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9"/>
  </p:notesMasterIdLst>
  <p:sldIdLst>
    <p:sldId id="4286" r:id="rId2"/>
    <p:sldId id="4306" r:id="rId3"/>
    <p:sldId id="4354" r:id="rId4"/>
    <p:sldId id="4319" r:id="rId5"/>
    <p:sldId id="4411" r:id="rId6"/>
    <p:sldId id="4322" r:id="rId7"/>
    <p:sldId id="4350" r:id="rId8"/>
    <p:sldId id="4345" r:id="rId9"/>
    <p:sldId id="4352" r:id="rId10"/>
    <p:sldId id="4353" r:id="rId11"/>
    <p:sldId id="4351" r:id="rId12"/>
    <p:sldId id="4358" r:id="rId13"/>
    <p:sldId id="4355" r:id="rId14"/>
    <p:sldId id="4356" r:id="rId15"/>
    <p:sldId id="4357" r:id="rId16"/>
    <p:sldId id="4359" r:id="rId17"/>
    <p:sldId id="4300" r:id="rId18"/>
    <p:sldId id="4361" r:id="rId19"/>
    <p:sldId id="4362" r:id="rId20"/>
    <p:sldId id="4363" r:id="rId21"/>
    <p:sldId id="4412" r:id="rId22"/>
    <p:sldId id="4364" r:id="rId23"/>
    <p:sldId id="4365" r:id="rId24"/>
    <p:sldId id="4366" r:id="rId25"/>
    <p:sldId id="4367" r:id="rId26"/>
    <p:sldId id="4405" r:id="rId27"/>
    <p:sldId id="4368" r:id="rId28"/>
    <p:sldId id="4370" r:id="rId29"/>
    <p:sldId id="4371" r:id="rId30"/>
    <p:sldId id="4410" r:id="rId31"/>
    <p:sldId id="4372" r:id="rId32"/>
    <p:sldId id="4373" r:id="rId33"/>
    <p:sldId id="4374" r:id="rId34"/>
    <p:sldId id="4375" r:id="rId35"/>
    <p:sldId id="4376" r:id="rId36"/>
    <p:sldId id="4377" r:id="rId37"/>
    <p:sldId id="4379" r:id="rId38"/>
    <p:sldId id="4380" r:id="rId39"/>
    <p:sldId id="4381" r:id="rId40"/>
    <p:sldId id="4382" r:id="rId41"/>
    <p:sldId id="4409" r:id="rId42"/>
    <p:sldId id="4383" r:id="rId43"/>
    <p:sldId id="4384" r:id="rId44"/>
    <p:sldId id="4385" r:id="rId45"/>
    <p:sldId id="4386" r:id="rId46"/>
    <p:sldId id="4415" r:id="rId47"/>
    <p:sldId id="4387" r:id="rId48"/>
    <p:sldId id="4388" r:id="rId49"/>
    <p:sldId id="4414" r:id="rId50"/>
    <p:sldId id="4390" r:id="rId51"/>
    <p:sldId id="4394" r:id="rId52"/>
    <p:sldId id="4391" r:id="rId53"/>
    <p:sldId id="4392" r:id="rId54"/>
    <p:sldId id="4413" r:id="rId55"/>
    <p:sldId id="4400" r:id="rId56"/>
    <p:sldId id="4395" r:id="rId57"/>
    <p:sldId id="4396" r:id="rId58"/>
    <p:sldId id="4397" r:id="rId59"/>
    <p:sldId id="4398" r:id="rId60"/>
    <p:sldId id="4399" r:id="rId61"/>
    <p:sldId id="4401" r:id="rId62"/>
    <p:sldId id="4402" r:id="rId63"/>
    <p:sldId id="4403" r:id="rId64"/>
    <p:sldId id="4404" r:id="rId65"/>
    <p:sldId id="4407" r:id="rId66"/>
    <p:sldId id="4406" r:id="rId67"/>
    <p:sldId id="436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A116"/>
    <a:srgbClr val="296B5F"/>
    <a:srgbClr val="424242"/>
    <a:srgbClr val="87AF3F"/>
    <a:srgbClr val="086575"/>
    <a:srgbClr val="E25684"/>
    <a:srgbClr val="F1983D"/>
    <a:srgbClr val="ECECEC"/>
    <a:srgbClr val="F79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50" autoAdjust="0"/>
    <p:restoredTop sz="86413" autoAdjust="0"/>
  </p:normalViewPr>
  <p:slideViewPr>
    <p:cSldViewPr snapToGrid="0" snapToObjects="1">
      <p:cViewPr varScale="1">
        <p:scale>
          <a:sx n="74" d="100"/>
          <a:sy n="74" d="100"/>
        </p:scale>
        <p:origin x="1363"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D53747-B7B9-4D9F-A818-87A382EB4C51}" type="doc">
      <dgm:prSet loTypeId="urn:microsoft.com/office/officeart/2005/8/layout/pyramid1" loCatId="pyramid" qsTypeId="urn:microsoft.com/office/officeart/2005/8/quickstyle/simple1" qsCatId="simple" csTypeId="urn:microsoft.com/office/officeart/2005/8/colors/accent1_2" csCatId="accent1" phldr="1"/>
      <dgm:spPr/>
    </dgm:pt>
    <dgm:pt modelId="{8A948607-6D48-47EB-B0F1-4D0C6D57DBBF}">
      <dgm:prSet phldrT="[Text]" custT="1"/>
      <dgm:spPr>
        <a:solidFill>
          <a:srgbClr val="E8A116"/>
        </a:solidFill>
      </dgm:spPr>
      <dgm:t>
        <a:bodyPr/>
        <a:lstStyle/>
        <a:p>
          <a:endParaRPr lang="en-US" sz="2700" dirty="0">
            <a:solidFill>
              <a:schemeClr val="bg1"/>
            </a:solidFill>
          </a:endParaRPr>
        </a:p>
        <a:p>
          <a:r>
            <a:rPr lang="en-US" sz="2700" dirty="0">
              <a:solidFill>
                <a:schemeClr val="bg1"/>
              </a:solidFill>
            </a:rPr>
            <a:t>Aim</a:t>
          </a:r>
        </a:p>
      </dgm:t>
    </dgm:pt>
    <dgm:pt modelId="{314A1479-4B7E-4AC9-B797-C9C26DC2716D}" type="parTrans" cxnId="{995FD5BA-F244-481B-9B9E-3A7AF554489A}">
      <dgm:prSet/>
      <dgm:spPr/>
      <dgm:t>
        <a:bodyPr/>
        <a:lstStyle/>
        <a:p>
          <a:endParaRPr lang="en-US" sz="3800" dirty="0">
            <a:solidFill>
              <a:schemeClr val="bg1"/>
            </a:solidFill>
          </a:endParaRPr>
        </a:p>
      </dgm:t>
    </dgm:pt>
    <dgm:pt modelId="{3879D084-3C31-4B4D-814C-196750BB421D}" type="sibTrans" cxnId="{995FD5BA-F244-481B-9B9E-3A7AF554489A}">
      <dgm:prSet/>
      <dgm:spPr/>
      <dgm:t>
        <a:bodyPr/>
        <a:lstStyle/>
        <a:p>
          <a:endParaRPr lang="en-US" sz="3800" dirty="0">
            <a:solidFill>
              <a:schemeClr val="bg1"/>
            </a:solidFill>
          </a:endParaRPr>
        </a:p>
      </dgm:t>
    </dgm:pt>
    <dgm:pt modelId="{24C55B2C-1DC4-4AB1-B878-36C9B491B153}">
      <dgm:prSet phldrT="[Text]" custT="1"/>
      <dgm:spPr>
        <a:solidFill>
          <a:srgbClr val="296B5F"/>
        </a:solidFill>
      </dgm:spPr>
      <dgm:t>
        <a:bodyPr/>
        <a:lstStyle/>
        <a:p>
          <a:r>
            <a:rPr lang="en-US" sz="2700" dirty="0">
              <a:solidFill>
                <a:schemeClr val="bg1"/>
              </a:solidFill>
            </a:rPr>
            <a:t>Goals</a:t>
          </a:r>
        </a:p>
      </dgm:t>
    </dgm:pt>
    <dgm:pt modelId="{583627E9-5582-4662-AE5C-85450E4C444B}" type="parTrans" cxnId="{3E5B9359-B282-4C9E-96E9-EDBE3EB422F8}">
      <dgm:prSet/>
      <dgm:spPr/>
      <dgm:t>
        <a:bodyPr/>
        <a:lstStyle/>
        <a:p>
          <a:endParaRPr lang="en-US" sz="3800" dirty="0">
            <a:solidFill>
              <a:schemeClr val="bg1"/>
            </a:solidFill>
          </a:endParaRPr>
        </a:p>
      </dgm:t>
    </dgm:pt>
    <dgm:pt modelId="{1FEDD672-9C47-4BA0-A2F7-457C0CCAF9AD}" type="sibTrans" cxnId="{3E5B9359-B282-4C9E-96E9-EDBE3EB422F8}">
      <dgm:prSet/>
      <dgm:spPr/>
      <dgm:t>
        <a:bodyPr/>
        <a:lstStyle/>
        <a:p>
          <a:endParaRPr lang="en-US" sz="3800" dirty="0">
            <a:solidFill>
              <a:schemeClr val="bg1"/>
            </a:solidFill>
          </a:endParaRPr>
        </a:p>
      </dgm:t>
    </dgm:pt>
    <dgm:pt modelId="{5A9FE26A-16DF-4173-A18F-7543E79A44AD}">
      <dgm:prSet phldrT="[Text]" custT="1"/>
      <dgm:spPr>
        <a:solidFill>
          <a:srgbClr val="E8A116"/>
        </a:solidFill>
      </dgm:spPr>
      <dgm:t>
        <a:bodyPr/>
        <a:lstStyle/>
        <a:p>
          <a:r>
            <a:rPr lang="en-US" sz="2700" dirty="0">
              <a:solidFill>
                <a:schemeClr val="bg1"/>
              </a:solidFill>
            </a:rPr>
            <a:t>Objectives</a:t>
          </a:r>
        </a:p>
      </dgm:t>
    </dgm:pt>
    <dgm:pt modelId="{B2BDD6E5-683C-4EC5-AF4A-A303E444479D}" type="parTrans" cxnId="{A0373087-9C73-448C-AE3F-4A376FC677F1}">
      <dgm:prSet/>
      <dgm:spPr/>
      <dgm:t>
        <a:bodyPr/>
        <a:lstStyle/>
        <a:p>
          <a:endParaRPr lang="en-US" sz="3800" dirty="0">
            <a:solidFill>
              <a:schemeClr val="bg1"/>
            </a:solidFill>
          </a:endParaRPr>
        </a:p>
      </dgm:t>
    </dgm:pt>
    <dgm:pt modelId="{A4CBBA71-4DBC-4E43-A6B7-773730D04903}" type="sibTrans" cxnId="{A0373087-9C73-448C-AE3F-4A376FC677F1}">
      <dgm:prSet/>
      <dgm:spPr/>
      <dgm:t>
        <a:bodyPr/>
        <a:lstStyle/>
        <a:p>
          <a:endParaRPr lang="en-US" sz="3800" dirty="0">
            <a:solidFill>
              <a:schemeClr val="bg1"/>
            </a:solidFill>
          </a:endParaRPr>
        </a:p>
      </dgm:t>
    </dgm:pt>
    <dgm:pt modelId="{A539EA28-2557-4532-9161-3A4BCA6BCE4E}">
      <dgm:prSet phldrT="[Text]" custT="1"/>
      <dgm:spPr>
        <a:solidFill>
          <a:srgbClr val="296B5F"/>
        </a:solidFill>
      </dgm:spPr>
      <dgm:t>
        <a:bodyPr/>
        <a:lstStyle/>
        <a:p>
          <a:r>
            <a:rPr lang="en-US" sz="2700" dirty="0">
              <a:solidFill>
                <a:schemeClr val="bg1"/>
              </a:solidFill>
            </a:rPr>
            <a:t>Syllabus</a:t>
          </a:r>
        </a:p>
      </dgm:t>
    </dgm:pt>
    <dgm:pt modelId="{0646A875-D230-4690-8C1A-A84CCC9A9DF2}" type="parTrans" cxnId="{ABFA3E83-C314-448D-BF47-089CBC7F1427}">
      <dgm:prSet/>
      <dgm:spPr/>
      <dgm:t>
        <a:bodyPr/>
        <a:lstStyle/>
        <a:p>
          <a:endParaRPr lang="en-US" sz="3800" dirty="0">
            <a:solidFill>
              <a:schemeClr val="bg1"/>
            </a:solidFill>
          </a:endParaRPr>
        </a:p>
      </dgm:t>
    </dgm:pt>
    <dgm:pt modelId="{328E6996-7A3B-4719-B71E-EC8DCE52B9A6}" type="sibTrans" cxnId="{ABFA3E83-C314-448D-BF47-089CBC7F1427}">
      <dgm:prSet/>
      <dgm:spPr/>
      <dgm:t>
        <a:bodyPr/>
        <a:lstStyle/>
        <a:p>
          <a:endParaRPr lang="en-US" sz="3800" dirty="0">
            <a:solidFill>
              <a:schemeClr val="bg1"/>
            </a:solidFill>
          </a:endParaRPr>
        </a:p>
      </dgm:t>
    </dgm:pt>
    <dgm:pt modelId="{487EB344-DF72-43D5-99DC-20C0774A9631}" type="pres">
      <dgm:prSet presAssocID="{C8D53747-B7B9-4D9F-A818-87A382EB4C51}" presName="Name0" presStyleCnt="0">
        <dgm:presLayoutVars>
          <dgm:dir/>
          <dgm:animLvl val="lvl"/>
          <dgm:resizeHandles val="exact"/>
        </dgm:presLayoutVars>
      </dgm:prSet>
      <dgm:spPr/>
    </dgm:pt>
    <dgm:pt modelId="{69FACC96-9BE5-4898-9423-117FBAE40049}" type="pres">
      <dgm:prSet presAssocID="{8A948607-6D48-47EB-B0F1-4D0C6D57DBBF}" presName="Name8" presStyleCnt="0"/>
      <dgm:spPr/>
    </dgm:pt>
    <dgm:pt modelId="{EAFF62C4-095C-4BA5-8606-4DC5843FF4DF}" type="pres">
      <dgm:prSet presAssocID="{8A948607-6D48-47EB-B0F1-4D0C6D57DBBF}" presName="level" presStyleLbl="node1" presStyleIdx="0" presStyleCnt="4">
        <dgm:presLayoutVars>
          <dgm:chMax val="1"/>
          <dgm:bulletEnabled val="1"/>
        </dgm:presLayoutVars>
      </dgm:prSet>
      <dgm:spPr/>
    </dgm:pt>
    <dgm:pt modelId="{EBBEC95C-C73E-492A-B45A-F404C948CA8C}" type="pres">
      <dgm:prSet presAssocID="{8A948607-6D48-47EB-B0F1-4D0C6D57DBBF}" presName="levelTx" presStyleLbl="revTx" presStyleIdx="0" presStyleCnt="0">
        <dgm:presLayoutVars>
          <dgm:chMax val="1"/>
          <dgm:bulletEnabled val="1"/>
        </dgm:presLayoutVars>
      </dgm:prSet>
      <dgm:spPr/>
    </dgm:pt>
    <dgm:pt modelId="{ECAD3099-861E-42C0-959A-F11ADF00FA00}" type="pres">
      <dgm:prSet presAssocID="{24C55B2C-1DC4-4AB1-B878-36C9B491B153}" presName="Name8" presStyleCnt="0"/>
      <dgm:spPr/>
    </dgm:pt>
    <dgm:pt modelId="{F2129EA0-0E1F-40ED-BB3E-EBEE89FA18EF}" type="pres">
      <dgm:prSet presAssocID="{24C55B2C-1DC4-4AB1-B878-36C9B491B153}" presName="level" presStyleLbl="node1" presStyleIdx="1" presStyleCnt="4">
        <dgm:presLayoutVars>
          <dgm:chMax val="1"/>
          <dgm:bulletEnabled val="1"/>
        </dgm:presLayoutVars>
      </dgm:prSet>
      <dgm:spPr/>
    </dgm:pt>
    <dgm:pt modelId="{A7BE13F0-DC2E-4CF9-9484-4A8CD1E6D10F}" type="pres">
      <dgm:prSet presAssocID="{24C55B2C-1DC4-4AB1-B878-36C9B491B153}" presName="levelTx" presStyleLbl="revTx" presStyleIdx="0" presStyleCnt="0">
        <dgm:presLayoutVars>
          <dgm:chMax val="1"/>
          <dgm:bulletEnabled val="1"/>
        </dgm:presLayoutVars>
      </dgm:prSet>
      <dgm:spPr/>
    </dgm:pt>
    <dgm:pt modelId="{0D915AEA-E602-4AD8-AA33-62D7D8E0914C}" type="pres">
      <dgm:prSet presAssocID="{5A9FE26A-16DF-4173-A18F-7543E79A44AD}" presName="Name8" presStyleCnt="0"/>
      <dgm:spPr/>
    </dgm:pt>
    <dgm:pt modelId="{5A1756E3-2E07-4F28-AC81-705E58343D57}" type="pres">
      <dgm:prSet presAssocID="{5A9FE26A-16DF-4173-A18F-7543E79A44AD}" presName="level" presStyleLbl="node1" presStyleIdx="2" presStyleCnt="4">
        <dgm:presLayoutVars>
          <dgm:chMax val="1"/>
          <dgm:bulletEnabled val="1"/>
        </dgm:presLayoutVars>
      </dgm:prSet>
      <dgm:spPr/>
    </dgm:pt>
    <dgm:pt modelId="{8181924D-E2A4-44BB-8381-9D0584205D4F}" type="pres">
      <dgm:prSet presAssocID="{5A9FE26A-16DF-4173-A18F-7543E79A44AD}" presName="levelTx" presStyleLbl="revTx" presStyleIdx="0" presStyleCnt="0">
        <dgm:presLayoutVars>
          <dgm:chMax val="1"/>
          <dgm:bulletEnabled val="1"/>
        </dgm:presLayoutVars>
      </dgm:prSet>
      <dgm:spPr/>
    </dgm:pt>
    <dgm:pt modelId="{3C82079B-BBE6-459A-B0FD-EBE78829881E}" type="pres">
      <dgm:prSet presAssocID="{A539EA28-2557-4532-9161-3A4BCA6BCE4E}" presName="Name8" presStyleCnt="0"/>
      <dgm:spPr/>
    </dgm:pt>
    <dgm:pt modelId="{15D0528D-150D-47ED-AC6D-57D43EF6B4F3}" type="pres">
      <dgm:prSet presAssocID="{A539EA28-2557-4532-9161-3A4BCA6BCE4E}" presName="level" presStyleLbl="node1" presStyleIdx="3" presStyleCnt="4" custLinFactNeighborX="1292" custLinFactNeighborY="31811">
        <dgm:presLayoutVars>
          <dgm:chMax val="1"/>
          <dgm:bulletEnabled val="1"/>
        </dgm:presLayoutVars>
      </dgm:prSet>
      <dgm:spPr/>
    </dgm:pt>
    <dgm:pt modelId="{3435B45D-B98D-4C15-BA2E-1586F4274A9D}" type="pres">
      <dgm:prSet presAssocID="{A539EA28-2557-4532-9161-3A4BCA6BCE4E}" presName="levelTx" presStyleLbl="revTx" presStyleIdx="0" presStyleCnt="0">
        <dgm:presLayoutVars>
          <dgm:chMax val="1"/>
          <dgm:bulletEnabled val="1"/>
        </dgm:presLayoutVars>
      </dgm:prSet>
      <dgm:spPr/>
    </dgm:pt>
  </dgm:ptLst>
  <dgm:cxnLst>
    <dgm:cxn modelId="{1A43E822-7D07-4644-895F-08E6AA4CC697}" type="presOf" srcId="{8A948607-6D48-47EB-B0F1-4D0C6D57DBBF}" destId="{EBBEC95C-C73E-492A-B45A-F404C948CA8C}" srcOrd="1" destOrd="0" presId="urn:microsoft.com/office/officeart/2005/8/layout/pyramid1"/>
    <dgm:cxn modelId="{AAE20534-C3BA-42ED-9D8A-850E6C31E94A}" type="presOf" srcId="{A539EA28-2557-4532-9161-3A4BCA6BCE4E}" destId="{15D0528D-150D-47ED-AC6D-57D43EF6B4F3}" srcOrd="0" destOrd="0" presId="urn:microsoft.com/office/officeart/2005/8/layout/pyramid1"/>
    <dgm:cxn modelId="{4A8D953B-ADCC-412A-8D0E-EB8B7BF2A6C7}" type="presOf" srcId="{A539EA28-2557-4532-9161-3A4BCA6BCE4E}" destId="{3435B45D-B98D-4C15-BA2E-1586F4274A9D}" srcOrd="1" destOrd="0" presId="urn:microsoft.com/office/officeart/2005/8/layout/pyramid1"/>
    <dgm:cxn modelId="{29630E6F-A61F-4911-A365-59D5F651503B}" type="presOf" srcId="{24C55B2C-1DC4-4AB1-B878-36C9B491B153}" destId="{A7BE13F0-DC2E-4CF9-9484-4A8CD1E6D10F}" srcOrd="1" destOrd="0" presId="urn:microsoft.com/office/officeart/2005/8/layout/pyramid1"/>
    <dgm:cxn modelId="{2604C970-F0E0-451F-B093-C089683668B5}" type="presOf" srcId="{5A9FE26A-16DF-4173-A18F-7543E79A44AD}" destId="{8181924D-E2A4-44BB-8381-9D0584205D4F}" srcOrd="1" destOrd="0" presId="urn:microsoft.com/office/officeart/2005/8/layout/pyramid1"/>
    <dgm:cxn modelId="{3E5B9359-B282-4C9E-96E9-EDBE3EB422F8}" srcId="{C8D53747-B7B9-4D9F-A818-87A382EB4C51}" destId="{24C55B2C-1DC4-4AB1-B878-36C9B491B153}" srcOrd="1" destOrd="0" parTransId="{583627E9-5582-4662-AE5C-85450E4C444B}" sibTransId="{1FEDD672-9C47-4BA0-A2F7-457C0CCAF9AD}"/>
    <dgm:cxn modelId="{ABFA3E83-C314-448D-BF47-089CBC7F1427}" srcId="{C8D53747-B7B9-4D9F-A818-87A382EB4C51}" destId="{A539EA28-2557-4532-9161-3A4BCA6BCE4E}" srcOrd="3" destOrd="0" parTransId="{0646A875-D230-4690-8C1A-A84CCC9A9DF2}" sibTransId="{328E6996-7A3B-4719-B71E-EC8DCE52B9A6}"/>
    <dgm:cxn modelId="{CC175784-FC0F-415C-9227-BD26C022FE5F}" type="presOf" srcId="{5A9FE26A-16DF-4173-A18F-7543E79A44AD}" destId="{5A1756E3-2E07-4F28-AC81-705E58343D57}" srcOrd="0" destOrd="0" presId="urn:microsoft.com/office/officeart/2005/8/layout/pyramid1"/>
    <dgm:cxn modelId="{A0373087-9C73-448C-AE3F-4A376FC677F1}" srcId="{C8D53747-B7B9-4D9F-A818-87A382EB4C51}" destId="{5A9FE26A-16DF-4173-A18F-7543E79A44AD}" srcOrd="2" destOrd="0" parTransId="{B2BDD6E5-683C-4EC5-AF4A-A303E444479D}" sibTransId="{A4CBBA71-4DBC-4E43-A6B7-773730D04903}"/>
    <dgm:cxn modelId="{995FD5BA-F244-481B-9B9E-3A7AF554489A}" srcId="{C8D53747-B7B9-4D9F-A818-87A382EB4C51}" destId="{8A948607-6D48-47EB-B0F1-4D0C6D57DBBF}" srcOrd="0" destOrd="0" parTransId="{314A1479-4B7E-4AC9-B797-C9C26DC2716D}" sibTransId="{3879D084-3C31-4B4D-814C-196750BB421D}"/>
    <dgm:cxn modelId="{3CABADBF-0FA0-496D-A563-C2515109CFD7}" type="presOf" srcId="{C8D53747-B7B9-4D9F-A818-87A382EB4C51}" destId="{487EB344-DF72-43D5-99DC-20C0774A9631}" srcOrd="0" destOrd="0" presId="urn:microsoft.com/office/officeart/2005/8/layout/pyramid1"/>
    <dgm:cxn modelId="{EB8B89D0-D54C-43E1-BC26-F016C33204A0}" type="presOf" srcId="{8A948607-6D48-47EB-B0F1-4D0C6D57DBBF}" destId="{EAFF62C4-095C-4BA5-8606-4DC5843FF4DF}" srcOrd="0" destOrd="0" presId="urn:microsoft.com/office/officeart/2005/8/layout/pyramid1"/>
    <dgm:cxn modelId="{BD9226DD-ECB7-4EAA-9DF6-613B29D5BAED}" type="presOf" srcId="{24C55B2C-1DC4-4AB1-B878-36C9B491B153}" destId="{F2129EA0-0E1F-40ED-BB3E-EBEE89FA18EF}" srcOrd="0" destOrd="0" presId="urn:microsoft.com/office/officeart/2005/8/layout/pyramid1"/>
    <dgm:cxn modelId="{115056AC-EE1A-40F4-8076-32C5F24FACD7}" type="presParOf" srcId="{487EB344-DF72-43D5-99DC-20C0774A9631}" destId="{69FACC96-9BE5-4898-9423-117FBAE40049}" srcOrd="0" destOrd="0" presId="urn:microsoft.com/office/officeart/2005/8/layout/pyramid1"/>
    <dgm:cxn modelId="{2357AC8A-18E3-444E-9E34-4AB6AA16BE99}" type="presParOf" srcId="{69FACC96-9BE5-4898-9423-117FBAE40049}" destId="{EAFF62C4-095C-4BA5-8606-4DC5843FF4DF}" srcOrd="0" destOrd="0" presId="urn:microsoft.com/office/officeart/2005/8/layout/pyramid1"/>
    <dgm:cxn modelId="{025D8E06-DAF5-4692-88E8-8D20E747F66E}" type="presParOf" srcId="{69FACC96-9BE5-4898-9423-117FBAE40049}" destId="{EBBEC95C-C73E-492A-B45A-F404C948CA8C}" srcOrd="1" destOrd="0" presId="urn:microsoft.com/office/officeart/2005/8/layout/pyramid1"/>
    <dgm:cxn modelId="{E2750ED2-712C-4194-B2DD-2BC98C552D24}" type="presParOf" srcId="{487EB344-DF72-43D5-99DC-20C0774A9631}" destId="{ECAD3099-861E-42C0-959A-F11ADF00FA00}" srcOrd="1" destOrd="0" presId="urn:microsoft.com/office/officeart/2005/8/layout/pyramid1"/>
    <dgm:cxn modelId="{C8BAC383-FBAD-4B08-8433-0B6429066B05}" type="presParOf" srcId="{ECAD3099-861E-42C0-959A-F11ADF00FA00}" destId="{F2129EA0-0E1F-40ED-BB3E-EBEE89FA18EF}" srcOrd="0" destOrd="0" presId="urn:microsoft.com/office/officeart/2005/8/layout/pyramid1"/>
    <dgm:cxn modelId="{78EC41E8-9E74-48C9-AB23-CDA93E563A89}" type="presParOf" srcId="{ECAD3099-861E-42C0-959A-F11ADF00FA00}" destId="{A7BE13F0-DC2E-4CF9-9484-4A8CD1E6D10F}" srcOrd="1" destOrd="0" presId="urn:microsoft.com/office/officeart/2005/8/layout/pyramid1"/>
    <dgm:cxn modelId="{634A0641-ED33-4A27-BEC1-3A7AE2FFC426}" type="presParOf" srcId="{487EB344-DF72-43D5-99DC-20C0774A9631}" destId="{0D915AEA-E602-4AD8-AA33-62D7D8E0914C}" srcOrd="2" destOrd="0" presId="urn:microsoft.com/office/officeart/2005/8/layout/pyramid1"/>
    <dgm:cxn modelId="{874C396B-1671-41F2-953D-1CFF3A26B7E7}" type="presParOf" srcId="{0D915AEA-E602-4AD8-AA33-62D7D8E0914C}" destId="{5A1756E3-2E07-4F28-AC81-705E58343D57}" srcOrd="0" destOrd="0" presId="urn:microsoft.com/office/officeart/2005/8/layout/pyramid1"/>
    <dgm:cxn modelId="{3045A5B5-1451-452C-8E81-11D861FB59BE}" type="presParOf" srcId="{0D915AEA-E602-4AD8-AA33-62D7D8E0914C}" destId="{8181924D-E2A4-44BB-8381-9D0584205D4F}" srcOrd="1" destOrd="0" presId="urn:microsoft.com/office/officeart/2005/8/layout/pyramid1"/>
    <dgm:cxn modelId="{6EA1DD2F-DDD6-48FF-91E7-FA639E6354F8}" type="presParOf" srcId="{487EB344-DF72-43D5-99DC-20C0774A9631}" destId="{3C82079B-BBE6-459A-B0FD-EBE78829881E}" srcOrd="3" destOrd="0" presId="urn:microsoft.com/office/officeart/2005/8/layout/pyramid1"/>
    <dgm:cxn modelId="{43EB35FE-A35B-4B01-8832-5C0ABA9296E1}" type="presParOf" srcId="{3C82079B-BBE6-459A-B0FD-EBE78829881E}" destId="{15D0528D-150D-47ED-AC6D-57D43EF6B4F3}" srcOrd="0" destOrd="0" presId="urn:microsoft.com/office/officeart/2005/8/layout/pyramid1"/>
    <dgm:cxn modelId="{A3D32E86-E0A9-42B2-8CA7-32F8B54AF978}" type="presParOf" srcId="{3C82079B-BBE6-459A-B0FD-EBE78829881E}" destId="{3435B45D-B98D-4C15-BA2E-1586F4274A9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F62C4-095C-4BA5-8606-4DC5843FF4DF}">
      <dsp:nvSpPr>
        <dsp:cNvPr id="0" name=""/>
        <dsp:cNvSpPr/>
      </dsp:nvSpPr>
      <dsp:spPr>
        <a:xfrm>
          <a:off x="1642777" y="0"/>
          <a:ext cx="1095185" cy="1305186"/>
        </a:xfrm>
        <a:prstGeom prst="trapezoid">
          <a:avLst>
            <a:gd name="adj" fmla="val 50000"/>
          </a:avLst>
        </a:prstGeom>
        <a:solidFill>
          <a:srgbClr val="E8A1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solidFill>
              <a:schemeClr val="bg1"/>
            </a:solidFill>
          </a:endParaRPr>
        </a:p>
        <a:p>
          <a:pPr marL="0" lvl="0" indent="0" algn="ctr" defTabSz="1200150">
            <a:lnSpc>
              <a:spcPct val="90000"/>
            </a:lnSpc>
            <a:spcBef>
              <a:spcPct val="0"/>
            </a:spcBef>
            <a:spcAft>
              <a:spcPct val="35000"/>
            </a:spcAft>
            <a:buNone/>
          </a:pPr>
          <a:r>
            <a:rPr lang="en-US" sz="2700" kern="1200" dirty="0">
              <a:solidFill>
                <a:schemeClr val="bg1"/>
              </a:solidFill>
            </a:rPr>
            <a:t>Aim</a:t>
          </a:r>
        </a:p>
      </dsp:txBody>
      <dsp:txXfrm>
        <a:off x="1642777" y="0"/>
        <a:ext cx="1095185" cy="1305186"/>
      </dsp:txXfrm>
    </dsp:sp>
    <dsp:sp modelId="{F2129EA0-0E1F-40ED-BB3E-EBEE89FA18EF}">
      <dsp:nvSpPr>
        <dsp:cNvPr id="0" name=""/>
        <dsp:cNvSpPr/>
      </dsp:nvSpPr>
      <dsp:spPr>
        <a:xfrm>
          <a:off x="1095185" y="1305186"/>
          <a:ext cx="2190370" cy="1305186"/>
        </a:xfrm>
        <a:prstGeom prst="trapezoid">
          <a:avLst>
            <a:gd name="adj" fmla="val 41955"/>
          </a:avLst>
        </a:prstGeom>
        <a:solidFill>
          <a:srgbClr val="296B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Goals</a:t>
          </a:r>
        </a:p>
      </dsp:txBody>
      <dsp:txXfrm>
        <a:off x="1478499" y="1305186"/>
        <a:ext cx="1423740" cy="1305186"/>
      </dsp:txXfrm>
    </dsp:sp>
    <dsp:sp modelId="{5A1756E3-2E07-4F28-AC81-705E58343D57}">
      <dsp:nvSpPr>
        <dsp:cNvPr id="0" name=""/>
        <dsp:cNvSpPr/>
      </dsp:nvSpPr>
      <dsp:spPr>
        <a:xfrm>
          <a:off x="547592" y="2610373"/>
          <a:ext cx="3285555" cy="1305186"/>
        </a:xfrm>
        <a:prstGeom prst="trapezoid">
          <a:avLst>
            <a:gd name="adj" fmla="val 41955"/>
          </a:avLst>
        </a:prstGeom>
        <a:solidFill>
          <a:srgbClr val="E8A1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Objectives</a:t>
          </a:r>
        </a:p>
      </dsp:txBody>
      <dsp:txXfrm>
        <a:off x="1122564" y="2610373"/>
        <a:ext cx="2135610" cy="1305186"/>
      </dsp:txXfrm>
    </dsp:sp>
    <dsp:sp modelId="{15D0528D-150D-47ED-AC6D-57D43EF6B4F3}">
      <dsp:nvSpPr>
        <dsp:cNvPr id="0" name=""/>
        <dsp:cNvSpPr/>
      </dsp:nvSpPr>
      <dsp:spPr>
        <a:xfrm>
          <a:off x="0" y="3915559"/>
          <a:ext cx="4380740" cy="1305186"/>
        </a:xfrm>
        <a:prstGeom prst="trapezoid">
          <a:avLst>
            <a:gd name="adj" fmla="val 41955"/>
          </a:avLst>
        </a:prstGeom>
        <a:solidFill>
          <a:srgbClr val="296B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Syllabus</a:t>
          </a:r>
        </a:p>
      </dsp:txBody>
      <dsp:txXfrm>
        <a:off x="766629" y="3915559"/>
        <a:ext cx="2847481" cy="130518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ultureplusconsulting.com/2015/06/19/explaining-affinity-bia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dirty="0"/>
              <a:t>Circle of Trust:</a:t>
            </a:r>
            <a:r>
              <a:rPr lang="en-IE" baseline="0" dirty="0"/>
              <a:t> </a:t>
            </a:r>
            <a:r>
              <a:rPr lang="en-IE" dirty="0"/>
              <a:t>Source: https://cultureplusconsulting.com/2018/08/16/a-ha-activities-for-unconscious-bias-training/</a:t>
            </a:r>
          </a:p>
          <a:p>
            <a:r>
              <a:rPr lang="en-IE" sz="1200" b="1" i="0" u="none" strike="noStrike" cap="none" dirty="0">
                <a:solidFill>
                  <a:schemeClr val="dk1"/>
                </a:solidFill>
                <a:effectLst/>
                <a:latin typeface="Calibri"/>
                <a:ea typeface="Calibri"/>
                <a:cs typeface="Calibri"/>
                <a:sym typeface="Calibri"/>
              </a:rPr>
              <a:t>(iv) The Circle of Trust</a:t>
            </a:r>
            <a:endParaRPr lang="en-IE" sz="1200" b="0" i="0" u="none" strike="noStrike" cap="none" dirty="0">
              <a:solidFill>
                <a:schemeClr val="dk1"/>
              </a:solidFill>
              <a:effectLst/>
              <a:latin typeface="Calibri"/>
              <a:ea typeface="Calibri"/>
              <a:cs typeface="Calibri"/>
              <a:sym typeface="Calibri"/>
            </a:endParaRPr>
          </a:p>
          <a:p>
            <a:r>
              <a:rPr lang="en-IE" sz="1200" b="0" i="0" u="none" strike="noStrike" cap="none" dirty="0">
                <a:solidFill>
                  <a:schemeClr val="dk1"/>
                </a:solidFill>
                <a:effectLst/>
                <a:latin typeface="Calibri"/>
                <a:ea typeface="Calibri"/>
                <a:cs typeface="Calibri"/>
                <a:sym typeface="Calibri"/>
              </a:rPr>
              <a:t>The Circle of Trust is a powerful exercise for demonstrating the effect of affinity bias. In this exercise, participants are instructed to write down in a column on the left-hand side of a blank piece of paper the initials of six to ten people whom they trust the most who are not family members.  The facilitator then reads out some diversity dimensions including gender, nationality, native language, accent, age, race/ ethnicity, professional background, religion, etc., and participants are instructed to place a tick beside those members of their trusted circle who are similar in that dimension to them. For example, male participants will place a tick beside all men in their trusted six, white participants will place a tick beside all white individuals in their trusted six etc. Participants discover that their trusted six often displays minimal diversity – for most participants, their inner circle include people with backgrounds similar to their own.</a:t>
            </a:r>
          </a:p>
          <a:p>
            <a:r>
              <a:rPr lang="en-IE" sz="1200" b="0" i="0" u="none" strike="noStrike" cap="none" dirty="0">
                <a:solidFill>
                  <a:schemeClr val="dk1"/>
                </a:solidFill>
                <a:effectLst/>
                <a:latin typeface="Calibri"/>
                <a:ea typeface="Calibri"/>
                <a:cs typeface="Calibri"/>
                <a:sym typeface="Calibri"/>
              </a:rPr>
              <a:t>The facilitator explains that this </a:t>
            </a:r>
            <a:r>
              <a:rPr lang="en-IE" sz="1200" b="0" i="0" u="none" strike="noStrike" cap="none" dirty="0">
                <a:solidFill>
                  <a:schemeClr val="dk1"/>
                </a:solidFill>
                <a:effectLst/>
                <a:latin typeface="Calibri"/>
                <a:ea typeface="Calibri"/>
                <a:cs typeface="Calibri"/>
                <a:sym typeface="Calibri"/>
                <a:hlinkClick r:id="rId3"/>
              </a:rPr>
              <a:t>tendency or preference for people like ourselves is called affinity or </a:t>
            </a:r>
            <a:r>
              <a:rPr lang="en-IE" sz="1200" b="0" i="0" u="none" strike="noStrike" cap="none" dirty="0" err="1">
                <a:solidFill>
                  <a:schemeClr val="dk1"/>
                </a:solidFill>
                <a:effectLst/>
                <a:latin typeface="Calibri"/>
                <a:ea typeface="Calibri"/>
                <a:cs typeface="Calibri"/>
                <a:sym typeface="Calibri"/>
                <a:hlinkClick r:id="rId3"/>
              </a:rPr>
              <a:t>ingroup</a:t>
            </a:r>
            <a:r>
              <a:rPr lang="en-IE" sz="1200" b="0" i="0" u="none" strike="noStrike" cap="none" dirty="0">
                <a:solidFill>
                  <a:schemeClr val="dk1"/>
                </a:solidFill>
                <a:effectLst/>
                <a:latin typeface="Calibri"/>
                <a:ea typeface="Calibri"/>
                <a:cs typeface="Calibri"/>
                <a:sym typeface="Calibri"/>
                <a:hlinkClick r:id="rId3"/>
              </a:rPr>
              <a:t> bias and is well-researched</a:t>
            </a:r>
            <a:r>
              <a:rPr lang="en-IE" sz="1200" b="0" i="0" u="none" strike="noStrike" cap="none" dirty="0">
                <a:solidFill>
                  <a:schemeClr val="dk1"/>
                </a:solidFill>
                <a:effectLst/>
                <a:latin typeface="Calibri"/>
                <a:ea typeface="Calibri"/>
                <a:cs typeface="Calibri"/>
                <a:sym typeface="Calibri"/>
              </a:rPr>
              <a:t>. </a:t>
            </a:r>
            <a:r>
              <a:rPr lang="en-IE" sz="1200" b="1" i="0" u="none" strike="noStrike" cap="none" dirty="0">
                <a:solidFill>
                  <a:schemeClr val="dk1"/>
                </a:solidFill>
                <a:effectLst/>
                <a:latin typeface="Calibri"/>
                <a:ea typeface="Calibri"/>
                <a:cs typeface="Calibri"/>
                <a:sym typeface="Calibri"/>
              </a:rPr>
              <a:t>Studies show that, in general, people extend not only greater trust, but also greater positive regard, cooperation, and empathy to </a:t>
            </a:r>
            <a:r>
              <a:rPr lang="en-IE" sz="1200" b="1" i="0" u="none" strike="noStrike" cap="none" dirty="0" err="1">
                <a:solidFill>
                  <a:schemeClr val="dk1"/>
                </a:solidFill>
                <a:effectLst/>
                <a:latin typeface="Calibri"/>
                <a:ea typeface="Calibri"/>
                <a:cs typeface="Calibri"/>
                <a:sym typeface="Calibri"/>
              </a:rPr>
              <a:t>ingroup</a:t>
            </a:r>
            <a:r>
              <a:rPr lang="en-IE" sz="1200" b="1" i="0" u="none" strike="noStrike" cap="none" dirty="0">
                <a:solidFill>
                  <a:schemeClr val="dk1"/>
                </a:solidFill>
                <a:effectLst/>
                <a:latin typeface="Calibri"/>
                <a:ea typeface="Calibri"/>
                <a:cs typeface="Calibri"/>
                <a:sym typeface="Calibri"/>
              </a:rPr>
              <a:t> members </a:t>
            </a:r>
            <a:r>
              <a:rPr lang="en-IE" sz="1200" b="0" i="0" u="none" strike="noStrike" cap="none" dirty="0">
                <a:solidFill>
                  <a:schemeClr val="dk1"/>
                </a:solidFill>
                <a:effectLst/>
                <a:latin typeface="Calibri"/>
                <a:ea typeface="Calibri"/>
                <a:cs typeface="Calibri"/>
                <a:sym typeface="Calibri"/>
              </a:rPr>
              <a:t>compared with outgroup members. This preference for people like ourselves is largely instinctive and unconscious. Affinity bias manifests not only as a preference for </a:t>
            </a:r>
            <a:r>
              <a:rPr lang="en-IE" sz="1200" b="0" i="0" u="none" strike="noStrike" cap="none" dirty="0" err="1">
                <a:solidFill>
                  <a:schemeClr val="dk1"/>
                </a:solidFill>
                <a:effectLst/>
                <a:latin typeface="Calibri"/>
                <a:ea typeface="Calibri"/>
                <a:cs typeface="Calibri"/>
                <a:sym typeface="Calibri"/>
              </a:rPr>
              <a:t>ingroup</a:t>
            </a:r>
            <a:r>
              <a:rPr lang="en-IE" sz="1200" b="0" i="0" u="none" strike="noStrike" cap="none" dirty="0">
                <a:solidFill>
                  <a:schemeClr val="dk1"/>
                </a:solidFill>
                <a:effectLst/>
                <a:latin typeface="Calibri"/>
                <a:ea typeface="Calibri"/>
                <a:cs typeface="Calibri"/>
                <a:sym typeface="Calibri"/>
              </a:rPr>
              <a:t> members — but it. For example, we are more likely to withhold praise or rewards from outgroup members.</a:t>
            </a:r>
            <a:r>
              <a:rPr lang="en-IE" sz="1200" b="1" i="0" u="none" strike="noStrike" cap="none" dirty="0">
                <a:solidFill>
                  <a:schemeClr val="dk1"/>
                </a:solidFill>
                <a:effectLst/>
                <a:latin typeface="Calibri"/>
                <a:ea typeface="Calibri"/>
                <a:cs typeface="Calibri"/>
                <a:sym typeface="Calibri"/>
              </a:rPr>
              <a:t> may also manifest as an aversive tendency towards outgroup members</a:t>
            </a:r>
            <a:endParaRPr lang="en-IE" sz="1200" b="0" i="0" u="none" strike="noStrike" cap="none" dirty="0">
              <a:solidFill>
                <a:schemeClr val="dk1"/>
              </a:solidFill>
              <a:effectLst/>
              <a:latin typeface="Calibri"/>
              <a:ea typeface="Calibri"/>
              <a:cs typeface="Calibri"/>
              <a:sym typeface="Calibri"/>
            </a:endParaRPr>
          </a:p>
          <a:p>
            <a:r>
              <a:rPr lang="en-IE" sz="1200" b="0" i="0" u="none" strike="noStrike" cap="none" dirty="0">
                <a:solidFill>
                  <a:schemeClr val="dk1"/>
                </a:solidFill>
                <a:effectLst/>
                <a:latin typeface="Calibri"/>
                <a:ea typeface="Calibri"/>
                <a:cs typeface="Calibri"/>
                <a:sym typeface="Calibri"/>
              </a:rPr>
              <a:t>Participants are then prompted to </a:t>
            </a:r>
            <a:r>
              <a:rPr lang="en-IE" sz="1200" b="1" i="0" u="none" strike="noStrike" cap="none" dirty="0">
                <a:solidFill>
                  <a:schemeClr val="dk1"/>
                </a:solidFill>
                <a:effectLst/>
                <a:latin typeface="Calibri"/>
                <a:ea typeface="Calibri"/>
                <a:cs typeface="Calibri"/>
                <a:sym typeface="Calibri"/>
              </a:rPr>
              <a:t>consider the implications of this for the workplace? </a:t>
            </a:r>
            <a:r>
              <a:rPr lang="en-IE" sz="1200" b="0" i="0" u="none" strike="noStrike" cap="none" dirty="0">
                <a:solidFill>
                  <a:schemeClr val="dk1"/>
                </a:solidFill>
                <a:effectLst/>
                <a:latin typeface="Calibri"/>
                <a:ea typeface="Calibri"/>
                <a:cs typeface="Calibri"/>
                <a:sym typeface="Calibri"/>
              </a:rPr>
              <a:t>For example, as leaders, when they assign responsibility for a high-profile piece of work, to whom do they entrust that responsibility? The facilitator suggests that participants will likely offer opportunities to those individuals whom they trust the most. Those people, it turns out, are people who are similar to themselves. Now, because success on high-profile assignments is critical for emerging as a leader, a tendency to favour people like ourselves when assigning stretch assignments leads to </a:t>
            </a:r>
            <a:r>
              <a:rPr lang="en-IE" sz="1200" b="1" i="0" u="none" strike="noStrike" cap="none" dirty="0">
                <a:solidFill>
                  <a:schemeClr val="dk1"/>
                </a:solidFill>
                <a:effectLst/>
                <a:latin typeface="Calibri"/>
                <a:ea typeface="Calibri"/>
                <a:cs typeface="Calibri"/>
                <a:sym typeface="Calibri"/>
              </a:rPr>
              <a:t>self-cloning</a:t>
            </a:r>
            <a:r>
              <a:rPr lang="en-IE" sz="1200" b="0" i="0" u="none" strike="noStrike" cap="none" dirty="0">
                <a:solidFill>
                  <a:schemeClr val="dk1"/>
                </a:solidFill>
                <a:effectLst/>
                <a:latin typeface="Calibri"/>
                <a:ea typeface="Calibri"/>
                <a:cs typeface="Calibri"/>
                <a:sym typeface="Calibri"/>
              </a:rPr>
              <a:t> </a:t>
            </a:r>
            <a:r>
              <a:rPr lang="en-IE" sz="1200" b="1" i="0" u="none" strike="noStrike" cap="none" dirty="0">
                <a:solidFill>
                  <a:schemeClr val="dk1"/>
                </a:solidFill>
                <a:effectLst/>
                <a:latin typeface="Calibri"/>
                <a:ea typeface="Calibri"/>
                <a:cs typeface="Calibri"/>
                <a:sym typeface="Calibri"/>
              </a:rPr>
              <a:t>and promotes homogeneity in leadership</a:t>
            </a:r>
            <a:r>
              <a:rPr lang="en-IE" sz="1200" b="0" i="0" u="none" strike="noStrike" cap="none" dirty="0">
                <a:solidFill>
                  <a:schemeClr val="dk1"/>
                </a:solidFill>
                <a:effectLst/>
                <a:latin typeface="Calibri"/>
                <a:ea typeface="Calibri"/>
                <a:cs typeface="Calibri"/>
                <a:sym typeface="Calibri"/>
              </a:rPr>
              <a:t>. Though not intentional, </a:t>
            </a:r>
            <a:r>
              <a:rPr lang="en-IE" sz="1200" b="1" i="0" u="none" strike="noStrike" cap="none" dirty="0">
                <a:solidFill>
                  <a:schemeClr val="dk1"/>
                </a:solidFill>
                <a:effectLst/>
                <a:latin typeface="Calibri"/>
                <a:ea typeface="Calibri"/>
                <a:cs typeface="Calibri"/>
                <a:sym typeface="Calibri"/>
              </a:rPr>
              <a:t>people who are not like us get overlooked and left behind</a:t>
            </a:r>
            <a:r>
              <a:rPr lang="en-IE" sz="1200" b="0" i="0" u="none" strike="noStrike" cap="none" dirty="0">
                <a:solidFill>
                  <a:schemeClr val="dk1"/>
                </a:solidFill>
                <a:effectLst/>
                <a:latin typeface="Calibri"/>
                <a:ea typeface="Calibri"/>
                <a:cs typeface="Calibri"/>
                <a:sym typeface="Calibri"/>
              </a:rPr>
              <a:t>.</a:t>
            </a:r>
          </a:p>
          <a:p>
            <a:r>
              <a:rPr lang="en-IE" sz="1200" b="0" i="0" u="none" strike="noStrike" cap="none" dirty="0">
                <a:solidFill>
                  <a:schemeClr val="dk1"/>
                </a:solidFill>
                <a:effectLst/>
                <a:latin typeface="Calibri"/>
                <a:ea typeface="Calibri"/>
                <a:cs typeface="Calibri"/>
                <a:sym typeface="Calibri"/>
              </a:rPr>
              <a:t>Although we believe we are making objective assessments of merit and treating people fairly, hidden preferences for people like ourselves can cause us to support the development and career progression of some people over others without us even knowing we are doing so. Regarding employment, </a:t>
            </a:r>
            <a:r>
              <a:rPr lang="en-IE" sz="1200" b="1" i="0" u="none" strike="noStrike" cap="none" dirty="0">
                <a:solidFill>
                  <a:schemeClr val="dk1"/>
                </a:solidFill>
                <a:effectLst/>
                <a:latin typeface="Calibri"/>
                <a:ea typeface="Calibri"/>
                <a:cs typeface="Calibri"/>
                <a:sym typeface="Calibri"/>
              </a:rPr>
              <a:t>affinity bias can compel people to favour those who are most similar to themselves</a:t>
            </a:r>
            <a:r>
              <a:rPr lang="en-IE" sz="1200" b="0" i="0" u="none" strike="noStrike" cap="none" dirty="0">
                <a:solidFill>
                  <a:schemeClr val="dk1"/>
                </a:solidFill>
                <a:effectLst/>
                <a:latin typeface="Calibri"/>
                <a:ea typeface="Calibri"/>
                <a:cs typeface="Calibri"/>
                <a:sym typeface="Calibri"/>
              </a:rPr>
              <a:t>, thereby leading to a tendency for leaders, people managers or recruiting managers to hire, promote, or otherwise esteem those who mirror attributes or qualities that align with their own. Moreover, we are also very good at justifying our biases. Studies show that we exhibit a systematic tendency to claim that the strengths of </a:t>
            </a:r>
            <a:r>
              <a:rPr lang="en-IE" sz="1200" b="0" i="0" u="none" strike="noStrike" cap="none" dirty="0" err="1">
                <a:solidFill>
                  <a:schemeClr val="dk1"/>
                </a:solidFill>
                <a:effectLst/>
                <a:latin typeface="Calibri"/>
                <a:ea typeface="Calibri"/>
                <a:cs typeface="Calibri"/>
                <a:sym typeface="Calibri"/>
              </a:rPr>
              <a:t>ingroup</a:t>
            </a:r>
            <a:r>
              <a:rPr lang="en-IE" sz="1200" b="0" i="0" u="none" strike="noStrike" cap="none" dirty="0">
                <a:solidFill>
                  <a:schemeClr val="dk1"/>
                </a:solidFill>
                <a:effectLst/>
                <a:latin typeface="Calibri"/>
                <a:ea typeface="Calibri"/>
                <a:cs typeface="Calibri"/>
                <a:sym typeface="Calibri"/>
              </a:rPr>
              <a:t> candidates are more important selection criteria than are the strengths of candidates with backgrounds different from our own.</a:t>
            </a:r>
          </a:p>
          <a:p>
            <a:r>
              <a:rPr lang="en-IE" sz="1200" b="0" i="0" u="none" strike="noStrike" cap="none" dirty="0">
                <a:solidFill>
                  <a:schemeClr val="dk1"/>
                </a:solidFill>
                <a:effectLst/>
                <a:latin typeface="Calibri"/>
                <a:ea typeface="Calibri"/>
                <a:cs typeface="Calibri"/>
                <a:sym typeface="Calibri"/>
              </a:rPr>
              <a:t>Affinity bias can also lead us to actively solicit, pay greater attention to and to favour the contributions of </a:t>
            </a:r>
            <a:r>
              <a:rPr lang="en-IE" sz="1200" b="0" i="0" u="none" strike="noStrike" cap="none" dirty="0" err="1">
                <a:solidFill>
                  <a:schemeClr val="dk1"/>
                </a:solidFill>
                <a:effectLst/>
                <a:latin typeface="Calibri"/>
                <a:ea typeface="Calibri"/>
                <a:cs typeface="Calibri"/>
                <a:sym typeface="Calibri"/>
              </a:rPr>
              <a:t>ingroup</a:t>
            </a:r>
            <a:r>
              <a:rPr lang="en-IE" sz="1200" b="0" i="0" u="none" strike="noStrike" cap="none" dirty="0">
                <a:solidFill>
                  <a:schemeClr val="dk1"/>
                </a:solidFill>
                <a:effectLst/>
                <a:latin typeface="Calibri"/>
                <a:ea typeface="Calibri"/>
                <a:cs typeface="Calibri"/>
                <a:sym typeface="Calibri"/>
              </a:rPr>
              <a:t> members over outgroup members. We are also more likely to mentor or sponsor </a:t>
            </a:r>
            <a:r>
              <a:rPr lang="en-IE" sz="1200" b="0" i="0" u="none" strike="noStrike" cap="none" dirty="0" err="1">
                <a:solidFill>
                  <a:schemeClr val="dk1"/>
                </a:solidFill>
                <a:effectLst/>
                <a:latin typeface="Calibri"/>
                <a:ea typeface="Calibri"/>
                <a:cs typeface="Calibri"/>
                <a:sym typeface="Calibri"/>
              </a:rPr>
              <a:t>ingroup</a:t>
            </a:r>
            <a:r>
              <a:rPr lang="en-IE" sz="1200" b="0" i="0" u="none" strike="noStrike" cap="none" dirty="0">
                <a:solidFill>
                  <a:schemeClr val="dk1"/>
                </a:solidFill>
                <a:effectLst/>
                <a:latin typeface="Calibri"/>
                <a:ea typeface="Calibri"/>
                <a:cs typeface="Calibri"/>
                <a:sym typeface="Calibri"/>
              </a:rPr>
              <a:t> members compared with outgroup members.</a:t>
            </a:r>
          </a:p>
          <a:p>
            <a:r>
              <a:rPr lang="en-IE" sz="1200" b="0" i="0" u="none" strike="noStrike" cap="none" dirty="0">
                <a:solidFill>
                  <a:schemeClr val="dk1"/>
                </a:solidFill>
                <a:effectLst/>
                <a:latin typeface="Calibri"/>
                <a:ea typeface="Calibri"/>
                <a:cs typeface="Calibri"/>
                <a:sym typeface="Calibri"/>
              </a:rPr>
              <a:t>In some groups, there may be certain individuals with a diverse inner circle. The facilitator encourages participants to think about how an individual’s experiences could disrupt affinity bias with the ensuing discussion drawing on intergroup research supporting intergroup friendship as a prejudice reduction technique.</a:t>
            </a:r>
          </a:p>
          <a:p>
            <a:pPr marL="0" lvl="0" indent="0" algn="l" rtl="0">
              <a:spcBef>
                <a:spcPts val="0"/>
              </a:spcBef>
              <a:spcAft>
                <a:spcPts val="0"/>
              </a:spcAft>
              <a:buNone/>
            </a:pPr>
            <a:endParaRPr dirty="0"/>
          </a:p>
        </p:txBody>
      </p:sp>
      <p:sp>
        <p:nvSpPr>
          <p:cNvPr id="468" name="Google Shape;4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43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0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451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Fill in your name on this certificate</a:t>
            </a:r>
            <a:r>
              <a:rPr lang="en-IE" baseline="0" dirty="0"/>
              <a:t> where it says “ [insert your name here]”</a:t>
            </a:r>
            <a:endParaRPr lang="en-IE" dirty="0"/>
          </a:p>
          <a:p>
            <a:endParaRPr lang="en-IE" dirty="0"/>
          </a:p>
        </p:txBody>
      </p:sp>
      <p:sp>
        <p:nvSpPr>
          <p:cNvPr id="4" name="Slide Number Placeholder 3"/>
          <p:cNvSpPr>
            <a:spLocks noGrp="1"/>
          </p:cNvSpPr>
          <p:nvPr>
            <p:ph type="sldNum" sz="quarter" idx="10"/>
          </p:nvPr>
        </p:nvSpPr>
        <p:spPr/>
        <p:txBody>
          <a:bodyPr/>
          <a:lstStyle/>
          <a:p>
            <a:fld id="{4BE5DE82-CF29-044D-9158-06A811149881}" type="slidenum">
              <a:rPr lang="en-US" smtClean="0"/>
              <a:t>66</a:t>
            </a:fld>
            <a:endParaRPr lang="en-US"/>
          </a:p>
        </p:txBody>
      </p:sp>
    </p:spTree>
    <p:extLst>
      <p:ext uri="{BB962C8B-B14F-4D97-AF65-F5344CB8AC3E}">
        <p14:creationId xmlns:p14="http://schemas.microsoft.com/office/powerpoint/2010/main" val="299503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Nature</a:t>
            </a:r>
            <a:r>
              <a:rPr lang="en-IE" sz="2400" b="0" i="0" u="none" strike="noStrike" kern="1200" baseline="0" dirty="0" err="1">
                <a:solidFill>
                  <a:schemeClr val="bg1"/>
                </a:solidFill>
                <a:effectLst/>
                <a:latin typeface="+mn-lt"/>
                <a:ea typeface="+mn-ea"/>
                <a:cs typeface="+mn-cs"/>
                <a:sym typeface="Quattrocento Sans"/>
              </a:rPr>
              <a:t>PowerPoint</a:t>
            </a:r>
            <a:r>
              <a:rPr lang="en-IE" sz="2400" b="0" i="0" u="none" strike="noStrike" kern="1200" baseline="0" dirty="0">
                <a:solidFill>
                  <a:schemeClr val="bg1"/>
                </a:solidFill>
                <a:effectLst/>
                <a:latin typeface="+mn-lt"/>
                <a:ea typeface="+mn-ea"/>
                <a:cs typeface="+mn-cs"/>
                <a:sym typeface="Quattrocento Sans"/>
              </a:rPr>
              <a: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834839"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6718F1C-70CA-FF29-84C0-9A078EF9151A}"/>
              </a:ext>
            </a:extLst>
          </p:cNvPr>
          <p:cNvCxnSpPr>
            <a:cxnSpLocks/>
            <a:endCxn id="4" idx="1"/>
          </p:cNvCxnSpPr>
          <p:nvPr userDrawn="1"/>
        </p:nvCxnSpPr>
        <p:spPr>
          <a:xfrm>
            <a:off x="0" y="6469196"/>
            <a:ext cx="9737225" cy="0"/>
          </a:xfrm>
          <a:prstGeom prst="line">
            <a:avLst/>
          </a:prstGeom>
          <a:ln w="19050">
            <a:solidFill>
              <a:srgbClr val="E8A116"/>
            </a:solidFill>
          </a:ln>
        </p:spPr>
        <p:style>
          <a:lnRef idx="1">
            <a:schemeClr val="accent1"/>
          </a:lnRef>
          <a:fillRef idx="0">
            <a:schemeClr val="accent1"/>
          </a:fillRef>
          <a:effectRef idx="0">
            <a:schemeClr val="accent1"/>
          </a:effectRef>
          <a:fontRef idx="minor">
            <a:schemeClr val="tx1"/>
          </a:fontRef>
        </p:style>
      </p:cxnSp>
      <p:pic>
        <p:nvPicPr>
          <p:cNvPr id="4" name="Content Placeholder 5" descr="Logo&#10;&#10;Description automatically generated with medium confidence">
            <a:extLst>
              <a:ext uri="{FF2B5EF4-FFF2-40B4-BE49-F238E27FC236}">
                <a16:creationId xmlns:a16="http://schemas.microsoft.com/office/drawing/2014/main" id="{062ABDFA-FF8B-EB90-47BC-CB070E209C8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88571"/>
          <a:stretch/>
        </p:blipFill>
        <p:spPr>
          <a:xfrm>
            <a:off x="9737225" y="6392886"/>
            <a:ext cx="1432003" cy="152619"/>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4242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no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8A116"/>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9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296B5F"/>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EBA28CB7-ECF3-7D93-ABED-E7A44E9B6F4E}"/>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32000" y="342405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05865" y="3029069"/>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05865" y="2219493"/>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61" name="Freeform 160">
            <a:extLst>
              <a:ext uri="{FF2B5EF4-FFF2-40B4-BE49-F238E27FC236}">
                <a16:creationId xmlns:a16="http://schemas.microsoft.com/office/drawing/2014/main" id="{8FB2998E-65F8-924C-B807-A1E4E9B4FE8B}"/>
              </a:ext>
            </a:extLst>
          </p:cNvPr>
          <p:cNvSpPr/>
          <p:nvPr userDrawn="1"/>
        </p:nvSpPr>
        <p:spPr>
          <a:xfrm>
            <a:off x="0" y="5625489"/>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760524"/>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39" name="Content Placeholder 5" descr="Logo&#10;&#10;Description automatically generated with medium confidence">
            <a:extLst>
              <a:ext uri="{FF2B5EF4-FFF2-40B4-BE49-F238E27FC236}">
                <a16:creationId xmlns:a16="http://schemas.microsoft.com/office/drawing/2014/main" id="{3B59F324-62F2-8370-1305-189E262A1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9678" y="752960"/>
            <a:ext cx="2670279" cy="249003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392938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Slide">
  <p:cSld name="1_Quote Slide">
    <p:spTree>
      <p:nvGrpSpPr>
        <p:cNvPr id="1" name="Shape 100"/>
        <p:cNvGrpSpPr/>
        <p:nvPr/>
      </p:nvGrpSpPr>
      <p:grpSpPr>
        <a:xfrm>
          <a:off x="0" y="0"/>
          <a:ext cx="0" cy="0"/>
          <a:chOff x="0" y="0"/>
          <a:chExt cx="0" cy="0"/>
        </a:xfrm>
      </p:grpSpPr>
      <p:sp>
        <p:nvSpPr>
          <p:cNvPr id="101" name="Google Shape;101;p26"/>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02" name="Google Shape;102;p26"/>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6"/>
          <p:cNvSpPr>
            <a:spLocks noGrp="1"/>
          </p:cNvSpPr>
          <p:nvPr>
            <p:ph type="pic" idx="2"/>
          </p:nvPr>
        </p:nvSpPr>
        <p:spPr>
          <a:xfrm>
            <a:off x="6096000" y="1404749"/>
            <a:ext cx="5239644" cy="4704418"/>
          </a:xfrm>
          <a:prstGeom prst="rect">
            <a:avLst/>
          </a:prstGeom>
          <a:solidFill>
            <a:srgbClr val="D8D8D8"/>
          </a:solidFill>
          <a:ln>
            <a:noFill/>
          </a:ln>
        </p:spPr>
      </p:sp>
      <p:sp>
        <p:nvSpPr>
          <p:cNvPr id="104" name="Google Shape;104;p26"/>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95517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1">
  <p:cSld name="1_Text Slide 1">
    <p:spTree>
      <p:nvGrpSpPr>
        <p:cNvPr id="1" name="Shape 56"/>
        <p:cNvGrpSpPr/>
        <p:nvPr/>
      </p:nvGrpSpPr>
      <p:grpSpPr>
        <a:xfrm>
          <a:off x="0" y="0"/>
          <a:ext cx="0" cy="0"/>
          <a:chOff x="0" y="0"/>
          <a:chExt cx="0" cy="0"/>
        </a:xfrm>
      </p:grpSpPr>
      <p:sp>
        <p:nvSpPr>
          <p:cNvPr id="57" name="Google Shape;57;p23"/>
          <p:cNvSpPr/>
          <p:nvPr/>
        </p:nvSpPr>
        <p:spPr>
          <a:xfrm>
            <a:off x="0" y="0"/>
            <a:ext cx="12192000" cy="6858000"/>
          </a:xfrm>
          <a:prstGeom prst="rect">
            <a:avLst/>
          </a:prstGeom>
          <a:solidFill>
            <a:srgbClr val="296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23"/>
          <p:cNvSpPr/>
          <p:nvPr/>
        </p:nvSpPr>
        <p:spPr>
          <a:xfrm rot="5400000" flipH="1">
            <a:off x="3260663" y="-2530143"/>
            <a:ext cx="5761056" cy="11492016"/>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86575"/>
              </a:buClr>
              <a:buSzPts val="2400"/>
              <a:buFont typeface="Arial"/>
              <a:buNone/>
              <a:defRPr sz="2400" b="0" i="0" u="none" strike="noStrike" cap="none">
                <a:solidFill>
                  <a:srgbClr val="086575"/>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86575"/>
              </a:buClr>
              <a:buSzPts val="3600"/>
              <a:buFont typeface="Arial"/>
              <a:buNone/>
              <a:defRPr sz="3600" b="0" i="0" u="none" strike="noStrike" cap="none">
                <a:solidFill>
                  <a:srgbClr val="08657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3"/>
          <p:cNvSpPr/>
          <p:nvPr/>
        </p:nvSpPr>
        <p:spPr>
          <a:xfrm>
            <a:off x="-1949202" y="5998942"/>
            <a:ext cx="6870578" cy="655024"/>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23"/>
          <p:cNvSpPr/>
          <p:nvPr/>
        </p:nvSpPr>
        <p:spPr>
          <a:xfrm>
            <a:off x="-2834839" y="-349898"/>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0727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3" y="2781054"/>
            <a:ext cx="11356551" cy="314382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Freeform 13">
            <a:extLst>
              <a:ext uri="{FF2B5EF4-FFF2-40B4-BE49-F238E27FC236}">
                <a16:creationId xmlns:a16="http://schemas.microsoft.com/office/drawing/2014/main" id="{4200018A-D64E-9DE4-6F5C-F4D5E942F4FA}"/>
              </a:ext>
            </a:extLst>
          </p:cNvPr>
          <p:cNvSpPr/>
          <p:nvPr userDrawn="1"/>
        </p:nvSpPr>
        <p:spPr>
          <a:xfrm flipH="1">
            <a:off x="7228605" y="535434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2" y="4043134"/>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3" y="3420408"/>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9" name="Content Placeholder 5" descr="Logo&#10;&#10;Description automatically generated with medium confidence">
            <a:extLst>
              <a:ext uri="{FF2B5EF4-FFF2-40B4-BE49-F238E27FC236}">
                <a16:creationId xmlns:a16="http://schemas.microsoft.com/office/drawing/2014/main" id="{FAA04ECF-D810-39BC-EF1D-74B569F693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579" y="350356"/>
            <a:ext cx="2462796" cy="2296557"/>
          </a:xfrm>
          <a:prstGeom prst="rect">
            <a:avLst/>
          </a:prstGeom>
        </p:spPr>
      </p:pic>
      <p:pic>
        <p:nvPicPr>
          <p:cNvPr id="2" name="Picture 1">
            <a:extLst>
              <a:ext uri="{FF2B5EF4-FFF2-40B4-BE49-F238E27FC236}">
                <a16:creationId xmlns:a16="http://schemas.microsoft.com/office/drawing/2014/main" id="{338E5525-40D2-6BC9-FFA7-4E70669B2535}"/>
              </a:ext>
            </a:extLst>
          </p:cNvPr>
          <p:cNvPicPr>
            <a:picLocks noChangeAspect="1"/>
          </p:cNvPicPr>
          <p:nvPr userDrawn="1"/>
        </p:nvPicPr>
        <p:blipFill>
          <a:blip r:embed="rId3"/>
          <a:stretch>
            <a:fillRect/>
          </a:stretch>
        </p:blipFill>
        <p:spPr>
          <a:xfrm>
            <a:off x="530727" y="6010982"/>
            <a:ext cx="1905000" cy="660400"/>
          </a:xfrm>
          <a:prstGeom prst="rect">
            <a:avLst/>
          </a:prstGeom>
        </p:spPr>
      </p:pic>
      <p:sp>
        <p:nvSpPr>
          <p:cNvPr id="13" name="Picture Placeholder 12">
            <a:extLst>
              <a:ext uri="{FF2B5EF4-FFF2-40B4-BE49-F238E27FC236}">
                <a16:creationId xmlns:a16="http://schemas.microsoft.com/office/drawing/2014/main" id="{8B4C0441-CF85-6157-FE9C-F5A53E0254C6}"/>
              </a:ext>
            </a:extLst>
          </p:cNvPr>
          <p:cNvSpPr>
            <a:spLocks noGrp="1"/>
          </p:cNvSpPr>
          <p:nvPr>
            <p:ph type="pic" sz="quarter" idx="42"/>
          </p:nvPr>
        </p:nvSpPr>
        <p:spPr>
          <a:xfrm>
            <a:off x="5861120" y="433094"/>
            <a:ext cx="5470479" cy="5127406"/>
          </a:xfrm>
          <a:custGeom>
            <a:avLst/>
            <a:gdLst>
              <a:gd name="connsiteX0" fmla="*/ 0 w 5470479"/>
              <a:gd name="connsiteY0" fmla="*/ 0 h 5127406"/>
              <a:gd name="connsiteX1" fmla="*/ 4519236 w 5470479"/>
              <a:gd name="connsiteY1" fmla="*/ 0 h 5127406"/>
              <a:gd name="connsiteX2" fmla="*/ 5470479 w 5470479"/>
              <a:gd name="connsiteY2" fmla="*/ 992738 h 5127406"/>
              <a:gd name="connsiteX3" fmla="*/ 5470479 w 5470479"/>
              <a:gd name="connsiteY3" fmla="*/ 4921251 h 5127406"/>
              <a:gd name="connsiteX4" fmla="*/ 1841093 w 5470479"/>
              <a:gd name="connsiteY4" fmla="*/ 4921251 h 5127406"/>
              <a:gd name="connsiteX5" fmla="*/ 1448576 w 5470479"/>
              <a:gd name="connsiteY5" fmla="*/ 5107321 h 5127406"/>
              <a:gd name="connsiteX6" fmla="*/ 1436292 w 5470479"/>
              <a:gd name="connsiteY6" fmla="*/ 5127406 h 5127406"/>
              <a:gd name="connsiteX7" fmla="*/ 1396827 w 5470479"/>
              <a:gd name="connsiteY7" fmla="*/ 5127406 h 5127406"/>
              <a:gd name="connsiteX8" fmla="*/ 0 w 5470479"/>
              <a:gd name="connsiteY8" fmla="*/ 3669648 h 512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0479" h="5127406">
                <a:moveTo>
                  <a:pt x="0" y="0"/>
                </a:moveTo>
                <a:lnTo>
                  <a:pt x="4519236" y="0"/>
                </a:lnTo>
                <a:cubicBezTo>
                  <a:pt x="5044925" y="0"/>
                  <a:pt x="5470479" y="444120"/>
                  <a:pt x="5470479" y="992738"/>
                </a:cubicBezTo>
                <a:lnTo>
                  <a:pt x="5470479" y="4921251"/>
                </a:lnTo>
                <a:lnTo>
                  <a:pt x="1841093" y="4921251"/>
                </a:lnTo>
                <a:cubicBezTo>
                  <a:pt x="1678103" y="4921251"/>
                  <a:pt x="1533847" y="4995210"/>
                  <a:pt x="1448576" y="5107321"/>
                </a:cubicBezTo>
                <a:lnTo>
                  <a:pt x="1436292" y="5127406"/>
                </a:lnTo>
                <a:lnTo>
                  <a:pt x="1396827" y="5127406"/>
                </a:lnTo>
                <a:cubicBezTo>
                  <a:pt x="625818" y="5127406"/>
                  <a:pt x="0" y="4474289"/>
                  <a:pt x="0" y="3669648"/>
                </a:cubicBez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F75812F9-090F-D835-4F57-79C96A356A0B}"/>
              </a:ext>
            </a:extLst>
          </p:cNvPr>
          <p:cNvSpPr>
            <a:spLocks noGrp="1"/>
          </p:cNvSpPr>
          <p:nvPr>
            <p:ph type="body" sz="quarter" idx="17" hasCustomPrompt="1"/>
          </p:nvPr>
        </p:nvSpPr>
        <p:spPr>
          <a:xfrm>
            <a:off x="7777423" y="548938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4" name="Picture 3">
            <a:extLst>
              <a:ext uri="{FF2B5EF4-FFF2-40B4-BE49-F238E27FC236}">
                <a16:creationId xmlns:a16="http://schemas.microsoft.com/office/drawing/2014/main" id="{6361C697-90DC-CA92-BAB1-CB98005F71A7}"/>
              </a:ext>
            </a:extLst>
          </p:cNvPr>
          <p:cNvPicPr>
            <a:picLocks noChangeAspect="1"/>
          </p:cNvPicPr>
          <p:nvPr userDrawn="1"/>
        </p:nvPicPr>
        <p:blipFill>
          <a:blip r:embed="rId4"/>
          <a:stretch>
            <a:fillRect/>
          </a:stretch>
        </p:blipFill>
        <p:spPr>
          <a:xfrm>
            <a:off x="2813538" y="6010982"/>
            <a:ext cx="3238132" cy="679345"/>
          </a:xfrm>
          <a:prstGeom prst="rect">
            <a:avLst/>
          </a:prstGeom>
        </p:spPr>
      </p:pic>
    </p:spTree>
    <p:extLst>
      <p:ext uri="{BB962C8B-B14F-4D97-AF65-F5344CB8AC3E}">
        <p14:creationId xmlns:p14="http://schemas.microsoft.com/office/powerpoint/2010/main" val="1930813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2" y="4043134"/>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3" y="3420408"/>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9" name="Content Placeholder 5" descr="Logo&#10;&#10;Description automatically generated with medium confidence">
            <a:extLst>
              <a:ext uri="{FF2B5EF4-FFF2-40B4-BE49-F238E27FC236}">
                <a16:creationId xmlns:a16="http://schemas.microsoft.com/office/drawing/2014/main" id="{FAA04ECF-D810-39BC-EF1D-74B569F693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1999" y="591281"/>
            <a:ext cx="2326773" cy="2169716"/>
          </a:xfrm>
          <a:prstGeom prst="rect">
            <a:avLst/>
          </a:prstGeom>
        </p:spPr>
      </p:pic>
      <p:pic>
        <p:nvPicPr>
          <p:cNvPr id="2" name="Picture 1">
            <a:extLst>
              <a:ext uri="{FF2B5EF4-FFF2-40B4-BE49-F238E27FC236}">
                <a16:creationId xmlns:a16="http://schemas.microsoft.com/office/drawing/2014/main" id="{338E5525-40D2-6BC9-FFA7-4E70669B2535}"/>
              </a:ext>
            </a:extLst>
          </p:cNvPr>
          <p:cNvPicPr>
            <a:picLocks noChangeAspect="1"/>
          </p:cNvPicPr>
          <p:nvPr userDrawn="1"/>
        </p:nvPicPr>
        <p:blipFill>
          <a:blip r:embed="rId3"/>
          <a:stretch>
            <a:fillRect/>
          </a:stretch>
        </p:blipFill>
        <p:spPr>
          <a:xfrm>
            <a:off x="7416338" y="5851981"/>
            <a:ext cx="1905000" cy="660400"/>
          </a:xfrm>
          <a:prstGeom prst="rect">
            <a:avLst/>
          </a:prstGeom>
        </p:spPr>
      </p:pic>
      <p:pic>
        <p:nvPicPr>
          <p:cNvPr id="3" name="Picture 2">
            <a:extLst>
              <a:ext uri="{FF2B5EF4-FFF2-40B4-BE49-F238E27FC236}">
                <a16:creationId xmlns:a16="http://schemas.microsoft.com/office/drawing/2014/main" id="{8E6BB401-F6AB-8928-15D7-A25710CC8B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9782317" y="6037192"/>
            <a:ext cx="1991960" cy="457426"/>
          </a:xfrm>
          <a:prstGeom prst="rect">
            <a:avLst/>
          </a:prstGeom>
          <a:ln>
            <a:noFill/>
          </a:ln>
          <a:extLst>
            <a:ext uri="{53640926-AAD7-44D8-BBD7-CCE9431645EC}">
              <a14:shadowObscured xmlns:a14="http://schemas.microsoft.com/office/drawing/2010/main"/>
            </a:ext>
          </a:extLst>
        </p:spPr>
      </p:pic>
      <p:sp>
        <p:nvSpPr>
          <p:cNvPr id="4" name="Freeform 3">
            <a:extLst>
              <a:ext uri="{FF2B5EF4-FFF2-40B4-BE49-F238E27FC236}">
                <a16:creationId xmlns:a16="http://schemas.microsoft.com/office/drawing/2014/main" id="{57011739-0E8C-153C-ECA7-6FCEA9D6482D}"/>
              </a:ext>
            </a:extLst>
          </p:cNvPr>
          <p:cNvSpPr/>
          <p:nvPr userDrawn="1"/>
        </p:nvSpPr>
        <p:spPr>
          <a:xfrm>
            <a:off x="417723" y="59128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F33A917A-028E-91BB-EB96-ABBCAFB593FB}"/>
              </a:ext>
            </a:extLst>
          </p:cNvPr>
          <p:cNvSpPr>
            <a:spLocks noGrp="1"/>
          </p:cNvSpPr>
          <p:nvPr>
            <p:ph type="pic" sz="quarter" idx="41"/>
          </p:nvPr>
        </p:nvSpPr>
        <p:spPr>
          <a:xfrm>
            <a:off x="4647235" y="2814866"/>
            <a:ext cx="7127042" cy="2793606"/>
          </a:xfrm>
          <a:custGeom>
            <a:avLst/>
            <a:gdLst>
              <a:gd name="connsiteX0" fmla="*/ 0 w 7127042"/>
              <a:gd name="connsiteY0" fmla="*/ 0 h 2793606"/>
              <a:gd name="connsiteX1" fmla="*/ 1473796 w 7127042"/>
              <a:gd name="connsiteY1" fmla="*/ 0 h 2793606"/>
              <a:gd name="connsiteX2" fmla="*/ 1721801 w 7127042"/>
              <a:gd name="connsiteY2" fmla="*/ 0 h 2793606"/>
              <a:gd name="connsiteX3" fmla="*/ 3195598 w 7127042"/>
              <a:gd name="connsiteY3" fmla="*/ 0 h 2793606"/>
              <a:gd name="connsiteX4" fmla="*/ 4060802 w 7127042"/>
              <a:gd name="connsiteY4" fmla="*/ 0 h 2793606"/>
              <a:gd name="connsiteX5" fmla="*/ 4060804 w 7127042"/>
              <a:gd name="connsiteY5" fmla="*/ 0 h 2793606"/>
              <a:gd name="connsiteX6" fmla="*/ 5160915 w 7127042"/>
              <a:gd name="connsiteY6" fmla="*/ 0 h 2793606"/>
              <a:gd name="connsiteX7" fmla="*/ 5534599 w 7127042"/>
              <a:gd name="connsiteY7" fmla="*/ 0 h 2793606"/>
              <a:gd name="connsiteX8" fmla="*/ 5534600 w 7127042"/>
              <a:gd name="connsiteY8" fmla="*/ 0 h 2793606"/>
              <a:gd name="connsiteX9" fmla="*/ 6634712 w 7127042"/>
              <a:gd name="connsiteY9" fmla="*/ 0 h 2793606"/>
              <a:gd name="connsiteX10" fmla="*/ 7127042 w 7127042"/>
              <a:gd name="connsiteY10" fmla="*/ 381996 h 2793606"/>
              <a:gd name="connsiteX11" fmla="*/ 7127042 w 7127042"/>
              <a:gd name="connsiteY11" fmla="*/ 1202628 h 2793606"/>
              <a:gd name="connsiteX12" fmla="*/ 7127042 w 7127042"/>
              <a:gd name="connsiteY12" fmla="*/ 1972974 h 2793606"/>
              <a:gd name="connsiteX13" fmla="*/ 7127042 w 7127042"/>
              <a:gd name="connsiteY13" fmla="*/ 2793606 h 2793606"/>
              <a:gd name="connsiteX14" fmla="*/ 6026929 w 7127042"/>
              <a:gd name="connsiteY14" fmla="*/ 2793606 h 2793606"/>
              <a:gd name="connsiteX15" fmla="*/ 5653246 w 7127042"/>
              <a:gd name="connsiteY15" fmla="*/ 2793606 h 2793606"/>
              <a:gd name="connsiteX16" fmla="*/ 5018660 w 7127042"/>
              <a:gd name="connsiteY16" fmla="*/ 2793606 h 2793606"/>
              <a:gd name="connsiteX17" fmla="*/ 4553132 w 7127042"/>
              <a:gd name="connsiteY17" fmla="*/ 2793606 h 2793606"/>
              <a:gd name="connsiteX18" fmla="*/ 4305128 w 7127042"/>
              <a:gd name="connsiteY18" fmla="*/ 2793606 h 2793606"/>
              <a:gd name="connsiteX19" fmla="*/ 3918547 w 7127042"/>
              <a:gd name="connsiteY19" fmla="*/ 2793606 h 2793606"/>
              <a:gd name="connsiteX20" fmla="*/ 3544864 w 7127042"/>
              <a:gd name="connsiteY20" fmla="*/ 2793606 h 2793606"/>
              <a:gd name="connsiteX21" fmla="*/ 2831331 w 7127042"/>
              <a:gd name="connsiteY21" fmla="*/ 2793606 h 2793606"/>
              <a:gd name="connsiteX22" fmla="*/ 2444751 w 7127042"/>
              <a:gd name="connsiteY22" fmla="*/ 2793606 h 2793606"/>
              <a:gd name="connsiteX23" fmla="*/ 2196746 w 7127042"/>
              <a:gd name="connsiteY23" fmla="*/ 2793606 h 2793606"/>
              <a:gd name="connsiteX24" fmla="*/ 722950 w 7127042"/>
              <a:gd name="connsiteY24" fmla="*/ 2793606 h 2793606"/>
              <a:gd name="connsiteX25" fmla="*/ 0 w 7127042"/>
              <a:gd name="connsiteY25" fmla="*/ 2232676 h 2793606"/>
              <a:gd name="connsiteX26" fmla="*/ 0 w 7127042"/>
              <a:gd name="connsiteY26" fmla="*/ 1412044 h 2793606"/>
              <a:gd name="connsiteX27" fmla="*/ 0 w 7127042"/>
              <a:gd name="connsiteY27" fmla="*/ 820632 h 279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27042" h="2793606">
                <a:moveTo>
                  <a:pt x="0" y="0"/>
                </a:moveTo>
                <a:lnTo>
                  <a:pt x="1473796" y="0"/>
                </a:lnTo>
                <a:lnTo>
                  <a:pt x="1721801" y="0"/>
                </a:lnTo>
                <a:lnTo>
                  <a:pt x="3195598" y="0"/>
                </a:lnTo>
                <a:lnTo>
                  <a:pt x="4060802" y="0"/>
                </a:lnTo>
                <a:lnTo>
                  <a:pt x="4060804" y="0"/>
                </a:lnTo>
                <a:lnTo>
                  <a:pt x="5160915" y="0"/>
                </a:lnTo>
                <a:lnTo>
                  <a:pt x="5534599" y="0"/>
                </a:lnTo>
                <a:lnTo>
                  <a:pt x="5534600" y="0"/>
                </a:lnTo>
                <a:lnTo>
                  <a:pt x="6634712" y="0"/>
                </a:lnTo>
                <a:cubicBezTo>
                  <a:pt x="6906790" y="0"/>
                  <a:pt x="7127042" y="170893"/>
                  <a:pt x="7127042" y="381996"/>
                </a:cubicBezTo>
                <a:lnTo>
                  <a:pt x="7127042" y="1202628"/>
                </a:lnTo>
                <a:lnTo>
                  <a:pt x="7127042" y="1972974"/>
                </a:lnTo>
                <a:lnTo>
                  <a:pt x="7127042" y="2793606"/>
                </a:lnTo>
                <a:lnTo>
                  <a:pt x="6026929" y="2793606"/>
                </a:lnTo>
                <a:lnTo>
                  <a:pt x="5653246" y="2793606"/>
                </a:lnTo>
                <a:lnTo>
                  <a:pt x="5018660" y="2793606"/>
                </a:lnTo>
                <a:lnTo>
                  <a:pt x="4553132" y="2793606"/>
                </a:lnTo>
                <a:lnTo>
                  <a:pt x="4305128" y="2793606"/>
                </a:lnTo>
                <a:lnTo>
                  <a:pt x="3918547" y="2793606"/>
                </a:lnTo>
                <a:lnTo>
                  <a:pt x="3544864" y="2793606"/>
                </a:lnTo>
                <a:lnTo>
                  <a:pt x="2831331" y="2793606"/>
                </a:lnTo>
                <a:lnTo>
                  <a:pt x="2444751" y="2793606"/>
                </a:lnTo>
                <a:lnTo>
                  <a:pt x="2196746" y="2793606"/>
                </a:lnTo>
                <a:lnTo>
                  <a:pt x="722950" y="2793606"/>
                </a:lnTo>
                <a:cubicBezTo>
                  <a:pt x="323902" y="2793606"/>
                  <a:pt x="0" y="2542293"/>
                  <a:pt x="0" y="2232676"/>
                </a:cubicBezTo>
                <a:lnTo>
                  <a:pt x="0" y="1412044"/>
                </a:lnTo>
                <a:lnTo>
                  <a:pt x="0" y="820632"/>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Freeform 10">
            <a:extLst>
              <a:ext uri="{FF2B5EF4-FFF2-40B4-BE49-F238E27FC236}">
                <a16:creationId xmlns:a16="http://schemas.microsoft.com/office/drawing/2014/main" id="{B65C0264-C4DB-6A7E-D772-BB4171C20B4F}"/>
              </a:ext>
            </a:extLst>
          </p:cNvPr>
          <p:cNvSpPr/>
          <p:nvPr userDrawn="1"/>
        </p:nvSpPr>
        <p:spPr>
          <a:xfrm>
            <a:off x="-3203" y="564785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23">
            <a:extLst>
              <a:ext uri="{FF2B5EF4-FFF2-40B4-BE49-F238E27FC236}">
                <a16:creationId xmlns:a16="http://schemas.microsoft.com/office/drawing/2014/main" id="{C1CD25CB-F15C-5746-55A0-5AF60D5C01B4}"/>
              </a:ext>
            </a:extLst>
          </p:cNvPr>
          <p:cNvSpPr>
            <a:spLocks noGrp="1"/>
          </p:cNvSpPr>
          <p:nvPr>
            <p:ph type="body" sz="quarter" idx="17" hasCustomPrompt="1"/>
          </p:nvPr>
        </p:nvSpPr>
        <p:spPr>
          <a:xfrm>
            <a:off x="545615" y="578289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33539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44193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69619" y="1337990"/>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91322" y="2252978"/>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97901" y="3167965"/>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45254B-90C5-6C41-9EB9-426CB6421905}"/>
              </a:ext>
            </a:extLst>
          </p:cNvPr>
          <p:cNvSpPr/>
          <p:nvPr userDrawn="1"/>
        </p:nvSpPr>
        <p:spPr>
          <a:xfrm>
            <a:off x="-2858315" y="78585"/>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5">
            <a:extLst>
              <a:ext uri="{FF2B5EF4-FFF2-40B4-BE49-F238E27FC236}">
                <a16:creationId xmlns:a16="http://schemas.microsoft.com/office/drawing/2014/main" id="{04BCA232-7A1A-67AC-096F-4F8942A9974D}"/>
              </a:ext>
            </a:extLst>
          </p:cNvPr>
          <p:cNvSpPr>
            <a:spLocks noGrp="1"/>
          </p:cNvSpPr>
          <p:nvPr>
            <p:ph type="body" sz="quarter" idx="33" hasCustomPrompt="1"/>
          </p:nvPr>
        </p:nvSpPr>
        <p:spPr>
          <a:xfrm>
            <a:off x="5891164" y="4060684"/>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4" name="Text Placeholder 25">
            <a:extLst>
              <a:ext uri="{FF2B5EF4-FFF2-40B4-BE49-F238E27FC236}">
                <a16:creationId xmlns:a16="http://schemas.microsoft.com/office/drawing/2014/main" id="{DD71E540-8F16-71DA-DEFF-4F9A9AF50218}"/>
              </a:ext>
            </a:extLst>
          </p:cNvPr>
          <p:cNvSpPr>
            <a:spLocks noGrp="1"/>
          </p:cNvSpPr>
          <p:nvPr>
            <p:ph type="body" sz="quarter" idx="34" hasCustomPrompt="1"/>
          </p:nvPr>
        </p:nvSpPr>
        <p:spPr>
          <a:xfrm>
            <a:off x="6797901" y="4060684"/>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5" name="Straight Connector 4">
            <a:extLst>
              <a:ext uri="{FF2B5EF4-FFF2-40B4-BE49-F238E27FC236}">
                <a16:creationId xmlns:a16="http://schemas.microsoft.com/office/drawing/2014/main" id="{972FB1C6-0AAF-BE1C-3D8C-C9C07A910C3B}"/>
              </a:ext>
            </a:extLst>
          </p:cNvPr>
          <p:cNvCxnSpPr>
            <a:cxnSpLocks/>
          </p:cNvCxnSpPr>
          <p:nvPr userDrawn="1"/>
        </p:nvCxnSpPr>
        <p:spPr>
          <a:xfrm flipH="1">
            <a:off x="5658046" y="3974600"/>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58315" y="0"/>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599985" y="518604"/>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5305044" y="820325"/>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5305045" y="1319038"/>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92414" y="991058"/>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5305043" y="2743458"/>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5305044" y="3242171"/>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92413" y="2914191"/>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5320541" y="4607255"/>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5320542" y="5105968"/>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507911" y="4777988"/>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446910" y="695225"/>
            <a:ext cx="7230875"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E8A116"/>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4497B6D-A77D-C54E-9B99-EDFAB982BE8B}"/>
              </a:ext>
            </a:extLst>
          </p:cNvPr>
          <p:cNvCxnSpPr>
            <a:cxnSpLocks/>
            <a:endCxn id="4" idx="1"/>
          </p:cNvCxnSpPr>
          <p:nvPr userDrawn="1"/>
        </p:nvCxnSpPr>
        <p:spPr>
          <a:xfrm>
            <a:off x="0" y="6469196"/>
            <a:ext cx="9737225" cy="0"/>
          </a:xfrm>
          <a:prstGeom prst="line">
            <a:avLst/>
          </a:prstGeom>
          <a:ln w="19050">
            <a:solidFill>
              <a:srgbClr val="E8A116"/>
            </a:solidFill>
          </a:ln>
        </p:spPr>
        <p:style>
          <a:lnRef idx="1">
            <a:schemeClr val="accent1"/>
          </a:lnRef>
          <a:fillRef idx="0">
            <a:schemeClr val="accent1"/>
          </a:fillRef>
          <a:effectRef idx="0">
            <a:schemeClr val="accent1"/>
          </a:effectRef>
          <a:fontRef idx="minor">
            <a:schemeClr val="tx1"/>
          </a:fontRef>
        </p:style>
      </p:cxnSp>
      <p:pic>
        <p:nvPicPr>
          <p:cNvPr id="4" name="Content Placeholder 5" descr="Logo&#10;&#10;Description automatically generated with medium confidence">
            <a:extLst>
              <a:ext uri="{FF2B5EF4-FFF2-40B4-BE49-F238E27FC236}">
                <a16:creationId xmlns:a16="http://schemas.microsoft.com/office/drawing/2014/main" id="{81A35EAC-7268-4517-42E0-C7B854353DB1}"/>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88571"/>
          <a:stretch/>
        </p:blipFill>
        <p:spPr>
          <a:xfrm>
            <a:off x="9737225" y="6392886"/>
            <a:ext cx="1432003" cy="152619"/>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84" r:id="rId4"/>
    <p:sldLayoutId id="2147483842" r:id="rId5"/>
    <p:sldLayoutId id="2147483840" r:id="rId6"/>
    <p:sldLayoutId id="2147483880" r:id="rId7"/>
    <p:sldLayoutId id="2147483877" r:id="rId8"/>
    <p:sldLayoutId id="2147483841" r:id="rId9"/>
    <p:sldLayoutId id="2147483879" r:id="rId10"/>
    <p:sldLayoutId id="2147483878" r:id="rId11"/>
    <p:sldLayoutId id="2147483885" r:id="rId12"/>
    <p:sldLayoutId id="2147483861" r:id="rId13"/>
    <p:sldLayoutId id="2147483833" r:id="rId14"/>
    <p:sldLayoutId id="2147483847" r:id="rId15"/>
    <p:sldLayoutId id="2147483853" r:id="rId16"/>
    <p:sldLayoutId id="2147483883" r:id="rId17"/>
    <p:sldLayoutId id="2147483886" r:id="rId18"/>
    <p:sldLayoutId id="214748388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7II5FVnJyHE" TargetMode="External"/><Relationship Id="rId3" Type="http://schemas.openxmlformats.org/officeDocument/2006/relationships/hyperlink" Target="https://www.un.org/en/global-issues/refugees" TargetMode="External"/><Relationship Id="rId7" Type="http://schemas.openxmlformats.org/officeDocument/2006/relationships/hyperlink" Target="https://www.youtube.com/watch?v=BUVA_5Azrbs" TargetMode="External"/><Relationship Id="rId2" Type="http://schemas.openxmlformats.org/officeDocument/2006/relationships/hyperlink" Target="https://refugeesmigrants.un.org/" TargetMode="External"/><Relationship Id="rId1" Type="http://schemas.openxmlformats.org/officeDocument/2006/relationships/slideLayout" Target="../slideLayouts/slideLayout11.xml"/><Relationship Id="rId6" Type="http://schemas.openxmlformats.org/officeDocument/2006/relationships/hyperlink" Target="https://www.youtube.com/watch?v=cE3wu0Ujsp4" TargetMode="External"/><Relationship Id="rId5" Type="http://schemas.openxmlformats.org/officeDocument/2006/relationships/hyperlink" Target="https://www.youtube.com/watch?v=E8lwckSCptg" TargetMode="External"/><Relationship Id="rId10" Type="http://schemas.openxmlformats.org/officeDocument/2006/relationships/image" Target="../media/image10.png"/><Relationship Id="rId4" Type="http://schemas.openxmlformats.org/officeDocument/2006/relationships/hyperlink" Target="https://www.ohchr.org/en/special-procedures/sr-internally-displaced-persons/about-internally-displaced-persons" TargetMode="External"/><Relationship Id="rId9" Type="http://schemas.openxmlformats.org/officeDocument/2006/relationships/hyperlink" Target="https://doi.org/10.1016/j.ufug.2022.127511"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org/esa/socdev/rwss/2016/chapter1.pdf" TargetMode="External"/><Relationship Id="rId2" Type="http://schemas.openxmlformats.org/officeDocument/2006/relationships/hyperlink" Target="https://www.un.org/development/desa/socialperspectiveondevelopment/issues/social-integration.html"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hyperlink" Target="https://www.consilium.europa.eu/en/infographics/disability-eu-facts-figures/#:~:text=87%20million%20Europeans%20have%20some,1%20in%204%20European%20adults"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h5FlW4-NKXE" TargetMode="External"/><Relationship Id="rId2" Type="http://schemas.openxmlformats.org/officeDocument/2006/relationships/hyperlink" Target="https://www.youtube.com/watch?v=l3t8xiFJF9M" TargetMode="External"/><Relationship Id="rId1" Type="http://schemas.openxmlformats.org/officeDocument/2006/relationships/slideLayout" Target="../slideLayouts/slideLayout11.xml"/><Relationship Id="rId4" Type="http://schemas.openxmlformats.org/officeDocument/2006/relationships/hyperlink" Target="https://resources.peopleinneed.net/documents/612-trainings-guideline-v4-final.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4ivhLCdAP6U"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www.wgu.edu/blog/andragogy-pedagogy-key-differences-learning2205.html" TargetMode="External"/><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11.xml"/><Relationship Id="rId6" Type="http://schemas.openxmlformats.org/officeDocument/2006/relationships/hyperlink" Target="https://www.youtube.com/watch?v=fDMK5ysYujk" TargetMode="External"/><Relationship Id="rId5" Type="http://schemas.openxmlformats.org/officeDocument/2006/relationships/hyperlink" Target="https://www.youtube.com/watch?v=foWa7MnWONo" TargetMode="External"/><Relationship Id="rId4" Type="http://schemas.openxmlformats.org/officeDocument/2006/relationships/hyperlink" Target="https://www.youtube.com/watch?v=SArAggTULL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hyperlink" Target="https://www.ilfm.org.uk/cms/document/ILFM_Learning_Styles_Resource_TK_09Oct17_Ver1.0.pdf"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HpimdmIXKms" TargetMode="External"/><Relationship Id="rId2" Type="http://schemas.openxmlformats.org/officeDocument/2006/relationships/hyperlink" Target="https://whatfix.com/blog/barriers-to-learning/" TargetMode="External"/><Relationship Id="rId1" Type="http://schemas.openxmlformats.org/officeDocument/2006/relationships/slideLayout" Target="../slideLayouts/slideLayout11.xml"/><Relationship Id="rId4" Type="http://schemas.openxmlformats.org/officeDocument/2006/relationships/hyperlink" Target="https://scholarworks.uni.edu/grp/120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vark-learn.com/" TargetMode="External"/><Relationship Id="rId2" Type="http://schemas.openxmlformats.org/officeDocument/2006/relationships/hyperlink" Target="http://www.educationplanner.org/students/self-assessments/learning-styles-quiz.shtml?event=results&amp;A=5&amp;V=13&amp;T=2" TargetMode="External"/><Relationship Id="rId1" Type="http://schemas.openxmlformats.org/officeDocument/2006/relationships/slideLayout" Target="../slideLayouts/slideLayout11.xml"/><Relationship Id="rId4" Type="http://schemas.openxmlformats.org/officeDocument/2006/relationships/hyperlink" Target="https://www.youtube.com/watch?v=Pu3gIN8WgYk"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s://www.physio-pedia.com/Effective_Communication_for_Displaced_Persons" TargetMode="External"/><Relationship Id="rId2" Type="http://schemas.openxmlformats.org/officeDocument/2006/relationships/hyperlink" Target="https://www.go2itech.org/HTML/TT06/toolkit/delivery/com_skills.html" TargetMode="External"/><Relationship Id="rId1" Type="http://schemas.openxmlformats.org/officeDocument/2006/relationships/slideLayout" Target="../slideLayouts/slideLayout11.xml"/><Relationship Id="rId6" Type="http://schemas.openxmlformats.org/officeDocument/2006/relationships/hyperlink" Target="https://www.youtube.com/watch?v=rzsVh8YwZEQ" TargetMode="External"/><Relationship Id="rId5" Type="http://schemas.openxmlformats.org/officeDocument/2006/relationships/hyperlink" Target="https://www.youtube.com/watch?v=2Yw6dFQBklA" TargetMode="External"/><Relationship Id="rId4" Type="http://schemas.openxmlformats.org/officeDocument/2006/relationships/hyperlink" Target="https://www.youtube.com/watch?v=gCfzeONu3M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JcqzRheQVMI" TargetMode="External"/><Relationship Id="rId2" Type="http://schemas.openxmlformats.org/officeDocument/2006/relationships/hyperlink" Target="https://blink.ucsd.edu/HR/training/instructor/tools/training.html" TargetMode="External"/><Relationship Id="rId1" Type="http://schemas.openxmlformats.org/officeDocument/2006/relationships/slideLayout" Target="../slideLayouts/slideLayout11.xml"/><Relationship Id="rId5" Type="http://schemas.openxmlformats.org/officeDocument/2006/relationships/hyperlink" Target="https://www.youtube.com/watch?v=Xh9yB-eKgbs" TargetMode="External"/><Relationship Id="rId4" Type="http://schemas.openxmlformats.org/officeDocument/2006/relationships/hyperlink" Target="https://www.youtube.com/watch?v=1Ut09_n6CLg"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https://www.shrm.org/resourcesandtools/tools-and-samples/toolkits/pages/managingworkplaceconflict.aspx" TargetMode="External"/><Relationship Id="rId2" Type="http://schemas.openxmlformats.org/officeDocument/2006/relationships/hyperlink" Target="https://www.wcupa.edu/coral/tuckmanStagesGroupDelvelopment.aspx" TargetMode="External"/><Relationship Id="rId1" Type="http://schemas.openxmlformats.org/officeDocument/2006/relationships/slideLayout" Target="../slideLayouts/slideLayout11.xml"/><Relationship Id="rId4" Type="http://schemas.openxmlformats.org/officeDocument/2006/relationships/hyperlink" Target="https://www.youtube.com/watch?v=AnIk41p9QnA"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hyperlink" Target="https://openbadgefactory.com/en/about-open-badges/" TargetMode="External"/><Relationship Id="rId2" Type="http://schemas.openxmlformats.org/officeDocument/2006/relationships/hyperlink" Target="https://openbadges.org/about/faq" TargetMode="External"/><Relationship Id="rId1" Type="http://schemas.openxmlformats.org/officeDocument/2006/relationships/slideLayout" Target="../slideLayouts/slideLayout11.xml"/><Relationship Id="rId6" Type="http://schemas.openxmlformats.org/officeDocument/2006/relationships/hyperlink" Target="https://www.youtube.com/watch?v=q3dkGupx0ac" TargetMode="External"/><Relationship Id="rId5" Type="http://schemas.openxmlformats.org/officeDocument/2006/relationships/hyperlink" Target="https://www.youtube.com/watch?v=IUT3kpD7EPU" TargetMode="External"/><Relationship Id="rId4" Type="http://schemas.openxmlformats.org/officeDocument/2006/relationships/hyperlink" Target="https://education.ec.europa.eu/education-levels/higher-education/micro-credentials#:~:text=Micro%2Dcredentials%20certify%20the%20learning,a%20short%20course%20or%20training"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23144B1C-E2D0-FCA7-BB82-4125364B4AE3}"/>
              </a:ext>
            </a:extLst>
          </p:cNvPr>
          <p:cNvSpPr>
            <a:spLocks noGrp="1"/>
          </p:cNvSpPr>
          <p:nvPr>
            <p:ph type="body" sz="quarter" idx="15"/>
          </p:nvPr>
        </p:nvSpPr>
        <p:spPr>
          <a:xfrm>
            <a:off x="711252" y="4043134"/>
            <a:ext cx="4632273" cy="697353"/>
          </a:xfrm>
        </p:spPr>
        <p:txBody>
          <a:bodyPr/>
          <a:lstStyle/>
          <a:p>
            <a:pPr>
              <a:lnSpc>
                <a:spcPts val="3280"/>
              </a:lnSpc>
            </a:pPr>
            <a:r>
              <a:rPr lang="en-IE" sz="3400" b="0" dirty="0"/>
              <a:t>Training Vulnerable Adults in Community Based Urban Agriculture</a:t>
            </a: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16"/>
          </p:nvPr>
        </p:nvSpPr>
        <p:spPr>
          <a:xfrm>
            <a:off x="711251" y="3188187"/>
            <a:ext cx="5278651" cy="697353"/>
          </a:xfrm>
          <a:prstGeom prst="rect">
            <a:avLst/>
          </a:prstGeom>
        </p:spPr>
        <p:txBody>
          <a:bodyPr/>
          <a:lstStyle/>
          <a:p>
            <a:r>
              <a:rPr lang="en-IE" sz="4000" b="1" dirty="0"/>
              <a:t>Trainers Guide:</a:t>
            </a:r>
          </a:p>
          <a:p>
            <a:endParaRPr lang="en-US" dirty="0"/>
          </a:p>
        </p:txBody>
      </p:sp>
      <p:sp>
        <p:nvSpPr>
          <p:cNvPr id="13" name="Text Placeholder 12">
            <a:extLst>
              <a:ext uri="{FF2B5EF4-FFF2-40B4-BE49-F238E27FC236}">
                <a16:creationId xmlns:a16="http://schemas.microsoft.com/office/drawing/2014/main" id="{BF79350B-2C44-3549-ECB6-C085E568F3D3}"/>
              </a:ext>
            </a:extLst>
          </p:cNvPr>
          <p:cNvSpPr>
            <a:spLocks noGrp="1"/>
          </p:cNvSpPr>
          <p:nvPr>
            <p:ph type="body" sz="quarter" idx="17"/>
          </p:nvPr>
        </p:nvSpPr>
        <p:spPr/>
        <p:txBody>
          <a:bodyPr/>
          <a:lstStyle/>
          <a:p>
            <a:r>
              <a:rPr lang="en-US" dirty="0" err="1"/>
              <a:t>www.</a:t>
            </a:r>
            <a:r>
              <a:rPr lang="en-US" b="1" dirty="0" err="1"/>
              <a:t>natureproject</a:t>
            </a:r>
            <a:r>
              <a:rPr lang="en-US" dirty="0" err="1"/>
              <a:t>.info</a:t>
            </a:r>
            <a:endParaRPr lang="en-US" dirty="0"/>
          </a:p>
          <a:p>
            <a:endParaRPr lang="en-US" dirty="0"/>
          </a:p>
        </p:txBody>
      </p:sp>
      <p:pic>
        <p:nvPicPr>
          <p:cNvPr id="20" name="Picture Placeholder 19">
            <a:extLst>
              <a:ext uri="{FF2B5EF4-FFF2-40B4-BE49-F238E27FC236}">
                <a16:creationId xmlns:a16="http://schemas.microsoft.com/office/drawing/2014/main" id="{9E16B120-E7E4-4A6A-8384-BC2C317E5358}"/>
              </a:ext>
            </a:extLst>
          </p:cNvPr>
          <p:cNvPicPr>
            <a:picLocks noGrp="1" noChangeAspect="1"/>
          </p:cNvPicPr>
          <p:nvPr>
            <p:ph type="pic" sz="quarter" idx="42"/>
          </p:nvPr>
        </p:nvPicPr>
        <p:blipFill>
          <a:blip r:embed="rId3"/>
          <a:srcRect l="668" r="668"/>
          <a:stretch>
            <a:fillRect/>
          </a:stretch>
        </p:blipFill>
        <p:spPr/>
      </p:pic>
      <p:sp>
        <p:nvSpPr>
          <p:cNvPr id="22" name="Text Placeholder 8">
            <a:extLst>
              <a:ext uri="{FF2B5EF4-FFF2-40B4-BE49-F238E27FC236}">
                <a16:creationId xmlns:a16="http://schemas.microsoft.com/office/drawing/2014/main" id="{A7FBCCC5-CA25-24E7-42A7-685E034E93E8}"/>
              </a:ext>
            </a:extLst>
          </p:cNvPr>
          <p:cNvSpPr txBox="1">
            <a:spLocks/>
          </p:cNvSpPr>
          <p:nvPr/>
        </p:nvSpPr>
        <p:spPr>
          <a:xfrm>
            <a:off x="8296857" y="222724"/>
            <a:ext cx="2309962" cy="697353"/>
          </a:xfrm>
          <a:prstGeom prst="rect">
            <a:avLst/>
          </a:prstGeom>
          <a:solidFill>
            <a:srgbClr val="E8A116"/>
          </a:solidFill>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MODULE 1</a:t>
            </a:r>
          </a:p>
        </p:txBody>
      </p:sp>
      <p:cxnSp>
        <p:nvCxnSpPr>
          <p:cNvPr id="23" name="Straight Connector 22">
            <a:extLst>
              <a:ext uri="{FF2B5EF4-FFF2-40B4-BE49-F238E27FC236}">
                <a16:creationId xmlns:a16="http://schemas.microsoft.com/office/drawing/2014/main" id="{CC8C2A7C-CF4A-1D66-0ABA-72411CD986A3}"/>
              </a:ext>
            </a:extLst>
          </p:cNvPr>
          <p:cNvCxnSpPr>
            <a:cxnSpLocks/>
          </p:cNvCxnSpPr>
          <p:nvPr/>
        </p:nvCxnSpPr>
        <p:spPr>
          <a:xfrm flipH="1">
            <a:off x="0" y="3885540"/>
            <a:ext cx="507076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19101" y="429181"/>
            <a:ext cx="8437577" cy="4995245"/>
          </a:xfrm>
        </p:spPr>
        <p:txBody>
          <a:bodyPr/>
          <a:lstStyle/>
          <a:p>
            <a:pPr marL="342900" indent="-342900">
              <a:lnSpc>
                <a:spcPct val="100000"/>
              </a:lnSpc>
              <a:spcBef>
                <a:spcPts val="0"/>
              </a:spcBef>
              <a:buClr>
                <a:srgbClr val="E8A116"/>
              </a:buClr>
              <a:buFont typeface="Arial" panose="020B0604020202020204" pitchFamily="34" charset="0"/>
              <a:buChar char="•"/>
            </a:pPr>
            <a:r>
              <a:rPr lang="en-IE" sz="2400" b="1" dirty="0"/>
              <a:t>What’s the difference between a migrant and a refugee</a:t>
            </a:r>
            <a:r>
              <a:rPr lang="en-IE" sz="2400" dirty="0"/>
              <a:t>? While there is no formal legal definition, most experts agree that an international </a:t>
            </a:r>
            <a:r>
              <a:rPr lang="en-IE" sz="2400" b="1" dirty="0"/>
              <a:t>migrant</a:t>
            </a:r>
            <a:r>
              <a:rPr lang="en-IE" sz="2400" dirty="0"/>
              <a:t> is someone who changes their country of usual residence. A migrant worker is a person who is working in a state of which s/he is not a national. A </a:t>
            </a:r>
            <a:r>
              <a:rPr lang="en-IE" sz="2400" b="1" dirty="0"/>
              <a:t>refugee</a:t>
            </a:r>
            <a:r>
              <a:rPr lang="en-IE" sz="2400" dirty="0"/>
              <a:t> is a person who is outside their country of origin for reasons of feared persecution, conflict, generalised violence or other circumstances that have seriously disturbed public order and requires international protection (United Nations 2023)</a:t>
            </a:r>
          </a:p>
          <a:p>
            <a:pPr marL="342900" indent="-342900">
              <a:lnSpc>
                <a:spcPct val="100000"/>
              </a:lnSpc>
              <a:spcBef>
                <a:spcPts val="0"/>
              </a:spcBef>
              <a:buClr>
                <a:srgbClr val="E8A116"/>
              </a:buClr>
              <a:buFont typeface="Arial" panose="020B0604020202020204" pitchFamily="34" charset="0"/>
              <a:buChar char="•"/>
            </a:pPr>
            <a:r>
              <a:rPr lang="en-IE" sz="2400" dirty="0"/>
              <a:t>An </a:t>
            </a:r>
            <a:r>
              <a:rPr lang="en-IE" sz="2400" b="1" dirty="0"/>
              <a:t>asylum seeker </a:t>
            </a:r>
            <a:r>
              <a:rPr lang="en-IE" sz="2400" dirty="0"/>
              <a:t>is someone who claims he or she is a refugee, but whose claim has not yet been evaluated by the authorities in the country in which they apply.</a:t>
            </a:r>
          </a:p>
          <a:p>
            <a:pPr marL="342900" indent="-342900">
              <a:lnSpc>
                <a:spcPct val="100000"/>
              </a:lnSpc>
              <a:spcBef>
                <a:spcPts val="0"/>
              </a:spcBef>
              <a:buClr>
                <a:srgbClr val="E8A116"/>
              </a:buClr>
              <a:buFont typeface="Arial" panose="020B0604020202020204" pitchFamily="34" charset="0"/>
              <a:buChar char="•"/>
            </a:pPr>
            <a:r>
              <a:rPr lang="en-IE" sz="2400" b="1" dirty="0">
                <a:solidFill>
                  <a:srgbClr val="E8A116"/>
                </a:solidFill>
              </a:rPr>
              <a:t>We see the world through different lenses – but everyone needs to feel safe</a:t>
            </a:r>
            <a:r>
              <a:rPr lang="en-IE" sz="2400" dirty="0"/>
              <a:t>. </a:t>
            </a:r>
            <a:r>
              <a:rPr lang="en-IE" sz="2400" b="1" dirty="0"/>
              <a:t>Remove judgement </a:t>
            </a:r>
            <a:r>
              <a:rPr lang="en-IE" sz="2400" dirty="0"/>
              <a:t>and genuinely find out the experiences of who it is we are training to build a trainer/trainee relationship and learning environment</a:t>
            </a:r>
          </a:p>
          <a:p>
            <a:pPr marL="342900" indent="-342900">
              <a:lnSpc>
                <a:spcPct val="100000"/>
              </a:lnSpc>
              <a:spcBef>
                <a:spcPts val="0"/>
              </a:spcBef>
              <a:buClr>
                <a:srgbClr val="E8A116"/>
              </a:buClr>
              <a:buFont typeface="Arial" panose="020B0604020202020204" pitchFamily="34" charset="0"/>
              <a:buChar char="•"/>
            </a:pPr>
            <a:endParaRPr lang="en-US" dirty="0"/>
          </a:p>
        </p:txBody>
      </p:sp>
      <p:grpSp>
        <p:nvGrpSpPr>
          <p:cNvPr id="24" name="Group 23">
            <a:extLst>
              <a:ext uri="{FF2B5EF4-FFF2-40B4-BE49-F238E27FC236}">
                <a16:creationId xmlns:a16="http://schemas.microsoft.com/office/drawing/2014/main" id="{7971DA42-C0BC-2900-7710-273D98D700E8}"/>
              </a:ext>
            </a:extLst>
          </p:cNvPr>
          <p:cNvGrpSpPr/>
          <p:nvPr/>
        </p:nvGrpSpPr>
        <p:grpSpPr>
          <a:xfrm rot="10800000" flipH="1">
            <a:off x="0" y="2053083"/>
            <a:ext cx="3390864" cy="4834792"/>
            <a:chOff x="0" y="-412420"/>
            <a:chExt cx="3390864" cy="4834792"/>
          </a:xfrm>
        </p:grpSpPr>
        <p:sp>
          <p:nvSpPr>
            <p:cNvPr id="2" name="Freeform 1">
              <a:extLst>
                <a:ext uri="{FF2B5EF4-FFF2-40B4-BE49-F238E27FC236}">
                  <a16:creationId xmlns:a16="http://schemas.microsoft.com/office/drawing/2014/main" id="{BBD15B2A-7453-3D82-1EE5-4D4E2EBF2834}"/>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 name="Rectangle 7">
              <a:extLst>
                <a:ext uri="{FF2B5EF4-FFF2-40B4-BE49-F238E27FC236}">
                  <a16:creationId xmlns:a16="http://schemas.microsoft.com/office/drawing/2014/main" id="{13EB3164-CBCD-70CC-4BDE-EA609AEBF4D1}"/>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ECE663-CBAC-B579-B6E7-61FE37AD30AB}"/>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6">
            <a:extLst>
              <a:ext uri="{FF2B5EF4-FFF2-40B4-BE49-F238E27FC236}">
                <a16:creationId xmlns:a16="http://schemas.microsoft.com/office/drawing/2014/main" id="{2F06DDAA-3218-99A2-91CD-90655D2EF528}"/>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Introduction to </a:t>
            </a:r>
            <a:r>
              <a:rPr lang="en-US" b="1" dirty="0">
                <a:solidFill>
                  <a:schemeClr val="bg1"/>
                </a:solidFill>
              </a:rPr>
              <a:t>migrants, refugees </a:t>
            </a:r>
            <a:r>
              <a:rPr lang="en-US" dirty="0">
                <a:solidFill>
                  <a:schemeClr val="bg1"/>
                </a:solidFill>
              </a:rPr>
              <a:t>and </a:t>
            </a:r>
            <a:r>
              <a:rPr lang="en-US" b="1" dirty="0">
                <a:solidFill>
                  <a:schemeClr val="bg1"/>
                </a:solidFill>
              </a:rPr>
              <a:t>forcibly displaced persons</a:t>
            </a:r>
          </a:p>
          <a:p>
            <a:pPr>
              <a:lnSpc>
                <a:spcPts val="3720"/>
              </a:lnSpc>
              <a:spcBef>
                <a:spcPts val="0"/>
              </a:spcBef>
            </a:pPr>
            <a:endParaRPr lang="en-US" dirty="0"/>
          </a:p>
        </p:txBody>
      </p:sp>
      <p:grpSp>
        <p:nvGrpSpPr>
          <p:cNvPr id="3" name="Group 2">
            <a:extLst>
              <a:ext uri="{FF2B5EF4-FFF2-40B4-BE49-F238E27FC236}">
                <a16:creationId xmlns:a16="http://schemas.microsoft.com/office/drawing/2014/main" id="{FA2E8B34-A240-41FA-E49B-4576F99D9707}"/>
              </a:ext>
            </a:extLst>
          </p:cNvPr>
          <p:cNvGrpSpPr/>
          <p:nvPr/>
        </p:nvGrpSpPr>
        <p:grpSpPr>
          <a:xfrm>
            <a:off x="2048544" y="429181"/>
            <a:ext cx="997032" cy="1008735"/>
            <a:chOff x="7190753" y="5365577"/>
            <a:chExt cx="745522" cy="754273"/>
          </a:xfrm>
          <a:solidFill>
            <a:srgbClr val="296B5F"/>
          </a:solidFill>
        </p:grpSpPr>
        <p:grpSp>
          <p:nvGrpSpPr>
            <p:cNvPr id="5" name="Graphic 2">
              <a:extLst>
                <a:ext uri="{FF2B5EF4-FFF2-40B4-BE49-F238E27FC236}">
                  <a16:creationId xmlns:a16="http://schemas.microsoft.com/office/drawing/2014/main" id="{13520013-B2A0-2342-C495-693E920F80E1}"/>
                </a:ext>
              </a:extLst>
            </p:cNvPr>
            <p:cNvGrpSpPr/>
            <p:nvPr/>
          </p:nvGrpSpPr>
          <p:grpSpPr>
            <a:xfrm>
              <a:off x="7353351" y="5651417"/>
              <a:ext cx="420044" cy="75879"/>
              <a:chOff x="7353351" y="5651417"/>
              <a:chExt cx="420044" cy="75879"/>
            </a:xfrm>
            <a:grpFill/>
          </p:grpSpPr>
          <p:sp>
            <p:nvSpPr>
              <p:cNvPr id="19" name="Freeform 385">
                <a:extLst>
                  <a:ext uri="{FF2B5EF4-FFF2-40B4-BE49-F238E27FC236}">
                    <a16:creationId xmlns:a16="http://schemas.microsoft.com/office/drawing/2014/main" id="{5C3C6844-8818-6131-130A-6F57D2DCEC4B}"/>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20" name="Freeform 386">
                <a:extLst>
                  <a:ext uri="{FF2B5EF4-FFF2-40B4-BE49-F238E27FC236}">
                    <a16:creationId xmlns:a16="http://schemas.microsoft.com/office/drawing/2014/main" id="{793E9A98-4FAE-7E57-63C7-F0CDF66F4AFD}"/>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A0A5AE35-828B-1F75-0BC0-967A77A1F705}"/>
                </a:ext>
              </a:extLst>
            </p:cNvPr>
            <p:cNvGrpSpPr/>
            <p:nvPr/>
          </p:nvGrpSpPr>
          <p:grpSpPr>
            <a:xfrm>
              <a:off x="7190753" y="5365577"/>
              <a:ext cx="745522" cy="754273"/>
              <a:chOff x="7190753" y="5365577"/>
              <a:chExt cx="745522" cy="754273"/>
            </a:xfrm>
            <a:grpFill/>
          </p:grpSpPr>
          <p:sp>
            <p:nvSpPr>
              <p:cNvPr id="7" name="Freeform 376">
                <a:extLst>
                  <a:ext uri="{FF2B5EF4-FFF2-40B4-BE49-F238E27FC236}">
                    <a16:creationId xmlns:a16="http://schemas.microsoft.com/office/drawing/2014/main" id="{073F23D5-EAB3-AD42-B5C5-429843B5637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9" name="Freeform 377">
                <a:extLst>
                  <a:ext uri="{FF2B5EF4-FFF2-40B4-BE49-F238E27FC236}">
                    <a16:creationId xmlns:a16="http://schemas.microsoft.com/office/drawing/2014/main" id="{99845365-1588-DB8E-522F-8D9A9A535AA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12" name="Freeform 378">
                <a:extLst>
                  <a:ext uri="{FF2B5EF4-FFF2-40B4-BE49-F238E27FC236}">
                    <a16:creationId xmlns:a16="http://schemas.microsoft.com/office/drawing/2014/main" id="{8DD0BDB3-AC35-5FA2-0EE3-68F8EAAF9239}"/>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3" name="Freeform 379">
                <a:extLst>
                  <a:ext uri="{FF2B5EF4-FFF2-40B4-BE49-F238E27FC236}">
                    <a16:creationId xmlns:a16="http://schemas.microsoft.com/office/drawing/2014/main" id="{22AE60CB-AEDB-4301-412D-67EAABE9905E}"/>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4" name="Freeform 380">
                <a:extLst>
                  <a:ext uri="{FF2B5EF4-FFF2-40B4-BE49-F238E27FC236}">
                    <a16:creationId xmlns:a16="http://schemas.microsoft.com/office/drawing/2014/main" id="{17058699-86FC-DDDF-275D-97503260BC68}"/>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5" name="Freeform 381">
                <a:extLst>
                  <a:ext uri="{FF2B5EF4-FFF2-40B4-BE49-F238E27FC236}">
                    <a16:creationId xmlns:a16="http://schemas.microsoft.com/office/drawing/2014/main" id="{16735A95-EBCC-6ABE-D706-1E16696F052A}"/>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6" name="Freeform 382">
                <a:extLst>
                  <a:ext uri="{FF2B5EF4-FFF2-40B4-BE49-F238E27FC236}">
                    <a16:creationId xmlns:a16="http://schemas.microsoft.com/office/drawing/2014/main" id="{B60E7B79-E5C8-A504-CF40-54B3C42FA011}"/>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7" name="Freeform 383">
                <a:extLst>
                  <a:ext uri="{FF2B5EF4-FFF2-40B4-BE49-F238E27FC236}">
                    <a16:creationId xmlns:a16="http://schemas.microsoft.com/office/drawing/2014/main" id="{3472511D-6A51-D50B-27FD-66D454F23227}"/>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18" name="Freeform 384">
                <a:extLst>
                  <a:ext uri="{FF2B5EF4-FFF2-40B4-BE49-F238E27FC236}">
                    <a16:creationId xmlns:a16="http://schemas.microsoft.com/office/drawing/2014/main" id="{C5F60DAC-181E-4CF6-E087-22F9DD4B84F6}"/>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21" name="Straight Connector 20">
            <a:extLst>
              <a:ext uri="{FF2B5EF4-FFF2-40B4-BE49-F238E27FC236}">
                <a16:creationId xmlns:a16="http://schemas.microsoft.com/office/drawing/2014/main" id="{FD338ADD-D208-73D9-5729-6E9A0C96DD2F}"/>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26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spcBef>
                <a:spcPts val="400"/>
              </a:spcBef>
            </a:pPr>
            <a:r>
              <a:rPr lang="en-IE" sz="1800" b="1" dirty="0"/>
              <a:t>Websites</a:t>
            </a:r>
            <a:r>
              <a:rPr lang="en-IE" sz="1800" dirty="0"/>
              <a:t>: 	United Nations 2023</a:t>
            </a:r>
            <a:r>
              <a:rPr lang="en-IE" sz="1800" dirty="0">
                <a:solidFill>
                  <a:srgbClr val="87AF3F"/>
                </a:solidFill>
              </a:rPr>
              <a:t>: </a:t>
            </a:r>
            <a:r>
              <a:rPr lang="en-IE" sz="1800" dirty="0">
                <a:solidFill>
                  <a:srgbClr val="87AF3F"/>
                </a:solidFill>
                <a:hlinkClick r:id="rId2">
                  <a:extLst>
                    <a:ext uri="{A12FA001-AC4F-418D-AE19-62706E023703}">
                      <ahyp:hlinkClr xmlns:ahyp="http://schemas.microsoft.com/office/drawing/2018/hyperlinkcolor" val="tx"/>
                    </a:ext>
                  </a:extLst>
                </a:hlinkClick>
              </a:rPr>
              <a:t>https://refugeesmigrants.un.org/</a:t>
            </a:r>
            <a:r>
              <a:rPr lang="en-IE" sz="1800" dirty="0">
                <a:solidFill>
                  <a:srgbClr val="87AF3F"/>
                </a:solidFill>
              </a:rPr>
              <a:t>   </a:t>
            </a:r>
            <a:r>
              <a:rPr lang="en-IE" sz="1800" dirty="0">
                <a:solidFill>
                  <a:srgbClr val="87AF3F"/>
                </a:solidFill>
                <a:hlinkClick r:id="rId3">
                  <a:extLst>
                    <a:ext uri="{A12FA001-AC4F-418D-AE19-62706E023703}">
                      <ahyp:hlinkClr xmlns:ahyp="http://schemas.microsoft.com/office/drawing/2018/hyperlinkcolor" val="tx"/>
                    </a:ext>
                  </a:extLst>
                </a:hlinkClick>
              </a:rPr>
              <a:t>https://www.un.org/en/global-issues/refugees</a:t>
            </a:r>
            <a:r>
              <a:rPr lang="en-IE" sz="1800" dirty="0">
                <a:solidFill>
                  <a:srgbClr val="87AF3F"/>
                </a:solidFill>
              </a:rPr>
              <a:t>  </a:t>
            </a:r>
            <a:r>
              <a:rPr lang="en-IE" sz="1800" dirty="0">
                <a:solidFill>
                  <a:srgbClr val="87AF3F"/>
                </a:solidFill>
                <a:hlinkClick r:id="rId4">
                  <a:extLst>
                    <a:ext uri="{A12FA001-AC4F-418D-AE19-62706E023703}">
                      <ahyp:hlinkClr xmlns:ahyp="http://schemas.microsoft.com/office/drawing/2018/hyperlinkcolor" val="tx"/>
                    </a:ext>
                  </a:extLst>
                </a:hlinkClick>
              </a:rPr>
              <a:t>https://www.ohchr.org/en/special-procedures/sr-internally-displaced-persons/about-internally-displaced-persons</a:t>
            </a:r>
            <a:r>
              <a:rPr lang="en-IE" sz="1800" dirty="0">
                <a:solidFill>
                  <a:srgbClr val="87AF3F"/>
                </a:solidFill>
              </a:rPr>
              <a:t>. </a:t>
            </a:r>
            <a:r>
              <a:rPr lang="en-IE" sz="1800" dirty="0"/>
              <a:t>https://</a:t>
            </a:r>
            <a:r>
              <a:rPr lang="en-IE" sz="1800" dirty="0" err="1"/>
              <a:t>www.un.org</a:t>
            </a:r>
            <a:r>
              <a:rPr lang="en-IE" sz="1800" dirty="0"/>
              <a:t>/</a:t>
            </a:r>
            <a:r>
              <a:rPr lang="en-IE" sz="1800" dirty="0" err="1"/>
              <a:t>en</a:t>
            </a:r>
            <a:r>
              <a:rPr lang="en-IE" sz="1800" dirty="0"/>
              <a:t>/fight-racism/vulnerable-groups/refugees-asylum-seekers-internally-displaced</a:t>
            </a:r>
          </a:p>
          <a:p>
            <a:pPr marL="1212850" indent="-1212850">
              <a:spcBef>
                <a:spcPts val="400"/>
              </a:spcBef>
            </a:pPr>
            <a:r>
              <a:rPr lang="en-IE" sz="1800" b="1" dirty="0"/>
              <a:t>YouTube</a:t>
            </a:r>
            <a:r>
              <a:rPr lang="en-IE" sz="1800" dirty="0"/>
              <a:t>: 	Working with People with Different Racial and Cultural Backgrounds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https://www.youtube.com/watch?v=E8lwckSCptg</a:t>
            </a:r>
            <a:r>
              <a:rPr lang="en-IE" sz="1800" dirty="0">
                <a:solidFill>
                  <a:srgbClr val="87AF3F"/>
                </a:solidFill>
              </a:rPr>
              <a:t>.  </a:t>
            </a:r>
          </a:p>
          <a:p>
            <a:pPr marL="1212850" indent="-1212850">
              <a:spcBef>
                <a:spcPts val="400"/>
              </a:spcBef>
            </a:pPr>
            <a:r>
              <a:rPr lang="en-IE" sz="1800" dirty="0">
                <a:solidFill>
                  <a:srgbClr val="87AF3F"/>
                </a:solidFill>
              </a:rPr>
              <a:t>	</a:t>
            </a:r>
            <a:r>
              <a:rPr lang="en-IE" sz="1800" dirty="0"/>
              <a:t>Working with People from Diverse National and Cultural Backgrounds </a:t>
            </a:r>
            <a:r>
              <a:rPr lang="en-IE" sz="1800" dirty="0">
                <a:hlinkClick r:id="rId6"/>
              </a:rPr>
              <a:t>https://www.youtube.com/watch?v=cE3wu0Ujsp4</a:t>
            </a:r>
            <a:r>
              <a:rPr lang="en-IE" sz="1800" dirty="0"/>
              <a:t>. </a:t>
            </a:r>
          </a:p>
          <a:p>
            <a:pPr marL="1212850" indent="-1212850">
              <a:spcBef>
                <a:spcPts val="400"/>
              </a:spcBef>
            </a:pPr>
            <a:r>
              <a:rPr lang="en-IE" sz="1800" dirty="0"/>
              <a:t>	Refugees in Europe: </a:t>
            </a:r>
            <a:r>
              <a:rPr lang="en-IE" sz="1800" dirty="0">
                <a:hlinkClick r:id="rId7"/>
              </a:rPr>
              <a:t>https://www.youtube.com/watch?v=BUVA_5Azrbs</a:t>
            </a:r>
            <a:r>
              <a:rPr lang="en-IE" sz="1800" dirty="0"/>
              <a:t>.   </a:t>
            </a:r>
          </a:p>
          <a:p>
            <a:pPr marL="1212850" indent="-1212850">
              <a:spcBef>
                <a:spcPts val="400"/>
              </a:spcBef>
            </a:pPr>
            <a:r>
              <a:rPr lang="en-IE" sz="1800" dirty="0"/>
              <a:t>	Europe's migrant crisis: </a:t>
            </a:r>
            <a:r>
              <a:rPr lang="en-IE" sz="1800" dirty="0">
                <a:hlinkClick r:id="rId8"/>
              </a:rPr>
              <a:t>https://www.youtube.com/watch?v=7II5FVnJyHE</a:t>
            </a:r>
            <a:r>
              <a:rPr lang="en-IE" sz="1800" dirty="0"/>
              <a:t> </a:t>
            </a:r>
          </a:p>
          <a:p>
            <a:pPr marL="1212850" indent="-1212850">
              <a:spcBef>
                <a:spcPts val="400"/>
              </a:spcBef>
            </a:pPr>
            <a:r>
              <a:rPr lang="en-IE" sz="1800" b="1" dirty="0"/>
              <a:t>Case Study: 	</a:t>
            </a:r>
            <a:r>
              <a:rPr lang="en-IE" sz="1800" dirty="0"/>
              <a:t>Eta Beta</a:t>
            </a:r>
          </a:p>
          <a:p>
            <a:pPr marL="1212850" indent="-1200150">
              <a:spcBef>
                <a:spcPts val="400"/>
              </a:spcBef>
            </a:pPr>
            <a:r>
              <a:rPr lang="en-IE" sz="1800" b="1" dirty="0"/>
              <a:t>Publication</a:t>
            </a:r>
            <a:r>
              <a:rPr lang="en-IE" sz="1800" dirty="0"/>
              <a:t>: 	</a:t>
            </a:r>
            <a:r>
              <a:rPr lang="en-IE" sz="1800" dirty="0" err="1"/>
              <a:t>Cattivelli</a:t>
            </a:r>
            <a:r>
              <a:rPr lang="en-IE" sz="1800" dirty="0"/>
              <a:t>, V. 2022. What motivations drive foreign gardeners to cultivate? Findings from urban gardening initiatives in Lombard municipalities. Urban Forestry &amp; Urban Greening. Volume 72. </a:t>
            </a:r>
            <a:r>
              <a:rPr lang="en-IE" sz="1800" dirty="0">
                <a:solidFill>
                  <a:srgbClr val="87A66E"/>
                </a:solidFill>
                <a:hlinkClick r:id="rId9">
                  <a:extLst>
                    <a:ext uri="{A12FA001-AC4F-418D-AE19-62706E023703}">
                      <ahyp:hlinkClr xmlns:ahyp="http://schemas.microsoft.com/office/drawing/2018/hyperlinkcolor" val="tx"/>
                    </a:ext>
                  </a:extLst>
                </a:hlinkClick>
              </a:rPr>
              <a:t>https://doi.org/10.1016/j.ufug.</a:t>
            </a:r>
            <a:r>
              <a:rPr lang="en-IE" sz="1800" dirty="0">
                <a:solidFill>
                  <a:srgbClr val="87AF3F"/>
                </a:solidFill>
                <a:hlinkClick r:id="rId9">
                  <a:extLst>
                    <a:ext uri="{A12FA001-AC4F-418D-AE19-62706E023703}">
                      <ahyp:hlinkClr xmlns:ahyp="http://schemas.microsoft.com/office/drawing/2018/hyperlinkcolor" val="tx"/>
                    </a:ext>
                  </a:extLst>
                </a:hlinkClick>
              </a:rPr>
              <a:t>2022.127511</a:t>
            </a:r>
            <a:r>
              <a:rPr lang="en-IE" sz="1800" dirty="0">
                <a:solidFill>
                  <a:srgbClr val="87AF3F"/>
                </a:solidFill>
              </a:rPr>
              <a:t>. </a:t>
            </a:r>
          </a:p>
          <a:p>
            <a:pPr marL="1212850" indent="-1200150">
              <a:spcBef>
                <a:spcPts val="400"/>
              </a:spcBef>
            </a:pPr>
            <a:r>
              <a:rPr lang="en-IE" sz="1800" dirty="0"/>
              <a:t>	Smit, J., </a:t>
            </a:r>
            <a:r>
              <a:rPr lang="en-IE" sz="1800" dirty="0" err="1"/>
              <a:t>Bailkey</a:t>
            </a:r>
            <a:r>
              <a:rPr lang="en-IE" sz="1800" dirty="0"/>
              <a:t>, M. and Van </a:t>
            </a:r>
            <a:r>
              <a:rPr lang="en-IE" sz="1800" dirty="0" err="1"/>
              <a:t>Veenhuizen</a:t>
            </a:r>
            <a:r>
              <a:rPr lang="en-IE" sz="1800" dirty="0"/>
              <a:t>, R., 2006. Urban agriculture and the building of communities. Van </a:t>
            </a:r>
            <a:r>
              <a:rPr lang="en-IE" sz="1800" dirty="0" err="1"/>
              <a:t>Veenhuizen</a:t>
            </a:r>
            <a:r>
              <a:rPr lang="en-IE" sz="1800" dirty="0"/>
              <a:t>, R. Cities farming for the future, urban agriculture for green and productive cities. </a:t>
            </a:r>
            <a:r>
              <a:rPr lang="en-IE" sz="1800" dirty="0" err="1"/>
              <a:t>Leusden</a:t>
            </a:r>
            <a:r>
              <a:rPr lang="en-IE" sz="1800" dirty="0"/>
              <a:t>: RUAF Foundation, pp.146-171.</a:t>
            </a:r>
          </a:p>
          <a:p>
            <a:pPr marL="15875" indent="-15875">
              <a:spcBef>
                <a:spcPts val="400"/>
              </a:spcBef>
            </a:pPr>
            <a:endParaRPr lang="en-IE" sz="1800" dirty="0"/>
          </a:p>
          <a:p>
            <a:pPr marL="15875" indent="-15875">
              <a:spcBef>
                <a:spcPts val="400"/>
              </a:spcBef>
            </a:pPr>
            <a:endParaRPr lang="en-IE" sz="1800" dirty="0"/>
          </a:p>
          <a:p>
            <a:pPr marL="15875" indent="-15875">
              <a:lnSpc>
                <a:spcPct val="100000"/>
              </a:lnSpc>
              <a:spcBef>
                <a:spcPts val="400"/>
              </a:spcBef>
              <a:buClr>
                <a:srgbClr val="E8A116"/>
              </a:buClr>
              <a:buFont typeface="Arial" panose="020B0604020202020204" pitchFamily="34" charset="0"/>
              <a:buChar char="•"/>
            </a:pPr>
            <a:endParaRPr lang="en-US" sz="1800" dirty="0"/>
          </a:p>
        </p:txBody>
      </p:sp>
      <p:pic>
        <p:nvPicPr>
          <p:cNvPr id="27" name="Picture 26">
            <a:extLst>
              <a:ext uri="{FF2B5EF4-FFF2-40B4-BE49-F238E27FC236}">
                <a16:creationId xmlns:a16="http://schemas.microsoft.com/office/drawing/2014/main" id="{E5E126C2-8C85-FFF1-7A5B-EEB1908B5FDF}"/>
              </a:ext>
            </a:extLst>
          </p:cNvPr>
          <p:cNvPicPr>
            <a:picLocks noChangeAspect="1"/>
          </p:cNvPicPr>
          <p:nvPr/>
        </p:nvPicPr>
        <p:blipFill>
          <a:blip r:embed="rId10"/>
          <a:stretch>
            <a:fillRect/>
          </a:stretch>
        </p:blipFill>
        <p:spPr>
          <a:xfrm>
            <a:off x="9541839" y="359196"/>
            <a:ext cx="2162175" cy="762000"/>
          </a:xfrm>
          <a:prstGeom prst="rect">
            <a:avLst/>
          </a:prstGeom>
        </p:spPr>
      </p:pic>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37" name="Straight Connector 36">
            <a:extLst>
              <a:ext uri="{FF2B5EF4-FFF2-40B4-BE49-F238E27FC236}">
                <a16:creationId xmlns:a16="http://schemas.microsoft.com/office/drawing/2014/main" id="{D1E55B1B-375B-B6EF-EEE1-2CD5C763C5F1}"/>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1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Social Inclusion – embracing diversity</a:t>
            </a:r>
          </a:p>
          <a:p>
            <a:endParaRPr lang="en-US" b="1" dirty="0">
              <a:solidFill>
                <a:srgbClr val="E8A116"/>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364864" y="336884"/>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6B6D2AB-C059-10F0-10A9-438E89CF32E6}"/>
              </a:ext>
            </a:extLst>
          </p:cNvPr>
          <p:cNvGrpSpPr/>
          <p:nvPr/>
        </p:nvGrpSpPr>
        <p:grpSpPr>
          <a:xfrm>
            <a:off x="2855419" y="4849262"/>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pic>
        <p:nvPicPr>
          <p:cNvPr id="2" name="Picture 1"/>
          <p:cNvPicPr>
            <a:picLocks noChangeAspect="1"/>
          </p:cNvPicPr>
          <p:nvPr/>
        </p:nvPicPr>
        <p:blipFill rotWithShape="1">
          <a:blip r:embed="rId2"/>
          <a:srcRect l="4141" r="2343" b="3087"/>
          <a:stretch/>
        </p:blipFill>
        <p:spPr>
          <a:xfrm>
            <a:off x="4629149" y="336884"/>
            <a:ext cx="5943601" cy="5726429"/>
          </a:xfrm>
          <a:prstGeom prst="rect">
            <a:avLst/>
          </a:prstGeom>
        </p:spPr>
      </p:pic>
      <p:sp>
        <p:nvSpPr>
          <p:cNvPr id="29" name="Text Placeholder 3">
            <a:extLst>
              <a:ext uri="{FF2B5EF4-FFF2-40B4-BE49-F238E27FC236}">
                <a16:creationId xmlns:a16="http://schemas.microsoft.com/office/drawing/2014/main" id="{728EE88B-3D5C-9E14-149B-9C7712A24C81}"/>
              </a:ext>
            </a:extLst>
          </p:cNvPr>
          <p:cNvSpPr txBox="1">
            <a:spLocks/>
          </p:cNvSpPr>
          <p:nvPr/>
        </p:nvSpPr>
        <p:spPr>
          <a:xfrm>
            <a:off x="9226950" y="5661486"/>
            <a:ext cx="269160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296B5F"/>
                </a:solidFill>
              </a:rPr>
              <a:t>Drivers of social exclusion</a:t>
            </a:r>
          </a:p>
          <a:p>
            <a:endParaRPr lang="en-US" sz="3000" b="1" i="1" dirty="0">
              <a:solidFill>
                <a:srgbClr val="296B5F"/>
              </a:solidFill>
            </a:endParaRPr>
          </a:p>
        </p:txBody>
      </p:sp>
    </p:spTree>
    <p:extLst>
      <p:ext uri="{BB962C8B-B14F-4D97-AF65-F5344CB8AC3E}">
        <p14:creationId xmlns:p14="http://schemas.microsoft.com/office/powerpoint/2010/main" val="238226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52104" y="761603"/>
            <a:ext cx="7624392" cy="5134019"/>
          </a:xfrm>
        </p:spPr>
        <p:txBody>
          <a:bodyPr/>
          <a:lstStyle/>
          <a:p>
            <a:pPr marL="0" indent="0">
              <a:lnSpc>
                <a:spcPts val="2680"/>
              </a:lnSpc>
              <a:spcBef>
                <a:spcPts val="0"/>
              </a:spcBef>
              <a:buClr>
                <a:srgbClr val="E8A116"/>
              </a:buClr>
            </a:pPr>
            <a:r>
              <a:rPr lang="en-IE" sz="2400" b="1" dirty="0">
                <a:solidFill>
                  <a:srgbClr val="424242"/>
                </a:solidFill>
              </a:rPr>
              <a:t>Social exclusion causes divided societies.</a:t>
            </a:r>
          </a:p>
          <a:p>
            <a:pPr marL="342900" indent="-342900">
              <a:lnSpc>
                <a:spcPts val="2680"/>
              </a:lnSpc>
              <a:spcBef>
                <a:spcPts val="0"/>
              </a:spcBef>
              <a:buClr>
                <a:srgbClr val="E8A116"/>
              </a:buClr>
              <a:buFont typeface="Arial" panose="020B0604020202020204" pitchFamily="34" charset="0"/>
              <a:buChar char="•"/>
            </a:pPr>
            <a:r>
              <a:rPr lang="en-IE" sz="2400" b="1" dirty="0">
                <a:solidFill>
                  <a:srgbClr val="424242"/>
                </a:solidFill>
              </a:rPr>
              <a:t>Social exclusion </a:t>
            </a:r>
            <a:r>
              <a:rPr lang="en-IE" sz="2400" dirty="0">
                <a:solidFill>
                  <a:srgbClr val="424242"/>
                </a:solidFill>
              </a:rPr>
              <a:t>refers to the structures and processes by which particular categories of people are closed off from full participation in society  in terms of their rights, benefits and opportunities. Social exclusion manifests in isolation, unemployment, lack of educational opportunities, poverty and discrimination. </a:t>
            </a:r>
          </a:p>
          <a:p>
            <a:pPr marL="342900" indent="-342900">
              <a:lnSpc>
                <a:spcPts val="2680"/>
              </a:lnSpc>
              <a:spcBef>
                <a:spcPts val="0"/>
              </a:spcBef>
              <a:buClr>
                <a:srgbClr val="E8A116"/>
              </a:buClr>
              <a:buFont typeface="Arial" panose="020B0604020202020204" pitchFamily="34" charset="0"/>
              <a:buChar char="•"/>
            </a:pPr>
            <a:r>
              <a:rPr lang="en-IE" sz="2400" b="1" dirty="0">
                <a:solidFill>
                  <a:srgbClr val="424242"/>
                </a:solidFill>
              </a:rPr>
              <a:t>Social inclusion </a:t>
            </a:r>
            <a:r>
              <a:rPr lang="en-IE" sz="2400" dirty="0">
                <a:solidFill>
                  <a:srgbClr val="424242"/>
                </a:solidFill>
              </a:rPr>
              <a:t>is the process by which efforts are made to ensure equal opportunities – that everyone, </a:t>
            </a:r>
            <a:r>
              <a:rPr lang="en-IE" sz="2400" b="1" dirty="0">
                <a:solidFill>
                  <a:srgbClr val="E8A116"/>
                </a:solidFill>
              </a:rPr>
              <a:t>regardless of their background</a:t>
            </a:r>
            <a:r>
              <a:rPr lang="en-IE" sz="2400" dirty="0">
                <a:solidFill>
                  <a:srgbClr val="424242"/>
                </a:solidFill>
              </a:rPr>
              <a:t>, can achieve their full potential in life. Such efforts include policies and actions that promote equal access to (public) services as well as enable citizen’s participation in the decision-making processes that affect their lives (United Nations 2023). Social inclusion makes for a smarter society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Social Inclusion – embracing diversity</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855419" y="4849262"/>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3364864" y="336884"/>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735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52104" y="761603"/>
            <a:ext cx="7624392" cy="5134019"/>
          </a:xfrm>
        </p:spPr>
        <p:txBody>
          <a:bodyPr/>
          <a:lstStyle/>
          <a:p>
            <a:pPr marL="342900" indent="-342900">
              <a:lnSpc>
                <a:spcPts val="2680"/>
              </a:lnSpc>
              <a:spcBef>
                <a:spcPts val="0"/>
              </a:spcBef>
              <a:buClr>
                <a:srgbClr val="E8A116"/>
              </a:buClr>
              <a:buFont typeface="Arial" panose="020B0604020202020204" pitchFamily="34" charset="0"/>
              <a:buChar char="•"/>
            </a:pPr>
            <a:r>
              <a:rPr lang="en-IE" sz="2400" dirty="0">
                <a:solidFill>
                  <a:srgbClr val="424242"/>
                </a:solidFill>
              </a:rPr>
              <a:t>A </a:t>
            </a:r>
            <a:r>
              <a:rPr lang="en-IE" sz="2400" b="1" dirty="0">
                <a:solidFill>
                  <a:srgbClr val="424242"/>
                </a:solidFill>
              </a:rPr>
              <a:t>socially cohesive </a:t>
            </a:r>
            <a:r>
              <a:rPr lang="en-IE" sz="2400" dirty="0">
                <a:solidFill>
                  <a:srgbClr val="424242"/>
                </a:solidFill>
              </a:rPr>
              <a:t>society is one where all groups have a sense of belonging, participation, inclusion, recognition and legitimacy. Such societies are not necessarily demographically homogenous. Rather, by respecting diversity, they harness the potential residing in their societal diversity (in terms of ideas, opinions, skills, etc.). Therefore, they are less prone to slip into destructive patterns of tension and conflict when different interests collide (United Nations 2023).</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Social Inclusion – embracing diversity</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855419" y="4849262"/>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364864" y="336884"/>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1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52104" y="761603"/>
            <a:ext cx="7624392" cy="5134019"/>
          </a:xfrm>
        </p:spPr>
        <p:txBody>
          <a:bodyPr/>
          <a:lstStyle/>
          <a:p>
            <a:pPr marL="342900" indent="-342900">
              <a:lnSpc>
                <a:spcPts val="2680"/>
              </a:lnSpc>
              <a:spcBef>
                <a:spcPts val="0"/>
              </a:spcBef>
              <a:buClr>
                <a:srgbClr val="E8A116"/>
              </a:buClr>
              <a:buFont typeface="Arial" panose="020B0604020202020204" pitchFamily="34" charset="0"/>
              <a:buChar char="•"/>
            </a:pPr>
            <a:r>
              <a:rPr lang="en-IE" sz="2400" b="1" dirty="0">
                <a:solidFill>
                  <a:srgbClr val="424242"/>
                </a:solidFill>
              </a:rPr>
              <a:t>Intercultural </a:t>
            </a:r>
            <a:r>
              <a:rPr lang="en-IE" sz="2400" dirty="0">
                <a:solidFill>
                  <a:srgbClr val="424242"/>
                </a:solidFill>
              </a:rPr>
              <a:t>communities are those where there is a deep understanding and respect for all cultures. Intercultural communication focuses on the mutual exchange of ideas and cultural norms and the development of deep relationships. In an intercultural society, no one is left unchanged because everyone learns from one another and grows together.</a:t>
            </a:r>
          </a:p>
          <a:p>
            <a:pPr marL="342900" indent="-342900">
              <a:lnSpc>
                <a:spcPts val="2680"/>
              </a:lnSpc>
              <a:spcBef>
                <a:spcPts val="0"/>
              </a:spcBef>
              <a:buClr>
                <a:srgbClr val="E8A116"/>
              </a:buClr>
              <a:buFont typeface="Arial" panose="020B0604020202020204" pitchFamily="34" charset="0"/>
              <a:buChar char="•"/>
            </a:pPr>
            <a:r>
              <a:rPr lang="en-IE" dirty="0">
                <a:solidFill>
                  <a:srgbClr val="424242"/>
                </a:solidFill>
              </a:rPr>
              <a:t>Remember, our trainees are: </a:t>
            </a:r>
            <a:r>
              <a:rPr lang="en-IE" b="1" dirty="0">
                <a:solidFill>
                  <a:srgbClr val="424242"/>
                </a:solidFill>
              </a:rPr>
              <a:t>Resourceful, Resilient, Skilled</a:t>
            </a:r>
            <a:r>
              <a:rPr lang="en-IE" dirty="0">
                <a:solidFill>
                  <a:srgbClr val="424242"/>
                </a:solidFill>
              </a:rPr>
              <a:t>. Inclusion is not just about access. A number of </a:t>
            </a:r>
            <a:r>
              <a:rPr lang="en-IE" b="1" dirty="0">
                <a:solidFill>
                  <a:srgbClr val="424242"/>
                </a:solidFill>
              </a:rPr>
              <a:t>discriminatory and exclusionary </a:t>
            </a:r>
            <a:r>
              <a:rPr lang="en-IE" dirty="0">
                <a:solidFill>
                  <a:srgbClr val="424242"/>
                </a:solidFill>
              </a:rPr>
              <a:t>practices prevent migrants from effectively participating in society, resulting in a </a:t>
            </a:r>
            <a:r>
              <a:rPr lang="en-IE" b="1" dirty="0">
                <a:solidFill>
                  <a:srgbClr val="E8A116"/>
                </a:solidFill>
              </a:rPr>
              <a:t>waste of many talents</a:t>
            </a:r>
            <a:r>
              <a:rPr lang="en-IE" dirty="0">
                <a:solidFill>
                  <a:srgbClr val="424242"/>
                </a:solidFill>
              </a:rPr>
              <a:t>.</a:t>
            </a:r>
          </a:p>
          <a:p>
            <a:pPr marL="0" indent="0">
              <a:lnSpc>
                <a:spcPts val="2680"/>
              </a:lnSpc>
              <a:spcBef>
                <a:spcPts val="0"/>
              </a:spcBef>
              <a:buClr>
                <a:srgbClr val="E8A116"/>
              </a:buClr>
            </a:pPr>
            <a:endParaRPr lang="en-IE" sz="24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Social Inclusion – embracing diversity</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855419" y="4849262"/>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2" name="Straight Connector 1">
            <a:extLst>
              <a:ext uri="{FF2B5EF4-FFF2-40B4-BE49-F238E27FC236}">
                <a16:creationId xmlns:a16="http://schemas.microsoft.com/office/drawing/2014/main" id="{A1B97B26-DD1D-EB53-6F8B-D1CC5F2C29F7}"/>
              </a:ext>
            </a:extLst>
          </p:cNvPr>
          <p:cNvCxnSpPr>
            <a:cxnSpLocks/>
          </p:cNvCxnSpPr>
          <p:nvPr/>
        </p:nvCxnSpPr>
        <p:spPr>
          <a:xfrm>
            <a:off x="3364864" y="336884"/>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60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F876293A-1302-A25E-0A0C-3301B85CF763}"/>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oogle Shape;153;p2"/>
          <p:cNvGrpSpPr/>
          <p:nvPr/>
        </p:nvGrpSpPr>
        <p:grpSpPr>
          <a:xfrm>
            <a:off x="10559667" y="212376"/>
            <a:ext cx="1050202" cy="1060250"/>
            <a:chOff x="6582714" y="331356"/>
            <a:chExt cx="1146476" cy="1157445"/>
          </a:xfrm>
        </p:grpSpPr>
        <p:sp>
          <p:nvSpPr>
            <p:cNvPr id="7" name="Google Shape;154;p2"/>
            <p:cNvSpPr/>
            <p:nvPr/>
          </p:nvSpPr>
          <p:spPr>
            <a:xfrm>
              <a:off x="7021557" y="463008"/>
              <a:ext cx="255077" cy="279761"/>
            </a:xfrm>
            <a:custGeom>
              <a:avLst/>
              <a:gdLst/>
              <a:ahLst/>
              <a:cxnLst/>
              <a:rect l="l" t="t" r="r" b="b"/>
              <a:pathLst>
                <a:path w="255077" h="279761" extrusionOk="0">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 name="Google Shape;155;p2"/>
            <p:cNvGrpSpPr/>
            <p:nvPr/>
          </p:nvGrpSpPr>
          <p:grpSpPr>
            <a:xfrm>
              <a:off x="6582714" y="331356"/>
              <a:ext cx="1146476" cy="1157445"/>
              <a:chOff x="6582714" y="331356"/>
              <a:chExt cx="1146476" cy="1157445"/>
            </a:xfrm>
          </p:grpSpPr>
          <p:sp>
            <p:nvSpPr>
              <p:cNvPr id="9" name="Google Shape;156;p2"/>
              <p:cNvSpPr/>
              <p:nvPr/>
            </p:nvSpPr>
            <p:spPr>
              <a:xfrm>
                <a:off x="6582714" y="424610"/>
                <a:ext cx="1146476" cy="1064191"/>
              </a:xfrm>
              <a:custGeom>
                <a:avLst/>
                <a:gdLst/>
                <a:ahLst/>
                <a:cxnLst/>
                <a:rect l="l" t="t" r="r" b="b"/>
                <a:pathLst>
                  <a:path w="1146476" h="1064191" extrusionOk="0">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57;p2"/>
              <p:cNvSpPr/>
              <p:nvPr/>
            </p:nvSpPr>
            <p:spPr>
              <a:xfrm>
                <a:off x="6889905" y="572719"/>
                <a:ext cx="65825" cy="32913"/>
              </a:xfrm>
              <a:custGeom>
                <a:avLst/>
                <a:gdLst/>
                <a:ahLst/>
                <a:cxnLst/>
                <a:rect l="l" t="t" r="r" b="b"/>
                <a:pathLst>
                  <a:path w="65825" h="32913" extrusionOk="0">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58;p2"/>
              <p:cNvSpPr/>
              <p:nvPr/>
            </p:nvSpPr>
            <p:spPr>
              <a:xfrm>
                <a:off x="7339717" y="572719"/>
                <a:ext cx="65827" cy="32913"/>
              </a:xfrm>
              <a:custGeom>
                <a:avLst/>
                <a:gdLst/>
                <a:ahLst/>
                <a:cxnLst/>
                <a:rect l="l" t="t" r="r" b="b"/>
                <a:pathLst>
                  <a:path w="65827" h="32913" extrusionOk="0">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59;p2"/>
              <p:cNvSpPr/>
              <p:nvPr/>
            </p:nvSpPr>
            <p:spPr>
              <a:xfrm>
                <a:off x="6959845" y="401296"/>
                <a:ext cx="54854" cy="56226"/>
              </a:xfrm>
              <a:custGeom>
                <a:avLst/>
                <a:gdLst/>
                <a:ahLst/>
                <a:cxnLst/>
                <a:rect l="l" t="t" r="r" b="b"/>
                <a:pathLst>
                  <a:path w="54854" h="56226" extrusionOk="0">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60;p2"/>
              <p:cNvSpPr/>
              <p:nvPr/>
            </p:nvSpPr>
            <p:spPr>
              <a:xfrm>
                <a:off x="7278006" y="719456"/>
                <a:ext cx="52112" cy="56226"/>
              </a:xfrm>
              <a:custGeom>
                <a:avLst/>
                <a:gdLst/>
                <a:ahLst/>
                <a:cxnLst/>
                <a:rect l="l" t="t" r="r" b="b"/>
                <a:pathLst>
                  <a:path w="52112" h="56226" extrusionOk="0">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161;p2"/>
              <p:cNvSpPr/>
              <p:nvPr/>
            </p:nvSpPr>
            <p:spPr>
              <a:xfrm>
                <a:off x="6959845" y="719456"/>
                <a:ext cx="54854" cy="56226"/>
              </a:xfrm>
              <a:custGeom>
                <a:avLst/>
                <a:gdLst/>
                <a:ahLst/>
                <a:cxnLst/>
                <a:rect l="l" t="t" r="r" b="b"/>
                <a:pathLst>
                  <a:path w="54854" h="56226" extrusionOk="0">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162;p2"/>
              <p:cNvSpPr/>
              <p:nvPr/>
            </p:nvSpPr>
            <p:spPr>
              <a:xfrm>
                <a:off x="7278006" y="401296"/>
                <a:ext cx="54856" cy="56226"/>
              </a:xfrm>
              <a:custGeom>
                <a:avLst/>
                <a:gdLst/>
                <a:ahLst/>
                <a:cxnLst/>
                <a:rect l="l" t="t" r="r" b="b"/>
                <a:pathLst>
                  <a:path w="54856" h="56226" extrusionOk="0">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63;p2"/>
              <p:cNvSpPr/>
              <p:nvPr/>
            </p:nvSpPr>
            <p:spPr>
              <a:xfrm>
                <a:off x="7131268" y="331356"/>
                <a:ext cx="32913" cy="65826"/>
              </a:xfrm>
              <a:custGeom>
                <a:avLst/>
                <a:gdLst/>
                <a:ahLst/>
                <a:cxnLst/>
                <a:rect l="l" t="t" r="r" b="b"/>
                <a:pathLst>
                  <a:path w="32913" h="65826" extrusionOk="0">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8"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930166" y="1329010"/>
            <a:ext cx="11027739" cy="4995245"/>
          </a:xfrm>
        </p:spPr>
        <p:txBody>
          <a:bodyPr/>
          <a:lstStyle/>
          <a:p>
            <a:pPr marL="1289050" indent="-1289050"/>
            <a:r>
              <a:rPr lang="en-IE" sz="1800" b="1" dirty="0"/>
              <a:t>Exercise</a:t>
            </a:r>
            <a:r>
              <a:rPr lang="en-IE" sz="1800" dirty="0"/>
              <a:t>: 	Remember a time when you were not included in something. How did it make you feel and how did you feel towards the people that excluded you? </a:t>
            </a:r>
            <a:endParaRPr lang="en-IE" sz="1800" b="1" dirty="0"/>
          </a:p>
          <a:p>
            <a:pPr marL="1289050" indent="-1289050"/>
            <a:r>
              <a:rPr lang="en-IE" sz="1800" b="1" dirty="0"/>
              <a:t>Websites</a:t>
            </a:r>
            <a:r>
              <a:rPr lang="en-IE" sz="1800" dirty="0"/>
              <a:t>: 	United Nations 2023: </a:t>
            </a:r>
            <a:r>
              <a:rPr lang="en-IE" sz="1800" dirty="0">
                <a:hlinkClick r:id="rId2"/>
              </a:rPr>
              <a:t>https://www.un.org/development/desa/socialperspectiveondevelopment/issues/social-integration.html</a:t>
            </a:r>
            <a:r>
              <a:rPr lang="en-IE" sz="1800" dirty="0"/>
              <a:t> </a:t>
            </a:r>
          </a:p>
          <a:p>
            <a:pPr marL="1289050" indent="-1289050"/>
            <a:r>
              <a:rPr lang="en-IE" sz="1800" dirty="0"/>
              <a:t>	Identifying social inclusion and exclusion </a:t>
            </a:r>
            <a:r>
              <a:rPr lang="en-IE" sz="1800" dirty="0">
                <a:hlinkClick r:id="rId3"/>
              </a:rPr>
              <a:t>https://www.un.org/esa/socdev/rwss/2016/chapter1.pdf</a:t>
            </a:r>
            <a:endParaRPr lang="en-IE" sz="1800" dirty="0"/>
          </a:p>
          <a:p>
            <a:pPr marL="1289050" indent="-1289050"/>
            <a:r>
              <a:rPr lang="en-IE" sz="1800" b="1" dirty="0"/>
              <a:t>YouTube</a:t>
            </a:r>
            <a:r>
              <a:rPr lang="en-IE" sz="1800" dirty="0"/>
              <a:t>: 	Social inclusion and why it matters: Vikki Butler at </a:t>
            </a:r>
            <a:r>
              <a:rPr lang="en-IE" sz="1800" dirty="0" err="1"/>
              <a:t>TEDxRiverTawe</a:t>
            </a:r>
            <a:r>
              <a:rPr lang="en-IE" sz="1800" dirty="0"/>
              <a:t> 2013 available at https://www.youtube.com/watch?v=0r2BNV3VElc)</a:t>
            </a:r>
          </a:p>
          <a:p>
            <a:pPr marL="1289050" indent="-1289050"/>
            <a:r>
              <a:rPr lang="en-IE" sz="1800" b="1" dirty="0"/>
              <a:t>Case Study:</a:t>
            </a:r>
            <a:r>
              <a:rPr lang="en-IE" sz="1800" dirty="0"/>
              <a:t>	</a:t>
            </a:r>
            <a:r>
              <a:rPr lang="pt-BR" sz="1800" dirty="0" err="1"/>
              <a:t>Lersøgrøftens</a:t>
            </a:r>
            <a:r>
              <a:rPr lang="pt-BR" sz="1800" dirty="0"/>
              <a:t> </a:t>
            </a:r>
            <a:r>
              <a:rPr lang="pt-BR" sz="1800" dirty="0" err="1"/>
              <a:t>Integrationsbyhaver</a:t>
            </a:r>
            <a:endParaRPr lang="pt-BR" sz="1800" dirty="0"/>
          </a:p>
          <a:p>
            <a:pPr marL="1289050" indent="-1289050"/>
            <a:r>
              <a:rPr lang="en-IE" sz="1800" b="1" dirty="0"/>
              <a:t>Publication</a:t>
            </a:r>
            <a:r>
              <a:rPr lang="en-IE" sz="1800" dirty="0"/>
              <a:t>: 	Davidson, G., &amp; </a:t>
            </a:r>
            <a:r>
              <a:rPr lang="en-IE" sz="1800" dirty="0" err="1"/>
              <a:t>Carr</a:t>
            </a:r>
            <a:r>
              <a:rPr lang="en-IE" sz="1800" dirty="0"/>
              <a:t>, S. (2010). Forced Migration, Social Exclusion and Poverty: Introduction. Journal of Pacific Rim Psychology, 4(1), 1-6. doi:10.1375/prp.4.1.1</a:t>
            </a:r>
          </a:p>
          <a:p>
            <a:pPr marL="1289050" indent="-1289050"/>
            <a:r>
              <a:rPr lang="en-IE" sz="1800" dirty="0"/>
              <a:t>	</a:t>
            </a:r>
            <a:r>
              <a:rPr lang="en-IE" sz="1800" dirty="0" err="1"/>
              <a:t>Gorodzeisky</a:t>
            </a:r>
            <a:r>
              <a:rPr lang="en-IE" sz="1800" dirty="0"/>
              <a:t>, A., Semyonov, M. 2019. Unwelcome Immigrants: Sources of Opposition to Different Immigrant Groups Among Europeans. Frontiers in Sociology. Volume 4.    https://www.frontiersin.org/articles/10.3389/fsoc.2019.00024 </a:t>
            </a:r>
          </a:p>
          <a:p>
            <a:pPr marL="1289050" indent="-1289050"/>
            <a:r>
              <a:rPr lang="en-IE" sz="1800" dirty="0"/>
              <a:t>	Hagen-</a:t>
            </a:r>
            <a:r>
              <a:rPr lang="en-IE" sz="1800" dirty="0" err="1"/>
              <a:t>Zanker</a:t>
            </a:r>
            <a:r>
              <a:rPr lang="en-IE" sz="1800" dirty="0"/>
              <a:t> and </a:t>
            </a:r>
            <a:r>
              <a:rPr lang="en-IE" sz="1800" dirty="0" err="1"/>
              <a:t>Babajanian</a:t>
            </a:r>
            <a:r>
              <a:rPr lang="en-IE" sz="1800" dirty="0"/>
              <a:t>, B. 2012. Social protection and social exclusion: an analytical framework to assess the links. https://www.researchgate.net/publication/268809138</a:t>
            </a:r>
          </a:p>
          <a:p>
            <a:pPr marL="1289050" indent="-1289050">
              <a:lnSpc>
                <a:spcPct val="100000"/>
              </a:lnSpc>
              <a:spcBef>
                <a:spcPts val="400"/>
              </a:spcBef>
              <a:buClr>
                <a:srgbClr val="E8A116"/>
              </a:buClr>
              <a:buFont typeface="Arial" panose="020B0604020202020204" pitchFamily="34" charset="0"/>
              <a:buChar char="•"/>
            </a:pPr>
            <a:endParaRPr lang="en-US" sz="1800" dirty="0"/>
          </a:p>
        </p:txBody>
      </p:sp>
    </p:spTree>
    <p:extLst>
      <p:ext uri="{BB962C8B-B14F-4D97-AF65-F5344CB8AC3E}">
        <p14:creationId xmlns:p14="http://schemas.microsoft.com/office/powerpoint/2010/main" val="2247621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374418" y="1435627"/>
            <a:ext cx="4464797" cy="4501181"/>
          </a:xfrm>
        </p:spPr>
        <p:txBody>
          <a:bodyPr>
            <a:normAutofit/>
          </a:bodyPr>
          <a:lstStyle/>
          <a:p>
            <a:pPr>
              <a:lnSpc>
                <a:spcPts val="2880"/>
              </a:lnSpc>
              <a:spcBef>
                <a:spcPts val="0"/>
              </a:spcBef>
            </a:pPr>
            <a:r>
              <a:rPr lang="en-US" sz="2400" i="0" dirty="0"/>
              <a:t>The Charter of Fundamental Rights of the European Union brings together the most important personal freedoms and rights enjoyed by citizens of the EU into one legally binding document. The Charter was declared in 2000, and came into force in December 2009 along with the </a:t>
            </a:r>
            <a:r>
              <a:rPr lang="en-US" sz="2400" b="1" i="0" dirty="0"/>
              <a:t>Treaty of Lisbon</a:t>
            </a:r>
            <a:r>
              <a:rPr lang="en-US" sz="2400" i="0" dirty="0"/>
              <a:t>.</a:t>
            </a:r>
          </a:p>
          <a:p>
            <a:pPr>
              <a:lnSpc>
                <a:spcPct val="120000"/>
              </a:lnSpc>
            </a:pPr>
            <a:endParaRPr lang="en-US" i="0" dirty="0"/>
          </a:p>
          <a:p>
            <a:pPr>
              <a:lnSpc>
                <a:spcPct val="120000"/>
              </a:lnSpc>
            </a:pPr>
            <a:endParaRPr lang="en-US" i="0" dirty="0"/>
          </a:p>
        </p:txBody>
      </p:sp>
      <p:pic>
        <p:nvPicPr>
          <p:cNvPr id="6" name="Picture Placeholder 5">
            <a:extLst>
              <a:ext uri="{FF2B5EF4-FFF2-40B4-BE49-F238E27FC236}">
                <a16:creationId xmlns:a16="http://schemas.microsoft.com/office/drawing/2014/main" id="{9E510B80-A088-0E33-EEBE-95AF2A3B4651}"/>
              </a:ext>
            </a:extLst>
          </p:cNvPr>
          <p:cNvPicPr>
            <a:picLocks noGrp="1" noChangeAspect="1"/>
          </p:cNvPicPr>
          <p:nvPr>
            <p:ph type="pic" sz="quarter" idx="42"/>
          </p:nvPr>
        </p:nvPicPr>
        <p:blipFill rotWithShape="1">
          <a:blip r:embed="rId2"/>
          <a:srcRect l="4826" r="4826"/>
          <a:stretch/>
        </p:blipFill>
        <p:spPr>
          <a:xfrm>
            <a:off x="6096000" y="1893062"/>
            <a:ext cx="5496431" cy="4055778"/>
          </a:xfrm>
        </p:spPr>
      </p:pic>
      <p:sp>
        <p:nvSpPr>
          <p:cNvPr id="3" name="Text Placeholder 3">
            <a:extLst>
              <a:ext uri="{FF2B5EF4-FFF2-40B4-BE49-F238E27FC236}">
                <a16:creationId xmlns:a16="http://schemas.microsoft.com/office/drawing/2014/main" id="{69941A79-68A5-71A6-AAE6-DD474DBD3CFD}"/>
              </a:ext>
            </a:extLst>
          </p:cNvPr>
          <p:cNvSpPr txBox="1">
            <a:spLocks/>
          </p:cNvSpPr>
          <p:nvPr/>
        </p:nvSpPr>
        <p:spPr>
          <a:xfrm>
            <a:off x="6989736" y="631973"/>
            <a:ext cx="451164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dirty="0">
                <a:solidFill>
                  <a:srgbClr val="E8A116"/>
                </a:solidFill>
              </a:rPr>
              <a:t>2.3 Equality, Diversity and Disability</a:t>
            </a:r>
          </a:p>
          <a:p>
            <a:pPr marL="0" indent="0" algn="r">
              <a:buNone/>
            </a:pPr>
            <a:endParaRPr lang="en-US" sz="3600" b="1" dirty="0">
              <a:solidFill>
                <a:srgbClr val="E8A116"/>
              </a:solidFill>
            </a:endParaRPr>
          </a:p>
        </p:txBody>
      </p:sp>
    </p:spTree>
    <p:extLst>
      <p:ext uri="{BB962C8B-B14F-4D97-AF65-F5344CB8AC3E}">
        <p14:creationId xmlns:p14="http://schemas.microsoft.com/office/powerpoint/2010/main" val="90357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52104" y="761603"/>
            <a:ext cx="7624392" cy="5134019"/>
          </a:xfrm>
        </p:spPr>
        <p:txBody>
          <a:bodyPr/>
          <a:lstStyle/>
          <a:p>
            <a:pPr marL="342900" indent="-342900">
              <a:lnSpc>
                <a:spcPts val="2100"/>
              </a:lnSpc>
              <a:buClr>
                <a:srgbClr val="E8A116"/>
              </a:buClr>
              <a:buFont typeface="Arial" panose="020B0604020202020204" pitchFamily="34" charset="0"/>
              <a:buChar char="•"/>
            </a:pPr>
            <a:r>
              <a:rPr lang="en-IE" sz="2200" b="1" dirty="0">
                <a:solidFill>
                  <a:srgbClr val="454545"/>
                </a:solidFill>
                <a:latin typeface="Calibri" panose="020F0502020204030204" pitchFamily="34" charset="0"/>
                <a:cs typeface="Calibri" panose="020F0502020204030204" pitchFamily="34" charset="0"/>
              </a:rPr>
              <a:t>Non-discrimination: </a:t>
            </a:r>
            <a:r>
              <a:rPr lang="en-IE" sz="2200" dirty="0">
                <a:solidFill>
                  <a:srgbClr val="454545"/>
                </a:solidFill>
                <a:latin typeface="Calibri" panose="020F0502020204030204" pitchFamily="34" charset="0"/>
                <a:cs typeface="Calibri" panose="020F0502020204030204" pitchFamily="34" charset="0"/>
              </a:rPr>
              <a:t>European Union law forbids discrimination on grounds of:</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sex,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race,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colour,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ethnic or social origin,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genetic features,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language,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religion or other belief,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political opinion,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membership of a national minority,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property,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birth,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disability,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age, or </a:t>
            </a:r>
          </a:p>
          <a:p>
            <a:pPr marL="704850" indent="-342900">
              <a:lnSpc>
                <a:spcPts val="1600"/>
              </a:lnSpc>
              <a:buClr>
                <a:srgbClr val="E8A116"/>
              </a:buClr>
              <a:buFont typeface="Wingdings" pitchFamily="2" charset="2"/>
              <a:buChar char="Ø"/>
            </a:pPr>
            <a:r>
              <a:rPr lang="en-IE" sz="2200" dirty="0">
                <a:solidFill>
                  <a:srgbClr val="454545"/>
                </a:solidFill>
                <a:latin typeface="Calibri" panose="020F0502020204030204" pitchFamily="34" charset="0"/>
                <a:cs typeface="Calibri" panose="020F0502020204030204" pitchFamily="34" charset="0"/>
              </a:rPr>
              <a:t>sexual orientation.</a:t>
            </a:r>
          </a:p>
          <a:p>
            <a:pPr marL="704850" indent="-342900">
              <a:buClr>
                <a:srgbClr val="E8A116"/>
              </a:buClr>
              <a:buFont typeface="Wingdings" pitchFamily="2" charset="2"/>
              <a:buChar char="Ø"/>
            </a:pPr>
            <a:endParaRPr lang="en-IE" sz="2200" dirty="0">
              <a:solidFill>
                <a:srgbClr val="454545"/>
              </a:solidFill>
              <a:latin typeface="Calibri" panose="020F0502020204030204" pitchFamily="34" charset="0"/>
              <a:cs typeface="Calibri" panose="020F0502020204030204" pitchFamily="34" charset="0"/>
            </a:endParaRPr>
          </a:p>
          <a:p>
            <a:pPr marL="704850" indent="-342900">
              <a:buClr>
                <a:srgbClr val="E8A116"/>
              </a:buClr>
              <a:buFont typeface="Wingdings" pitchFamily="2" charset="2"/>
              <a:buChar char="Ø"/>
            </a:pPr>
            <a:endParaRPr lang="en-IE" sz="22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Equality, Diversity and Disability</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364864" y="336884"/>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921897" y="4921208"/>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35787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15941" y="761603"/>
            <a:ext cx="8066321" cy="5134019"/>
          </a:xfrm>
        </p:spPr>
        <p:txBody>
          <a:bodyPr/>
          <a:lstStyle/>
          <a:p>
            <a:pPr marL="363538" indent="-363538">
              <a:lnSpc>
                <a:spcPts val="2480"/>
              </a:lnSpc>
              <a:spcBef>
                <a:spcPts val="0"/>
              </a:spcBef>
              <a:buClr>
                <a:srgbClr val="E8A116"/>
              </a:buClr>
              <a:buFont typeface="Arial" panose="020B0604020202020204" pitchFamily="34" charset="0"/>
              <a:buChar char="•"/>
            </a:pPr>
            <a:r>
              <a:rPr lang="en-IE" sz="2200" b="1" spc="0" dirty="0">
                <a:solidFill>
                  <a:srgbClr val="454545"/>
                </a:solidFill>
                <a:latin typeface="Calibri" panose="020F0502020204030204" pitchFamily="34" charset="0"/>
                <a:cs typeface="Calibri" panose="020F0502020204030204" pitchFamily="34" charset="0"/>
              </a:rPr>
              <a:t>Disabilities: </a:t>
            </a:r>
            <a:r>
              <a:rPr lang="en-IE" sz="2200" spc="0" dirty="0">
                <a:solidFill>
                  <a:srgbClr val="454545"/>
                </a:solidFill>
                <a:latin typeface="Calibri" panose="020F0502020204030204" pitchFamily="34" charset="0"/>
                <a:cs typeface="Calibri" panose="020F0502020204030204" pitchFamily="34" charset="0"/>
              </a:rPr>
              <a:t>Persons with disabilities include those who have long-term physical, mental, intellectual or sensory impairments which in interaction with various barriers may hinder their full and effective participation in society on an equal basis with others</a:t>
            </a:r>
          </a:p>
          <a:p>
            <a:pPr marL="722313" indent="-427038">
              <a:lnSpc>
                <a:spcPts val="2480"/>
              </a:lnSpc>
              <a:spcBef>
                <a:spcPts val="0"/>
              </a:spcBef>
              <a:buClr>
                <a:srgbClr val="E8A116"/>
              </a:buClr>
              <a:buFont typeface="Wingdings" pitchFamily="2" charset="2"/>
              <a:buChar char="Ø"/>
            </a:pPr>
            <a:r>
              <a:rPr lang="en-IE" sz="2200" spc="0" dirty="0">
                <a:solidFill>
                  <a:srgbClr val="454545"/>
                </a:solidFill>
                <a:latin typeface="Calibri" panose="020F0502020204030204" pitchFamily="34" charset="0"/>
                <a:cs typeface="Calibri" panose="020F0502020204030204" pitchFamily="34" charset="0"/>
              </a:rPr>
              <a:t>Discrimination on the ‘disability ground’ occurs where there is less favourable treatment of one person compared to another person because one has a disability and the other has not, or the other has a different disability.</a:t>
            </a:r>
          </a:p>
          <a:p>
            <a:pPr marL="722313" indent="-427038">
              <a:lnSpc>
                <a:spcPts val="2480"/>
              </a:lnSpc>
              <a:spcBef>
                <a:spcPts val="0"/>
              </a:spcBef>
              <a:buClr>
                <a:srgbClr val="E8A116"/>
              </a:buClr>
              <a:buFont typeface="Wingdings" pitchFamily="2" charset="2"/>
              <a:buChar char="Ø"/>
            </a:pPr>
            <a:r>
              <a:rPr lang="en-IE" sz="2200" spc="0" dirty="0">
                <a:solidFill>
                  <a:srgbClr val="454545"/>
                </a:solidFill>
                <a:latin typeface="Calibri" panose="020F0502020204030204" pitchFamily="34" charset="0"/>
                <a:cs typeface="Calibri" panose="020F0502020204030204" pitchFamily="34" charset="0"/>
              </a:rPr>
              <a:t>1 in 4 European adults have some for of disability</a:t>
            </a:r>
          </a:p>
          <a:p>
            <a:pPr marL="722313" indent="-427038">
              <a:lnSpc>
                <a:spcPts val="2480"/>
              </a:lnSpc>
              <a:spcBef>
                <a:spcPts val="0"/>
              </a:spcBef>
              <a:buClr>
                <a:srgbClr val="E8A116"/>
              </a:buClr>
              <a:buFont typeface="Wingdings" pitchFamily="2" charset="2"/>
              <a:buChar char="Ø"/>
            </a:pPr>
            <a:r>
              <a:rPr lang="en-IE" sz="2200" spc="0" dirty="0">
                <a:solidFill>
                  <a:srgbClr val="454545"/>
                </a:solidFill>
                <a:latin typeface="Calibri" panose="020F0502020204030204" pitchFamily="34" charset="0"/>
                <a:cs typeface="Calibri" panose="020F0502020204030204" pitchFamily="34" charset="0"/>
              </a:rPr>
              <a:t>People with disabilities are 50% more likely to be at risk of poverty or social exclusion </a:t>
            </a:r>
          </a:p>
          <a:p>
            <a:pPr marL="722313" indent="-427038">
              <a:lnSpc>
                <a:spcPts val="2480"/>
              </a:lnSpc>
              <a:spcBef>
                <a:spcPts val="0"/>
              </a:spcBef>
              <a:buClr>
                <a:srgbClr val="E8A116"/>
              </a:buClr>
              <a:buFont typeface="Wingdings" pitchFamily="2" charset="2"/>
              <a:buChar char="Ø"/>
            </a:pPr>
            <a:r>
              <a:rPr lang="en-IE" sz="2200" spc="0" dirty="0">
                <a:solidFill>
                  <a:srgbClr val="454545"/>
                </a:solidFill>
                <a:latin typeface="Calibri" panose="020F0502020204030204" pitchFamily="34" charset="0"/>
                <a:cs typeface="Calibri" panose="020F0502020204030204" pitchFamily="34" charset="0"/>
              </a:rPr>
              <a:t>16% of the global population – currently experience significant disability.</a:t>
            </a:r>
          </a:p>
          <a:p>
            <a:pPr marL="722313" indent="-427038">
              <a:lnSpc>
                <a:spcPts val="2480"/>
              </a:lnSpc>
              <a:spcBef>
                <a:spcPts val="0"/>
              </a:spcBef>
              <a:buClr>
                <a:srgbClr val="E8A116"/>
              </a:buClr>
              <a:buFont typeface="Wingdings" pitchFamily="2" charset="2"/>
              <a:buChar char="Ø"/>
            </a:pPr>
            <a:r>
              <a:rPr lang="en-IE" sz="2200" spc="0" dirty="0">
                <a:solidFill>
                  <a:srgbClr val="454545"/>
                </a:solidFill>
                <a:latin typeface="Calibri" panose="020F0502020204030204" pitchFamily="34" charset="0"/>
                <a:cs typeface="Calibri" panose="020F0502020204030204" pitchFamily="34" charset="0"/>
              </a:rPr>
              <a:t>Disability includes, depression, epilepsy, claustrophobia and agoraphobia, alcoholism, facial scarring, Attention Deficit Hyperactivity Disorder, HIV infection, diabetes and dyslexia.</a:t>
            </a:r>
          </a:p>
          <a:p>
            <a:pPr marL="363538" indent="-363538">
              <a:lnSpc>
                <a:spcPts val="2480"/>
              </a:lnSpc>
              <a:spcBef>
                <a:spcPts val="0"/>
              </a:spcBef>
              <a:buClr>
                <a:srgbClr val="E8A116"/>
              </a:buClr>
              <a:buFont typeface="Arial" panose="020B0604020202020204" pitchFamily="34" charset="0"/>
              <a:buChar char="•"/>
            </a:pPr>
            <a:endParaRPr lang="en-IE" sz="2200" spc="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Equality, Diversity and Disability</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364864" y="336884"/>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921897" y="4921208"/>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2346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Who are you training?</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Training Needs</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b="1" dirty="0"/>
              <a:t>CONTENTS</a:t>
            </a:r>
          </a:p>
        </p:txBody>
      </p:sp>
      <p:pic>
        <p:nvPicPr>
          <p:cNvPr id="12" name="Content Placeholder 5" descr="Logo&#10;&#10;Description automatically generated with medium confidence">
            <a:extLst>
              <a:ext uri="{FF2B5EF4-FFF2-40B4-BE49-F238E27FC236}">
                <a16:creationId xmlns:a16="http://schemas.microsoft.com/office/drawing/2014/main" id="{501423F0-6180-5E9D-B8B8-8718BECF053F}"/>
              </a:ext>
            </a:extLst>
          </p:cNvPr>
          <p:cNvPicPr>
            <a:picLocks noChangeAspect="1"/>
          </p:cNvPicPr>
          <p:nvPr/>
        </p:nvPicPr>
        <p:blipFill rotWithShape="1">
          <a:blip r:embed="rId3">
            <a:extLst>
              <a:ext uri="{28A0092B-C50C-407E-A947-70E740481C1C}">
                <a14:useLocalDpi xmlns:a14="http://schemas.microsoft.com/office/drawing/2010/main" val="0"/>
              </a:ext>
            </a:extLst>
          </a:blip>
          <a:srcRect l="36846" b="14014"/>
          <a:stretch/>
        </p:blipFill>
        <p:spPr>
          <a:xfrm>
            <a:off x="10034215" y="4997936"/>
            <a:ext cx="1465061" cy="1860063"/>
          </a:xfrm>
          <a:prstGeom prst="rect">
            <a:avLst/>
          </a:prstGeom>
        </p:spPr>
      </p:pic>
      <p:sp>
        <p:nvSpPr>
          <p:cNvPr id="27" name="Text Placeholder 6">
            <a:extLst>
              <a:ext uri="{FF2B5EF4-FFF2-40B4-BE49-F238E27FC236}">
                <a16:creationId xmlns:a16="http://schemas.microsoft.com/office/drawing/2014/main" id="{836C7841-1CA8-DF80-9BA2-6C6514E24AE5}"/>
              </a:ext>
            </a:extLst>
          </p:cNvPr>
          <p:cNvSpPr txBox="1">
            <a:spLocks/>
          </p:cNvSpPr>
          <p:nvPr/>
        </p:nvSpPr>
        <p:spPr>
          <a:xfrm>
            <a:off x="929031" y="2046506"/>
            <a:ext cx="3957293" cy="30861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4000" dirty="0"/>
              <a:t>Trainers Guide:</a:t>
            </a:r>
          </a:p>
          <a:p>
            <a:pPr algn="l">
              <a:lnSpc>
                <a:spcPts val="3000"/>
              </a:lnSpc>
              <a:spcBef>
                <a:spcPts val="0"/>
              </a:spcBef>
            </a:pPr>
            <a:endParaRPr lang="en-IE" sz="4000" dirty="0"/>
          </a:p>
          <a:p>
            <a:pPr algn="l">
              <a:lnSpc>
                <a:spcPts val="3480"/>
              </a:lnSpc>
            </a:pPr>
            <a:r>
              <a:rPr lang="en-IE" sz="3400" b="0" dirty="0"/>
              <a:t>Training Vulnerable Adults in Community Based Urban Agriculture</a:t>
            </a:r>
          </a:p>
        </p:txBody>
      </p:sp>
      <p:sp>
        <p:nvSpPr>
          <p:cNvPr id="2" name="Text Placeholder 20">
            <a:extLst>
              <a:ext uri="{FF2B5EF4-FFF2-40B4-BE49-F238E27FC236}">
                <a16:creationId xmlns:a16="http://schemas.microsoft.com/office/drawing/2014/main" id="{2B59EE1F-E4C4-21C7-DA18-59B15C6CB077}"/>
              </a:ext>
            </a:extLst>
          </p:cNvPr>
          <p:cNvSpPr txBox="1">
            <a:spLocks/>
          </p:cNvSpPr>
          <p:nvPr/>
        </p:nvSpPr>
        <p:spPr>
          <a:xfrm>
            <a:off x="5891164" y="4082951"/>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04</a:t>
            </a:r>
          </a:p>
        </p:txBody>
      </p:sp>
      <p:sp>
        <p:nvSpPr>
          <p:cNvPr id="3" name="Text Placeholder 21">
            <a:extLst>
              <a:ext uri="{FF2B5EF4-FFF2-40B4-BE49-F238E27FC236}">
                <a16:creationId xmlns:a16="http://schemas.microsoft.com/office/drawing/2014/main" id="{D12379C8-23E9-43FB-64BB-36FF557BE421}"/>
              </a:ext>
            </a:extLst>
          </p:cNvPr>
          <p:cNvSpPr txBox="1">
            <a:spLocks/>
          </p:cNvSpPr>
          <p:nvPr/>
        </p:nvSpPr>
        <p:spPr>
          <a:xfrm>
            <a:off x="6797901" y="4082951"/>
            <a:ext cx="4822013"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2424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Design, Delivery &amp; Evaluation</a:t>
            </a:r>
          </a:p>
        </p:txBody>
      </p:sp>
      <p:sp>
        <p:nvSpPr>
          <p:cNvPr id="13" name="Text Placeholder 20">
            <a:extLst>
              <a:ext uri="{FF2B5EF4-FFF2-40B4-BE49-F238E27FC236}">
                <a16:creationId xmlns:a16="http://schemas.microsoft.com/office/drawing/2014/main" id="{2B59EE1F-E4C4-21C7-DA18-59B15C6CB077}"/>
              </a:ext>
            </a:extLst>
          </p:cNvPr>
          <p:cNvSpPr txBox="1">
            <a:spLocks/>
          </p:cNvSpPr>
          <p:nvPr/>
        </p:nvSpPr>
        <p:spPr>
          <a:xfrm>
            <a:off x="5891164" y="4858186"/>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05</a:t>
            </a:r>
          </a:p>
        </p:txBody>
      </p:sp>
      <p:sp>
        <p:nvSpPr>
          <p:cNvPr id="14" name="Text Placeholder 21">
            <a:extLst>
              <a:ext uri="{FF2B5EF4-FFF2-40B4-BE49-F238E27FC236}">
                <a16:creationId xmlns:a16="http://schemas.microsoft.com/office/drawing/2014/main" id="{D12379C8-23E9-43FB-64BB-36FF557BE421}"/>
              </a:ext>
            </a:extLst>
          </p:cNvPr>
          <p:cNvSpPr txBox="1">
            <a:spLocks/>
          </p:cNvSpPr>
          <p:nvPr/>
        </p:nvSpPr>
        <p:spPr>
          <a:xfrm>
            <a:off x="6797901" y="4858186"/>
            <a:ext cx="4465067"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2424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Certification</a:t>
            </a:r>
          </a:p>
        </p:txBody>
      </p:sp>
      <p:cxnSp>
        <p:nvCxnSpPr>
          <p:cNvPr id="5" name="Straight Connector 4"/>
          <p:cNvCxnSpPr/>
          <p:nvPr/>
        </p:nvCxnSpPr>
        <p:spPr>
          <a:xfrm>
            <a:off x="5655212" y="4814470"/>
            <a:ext cx="5796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047FCD-A5CE-C4BA-B8B5-56D6CC8BA8F7}"/>
              </a:ext>
            </a:extLst>
          </p:cNvPr>
          <p:cNvSpPr txBox="1"/>
          <p:nvPr/>
        </p:nvSpPr>
        <p:spPr>
          <a:xfrm>
            <a:off x="267124" y="6317515"/>
            <a:ext cx="8286088" cy="461665"/>
          </a:xfrm>
          <a:prstGeom prst="rect">
            <a:avLst/>
          </a:prstGeom>
          <a:noFill/>
        </p:spPr>
        <p:txBody>
          <a:bodyPr wrap="square" rtlCol="0">
            <a:spAutoFit/>
          </a:bodyPr>
          <a:lstStyle/>
          <a:p>
            <a:r>
              <a:rPr lang="en-GB" sz="800" dirty="0"/>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This work is licensed under a Creative Commons Attribution-Non-Commercial 4.0 International License, within the framework of the EU project NATURE 2021-1-FR01-KA220-ADU-000033584</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id="{CB1BBE8D-167A-A2A5-DEDF-A95334E7E3B4}"/>
              </a:ext>
            </a:extLst>
          </p:cNvPr>
          <p:cNvPicPr>
            <a:picLocks noChangeAspect="1"/>
          </p:cNvPicPr>
          <p:nvPr/>
        </p:nvPicPr>
        <p:blipFill rotWithShape="1">
          <a:blip r:embed="rId2"/>
          <a:srcRect t="7688" b="7688"/>
          <a:stretch/>
        </p:blipFill>
        <p:spPr>
          <a:xfrm>
            <a:off x="0" y="0"/>
            <a:ext cx="12192000" cy="6859981"/>
          </a:xfrm>
          <a:prstGeom prst="rect">
            <a:avLst/>
          </a:prstGeom>
        </p:spPr>
      </p:pic>
      <p:sp>
        <p:nvSpPr>
          <p:cNvPr id="15" name="Freeform 14">
            <a:extLst>
              <a:ext uri="{FF2B5EF4-FFF2-40B4-BE49-F238E27FC236}">
                <a16:creationId xmlns:a16="http://schemas.microsoft.com/office/drawing/2014/main" id="{D2EA0630-DB53-4EEB-6E9D-EB9088208DF9}"/>
              </a:ext>
            </a:extLst>
          </p:cNvPr>
          <p:cNvSpPr/>
          <p:nvPr/>
        </p:nvSpPr>
        <p:spPr>
          <a:xfrm>
            <a:off x="511444" y="453836"/>
            <a:ext cx="6359711" cy="54912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chemeClr val="bg1"/>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2533338"/>
            <a:ext cx="5297618" cy="3575830"/>
          </a:xfrm>
        </p:spPr>
        <p:txBody>
          <a:bodyPr/>
          <a:lstStyle/>
          <a:p>
            <a:pPr marL="14288" indent="-14288"/>
            <a:r>
              <a:rPr lang="en-IE" sz="3200" b="1" dirty="0">
                <a:solidFill>
                  <a:srgbClr val="296B5F"/>
                </a:solidFill>
              </a:rPr>
              <a:t>Implicit bias</a:t>
            </a:r>
            <a:r>
              <a:rPr lang="en-IE" sz="3200" dirty="0">
                <a:solidFill>
                  <a:srgbClr val="296B5F"/>
                </a:solidFill>
              </a:rPr>
              <a:t>.. </a:t>
            </a:r>
          </a:p>
          <a:p>
            <a:pPr marL="14288" indent="-14288"/>
            <a:endParaRPr lang="en-IE" sz="2600" dirty="0">
              <a:solidFill>
                <a:srgbClr val="424242"/>
              </a:solidFill>
            </a:endParaRPr>
          </a:p>
          <a:p>
            <a:pPr marL="14288" indent="-14288"/>
            <a:r>
              <a:rPr lang="en-IE" sz="2600" dirty="0">
                <a:solidFill>
                  <a:srgbClr val="424242"/>
                </a:solidFill>
              </a:rPr>
              <a:t>Try not to </a:t>
            </a:r>
            <a:r>
              <a:rPr lang="en-IE" sz="2600" u="sng" dirty="0">
                <a:solidFill>
                  <a:srgbClr val="424242"/>
                </a:solidFill>
              </a:rPr>
              <a:t>assume</a:t>
            </a:r>
            <a:r>
              <a:rPr lang="en-IE" sz="2600" dirty="0">
                <a:solidFill>
                  <a:srgbClr val="424242"/>
                </a:solidFill>
              </a:rPr>
              <a:t> the story of the person you are training, ask them to tell you their story and listen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90489" y="1452344"/>
            <a:ext cx="7167123" cy="803654"/>
          </a:xfrm>
          <a:solidFill>
            <a:srgbClr val="E8A116"/>
          </a:solidFill>
        </p:spPr>
        <p:txBody>
          <a:bodyPr anchor="ctr"/>
          <a:lstStyle/>
          <a:p>
            <a:r>
              <a:rPr lang="en-US" b="1" dirty="0">
                <a:solidFill>
                  <a:schemeClr val="bg1"/>
                </a:solidFill>
              </a:rPr>
              <a:t>2.3 Equality, Diversity and Disability</a:t>
            </a:r>
          </a:p>
        </p:txBody>
      </p:sp>
    </p:spTree>
    <p:extLst>
      <p:ext uri="{BB962C8B-B14F-4D97-AF65-F5344CB8AC3E}">
        <p14:creationId xmlns:p14="http://schemas.microsoft.com/office/powerpoint/2010/main" val="2384885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
          <p:cNvSpPr txBox="1">
            <a:spLocks noGrp="1"/>
          </p:cNvSpPr>
          <p:nvPr>
            <p:ph type="body" idx="1"/>
          </p:nvPr>
        </p:nvSpPr>
        <p:spPr>
          <a:xfrm>
            <a:off x="798380" y="1481570"/>
            <a:ext cx="10595237" cy="45273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86575"/>
              </a:buClr>
              <a:buSzPts val="2400"/>
              <a:buNone/>
            </a:pPr>
            <a:r>
              <a:rPr lang="en-IE" b="1" dirty="0"/>
              <a:t>Circle of Trust</a:t>
            </a:r>
            <a:endParaRPr lang="en-IE" dirty="0"/>
          </a:p>
          <a:p>
            <a:pPr lvl="0" indent="-457200">
              <a:spcBef>
                <a:spcPts val="0"/>
              </a:spcBef>
              <a:buFont typeface="Arial" panose="020B0604020202020204" pitchFamily="34" charset="0"/>
              <a:buChar char="•"/>
            </a:pPr>
            <a:r>
              <a:rPr lang="en-IE" sz="2000" dirty="0"/>
              <a:t>Write down in a column on the left-hand side of a blank piece of paper the initials of six to ten people whom you trust the most who are </a:t>
            </a:r>
            <a:r>
              <a:rPr lang="en-IE" sz="2000" u="sng" dirty="0"/>
              <a:t>not family </a:t>
            </a:r>
            <a:r>
              <a:rPr lang="en-IE" sz="2000" dirty="0"/>
              <a:t>members.</a:t>
            </a:r>
          </a:p>
          <a:p>
            <a:pPr lvl="0" indent="-457200">
              <a:spcBef>
                <a:spcPts val="0"/>
              </a:spcBef>
              <a:buFont typeface="Arial" panose="020B0604020202020204" pitchFamily="34" charset="0"/>
              <a:buChar char="•"/>
            </a:pPr>
            <a:r>
              <a:rPr lang="en-IE" sz="2000" dirty="0"/>
              <a:t>Place a tick beside those members of their trusted circle who are similar in the following way. </a:t>
            </a:r>
            <a:r>
              <a:rPr lang="en-IE" sz="2000" b="1" dirty="0">
                <a:solidFill>
                  <a:srgbClr val="E8A116"/>
                </a:solidFill>
              </a:rPr>
              <a:t>Who in your groups is…</a:t>
            </a:r>
          </a:p>
          <a:p>
            <a:pPr lvl="0" indent="-457200">
              <a:spcBef>
                <a:spcPts val="0"/>
              </a:spcBef>
              <a:buFont typeface="+mj-lt"/>
              <a:buAutoNum type="arabicPeriod"/>
            </a:pPr>
            <a:r>
              <a:rPr lang="en-IE" dirty="0"/>
              <a:t>The same gender as you?</a:t>
            </a:r>
          </a:p>
          <a:p>
            <a:pPr lvl="0" indent="-457200">
              <a:spcBef>
                <a:spcPts val="0"/>
              </a:spcBef>
              <a:buFont typeface="+mj-lt"/>
              <a:buAutoNum type="arabicPeriod"/>
            </a:pPr>
            <a:r>
              <a:rPr lang="en-IE" dirty="0"/>
              <a:t>The same nationality as you?</a:t>
            </a:r>
          </a:p>
          <a:p>
            <a:pPr lvl="0" indent="-457200">
              <a:spcBef>
                <a:spcPts val="0"/>
              </a:spcBef>
              <a:buFont typeface="+mj-lt"/>
              <a:buAutoNum type="arabicPeriod"/>
            </a:pPr>
            <a:r>
              <a:rPr lang="en-IE" dirty="0"/>
              <a:t>Speaks the same native language as you?</a:t>
            </a:r>
          </a:p>
          <a:p>
            <a:pPr lvl="0" indent="-457200">
              <a:spcBef>
                <a:spcPts val="0"/>
              </a:spcBef>
              <a:buFont typeface="+mj-lt"/>
              <a:buAutoNum type="arabicPeriod"/>
            </a:pPr>
            <a:r>
              <a:rPr lang="en-IE" dirty="0"/>
              <a:t>Speaks with the same accent as you?</a:t>
            </a:r>
          </a:p>
          <a:p>
            <a:pPr lvl="0" indent="-457200">
              <a:spcBef>
                <a:spcPts val="0"/>
              </a:spcBef>
              <a:buFont typeface="+mj-lt"/>
              <a:buAutoNum type="arabicPeriod"/>
            </a:pPr>
            <a:r>
              <a:rPr lang="en-IE" dirty="0"/>
              <a:t>Is a similar age as you?</a:t>
            </a:r>
          </a:p>
          <a:p>
            <a:pPr lvl="0" indent="-457200">
              <a:spcBef>
                <a:spcPts val="0"/>
              </a:spcBef>
              <a:buFont typeface="+mj-lt"/>
              <a:buAutoNum type="arabicPeriod"/>
            </a:pPr>
            <a:r>
              <a:rPr lang="en-IE" dirty="0"/>
              <a:t>Comes from the same race/ethnicity as you?</a:t>
            </a:r>
          </a:p>
          <a:p>
            <a:pPr lvl="0" indent="-457200">
              <a:spcBef>
                <a:spcPts val="0"/>
              </a:spcBef>
              <a:buFont typeface="+mj-lt"/>
              <a:buAutoNum type="arabicPeriod"/>
            </a:pPr>
            <a:r>
              <a:rPr lang="en-IE" dirty="0"/>
              <a:t>Has the same religious background as you?</a:t>
            </a:r>
          </a:p>
          <a:p>
            <a:pPr lvl="0" indent="-457200">
              <a:spcBef>
                <a:spcPts val="0"/>
              </a:spcBef>
              <a:buFont typeface="+mj-lt"/>
              <a:buAutoNum type="arabicPeriod"/>
            </a:pPr>
            <a:r>
              <a:rPr lang="en-IE" dirty="0"/>
              <a:t>Has the same level of education as you?</a:t>
            </a:r>
          </a:p>
          <a:p>
            <a:pPr marL="0" lvl="0" indent="0" algn="l" rtl="0">
              <a:lnSpc>
                <a:spcPct val="90000"/>
              </a:lnSpc>
              <a:spcBef>
                <a:spcPts val="0"/>
              </a:spcBef>
              <a:spcAft>
                <a:spcPts val="0"/>
              </a:spcAft>
              <a:buClr>
                <a:srgbClr val="086575"/>
              </a:buClr>
              <a:buSzPts val="2400"/>
            </a:pPr>
            <a:endParaRPr lang="en-IE" dirty="0"/>
          </a:p>
          <a:p>
            <a:pPr lvl="0" indent="-457200" algn="l" rtl="0">
              <a:lnSpc>
                <a:spcPct val="90000"/>
              </a:lnSpc>
              <a:spcBef>
                <a:spcPts val="0"/>
              </a:spcBef>
              <a:spcAft>
                <a:spcPts val="0"/>
              </a:spcAft>
              <a:buClr>
                <a:srgbClr val="086575"/>
              </a:buClr>
              <a:buSzPts val="2400"/>
              <a:buFont typeface="+mj-lt"/>
              <a:buAutoNum type="arabicPeriod"/>
            </a:pPr>
            <a:endParaRPr lang="en-IE" dirty="0"/>
          </a:p>
          <a:p>
            <a:pPr lvl="0" indent="-457200" algn="l" rtl="0">
              <a:lnSpc>
                <a:spcPct val="90000"/>
              </a:lnSpc>
              <a:spcBef>
                <a:spcPts val="0"/>
              </a:spcBef>
              <a:spcAft>
                <a:spcPts val="0"/>
              </a:spcAft>
              <a:buClr>
                <a:srgbClr val="086575"/>
              </a:buClr>
              <a:buSzPts val="2400"/>
              <a:buFont typeface="+mj-lt"/>
              <a:buAutoNum type="arabicPeriod"/>
            </a:pPr>
            <a:endParaRPr lang="en-IE" dirty="0"/>
          </a:p>
          <a:p>
            <a:pPr marL="228600" lvl="0" indent="-228600" algn="l" rtl="0">
              <a:lnSpc>
                <a:spcPct val="90000"/>
              </a:lnSpc>
              <a:spcBef>
                <a:spcPts val="1000"/>
              </a:spcBef>
              <a:spcAft>
                <a:spcPts val="0"/>
              </a:spcAft>
              <a:buClr>
                <a:srgbClr val="086575"/>
              </a:buClr>
              <a:buSzPts val="2400"/>
              <a:buNone/>
            </a:pPr>
            <a:endParaRPr dirty="0"/>
          </a:p>
        </p:txBody>
      </p:sp>
      <p:sp>
        <p:nvSpPr>
          <p:cNvPr id="471" name="Google Shape;471;p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86575"/>
              </a:buClr>
              <a:buSzPts val="3600"/>
              <a:buNone/>
            </a:pPr>
            <a:r>
              <a:rPr lang="en-US"/>
              <a:t>ACTIVITY</a:t>
            </a:r>
            <a:endParaRPr lang="en-IE"/>
          </a:p>
          <a:p>
            <a:pPr marL="0" lvl="0" indent="0" algn="l" rtl="0">
              <a:lnSpc>
                <a:spcPct val="90000"/>
              </a:lnSpc>
              <a:spcBef>
                <a:spcPts val="1000"/>
              </a:spcBef>
              <a:spcAft>
                <a:spcPts val="0"/>
              </a:spcAft>
              <a:buClr>
                <a:srgbClr val="086575"/>
              </a:buClr>
              <a:buSzPts val="3600"/>
              <a:buNone/>
            </a:pPr>
            <a:endParaRPr/>
          </a:p>
        </p:txBody>
      </p:sp>
      <p:graphicFrame>
        <p:nvGraphicFramePr>
          <p:cNvPr id="2" name="Table 1"/>
          <p:cNvGraphicFramePr>
            <a:graphicFrameLocks noGrp="1"/>
          </p:cNvGraphicFramePr>
          <p:nvPr>
            <p:extLst>
              <p:ext uri="{D42A27DB-BD31-4B8C-83A1-F6EECF244321}">
                <p14:modId xmlns:p14="http://schemas.microsoft.com/office/powerpoint/2010/main" val="1886651697"/>
              </p:ext>
            </p:extLst>
          </p:nvPr>
        </p:nvGraphicFramePr>
        <p:xfrm>
          <a:off x="8449107" y="3231273"/>
          <a:ext cx="2502163" cy="2577246"/>
        </p:xfrm>
        <a:graphic>
          <a:graphicData uri="http://schemas.openxmlformats.org/drawingml/2006/table">
            <a:tbl>
              <a:tblPr firstRow="1" bandRow="1">
                <a:tableStyleId>{5C22544A-7EE6-4342-B048-85BDC9FD1C3A}</a:tableStyleId>
              </a:tblPr>
              <a:tblGrid>
                <a:gridCol w="876758">
                  <a:extLst>
                    <a:ext uri="{9D8B030D-6E8A-4147-A177-3AD203B41FA5}">
                      <a16:colId xmlns:a16="http://schemas.microsoft.com/office/drawing/2014/main" val="1460580917"/>
                    </a:ext>
                  </a:extLst>
                </a:gridCol>
                <a:gridCol w="563629">
                  <a:extLst>
                    <a:ext uri="{9D8B030D-6E8A-4147-A177-3AD203B41FA5}">
                      <a16:colId xmlns:a16="http://schemas.microsoft.com/office/drawing/2014/main" val="74837883"/>
                    </a:ext>
                  </a:extLst>
                </a:gridCol>
                <a:gridCol w="513530">
                  <a:extLst>
                    <a:ext uri="{9D8B030D-6E8A-4147-A177-3AD203B41FA5}">
                      <a16:colId xmlns:a16="http://schemas.microsoft.com/office/drawing/2014/main" val="2963081158"/>
                    </a:ext>
                  </a:extLst>
                </a:gridCol>
                <a:gridCol w="548246">
                  <a:extLst>
                    <a:ext uri="{9D8B030D-6E8A-4147-A177-3AD203B41FA5}">
                      <a16:colId xmlns:a16="http://schemas.microsoft.com/office/drawing/2014/main" val="4104926287"/>
                    </a:ext>
                  </a:extLst>
                </a:gridCol>
              </a:tblGrid>
              <a:tr h="368178">
                <a:tc>
                  <a:txBody>
                    <a:bodyPr/>
                    <a:lstStyle/>
                    <a:p>
                      <a:r>
                        <a:rPr lang="en-IE"/>
                        <a:t>Initials</a:t>
                      </a:r>
                    </a:p>
                  </a:txBody>
                  <a:tcPr/>
                </a:tc>
                <a:tc>
                  <a:txBody>
                    <a:bodyPr/>
                    <a:lstStyle/>
                    <a:p>
                      <a:r>
                        <a:rPr lang="en-IE"/>
                        <a:t>1</a:t>
                      </a:r>
                    </a:p>
                  </a:txBody>
                  <a:tcPr/>
                </a:tc>
                <a:tc>
                  <a:txBody>
                    <a:bodyPr/>
                    <a:lstStyle/>
                    <a:p>
                      <a:r>
                        <a:rPr lang="en-IE"/>
                        <a:t>2</a:t>
                      </a:r>
                    </a:p>
                  </a:txBody>
                  <a:tcPr/>
                </a:tc>
                <a:tc>
                  <a:txBody>
                    <a:bodyPr/>
                    <a:lstStyle/>
                    <a:p>
                      <a:r>
                        <a:rPr lang="en-IE" dirty="0"/>
                        <a:t>3</a:t>
                      </a:r>
                    </a:p>
                  </a:txBody>
                  <a:tcPr/>
                </a:tc>
                <a:extLst>
                  <a:ext uri="{0D108BD9-81ED-4DB2-BD59-A6C34878D82A}">
                    <a16:rowId xmlns:a16="http://schemas.microsoft.com/office/drawing/2014/main" val="3115337902"/>
                  </a:ext>
                </a:extLst>
              </a:tr>
              <a:tr h="368178">
                <a:tc>
                  <a:txBody>
                    <a:bodyPr/>
                    <a:lstStyle/>
                    <a:p>
                      <a:r>
                        <a:rPr lang="en-IE"/>
                        <a:t>A.F</a:t>
                      </a:r>
                    </a:p>
                  </a:txBody>
                  <a:tcPr/>
                </a:tc>
                <a:tc>
                  <a:txBody>
                    <a:bodyPr/>
                    <a:lstStyle/>
                    <a:p>
                      <a:r>
                        <a:rPr lang="en-IE">
                          <a:sym typeface="Wingdings" panose="05000000000000000000" pitchFamily="2" charset="2"/>
                        </a:rPr>
                        <a:t></a:t>
                      </a:r>
                      <a:endParaRPr lang="en-IE"/>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E">
                          <a:sym typeface="Wingdings" panose="05000000000000000000" pitchFamily="2" charset="2"/>
                        </a:rPr>
                        <a:t></a:t>
                      </a:r>
                      <a:endParaRPr lang="en-IE"/>
                    </a:p>
                  </a:txBody>
                  <a:tcPr/>
                </a:tc>
                <a:tc>
                  <a:txBody>
                    <a:bodyPr/>
                    <a:lstStyle/>
                    <a:p>
                      <a:endParaRPr lang="en-IE" dirty="0"/>
                    </a:p>
                  </a:txBody>
                  <a:tcPr/>
                </a:tc>
                <a:extLst>
                  <a:ext uri="{0D108BD9-81ED-4DB2-BD59-A6C34878D82A}">
                    <a16:rowId xmlns:a16="http://schemas.microsoft.com/office/drawing/2014/main" val="1578750702"/>
                  </a:ext>
                </a:extLst>
              </a:tr>
              <a:tr h="368178">
                <a:tc>
                  <a:txBody>
                    <a:bodyPr/>
                    <a:lstStyle/>
                    <a:p>
                      <a:r>
                        <a:rPr lang="en-IE"/>
                        <a:t>D.B.</a:t>
                      </a:r>
                    </a:p>
                  </a:txBody>
                  <a:tcPr/>
                </a:tc>
                <a:tc>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E">
                          <a:sym typeface="Wingdings" panose="05000000000000000000" pitchFamily="2" charset="2"/>
                        </a:rPr>
                        <a:t></a:t>
                      </a:r>
                      <a:endParaRPr lang="en-IE"/>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E">
                          <a:sym typeface="Wingdings" panose="05000000000000000000" pitchFamily="2" charset="2"/>
                        </a:rPr>
                        <a:t></a:t>
                      </a:r>
                      <a:endParaRPr lang="en-IE"/>
                    </a:p>
                  </a:txBody>
                  <a:tcPr/>
                </a:tc>
                <a:extLst>
                  <a:ext uri="{0D108BD9-81ED-4DB2-BD59-A6C34878D82A}">
                    <a16:rowId xmlns:a16="http://schemas.microsoft.com/office/drawing/2014/main" val="2582098701"/>
                  </a:ext>
                </a:extLst>
              </a:tr>
              <a:tr h="368178">
                <a:tc>
                  <a:txBody>
                    <a:bodyPr/>
                    <a:lstStyle/>
                    <a:p>
                      <a:r>
                        <a:rPr lang="en-IE"/>
                        <a:t>ETC</a:t>
                      </a:r>
                    </a:p>
                  </a:txBody>
                  <a:tcPr/>
                </a:tc>
                <a:tc>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E">
                          <a:sym typeface="Wingdings" panose="05000000000000000000" pitchFamily="2" charset="2"/>
                        </a:rPr>
                        <a:t></a:t>
                      </a:r>
                      <a:endParaRPr lang="en-IE"/>
                    </a:p>
                  </a:txBody>
                  <a:tcPr/>
                </a:tc>
                <a:tc>
                  <a:txBody>
                    <a:bodyPr/>
                    <a:lstStyle/>
                    <a:p>
                      <a:endParaRPr lang="en-IE"/>
                    </a:p>
                  </a:txBody>
                  <a:tcPr/>
                </a:tc>
                <a:extLst>
                  <a:ext uri="{0D108BD9-81ED-4DB2-BD59-A6C34878D82A}">
                    <a16:rowId xmlns:a16="http://schemas.microsoft.com/office/drawing/2014/main" val="3244882095"/>
                  </a:ext>
                </a:extLst>
              </a:tr>
              <a:tr h="368178">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813744982"/>
                  </a:ext>
                </a:extLst>
              </a:tr>
              <a:tr h="368178">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589372118"/>
                  </a:ext>
                </a:extLst>
              </a:tr>
              <a:tr h="368178">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581565364"/>
                  </a:ext>
                </a:extLst>
              </a:tr>
            </a:tbl>
          </a:graphicData>
        </a:graphic>
      </p:graphicFrame>
      <p:grpSp>
        <p:nvGrpSpPr>
          <p:cNvPr id="5" name="Google Shape;245;p2"/>
          <p:cNvGrpSpPr/>
          <p:nvPr/>
        </p:nvGrpSpPr>
        <p:grpSpPr>
          <a:xfrm>
            <a:off x="2747740" y="580428"/>
            <a:ext cx="789352" cy="789216"/>
            <a:chOff x="3258209" y="1217582"/>
            <a:chExt cx="4712093" cy="4711281"/>
          </a:xfrm>
        </p:grpSpPr>
        <p:sp>
          <p:nvSpPr>
            <p:cNvPr id="6" name="Google Shape;246;p2"/>
            <p:cNvSpPr/>
            <p:nvPr/>
          </p:nvSpPr>
          <p:spPr>
            <a:xfrm>
              <a:off x="3687633" y="4742937"/>
              <a:ext cx="759770" cy="759011"/>
            </a:xfrm>
            <a:custGeom>
              <a:avLst/>
              <a:gdLst/>
              <a:ahLst/>
              <a:cxnLst/>
              <a:rect l="l" t="t" r="r" b="b"/>
              <a:pathLst>
                <a:path w="759770" h="759011" extrusionOk="0">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247;p2"/>
            <p:cNvSpPr/>
            <p:nvPr/>
          </p:nvSpPr>
          <p:spPr>
            <a:xfrm>
              <a:off x="3686062" y="3374832"/>
              <a:ext cx="759133" cy="758614"/>
            </a:xfrm>
            <a:custGeom>
              <a:avLst/>
              <a:gdLst/>
              <a:ahLst/>
              <a:cxnLst/>
              <a:rect l="l" t="t" r="r" b="b"/>
              <a:pathLst>
                <a:path w="759133" h="758614" extrusionOk="0">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 name="Google Shape;248;p2"/>
            <p:cNvGrpSpPr/>
            <p:nvPr/>
          </p:nvGrpSpPr>
          <p:grpSpPr>
            <a:xfrm>
              <a:off x="3258209" y="1217582"/>
              <a:ext cx="4712093" cy="4711281"/>
              <a:chOff x="3258209" y="1217582"/>
              <a:chExt cx="4712093" cy="4711281"/>
            </a:xfrm>
          </p:grpSpPr>
          <p:sp>
            <p:nvSpPr>
              <p:cNvPr id="9" name="Google Shape;249;p2"/>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250;p2"/>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251;p2"/>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252;p2"/>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253;p2"/>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254;p2"/>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255;p2"/>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256;p2"/>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57;p2"/>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58;p2"/>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259;p2"/>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60;p2"/>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61;p2"/>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62;p2"/>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 name="TextBox 23">
            <a:extLst>
              <a:ext uri="{FF2B5EF4-FFF2-40B4-BE49-F238E27FC236}">
                <a16:creationId xmlns:a16="http://schemas.microsoft.com/office/drawing/2014/main" id="{C6C6B2E4-DA5A-9771-43C0-FFE9F3404927}"/>
              </a:ext>
            </a:extLst>
          </p:cNvPr>
          <p:cNvSpPr txBox="1"/>
          <p:nvPr/>
        </p:nvSpPr>
        <p:spPr>
          <a:xfrm>
            <a:off x="442913" y="6083269"/>
            <a:ext cx="4487574" cy="480131"/>
          </a:xfrm>
          <a:prstGeom prst="rect">
            <a:avLst/>
          </a:prstGeom>
          <a:noFill/>
        </p:spPr>
        <p:txBody>
          <a:bodyPr wrap="square">
            <a:spAutoFit/>
          </a:bodyPr>
          <a:lstStyle/>
          <a:p>
            <a:pPr marL="0" lvl="0" indent="0" algn="l" rtl="0">
              <a:lnSpc>
                <a:spcPct val="90000"/>
              </a:lnSpc>
              <a:spcBef>
                <a:spcPts val="0"/>
              </a:spcBef>
              <a:spcAft>
                <a:spcPts val="0"/>
              </a:spcAft>
              <a:buClr>
                <a:srgbClr val="086575"/>
              </a:buClr>
              <a:buSzPts val="2400"/>
            </a:pPr>
            <a:r>
              <a:rPr lang="en-IE" sz="2800">
                <a:solidFill>
                  <a:schemeClr val="bg1"/>
                </a:solidFill>
                <a:latin typeface="Calibri" panose="020F0502020204030204" pitchFamily="34" charset="0"/>
                <a:cs typeface="Calibri" panose="020F0502020204030204" pitchFamily="34" charset="0"/>
              </a:rPr>
              <a:t>Affinity or ingroup bias</a:t>
            </a:r>
          </a:p>
        </p:txBody>
      </p:sp>
    </p:spTree>
    <p:extLst>
      <p:ext uri="{BB962C8B-B14F-4D97-AF65-F5344CB8AC3E}">
        <p14:creationId xmlns:p14="http://schemas.microsoft.com/office/powerpoint/2010/main" val="86773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build="p"/>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39838"/>
            <a:r>
              <a:rPr lang="en-IE" sz="1800" b="1" dirty="0"/>
              <a:t>Exercise</a:t>
            </a:r>
            <a:r>
              <a:rPr lang="en-IE" sz="1800" dirty="0"/>
              <a:t>: 	</a:t>
            </a:r>
            <a:r>
              <a:rPr lang="en-IE" sz="1800" b="1" dirty="0"/>
              <a:t>1) </a:t>
            </a:r>
            <a:r>
              <a:rPr lang="en-IE" sz="1800" dirty="0"/>
              <a:t>How prejudiced are you? Watch the YouTube video below to discover and recognise your implicit bias.  </a:t>
            </a:r>
            <a:r>
              <a:rPr lang="en-IE" sz="1800" b="1" dirty="0"/>
              <a:t>2) </a:t>
            </a:r>
            <a:r>
              <a:rPr lang="en-IE" sz="1800" dirty="0"/>
              <a:t>While men and women are treated equally in the eyes of EU law, some cultural traditions can impact on gender roles and human rights: identify where your learners are from and research the traditions, social norms, major ethnic groups and cultural minorities in these areas.</a:t>
            </a:r>
          </a:p>
          <a:p>
            <a:pPr marL="1254125" indent="-1239838"/>
            <a:r>
              <a:rPr lang="en-IE" sz="1800" b="1" dirty="0"/>
              <a:t>Websites</a:t>
            </a:r>
            <a:r>
              <a:rPr lang="en-IE" sz="1800" dirty="0"/>
              <a:t>: 	Infographic </a:t>
            </a:r>
            <a:r>
              <a:rPr lang="en-IE" sz="1800" dirty="0">
                <a:hlinkClick r:id="rId2"/>
              </a:rPr>
              <a:t>–</a:t>
            </a:r>
            <a:r>
              <a:rPr lang="en-IE" sz="1800" dirty="0"/>
              <a:t> disability in the EU (2022) </a:t>
            </a:r>
            <a:r>
              <a:rPr lang="en-IE" sz="1800" dirty="0">
                <a:solidFill>
                  <a:srgbClr val="87AF3F"/>
                </a:solidFill>
                <a:hlinkClick r:id="rId2">
                  <a:extLst>
                    <a:ext uri="{A12FA001-AC4F-418D-AE19-62706E023703}">
                      <ahyp:hlinkClr xmlns:ahyp="http://schemas.microsoft.com/office/drawing/2018/hyperlinkcolor" val="tx"/>
                    </a:ext>
                  </a:extLst>
                </a:hlinkClick>
              </a:rPr>
              <a:t>https://www.consilium.europa.eu/en/infographics/disability-eu-facts-figures/#:~:text=87%20million%20Europeans%20have%20some,1%20in%204%20European%20adults</a:t>
            </a:r>
            <a:r>
              <a:rPr lang="en-IE" sz="1800" dirty="0">
                <a:solidFill>
                  <a:srgbClr val="87AF3F"/>
                </a:solidFill>
              </a:rPr>
              <a:t>. </a:t>
            </a:r>
            <a:r>
              <a:rPr lang="en-IE" sz="1800" dirty="0"/>
              <a:t>Harvard implicit association test: </a:t>
            </a:r>
            <a:r>
              <a:rPr lang="en-IE" sz="1800" dirty="0">
                <a:solidFill>
                  <a:srgbClr val="87AF3F"/>
                </a:solidFill>
                <a:hlinkClick r:id="rId3">
                  <a:extLst>
                    <a:ext uri="{A12FA001-AC4F-418D-AE19-62706E023703}">
                      <ahyp:hlinkClr xmlns:ahyp="http://schemas.microsoft.com/office/drawing/2018/hyperlinkcolor" val="tx"/>
                    </a:ext>
                  </a:extLst>
                </a:hlinkClick>
              </a:rPr>
              <a:t>https://implicit.harvard.edu/implicit/takeatest.html</a:t>
            </a:r>
            <a:r>
              <a:rPr lang="en-IE" sz="1800" dirty="0">
                <a:solidFill>
                  <a:srgbClr val="87AF3F"/>
                </a:solidFill>
              </a:rPr>
              <a:t>.  </a:t>
            </a:r>
            <a:r>
              <a:rPr lang="en-IE" sz="1800" dirty="0"/>
              <a:t>WHO (2023) Disability: https://</a:t>
            </a:r>
            <a:r>
              <a:rPr lang="en-IE" sz="1800" dirty="0" err="1"/>
              <a:t>www.who.int</a:t>
            </a:r>
            <a:r>
              <a:rPr lang="en-IE" sz="1800" dirty="0"/>
              <a:t>/health-topics/</a:t>
            </a:r>
            <a:r>
              <a:rPr lang="en-IE" sz="1800" dirty="0" err="1"/>
              <a:t>disability#tab</a:t>
            </a:r>
            <a:r>
              <a:rPr lang="en-IE" sz="1800" dirty="0"/>
              <a:t>=tab_1</a:t>
            </a:r>
          </a:p>
          <a:p>
            <a:pPr marL="1254125" indent="-1239838"/>
            <a:r>
              <a:rPr lang="en-IE" sz="1800" b="1" dirty="0"/>
              <a:t>YouTube</a:t>
            </a:r>
            <a:r>
              <a:rPr lang="en-IE" sz="1800" dirty="0"/>
              <a:t>: 	How Prejudiced Are You? Recognizing and Combating Unconscious Bias | </a:t>
            </a:r>
            <a:r>
              <a:rPr lang="en-IE" sz="1800" dirty="0" err="1"/>
              <a:t>Jennefer</a:t>
            </a:r>
            <a:r>
              <a:rPr lang="en-IE" sz="1800" dirty="0"/>
              <a:t> Witter | </a:t>
            </a:r>
            <a:r>
              <a:rPr lang="en-IE" sz="1800" dirty="0" err="1"/>
              <a:t>TEDxAlbany</a:t>
            </a:r>
            <a:r>
              <a:rPr lang="en-IE" sz="1800" dirty="0"/>
              <a:t>. Available at: https://</a:t>
            </a:r>
            <a:r>
              <a:rPr lang="en-IE" sz="1800" dirty="0" err="1"/>
              <a:t>www.youtube.com</a:t>
            </a:r>
            <a:r>
              <a:rPr lang="en-IE" sz="1800" dirty="0"/>
              <a:t>/</a:t>
            </a:r>
            <a:r>
              <a:rPr lang="en-IE" sz="1800" dirty="0" err="1"/>
              <a:t>watch?v</a:t>
            </a:r>
            <a:r>
              <a:rPr lang="en-IE" sz="1800" dirty="0"/>
              <a:t>=tEoajtG90qY</a:t>
            </a:r>
          </a:p>
          <a:p>
            <a:pPr marL="1254125" indent="-1239838"/>
            <a:r>
              <a:rPr lang="en-IE" sz="1800" b="1" dirty="0"/>
              <a:t>Case Study: 	</a:t>
            </a:r>
            <a:r>
              <a:rPr lang="en-IE" sz="1800" dirty="0" err="1"/>
              <a:t>Orti</a:t>
            </a:r>
            <a:r>
              <a:rPr lang="en-IE" sz="1800" dirty="0"/>
              <a:t> Generali </a:t>
            </a:r>
          </a:p>
          <a:p>
            <a:pPr marL="1254125" indent="-1239838"/>
            <a:r>
              <a:rPr lang="en-IE" sz="1800" b="1" dirty="0"/>
              <a:t>Publication</a:t>
            </a:r>
            <a:r>
              <a:rPr lang="en-IE" sz="1800" dirty="0"/>
              <a:t>: 	</a:t>
            </a:r>
            <a:r>
              <a:rPr lang="en-IE" sz="1800" dirty="0" err="1"/>
              <a:t>QadirMushtaq</a:t>
            </a:r>
            <a:r>
              <a:rPr lang="en-IE" sz="1800" dirty="0"/>
              <a:t>, A. and Afzal, M., 2017. Arab spring: Its causes and consequences. Journal of the Punjab University Historical Society, 30(1), pp.1-10.</a:t>
            </a:r>
          </a:p>
          <a:p>
            <a:pPr marL="1254125" indent="-1239838">
              <a:buNone/>
            </a:pPr>
            <a:r>
              <a:rPr lang="en-IE" sz="1800" dirty="0"/>
              <a:t>         	Thein, P.T., 2015, July. Gender equality and cultural norms in Myanmar. In Int’l Conference on Burma/Myanmar Studies (Jul. 2015).</a:t>
            </a:r>
          </a:p>
          <a:p>
            <a:pPr marL="1254125" indent="-123983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oogle Shape;287;p2"/>
          <p:cNvGrpSpPr/>
          <p:nvPr/>
        </p:nvGrpSpPr>
        <p:grpSpPr>
          <a:xfrm>
            <a:off x="10618032" y="212376"/>
            <a:ext cx="991837" cy="990574"/>
            <a:chOff x="6054339" y="3604505"/>
            <a:chExt cx="847183" cy="846104"/>
          </a:xfrm>
        </p:grpSpPr>
        <p:grpSp>
          <p:nvGrpSpPr>
            <p:cNvPr id="7" name="Google Shape;288;p2"/>
            <p:cNvGrpSpPr/>
            <p:nvPr/>
          </p:nvGrpSpPr>
          <p:grpSpPr>
            <a:xfrm>
              <a:off x="6123227" y="3643245"/>
              <a:ext cx="640536" cy="353722"/>
              <a:chOff x="1091072" y="3888347"/>
              <a:chExt cx="640536" cy="353722"/>
            </a:xfrm>
          </p:grpSpPr>
          <p:sp>
            <p:nvSpPr>
              <p:cNvPr id="13" name="Google Shape;289;p2"/>
              <p:cNvSpPr/>
              <p:nvPr/>
            </p:nvSpPr>
            <p:spPr>
              <a:xfrm>
                <a:off x="1309464" y="3888347"/>
                <a:ext cx="273036" cy="299579"/>
              </a:xfrm>
              <a:custGeom>
                <a:avLst/>
                <a:gdLst/>
                <a:ahLst/>
                <a:cxnLst/>
                <a:rect l="l" t="t" r="r" b="b"/>
                <a:pathLst>
                  <a:path w="273036" h="299579" extrusionOk="0">
                    <a:moveTo>
                      <a:pt x="107817" y="299195"/>
                    </a:moveTo>
                    <a:cubicBezTo>
                      <a:pt x="98222" y="299195"/>
                      <a:pt x="90547" y="299195"/>
                      <a:pt x="82104" y="299195"/>
                    </a:cubicBezTo>
                    <a:cubicBezTo>
                      <a:pt x="81336" y="294972"/>
                      <a:pt x="80569" y="290748"/>
                      <a:pt x="79417" y="286908"/>
                    </a:cubicBezTo>
                    <a:cubicBezTo>
                      <a:pt x="74428" y="266940"/>
                      <a:pt x="62531" y="251965"/>
                      <a:pt x="47564" y="238909"/>
                    </a:cubicBezTo>
                    <a:cubicBezTo>
                      <a:pt x="23770" y="218558"/>
                      <a:pt x="9187" y="192447"/>
                      <a:pt x="2662" y="161728"/>
                    </a:cubicBezTo>
                    <a:cubicBezTo>
                      <a:pt x="-13072" y="88002"/>
                      <a:pt x="42959" y="10820"/>
                      <a:pt x="117411" y="1221"/>
                    </a:cubicBezTo>
                    <a:cubicBezTo>
                      <a:pt x="189177" y="-8379"/>
                      <a:pt x="257489" y="39619"/>
                      <a:pt x="270537" y="111041"/>
                    </a:cubicBezTo>
                    <a:cubicBezTo>
                      <a:pt x="279364" y="160960"/>
                      <a:pt x="264781" y="203582"/>
                      <a:pt x="227171" y="237757"/>
                    </a:cubicBezTo>
                    <a:cubicBezTo>
                      <a:pt x="212204" y="251581"/>
                      <a:pt x="199155" y="265788"/>
                      <a:pt x="194166" y="286140"/>
                    </a:cubicBezTo>
                    <a:cubicBezTo>
                      <a:pt x="193015" y="290364"/>
                      <a:pt x="192247" y="294972"/>
                      <a:pt x="191096" y="299579"/>
                    </a:cubicBezTo>
                    <a:cubicBezTo>
                      <a:pt x="183037" y="299579"/>
                      <a:pt x="174977" y="299579"/>
                      <a:pt x="165383" y="299579"/>
                    </a:cubicBezTo>
                    <a:cubicBezTo>
                      <a:pt x="168069" y="258877"/>
                      <a:pt x="170756" y="218942"/>
                      <a:pt x="173442" y="177471"/>
                    </a:cubicBezTo>
                    <a:cubicBezTo>
                      <a:pt x="179966" y="177471"/>
                      <a:pt x="186107" y="177471"/>
                      <a:pt x="192247" y="177471"/>
                    </a:cubicBezTo>
                    <a:cubicBezTo>
                      <a:pt x="214122" y="177087"/>
                      <a:pt x="232160" y="159040"/>
                      <a:pt x="232544" y="137152"/>
                    </a:cubicBezTo>
                    <a:cubicBezTo>
                      <a:pt x="232927" y="114881"/>
                      <a:pt x="215274" y="96066"/>
                      <a:pt x="193782" y="95298"/>
                    </a:cubicBezTo>
                    <a:cubicBezTo>
                      <a:pt x="169988" y="94530"/>
                      <a:pt x="150416" y="110273"/>
                      <a:pt x="148881" y="132545"/>
                    </a:cubicBezTo>
                    <a:cubicBezTo>
                      <a:pt x="148497" y="138304"/>
                      <a:pt x="148113" y="143680"/>
                      <a:pt x="147346" y="149824"/>
                    </a:cubicBezTo>
                    <a:cubicBezTo>
                      <a:pt x="140054" y="149824"/>
                      <a:pt x="133530" y="149824"/>
                      <a:pt x="126622" y="149824"/>
                    </a:cubicBezTo>
                    <a:cubicBezTo>
                      <a:pt x="126238" y="144448"/>
                      <a:pt x="125470" y="139456"/>
                      <a:pt x="125087" y="134464"/>
                    </a:cubicBezTo>
                    <a:cubicBezTo>
                      <a:pt x="123935" y="111041"/>
                      <a:pt x="104747" y="94530"/>
                      <a:pt x="80185" y="95298"/>
                    </a:cubicBezTo>
                    <a:cubicBezTo>
                      <a:pt x="58694" y="96066"/>
                      <a:pt x="41040" y="114881"/>
                      <a:pt x="41040" y="136768"/>
                    </a:cubicBezTo>
                    <a:cubicBezTo>
                      <a:pt x="41040" y="159424"/>
                      <a:pt x="59461" y="177087"/>
                      <a:pt x="82871" y="177087"/>
                    </a:cubicBezTo>
                    <a:cubicBezTo>
                      <a:pt x="88244" y="177087"/>
                      <a:pt x="93617" y="177087"/>
                      <a:pt x="100141" y="177087"/>
                    </a:cubicBezTo>
                    <a:cubicBezTo>
                      <a:pt x="102444" y="217790"/>
                      <a:pt x="105130" y="258109"/>
                      <a:pt x="107817" y="299195"/>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290;p2"/>
              <p:cNvSpPr/>
              <p:nvPr/>
            </p:nvSpPr>
            <p:spPr>
              <a:xfrm>
                <a:off x="1091072" y="4024732"/>
                <a:ext cx="53344" cy="217337"/>
              </a:xfrm>
              <a:custGeom>
                <a:avLst/>
                <a:gdLst/>
                <a:ahLst/>
                <a:cxnLst/>
                <a:rect l="l" t="t" r="r" b="b"/>
                <a:pathLst>
                  <a:path w="53344" h="217337" extrusionOk="0">
                    <a:moveTo>
                      <a:pt x="53345" y="217337"/>
                    </a:moveTo>
                    <a:cubicBezTo>
                      <a:pt x="35307" y="217337"/>
                      <a:pt x="18037" y="217337"/>
                      <a:pt x="0" y="217337"/>
                    </a:cubicBezTo>
                    <a:cubicBezTo>
                      <a:pt x="0" y="144764"/>
                      <a:pt x="0" y="72574"/>
                      <a:pt x="0" y="0"/>
                    </a:cubicBezTo>
                    <a:cubicBezTo>
                      <a:pt x="17654" y="0"/>
                      <a:pt x="34924" y="0"/>
                      <a:pt x="53345" y="0"/>
                    </a:cubicBezTo>
                    <a:cubicBezTo>
                      <a:pt x="53345" y="72190"/>
                      <a:pt x="53345" y="144379"/>
                      <a:pt x="53345" y="217337"/>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291;p2"/>
              <p:cNvSpPr/>
              <p:nvPr/>
            </p:nvSpPr>
            <p:spPr>
              <a:xfrm>
                <a:off x="1172816" y="4023927"/>
                <a:ext cx="53728" cy="217872"/>
              </a:xfrm>
              <a:custGeom>
                <a:avLst/>
                <a:gdLst/>
                <a:ahLst/>
                <a:cxnLst/>
                <a:rect l="l" t="t" r="r" b="b"/>
                <a:pathLst>
                  <a:path w="53728" h="217872" extrusionOk="0">
                    <a:moveTo>
                      <a:pt x="53729" y="110241"/>
                    </a:moveTo>
                    <a:cubicBezTo>
                      <a:pt x="53729" y="142880"/>
                      <a:pt x="53345" y="175519"/>
                      <a:pt x="53729" y="208158"/>
                    </a:cubicBezTo>
                    <a:cubicBezTo>
                      <a:pt x="53729" y="215453"/>
                      <a:pt x="52193" y="218525"/>
                      <a:pt x="44518" y="217757"/>
                    </a:cubicBezTo>
                    <a:cubicBezTo>
                      <a:pt x="32237" y="216989"/>
                      <a:pt x="19956" y="217373"/>
                      <a:pt x="7676" y="217757"/>
                    </a:cubicBezTo>
                    <a:cubicBezTo>
                      <a:pt x="2303" y="217757"/>
                      <a:pt x="0" y="216605"/>
                      <a:pt x="0" y="210462"/>
                    </a:cubicBezTo>
                    <a:cubicBezTo>
                      <a:pt x="0" y="142880"/>
                      <a:pt x="0" y="75298"/>
                      <a:pt x="0" y="7332"/>
                    </a:cubicBezTo>
                    <a:cubicBezTo>
                      <a:pt x="0" y="1572"/>
                      <a:pt x="2303" y="36"/>
                      <a:pt x="7676" y="36"/>
                    </a:cubicBezTo>
                    <a:cubicBezTo>
                      <a:pt x="20340" y="420"/>
                      <a:pt x="33388" y="420"/>
                      <a:pt x="46053" y="36"/>
                    </a:cubicBezTo>
                    <a:cubicBezTo>
                      <a:pt x="52193" y="-348"/>
                      <a:pt x="53729" y="2340"/>
                      <a:pt x="53729" y="8100"/>
                    </a:cubicBezTo>
                    <a:cubicBezTo>
                      <a:pt x="53729" y="42659"/>
                      <a:pt x="53729" y="76450"/>
                      <a:pt x="53729" y="110241"/>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292;p2"/>
              <p:cNvSpPr/>
              <p:nvPr/>
            </p:nvSpPr>
            <p:spPr>
              <a:xfrm>
                <a:off x="1100666" y="3889568"/>
                <a:ext cx="116667" cy="106364"/>
              </a:xfrm>
              <a:custGeom>
                <a:avLst/>
                <a:gdLst/>
                <a:ahLst/>
                <a:cxnLst/>
                <a:rect l="l" t="t" r="r" b="b"/>
                <a:pathLst>
                  <a:path w="116667" h="106364" extrusionOk="0">
                    <a:moveTo>
                      <a:pt x="116668" y="106365"/>
                    </a:moveTo>
                    <a:cubicBezTo>
                      <a:pt x="77139" y="106365"/>
                      <a:pt x="39145" y="106365"/>
                      <a:pt x="0" y="106365"/>
                    </a:cubicBezTo>
                    <a:cubicBezTo>
                      <a:pt x="1151" y="103677"/>
                      <a:pt x="1919" y="101757"/>
                      <a:pt x="2686" y="99837"/>
                    </a:cubicBezTo>
                    <a:cubicBezTo>
                      <a:pt x="18037" y="69118"/>
                      <a:pt x="33388" y="38399"/>
                      <a:pt x="48739" y="8064"/>
                    </a:cubicBezTo>
                    <a:cubicBezTo>
                      <a:pt x="50658" y="4608"/>
                      <a:pt x="54880" y="0"/>
                      <a:pt x="57950" y="0"/>
                    </a:cubicBezTo>
                    <a:cubicBezTo>
                      <a:pt x="61020" y="0"/>
                      <a:pt x="65626" y="4224"/>
                      <a:pt x="67161" y="7680"/>
                    </a:cubicBezTo>
                    <a:cubicBezTo>
                      <a:pt x="82895" y="38015"/>
                      <a:pt x="97863" y="68734"/>
                      <a:pt x="113214" y="99453"/>
                    </a:cubicBezTo>
                    <a:cubicBezTo>
                      <a:pt x="114749" y="101757"/>
                      <a:pt x="115516" y="103677"/>
                      <a:pt x="116668" y="106365"/>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93;p2"/>
              <p:cNvSpPr/>
              <p:nvPr/>
            </p:nvSpPr>
            <p:spPr>
              <a:xfrm>
                <a:off x="1392335" y="4216342"/>
                <a:ext cx="107457" cy="25343"/>
              </a:xfrm>
              <a:custGeom>
                <a:avLst/>
                <a:gdLst/>
                <a:ahLst/>
                <a:cxnLst/>
                <a:rect l="l" t="t" r="r" b="b"/>
                <a:pathLst>
                  <a:path w="107457" h="25343" extrusionOk="0">
                    <a:moveTo>
                      <a:pt x="107457" y="0"/>
                    </a:moveTo>
                    <a:cubicBezTo>
                      <a:pt x="107457" y="8448"/>
                      <a:pt x="107457" y="16511"/>
                      <a:pt x="107457" y="25343"/>
                    </a:cubicBezTo>
                    <a:cubicBezTo>
                      <a:pt x="71766" y="25343"/>
                      <a:pt x="36075" y="25343"/>
                      <a:pt x="0" y="25343"/>
                    </a:cubicBezTo>
                    <a:cubicBezTo>
                      <a:pt x="0" y="17279"/>
                      <a:pt x="0" y="9216"/>
                      <a:pt x="0" y="0"/>
                    </a:cubicBezTo>
                    <a:cubicBezTo>
                      <a:pt x="35307" y="0"/>
                      <a:pt x="70615" y="0"/>
                      <a:pt x="107457"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94;p2"/>
              <p:cNvSpPr/>
              <p:nvPr/>
            </p:nvSpPr>
            <p:spPr>
              <a:xfrm>
                <a:off x="1437237" y="4065818"/>
                <a:ext cx="17653" cy="117884"/>
              </a:xfrm>
              <a:custGeom>
                <a:avLst/>
                <a:gdLst/>
                <a:ahLst/>
                <a:cxnLst/>
                <a:rect l="l" t="t" r="r" b="b"/>
                <a:pathLst>
                  <a:path w="17653" h="117884" extrusionOk="0">
                    <a:moveTo>
                      <a:pt x="7676" y="117884"/>
                    </a:moveTo>
                    <a:cubicBezTo>
                      <a:pt x="4989" y="78718"/>
                      <a:pt x="2303" y="39935"/>
                      <a:pt x="0" y="0"/>
                    </a:cubicBezTo>
                    <a:cubicBezTo>
                      <a:pt x="6140" y="0"/>
                      <a:pt x="11129" y="0"/>
                      <a:pt x="17654" y="0"/>
                    </a:cubicBezTo>
                    <a:cubicBezTo>
                      <a:pt x="14967" y="39551"/>
                      <a:pt x="12281" y="78718"/>
                      <a:pt x="9978" y="117500"/>
                    </a:cubicBezTo>
                    <a:cubicBezTo>
                      <a:pt x="8827" y="117884"/>
                      <a:pt x="8443" y="117884"/>
                      <a:pt x="7676" y="117884"/>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295;p2"/>
              <p:cNvSpPr/>
              <p:nvPr/>
            </p:nvSpPr>
            <p:spPr>
              <a:xfrm>
                <a:off x="1377752" y="4010825"/>
                <a:ext cx="28495" cy="26749"/>
              </a:xfrm>
              <a:custGeom>
                <a:avLst/>
                <a:gdLst/>
                <a:ahLst/>
                <a:cxnLst/>
                <a:rect l="l" t="t" r="r" b="b"/>
                <a:pathLst>
                  <a:path w="28495" h="26749" extrusionOk="0">
                    <a:moveTo>
                      <a:pt x="28399" y="26578"/>
                    </a:moveTo>
                    <a:cubicBezTo>
                      <a:pt x="23027" y="26578"/>
                      <a:pt x="18421" y="26962"/>
                      <a:pt x="13816" y="26578"/>
                    </a:cubicBezTo>
                    <a:cubicBezTo>
                      <a:pt x="5757" y="26194"/>
                      <a:pt x="0" y="20051"/>
                      <a:pt x="0" y="13139"/>
                    </a:cubicBezTo>
                    <a:cubicBezTo>
                      <a:pt x="0" y="6611"/>
                      <a:pt x="5757" y="851"/>
                      <a:pt x="12281" y="83"/>
                    </a:cubicBezTo>
                    <a:cubicBezTo>
                      <a:pt x="19573" y="-685"/>
                      <a:pt x="26864" y="3923"/>
                      <a:pt x="28016" y="11219"/>
                    </a:cubicBezTo>
                    <a:cubicBezTo>
                      <a:pt x="28783" y="16211"/>
                      <a:pt x="28399" y="20819"/>
                      <a:pt x="28399" y="26578"/>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96;p2"/>
              <p:cNvSpPr/>
              <p:nvPr/>
            </p:nvSpPr>
            <p:spPr>
              <a:xfrm>
                <a:off x="1485422" y="4010503"/>
                <a:ext cx="28186" cy="26995"/>
              </a:xfrm>
              <a:custGeom>
                <a:avLst/>
                <a:gdLst/>
                <a:ahLst/>
                <a:cxnLst/>
                <a:rect l="l" t="t" r="r" b="b"/>
                <a:pathLst>
                  <a:path w="28186" h="26995" extrusionOk="0">
                    <a:moveTo>
                      <a:pt x="171" y="26900"/>
                    </a:moveTo>
                    <a:cubicBezTo>
                      <a:pt x="171" y="21524"/>
                      <a:pt x="-213" y="16916"/>
                      <a:pt x="171" y="12308"/>
                    </a:cubicBezTo>
                    <a:cubicBezTo>
                      <a:pt x="938" y="4629"/>
                      <a:pt x="7846" y="-363"/>
                      <a:pt x="15138" y="21"/>
                    </a:cubicBezTo>
                    <a:cubicBezTo>
                      <a:pt x="22429" y="405"/>
                      <a:pt x="28186" y="6549"/>
                      <a:pt x="28186" y="13076"/>
                    </a:cubicBezTo>
                    <a:cubicBezTo>
                      <a:pt x="28186" y="19988"/>
                      <a:pt x="22429" y="26132"/>
                      <a:pt x="14370" y="26516"/>
                    </a:cubicBezTo>
                    <a:cubicBezTo>
                      <a:pt x="10149" y="27284"/>
                      <a:pt x="5543" y="26900"/>
                      <a:pt x="171" y="2690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97;p2"/>
              <p:cNvSpPr/>
              <p:nvPr/>
            </p:nvSpPr>
            <p:spPr>
              <a:xfrm>
                <a:off x="1706263" y="4161431"/>
                <a:ext cx="25345" cy="25343"/>
              </a:xfrm>
              <a:custGeom>
                <a:avLst/>
                <a:gdLst/>
                <a:ahLst/>
                <a:cxnLst/>
                <a:rect l="l" t="t" r="r" b="b"/>
                <a:pathLst>
                  <a:path w="25345" h="25343" extrusionOk="0">
                    <a:moveTo>
                      <a:pt x="13048" y="25343"/>
                    </a:moveTo>
                    <a:cubicBezTo>
                      <a:pt x="6908" y="25343"/>
                      <a:pt x="384" y="19199"/>
                      <a:pt x="0" y="13056"/>
                    </a:cubicBezTo>
                    <a:cubicBezTo>
                      <a:pt x="0" y="6912"/>
                      <a:pt x="6140" y="384"/>
                      <a:pt x="12281" y="0"/>
                    </a:cubicBezTo>
                    <a:cubicBezTo>
                      <a:pt x="18421" y="0"/>
                      <a:pt x="24945" y="6144"/>
                      <a:pt x="25329" y="12288"/>
                    </a:cubicBezTo>
                    <a:cubicBezTo>
                      <a:pt x="25713" y="18816"/>
                      <a:pt x="19189" y="25343"/>
                      <a:pt x="13048" y="2534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8" name="Google Shape;298;p2"/>
            <p:cNvGrpSpPr/>
            <p:nvPr/>
          </p:nvGrpSpPr>
          <p:grpSpPr>
            <a:xfrm>
              <a:off x="6054339" y="3604505"/>
              <a:ext cx="847183" cy="846104"/>
              <a:chOff x="1022184" y="3859823"/>
              <a:chExt cx="847183" cy="846104"/>
            </a:xfrm>
          </p:grpSpPr>
          <p:sp>
            <p:nvSpPr>
              <p:cNvPr id="9" name="Google Shape;299;p2"/>
              <p:cNvSpPr/>
              <p:nvPr/>
            </p:nvSpPr>
            <p:spPr>
              <a:xfrm>
                <a:off x="1022184" y="3859823"/>
                <a:ext cx="847183" cy="846104"/>
              </a:xfrm>
              <a:custGeom>
                <a:avLst/>
                <a:gdLst/>
                <a:ahLst/>
                <a:cxnLst/>
                <a:rect l="l" t="t" r="r" b="b"/>
                <a:pathLst>
                  <a:path w="847183" h="846104" extrusionOk="0">
                    <a:moveTo>
                      <a:pt x="847183" y="846104"/>
                    </a:moveTo>
                    <a:cubicBezTo>
                      <a:pt x="564725" y="846104"/>
                      <a:pt x="283034" y="846104"/>
                      <a:pt x="192" y="846104"/>
                    </a:cubicBezTo>
                    <a:cubicBezTo>
                      <a:pt x="192" y="841496"/>
                      <a:pt x="192" y="837272"/>
                      <a:pt x="192" y="832665"/>
                    </a:cubicBezTo>
                    <a:cubicBezTo>
                      <a:pt x="576" y="808089"/>
                      <a:pt x="-1343" y="783514"/>
                      <a:pt x="2111" y="759323"/>
                    </a:cubicBezTo>
                    <a:cubicBezTo>
                      <a:pt x="10938" y="699037"/>
                      <a:pt x="44710" y="657566"/>
                      <a:pt x="101508" y="634143"/>
                    </a:cubicBezTo>
                    <a:cubicBezTo>
                      <a:pt x="104195" y="632991"/>
                      <a:pt x="106498" y="631839"/>
                      <a:pt x="109184" y="630687"/>
                    </a:cubicBezTo>
                    <a:cubicBezTo>
                      <a:pt x="112638" y="615711"/>
                      <a:pt x="107649" y="607647"/>
                      <a:pt x="93833" y="599968"/>
                    </a:cubicBezTo>
                    <a:cubicBezTo>
                      <a:pt x="33580" y="565793"/>
                      <a:pt x="2878" y="513186"/>
                      <a:pt x="576" y="444068"/>
                    </a:cubicBezTo>
                    <a:cubicBezTo>
                      <a:pt x="-192" y="423717"/>
                      <a:pt x="576" y="403366"/>
                      <a:pt x="576" y="382246"/>
                    </a:cubicBezTo>
                    <a:cubicBezTo>
                      <a:pt x="14392" y="382246"/>
                      <a:pt x="27440" y="382246"/>
                      <a:pt x="41640" y="382246"/>
                    </a:cubicBezTo>
                    <a:cubicBezTo>
                      <a:pt x="41640" y="378406"/>
                      <a:pt x="41640" y="374950"/>
                      <a:pt x="41640" y="371879"/>
                    </a:cubicBezTo>
                    <a:cubicBezTo>
                      <a:pt x="41640" y="299689"/>
                      <a:pt x="41640" y="227499"/>
                      <a:pt x="41640" y="155309"/>
                    </a:cubicBezTo>
                    <a:cubicBezTo>
                      <a:pt x="41640" y="149933"/>
                      <a:pt x="42791" y="144173"/>
                      <a:pt x="45477" y="139182"/>
                    </a:cubicBezTo>
                    <a:cubicBezTo>
                      <a:pt x="64282" y="100783"/>
                      <a:pt x="83855" y="62384"/>
                      <a:pt x="102660" y="23985"/>
                    </a:cubicBezTo>
                    <a:cubicBezTo>
                      <a:pt x="109952" y="9394"/>
                      <a:pt x="119930" y="178"/>
                      <a:pt x="136816" y="178"/>
                    </a:cubicBezTo>
                    <a:cubicBezTo>
                      <a:pt x="154086" y="178"/>
                      <a:pt x="164448" y="9778"/>
                      <a:pt x="171739" y="24369"/>
                    </a:cubicBezTo>
                    <a:cubicBezTo>
                      <a:pt x="190928" y="63152"/>
                      <a:pt x="210501" y="101551"/>
                      <a:pt x="229306" y="140334"/>
                    </a:cubicBezTo>
                    <a:cubicBezTo>
                      <a:pt x="231224" y="144557"/>
                      <a:pt x="232376" y="149549"/>
                      <a:pt x="232376" y="154157"/>
                    </a:cubicBezTo>
                    <a:cubicBezTo>
                      <a:pt x="232760" y="226731"/>
                      <a:pt x="232376" y="299305"/>
                      <a:pt x="232376" y="371495"/>
                    </a:cubicBezTo>
                    <a:cubicBezTo>
                      <a:pt x="232376" y="374950"/>
                      <a:pt x="232376" y="378022"/>
                      <a:pt x="232376" y="382246"/>
                    </a:cubicBezTo>
                    <a:cubicBezTo>
                      <a:pt x="241203" y="382246"/>
                      <a:pt x="249646" y="383014"/>
                      <a:pt x="257705" y="382246"/>
                    </a:cubicBezTo>
                    <a:cubicBezTo>
                      <a:pt x="266916" y="381478"/>
                      <a:pt x="270753" y="384166"/>
                      <a:pt x="273824" y="393382"/>
                    </a:cubicBezTo>
                    <a:cubicBezTo>
                      <a:pt x="281499" y="419493"/>
                      <a:pt x="290710" y="444836"/>
                      <a:pt x="300304" y="470564"/>
                    </a:cubicBezTo>
                    <a:cubicBezTo>
                      <a:pt x="300304" y="441764"/>
                      <a:pt x="300304" y="412581"/>
                      <a:pt x="300304" y="382630"/>
                    </a:cubicBezTo>
                    <a:cubicBezTo>
                      <a:pt x="314120" y="382630"/>
                      <a:pt x="327552" y="382630"/>
                      <a:pt x="342519" y="382630"/>
                    </a:cubicBezTo>
                    <a:cubicBezTo>
                      <a:pt x="341368" y="361127"/>
                      <a:pt x="341368" y="340392"/>
                      <a:pt x="339065" y="320040"/>
                    </a:cubicBezTo>
                    <a:cubicBezTo>
                      <a:pt x="337530" y="307753"/>
                      <a:pt x="328703" y="298153"/>
                      <a:pt x="319109" y="290089"/>
                    </a:cubicBezTo>
                    <a:cubicBezTo>
                      <a:pt x="288791" y="264362"/>
                      <a:pt x="269602" y="232107"/>
                      <a:pt x="261926" y="192940"/>
                    </a:cubicBezTo>
                    <a:cubicBezTo>
                      <a:pt x="245424" y="108847"/>
                      <a:pt x="303758" y="20913"/>
                      <a:pt x="388188" y="3634"/>
                    </a:cubicBezTo>
                    <a:cubicBezTo>
                      <a:pt x="480678" y="-15566"/>
                      <a:pt x="569330" y="43185"/>
                      <a:pt x="585065" y="135726"/>
                    </a:cubicBezTo>
                    <a:cubicBezTo>
                      <a:pt x="595043" y="195244"/>
                      <a:pt x="576622" y="246698"/>
                      <a:pt x="531336" y="286633"/>
                    </a:cubicBezTo>
                    <a:cubicBezTo>
                      <a:pt x="513299" y="302761"/>
                      <a:pt x="504089" y="320808"/>
                      <a:pt x="505624" y="344615"/>
                    </a:cubicBezTo>
                    <a:cubicBezTo>
                      <a:pt x="506391" y="356903"/>
                      <a:pt x="505624" y="368807"/>
                      <a:pt x="505624" y="381862"/>
                    </a:cubicBezTo>
                    <a:cubicBezTo>
                      <a:pt x="519440" y="381862"/>
                      <a:pt x="532488" y="381862"/>
                      <a:pt x="546304" y="381862"/>
                    </a:cubicBezTo>
                    <a:cubicBezTo>
                      <a:pt x="546304" y="411813"/>
                      <a:pt x="546304" y="440996"/>
                      <a:pt x="546304" y="470180"/>
                    </a:cubicBezTo>
                    <a:cubicBezTo>
                      <a:pt x="546687" y="470180"/>
                      <a:pt x="547455" y="470180"/>
                      <a:pt x="547839" y="470564"/>
                    </a:cubicBezTo>
                    <a:cubicBezTo>
                      <a:pt x="557817" y="440996"/>
                      <a:pt x="567411" y="411813"/>
                      <a:pt x="577389" y="382246"/>
                    </a:cubicBezTo>
                    <a:cubicBezTo>
                      <a:pt x="667193" y="382246"/>
                      <a:pt x="756612" y="382246"/>
                      <a:pt x="846800" y="382246"/>
                    </a:cubicBezTo>
                    <a:cubicBezTo>
                      <a:pt x="846800" y="402982"/>
                      <a:pt x="847567" y="423333"/>
                      <a:pt x="846416" y="443684"/>
                    </a:cubicBezTo>
                    <a:cubicBezTo>
                      <a:pt x="845648" y="459044"/>
                      <a:pt x="844113" y="474403"/>
                      <a:pt x="840275" y="488995"/>
                    </a:cubicBezTo>
                    <a:cubicBezTo>
                      <a:pt x="826076" y="541985"/>
                      <a:pt x="793839" y="580768"/>
                      <a:pt x="744715" y="604959"/>
                    </a:cubicBezTo>
                    <a:cubicBezTo>
                      <a:pt x="733586" y="610335"/>
                      <a:pt x="738575" y="618399"/>
                      <a:pt x="737424" y="625695"/>
                    </a:cubicBezTo>
                    <a:cubicBezTo>
                      <a:pt x="736272" y="632607"/>
                      <a:pt x="742029" y="632607"/>
                      <a:pt x="745867" y="633759"/>
                    </a:cubicBezTo>
                    <a:cubicBezTo>
                      <a:pt x="806119" y="657182"/>
                      <a:pt x="846416" y="715164"/>
                      <a:pt x="846416" y="779674"/>
                    </a:cubicBezTo>
                    <a:cubicBezTo>
                      <a:pt x="847183" y="801945"/>
                      <a:pt x="847183" y="823449"/>
                      <a:pt x="847183" y="846104"/>
                    </a:cubicBezTo>
                    <a:close/>
                    <a:moveTo>
                      <a:pt x="395096" y="327720"/>
                    </a:moveTo>
                    <a:cubicBezTo>
                      <a:pt x="392410" y="286633"/>
                      <a:pt x="389724" y="246314"/>
                      <a:pt x="387037" y="205612"/>
                    </a:cubicBezTo>
                    <a:cubicBezTo>
                      <a:pt x="380513" y="205612"/>
                      <a:pt x="375140" y="205612"/>
                      <a:pt x="369767" y="205612"/>
                    </a:cubicBezTo>
                    <a:cubicBezTo>
                      <a:pt x="346357" y="205612"/>
                      <a:pt x="328320" y="187564"/>
                      <a:pt x="327936" y="165293"/>
                    </a:cubicBezTo>
                    <a:cubicBezTo>
                      <a:pt x="327936" y="143022"/>
                      <a:pt x="345206" y="124590"/>
                      <a:pt x="367081" y="123822"/>
                    </a:cubicBezTo>
                    <a:cubicBezTo>
                      <a:pt x="391642" y="123054"/>
                      <a:pt x="410831" y="139566"/>
                      <a:pt x="411983" y="162989"/>
                    </a:cubicBezTo>
                    <a:cubicBezTo>
                      <a:pt x="412366" y="167981"/>
                      <a:pt x="412750" y="172973"/>
                      <a:pt x="413518" y="178349"/>
                    </a:cubicBezTo>
                    <a:cubicBezTo>
                      <a:pt x="420809" y="178349"/>
                      <a:pt x="427334" y="178349"/>
                      <a:pt x="434241" y="178349"/>
                    </a:cubicBezTo>
                    <a:cubicBezTo>
                      <a:pt x="434625" y="172589"/>
                      <a:pt x="435009" y="166829"/>
                      <a:pt x="435777" y="161069"/>
                    </a:cubicBezTo>
                    <a:cubicBezTo>
                      <a:pt x="437695" y="139182"/>
                      <a:pt x="456884" y="123054"/>
                      <a:pt x="480678" y="123822"/>
                    </a:cubicBezTo>
                    <a:cubicBezTo>
                      <a:pt x="502170" y="124590"/>
                      <a:pt x="519823" y="143406"/>
                      <a:pt x="519440" y="165677"/>
                    </a:cubicBezTo>
                    <a:cubicBezTo>
                      <a:pt x="519056" y="187564"/>
                      <a:pt x="501018" y="205612"/>
                      <a:pt x="479143" y="205996"/>
                    </a:cubicBezTo>
                    <a:cubicBezTo>
                      <a:pt x="473003" y="205996"/>
                      <a:pt x="466862" y="205996"/>
                      <a:pt x="460338" y="205996"/>
                    </a:cubicBezTo>
                    <a:cubicBezTo>
                      <a:pt x="457652" y="247466"/>
                      <a:pt x="454965" y="287785"/>
                      <a:pt x="452279" y="328104"/>
                    </a:cubicBezTo>
                    <a:cubicBezTo>
                      <a:pt x="461873" y="328104"/>
                      <a:pt x="469932" y="328104"/>
                      <a:pt x="477992" y="328104"/>
                    </a:cubicBezTo>
                    <a:cubicBezTo>
                      <a:pt x="479143" y="323496"/>
                      <a:pt x="479911" y="318888"/>
                      <a:pt x="481062" y="314664"/>
                    </a:cubicBezTo>
                    <a:cubicBezTo>
                      <a:pt x="486051" y="294313"/>
                      <a:pt x="499099" y="280105"/>
                      <a:pt x="514067" y="266282"/>
                    </a:cubicBezTo>
                    <a:cubicBezTo>
                      <a:pt x="551677" y="232107"/>
                      <a:pt x="566644" y="189484"/>
                      <a:pt x="557433" y="139566"/>
                    </a:cubicBezTo>
                    <a:cubicBezTo>
                      <a:pt x="544385" y="68144"/>
                      <a:pt x="476073" y="20529"/>
                      <a:pt x="404307" y="29745"/>
                    </a:cubicBezTo>
                    <a:cubicBezTo>
                      <a:pt x="329855" y="39729"/>
                      <a:pt x="273824" y="116526"/>
                      <a:pt x="289558" y="190252"/>
                    </a:cubicBezTo>
                    <a:cubicBezTo>
                      <a:pt x="296082" y="220971"/>
                      <a:pt x="310666" y="247082"/>
                      <a:pt x="334460" y="267434"/>
                    </a:cubicBezTo>
                    <a:cubicBezTo>
                      <a:pt x="349811" y="280489"/>
                      <a:pt x="361708" y="295465"/>
                      <a:pt x="366313" y="315432"/>
                    </a:cubicBezTo>
                    <a:cubicBezTo>
                      <a:pt x="367465" y="319656"/>
                      <a:pt x="368232" y="323496"/>
                      <a:pt x="369000" y="327720"/>
                    </a:cubicBezTo>
                    <a:cubicBezTo>
                      <a:pt x="377826" y="327720"/>
                      <a:pt x="385502" y="327720"/>
                      <a:pt x="395096" y="327720"/>
                    </a:cubicBezTo>
                    <a:close/>
                    <a:moveTo>
                      <a:pt x="519056" y="410661"/>
                    </a:moveTo>
                    <a:cubicBezTo>
                      <a:pt x="454965" y="410661"/>
                      <a:pt x="391642" y="410661"/>
                      <a:pt x="328320" y="410661"/>
                    </a:cubicBezTo>
                    <a:cubicBezTo>
                      <a:pt x="328320" y="413349"/>
                      <a:pt x="328320" y="415653"/>
                      <a:pt x="328320" y="417957"/>
                    </a:cubicBezTo>
                    <a:cubicBezTo>
                      <a:pt x="328320" y="460196"/>
                      <a:pt x="328320" y="502051"/>
                      <a:pt x="328320" y="544289"/>
                    </a:cubicBezTo>
                    <a:cubicBezTo>
                      <a:pt x="328320" y="576928"/>
                      <a:pt x="352114" y="600736"/>
                      <a:pt x="384734" y="600736"/>
                    </a:cubicBezTo>
                    <a:cubicBezTo>
                      <a:pt x="410447" y="600736"/>
                      <a:pt x="436544" y="600736"/>
                      <a:pt x="462257" y="600736"/>
                    </a:cubicBezTo>
                    <a:cubicBezTo>
                      <a:pt x="495262" y="600736"/>
                      <a:pt x="518672" y="576928"/>
                      <a:pt x="519056" y="544289"/>
                    </a:cubicBezTo>
                    <a:cubicBezTo>
                      <a:pt x="519056" y="522018"/>
                      <a:pt x="519056" y="500131"/>
                      <a:pt x="519056" y="477859"/>
                    </a:cubicBezTo>
                    <a:cubicBezTo>
                      <a:pt x="519056" y="455588"/>
                      <a:pt x="519056" y="433317"/>
                      <a:pt x="519056" y="410661"/>
                    </a:cubicBezTo>
                    <a:close/>
                    <a:moveTo>
                      <a:pt x="818400" y="819225"/>
                    </a:moveTo>
                    <a:cubicBezTo>
                      <a:pt x="818400" y="800410"/>
                      <a:pt x="820319" y="781978"/>
                      <a:pt x="818016" y="764315"/>
                    </a:cubicBezTo>
                    <a:cubicBezTo>
                      <a:pt x="810725" y="711708"/>
                      <a:pt x="780407" y="676765"/>
                      <a:pt x="730900" y="658718"/>
                    </a:cubicBezTo>
                    <a:cubicBezTo>
                      <a:pt x="727829" y="657566"/>
                      <a:pt x="723608" y="657950"/>
                      <a:pt x="720538" y="659102"/>
                    </a:cubicBezTo>
                    <a:cubicBezTo>
                      <a:pt x="704035" y="665630"/>
                      <a:pt x="687149" y="671773"/>
                      <a:pt x="671031" y="679837"/>
                    </a:cubicBezTo>
                    <a:cubicBezTo>
                      <a:pt x="613464" y="708252"/>
                      <a:pt x="582379" y="755483"/>
                      <a:pt x="574319" y="818841"/>
                    </a:cubicBezTo>
                    <a:cubicBezTo>
                      <a:pt x="629199" y="818841"/>
                      <a:pt x="683311" y="818841"/>
                      <a:pt x="738191" y="818841"/>
                    </a:cubicBezTo>
                    <a:cubicBezTo>
                      <a:pt x="738191" y="791578"/>
                      <a:pt x="738191" y="765083"/>
                      <a:pt x="738191" y="738203"/>
                    </a:cubicBezTo>
                    <a:cubicBezTo>
                      <a:pt x="747402" y="738203"/>
                      <a:pt x="756229" y="738203"/>
                      <a:pt x="765823" y="738203"/>
                    </a:cubicBezTo>
                    <a:cubicBezTo>
                      <a:pt x="765823" y="765467"/>
                      <a:pt x="765823" y="792346"/>
                      <a:pt x="765823" y="819225"/>
                    </a:cubicBezTo>
                    <a:cubicBezTo>
                      <a:pt x="783861" y="819225"/>
                      <a:pt x="801130" y="819225"/>
                      <a:pt x="818400" y="819225"/>
                    </a:cubicBezTo>
                    <a:close/>
                    <a:moveTo>
                      <a:pt x="710176" y="411429"/>
                    </a:moveTo>
                    <a:cubicBezTo>
                      <a:pt x="709024" y="411045"/>
                      <a:pt x="708641" y="410661"/>
                      <a:pt x="707873" y="410661"/>
                    </a:cubicBezTo>
                    <a:cubicBezTo>
                      <a:pt x="672566" y="410661"/>
                      <a:pt x="637258" y="410277"/>
                      <a:pt x="601951" y="410661"/>
                    </a:cubicBezTo>
                    <a:cubicBezTo>
                      <a:pt x="600032" y="410661"/>
                      <a:pt x="596578" y="412965"/>
                      <a:pt x="596195" y="414885"/>
                    </a:cubicBezTo>
                    <a:cubicBezTo>
                      <a:pt x="588903" y="436005"/>
                      <a:pt x="581611" y="457124"/>
                      <a:pt x="575087" y="478627"/>
                    </a:cubicBezTo>
                    <a:cubicBezTo>
                      <a:pt x="572017" y="487843"/>
                      <a:pt x="575854" y="497059"/>
                      <a:pt x="584298" y="502051"/>
                    </a:cubicBezTo>
                    <a:cubicBezTo>
                      <a:pt x="587751" y="504355"/>
                      <a:pt x="592357" y="505506"/>
                      <a:pt x="595427" y="508194"/>
                    </a:cubicBezTo>
                    <a:cubicBezTo>
                      <a:pt x="598113" y="510498"/>
                      <a:pt x="600800" y="513954"/>
                      <a:pt x="600800" y="517026"/>
                    </a:cubicBezTo>
                    <a:cubicBezTo>
                      <a:pt x="601567" y="527394"/>
                      <a:pt x="601184" y="537378"/>
                      <a:pt x="601184" y="547745"/>
                    </a:cubicBezTo>
                    <a:cubicBezTo>
                      <a:pt x="601184" y="575392"/>
                      <a:pt x="613464" y="587680"/>
                      <a:pt x="641096" y="587680"/>
                    </a:cubicBezTo>
                    <a:cubicBezTo>
                      <a:pt x="654912" y="587680"/>
                      <a:pt x="668728" y="587680"/>
                      <a:pt x="682544" y="587680"/>
                    </a:cubicBezTo>
                    <a:cubicBezTo>
                      <a:pt x="682544" y="597664"/>
                      <a:pt x="682544" y="606111"/>
                      <a:pt x="682544" y="615327"/>
                    </a:cubicBezTo>
                    <a:cubicBezTo>
                      <a:pt x="673333" y="615327"/>
                      <a:pt x="665274" y="615327"/>
                      <a:pt x="656447" y="615327"/>
                    </a:cubicBezTo>
                    <a:cubicBezTo>
                      <a:pt x="656447" y="628767"/>
                      <a:pt x="656447" y="641822"/>
                      <a:pt x="656447" y="655646"/>
                    </a:cubicBezTo>
                    <a:cubicBezTo>
                      <a:pt x="672182" y="649118"/>
                      <a:pt x="687533" y="642206"/>
                      <a:pt x="702884" y="636446"/>
                    </a:cubicBezTo>
                    <a:cubicBezTo>
                      <a:pt x="708257" y="634143"/>
                      <a:pt x="710559" y="631455"/>
                      <a:pt x="710559" y="625311"/>
                    </a:cubicBezTo>
                    <a:cubicBezTo>
                      <a:pt x="710176" y="594976"/>
                      <a:pt x="710176" y="564641"/>
                      <a:pt x="710559" y="534306"/>
                    </a:cubicBezTo>
                    <a:cubicBezTo>
                      <a:pt x="710559" y="530466"/>
                      <a:pt x="712862" y="525858"/>
                      <a:pt x="715549" y="522786"/>
                    </a:cubicBezTo>
                    <a:cubicBezTo>
                      <a:pt x="720921" y="516258"/>
                      <a:pt x="728213" y="511266"/>
                      <a:pt x="733202" y="504355"/>
                    </a:cubicBezTo>
                    <a:cubicBezTo>
                      <a:pt x="736272" y="500131"/>
                      <a:pt x="737040" y="493219"/>
                      <a:pt x="736272" y="488227"/>
                    </a:cubicBezTo>
                    <a:cubicBezTo>
                      <a:pt x="735121" y="481699"/>
                      <a:pt x="728981" y="479395"/>
                      <a:pt x="722457" y="479395"/>
                    </a:cubicBezTo>
                    <a:cubicBezTo>
                      <a:pt x="718619" y="479395"/>
                      <a:pt x="714781" y="479395"/>
                      <a:pt x="710176" y="479395"/>
                    </a:cubicBezTo>
                    <a:cubicBezTo>
                      <a:pt x="710176" y="455204"/>
                      <a:pt x="710176" y="432933"/>
                      <a:pt x="710176" y="411429"/>
                    </a:cubicBezTo>
                    <a:close/>
                    <a:moveTo>
                      <a:pt x="164448" y="588064"/>
                    </a:moveTo>
                    <a:cubicBezTo>
                      <a:pt x="165599" y="587680"/>
                      <a:pt x="165983" y="587296"/>
                      <a:pt x="166367" y="587296"/>
                    </a:cubicBezTo>
                    <a:cubicBezTo>
                      <a:pt x="181334" y="587296"/>
                      <a:pt x="196685" y="587296"/>
                      <a:pt x="211652" y="586912"/>
                    </a:cubicBezTo>
                    <a:cubicBezTo>
                      <a:pt x="231992" y="586528"/>
                      <a:pt x="245808" y="572704"/>
                      <a:pt x="245808" y="552353"/>
                    </a:cubicBezTo>
                    <a:cubicBezTo>
                      <a:pt x="245808" y="543137"/>
                      <a:pt x="246575" y="533922"/>
                      <a:pt x="245808" y="525090"/>
                    </a:cubicBezTo>
                    <a:cubicBezTo>
                      <a:pt x="244657" y="513954"/>
                      <a:pt x="248111" y="507810"/>
                      <a:pt x="258856" y="503203"/>
                    </a:cubicBezTo>
                    <a:cubicBezTo>
                      <a:pt x="272672" y="497443"/>
                      <a:pt x="275742" y="488227"/>
                      <a:pt x="271137" y="474019"/>
                    </a:cubicBezTo>
                    <a:cubicBezTo>
                      <a:pt x="264997" y="454820"/>
                      <a:pt x="258089" y="436005"/>
                      <a:pt x="251948" y="416805"/>
                    </a:cubicBezTo>
                    <a:cubicBezTo>
                      <a:pt x="250029" y="411429"/>
                      <a:pt x="247727" y="409509"/>
                      <a:pt x="241586" y="409509"/>
                    </a:cubicBezTo>
                    <a:cubicBezTo>
                      <a:pt x="209349" y="409893"/>
                      <a:pt x="176728" y="409509"/>
                      <a:pt x="144491" y="409509"/>
                    </a:cubicBezTo>
                    <a:cubicBezTo>
                      <a:pt x="142189" y="409509"/>
                      <a:pt x="139502" y="409893"/>
                      <a:pt x="136432" y="409893"/>
                    </a:cubicBezTo>
                    <a:cubicBezTo>
                      <a:pt x="136432" y="432549"/>
                      <a:pt x="136432" y="454436"/>
                      <a:pt x="136432" y="477475"/>
                    </a:cubicBezTo>
                    <a:cubicBezTo>
                      <a:pt x="132594" y="477475"/>
                      <a:pt x="129524" y="477475"/>
                      <a:pt x="126454" y="477475"/>
                    </a:cubicBezTo>
                    <a:cubicBezTo>
                      <a:pt x="119546" y="477091"/>
                      <a:pt x="113406" y="479011"/>
                      <a:pt x="110335" y="485923"/>
                    </a:cubicBezTo>
                    <a:cubicBezTo>
                      <a:pt x="107265" y="493219"/>
                      <a:pt x="109568" y="498979"/>
                      <a:pt x="114941" y="504355"/>
                    </a:cubicBezTo>
                    <a:cubicBezTo>
                      <a:pt x="120697" y="509730"/>
                      <a:pt x="126454" y="515106"/>
                      <a:pt x="131827" y="521250"/>
                    </a:cubicBezTo>
                    <a:cubicBezTo>
                      <a:pt x="134129" y="524322"/>
                      <a:pt x="136432" y="528546"/>
                      <a:pt x="136432" y="532386"/>
                    </a:cubicBezTo>
                    <a:cubicBezTo>
                      <a:pt x="136816" y="559265"/>
                      <a:pt x="136816" y="585760"/>
                      <a:pt x="136816" y="612639"/>
                    </a:cubicBezTo>
                    <a:cubicBezTo>
                      <a:pt x="136816" y="631839"/>
                      <a:pt x="136816" y="631839"/>
                      <a:pt x="154086" y="639134"/>
                    </a:cubicBezTo>
                    <a:cubicBezTo>
                      <a:pt x="166367" y="644126"/>
                      <a:pt x="178263" y="649118"/>
                      <a:pt x="190544" y="654494"/>
                    </a:cubicBezTo>
                    <a:cubicBezTo>
                      <a:pt x="190544" y="640670"/>
                      <a:pt x="190544" y="627615"/>
                      <a:pt x="190544" y="614175"/>
                    </a:cubicBezTo>
                    <a:cubicBezTo>
                      <a:pt x="181718" y="614175"/>
                      <a:pt x="173274" y="614175"/>
                      <a:pt x="164448" y="614175"/>
                    </a:cubicBezTo>
                    <a:cubicBezTo>
                      <a:pt x="164448" y="605343"/>
                      <a:pt x="164448" y="596896"/>
                      <a:pt x="164448" y="588064"/>
                    </a:cubicBezTo>
                    <a:close/>
                    <a:moveTo>
                      <a:pt x="546687" y="818841"/>
                    </a:moveTo>
                    <a:cubicBezTo>
                      <a:pt x="549374" y="786970"/>
                      <a:pt x="558585" y="757787"/>
                      <a:pt x="574703" y="730908"/>
                    </a:cubicBezTo>
                    <a:cubicBezTo>
                      <a:pt x="575471" y="729756"/>
                      <a:pt x="575087" y="726684"/>
                      <a:pt x="574319" y="725532"/>
                    </a:cubicBezTo>
                    <a:cubicBezTo>
                      <a:pt x="558201" y="703644"/>
                      <a:pt x="538245" y="687517"/>
                      <a:pt x="512148" y="677917"/>
                    </a:cubicBezTo>
                    <a:cubicBezTo>
                      <a:pt x="503705" y="716316"/>
                      <a:pt x="495262" y="753563"/>
                      <a:pt x="486435" y="793498"/>
                    </a:cubicBezTo>
                    <a:cubicBezTo>
                      <a:pt x="464560" y="771610"/>
                      <a:pt x="444220" y="750875"/>
                      <a:pt x="422728" y="729372"/>
                    </a:cubicBezTo>
                    <a:cubicBezTo>
                      <a:pt x="402004" y="750107"/>
                      <a:pt x="382048" y="770458"/>
                      <a:pt x="360940" y="791194"/>
                    </a:cubicBezTo>
                    <a:cubicBezTo>
                      <a:pt x="352497" y="753563"/>
                      <a:pt x="344054" y="715932"/>
                      <a:pt x="335611" y="677917"/>
                    </a:cubicBezTo>
                    <a:cubicBezTo>
                      <a:pt x="309515" y="687901"/>
                      <a:pt x="289175" y="703644"/>
                      <a:pt x="273824" y="725148"/>
                    </a:cubicBezTo>
                    <a:cubicBezTo>
                      <a:pt x="272672" y="726684"/>
                      <a:pt x="273440" y="730908"/>
                      <a:pt x="274591" y="733212"/>
                    </a:cubicBezTo>
                    <a:cubicBezTo>
                      <a:pt x="279580" y="744731"/>
                      <a:pt x="286488" y="755867"/>
                      <a:pt x="290326" y="768154"/>
                    </a:cubicBezTo>
                    <a:cubicBezTo>
                      <a:pt x="295315" y="784666"/>
                      <a:pt x="298385" y="801561"/>
                      <a:pt x="302607" y="818841"/>
                    </a:cubicBezTo>
                    <a:cubicBezTo>
                      <a:pt x="382816" y="818841"/>
                      <a:pt x="464176" y="818841"/>
                      <a:pt x="546687" y="818841"/>
                    </a:cubicBezTo>
                    <a:close/>
                    <a:moveTo>
                      <a:pt x="82320" y="818457"/>
                    </a:moveTo>
                    <a:cubicBezTo>
                      <a:pt x="82320" y="790810"/>
                      <a:pt x="82320" y="764315"/>
                      <a:pt x="82320" y="737435"/>
                    </a:cubicBezTo>
                    <a:cubicBezTo>
                      <a:pt x="91530" y="737435"/>
                      <a:pt x="100357" y="737435"/>
                      <a:pt x="109952" y="737435"/>
                    </a:cubicBezTo>
                    <a:cubicBezTo>
                      <a:pt x="109952" y="764699"/>
                      <a:pt x="109952" y="791578"/>
                      <a:pt x="109952" y="818457"/>
                    </a:cubicBezTo>
                    <a:cubicBezTo>
                      <a:pt x="164448" y="818457"/>
                      <a:pt x="217792" y="818457"/>
                      <a:pt x="271137" y="818457"/>
                    </a:cubicBezTo>
                    <a:cubicBezTo>
                      <a:pt x="273824" y="791194"/>
                      <a:pt x="249262" y="734748"/>
                      <a:pt x="229306" y="721308"/>
                    </a:cubicBezTo>
                    <a:cubicBezTo>
                      <a:pt x="223165" y="733212"/>
                      <a:pt x="217409" y="744731"/>
                      <a:pt x="210884" y="757403"/>
                    </a:cubicBezTo>
                    <a:cubicBezTo>
                      <a:pt x="185555" y="742043"/>
                      <a:pt x="161377" y="727068"/>
                      <a:pt x="136432" y="712860"/>
                    </a:cubicBezTo>
                    <a:cubicBezTo>
                      <a:pt x="127605" y="707868"/>
                      <a:pt x="123000" y="702109"/>
                      <a:pt x="121081" y="692125"/>
                    </a:cubicBezTo>
                    <a:cubicBezTo>
                      <a:pt x="119162" y="681373"/>
                      <a:pt x="115708" y="671005"/>
                      <a:pt x="113022" y="660254"/>
                    </a:cubicBezTo>
                    <a:cubicBezTo>
                      <a:pt x="110335" y="661022"/>
                      <a:pt x="109184" y="661406"/>
                      <a:pt x="107649" y="662174"/>
                    </a:cubicBezTo>
                    <a:cubicBezTo>
                      <a:pt x="105346" y="663326"/>
                      <a:pt x="103044" y="664094"/>
                      <a:pt x="100741" y="665246"/>
                    </a:cubicBezTo>
                    <a:cubicBezTo>
                      <a:pt x="56223" y="688285"/>
                      <a:pt x="32429" y="725148"/>
                      <a:pt x="28208" y="774682"/>
                    </a:cubicBezTo>
                    <a:cubicBezTo>
                      <a:pt x="27056" y="789274"/>
                      <a:pt x="28208" y="803865"/>
                      <a:pt x="28208" y="818841"/>
                    </a:cubicBezTo>
                    <a:cubicBezTo>
                      <a:pt x="45094" y="818841"/>
                      <a:pt x="61212" y="818841"/>
                      <a:pt x="76947" y="818841"/>
                    </a:cubicBezTo>
                    <a:cubicBezTo>
                      <a:pt x="78098" y="818841"/>
                      <a:pt x="79633" y="818841"/>
                      <a:pt x="82320" y="818457"/>
                    </a:cubicBezTo>
                    <a:close/>
                    <a:moveTo>
                      <a:pt x="300688" y="497059"/>
                    </a:moveTo>
                    <a:cubicBezTo>
                      <a:pt x="295699" y="504355"/>
                      <a:pt x="292245" y="513954"/>
                      <a:pt x="285337" y="518562"/>
                    </a:cubicBezTo>
                    <a:cubicBezTo>
                      <a:pt x="273440" y="526242"/>
                      <a:pt x="271905" y="535842"/>
                      <a:pt x="273056" y="548129"/>
                    </a:cubicBezTo>
                    <a:cubicBezTo>
                      <a:pt x="273440" y="550817"/>
                      <a:pt x="273056" y="553121"/>
                      <a:pt x="273056" y="555809"/>
                    </a:cubicBezTo>
                    <a:cubicBezTo>
                      <a:pt x="272672" y="581536"/>
                      <a:pt x="256554" y="603423"/>
                      <a:pt x="231992" y="611487"/>
                    </a:cubicBezTo>
                    <a:cubicBezTo>
                      <a:pt x="227771" y="613023"/>
                      <a:pt x="223165" y="613791"/>
                      <a:pt x="218560" y="615327"/>
                    </a:cubicBezTo>
                    <a:cubicBezTo>
                      <a:pt x="218560" y="633375"/>
                      <a:pt x="218560" y="651038"/>
                      <a:pt x="218560" y="669085"/>
                    </a:cubicBezTo>
                    <a:cubicBezTo>
                      <a:pt x="218560" y="671005"/>
                      <a:pt x="219711" y="673693"/>
                      <a:pt x="221246" y="674845"/>
                    </a:cubicBezTo>
                    <a:cubicBezTo>
                      <a:pt x="231992" y="684445"/>
                      <a:pt x="242738" y="694045"/>
                      <a:pt x="253867" y="703644"/>
                    </a:cubicBezTo>
                    <a:cubicBezTo>
                      <a:pt x="253483" y="703644"/>
                      <a:pt x="253867" y="703644"/>
                      <a:pt x="253867" y="703644"/>
                    </a:cubicBezTo>
                    <a:cubicBezTo>
                      <a:pt x="255786" y="701724"/>
                      <a:pt x="257705" y="699421"/>
                      <a:pt x="259624" y="697501"/>
                    </a:cubicBezTo>
                    <a:cubicBezTo>
                      <a:pt x="283418" y="671389"/>
                      <a:pt x="312201" y="653726"/>
                      <a:pt x="346741" y="645662"/>
                    </a:cubicBezTo>
                    <a:cubicBezTo>
                      <a:pt x="359789" y="642590"/>
                      <a:pt x="361324" y="641054"/>
                      <a:pt x="362475" y="626463"/>
                    </a:cubicBezTo>
                    <a:cubicBezTo>
                      <a:pt x="361324" y="626079"/>
                      <a:pt x="360557" y="625695"/>
                      <a:pt x="359405" y="625311"/>
                    </a:cubicBezTo>
                    <a:cubicBezTo>
                      <a:pt x="322947" y="614175"/>
                      <a:pt x="300304" y="583456"/>
                      <a:pt x="300304" y="545057"/>
                    </a:cubicBezTo>
                    <a:cubicBezTo>
                      <a:pt x="300688" y="528546"/>
                      <a:pt x="300688" y="512418"/>
                      <a:pt x="300688" y="497059"/>
                    </a:cubicBezTo>
                    <a:close/>
                    <a:moveTo>
                      <a:pt x="546687" y="496291"/>
                    </a:moveTo>
                    <a:cubicBezTo>
                      <a:pt x="546687" y="513186"/>
                      <a:pt x="546687" y="529698"/>
                      <a:pt x="546687" y="546593"/>
                    </a:cubicBezTo>
                    <a:cubicBezTo>
                      <a:pt x="546687" y="581152"/>
                      <a:pt x="524812" y="611487"/>
                      <a:pt x="492192" y="623391"/>
                    </a:cubicBezTo>
                    <a:cubicBezTo>
                      <a:pt x="489505" y="624543"/>
                      <a:pt x="486435" y="625695"/>
                      <a:pt x="484516" y="626463"/>
                    </a:cubicBezTo>
                    <a:cubicBezTo>
                      <a:pt x="484900" y="639518"/>
                      <a:pt x="491808" y="643742"/>
                      <a:pt x="503321" y="646046"/>
                    </a:cubicBezTo>
                    <a:cubicBezTo>
                      <a:pt x="535942" y="653342"/>
                      <a:pt x="563190" y="670237"/>
                      <a:pt x="585449" y="694813"/>
                    </a:cubicBezTo>
                    <a:cubicBezTo>
                      <a:pt x="588135" y="697885"/>
                      <a:pt x="590822" y="700956"/>
                      <a:pt x="593124" y="703644"/>
                    </a:cubicBezTo>
                    <a:cubicBezTo>
                      <a:pt x="604638" y="693661"/>
                      <a:pt x="615000" y="684445"/>
                      <a:pt x="625745" y="674845"/>
                    </a:cubicBezTo>
                    <a:cubicBezTo>
                      <a:pt x="626897" y="673693"/>
                      <a:pt x="628432" y="671773"/>
                      <a:pt x="628432" y="670237"/>
                    </a:cubicBezTo>
                    <a:cubicBezTo>
                      <a:pt x="628815" y="651806"/>
                      <a:pt x="628432" y="633375"/>
                      <a:pt x="628432" y="615327"/>
                    </a:cubicBezTo>
                    <a:cubicBezTo>
                      <a:pt x="625361" y="614559"/>
                      <a:pt x="623059" y="613791"/>
                      <a:pt x="620756" y="613407"/>
                    </a:cubicBezTo>
                    <a:cubicBezTo>
                      <a:pt x="596195" y="608031"/>
                      <a:pt x="577773" y="588832"/>
                      <a:pt x="574319" y="563873"/>
                    </a:cubicBezTo>
                    <a:cubicBezTo>
                      <a:pt x="573168" y="554273"/>
                      <a:pt x="573936" y="543905"/>
                      <a:pt x="573168" y="533922"/>
                    </a:cubicBezTo>
                    <a:cubicBezTo>
                      <a:pt x="573168" y="531234"/>
                      <a:pt x="572017" y="527394"/>
                      <a:pt x="569714" y="526242"/>
                    </a:cubicBezTo>
                    <a:cubicBezTo>
                      <a:pt x="558968" y="518562"/>
                      <a:pt x="551677" y="508578"/>
                      <a:pt x="546687" y="496291"/>
                    </a:cubicBezTo>
                    <a:close/>
                    <a:moveTo>
                      <a:pt x="122232" y="382246"/>
                    </a:moveTo>
                    <a:cubicBezTo>
                      <a:pt x="122232" y="309288"/>
                      <a:pt x="122232" y="237099"/>
                      <a:pt x="122232" y="164909"/>
                    </a:cubicBezTo>
                    <a:cubicBezTo>
                      <a:pt x="104195" y="164909"/>
                      <a:pt x="86541" y="164909"/>
                      <a:pt x="68888" y="164909"/>
                    </a:cubicBezTo>
                    <a:cubicBezTo>
                      <a:pt x="68888" y="237483"/>
                      <a:pt x="68888" y="310056"/>
                      <a:pt x="68888" y="382246"/>
                    </a:cubicBezTo>
                    <a:cubicBezTo>
                      <a:pt x="87309" y="382246"/>
                      <a:pt x="104579" y="382246"/>
                      <a:pt x="122232" y="382246"/>
                    </a:cubicBezTo>
                    <a:close/>
                    <a:moveTo>
                      <a:pt x="204360" y="274346"/>
                    </a:moveTo>
                    <a:cubicBezTo>
                      <a:pt x="204360" y="240555"/>
                      <a:pt x="204360" y="206764"/>
                      <a:pt x="204360" y="172973"/>
                    </a:cubicBezTo>
                    <a:cubicBezTo>
                      <a:pt x="204360" y="167213"/>
                      <a:pt x="203209" y="164909"/>
                      <a:pt x="196685" y="164909"/>
                    </a:cubicBezTo>
                    <a:cubicBezTo>
                      <a:pt x="184020" y="165293"/>
                      <a:pt x="170972" y="165293"/>
                      <a:pt x="158307" y="164909"/>
                    </a:cubicBezTo>
                    <a:cubicBezTo>
                      <a:pt x="152934" y="164909"/>
                      <a:pt x="150632" y="166061"/>
                      <a:pt x="150632" y="172205"/>
                    </a:cubicBezTo>
                    <a:cubicBezTo>
                      <a:pt x="150632" y="239787"/>
                      <a:pt x="150632" y="307369"/>
                      <a:pt x="150632" y="375334"/>
                    </a:cubicBezTo>
                    <a:cubicBezTo>
                      <a:pt x="150632" y="381094"/>
                      <a:pt x="152934" y="382630"/>
                      <a:pt x="158307" y="382630"/>
                    </a:cubicBezTo>
                    <a:cubicBezTo>
                      <a:pt x="170588" y="382246"/>
                      <a:pt x="182869" y="381862"/>
                      <a:pt x="195150" y="382630"/>
                    </a:cubicBezTo>
                    <a:cubicBezTo>
                      <a:pt x="203209" y="383014"/>
                      <a:pt x="204744" y="379942"/>
                      <a:pt x="204360" y="373031"/>
                    </a:cubicBezTo>
                    <a:cubicBezTo>
                      <a:pt x="204360" y="339624"/>
                      <a:pt x="204360" y="306985"/>
                      <a:pt x="204360" y="274346"/>
                    </a:cubicBezTo>
                    <a:close/>
                    <a:moveTo>
                      <a:pt x="738191" y="410661"/>
                    </a:moveTo>
                    <a:cubicBezTo>
                      <a:pt x="738191" y="423333"/>
                      <a:pt x="738575" y="434853"/>
                      <a:pt x="738191" y="446372"/>
                    </a:cubicBezTo>
                    <a:cubicBezTo>
                      <a:pt x="738191" y="450980"/>
                      <a:pt x="739343" y="453284"/>
                      <a:pt x="743564" y="455588"/>
                    </a:cubicBezTo>
                    <a:cubicBezTo>
                      <a:pt x="768510" y="469412"/>
                      <a:pt x="773499" y="502051"/>
                      <a:pt x="753926" y="523170"/>
                    </a:cubicBezTo>
                    <a:cubicBezTo>
                      <a:pt x="750088" y="527394"/>
                      <a:pt x="745867" y="531234"/>
                      <a:pt x="742029" y="535458"/>
                    </a:cubicBezTo>
                    <a:cubicBezTo>
                      <a:pt x="740878" y="536994"/>
                      <a:pt x="738575" y="538529"/>
                      <a:pt x="738575" y="540065"/>
                    </a:cubicBezTo>
                    <a:cubicBezTo>
                      <a:pt x="738191" y="552353"/>
                      <a:pt x="738575" y="564641"/>
                      <a:pt x="738575" y="577696"/>
                    </a:cubicBezTo>
                    <a:cubicBezTo>
                      <a:pt x="804968" y="541601"/>
                      <a:pt x="826076" y="475171"/>
                      <a:pt x="818784" y="411045"/>
                    </a:cubicBezTo>
                    <a:cubicBezTo>
                      <a:pt x="791920" y="410661"/>
                      <a:pt x="765823" y="410661"/>
                      <a:pt x="738191" y="410661"/>
                    </a:cubicBezTo>
                    <a:close/>
                    <a:moveTo>
                      <a:pt x="195150" y="136110"/>
                    </a:moveTo>
                    <a:cubicBezTo>
                      <a:pt x="193998" y="133422"/>
                      <a:pt x="193231" y="131502"/>
                      <a:pt x="192463" y="129198"/>
                    </a:cubicBezTo>
                    <a:cubicBezTo>
                      <a:pt x="177112" y="98479"/>
                      <a:pt x="161761" y="67760"/>
                      <a:pt x="146410" y="37425"/>
                    </a:cubicBezTo>
                    <a:cubicBezTo>
                      <a:pt x="144491" y="33969"/>
                      <a:pt x="140270" y="29745"/>
                      <a:pt x="137200" y="29745"/>
                    </a:cubicBezTo>
                    <a:cubicBezTo>
                      <a:pt x="134129" y="29745"/>
                      <a:pt x="129908" y="33969"/>
                      <a:pt x="127989" y="37809"/>
                    </a:cubicBezTo>
                    <a:cubicBezTo>
                      <a:pt x="112254" y="68144"/>
                      <a:pt x="97287" y="98863"/>
                      <a:pt x="81936" y="129582"/>
                    </a:cubicBezTo>
                    <a:cubicBezTo>
                      <a:pt x="80785" y="131502"/>
                      <a:pt x="80401" y="133806"/>
                      <a:pt x="79250" y="136110"/>
                    </a:cubicBezTo>
                    <a:cubicBezTo>
                      <a:pt x="117627" y="136110"/>
                      <a:pt x="155621" y="136110"/>
                      <a:pt x="195150" y="136110"/>
                    </a:cubicBezTo>
                    <a:close/>
                    <a:moveTo>
                      <a:pt x="423879" y="690205"/>
                    </a:moveTo>
                    <a:cubicBezTo>
                      <a:pt x="433090" y="680989"/>
                      <a:pt x="440766" y="671389"/>
                      <a:pt x="449976" y="664094"/>
                    </a:cubicBezTo>
                    <a:cubicBezTo>
                      <a:pt x="460722" y="655646"/>
                      <a:pt x="463025" y="646430"/>
                      <a:pt x="456884" y="634143"/>
                    </a:cubicBezTo>
                    <a:cubicBezTo>
                      <a:pt x="454581" y="629535"/>
                      <a:pt x="452663" y="627615"/>
                      <a:pt x="447674" y="627999"/>
                    </a:cubicBezTo>
                    <a:cubicBezTo>
                      <a:pt x="435009" y="628383"/>
                      <a:pt x="422728" y="627999"/>
                      <a:pt x="410064" y="627999"/>
                    </a:cubicBezTo>
                    <a:cubicBezTo>
                      <a:pt x="390875" y="627999"/>
                      <a:pt x="389724" y="629151"/>
                      <a:pt x="386270" y="647966"/>
                    </a:cubicBezTo>
                    <a:cubicBezTo>
                      <a:pt x="385886" y="649886"/>
                      <a:pt x="386653" y="652574"/>
                      <a:pt x="387805" y="654110"/>
                    </a:cubicBezTo>
                    <a:cubicBezTo>
                      <a:pt x="399318" y="666014"/>
                      <a:pt x="411215" y="677917"/>
                      <a:pt x="423879" y="690205"/>
                    </a:cubicBezTo>
                    <a:close/>
                    <a:moveTo>
                      <a:pt x="477608" y="356519"/>
                    </a:moveTo>
                    <a:cubicBezTo>
                      <a:pt x="440766" y="356519"/>
                      <a:pt x="405075" y="356519"/>
                      <a:pt x="370151" y="356519"/>
                    </a:cubicBezTo>
                    <a:cubicBezTo>
                      <a:pt x="370151" y="365735"/>
                      <a:pt x="370151" y="373799"/>
                      <a:pt x="370151" y="381862"/>
                    </a:cubicBezTo>
                    <a:cubicBezTo>
                      <a:pt x="406610" y="381862"/>
                      <a:pt x="442301" y="381862"/>
                      <a:pt x="477608" y="381862"/>
                    </a:cubicBezTo>
                    <a:cubicBezTo>
                      <a:pt x="477608" y="372647"/>
                      <a:pt x="477608" y="364583"/>
                      <a:pt x="477608" y="356519"/>
                    </a:cubicBezTo>
                    <a:close/>
                    <a:moveTo>
                      <a:pt x="208198" y="699805"/>
                    </a:moveTo>
                    <a:cubicBezTo>
                      <a:pt x="188625" y="684061"/>
                      <a:pt x="167134" y="675229"/>
                      <a:pt x="144108" y="666398"/>
                    </a:cubicBezTo>
                    <a:cubicBezTo>
                      <a:pt x="145259" y="671005"/>
                      <a:pt x="146026" y="674461"/>
                      <a:pt x="147178" y="677533"/>
                    </a:cubicBezTo>
                    <a:cubicBezTo>
                      <a:pt x="148713" y="681373"/>
                      <a:pt x="149864" y="687133"/>
                      <a:pt x="152934" y="689053"/>
                    </a:cubicBezTo>
                    <a:cubicBezTo>
                      <a:pt x="167902" y="698653"/>
                      <a:pt x="183253" y="707484"/>
                      <a:pt x="199371" y="717084"/>
                    </a:cubicBezTo>
                    <a:cubicBezTo>
                      <a:pt x="202058" y="711324"/>
                      <a:pt x="205128" y="705948"/>
                      <a:pt x="208198" y="699805"/>
                    </a:cubicBezTo>
                    <a:close/>
                    <a:moveTo>
                      <a:pt x="422728" y="323880"/>
                    </a:moveTo>
                    <a:cubicBezTo>
                      <a:pt x="423496" y="323880"/>
                      <a:pt x="423879" y="323880"/>
                      <a:pt x="424647" y="323880"/>
                    </a:cubicBezTo>
                    <a:cubicBezTo>
                      <a:pt x="427334" y="284713"/>
                      <a:pt x="429636" y="245546"/>
                      <a:pt x="432323" y="206380"/>
                    </a:cubicBezTo>
                    <a:cubicBezTo>
                      <a:pt x="425798" y="206380"/>
                      <a:pt x="420809" y="206380"/>
                      <a:pt x="414669" y="206380"/>
                    </a:cubicBezTo>
                    <a:cubicBezTo>
                      <a:pt x="417355" y="245546"/>
                      <a:pt x="420042" y="284713"/>
                      <a:pt x="422728" y="323880"/>
                    </a:cubicBezTo>
                    <a:close/>
                    <a:moveTo>
                      <a:pt x="401621" y="710556"/>
                    </a:moveTo>
                    <a:cubicBezTo>
                      <a:pt x="388956" y="697885"/>
                      <a:pt x="375908" y="684829"/>
                      <a:pt x="362859" y="671773"/>
                    </a:cubicBezTo>
                    <a:cubicBezTo>
                      <a:pt x="367465" y="692893"/>
                      <a:pt x="372070" y="714012"/>
                      <a:pt x="377059" y="735515"/>
                    </a:cubicBezTo>
                    <a:cubicBezTo>
                      <a:pt x="385886" y="726684"/>
                      <a:pt x="393945" y="718236"/>
                      <a:pt x="401621" y="710556"/>
                    </a:cubicBezTo>
                    <a:close/>
                    <a:moveTo>
                      <a:pt x="445755" y="709404"/>
                    </a:moveTo>
                    <a:cubicBezTo>
                      <a:pt x="454198" y="717852"/>
                      <a:pt x="462257" y="725916"/>
                      <a:pt x="470700" y="734748"/>
                    </a:cubicBezTo>
                    <a:cubicBezTo>
                      <a:pt x="475305" y="714012"/>
                      <a:pt x="479911" y="692893"/>
                      <a:pt x="484900" y="671005"/>
                    </a:cubicBezTo>
                    <a:cubicBezTo>
                      <a:pt x="470700" y="684445"/>
                      <a:pt x="457652" y="697117"/>
                      <a:pt x="445755" y="709404"/>
                    </a:cubicBezTo>
                    <a:close/>
                    <a:moveTo>
                      <a:pt x="383967" y="177581"/>
                    </a:moveTo>
                    <a:cubicBezTo>
                      <a:pt x="383967" y="171821"/>
                      <a:pt x="384351" y="166829"/>
                      <a:pt x="383967" y="162221"/>
                    </a:cubicBezTo>
                    <a:cubicBezTo>
                      <a:pt x="382816" y="154925"/>
                      <a:pt x="375908" y="149933"/>
                      <a:pt x="368232" y="151085"/>
                    </a:cubicBezTo>
                    <a:cubicBezTo>
                      <a:pt x="361324" y="151853"/>
                      <a:pt x="355951" y="157613"/>
                      <a:pt x="355951" y="164141"/>
                    </a:cubicBezTo>
                    <a:cubicBezTo>
                      <a:pt x="355951" y="171053"/>
                      <a:pt x="361708" y="177196"/>
                      <a:pt x="369767" y="177581"/>
                    </a:cubicBezTo>
                    <a:cubicBezTo>
                      <a:pt x="373989" y="177965"/>
                      <a:pt x="378594" y="177581"/>
                      <a:pt x="383967" y="177581"/>
                    </a:cubicBezTo>
                    <a:close/>
                    <a:moveTo>
                      <a:pt x="463408" y="177581"/>
                    </a:moveTo>
                    <a:cubicBezTo>
                      <a:pt x="468781" y="177581"/>
                      <a:pt x="473387" y="177965"/>
                      <a:pt x="477992" y="177581"/>
                    </a:cubicBezTo>
                    <a:cubicBezTo>
                      <a:pt x="486051" y="177196"/>
                      <a:pt x="491808" y="171053"/>
                      <a:pt x="491808" y="164141"/>
                    </a:cubicBezTo>
                    <a:cubicBezTo>
                      <a:pt x="491808" y="157613"/>
                      <a:pt x="485667" y="151469"/>
                      <a:pt x="478759" y="151085"/>
                    </a:cubicBezTo>
                    <a:cubicBezTo>
                      <a:pt x="471468" y="150701"/>
                      <a:pt x="464943" y="155693"/>
                      <a:pt x="463792" y="163373"/>
                    </a:cubicBezTo>
                    <a:cubicBezTo>
                      <a:pt x="463025" y="167597"/>
                      <a:pt x="463408" y="172205"/>
                      <a:pt x="463408" y="177581"/>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300;p2"/>
              <p:cNvSpPr/>
              <p:nvPr/>
            </p:nvSpPr>
            <p:spPr>
              <a:xfrm>
                <a:off x="1637833" y="3887469"/>
                <a:ext cx="163897" cy="218283"/>
              </a:xfrm>
              <a:custGeom>
                <a:avLst/>
                <a:gdLst/>
                <a:ahLst/>
                <a:cxnLst/>
                <a:rect l="l" t="t" r="r" b="b"/>
                <a:pathLst>
                  <a:path w="163897" h="218283" extrusionOk="0">
                    <a:moveTo>
                      <a:pt x="94910" y="218284"/>
                    </a:moveTo>
                    <a:cubicBezTo>
                      <a:pt x="85316" y="218284"/>
                      <a:pt x="77257" y="218284"/>
                      <a:pt x="67662" y="218284"/>
                    </a:cubicBezTo>
                    <a:cubicBezTo>
                      <a:pt x="67662" y="198701"/>
                      <a:pt x="67662" y="179501"/>
                      <a:pt x="68046" y="160302"/>
                    </a:cubicBezTo>
                    <a:cubicBezTo>
                      <a:pt x="68046" y="157998"/>
                      <a:pt x="70732" y="154926"/>
                      <a:pt x="73035" y="153390"/>
                    </a:cubicBezTo>
                    <a:cubicBezTo>
                      <a:pt x="86467" y="142254"/>
                      <a:pt x="100283" y="131886"/>
                      <a:pt x="113715" y="120751"/>
                    </a:cubicBezTo>
                    <a:cubicBezTo>
                      <a:pt x="135207" y="103087"/>
                      <a:pt x="141731" y="80048"/>
                      <a:pt x="131369" y="57393"/>
                    </a:cubicBezTo>
                    <a:cubicBezTo>
                      <a:pt x="121007" y="35121"/>
                      <a:pt x="97213" y="23602"/>
                      <a:pt x="70732" y="28594"/>
                    </a:cubicBezTo>
                    <a:cubicBezTo>
                      <a:pt x="43868" y="33585"/>
                      <a:pt x="29285" y="51249"/>
                      <a:pt x="26598" y="81968"/>
                    </a:cubicBezTo>
                    <a:cubicBezTo>
                      <a:pt x="18155" y="81968"/>
                      <a:pt x="9328" y="81968"/>
                      <a:pt x="118" y="81968"/>
                    </a:cubicBezTo>
                    <a:cubicBezTo>
                      <a:pt x="-1034" y="59313"/>
                      <a:pt x="6258" y="40113"/>
                      <a:pt x="21993" y="24370"/>
                    </a:cubicBezTo>
                    <a:cubicBezTo>
                      <a:pt x="46171" y="-205"/>
                      <a:pt x="76105" y="-4813"/>
                      <a:pt x="107959" y="4402"/>
                    </a:cubicBezTo>
                    <a:cubicBezTo>
                      <a:pt x="139044" y="13234"/>
                      <a:pt x="157849" y="35505"/>
                      <a:pt x="162838" y="67376"/>
                    </a:cubicBezTo>
                    <a:cubicBezTo>
                      <a:pt x="167060" y="94256"/>
                      <a:pt x="158617" y="118063"/>
                      <a:pt x="138277" y="136494"/>
                    </a:cubicBezTo>
                    <a:cubicBezTo>
                      <a:pt x="126380" y="147246"/>
                      <a:pt x="112948" y="156846"/>
                      <a:pt x="100667" y="167213"/>
                    </a:cubicBezTo>
                    <a:cubicBezTo>
                      <a:pt x="97980" y="169517"/>
                      <a:pt x="95678" y="174125"/>
                      <a:pt x="95678" y="177581"/>
                    </a:cubicBezTo>
                    <a:cubicBezTo>
                      <a:pt x="94526" y="190637"/>
                      <a:pt x="94910" y="204076"/>
                      <a:pt x="94910" y="218284"/>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301;p2"/>
              <p:cNvSpPr/>
              <p:nvPr/>
            </p:nvSpPr>
            <p:spPr>
              <a:xfrm>
                <a:off x="1677864" y="4133400"/>
                <a:ext cx="82127" cy="81789"/>
              </a:xfrm>
              <a:custGeom>
                <a:avLst/>
                <a:gdLst/>
                <a:ahLst/>
                <a:cxnLst/>
                <a:rect l="l" t="t" r="r" b="b"/>
                <a:pathLst>
                  <a:path w="82127" h="81789" extrusionOk="0">
                    <a:moveTo>
                      <a:pt x="41064" y="0"/>
                    </a:moveTo>
                    <a:cubicBezTo>
                      <a:pt x="64090" y="0"/>
                      <a:pt x="82128" y="18047"/>
                      <a:pt x="82128" y="41087"/>
                    </a:cubicBezTo>
                    <a:cubicBezTo>
                      <a:pt x="82128" y="64126"/>
                      <a:pt x="63707" y="81789"/>
                      <a:pt x="40680" y="81789"/>
                    </a:cubicBezTo>
                    <a:cubicBezTo>
                      <a:pt x="18037" y="81789"/>
                      <a:pt x="0" y="63742"/>
                      <a:pt x="0" y="41087"/>
                    </a:cubicBezTo>
                    <a:cubicBezTo>
                      <a:pt x="0" y="18047"/>
                      <a:pt x="18037" y="0"/>
                      <a:pt x="41064" y="0"/>
                    </a:cubicBezTo>
                    <a:close/>
                    <a:moveTo>
                      <a:pt x="41448" y="53374"/>
                    </a:moveTo>
                    <a:cubicBezTo>
                      <a:pt x="47588" y="53374"/>
                      <a:pt x="54112" y="46463"/>
                      <a:pt x="53729" y="40319"/>
                    </a:cubicBezTo>
                    <a:cubicBezTo>
                      <a:pt x="53729" y="34175"/>
                      <a:pt x="46820" y="27647"/>
                      <a:pt x="40680" y="28031"/>
                    </a:cubicBezTo>
                    <a:cubicBezTo>
                      <a:pt x="34540" y="28031"/>
                      <a:pt x="28016" y="34943"/>
                      <a:pt x="28399" y="41087"/>
                    </a:cubicBezTo>
                    <a:cubicBezTo>
                      <a:pt x="28783" y="47231"/>
                      <a:pt x="35307" y="53758"/>
                      <a:pt x="41448" y="53374"/>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302;p2"/>
              <p:cNvSpPr/>
              <p:nvPr/>
            </p:nvSpPr>
            <p:spPr>
              <a:xfrm>
                <a:off x="1405000" y="4365329"/>
                <a:ext cx="94944" cy="41117"/>
              </a:xfrm>
              <a:custGeom>
                <a:avLst/>
                <a:gdLst/>
                <a:ahLst/>
                <a:cxnLst/>
                <a:rect l="l" t="t" r="r" b="b"/>
                <a:pathLst>
                  <a:path w="94944" h="41117" extrusionOk="0">
                    <a:moveTo>
                      <a:pt x="0" y="40703"/>
                    </a:moveTo>
                    <a:cubicBezTo>
                      <a:pt x="0" y="31103"/>
                      <a:pt x="0" y="22655"/>
                      <a:pt x="0" y="13440"/>
                    </a:cubicBezTo>
                    <a:cubicBezTo>
                      <a:pt x="16502" y="13440"/>
                      <a:pt x="32621" y="13056"/>
                      <a:pt x="48739" y="13440"/>
                    </a:cubicBezTo>
                    <a:cubicBezTo>
                      <a:pt x="58718" y="13824"/>
                      <a:pt x="66009" y="10752"/>
                      <a:pt x="68312" y="0"/>
                    </a:cubicBezTo>
                    <a:cubicBezTo>
                      <a:pt x="77139" y="0"/>
                      <a:pt x="85966" y="0"/>
                      <a:pt x="94792" y="0"/>
                    </a:cubicBezTo>
                    <a:cubicBezTo>
                      <a:pt x="96711" y="19199"/>
                      <a:pt x="80209" y="39167"/>
                      <a:pt x="59869" y="40319"/>
                    </a:cubicBezTo>
                    <a:cubicBezTo>
                      <a:pt x="40296" y="41855"/>
                      <a:pt x="20340" y="40703"/>
                      <a:pt x="0" y="4070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257013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1753849" y="2803631"/>
            <a:ext cx="3516007"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Training Needs</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03</a:t>
            </a:r>
          </a:p>
        </p:txBody>
      </p:sp>
    </p:spTree>
    <p:extLst>
      <p:ext uri="{BB962C8B-B14F-4D97-AF65-F5344CB8AC3E}">
        <p14:creationId xmlns:p14="http://schemas.microsoft.com/office/powerpoint/2010/main" val="4167778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19101" y="429181"/>
            <a:ext cx="8437577" cy="4995245"/>
          </a:xfrm>
        </p:spPr>
        <p:txBody>
          <a:bodyPr/>
          <a:lstStyle/>
          <a:p>
            <a:pPr marL="342900" indent="-342900">
              <a:lnSpc>
                <a:spcPts val="2580"/>
              </a:lnSpc>
              <a:spcBef>
                <a:spcPts val="0"/>
              </a:spcBef>
              <a:buClr>
                <a:srgbClr val="E8A116"/>
              </a:buClr>
              <a:buFont typeface="Arial" panose="020B0604020202020204" pitchFamily="34" charset="0"/>
              <a:buChar char="•"/>
            </a:pPr>
            <a:r>
              <a:rPr lang="en-IE" sz="2300" b="1" dirty="0"/>
              <a:t>Training</a:t>
            </a:r>
            <a:r>
              <a:rPr lang="en-IE" sz="2300" dirty="0"/>
              <a:t> is a dynamic process involving active participation of trainees</a:t>
            </a:r>
          </a:p>
          <a:p>
            <a:pPr marL="342900" indent="-342900">
              <a:lnSpc>
                <a:spcPts val="2580"/>
              </a:lnSpc>
              <a:spcBef>
                <a:spcPts val="0"/>
              </a:spcBef>
              <a:buClr>
                <a:srgbClr val="E8A116"/>
              </a:buClr>
              <a:buFont typeface="Arial" panose="020B0604020202020204" pitchFamily="34" charset="0"/>
              <a:buChar char="•"/>
            </a:pPr>
            <a:r>
              <a:rPr lang="en-IE" sz="2300" b="1" dirty="0">
                <a:solidFill>
                  <a:srgbClr val="454545"/>
                </a:solidFill>
              </a:rPr>
              <a:t>Training </a:t>
            </a:r>
            <a:r>
              <a:rPr lang="en-IE" sz="2300" dirty="0">
                <a:solidFill>
                  <a:srgbClr val="454545"/>
                </a:solidFill>
              </a:rPr>
              <a:t>is the result of an effort planned by an organization to facilitate the learning of the skills required by people for performance of certain duties, involving the knowledge, attitudes and behaviours that are essential for this performance.</a:t>
            </a:r>
          </a:p>
          <a:p>
            <a:pPr marL="342900" indent="-342900">
              <a:lnSpc>
                <a:spcPts val="2580"/>
              </a:lnSpc>
              <a:spcBef>
                <a:spcPts val="0"/>
              </a:spcBef>
              <a:buClr>
                <a:srgbClr val="E8A116"/>
              </a:buClr>
              <a:buFont typeface="Arial" panose="020B0604020202020204" pitchFamily="34" charset="0"/>
              <a:buChar char="•"/>
            </a:pPr>
            <a:r>
              <a:rPr lang="en-IE" sz="2300" b="1" dirty="0">
                <a:solidFill>
                  <a:srgbClr val="454545"/>
                </a:solidFill>
              </a:rPr>
              <a:t>Hard skills </a:t>
            </a:r>
            <a:r>
              <a:rPr lang="en-IE" sz="2300" dirty="0">
                <a:solidFill>
                  <a:srgbClr val="454545"/>
                </a:solidFill>
              </a:rPr>
              <a:t>are the technical competencies and knowledge about the job</a:t>
            </a:r>
          </a:p>
          <a:p>
            <a:pPr marL="342900" indent="-342900">
              <a:lnSpc>
                <a:spcPts val="2580"/>
              </a:lnSpc>
              <a:spcBef>
                <a:spcPts val="0"/>
              </a:spcBef>
              <a:buClr>
                <a:srgbClr val="E8A116"/>
              </a:buClr>
              <a:buFont typeface="Arial" panose="020B0604020202020204" pitchFamily="34" charset="0"/>
              <a:buChar char="•"/>
            </a:pPr>
            <a:r>
              <a:rPr lang="en-IE" sz="2300" b="1" dirty="0">
                <a:solidFill>
                  <a:srgbClr val="454545"/>
                </a:solidFill>
              </a:rPr>
              <a:t>Soft skills </a:t>
            </a:r>
            <a:r>
              <a:rPr lang="en-IE" sz="2300" dirty="0">
                <a:solidFill>
                  <a:srgbClr val="454545"/>
                </a:solidFill>
              </a:rPr>
              <a:t>are the behavioural competencies associated with communication, interpersonal relations, ability to problem solve, decision making, leadership and capacity for teamwork. These skills are crucial in some business sectors and training should promote the individual capabilities that the trainees are sometimes unaware they possess.</a:t>
            </a:r>
          </a:p>
          <a:p>
            <a:pPr marL="342900" indent="-342900">
              <a:lnSpc>
                <a:spcPts val="2580"/>
              </a:lnSpc>
              <a:spcBef>
                <a:spcPts val="0"/>
              </a:spcBef>
              <a:buClr>
                <a:srgbClr val="E8A116"/>
              </a:buClr>
              <a:buFont typeface="Arial" panose="020B0604020202020204" pitchFamily="34" charset="0"/>
              <a:buChar char="•"/>
            </a:pPr>
            <a:r>
              <a:rPr lang="en-IE" sz="2300" b="1" dirty="0">
                <a:solidFill>
                  <a:srgbClr val="454545"/>
                </a:solidFill>
              </a:rPr>
              <a:t>Trainers </a:t>
            </a:r>
            <a:r>
              <a:rPr lang="en-IE" sz="2300" dirty="0">
                <a:solidFill>
                  <a:srgbClr val="454545"/>
                </a:solidFill>
              </a:rPr>
              <a:t>give instruction and feedback relating to the task at an </a:t>
            </a:r>
            <a:r>
              <a:rPr lang="en-IE" sz="2300" b="1" dirty="0">
                <a:solidFill>
                  <a:srgbClr val="E8A116"/>
                </a:solidFill>
              </a:rPr>
              <a:t>appropriate level </a:t>
            </a:r>
            <a:r>
              <a:rPr lang="en-IE" sz="2300" dirty="0">
                <a:solidFill>
                  <a:srgbClr val="454545"/>
                </a:solidFill>
              </a:rPr>
              <a:t>to the trainees needs. Good interpersonal relationships are developed between trainer and trainee. </a:t>
            </a:r>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053083"/>
            <a:ext cx="3390864" cy="4834792"/>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3.1 Introduction to Training</a:t>
            </a:r>
          </a:p>
          <a:p>
            <a:pPr>
              <a:lnSpc>
                <a:spcPts val="3720"/>
              </a:lnSpc>
              <a:spcBef>
                <a:spcPts val="0"/>
              </a:spcBef>
            </a:pPr>
            <a:endParaRPr lang="en-US" dirty="0"/>
          </a:p>
        </p:txBody>
      </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3439B499-E507-B6FC-0D7E-9BA48DD4EA01}"/>
              </a:ext>
            </a:extLst>
          </p:cNvPr>
          <p:cNvGrpSpPr/>
          <p:nvPr/>
        </p:nvGrpSpPr>
        <p:grpSpPr>
          <a:xfrm>
            <a:off x="1928933" y="581726"/>
            <a:ext cx="959968" cy="957224"/>
            <a:chOff x="8711101" y="501407"/>
            <a:chExt cx="959968" cy="957224"/>
          </a:xfrm>
          <a:solidFill>
            <a:srgbClr val="296B5F"/>
          </a:solidFill>
        </p:grpSpPr>
        <p:sp>
          <p:nvSpPr>
            <p:cNvPr id="3" name="Freeform 2">
              <a:extLst>
                <a:ext uri="{FF2B5EF4-FFF2-40B4-BE49-F238E27FC236}">
                  <a16:creationId xmlns:a16="http://schemas.microsoft.com/office/drawing/2014/main" id="{C731F5D5-98ED-87B2-7F41-497330FEDC65}"/>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E8A116"/>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5CADD037-AD52-B259-07D7-81428743B46D}"/>
                </a:ext>
              </a:extLst>
            </p:cNvPr>
            <p:cNvGrpSpPr/>
            <p:nvPr/>
          </p:nvGrpSpPr>
          <p:grpSpPr>
            <a:xfrm>
              <a:off x="8711101" y="501407"/>
              <a:ext cx="959968" cy="957224"/>
              <a:chOff x="8711101" y="501407"/>
              <a:chExt cx="959968" cy="957224"/>
            </a:xfrm>
            <a:grpFill/>
          </p:grpSpPr>
          <p:sp>
            <p:nvSpPr>
              <p:cNvPr id="6" name="Freeform 5">
                <a:extLst>
                  <a:ext uri="{FF2B5EF4-FFF2-40B4-BE49-F238E27FC236}">
                    <a16:creationId xmlns:a16="http://schemas.microsoft.com/office/drawing/2014/main" id="{7CE51B01-EFD9-D3C8-1C31-DE370038341B}"/>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2AF0332-49E2-5B1C-6A36-A0E4A13BB40F}"/>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1159350-82F7-1C9B-DF80-3760793DC1CB}"/>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513ABE1-EB18-E33F-7E11-39183B083C9A}"/>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FB1730-1055-51A2-F29E-7FE78BA59178}"/>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571D2D4-D496-8347-C5A3-AF824DD96FE8}"/>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881935E-7ADA-F24C-67B9-4453897FE44B}"/>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F5E6F5C-636E-BEAC-1708-E78A62E54F20}"/>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7CA3DC4-F122-1487-9138-E2DDB27C66AD}"/>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8DB8CA-50FF-E510-6BD2-F826120B13CA}"/>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704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dirty="0"/>
              <a:t>	</a:t>
            </a:r>
          </a:p>
          <a:p>
            <a:pPr marL="1209675" indent="-1209675"/>
            <a:r>
              <a:rPr lang="en-IE" sz="1800" b="1" dirty="0"/>
              <a:t>Exercise</a:t>
            </a:r>
            <a:r>
              <a:rPr lang="en-IE" sz="1800" dirty="0"/>
              <a:t>:	Make a list of your hard and soft skills. Ask a friend to write what they feel are your hard and soft skills. How do they compare?</a:t>
            </a:r>
            <a:endParaRPr lang="en-IE" sz="1800" b="1" dirty="0"/>
          </a:p>
          <a:p>
            <a:pPr marL="1209675" indent="-1209675"/>
            <a:r>
              <a:rPr lang="en-IE" sz="1800" b="1" dirty="0"/>
              <a:t>Websites: </a:t>
            </a:r>
            <a:r>
              <a:rPr lang="en-IE" sz="1800" dirty="0"/>
              <a:t>	Training - Introduction &amp; Overview https://www.tutor2u.net/business/reference/training-introduction-overview</a:t>
            </a:r>
          </a:p>
          <a:p>
            <a:pPr marL="1209675" indent="-1209675"/>
            <a:r>
              <a:rPr lang="en-IE" sz="1800" b="1" dirty="0"/>
              <a:t>YouTube: 	</a:t>
            </a:r>
            <a:r>
              <a:rPr lang="en-IE" sz="1800" dirty="0"/>
              <a:t>Introduction to training adults </a:t>
            </a:r>
            <a:r>
              <a:rPr lang="en-IE" sz="1800" dirty="0">
                <a:hlinkClick r:id="rId2"/>
              </a:rPr>
              <a:t>https://www.youtube.com/watch?v=l3t8xiFJF9M</a:t>
            </a:r>
            <a:r>
              <a:rPr lang="en-IE" sz="1800" dirty="0"/>
              <a:t> </a:t>
            </a:r>
          </a:p>
          <a:p>
            <a:pPr marL="1209675" indent="-1209675"/>
            <a:r>
              <a:rPr lang="en-IE" sz="1800" b="1" dirty="0"/>
              <a:t>	</a:t>
            </a:r>
            <a:r>
              <a:rPr lang="en-IE" sz="1800" dirty="0"/>
              <a:t>What are the Adult Learning Principles </a:t>
            </a:r>
            <a:r>
              <a:rPr lang="en-IE" sz="1800" dirty="0">
                <a:hlinkClick r:id="rId3"/>
              </a:rPr>
              <a:t>https://www.youtube.com/watch?v=h5FlW4-NKXE</a:t>
            </a:r>
            <a:r>
              <a:rPr lang="en-IE" sz="1800" dirty="0"/>
              <a:t> </a:t>
            </a:r>
          </a:p>
          <a:p>
            <a:pPr marL="1209675" indent="-1209675"/>
            <a:r>
              <a:rPr lang="en-IE" sz="1800" b="1" dirty="0"/>
              <a:t>Case Study: 	</a:t>
            </a:r>
            <a:r>
              <a:rPr lang="en-IE" sz="1800" dirty="0"/>
              <a:t>Les Cinq </a:t>
            </a:r>
            <a:r>
              <a:rPr lang="en-IE" sz="1800" dirty="0" err="1"/>
              <a:t>Tiots</a:t>
            </a:r>
            <a:endParaRPr lang="pt-BR" sz="1800" dirty="0"/>
          </a:p>
          <a:p>
            <a:pPr marL="1209675" indent="-1209675"/>
            <a:r>
              <a:rPr lang="en-IE" sz="1800" b="1" dirty="0"/>
              <a:t>Publication</a:t>
            </a:r>
            <a:r>
              <a:rPr lang="en-IE" sz="1800" dirty="0"/>
              <a:t>: 	Blanchard, P.N., and J.W. Thacker (2003). Effective Training: Systems, Strategies, and Practices.  </a:t>
            </a:r>
          </a:p>
          <a:p>
            <a:pPr marL="1209675" indent="-1209675"/>
            <a:r>
              <a:rPr lang="en-IE" sz="1800" dirty="0"/>
              <a:t>	People in Need. 2017. Agricultural Trainings Guideline. Available at </a:t>
            </a:r>
            <a:r>
              <a:rPr lang="en-IE" sz="1800" dirty="0">
                <a:solidFill>
                  <a:srgbClr val="87AF3F"/>
                </a:solidFill>
                <a:hlinkClick r:id="rId4">
                  <a:extLst>
                    <a:ext uri="{A12FA001-AC4F-418D-AE19-62706E023703}">
                      <ahyp:hlinkClr xmlns:ahyp="http://schemas.microsoft.com/office/drawing/2018/hyperlinkcolor" val="tx"/>
                    </a:ext>
                  </a:extLst>
                </a:hlinkClick>
              </a:rPr>
              <a:t>https://resources.peopleinneed.net/documents/612-trainings-guideline-v4-final.pdf</a:t>
            </a:r>
            <a:endParaRPr lang="en-IE" sz="1800" dirty="0">
              <a:solidFill>
                <a:srgbClr val="87AF3F"/>
              </a:solidFill>
            </a:endParaRPr>
          </a:p>
          <a:p>
            <a:pPr marL="1209675" indent="-1209675"/>
            <a:endParaRPr lang="en-IE" sz="1800" dirty="0"/>
          </a:p>
          <a:p>
            <a:pPr marL="1209675" indent="-1209675">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7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CE69CB72-7A73-08A4-5E97-88ED89E5ED69}"/>
              </a:ext>
            </a:extLst>
          </p:cNvPr>
          <p:cNvSpPr/>
          <p:nvPr/>
        </p:nvSpPr>
        <p:spPr>
          <a:xfrm>
            <a:off x="7832" y="-1"/>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9A1CD39-A90F-7372-BD2D-3051707357E7}"/>
              </a:ext>
            </a:extLst>
          </p:cNvPr>
          <p:cNvSpPr/>
          <p:nvPr/>
        </p:nvSpPr>
        <p:spPr>
          <a:xfrm>
            <a:off x="674686" y="0"/>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812838"/>
            <a:ext cx="3317380"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47E024EC-BCDA-DBA9-6931-B1BA5FF8DBEA}"/>
              </a:ext>
            </a:extLst>
          </p:cNvPr>
          <p:cNvSpPr txBox="1">
            <a:spLocks/>
          </p:cNvSpPr>
          <p:nvPr/>
        </p:nvSpPr>
        <p:spPr>
          <a:xfrm>
            <a:off x="468003" y="2349780"/>
            <a:ext cx="328180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dirty="0">
                <a:solidFill>
                  <a:schemeClr val="bg1"/>
                </a:solidFill>
              </a:rPr>
              <a:t>The </a:t>
            </a:r>
            <a:r>
              <a:rPr lang="en-IE" b="1" dirty="0">
                <a:solidFill>
                  <a:schemeClr val="bg1"/>
                </a:solidFill>
              </a:rPr>
              <a:t>Training Cycle </a:t>
            </a:r>
            <a:r>
              <a:rPr lang="en-IE" dirty="0">
                <a:solidFill>
                  <a:schemeClr val="bg1"/>
                </a:solidFill>
              </a:rPr>
              <a:t>is a systematic approach to the development, delivery, and continuous improvement of a training program. There are four steps in the training process that are mutually necessary for any training program to be effective</a:t>
            </a:r>
          </a:p>
        </p:txBody>
      </p: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559120" y="704551"/>
            <a:ext cx="3133585" cy="803654"/>
          </a:xfrm>
        </p:spPr>
        <p:txBody>
          <a:bodyPr/>
          <a:lstStyle/>
          <a:p>
            <a:pPr>
              <a:lnSpc>
                <a:spcPts val="3720"/>
              </a:lnSpc>
              <a:spcBef>
                <a:spcPts val="0"/>
              </a:spcBef>
            </a:pPr>
            <a:r>
              <a:rPr lang="en-US" dirty="0">
                <a:solidFill>
                  <a:schemeClr val="bg1"/>
                </a:solidFill>
              </a:rPr>
              <a:t>3.2 The Training Cycle</a:t>
            </a:r>
            <a:endParaRPr lang="en-US" dirty="0"/>
          </a:p>
        </p:txBody>
      </p:sp>
      <p:grpSp>
        <p:nvGrpSpPr>
          <p:cNvPr id="29" name="Graphic 27">
            <a:extLst>
              <a:ext uri="{FF2B5EF4-FFF2-40B4-BE49-F238E27FC236}">
                <a16:creationId xmlns:a16="http://schemas.microsoft.com/office/drawing/2014/main" id="{48830FB9-660E-33EF-8C90-98D288888DE0}"/>
              </a:ext>
            </a:extLst>
          </p:cNvPr>
          <p:cNvGrpSpPr/>
          <p:nvPr/>
        </p:nvGrpSpPr>
        <p:grpSpPr>
          <a:xfrm>
            <a:off x="6559450" y="1752901"/>
            <a:ext cx="3765284" cy="3764536"/>
            <a:chOff x="6386850" y="1698685"/>
            <a:chExt cx="3765284" cy="3764536"/>
          </a:xfrm>
        </p:grpSpPr>
        <p:sp>
          <p:nvSpPr>
            <p:cNvPr id="30" name="Freeform 29">
              <a:extLst>
                <a:ext uri="{FF2B5EF4-FFF2-40B4-BE49-F238E27FC236}">
                  <a16:creationId xmlns:a16="http://schemas.microsoft.com/office/drawing/2014/main" id="{EF397C39-0198-A9F3-C5DC-BE4B0CDACA07}"/>
                </a:ext>
              </a:extLst>
            </p:cNvPr>
            <p:cNvSpPr/>
            <p:nvPr/>
          </p:nvSpPr>
          <p:spPr>
            <a:xfrm>
              <a:off x="7798816" y="1698685"/>
              <a:ext cx="2294703" cy="2657618"/>
            </a:xfrm>
            <a:custGeom>
              <a:avLst/>
              <a:gdLst>
                <a:gd name="connsiteX0" fmla="*/ 470676 w 2294703"/>
                <a:gd name="connsiteY0" fmla="*/ 0 h 2657618"/>
                <a:gd name="connsiteX1" fmla="*/ 0 w 2294703"/>
                <a:gd name="connsiteY1" fmla="*/ 59936 h 2657618"/>
                <a:gd name="connsiteX2" fmla="*/ 1352077 w 2294703"/>
                <a:gd name="connsiteY2" fmla="*/ 2355384 h 2657618"/>
                <a:gd name="connsiteX3" fmla="*/ 1246207 w 2294703"/>
                <a:gd name="connsiteY3" fmla="*/ 2657619 h 2657618"/>
                <a:gd name="connsiteX4" fmla="*/ 2294704 w 2294703"/>
                <a:gd name="connsiteY4" fmla="*/ 1411700 h 2657618"/>
                <a:gd name="connsiteX5" fmla="*/ 470676 w 2294703"/>
                <a:gd name="connsiteY5" fmla="*/ 0 h 26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4703" h="2657618">
                  <a:moveTo>
                    <a:pt x="470676" y="0"/>
                  </a:moveTo>
                  <a:cubicBezTo>
                    <a:pt x="312508" y="0"/>
                    <a:pt x="154341" y="20404"/>
                    <a:pt x="0" y="59936"/>
                  </a:cubicBezTo>
                  <a:cubicBezTo>
                    <a:pt x="1007680" y="321362"/>
                    <a:pt x="1612288" y="1349213"/>
                    <a:pt x="1352077" y="2355384"/>
                  </a:cubicBezTo>
                  <a:cubicBezTo>
                    <a:pt x="1325290" y="2458680"/>
                    <a:pt x="1289575" y="2559424"/>
                    <a:pt x="1246207" y="2657619"/>
                  </a:cubicBezTo>
                  <a:cubicBezTo>
                    <a:pt x="1766629" y="2421698"/>
                    <a:pt x="2151843" y="1963883"/>
                    <a:pt x="2294704" y="1411700"/>
                  </a:cubicBezTo>
                  <a:cubicBezTo>
                    <a:pt x="2079137" y="581513"/>
                    <a:pt x="1327842" y="0"/>
                    <a:pt x="470676" y="0"/>
                  </a:cubicBezTo>
                </a:path>
              </a:pathLst>
            </a:custGeom>
            <a:gradFill>
              <a:gsLst>
                <a:gs pos="59000">
                  <a:srgbClr val="296B5F"/>
                </a:gs>
                <a:gs pos="1000">
                  <a:srgbClr val="296B5F">
                    <a:alpha val="62264"/>
                  </a:srgbClr>
                </a:gs>
              </a:gsLst>
              <a:lin ang="5400000" scaled="1"/>
            </a:gradFill>
            <a:ln w="127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1DCC91-08FD-4F90-C470-C0EF07B59C57}"/>
                </a:ext>
              </a:extLst>
            </p:cNvPr>
            <p:cNvSpPr/>
            <p:nvPr/>
          </p:nvSpPr>
          <p:spPr>
            <a:xfrm>
              <a:off x="7493961" y="3110386"/>
              <a:ext cx="2658173" cy="2294172"/>
            </a:xfrm>
            <a:custGeom>
              <a:avLst/>
              <a:gdLst>
                <a:gd name="connsiteX0" fmla="*/ 775531 w 2658173"/>
                <a:gd name="connsiteY0" fmla="*/ 1411701 h 2294172"/>
                <a:gd name="connsiteX1" fmla="*/ 0 w 2658173"/>
                <a:gd name="connsiteY1" fmla="*/ 1245918 h 2294172"/>
                <a:gd name="connsiteX2" fmla="*/ 1246207 w 2658173"/>
                <a:gd name="connsiteY2" fmla="*/ 2294173 h 2294172"/>
                <a:gd name="connsiteX3" fmla="*/ 2598284 w 2658173"/>
                <a:gd name="connsiteY3" fmla="*/ 0 h 2294172"/>
                <a:gd name="connsiteX4" fmla="*/ 775531 w 2658173"/>
                <a:gd name="connsiteY4" fmla="*/ 1411701 h 229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173" h="2294172">
                  <a:moveTo>
                    <a:pt x="775531" y="1411701"/>
                  </a:moveTo>
                  <a:cubicBezTo>
                    <a:pt x="508942" y="1411701"/>
                    <a:pt x="243629" y="1355590"/>
                    <a:pt x="0" y="1245918"/>
                  </a:cubicBezTo>
                  <a:cubicBezTo>
                    <a:pt x="235976" y="1766220"/>
                    <a:pt x="693896" y="2151345"/>
                    <a:pt x="1246207" y="2294173"/>
                  </a:cubicBezTo>
                  <a:cubicBezTo>
                    <a:pt x="2252611" y="2032747"/>
                    <a:pt x="2857219" y="1006171"/>
                    <a:pt x="2598284" y="0"/>
                  </a:cubicBezTo>
                  <a:cubicBezTo>
                    <a:pt x="2383992" y="831462"/>
                    <a:pt x="1632697" y="1412976"/>
                    <a:pt x="775531" y="1411701"/>
                  </a:cubicBezTo>
                </a:path>
              </a:pathLst>
            </a:custGeom>
            <a:gradFill>
              <a:gsLst>
                <a:gs pos="94000">
                  <a:srgbClr val="E8A116">
                    <a:alpha val="40000"/>
                  </a:srgbClr>
                </a:gs>
                <a:gs pos="36000">
                  <a:srgbClr val="E8A116"/>
                </a:gs>
              </a:gsLst>
              <a:lin ang="5400000" scaled="1"/>
            </a:gradFill>
            <a:ln w="1274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177B7FA9-8A25-629F-4336-D9BBFB07F3A3}"/>
                </a:ext>
              </a:extLst>
            </p:cNvPr>
            <p:cNvSpPr/>
            <p:nvPr/>
          </p:nvSpPr>
          <p:spPr>
            <a:xfrm>
              <a:off x="6445464" y="2805601"/>
              <a:ext cx="2294703" cy="2657620"/>
            </a:xfrm>
            <a:custGeom>
              <a:avLst/>
              <a:gdLst>
                <a:gd name="connsiteX0" fmla="*/ 1824028 w 2294703"/>
                <a:gd name="connsiteY0" fmla="*/ 2657619 h 2657620"/>
                <a:gd name="connsiteX1" fmla="*/ 2294704 w 2294703"/>
                <a:gd name="connsiteY1" fmla="*/ 2597682 h 2657620"/>
                <a:gd name="connsiteX2" fmla="*/ 942627 w 2294703"/>
                <a:gd name="connsiteY2" fmla="*/ 302234 h 2657620"/>
                <a:gd name="connsiteX3" fmla="*/ 1048497 w 2294703"/>
                <a:gd name="connsiteY3" fmla="*/ 0 h 2657620"/>
                <a:gd name="connsiteX4" fmla="*/ 0 w 2294703"/>
                <a:gd name="connsiteY4" fmla="*/ 1245918 h 2657620"/>
                <a:gd name="connsiteX5" fmla="*/ 1824028 w 2294703"/>
                <a:gd name="connsiteY5" fmla="*/ 2657619 h 265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4703" h="2657620">
                  <a:moveTo>
                    <a:pt x="1824028" y="2657619"/>
                  </a:moveTo>
                  <a:cubicBezTo>
                    <a:pt x="1982196" y="2657619"/>
                    <a:pt x="2140363" y="2637215"/>
                    <a:pt x="2294704" y="2597682"/>
                  </a:cubicBezTo>
                  <a:cubicBezTo>
                    <a:pt x="1287024" y="2337531"/>
                    <a:pt x="681141" y="1309681"/>
                    <a:pt x="942627" y="302234"/>
                  </a:cubicBezTo>
                  <a:cubicBezTo>
                    <a:pt x="969414" y="198939"/>
                    <a:pt x="1005129" y="98194"/>
                    <a:pt x="1048497" y="0"/>
                  </a:cubicBezTo>
                  <a:cubicBezTo>
                    <a:pt x="528075" y="235921"/>
                    <a:pt x="142861" y="693735"/>
                    <a:pt x="0" y="1245918"/>
                  </a:cubicBezTo>
                  <a:cubicBezTo>
                    <a:pt x="214291" y="2077381"/>
                    <a:pt x="964312" y="2658894"/>
                    <a:pt x="1824028" y="2657619"/>
                  </a:cubicBezTo>
                </a:path>
              </a:pathLst>
            </a:custGeom>
            <a:gradFill>
              <a:gsLst>
                <a:gs pos="29000">
                  <a:srgbClr val="296B5F"/>
                </a:gs>
                <a:gs pos="85000">
                  <a:srgbClr val="296B5F">
                    <a:alpha val="62264"/>
                  </a:srgbClr>
                </a:gs>
              </a:gsLst>
              <a:lin ang="5400000" scaled="1"/>
            </a:gradFill>
            <a:ln w="127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2CCB834-990A-529F-38F5-842E531A2867}"/>
                </a:ext>
              </a:extLst>
            </p:cNvPr>
            <p:cNvSpPr/>
            <p:nvPr/>
          </p:nvSpPr>
          <p:spPr>
            <a:xfrm>
              <a:off x="6386850" y="1758622"/>
              <a:ext cx="2658173" cy="2294172"/>
            </a:xfrm>
            <a:custGeom>
              <a:avLst/>
              <a:gdLst>
                <a:gd name="connsiteX0" fmla="*/ 1882642 w 2658173"/>
                <a:gd name="connsiteY0" fmla="*/ 881197 h 2294172"/>
                <a:gd name="connsiteX1" fmla="*/ 2658173 w 2658173"/>
                <a:gd name="connsiteY1" fmla="*/ 1046979 h 2294172"/>
                <a:gd name="connsiteX2" fmla="*/ 1411967 w 2658173"/>
                <a:gd name="connsiteY2" fmla="*/ 0 h 2294172"/>
                <a:gd name="connsiteX3" fmla="*/ 59890 w 2658173"/>
                <a:gd name="connsiteY3" fmla="*/ 2294173 h 2294172"/>
                <a:gd name="connsiteX4" fmla="*/ 1882642 w 2658173"/>
                <a:gd name="connsiteY4" fmla="*/ 881197 h 229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173" h="2294172">
                  <a:moveTo>
                    <a:pt x="1882642" y="881197"/>
                  </a:moveTo>
                  <a:cubicBezTo>
                    <a:pt x="2149231" y="881197"/>
                    <a:pt x="2414545" y="937308"/>
                    <a:pt x="2658173" y="1046979"/>
                  </a:cubicBezTo>
                  <a:cubicBezTo>
                    <a:pt x="2422198" y="527953"/>
                    <a:pt x="1964277" y="142828"/>
                    <a:pt x="1411967" y="0"/>
                  </a:cubicBezTo>
                  <a:cubicBezTo>
                    <a:pt x="405562" y="261426"/>
                    <a:pt x="-199046" y="1286726"/>
                    <a:pt x="59890" y="2294173"/>
                  </a:cubicBezTo>
                  <a:cubicBezTo>
                    <a:pt x="274181" y="1462711"/>
                    <a:pt x="1024201" y="882472"/>
                    <a:pt x="1882642" y="881197"/>
                  </a:cubicBezTo>
                </a:path>
              </a:pathLst>
            </a:custGeom>
            <a:gradFill>
              <a:gsLst>
                <a:gs pos="94000">
                  <a:srgbClr val="E8A116">
                    <a:alpha val="40000"/>
                  </a:srgbClr>
                </a:gs>
                <a:gs pos="36000">
                  <a:srgbClr val="E8A116"/>
                </a:gs>
              </a:gsLst>
              <a:lin ang="5400000" scaled="1"/>
            </a:gradFill>
            <a:ln w="12743" cap="flat">
              <a:noFill/>
              <a:prstDash val="solid"/>
              <a:miter/>
            </a:ln>
          </p:spPr>
          <p:txBody>
            <a:bodyPr rtlCol="0" anchor="ctr"/>
            <a:lstStyle/>
            <a:p>
              <a:endParaRPr lang="en-US"/>
            </a:p>
          </p:txBody>
        </p:sp>
      </p:grpSp>
      <p:sp>
        <p:nvSpPr>
          <p:cNvPr id="34" name="Text Placeholder 16">
            <a:extLst>
              <a:ext uri="{FF2B5EF4-FFF2-40B4-BE49-F238E27FC236}">
                <a16:creationId xmlns:a16="http://schemas.microsoft.com/office/drawing/2014/main" id="{D80D1CFF-6B22-805C-507B-4887C665B806}"/>
              </a:ext>
            </a:extLst>
          </p:cNvPr>
          <p:cNvSpPr txBox="1">
            <a:spLocks/>
          </p:cNvSpPr>
          <p:nvPr/>
        </p:nvSpPr>
        <p:spPr>
          <a:xfrm>
            <a:off x="7343146" y="2988482"/>
            <a:ext cx="2294703"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220"/>
              </a:lnSpc>
              <a:spcBef>
                <a:spcPts val="0"/>
              </a:spcBef>
            </a:pPr>
            <a:r>
              <a:rPr lang="en-US" dirty="0">
                <a:solidFill>
                  <a:srgbClr val="296B5F"/>
                </a:solidFill>
              </a:rPr>
              <a:t>The Training Cycle</a:t>
            </a:r>
          </a:p>
        </p:txBody>
      </p:sp>
      <p:sp>
        <p:nvSpPr>
          <p:cNvPr id="35" name="Text Placeholder 16">
            <a:extLst>
              <a:ext uri="{FF2B5EF4-FFF2-40B4-BE49-F238E27FC236}">
                <a16:creationId xmlns:a16="http://schemas.microsoft.com/office/drawing/2014/main" id="{9433DD7A-41F0-9DCA-A70A-90B8232ABCB1}"/>
              </a:ext>
            </a:extLst>
          </p:cNvPr>
          <p:cNvSpPr txBox="1">
            <a:spLocks/>
          </p:cNvSpPr>
          <p:nvPr/>
        </p:nvSpPr>
        <p:spPr>
          <a:xfrm>
            <a:off x="10266119" y="1678376"/>
            <a:ext cx="1715210"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20"/>
              </a:lnSpc>
              <a:spcBef>
                <a:spcPts val="0"/>
              </a:spcBef>
            </a:pPr>
            <a:r>
              <a:rPr lang="en-US" sz="2400" b="1" dirty="0">
                <a:solidFill>
                  <a:srgbClr val="E8A116"/>
                </a:solidFill>
              </a:rPr>
              <a:t>STAGE 01</a:t>
            </a:r>
          </a:p>
          <a:p>
            <a:pPr>
              <a:lnSpc>
                <a:spcPts val="2320"/>
              </a:lnSpc>
              <a:spcBef>
                <a:spcPts val="0"/>
              </a:spcBef>
            </a:pPr>
            <a:r>
              <a:rPr lang="en-US" sz="2200" dirty="0">
                <a:solidFill>
                  <a:srgbClr val="296B5F"/>
                </a:solidFill>
              </a:rPr>
              <a:t>Needs Assessment &amp; Analysis </a:t>
            </a:r>
          </a:p>
        </p:txBody>
      </p:sp>
      <p:sp>
        <p:nvSpPr>
          <p:cNvPr id="36" name="Text Placeholder 16">
            <a:extLst>
              <a:ext uri="{FF2B5EF4-FFF2-40B4-BE49-F238E27FC236}">
                <a16:creationId xmlns:a16="http://schemas.microsoft.com/office/drawing/2014/main" id="{4F6E3E78-CE86-4193-637B-6077D368EE44}"/>
              </a:ext>
            </a:extLst>
          </p:cNvPr>
          <p:cNvSpPr txBox="1">
            <a:spLocks/>
          </p:cNvSpPr>
          <p:nvPr/>
        </p:nvSpPr>
        <p:spPr>
          <a:xfrm>
            <a:off x="10083093" y="4707730"/>
            <a:ext cx="2605525"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20"/>
              </a:lnSpc>
              <a:spcBef>
                <a:spcPts val="0"/>
              </a:spcBef>
            </a:pPr>
            <a:r>
              <a:rPr lang="en-US" sz="2400" b="1" dirty="0">
                <a:solidFill>
                  <a:srgbClr val="E8A116"/>
                </a:solidFill>
              </a:rPr>
              <a:t>STAGE 02</a:t>
            </a:r>
          </a:p>
          <a:p>
            <a:pPr>
              <a:lnSpc>
                <a:spcPts val="2320"/>
              </a:lnSpc>
              <a:spcBef>
                <a:spcPts val="0"/>
              </a:spcBef>
            </a:pPr>
            <a:r>
              <a:rPr lang="en-US" sz="2200" dirty="0">
                <a:solidFill>
                  <a:srgbClr val="296B5F"/>
                </a:solidFill>
              </a:rPr>
              <a:t>Design &amp; Development</a:t>
            </a:r>
          </a:p>
        </p:txBody>
      </p:sp>
      <p:sp>
        <p:nvSpPr>
          <p:cNvPr id="37" name="Text Placeholder 16">
            <a:extLst>
              <a:ext uri="{FF2B5EF4-FFF2-40B4-BE49-F238E27FC236}">
                <a16:creationId xmlns:a16="http://schemas.microsoft.com/office/drawing/2014/main" id="{000039BD-972F-6F56-A73C-DDA123B73BE8}"/>
              </a:ext>
            </a:extLst>
          </p:cNvPr>
          <p:cNvSpPr txBox="1">
            <a:spLocks/>
          </p:cNvSpPr>
          <p:nvPr/>
        </p:nvSpPr>
        <p:spPr>
          <a:xfrm>
            <a:off x="4804914" y="1677969"/>
            <a:ext cx="1976533"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2320"/>
              </a:lnSpc>
              <a:spcBef>
                <a:spcPts val="0"/>
              </a:spcBef>
            </a:pPr>
            <a:r>
              <a:rPr lang="en-US" sz="2400" b="1" dirty="0">
                <a:solidFill>
                  <a:srgbClr val="E8A116"/>
                </a:solidFill>
              </a:rPr>
              <a:t>STAGE 04</a:t>
            </a:r>
          </a:p>
          <a:p>
            <a:pPr algn="r">
              <a:lnSpc>
                <a:spcPts val="2320"/>
              </a:lnSpc>
              <a:spcBef>
                <a:spcPts val="0"/>
              </a:spcBef>
            </a:pPr>
            <a:r>
              <a:rPr lang="en-US" sz="2200" dirty="0">
                <a:solidFill>
                  <a:srgbClr val="296B5F"/>
                </a:solidFill>
              </a:rPr>
              <a:t>Evaluation</a:t>
            </a:r>
          </a:p>
        </p:txBody>
      </p:sp>
      <p:sp>
        <p:nvSpPr>
          <p:cNvPr id="38" name="Text Placeholder 16">
            <a:extLst>
              <a:ext uri="{FF2B5EF4-FFF2-40B4-BE49-F238E27FC236}">
                <a16:creationId xmlns:a16="http://schemas.microsoft.com/office/drawing/2014/main" id="{CF6118DD-44F5-3D86-362C-155FFD466129}"/>
              </a:ext>
            </a:extLst>
          </p:cNvPr>
          <p:cNvSpPr txBox="1">
            <a:spLocks/>
          </p:cNvSpPr>
          <p:nvPr/>
        </p:nvSpPr>
        <p:spPr>
          <a:xfrm>
            <a:off x="4178081" y="4695283"/>
            <a:ext cx="2605525"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2320"/>
              </a:lnSpc>
              <a:spcBef>
                <a:spcPts val="0"/>
              </a:spcBef>
            </a:pPr>
            <a:r>
              <a:rPr lang="en-US" sz="2400" b="1" dirty="0">
                <a:solidFill>
                  <a:srgbClr val="E8A116"/>
                </a:solidFill>
              </a:rPr>
              <a:t>STAGE 03</a:t>
            </a:r>
          </a:p>
          <a:p>
            <a:pPr algn="r">
              <a:lnSpc>
                <a:spcPts val="2320"/>
              </a:lnSpc>
              <a:spcBef>
                <a:spcPts val="0"/>
              </a:spcBef>
            </a:pPr>
            <a:r>
              <a:rPr lang="en-US" sz="2200" dirty="0">
                <a:solidFill>
                  <a:srgbClr val="296B5F"/>
                </a:solidFill>
              </a:rPr>
              <a:t>Implementation &amp; Delivery</a:t>
            </a:r>
          </a:p>
        </p:txBody>
      </p:sp>
      <p:sp>
        <p:nvSpPr>
          <p:cNvPr id="39" name="Text Placeholder 16">
            <a:extLst>
              <a:ext uri="{FF2B5EF4-FFF2-40B4-BE49-F238E27FC236}">
                <a16:creationId xmlns:a16="http://schemas.microsoft.com/office/drawing/2014/main" id="{F96166E9-2221-E9AA-B2D8-494F294A09EA}"/>
              </a:ext>
            </a:extLst>
          </p:cNvPr>
          <p:cNvSpPr txBox="1">
            <a:spLocks/>
          </p:cNvSpPr>
          <p:nvPr/>
        </p:nvSpPr>
        <p:spPr>
          <a:xfrm>
            <a:off x="9021971" y="2510234"/>
            <a:ext cx="1061122"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20"/>
              </a:lnSpc>
              <a:spcBef>
                <a:spcPts val="0"/>
              </a:spcBef>
            </a:pPr>
            <a:r>
              <a:rPr lang="en-US" sz="3200" b="1" dirty="0">
                <a:solidFill>
                  <a:schemeClr val="bg1"/>
                </a:solidFill>
              </a:rPr>
              <a:t>01</a:t>
            </a:r>
            <a:endParaRPr lang="en-US" sz="3200" dirty="0">
              <a:solidFill>
                <a:schemeClr val="bg1"/>
              </a:solidFill>
            </a:endParaRPr>
          </a:p>
        </p:txBody>
      </p:sp>
      <p:sp>
        <p:nvSpPr>
          <p:cNvPr id="40" name="Text Placeholder 16">
            <a:extLst>
              <a:ext uri="{FF2B5EF4-FFF2-40B4-BE49-F238E27FC236}">
                <a16:creationId xmlns:a16="http://schemas.microsoft.com/office/drawing/2014/main" id="{70854CFC-5E8C-0A36-9A20-AE76821C23E4}"/>
              </a:ext>
            </a:extLst>
          </p:cNvPr>
          <p:cNvSpPr txBox="1">
            <a:spLocks/>
          </p:cNvSpPr>
          <p:nvPr/>
        </p:nvSpPr>
        <p:spPr>
          <a:xfrm>
            <a:off x="8904332" y="4579336"/>
            <a:ext cx="1061122"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20"/>
              </a:lnSpc>
              <a:spcBef>
                <a:spcPts val="0"/>
              </a:spcBef>
            </a:pPr>
            <a:r>
              <a:rPr lang="en-US" sz="3200" b="1" dirty="0">
                <a:solidFill>
                  <a:schemeClr val="bg1"/>
                </a:solidFill>
              </a:rPr>
              <a:t>02</a:t>
            </a:r>
            <a:endParaRPr lang="en-US" sz="3200" dirty="0">
              <a:solidFill>
                <a:schemeClr val="bg1"/>
              </a:solidFill>
            </a:endParaRPr>
          </a:p>
        </p:txBody>
      </p:sp>
      <p:sp>
        <p:nvSpPr>
          <p:cNvPr id="41" name="Text Placeholder 16">
            <a:extLst>
              <a:ext uri="{FF2B5EF4-FFF2-40B4-BE49-F238E27FC236}">
                <a16:creationId xmlns:a16="http://schemas.microsoft.com/office/drawing/2014/main" id="{4C69C422-7850-32C7-75E4-856CA0D04370}"/>
              </a:ext>
            </a:extLst>
          </p:cNvPr>
          <p:cNvSpPr txBox="1">
            <a:spLocks/>
          </p:cNvSpPr>
          <p:nvPr/>
        </p:nvSpPr>
        <p:spPr>
          <a:xfrm>
            <a:off x="6727486" y="4164126"/>
            <a:ext cx="1061122"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20"/>
              </a:lnSpc>
              <a:spcBef>
                <a:spcPts val="0"/>
              </a:spcBef>
            </a:pPr>
            <a:r>
              <a:rPr lang="en-US" sz="3200" b="1" dirty="0">
                <a:solidFill>
                  <a:schemeClr val="bg1"/>
                </a:solidFill>
              </a:rPr>
              <a:t>03</a:t>
            </a:r>
            <a:endParaRPr lang="en-US" sz="3200" dirty="0">
              <a:solidFill>
                <a:schemeClr val="bg1"/>
              </a:solidFill>
            </a:endParaRPr>
          </a:p>
        </p:txBody>
      </p:sp>
      <p:sp>
        <p:nvSpPr>
          <p:cNvPr id="42" name="Text Placeholder 16">
            <a:extLst>
              <a:ext uri="{FF2B5EF4-FFF2-40B4-BE49-F238E27FC236}">
                <a16:creationId xmlns:a16="http://schemas.microsoft.com/office/drawing/2014/main" id="{13C6D904-1F87-CB50-615F-6D62C7179966}"/>
              </a:ext>
            </a:extLst>
          </p:cNvPr>
          <p:cNvSpPr txBox="1">
            <a:spLocks/>
          </p:cNvSpPr>
          <p:nvPr/>
        </p:nvSpPr>
        <p:spPr>
          <a:xfrm>
            <a:off x="7038230" y="2271544"/>
            <a:ext cx="1061122" cy="7803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20"/>
              </a:lnSpc>
              <a:spcBef>
                <a:spcPts val="0"/>
              </a:spcBef>
            </a:pPr>
            <a:r>
              <a:rPr lang="en-US" sz="3200" b="1" dirty="0">
                <a:solidFill>
                  <a:schemeClr val="bg1"/>
                </a:solidFill>
              </a:rPr>
              <a:t>04</a:t>
            </a:r>
            <a:endParaRPr lang="en-US" sz="3200" dirty="0">
              <a:solidFill>
                <a:schemeClr val="bg1"/>
              </a:solidFill>
            </a:endParaRPr>
          </a:p>
        </p:txBody>
      </p:sp>
    </p:spTree>
    <p:extLst>
      <p:ext uri="{BB962C8B-B14F-4D97-AF65-F5344CB8AC3E}">
        <p14:creationId xmlns:p14="http://schemas.microsoft.com/office/powerpoint/2010/main" val="1155495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719519" y="2322786"/>
            <a:ext cx="10867878" cy="3428836"/>
          </a:xfrm>
        </p:spPr>
        <p:txBody>
          <a:bodyPr/>
          <a:lstStyle/>
          <a:p>
            <a:pPr marL="457200" indent="-457200">
              <a:lnSpc>
                <a:spcPts val="2440"/>
              </a:lnSpc>
              <a:spcBef>
                <a:spcPts val="0"/>
              </a:spcBef>
              <a:buClr>
                <a:srgbClr val="E8A116"/>
              </a:buClr>
              <a:buFont typeface="+mj-lt"/>
              <a:buAutoNum type="arabicPeriod"/>
            </a:pPr>
            <a:r>
              <a:rPr lang="en-US" sz="2200" b="1" dirty="0" err="1">
                <a:solidFill>
                  <a:srgbClr val="424242"/>
                </a:solidFill>
              </a:rPr>
              <a:t>Analyse</a:t>
            </a:r>
            <a:r>
              <a:rPr lang="en-US" sz="2200" b="1" dirty="0">
                <a:solidFill>
                  <a:srgbClr val="424242"/>
                </a:solidFill>
              </a:rPr>
              <a:t> needs: </a:t>
            </a:r>
            <a:r>
              <a:rPr lang="en-US" sz="2200" dirty="0">
                <a:solidFill>
                  <a:srgbClr val="424242"/>
                </a:solidFill>
              </a:rPr>
              <a:t>who are we training and what is their background? What are their needs? Why is training needed? How will the training be performed? Who will do the training? What is the overall aim? What are the goals and objectives of the training? What are the learning outcomes?</a:t>
            </a:r>
          </a:p>
          <a:p>
            <a:pPr marL="457200" indent="-457200">
              <a:lnSpc>
                <a:spcPts val="2440"/>
              </a:lnSpc>
              <a:spcBef>
                <a:spcPts val="0"/>
              </a:spcBef>
              <a:buClr>
                <a:srgbClr val="E8A116"/>
              </a:buClr>
              <a:buFont typeface="+mj-lt"/>
              <a:buAutoNum type="arabicPeriod"/>
            </a:pPr>
            <a:endParaRPr lang="en-US" sz="2200" dirty="0">
              <a:solidFill>
                <a:srgbClr val="424242"/>
              </a:solidFill>
            </a:endParaRPr>
          </a:p>
          <a:p>
            <a:pPr marL="457200" indent="-457200">
              <a:lnSpc>
                <a:spcPts val="2440"/>
              </a:lnSpc>
              <a:spcBef>
                <a:spcPts val="0"/>
              </a:spcBef>
              <a:buClr>
                <a:srgbClr val="E8A116"/>
              </a:buClr>
              <a:buFont typeface="+mj-lt"/>
              <a:buAutoNum type="arabicPeriod"/>
            </a:pPr>
            <a:r>
              <a:rPr lang="en-US" sz="2200" b="1" dirty="0">
                <a:solidFill>
                  <a:srgbClr val="424242"/>
                </a:solidFill>
              </a:rPr>
              <a:t>Design &amp; Develop: </a:t>
            </a:r>
            <a:r>
              <a:rPr lang="en-US" sz="2200" dirty="0">
                <a:solidFill>
                  <a:srgbClr val="424242"/>
                </a:solidFill>
              </a:rPr>
              <a:t>create detailed training content based on aims and objectives. Will training be delivered in person or online, one-to-one or to a large group, or as a stand-alone self-taught module? Create is the framework of the training syllabus. Create the content of each topic, learning activities, manuals, handouts, presentations, workshops, practical's </a:t>
            </a:r>
            <a:r>
              <a:rPr lang="en-US" sz="2200" dirty="0" err="1">
                <a:solidFill>
                  <a:srgbClr val="424242"/>
                </a:solidFill>
              </a:rPr>
              <a:t>etc</a:t>
            </a:r>
            <a:r>
              <a:rPr lang="en-US" sz="2200" dirty="0">
                <a:solidFill>
                  <a:srgbClr val="424242"/>
                </a:solidFill>
              </a:rPr>
              <a:t> based on learning needs. A schedule of delivery is then drawn up. A pilot session is conducted to ensure the schedule is correct and to iron-out any problems in delivery. </a:t>
            </a:r>
            <a:endParaRPr lang="en-US" sz="2200" dirty="0"/>
          </a:p>
        </p:txBody>
      </p:sp>
      <p:sp>
        <p:nvSpPr>
          <p:cNvPr id="28" name="Freeform 27">
            <a:extLst>
              <a:ext uri="{FF2B5EF4-FFF2-40B4-BE49-F238E27FC236}">
                <a16:creationId xmlns:a16="http://schemas.microsoft.com/office/drawing/2014/main" id="{617E1F24-CEAA-FFFD-F23B-649A1FACB6BA}"/>
              </a:ext>
            </a:extLst>
          </p:cNvPr>
          <p:cNvSpPr/>
          <p:nvPr/>
        </p:nvSpPr>
        <p:spPr>
          <a:xfrm>
            <a:off x="482455" y="308377"/>
            <a:ext cx="4524260"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3.2 The Training Cycle</a:t>
            </a: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046F3314-4C48-ECA8-25B5-E9D2BC1F619A}"/>
              </a:ext>
            </a:extLst>
          </p:cNvPr>
          <p:cNvGrpSpPr/>
          <p:nvPr/>
        </p:nvGrpSpPr>
        <p:grpSpPr>
          <a:xfrm>
            <a:off x="10239503" y="874941"/>
            <a:ext cx="959968" cy="957224"/>
            <a:chOff x="8711101" y="501407"/>
            <a:chExt cx="959968" cy="957224"/>
          </a:xfrm>
          <a:solidFill>
            <a:srgbClr val="296B5F"/>
          </a:solidFill>
        </p:grpSpPr>
        <p:sp>
          <p:nvSpPr>
            <p:cNvPr id="3" name="Freeform 2">
              <a:extLst>
                <a:ext uri="{FF2B5EF4-FFF2-40B4-BE49-F238E27FC236}">
                  <a16:creationId xmlns:a16="http://schemas.microsoft.com/office/drawing/2014/main" id="{AB7DD815-8D99-DCCA-9558-C787DE7F49E4}"/>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E8A116"/>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09EC1226-A282-625A-0A1C-7F1F87EC6F32}"/>
                </a:ext>
              </a:extLst>
            </p:cNvPr>
            <p:cNvGrpSpPr/>
            <p:nvPr/>
          </p:nvGrpSpPr>
          <p:grpSpPr>
            <a:xfrm>
              <a:off x="8711101" y="501407"/>
              <a:ext cx="959968" cy="957224"/>
              <a:chOff x="8711101" y="501407"/>
              <a:chExt cx="959968" cy="957224"/>
            </a:xfrm>
            <a:grpFill/>
          </p:grpSpPr>
          <p:sp>
            <p:nvSpPr>
              <p:cNvPr id="5" name="Freeform 4">
                <a:extLst>
                  <a:ext uri="{FF2B5EF4-FFF2-40B4-BE49-F238E27FC236}">
                    <a16:creationId xmlns:a16="http://schemas.microsoft.com/office/drawing/2014/main" id="{0F47CB9A-A793-DEFF-147F-762FEE894269}"/>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53E776-8378-F8F1-BF61-D807D1E292E6}"/>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F94AD5-05B3-BCDA-3BED-14D3220BB627}"/>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93EBEC0-40E5-F1D8-E121-9E746D02D958}"/>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62F9B38-1AC0-00D2-239A-0C5D4550D12F}"/>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2A8717-BC15-FF4F-0C33-87A5B8C489FA}"/>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C0E89E4-A1D5-1BBE-4D11-D4A27FA57FEC}"/>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F5C848-39F1-CC5C-6B25-9B71D4CCDCD6}"/>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73AF456-E190-C528-DD12-824C2A986B30}"/>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F0613E9-B179-9F2F-0DE7-E31437C385C3}"/>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07090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719519" y="2322786"/>
            <a:ext cx="10867878" cy="3428836"/>
          </a:xfrm>
        </p:spPr>
        <p:txBody>
          <a:bodyPr/>
          <a:lstStyle/>
          <a:p>
            <a:pPr marL="457200" indent="-457200">
              <a:lnSpc>
                <a:spcPts val="2440"/>
              </a:lnSpc>
              <a:spcBef>
                <a:spcPts val="0"/>
              </a:spcBef>
              <a:buClr>
                <a:srgbClr val="E8A116"/>
              </a:buClr>
              <a:buFont typeface="+mj-lt"/>
              <a:buAutoNum type="arabicPeriod" startAt="3"/>
            </a:pPr>
            <a:r>
              <a:rPr lang="en-US" sz="2200" b="1" dirty="0">
                <a:solidFill>
                  <a:srgbClr val="424242"/>
                </a:solidFill>
              </a:rPr>
              <a:t>Deliver: </a:t>
            </a:r>
            <a:r>
              <a:rPr lang="en-US" sz="2200" dirty="0">
                <a:solidFill>
                  <a:srgbClr val="424242"/>
                </a:solidFill>
              </a:rPr>
              <a:t>During the training session it is hugely important to constantly read the body language of the learners to see whether they are engaged or not. It is important to be flexible and the training isn’t working then use a different approach. It is important to use a range of learning aids in delivering a training course to stimulate as many of the five senses as possible which consist of: sight, smell, hearing, touch and taste. It is also important to recognize that everyone has different learning styles and different educational backgrounds and life experiences. </a:t>
            </a:r>
          </a:p>
          <a:p>
            <a:pPr marL="457200" indent="-457200">
              <a:lnSpc>
                <a:spcPts val="2440"/>
              </a:lnSpc>
              <a:spcBef>
                <a:spcPts val="0"/>
              </a:spcBef>
              <a:buClr>
                <a:srgbClr val="E8A116"/>
              </a:buClr>
              <a:buFont typeface="+mj-lt"/>
              <a:buAutoNum type="arabicPeriod" startAt="3"/>
            </a:pPr>
            <a:endParaRPr lang="en-US" sz="2200" dirty="0">
              <a:solidFill>
                <a:srgbClr val="424242"/>
              </a:solidFill>
            </a:endParaRPr>
          </a:p>
          <a:p>
            <a:pPr marL="457200" indent="-457200">
              <a:lnSpc>
                <a:spcPts val="2440"/>
              </a:lnSpc>
              <a:spcBef>
                <a:spcPts val="0"/>
              </a:spcBef>
              <a:buClr>
                <a:srgbClr val="E8A116"/>
              </a:buClr>
              <a:buFont typeface="+mj-lt"/>
              <a:buAutoNum type="arabicPeriod" startAt="3"/>
            </a:pPr>
            <a:r>
              <a:rPr lang="en-US" sz="2200" b="1" dirty="0">
                <a:solidFill>
                  <a:srgbClr val="424242"/>
                </a:solidFill>
              </a:rPr>
              <a:t>Evaluate: </a:t>
            </a:r>
            <a:r>
              <a:rPr lang="en-US" sz="2200" dirty="0">
                <a:solidFill>
                  <a:srgbClr val="424242"/>
                </a:solidFill>
              </a:rPr>
              <a:t>did the training achieve the objectives? was the training effective? Did the trainees learn? Can they apply the learning? Obtain feedback using pre-and post- surveys /comments cards. Multiple choice questionnaires, exams, observation can be used to assess if students have learned.</a:t>
            </a:r>
          </a:p>
          <a:p>
            <a:pPr marL="457200" indent="-457200">
              <a:lnSpc>
                <a:spcPts val="2440"/>
              </a:lnSpc>
              <a:spcBef>
                <a:spcPts val="0"/>
              </a:spcBef>
              <a:buClr>
                <a:srgbClr val="E8A116"/>
              </a:buClr>
              <a:buFont typeface="+mj-lt"/>
              <a:buAutoNum type="arabicPeriod" startAt="3"/>
            </a:pPr>
            <a:endParaRPr lang="en-US" sz="2200" dirty="0"/>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479288"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3.2 The Training Cycle</a:t>
            </a: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046F3314-4C48-ECA8-25B5-E9D2BC1F619A}"/>
              </a:ext>
            </a:extLst>
          </p:cNvPr>
          <p:cNvGrpSpPr/>
          <p:nvPr/>
        </p:nvGrpSpPr>
        <p:grpSpPr>
          <a:xfrm>
            <a:off x="10239503" y="874941"/>
            <a:ext cx="959968" cy="957224"/>
            <a:chOff x="8711101" y="501407"/>
            <a:chExt cx="959968" cy="957224"/>
          </a:xfrm>
          <a:solidFill>
            <a:srgbClr val="296B5F"/>
          </a:solidFill>
        </p:grpSpPr>
        <p:sp>
          <p:nvSpPr>
            <p:cNvPr id="3" name="Freeform 2">
              <a:extLst>
                <a:ext uri="{FF2B5EF4-FFF2-40B4-BE49-F238E27FC236}">
                  <a16:creationId xmlns:a16="http://schemas.microsoft.com/office/drawing/2014/main" id="{AB7DD815-8D99-DCCA-9558-C787DE7F49E4}"/>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E8A116"/>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09EC1226-A282-625A-0A1C-7F1F87EC6F32}"/>
                </a:ext>
              </a:extLst>
            </p:cNvPr>
            <p:cNvGrpSpPr/>
            <p:nvPr/>
          </p:nvGrpSpPr>
          <p:grpSpPr>
            <a:xfrm>
              <a:off x="8711101" y="501407"/>
              <a:ext cx="959968" cy="957224"/>
              <a:chOff x="8711101" y="501407"/>
              <a:chExt cx="959968" cy="957224"/>
            </a:xfrm>
            <a:grpFill/>
          </p:grpSpPr>
          <p:sp>
            <p:nvSpPr>
              <p:cNvPr id="5" name="Freeform 4">
                <a:extLst>
                  <a:ext uri="{FF2B5EF4-FFF2-40B4-BE49-F238E27FC236}">
                    <a16:creationId xmlns:a16="http://schemas.microsoft.com/office/drawing/2014/main" id="{0F47CB9A-A793-DEFF-147F-762FEE894269}"/>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53E776-8378-F8F1-BF61-D807D1E292E6}"/>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F94AD5-05B3-BCDA-3BED-14D3220BB627}"/>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93EBEC0-40E5-F1D8-E121-9E746D02D958}"/>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62F9B38-1AC0-00D2-239A-0C5D4550D12F}"/>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2A8717-BC15-FF4F-0C33-87A5B8C489FA}"/>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C0E89E4-A1D5-1BBE-4D11-D4A27FA57FEC}"/>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F5C848-39F1-CC5C-6B25-9B71D4CCDCD6}"/>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73AF456-E190-C528-DD12-824C2A986B30}"/>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F0613E9-B179-9F2F-0DE7-E31437C385C3}"/>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97026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54125"/>
            <a:r>
              <a:rPr lang="en-IE" sz="1800" b="1" dirty="0"/>
              <a:t>Exercise:	</a:t>
            </a:r>
            <a:r>
              <a:rPr lang="en-IE" sz="1800" dirty="0"/>
              <a:t>Remember your most favourite and least favourite teacher or trainer. Write down what you liked most about their teaching styles and what you least liked about them. Try to adopt some of their positive attributes in your training! </a:t>
            </a:r>
          </a:p>
          <a:p>
            <a:pPr marL="1254125" indent="-1254125"/>
            <a:r>
              <a:rPr lang="en-IE" sz="1800" b="1" dirty="0"/>
              <a:t>Websites:	</a:t>
            </a:r>
            <a:r>
              <a:rPr lang="en-IE" sz="1800" dirty="0"/>
              <a:t>The training cycle: an overview https://www.dummies.com/article/business-careers-money/business/human-resources/the-training-cycle-an-overview-142508/</a:t>
            </a:r>
          </a:p>
          <a:p>
            <a:pPr marL="1254125" indent="-1254125"/>
            <a:r>
              <a:rPr lang="en-IE" sz="1800" b="1" dirty="0"/>
              <a:t>You Tube</a:t>
            </a:r>
            <a:r>
              <a:rPr lang="en-IE" sz="1800" dirty="0"/>
              <a:t>: 	Designing an Effective Training Process </a:t>
            </a:r>
            <a:r>
              <a:rPr lang="en-IE" sz="1800" dirty="0">
                <a:hlinkClick r:id="rId2"/>
              </a:rPr>
              <a:t>https://www.youtube.com/watch?v=4ivhLCdAP6U</a:t>
            </a:r>
            <a:r>
              <a:rPr lang="en-IE" sz="1800" dirty="0"/>
              <a:t>  . </a:t>
            </a:r>
          </a:p>
          <a:p>
            <a:pPr marL="1254125" indent="-1254125"/>
            <a:r>
              <a:rPr lang="en-IE" sz="1800" b="1" dirty="0"/>
              <a:t>Case Study: 	</a:t>
            </a:r>
            <a:r>
              <a:rPr lang="en-IE" sz="1800" dirty="0"/>
              <a:t>Les Cinq </a:t>
            </a:r>
            <a:r>
              <a:rPr lang="en-IE" sz="1800" dirty="0" err="1"/>
              <a:t>Tiots</a:t>
            </a:r>
            <a:endParaRPr lang="pt-BR" sz="1800" dirty="0"/>
          </a:p>
          <a:p>
            <a:pPr marL="1254125" indent="-1254125"/>
            <a:r>
              <a:rPr lang="en-IE" sz="1800" b="1" dirty="0"/>
              <a:t>Publication</a:t>
            </a:r>
            <a:r>
              <a:rPr lang="en-IE" sz="1800" dirty="0"/>
              <a:t>: 	Roque, H.C. and Ramos, M., 2019. The importance of cultural training in the hospitality sector. European Journal of Tourism, Hospitality and Recreation, 9(2), pp.58-67.</a:t>
            </a:r>
          </a:p>
          <a:p>
            <a:pPr marL="1254125" indent="-1254125"/>
            <a:r>
              <a:rPr lang="en-IE" sz="1800" dirty="0"/>
              <a:t>	Blanchard, P.N., and J.W. Thacker (2003). Effective Training: Systems, Strategies, and Practices.  </a:t>
            </a:r>
          </a:p>
          <a:p>
            <a:pPr marL="1254125" indent="-1254125"/>
            <a:r>
              <a:rPr lang="en-IE" sz="1800" dirty="0"/>
              <a:t>	People in Need. 2017. Agricultural Trainings Guideline. Available at https://</a:t>
            </a:r>
            <a:r>
              <a:rPr lang="en-IE" sz="1800" dirty="0" err="1"/>
              <a:t>resources.peopleinneed.net</a:t>
            </a:r>
            <a:r>
              <a:rPr lang="en-IE" sz="1800" dirty="0"/>
              <a:t>/documents/612-trainings-guideline-v4-final.pdf</a:t>
            </a:r>
          </a:p>
          <a:p>
            <a:pPr marL="1254125" indent="-1254125">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91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504501" y="2803631"/>
            <a:ext cx="4765355"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Introduction</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01</a:t>
            </a:r>
          </a:p>
        </p:txBody>
      </p:sp>
    </p:spTree>
    <p:extLst>
      <p:ext uri="{BB962C8B-B14F-4D97-AF65-F5344CB8AC3E}">
        <p14:creationId xmlns:p14="http://schemas.microsoft.com/office/powerpoint/2010/main" val="16938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Characteristics of Adult Learners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733915" y="4805322"/>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pic>
        <p:nvPicPr>
          <p:cNvPr id="6" name="Picture 5"/>
          <p:cNvPicPr>
            <a:picLocks noChangeAspect="1"/>
          </p:cNvPicPr>
          <p:nvPr/>
        </p:nvPicPr>
        <p:blipFill rotWithShape="1">
          <a:blip r:embed="rId2"/>
          <a:srcRect l="22493" r="24115"/>
          <a:stretch/>
        </p:blipFill>
        <p:spPr>
          <a:xfrm rot="485490">
            <a:off x="6044338" y="415392"/>
            <a:ext cx="2975676" cy="5573221"/>
          </a:xfrm>
          <a:prstGeom prst="roundRect">
            <a:avLst/>
          </a:prstGeom>
        </p:spPr>
      </p:pic>
      <p:pic>
        <p:nvPicPr>
          <p:cNvPr id="36" name="Google Shape;533;p13"/>
          <p:cNvPicPr preferRelativeResize="0">
            <a:picLocks/>
          </p:cNvPicPr>
          <p:nvPr/>
        </p:nvPicPr>
        <p:blipFill rotWithShape="1">
          <a:blip r:embed="rId3">
            <a:alphaModFix/>
          </a:blip>
          <a:srcRect l="43369" t="2940" r="22988" b="7470"/>
          <a:stretch/>
        </p:blipFill>
        <p:spPr>
          <a:xfrm rot="523525">
            <a:off x="6325611" y="1079638"/>
            <a:ext cx="2444127" cy="4336988"/>
          </a:xfrm>
          <a:prstGeom prst="rect">
            <a:avLst/>
          </a:prstGeom>
          <a:solidFill>
            <a:srgbClr val="D8D8D8"/>
          </a:solidFill>
          <a:ln>
            <a:solidFill>
              <a:schemeClr val="bg2">
                <a:lumMod val="65000"/>
              </a:schemeClr>
            </a:solidFill>
          </a:ln>
        </p:spPr>
      </p:pic>
    </p:spTree>
    <p:extLst>
      <p:ext uri="{BB962C8B-B14F-4D97-AF65-F5344CB8AC3E}">
        <p14:creationId xmlns:p14="http://schemas.microsoft.com/office/powerpoint/2010/main" val="53071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32335" y="763789"/>
            <a:ext cx="7904099" cy="5134019"/>
          </a:xfrm>
        </p:spPr>
        <p:txBody>
          <a:bodyPr/>
          <a:lstStyle/>
          <a:p>
            <a:pPr marL="0" indent="0">
              <a:lnSpc>
                <a:spcPts val="2440"/>
              </a:lnSpc>
              <a:spcBef>
                <a:spcPts val="0"/>
              </a:spcBef>
              <a:buClr>
                <a:srgbClr val="E8A116"/>
              </a:buClr>
            </a:pPr>
            <a:r>
              <a:rPr lang="en-IE" sz="2200" b="1" dirty="0">
                <a:solidFill>
                  <a:srgbClr val="454545"/>
                </a:solidFill>
              </a:rPr>
              <a:t>Andragogy </a:t>
            </a:r>
            <a:r>
              <a:rPr lang="en-IE" sz="2200" dirty="0">
                <a:solidFill>
                  <a:srgbClr val="454545"/>
                </a:solidFill>
              </a:rPr>
              <a:t>is the practice of teaching adults. </a:t>
            </a:r>
            <a:r>
              <a:rPr lang="en-IE" sz="2200" b="1" dirty="0">
                <a:solidFill>
                  <a:srgbClr val="E8A116"/>
                </a:solidFill>
              </a:rPr>
              <a:t>Adults are:</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Independent</a:t>
            </a:r>
            <a:r>
              <a:rPr lang="en-IE" sz="2200" dirty="0">
                <a:solidFill>
                  <a:srgbClr val="454545"/>
                </a:solidFill>
              </a:rPr>
              <a:t> and desire to be self-directed and empowered in their learning. Adult education and training can be key in welcoming and integrating people.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Self-directed</a:t>
            </a:r>
            <a:r>
              <a:rPr lang="en-IE" sz="2200" dirty="0">
                <a:solidFill>
                  <a:srgbClr val="454545"/>
                </a:solidFill>
              </a:rPr>
              <a:t>: Adults are self-motivated and can rely on past experience to solve complex problems. They need to be free to direct themselves. It is important they have control of their learning and can be guided by their trainer.</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Practical and results oriented</a:t>
            </a:r>
            <a:r>
              <a:rPr lang="en-IE" sz="2200" dirty="0">
                <a:solidFill>
                  <a:srgbClr val="454545"/>
                </a:solidFill>
              </a:rPr>
              <a:t>: Adult trainees are usually practical, need relevance and only need information that is immediately applicable to their needs. Therefore, less theory and more practical knowledge using tasks and practical's should be used to improve their skill.</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Resistant to change</a:t>
            </a:r>
            <a:r>
              <a:rPr lang="en-IE" sz="2200" dirty="0">
                <a:solidFill>
                  <a:srgbClr val="454545"/>
                </a:solidFill>
              </a:rPr>
              <a:t>: Adults are often less open minded compare to children and may become stuck in their ways. It is important to explain “why” things are done in a certain way.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Characteristics of Adult Learners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733915" y="4805322"/>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6105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39212" y="761603"/>
            <a:ext cx="7997089" cy="5134019"/>
          </a:xfrm>
        </p:spPr>
        <p:txBody>
          <a:bodyPr/>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Older - Aging affects learning</a:t>
            </a:r>
            <a:r>
              <a:rPr lang="en-IE" sz="2200" dirty="0">
                <a:solidFill>
                  <a:srgbClr val="454545"/>
                </a:solidFill>
              </a:rPr>
              <a:t>: Adults have the ability to learn at any age, however, age does affect performance speed and reaction time. Lessons must be reinforced by repetition and meaningful exercises. Adults eyesight, hearing and physical reactions decline.</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Experienced:</a:t>
            </a:r>
            <a:r>
              <a:rPr lang="en-IE" sz="2200" dirty="0">
                <a:solidFill>
                  <a:srgbClr val="454545"/>
                </a:solidFill>
              </a:rPr>
              <a:t> tend to link their past experiences to anything new and validate new concepts based on prior learning. It is important to form a class with adults that have similar life experience levels, encourage discussion and sharing, and generally create a learning community consisting of people who can profoundly interact.</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Motivated</a:t>
            </a:r>
            <a:r>
              <a:rPr lang="en-IE" sz="2200" dirty="0">
                <a:solidFill>
                  <a:srgbClr val="454545"/>
                </a:solidFill>
              </a:rPr>
              <a:t>: Learning in adulthood is usually voluntary. Learning will take place more quickly when people want to learn. Relevancy of course content is key.</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Stressed</a:t>
            </a:r>
            <a:r>
              <a:rPr lang="en-IE" sz="2200" dirty="0">
                <a:solidFill>
                  <a:srgbClr val="454545"/>
                </a:solidFill>
              </a:rPr>
              <a:t>: Acculturation stress, family commitments and every day pressures can break the concentration necessary for learning.  Create a flexible program to accommodate busy schedules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Characteristics of Adult Learners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733915" y="4805322"/>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19443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54125"/>
            <a:r>
              <a:rPr lang="en-IE" sz="1800" b="1" dirty="0"/>
              <a:t>Exercise:	</a:t>
            </a:r>
            <a:r>
              <a:rPr lang="en-IE" sz="1800" dirty="0"/>
              <a:t>Which characteristics of Adult Learners do you see in yourself and other adult learners that you know?</a:t>
            </a:r>
          </a:p>
          <a:p>
            <a:pPr marL="1254125" indent="-1254125"/>
            <a:r>
              <a:rPr lang="en-IE" sz="1800" b="1" dirty="0"/>
              <a:t>Websites</a:t>
            </a:r>
            <a:r>
              <a:rPr lang="en-IE" sz="1800" dirty="0"/>
              <a:t>: 	What role does adult education play in the refugee crisis? </a:t>
            </a:r>
            <a:r>
              <a:rPr lang="en-IE" sz="1800" dirty="0">
                <a:solidFill>
                  <a:srgbClr val="87AF3F"/>
                </a:solidFill>
                <a:hlinkClick r:id="rId2">
                  <a:extLst>
                    <a:ext uri="{A12FA001-AC4F-418D-AE19-62706E023703}">
                      <ahyp:hlinkClr xmlns:ahyp="http://schemas.microsoft.com/office/drawing/2018/hyperlinkcolor" val="tx"/>
                    </a:ext>
                  </a:extLst>
                </a:hlinkClick>
              </a:rPr>
              <a:t>https://epale.ec.europa.eu/en/blog/what-role-does-adult-education-play-refugee-crisis</a:t>
            </a:r>
            <a:r>
              <a:rPr lang="en-IE" sz="1800" dirty="0"/>
              <a:t>. </a:t>
            </a:r>
          </a:p>
          <a:p>
            <a:pPr marL="1254125" indent="-1254125"/>
            <a:r>
              <a:rPr lang="en-IE" sz="1800" dirty="0"/>
              <a:t>	Andragogy vs. Pedagogy: Key Differences in Learning </a:t>
            </a:r>
            <a:r>
              <a:rPr lang="en-IE" sz="1800" dirty="0">
                <a:solidFill>
                  <a:srgbClr val="87AF3F"/>
                </a:solidFill>
                <a:hlinkClick r:id="rId3">
                  <a:extLst>
                    <a:ext uri="{A12FA001-AC4F-418D-AE19-62706E023703}">
                      <ahyp:hlinkClr xmlns:ahyp="http://schemas.microsoft.com/office/drawing/2018/hyperlinkcolor" val="tx"/>
                    </a:ext>
                  </a:extLst>
                </a:hlinkClick>
              </a:rPr>
              <a:t>https://www.wgu.edu/blog/andragogy-pedagogy-key-differences-learning2205.html</a:t>
            </a:r>
            <a:r>
              <a:rPr lang="en-IE" sz="1800" dirty="0">
                <a:solidFill>
                  <a:srgbClr val="87AF3F"/>
                </a:solidFill>
              </a:rPr>
              <a:t>. </a:t>
            </a:r>
          </a:p>
          <a:p>
            <a:pPr marL="1254125" indent="-1254125"/>
            <a:r>
              <a:rPr lang="en-IE" sz="1800" b="1" dirty="0"/>
              <a:t>YouTube</a:t>
            </a:r>
            <a:r>
              <a:rPr lang="en-IE" sz="1800" dirty="0"/>
              <a:t>: 	Adult Learning Theory | Knowles' 6 Assumptions of Adult Learners </a:t>
            </a:r>
            <a:r>
              <a:rPr lang="en-IE" sz="1800" dirty="0">
                <a:hlinkClick r:id="rId4"/>
              </a:rPr>
              <a:t>https://www.youtube.com/watch?v=SArAggTULLU</a:t>
            </a:r>
            <a:r>
              <a:rPr lang="en-IE" sz="1800" dirty="0"/>
              <a:t>.  </a:t>
            </a:r>
          </a:p>
          <a:p>
            <a:pPr marL="1254125" indent="-1254125"/>
            <a:r>
              <a:rPr lang="en-IE" sz="1800" dirty="0"/>
              <a:t>	The critical role of education in Europe’s refugee crisis </a:t>
            </a:r>
            <a:r>
              <a:rPr lang="en-IE" sz="1800" dirty="0">
                <a:hlinkClick r:id="rId5"/>
              </a:rPr>
              <a:t>https://www.youtube.com/watch?v=foWa7MnWONo</a:t>
            </a:r>
            <a:r>
              <a:rPr lang="en-IE" sz="1800" dirty="0"/>
              <a:t> </a:t>
            </a:r>
          </a:p>
          <a:p>
            <a:pPr marL="1254125" indent="-1254125"/>
            <a:r>
              <a:rPr lang="en-IE" sz="1800" dirty="0"/>
              <a:t>	6 Characteristics of Adult Learners </a:t>
            </a:r>
            <a:r>
              <a:rPr lang="en-IE" sz="1800" dirty="0">
                <a:hlinkClick r:id="rId6"/>
              </a:rPr>
              <a:t>https://www.youtube.com/watch?v=fDMK5ysYujk</a:t>
            </a:r>
            <a:r>
              <a:rPr lang="en-IE" sz="1800" dirty="0"/>
              <a:t> </a:t>
            </a:r>
          </a:p>
          <a:p>
            <a:pPr marL="1254125" indent="-1254125"/>
            <a:r>
              <a:rPr lang="en-IE" sz="1800" b="1" dirty="0"/>
              <a:t>Publication</a:t>
            </a:r>
            <a:r>
              <a:rPr lang="en-IE" sz="1800" dirty="0"/>
              <a:t>: 	</a:t>
            </a:r>
            <a:r>
              <a:rPr lang="en-IE" sz="1800" dirty="0" err="1"/>
              <a:t>Grognet</a:t>
            </a:r>
            <a:r>
              <a:rPr lang="en-IE" sz="1800" dirty="0"/>
              <a:t>, A.G., 1997. Elderly Refugees and Language Learning. ELT. </a:t>
            </a:r>
          </a:p>
          <a:p>
            <a:pPr marL="1254125" indent="-1254125"/>
            <a:r>
              <a:rPr lang="en-IE" sz="1800" dirty="0"/>
              <a:t>	Berry, J.W., 1986. The acculturation process and refugee </a:t>
            </a:r>
            <a:r>
              <a:rPr lang="en-IE" sz="1800" dirty="0" err="1"/>
              <a:t>behavior</a:t>
            </a:r>
            <a:r>
              <a:rPr lang="en-IE" sz="1800" dirty="0"/>
              <a:t>. Refugee mental health in resettlement countries, 10(75), pp.25-37.</a:t>
            </a:r>
          </a:p>
          <a:p>
            <a:pPr marL="1254125" indent="-1254125">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393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633276" cy="803654"/>
          </a:xfrm>
        </p:spPr>
        <p:txBody>
          <a:bodyPr/>
          <a:lstStyle/>
          <a:p>
            <a:r>
              <a:rPr lang="en-US" b="1" dirty="0">
                <a:solidFill>
                  <a:srgbClr val="E8A116"/>
                </a:solidFill>
              </a:rPr>
              <a:t>3.4 Learning Styles – Different approaches to learning</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41193" y="29343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2587688" y="483745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
        <p:nvSpPr>
          <p:cNvPr id="25" name="Freeform 24">
            <a:extLst>
              <a:ext uri="{FF2B5EF4-FFF2-40B4-BE49-F238E27FC236}">
                <a16:creationId xmlns:a16="http://schemas.microsoft.com/office/drawing/2014/main" id="{A6E6AB35-CF7A-0AF6-5D34-7DEEEF1EE89D}"/>
              </a:ext>
            </a:extLst>
          </p:cNvPr>
          <p:cNvSpPr/>
          <p:nvPr/>
        </p:nvSpPr>
        <p:spPr>
          <a:xfrm>
            <a:off x="7868668" y="1498068"/>
            <a:ext cx="1732251" cy="1732249"/>
          </a:xfrm>
          <a:custGeom>
            <a:avLst/>
            <a:gdLst>
              <a:gd name="connsiteX0" fmla="*/ 0 w 1732251"/>
              <a:gd name="connsiteY0" fmla="*/ 0 h 1732249"/>
              <a:gd name="connsiteX1" fmla="*/ 135066 w 1732251"/>
              <a:gd name="connsiteY1" fmla="*/ 6820 h 1732249"/>
              <a:gd name="connsiteX2" fmla="*/ 1725431 w 1732251"/>
              <a:gd name="connsiteY2" fmla="*/ 1597185 h 1732249"/>
              <a:gd name="connsiteX3" fmla="*/ 1732251 w 1732251"/>
              <a:gd name="connsiteY3" fmla="*/ 1732249 h 1732249"/>
              <a:gd name="connsiteX4" fmla="*/ 0 w 1732251"/>
              <a:gd name="connsiteY4" fmla="*/ 1732249 h 1732249"/>
              <a:gd name="connsiteX5" fmla="*/ 0 w 1732251"/>
              <a:gd name="connsiteY5" fmla="*/ 0 h 17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251" h="1732249">
                <a:moveTo>
                  <a:pt x="0" y="0"/>
                </a:moveTo>
                <a:lnTo>
                  <a:pt x="135066" y="6820"/>
                </a:lnTo>
                <a:cubicBezTo>
                  <a:pt x="973621" y="91980"/>
                  <a:pt x="1640271" y="758630"/>
                  <a:pt x="1725431" y="1597185"/>
                </a:cubicBezTo>
                <a:lnTo>
                  <a:pt x="1732251" y="1732249"/>
                </a:lnTo>
                <a:lnTo>
                  <a:pt x="0" y="1732249"/>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EDF2EAAD-C6C7-07DE-7F33-50FB55DDFE74}"/>
              </a:ext>
            </a:extLst>
          </p:cNvPr>
          <p:cNvSpPr/>
          <p:nvPr/>
        </p:nvSpPr>
        <p:spPr>
          <a:xfrm>
            <a:off x="6042205" y="1498068"/>
            <a:ext cx="1732249" cy="1732249"/>
          </a:xfrm>
          <a:custGeom>
            <a:avLst/>
            <a:gdLst>
              <a:gd name="connsiteX0" fmla="*/ 1732249 w 1732249"/>
              <a:gd name="connsiteY0" fmla="*/ 0 h 1732249"/>
              <a:gd name="connsiteX1" fmla="*/ 1732249 w 1732249"/>
              <a:gd name="connsiteY1" fmla="*/ 1732249 h 1732249"/>
              <a:gd name="connsiteX2" fmla="*/ 0 w 1732249"/>
              <a:gd name="connsiteY2" fmla="*/ 1732249 h 1732249"/>
              <a:gd name="connsiteX3" fmla="*/ 6820 w 1732249"/>
              <a:gd name="connsiteY3" fmla="*/ 1597185 h 1732249"/>
              <a:gd name="connsiteX4" fmla="*/ 1597185 w 1732249"/>
              <a:gd name="connsiteY4" fmla="*/ 6820 h 1732249"/>
              <a:gd name="connsiteX5" fmla="*/ 1732249 w 1732249"/>
              <a:gd name="connsiteY5" fmla="*/ 0 h 17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249" h="1732249">
                <a:moveTo>
                  <a:pt x="1732249" y="0"/>
                </a:moveTo>
                <a:lnTo>
                  <a:pt x="1732249" y="1732249"/>
                </a:lnTo>
                <a:lnTo>
                  <a:pt x="0" y="1732249"/>
                </a:lnTo>
                <a:lnTo>
                  <a:pt x="6820" y="1597185"/>
                </a:lnTo>
                <a:cubicBezTo>
                  <a:pt x="91980" y="758630"/>
                  <a:pt x="758630" y="91980"/>
                  <a:pt x="1597185" y="6820"/>
                </a:cubicBezTo>
                <a:lnTo>
                  <a:pt x="1732249" y="0"/>
                </a:lnTo>
                <a:close/>
              </a:path>
            </a:pathLst>
          </a:custGeom>
          <a:solidFill>
            <a:srgbClr val="E8A11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718313B4-AEA4-5C79-F1A0-2270178CD1E6}"/>
              </a:ext>
            </a:extLst>
          </p:cNvPr>
          <p:cNvSpPr/>
          <p:nvPr/>
        </p:nvSpPr>
        <p:spPr>
          <a:xfrm>
            <a:off x="6042205" y="3324531"/>
            <a:ext cx="1732249" cy="1732251"/>
          </a:xfrm>
          <a:custGeom>
            <a:avLst/>
            <a:gdLst>
              <a:gd name="connsiteX0" fmla="*/ 0 w 1732249"/>
              <a:gd name="connsiteY0" fmla="*/ 0 h 1732251"/>
              <a:gd name="connsiteX1" fmla="*/ 1732249 w 1732249"/>
              <a:gd name="connsiteY1" fmla="*/ 0 h 1732251"/>
              <a:gd name="connsiteX2" fmla="*/ 1732249 w 1732249"/>
              <a:gd name="connsiteY2" fmla="*/ 1732251 h 1732251"/>
              <a:gd name="connsiteX3" fmla="*/ 1597185 w 1732249"/>
              <a:gd name="connsiteY3" fmla="*/ 1725431 h 1732251"/>
              <a:gd name="connsiteX4" fmla="*/ 6820 w 1732249"/>
              <a:gd name="connsiteY4" fmla="*/ 135066 h 1732251"/>
              <a:gd name="connsiteX5" fmla="*/ 0 w 1732249"/>
              <a:gd name="connsiteY5" fmla="*/ 0 h 173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249" h="1732251">
                <a:moveTo>
                  <a:pt x="0" y="0"/>
                </a:moveTo>
                <a:lnTo>
                  <a:pt x="1732249" y="0"/>
                </a:lnTo>
                <a:lnTo>
                  <a:pt x="1732249" y="1732251"/>
                </a:lnTo>
                <a:lnTo>
                  <a:pt x="1597185" y="1725431"/>
                </a:lnTo>
                <a:cubicBezTo>
                  <a:pt x="758630" y="1640272"/>
                  <a:pt x="91980" y="973621"/>
                  <a:pt x="6820" y="135066"/>
                </a:cubicBez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46758502-ED32-B6FD-E025-70009EA66923}"/>
              </a:ext>
            </a:extLst>
          </p:cNvPr>
          <p:cNvSpPr/>
          <p:nvPr/>
        </p:nvSpPr>
        <p:spPr>
          <a:xfrm>
            <a:off x="7868668" y="3324530"/>
            <a:ext cx="1732251" cy="1732252"/>
          </a:xfrm>
          <a:custGeom>
            <a:avLst/>
            <a:gdLst>
              <a:gd name="connsiteX0" fmla="*/ 0 w 1732251"/>
              <a:gd name="connsiteY0" fmla="*/ 0 h 1732252"/>
              <a:gd name="connsiteX1" fmla="*/ 1732251 w 1732251"/>
              <a:gd name="connsiteY1" fmla="*/ 0 h 1732252"/>
              <a:gd name="connsiteX2" fmla="*/ 1725431 w 1732251"/>
              <a:gd name="connsiteY2" fmla="*/ 135066 h 1732252"/>
              <a:gd name="connsiteX3" fmla="*/ 135066 w 1732251"/>
              <a:gd name="connsiteY3" fmla="*/ 1725431 h 1732252"/>
              <a:gd name="connsiteX4" fmla="*/ 0 w 1732251"/>
              <a:gd name="connsiteY4" fmla="*/ 1732252 h 1732252"/>
              <a:gd name="connsiteX5" fmla="*/ 0 w 1732251"/>
              <a:gd name="connsiteY5" fmla="*/ 0 h 173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251" h="1732252">
                <a:moveTo>
                  <a:pt x="0" y="0"/>
                </a:moveTo>
                <a:lnTo>
                  <a:pt x="1732251" y="0"/>
                </a:lnTo>
                <a:lnTo>
                  <a:pt x="1725431" y="135066"/>
                </a:lnTo>
                <a:cubicBezTo>
                  <a:pt x="1640271" y="973621"/>
                  <a:pt x="973621" y="1640272"/>
                  <a:pt x="135066" y="1725431"/>
                </a:cubicBezTo>
                <a:lnTo>
                  <a:pt x="0" y="1732252"/>
                </a:lnTo>
                <a:lnTo>
                  <a:pt x="0" y="0"/>
                </a:lnTo>
                <a:close/>
              </a:path>
            </a:pathLst>
          </a:custGeom>
          <a:solidFill>
            <a:srgbClr val="E8A11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 Placeholder 3">
            <a:extLst>
              <a:ext uri="{FF2B5EF4-FFF2-40B4-BE49-F238E27FC236}">
                <a16:creationId xmlns:a16="http://schemas.microsoft.com/office/drawing/2014/main" id="{6AED7121-D322-F24D-3A15-4CF54A527D47}"/>
              </a:ext>
            </a:extLst>
          </p:cNvPr>
          <p:cNvSpPr txBox="1">
            <a:spLocks/>
          </p:cNvSpPr>
          <p:nvPr/>
        </p:nvSpPr>
        <p:spPr>
          <a:xfrm>
            <a:off x="6042203" y="2554369"/>
            <a:ext cx="1732251" cy="5456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rPr>
              <a:t>Reflector</a:t>
            </a:r>
          </a:p>
        </p:txBody>
      </p:sp>
      <p:sp>
        <p:nvSpPr>
          <p:cNvPr id="29" name="Text Placeholder 3">
            <a:extLst>
              <a:ext uri="{FF2B5EF4-FFF2-40B4-BE49-F238E27FC236}">
                <a16:creationId xmlns:a16="http://schemas.microsoft.com/office/drawing/2014/main" id="{2A0B3DDA-1E69-F83E-20A1-6B67A6F17980}"/>
              </a:ext>
            </a:extLst>
          </p:cNvPr>
          <p:cNvSpPr txBox="1">
            <a:spLocks/>
          </p:cNvSpPr>
          <p:nvPr/>
        </p:nvSpPr>
        <p:spPr>
          <a:xfrm>
            <a:off x="7836620" y="2568967"/>
            <a:ext cx="1732251" cy="5456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rPr>
              <a:t>Activist</a:t>
            </a:r>
          </a:p>
        </p:txBody>
      </p:sp>
      <p:sp>
        <p:nvSpPr>
          <p:cNvPr id="30" name="Text Placeholder 3">
            <a:extLst>
              <a:ext uri="{FF2B5EF4-FFF2-40B4-BE49-F238E27FC236}">
                <a16:creationId xmlns:a16="http://schemas.microsoft.com/office/drawing/2014/main" id="{844024C1-0A4B-898A-3B5C-04AE7A4A6FBF}"/>
              </a:ext>
            </a:extLst>
          </p:cNvPr>
          <p:cNvSpPr txBox="1">
            <a:spLocks/>
          </p:cNvSpPr>
          <p:nvPr/>
        </p:nvSpPr>
        <p:spPr>
          <a:xfrm>
            <a:off x="6042203" y="3473294"/>
            <a:ext cx="1732251" cy="5456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rPr>
              <a:t>Pragmatist</a:t>
            </a:r>
          </a:p>
        </p:txBody>
      </p:sp>
      <p:sp>
        <p:nvSpPr>
          <p:cNvPr id="31" name="Text Placeholder 3">
            <a:extLst>
              <a:ext uri="{FF2B5EF4-FFF2-40B4-BE49-F238E27FC236}">
                <a16:creationId xmlns:a16="http://schemas.microsoft.com/office/drawing/2014/main" id="{250365BB-E7D0-8921-8925-ABF0B853CF2D}"/>
              </a:ext>
            </a:extLst>
          </p:cNvPr>
          <p:cNvSpPr txBox="1">
            <a:spLocks/>
          </p:cNvSpPr>
          <p:nvPr/>
        </p:nvSpPr>
        <p:spPr>
          <a:xfrm>
            <a:off x="7836620" y="3487892"/>
            <a:ext cx="1732251" cy="5456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rPr>
              <a:t>Theorist</a:t>
            </a:r>
          </a:p>
        </p:txBody>
      </p:sp>
      <p:sp>
        <p:nvSpPr>
          <p:cNvPr id="32" name="Cloud Callout 31">
            <a:extLst>
              <a:ext uri="{FF2B5EF4-FFF2-40B4-BE49-F238E27FC236}">
                <a16:creationId xmlns:a16="http://schemas.microsoft.com/office/drawing/2014/main" id="{0E011BD5-3F43-0783-8C8B-CCD55486C824}"/>
              </a:ext>
            </a:extLst>
          </p:cNvPr>
          <p:cNvSpPr/>
          <p:nvPr/>
        </p:nvSpPr>
        <p:spPr>
          <a:xfrm>
            <a:off x="8786719" y="623644"/>
            <a:ext cx="2514600" cy="1699208"/>
          </a:xfrm>
          <a:prstGeom prst="cloudCallout">
            <a:avLst>
              <a:gd name="adj1" fmla="val -28271"/>
              <a:gd name="adj2" fmla="val 77176"/>
            </a:avLst>
          </a:prstGeom>
          <a:solidFill>
            <a:schemeClr val="bg1"/>
          </a:solidFill>
          <a:ln w="28575">
            <a:solidFill>
              <a:srgbClr val="296B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
            <a:extLst>
              <a:ext uri="{FF2B5EF4-FFF2-40B4-BE49-F238E27FC236}">
                <a16:creationId xmlns:a16="http://schemas.microsoft.com/office/drawing/2014/main" id="{40D566CD-4D37-C2AD-73F3-CD976543CBBD}"/>
              </a:ext>
            </a:extLst>
          </p:cNvPr>
          <p:cNvSpPr txBox="1">
            <a:spLocks/>
          </p:cNvSpPr>
          <p:nvPr/>
        </p:nvSpPr>
        <p:spPr>
          <a:xfrm>
            <a:off x="9172350" y="1002689"/>
            <a:ext cx="1826464" cy="8467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spcBef>
                <a:spcPts val="0"/>
              </a:spcBef>
            </a:pPr>
            <a:r>
              <a:rPr lang="en-US" sz="2200" b="1" i="1" dirty="0">
                <a:solidFill>
                  <a:srgbClr val="296B5F"/>
                </a:solidFill>
              </a:rPr>
              <a:t>Can I have a go at doing this now?</a:t>
            </a:r>
          </a:p>
        </p:txBody>
      </p:sp>
      <p:sp>
        <p:nvSpPr>
          <p:cNvPr id="34" name="Cloud Callout 33">
            <a:extLst>
              <a:ext uri="{FF2B5EF4-FFF2-40B4-BE49-F238E27FC236}">
                <a16:creationId xmlns:a16="http://schemas.microsoft.com/office/drawing/2014/main" id="{F01C50A3-6413-B185-23C4-32E66B07F631}"/>
              </a:ext>
            </a:extLst>
          </p:cNvPr>
          <p:cNvSpPr/>
          <p:nvPr/>
        </p:nvSpPr>
        <p:spPr>
          <a:xfrm rot="11700000">
            <a:off x="3806944" y="3851547"/>
            <a:ext cx="2514600" cy="1699208"/>
          </a:xfrm>
          <a:prstGeom prst="cloudCallout">
            <a:avLst>
              <a:gd name="adj1" fmla="val -28957"/>
              <a:gd name="adj2" fmla="val 88513"/>
            </a:avLst>
          </a:prstGeom>
          <a:solidFill>
            <a:schemeClr val="bg1"/>
          </a:solidFill>
          <a:ln w="28575">
            <a:solidFill>
              <a:srgbClr val="296B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91240A8E-97CE-D9DF-960D-B8CE1F5B6B3F}"/>
              </a:ext>
            </a:extLst>
          </p:cNvPr>
          <p:cNvSpPr txBox="1">
            <a:spLocks/>
          </p:cNvSpPr>
          <p:nvPr/>
        </p:nvSpPr>
        <p:spPr>
          <a:xfrm>
            <a:off x="4199717" y="4372410"/>
            <a:ext cx="1826464" cy="8467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spcBef>
                <a:spcPts val="0"/>
              </a:spcBef>
            </a:pPr>
            <a:r>
              <a:rPr lang="en-US" sz="2200" b="1" i="1" dirty="0">
                <a:solidFill>
                  <a:srgbClr val="296B5F"/>
                </a:solidFill>
              </a:rPr>
              <a:t>How does this work in the real world?</a:t>
            </a:r>
          </a:p>
        </p:txBody>
      </p:sp>
      <p:sp>
        <p:nvSpPr>
          <p:cNvPr id="36" name="Cloud Callout 35">
            <a:extLst>
              <a:ext uri="{FF2B5EF4-FFF2-40B4-BE49-F238E27FC236}">
                <a16:creationId xmlns:a16="http://schemas.microsoft.com/office/drawing/2014/main" id="{9EDB9C71-C318-3E6D-E3CB-6EACCABC8E97}"/>
              </a:ext>
            </a:extLst>
          </p:cNvPr>
          <p:cNvSpPr/>
          <p:nvPr/>
        </p:nvSpPr>
        <p:spPr>
          <a:xfrm rot="20823506" flipH="1">
            <a:off x="3903953" y="678613"/>
            <a:ext cx="2514600" cy="1699208"/>
          </a:xfrm>
          <a:prstGeom prst="cloudCallout">
            <a:avLst>
              <a:gd name="adj1" fmla="val -28957"/>
              <a:gd name="adj2" fmla="val 88513"/>
            </a:avLst>
          </a:prstGeom>
          <a:solidFill>
            <a:schemeClr val="bg1"/>
          </a:solidFill>
          <a:ln w="28575">
            <a:solidFill>
              <a:srgbClr val="E8A1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Callout 36">
            <a:extLst>
              <a:ext uri="{FF2B5EF4-FFF2-40B4-BE49-F238E27FC236}">
                <a16:creationId xmlns:a16="http://schemas.microsoft.com/office/drawing/2014/main" id="{878D2D80-48C5-CE3D-125A-ED97C7EA18CB}"/>
              </a:ext>
            </a:extLst>
          </p:cNvPr>
          <p:cNvSpPr/>
          <p:nvPr/>
        </p:nvSpPr>
        <p:spPr>
          <a:xfrm rot="9900000" flipH="1">
            <a:off x="9105212" y="3845864"/>
            <a:ext cx="2514600" cy="1699208"/>
          </a:xfrm>
          <a:prstGeom prst="cloudCallout">
            <a:avLst>
              <a:gd name="adj1" fmla="val -28957"/>
              <a:gd name="adj2" fmla="val 88513"/>
            </a:avLst>
          </a:prstGeom>
          <a:solidFill>
            <a:schemeClr val="bg1"/>
          </a:solidFill>
          <a:ln w="28575">
            <a:solidFill>
              <a:srgbClr val="E8A1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
            <a:extLst>
              <a:ext uri="{FF2B5EF4-FFF2-40B4-BE49-F238E27FC236}">
                <a16:creationId xmlns:a16="http://schemas.microsoft.com/office/drawing/2014/main" id="{285E56D5-96BB-2DB0-86D2-7A52AFB6ABF2}"/>
              </a:ext>
            </a:extLst>
          </p:cNvPr>
          <p:cNvSpPr txBox="1">
            <a:spLocks/>
          </p:cNvSpPr>
          <p:nvPr/>
        </p:nvSpPr>
        <p:spPr>
          <a:xfrm>
            <a:off x="4253592" y="1012766"/>
            <a:ext cx="1826464" cy="8467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spcBef>
                <a:spcPts val="0"/>
              </a:spcBef>
            </a:pPr>
            <a:r>
              <a:rPr lang="en-US" sz="2200" b="1" i="1" dirty="0">
                <a:solidFill>
                  <a:srgbClr val="296B5F"/>
                </a:solidFill>
              </a:rPr>
              <a:t>Can I have a think about that?</a:t>
            </a:r>
          </a:p>
        </p:txBody>
      </p:sp>
      <p:sp>
        <p:nvSpPr>
          <p:cNvPr id="39" name="Text Placeholder 3">
            <a:extLst>
              <a:ext uri="{FF2B5EF4-FFF2-40B4-BE49-F238E27FC236}">
                <a16:creationId xmlns:a16="http://schemas.microsoft.com/office/drawing/2014/main" id="{1F2ADED1-C702-D9D4-411A-692D2A6E6B21}"/>
              </a:ext>
            </a:extLst>
          </p:cNvPr>
          <p:cNvSpPr txBox="1">
            <a:spLocks/>
          </p:cNvSpPr>
          <p:nvPr/>
        </p:nvSpPr>
        <p:spPr>
          <a:xfrm>
            <a:off x="9481162" y="4318259"/>
            <a:ext cx="1826464" cy="8467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spcBef>
                <a:spcPts val="0"/>
              </a:spcBef>
            </a:pPr>
            <a:r>
              <a:rPr lang="en-US" sz="2200" b="1" i="1" dirty="0">
                <a:solidFill>
                  <a:srgbClr val="296B5F"/>
                </a:solidFill>
              </a:rPr>
              <a:t>Why does this work like that?</a:t>
            </a:r>
          </a:p>
        </p:txBody>
      </p:sp>
    </p:spTree>
    <p:extLst>
      <p:ext uri="{BB962C8B-B14F-4D97-AF65-F5344CB8AC3E}">
        <p14:creationId xmlns:p14="http://schemas.microsoft.com/office/powerpoint/2010/main" val="1631871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32335" y="763789"/>
            <a:ext cx="7904099" cy="5134019"/>
          </a:xfrm>
        </p:spPr>
        <p:txBody>
          <a:bodyPr/>
          <a:lstStyle/>
          <a:p>
            <a:pPr marL="342900" indent="-342900">
              <a:lnSpc>
                <a:spcPts val="2640"/>
              </a:lnSpc>
              <a:spcBef>
                <a:spcPts val="0"/>
              </a:spcBef>
              <a:buClr>
                <a:srgbClr val="E8A116"/>
              </a:buClr>
              <a:buFont typeface="Arial" panose="020B0604020202020204" pitchFamily="34" charset="0"/>
              <a:buChar char="•"/>
            </a:pPr>
            <a:r>
              <a:rPr lang="en-IE" sz="2200" b="1" dirty="0">
                <a:solidFill>
                  <a:srgbClr val="454545"/>
                </a:solidFill>
              </a:rPr>
              <a:t>How do people learn? </a:t>
            </a:r>
            <a:r>
              <a:rPr lang="en-IE" sz="2200" dirty="0">
                <a:solidFill>
                  <a:srgbClr val="454545"/>
                </a:solidFill>
              </a:rPr>
              <a:t>Though there are many different theories and frameworks regarding learning styles, one of the most famous theories was developed by Peter Honey and Alan Mumford who identified four different approaches people took to learning new information:</a:t>
            </a:r>
          </a:p>
          <a:p>
            <a:pPr marL="763588" indent="-458788">
              <a:lnSpc>
                <a:spcPts val="2640"/>
              </a:lnSpc>
              <a:spcBef>
                <a:spcPts val="0"/>
              </a:spcBef>
              <a:buClr>
                <a:srgbClr val="E8A116"/>
              </a:buClr>
              <a:buFont typeface="+mj-lt"/>
              <a:buAutoNum type="arabicPeriod"/>
            </a:pPr>
            <a:r>
              <a:rPr lang="en-IE" sz="2200" b="1" dirty="0">
                <a:solidFill>
                  <a:srgbClr val="454545"/>
                </a:solidFill>
              </a:rPr>
              <a:t>Activist</a:t>
            </a:r>
            <a:r>
              <a:rPr lang="en-IE" sz="2200" dirty="0">
                <a:solidFill>
                  <a:srgbClr val="454545"/>
                </a:solidFill>
              </a:rPr>
              <a:t>: They enjoy practical classes and “getting stuck-in”; they dislike wordy boring </a:t>
            </a:r>
            <a:r>
              <a:rPr lang="en-IE" sz="2200" dirty="0" err="1">
                <a:solidFill>
                  <a:srgbClr val="454545"/>
                </a:solidFill>
              </a:rPr>
              <a:t>powerpoint</a:t>
            </a:r>
            <a:r>
              <a:rPr lang="en-IE" sz="2200" dirty="0">
                <a:solidFill>
                  <a:srgbClr val="454545"/>
                </a:solidFill>
              </a:rPr>
              <a:t> and long-winded explanations</a:t>
            </a:r>
          </a:p>
          <a:p>
            <a:pPr marL="763588" indent="-458788">
              <a:lnSpc>
                <a:spcPts val="2640"/>
              </a:lnSpc>
              <a:spcBef>
                <a:spcPts val="0"/>
              </a:spcBef>
              <a:buClr>
                <a:srgbClr val="E8A116"/>
              </a:buClr>
              <a:buFont typeface="+mj-lt"/>
              <a:buAutoNum type="arabicPeriod"/>
            </a:pPr>
            <a:r>
              <a:rPr lang="en-IE" sz="2200" b="1" dirty="0">
                <a:solidFill>
                  <a:srgbClr val="454545"/>
                </a:solidFill>
              </a:rPr>
              <a:t>Theorist</a:t>
            </a:r>
            <a:r>
              <a:rPr lang="en-IE" sz="2200" dirty="0">
                <a:solidFill>
                  <a:srgbClr val="454545"/>
                </a:solidFill>
              </a:rPr>
              <a:t>: They like methodical and logical structure; they don’t like emotional “fluffy” situations and dislike learning something practical without knowing the theory behind it. </a:t>
            </a:r>
          </a:p>
          <a:p>
            <a:pPr marL="763588" indent="-458788">
              <a:lnSpc>
                <a:spcPts val="2640"/>
              </a:lnSpc>
              <a:spcBef>
                <a:spcPts val="0"/>
              </a:spcBef>
              <a:buClr>
                <a:srgbClr val="E8A116"/>
              </a:buClr>
              <a:buFont typeface="+mj-lt"/>
              <a:buAutoNum type="arabicPeriod"/>
            </a:pPr>
            <a:r>
              <a:rPr lang="en-IE" sz="2200" b="1" dirty="0">
                <a:solidFill>
                  <a:srgbClr val="454545"/>
                </a:solidFill>
              </a:rPr>
              <a:t>Pragmatist</a:t>
            </a:r>
            <a:r>
              <a:rPr lang="en-IE" sz="2200" dirty="0">
                <a:solidFill>
                  <a:srgbClr val="454545"/>
                </a:solidFill>
              </a:rPr>
              <a:t>: They need to be able to see how they can apply their learning to the real world. </a:t>
            </a:r>
          </a:p>
          <a:p>
            <a:pPr marL="763588" indent="-458788">
              <a:lnSpc>
                <a:spcPts val="2640"/>
              </a:lnSpc>
              <a:spcBef>
                <a:spcPts val="0"/>
              </a:spcBef>
              <a:buClr>
                <a:srgbClr val="E8A116"/>
              </a:buClr>
              <a:buFont typeface="+mj-lt"/>
              <a:buAutoNum type="arabicPeriod"/>
            </a:pPr>
            <a:r>
              <a:rPr lang="en-IE" sz="2200" b="1" dirty="0">
                <a:solidFill>
                  <a:srgbClr val="454545"/>
                </a:solidFill>
              </a:rPr>
              <a:t>Reflector</a:t>
            </a:r>
            <a:r>
              <a:rPr lang="en-IE" sz="2200" dirty="0">
                <a:solidFill>
                  <a:srgbClr val="454545"/>
                </a:solidFill>
              </a:rPr>
              <a:t>: They learn through observation and don’t like being put on the spot or rushed</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3.4 Learning Styles – Different approaches    to learning</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567321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32335" y="763789"/>
            <a:ext cx="7904099" cy="5134019"/>
          </a:xfrm>
        </p:spPr>
        <p:txBody>
          <a:bodyPr/>
          <a:lstStyle/>
          <a:p>
            <a:pPr marL="342900" indent="-342900">
              <a:lnSpc>
                <a:spcPts val="2640"/>
              </a:lnSpc>
              <a:spcBef>
                <a:spcPts val="0"/>
              </a:spcBef>
              <a:buClr>
                <a:srgbClr val="E8A116"/>
              </a:buClr>
              <a:buFont typeface="Arial" panose="020B0604020202020204" pitchFamily="34" charset="0"/>
              <a:buChar char="•"/>
            </a:pPr>
            <a:r>
              <a:rPr lang="en-IE" sz="2200" dirty="0">
                <a:solidFill>
                  <a:srgbClr val="454545"/>
                </a:solidFill>
              </a:rPr>
              <a:t>It is important to design the training session to appeal to each style of learner. </a:t>
            </a:r>
          </a:p>
          <a:p>
            <a:pPr marL="342900" indent="-342900">
              <a:lnSpc>
                <a:spcPts val="2640"/>
              </a:lnSpc>
              <a:spcBef>
                <a:spcPts val="0"/>
              </a:spcBef>
              <a:buClr>
                <a:srgbClr val="E8A116"/>
              </a:buClr>
              <a:buFont typeface="Arial" panose="020B0604020202020204" pitchFamily="34" charset="0"/>
              <a:buChar char="•"/>
            </a:pPr>
            <a:r>
              <a:rPr lang="en-IE" sz="2200" dirty="0">
                <a:solidFill>
                  <a:srgbClr val="454545"/>
                </a:solidFill>
              </a:rPr>
              <a:t>Most people generally stick to one of the above styles, or vary between two depending on the scenario. Each of these styles comes with different educational activities which may be more appropriate to those individual learners (see exercise below).</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3.4 Learning Styles – Different approaches    to learning</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
        <p:nvSpPr>
          <p:cNvPr id="12" name="Text Placeholder 3">
            <a:extLst>
              <a:ext uri="{FF2B5EF4-FFF2-40B4-BE49-F238E27FC236}">
                <a16:creationId xmlns:a16="http://schemas.microsoft.com/office/drawing/2014/main" id="{40EDA134-70F1-C346-A124-7880EF1582DA}"/>
              </a:ext>
            </a:extLst>
          </p:cNvPr>
          <p:cNvSpPr txBox="1">
            <a:spLocks/>
          </p:cNvSpPr>
          <p:nvPr/>
        </p:nvSpPr>
        <p:spPr>
          <a:xfrm>
            <a:off x="4646625" y="4093489"/>
            <a:ext cx="7089809" cy="231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6200" indent="-1346200"/>
            <a:r>
              <a:rPr lang="en-IE" sz="1800" b="1"/>
              <a:t>Exercise</a:t>
            </a:r>
            <a:r>
              <a:rPr lang="en-IE" sz="1800"/>
              <a:t>: 	Find out what type of learner you are by filling in the Honey and Mumford Learning styles 	questionnaire: </a:t>
            </a:r>
            <a:r>
              <a:rPr lang="en-IE" sz="1800">
                <a:solidFill>
                  <a:srgbClr val="87AF3F"/>
                </a:solidFill>
                <a:hlinkClick r:id="rId2">
                  <a:extLst>
                    <a:ext uri="{A12FA001-AC4F-418D-AE19-62706E023703}">
                      <ahyp:hlinkClr xmlns:ahyp="http://schemas.microsoft.com/office/drawing/2018/hyperlinkcolor" val="tx"/>
                    </a:ext>
                  </a:extLst>
                </a:hlinkClick>
              </a:rPr>
              <a:t>https://www.ilfm.org.uk/cms/document/ILFM_Learning_Styles_Resource_TK_09Oct17_Ver1.0.pdf</a:t>
            </a:r>
            <a:endParaRPr lang="en-IE" sz="1800">
              <a:solidFill>
                <a:srgbClr val="87AF3F"/>
              </a:solidFill>
            </a:endParaRPr>
          </a:p>
          <a:p>
            <a:pPr marL="1346200" indent="-1346200"/>
            <a:r>
              <a:rPr lang="en-IE" sz="1800" b="1"/>
              <a:t>Publication</a:t>
            </a:r>
            <a:r>
              <a:rPr lang="en-IE" sz="1800"/>
              <a:t>: 	Rosewell, J. 2005. Learning Styles. Technology Level 1: Networked living: exploring information and communication technologes. The Open University. </a:t>
            </a:r>
          </a:p>
          <a:p>
            <a:pPr marL="1346200" indent="-1346200">
              <a:lnSpc>
                <a:spcPct val="100000"/>
              </a:lnSpc>
              <a:spcBef>
                <a:spcPts val="400"/>
              </a:spcBef>
              <a:buClr>
                <a:srgbClr val="E8A116"/>
              </a:buClr>
              <a:buFont typeface="Arial" panose="020B0604020202020204" pitchFamily="34" charset="0"/>
              <a:buChar char="•"/>
            </a:pPr>
            <a:endParaRPr lang="en-US" sz="1800" dirty="0"/>
          </a:p>
        </p:txBody>
      </p:sp>
      <p:sp>
        <p:nvSpPr>
          <p:cNvPr id="13" name="Freeform 12">
            <a:extLst>
              <a:ext uri="{FF2B5EF4-FFF2-40B4-BE49-F238E27FC236}">
                <a16:creationId xmlns:a16="http://schemas.microsoft.com/office/drawing/2014/main" id="{E7D3ABA1-FC56-4C70-1A49-E4AF6FC089C7}"/>
              </a:ext>
            </a:extLst>
          </p:cNvPr>
          <p:cNvSpPr/>
          <p:nvPr/>
        </p:nvSpPr>
        <p:spPr>
          <a:xfrm>
            <a:off x="4048154" y="3178594"/>
            <a:ext cx="2419643" cy="827929"/>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8A4B001A-4BFF-4CA9-D25C-F9386520CA41}"/>
              </a:ext>
            </a:extLst>
          </p:cNvPr>
          <p:cNvSpPr txBox="1"/>
          <p:nvPr/>
        </p:nvSpPr>
        <p:spPr>
          <a:xfrm>
            <a:off x="4536139" y="3390970"/>
            <a:ext cx="2481698" cy="523220"/>
          </a:xfrm>
          <a:prstGeom prst="rect">
            <a:avLst/>
          </a:prstGeom>
          <a:noFill/>
        </p:spPr>
        <p:txBody>
          <a:bodyPr wrap="square">
            <a:spAutoFit/>
          </a:bodyPr>
          <a:lstStyle/>
          <a:p>
            <a:pPr marL="15875" indent="-15875">
              <a:spcBef>
                <a:spcPts val="400"/>
              </a:spcBef>
              <a:buNone/>
            </a:pPr>
            <a:r>
              <a:rPr lang="en-IE" sz="2800" b="1" dirty="0">
                <a:solidFill>
                  <a:schemeClr val="bg1"/>
                </a:solidFill>
              </a:rPr>
              <a:t>Resources</a:t>
            </a:r>
            <a:endParaRPr lang="en-IE" sz="3400" b="1" dirty="0">
              <a:solidFill>
                <a:schemeClr val="bg1"/>
              </a:solidFill>
            </a:endParaRPr>
          </a:p>
        </p:txBody>
      </p:sp>
    </p:spTree>
    <p:extLst>
      <p:ext uri="{BB962C8B-B14F-4D97-AF65-F5344CB8AC3E}">
        <p14:creationId xmlns:p14="http://schemas.microsoft.com/office/powerpoint/2010/main" val="2767951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1753849" y="2803631"/>
            <a:ext cx="3516007"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Training: Design, Delivery &amp; Evaluation</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04</a:t>
            </a:r>
          </a:p>
        </p:txBody>
      </p:sp>
    </p:spTree>
    <p:extLst>
      <p:ext uri="{BB962C8B-B14F-4D97-AF65-F5344CB8AC3E}">
        <p14:creationId xmlns:p14="http://schemas.microsoft.com/office/powerpoint/2010/main" val="965058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09891912-3B58-3FE7-CFCA-0A4740FC7D45}"/>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1701068"/>
            <a:ext cx="7724844" cy="3428836"/>
          </a:xfrm>
        </p:spPr>
        <p:txBody>
          <a:bodyPr/>
          <a:lstStyle/>
          <a:p>
            <a:pPr marL="0" indent="0">
              <a:lnSpc>
                <a:spcPts val="2440"/>
              </a:lnSpc>
              <a:spcBef>
                <a:spcPts val="0"/>
              </a:spcBef>
              <a:buClr>
                <a:srgbClr val="E8A116"/>
              </a:buClr>
            </a:pPr>
            <a:r>
              <a:rPr lang="en-IE" sz="2200" b="1" dirty="0">
                <a:solidFill>
                  <a:srgbClr val="454545"/>
                </a:solidFill>
              </a:rPr>
              <a:t>Barriers to Learning include:</a:t>
            </a:r>
          </a:p>
          <a:p>
            <a:pPr marL="0" indent="0">
              <a:lnSpc>
                <a:spcPts val="2440"/>
              </a:lnSpc>
              <a:spcBef>
                <a:spcPts val="0"/>
              </a:spcBef>
              <a:buClr>
                <a:srgbClr val="E8A116"/>
              </a:buClr>
            </a:pPr>
            <a:endParaRPr lang="en-IE" sz="2200" b="1" dirty="0">
              <a:solidFill>
                <a:srgbClr val="454545"/>
              </a:solidFill>
            </a:endParaRP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Age</a:t>
            </a:r>
            <a:r>
              <a:rPr lang="en-IE" sz="2200" dirty="0">
                <a:solidFill>
                  <a:srgbClr val="454545"/>
                </a:solidFill>
              </a:rPr>
              <a:t> - effects of aging on hearing and eyesight in adults. Adults have more life experiences and biases</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Poor Health </a:t>
            </a:r>
            <a:r>
              <a:rPr lang="en-IE" sz="2200" dirty="0">
                <a:solidFill>
                  <a:srgbClr val="454545"/>
                </a:solidFill>
              </a:rPr>
              <a:t>-Poor Physical Health (e.g. poor nutrition, chronic illness); Poor Mental Health (e.g. depression, anxiety, post traumatic stress disorder common in refugees)</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Neurodiversity</a:t>
            </a:r>
            <a:r>
              <a:rPr lang="en-IE" sz="2200" dirty="0">
                <a:solidFill>
                  <a:srgbClr val="454545"/>
                </a:solidFill>
              </a:rPr>
              <a:t>  (e.g. Dyslexia, Dyspraxia, Dysgraphia, Dysgraphia, Autism spectrum disorder, ADHD)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Disability</a:t>
            </a:r>
            <a:r>
              <a:rPr lang="en-IE" sz="2200" dirty="0">
                <a:solidFill>
                  <a:srgbClr val="454545"/>
                </a:solidFill>
              </a:rPr>
              <a:t> ( e.g. physical / mental / learning / medical)</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Family responsibilities </a:t>
            </a:r>
            <a:r>
              <a:rPr lang="en-IE" sz="2200" dirty="0">
                <a:solidFill>
                  <a:srgbClr val="454545"/>
                </a:solidFill>
              </a:rPr>
              <a:t>(e.g. childcare, responsibility for family members, changes in family dynamics)</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Past</a:t>
            </a:r>
            <a:r>
              <a:rPr lang="en-IE" sz="2200" dirty="0">
                <a:solidFill>
                  <a:srgbClr val="454545"/>
                </a:solidFill>
              </a:rPr>
              <a:t> negative school experiences</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Poor language </a:t>
            </a:r>
            <a:r>
              <a:rPr lang="en-IE" sz="2200" dirty="0">
                <a:solidFill>
                  <a:srgbClr val="454545"/>
                </a:solidFill>
              </a:rPr>
              <a:t>proficiency</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3411012" cy="803654"/>
          </a:xfrm>
        </p:spPr>
        <p:txBody>
          <a:bodyPr/>
          <a:lstStyle/>
          <a:p>
            <a:pPr>
              <a:lnSpc>
                <a:spcPts val="3720"/>
              </a:lnSpc>
              <a:spcBef>
                <a:spcPts val="0"/>
              </a:spcBef>
            </a:pPr>
            <a:r>
              <a:rPr lang="en-US" dirty="0">
                <a:solidFill>
                  <a:schemeClr val="bg1"/>
                </a:solidFill>
              </a:rPr>
              <a:t>4.1 Barriers to Learning</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B302A86-53C4-33CE-1546-31724BE5C4F6}"/>
              </a:ext>
            </a:extLst>
          </p:cNvPr>
          <p:cNvGrpSpPr/>
          <p:nvPr/>
        </p:nvGrpSpPr>
        <p:grpSpPr>
          <a:xfrm>
            <a:off x="10364171" y="1001114"/>
            <a:ext cx="1025228" cy="1023928"/>
            <a:chOff x="4583522" y="477429"/>
            <a:chExt cx="1285857" cy="1284227"/>
          </a:xfrm>
          <a:solidFill>
            <a:srgbClr val="296B5F"/>
          </a:solidFill>
        </p:grpSpPr>
        <p:grpSp>
          <p:nvGrpSpPr>
            <p:cNvPr id="34" name="Graphic 24">
              <a:extLst>
                <a:ext uri="{FF2B5EF4-FFF2-40B4-BE49-F238E27FC236}">
                  <a16:creationId xmlns:a16="http://schemas.microsoft.com/office/drawing/2014/main" id="{4096D037-3DFF-D058-55D7-439749D6CDF6}"/>
                </a:ext>
              </a:extLst>
            </p:cNvPr>
            <p:cNvGrpSpPr/>
            <p:nvPr/>
          </p:nvGrpSpPr>
          <p:grpSpPr>
            <a:xfrm>
              <a:off x="5099909" y="1002440"/>
              <a:ext cx="720240" cy="720592"/>
              <a:chOff x="5098372" y="991465"/>
              <a:chExt cx="720240" cy="720592"/>
            </a:xfrm>
            <a:grpFill/>
          </p:grpSpPr>
          <p:sp>
            <p:nvSpPr>
              <p:cNvPr id="44" name="Freeform 43">
                <a:extLst>
                  <a:ext uri="{FF2B5EF4-FFF2-40B4-BE49-F238E27FC236}">
                    <a16:creationId xmlns:a16="http://schemas.microsoft.com/office/drawing/2014/main" id="{6A53A7FD-5EBA-97DD-A2CB-0BC695C3703D}"/>
                  </a:ext>
                </a:extLst>
              </p:cNvPr>
              <p:cNvSpPr/>
              <p:nvPr/>
            </p:nvSpPr>
            <p:spPr>
              <a:xfrm>
                <a:off x="5427325" y="991465"/>
                <a:ext cx="391287" cy="390774"/>
              </a:xfrm>
              <a:custGeom>
                <a:avLst/>
                <a:gdLst>
                  <a:gd name="connsiteX0" fmla="*/ 114183 w 391287"/>
                  <a:gd name="connsiteY0" fmla="*/ 382826 h 390774"/>
                  <a:gd name="connsiteX1" fmla="*/ 154792 w 391287"/>
                  <a:gd name="connsiteY1" fmla="*/ 344223 h 390774"/>
                  <a:gd name="connsiteX2" fmla="*/ 165777 w 391287"/>
                  <a:gd name="connsiteY2" fmla="*/ 340562 h 390774"/>
                  <a:gd name="connsiteX3" fmla="*/ 252987 w 391287"/>
                  <a:gd name="connsiteY3" fmla="*/ 302957 h 390774"/>
                  <a:gd name="connsiteX4" fmla="*/ 310240 w 391287"/>
                  <a:gd name="connsiteY4" fmla="*/ 245052 h 390774"/>
                  <a:gd name="connsiteX5" fmla="*/ 251323 w 391287"/>
                  <a:gd name="connsiteY5" fmla="*/ 54698 h 390774"/>
                  <a:gd name="connsiteX6" fmla="*/ 146471 w 391287"/>
                  <a:gd name="connsiteY6" fmla="*/ 81654 h 390774"/>
                  <a:gd name="connsiteX7" fmla="*/ 81562 w 391287"/>
                  <a:gd name="connsiteY7" fmla="*/ 146214 h 390774"/>
                  <a:gd name="connsiteX8" fmla="*/ 50606 w 391287"/>
                  <a:gd name="connsiteY8" fmla="*/ 223754 h 390774"/>
                  <a:gd name="connsiteX9" fmla="*/ 43282 w 391287"/>
                  <a:gd name="connsiteY9" fmla="*/ 240726 h 390774"/>
                  <a:gd name="connsiteX10" fmla="*/ 8997 w 391287"/>
                  <a:gd name="connsiteY10" fmla="*/ 276667 h 390774"/>
                  <a:gd name="connsiteX11" fmla="*/ 676 w 391287"/>
                  <a:gd name="connsiteY11" fmla="*/ 211108 h 390774"/>
                  <a:gd name="connsiteX12" fmla="*/ 49940 w 391287"/>
                  <a:gd name="connsiteY12" fmla="*/ 105282 h 390774"/>
                  <a:gd name="connsiteX13" fmla="*/ 106860 w 391287"/>
                  <a:gd name="connsiteY13" fmla="*/ 48708 h 390774"/>
                  <a:gd name="connsiteX14" fmla="*/ 292265 w 391287"/>
                  <a:gd name="connsiteY14" fmla="*/ 14430 h 390774"/>
                  <a:gd name="connsiteX15" fmla="*/ 391126 w 391287"/>
                  <a:gd name="connsiteY15" fmla="*/ 174834 h 390774"/>
                  <a:gd name="connsiteX16" fmla="*/ 347854 w 391287"/>
                  <a:gd name="connsiteY16" fmla="*/ 278997 h 390774"/>
                  <a:gd name="connsiteX17" fmla="*/ 278618 w 391287"/>
                  <a:gd name="connsiteY17" fmla="*/ 347884 h 390774"/>
                  <a:gd name="connsiteX18" fmla="*/ 114183 w 391287"/>
                  <a:gd name="connsiteY18" fmla="*/ 382826 h 39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287" h="390774">
                    <a:moveTo>
                      <a:pt x="114183" y="382826"/>
                    </a:moveTo>
                    <a:cubicBezTo>
                      <a:pt x="129162" y="368184"/>
                      <a:pt x="141810" y="355871"/>
                      <a:pt x="154792" y="344223"/>
                    </a:cubicBezTo>
                    <a:cubicBezTo>
                      <a:pt x="157455" y="341894"/>
                      <a:pt x="162115" y="340562"/>
                      <a:pt x="165777" y="340562"/>
                    </a:cubicBezTo>
                    <a:cubicBezTo>
                      <a:pt x="200062" y="339897"/>
                      <a:pt x="229021" y="327584"/>
                      <a:pt x="252987" y="302957"/>
                    </a:cubicBezTo>
                    <a:cubicBezTo>
                      <a:pt x="271961" y="283656"/>
                      <a:pt x="291933" y="265020"/>
                      <a:pt x="310240" y="245052"/>
                    </a:cubicBezTo>
                    <a:cubicBezTo>
                      <a:pt x="369823" y="179493"/>
                      <a:pt x="337535" y="75331"/>
                      <a:pt x="251323" y="54698"/>
                    </a:cubicBezTo>
                    <a:cubicBezTo>
                      <a:pt x="212045" y="45380"/>
                      <a:pt x="176428" y="54365"/>
                      <a:pt x="146471" y="81654"/>
                    </a:cubicBezTo>
                    <a:cubicBezTo>
                      <a:pt x="123836" y="102286"/>
                      <a:pt x="102865" y="124250"/>
                      <a:pt x="81562" y="146214"/>
                    </a:cubicBezTo>
                    <a:cubicBezTo>
                      <a:pt x="60924" y="167846"/>
                      <a:pt x="51937" y="194136"/>
                      <a:pt x="50606" y="223754"/>
                    </a:cubicBezTo>
                    <a:cubicBezTo>
                      <a:pt x="50273" y="229744"/>
                      <a:pt x="47277" y="236400"/>
                      <a:pt x="43282" y="240726"/>
                    </a:cubicBezTo>
                    <a:cubicBezTo>
                      <a:pt x="32964" y="252706"/>
                      <a:pt x="21646" y="263688"/>
                      <a:pt x="8997" y="276667"/>
                    </a:cubicBezTo>
                    <a:cubicBezTo>
                      <a:pt x="1009" y="253705"/>
                      <a:pt x="-1321" y="232739"/>
                      <a:pt x="676" y="211108"/>
                    </a:cubicBezTo>
                    <a:cubicBezTo>
                      <a:pt x="4337" y="170175"/>
                      <a:pt x="20648" y="134567"/>
                      <a:pt x="49940" y="105282"/>
                    </a:cubicBezTo>
                    <a:cubicBezTo>
                      <a:pt x="68913" y="86313"/>
                      <a:pt x="87554" y="67344"/>
                      <a:pt x="106860" y="48708"/>
                    </a:cubicBezTo>
                    <a:cubicBezTo>
                      <a:pt x="157122" y="-212"/>
                      <a:pt x="229021" y="-13524"/>
                      <a:pt x="292265" y="14430"/>
                    </a:cubicBezTo>
                    <a:cubicBezTo>
                      <a:pt x="355177" y="42052"/>
                      <a:pt x="394122" y="104616"/>
                      <a:pt x="391126" y="174834"/>
                    </a:cubicBezTo>
                    <a:cubicBezTo>
                      <a:pt x="389462" y="214769"/>
                      <a:pt x="375149" y="250044"/>
                      <a:pt x="347854" y="278997"/>
                    </a:cubicBezTo>
                    <a:cubicBezTo>
                      <a:pt x="325552" y="302625"/>
                      <a:pt x="302917" y="326253"/>
                      <a:pt x="278618" y="347884"/>
                    </a:cubicBezTo>
                    <a:cubicBezTo>
                      <a:pt x="232017" y="389482"/>
                      <a:pt x="177760" y="400131"/>
                      <a:pt x="114183" y="382826"/>
                    </a:cubicBezTo>
                    <a:close/>
                  </a:path>
                </a:pathLst>
              </a:custGeom>
              <a:solidFill>
                <a:srgbClr val="E8A116"/>
              </a:solidFill>
              <a:ln w="331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CDA2DEC-3D04-011A-7336-E9582805EEDE}"/>
                  </a:ext>
                </a:extLst>
              </p:cNvPr>
              <p:cNvSpPr/>
              <p:nvPr/>
            </p:nvSpPr>
            <p:spPr>
              <a:xfrm>
                <a:off x="5098372" y="1320880"/>
                <a:ext cx="391481" cy="391177"/>
              </a:xfrm>
              <a:custGeom>
                <a:avLst/>
                <a:gdLst>
                  <a:gd name="connsiteX0" fmla="*/ 383219 w 391481"/>
                  <a:gd name="connsiteY0" fmla="*/ 113646 h 391177"/>
                  <a:gd name="connsiteX1" fmla="*/ 354593 w 391481"/>
                  <a:gd name="connsiteY1" fmla="*/ 270056 h 391177"/>
                  <a:gd name="connsiteX2" fmla="*/ 271710 w 391481"/>
                  <a:gd name="connsiteY2" fmla="*/ 353586 h 391177"/>
                  <a:gd name="connsiteX3" fmla="*/ 45694 w 391481"/>
                  <a:gd name="connsiteY3" fmla="*/ 338611 h 391177"/>
                  <a:gd name="connsiteX4" fmla="*/ 43697 w 391481"/>
                  <a:gd name="connsiteY4" fmla="*/ 111982 h 391177"/>
                  <a:gd name="connsiteX5" fmla="*/ 113932 w 391481"/>
                  <a:gd name="connsiteY5" fmla="*/ 42097 h 391177"/>
                  <a:gd name="connsiteX6" fmla="*/ 276370 w 391481"/>
                  <a:gd name="connsiteY6" fmla="*/ 7820 h 391177"/>
                  <a:gd name="connsiteX7" fmla="*/ 235427 w 391481"/>
                  <a:gd name="connsiteY7" fmla="*/ 48420 h 391177"/>
                  <a:gd name="connsiteX8" fmla="*/ 224776 w 391481"/>
                  <a:gd name="connsiteY8" fmla="*/ 50749 h 391177"/>
                  <a:gd name="connsiteX9" fmla="*/ 142225 w 391481"/>
                  <a:gd name="connsiteY9" fmla="*/ 84694 h 391177"/>
                  <a:gd name="connsiteX10" fmla="*/ 84640 w 391481"/>
                  <a:gd name="connsiteY10" fmla="*/ 142266 h 391177"/>
                  <a:gd name="connsiteX11" fmla="*/ 84973 w 391481"/>
                  <a:gd name="connsiteY11" fmla="*/ 305997 h 391177"/>
                  <a:gd name="connsiteX12" fmla="*/ 248742 w 391481"/>
                  <a:gd name="connsiteY12" fmla="*/ 306663 h 391177"/>
                  <a:gd name="connsiteX13" fmla="*/ 306328 w 391481"/>
                  <a:gd name="connsiteY13" fmla="*/ 249091 h 391177"/>
                  <a:gd name="connsiteX14" fmla="*/ 340613 w 391481"/>
                  <a:gd name="connsiteY14" fmla="*/ 166559 h 391177"/>
                  <a:gd name="connsiteX15" fmla="*/ 344607 w 391481"/>
                  <a:gd name="connsiteY15" fmla="*/ 154246 h 391177"/>
                  <a:gd name="connsiteX16" fmla="*/ 383219 w 391481"/>
                  <a:gd name="connsiteY16" fmla="*/ 113646 h 3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1481" h="391177">
                    <a:moveTo>
                      <a:pt x="383219" y="113646"/>
                    </a:moveTo>
                    <a:cubicBezTo>
                      <a:pt x="399863" y="172882"/>
                      <a:pt x="391874" y="225130"/>
                      <a:pt x="354593" y="270056"/>
                    </a:cubicBezTo>
                    <a:cubicBezTo>
                      <a:pt x="329628" y="300007"/>
                      <a:pt x="301335" y="328294"/>
                      <a:pt x="271710" y="353586"/>
                    </a:cubicBezTo>
                    <a:cubicBezTo>
                      <a:pt x="205470" y="409494"/>
                      <a:pt x="105277" y="401840"/>
                      <a:pt x="45694" y="338611"/>
                    </a:cubicBezTo>
                    <a:cubicBezTo>
                      <a:pt x="-14221" y="275048"/>
                      <a:pt x="-15553" y="176543"/>
                      <a:pt x="43697" y="111982"/>
                    </a:cubicBezTo>
                    <a:cubicBezTo>
                      <a:pt x="65999" y="87689"/>
                      <a:pt x="89300" y="64061"/>
                      <a:pt x="113932" y="42097"/>
                    </a:cubicBezTo>
                    <a:cubicBezTo>
                      <a:pt x="160533" y="1164"/>
                      <a:pt x="214457" y="-9153"/>
                      <a:pt x="276370" y="7820"/>
                    </a:cubicBezTo>
                    <a:cubicBezTo>
                      <a:pt x="262057" y="22130"/>
                      <a:pt x="249075" y="35774"/>
                      <a:pt x="235427" y="48420"/>
                    </a:cubicBezTo>
                    <a:cubicBezTo>
                      <a:pt x="233097" y="50416"/>
                      <a:pt x="228437" y="50749"/>
                      <a:pt x="224776" y="50749"/>
                    </a:cubicBezTo>
                    <a:cubicBezTo>
                      <a:pt x="192821" y="51082"/>
                      <a:pt x="165193" y="62397"/>
                      <a:pt x="142225" y="84694"/>
                    </a:cubicBezTo>
                    <a:cubicBezTo>
                      <a:pt x="122919" y="103663"/>
                      <a:pt x="103280" y="122631"/>
                      <a:pt x="84640" y="142266"/>
                    </a:cubicBezTo>
                    <a:cubicBezTo>
                      <a:pt x="39370" y="189189"/>
                      <a:pt x="39703" y="260405"/>
                      <a:pt x="84973" y="305997"/>
                    </a:cubicBezTo>
                    <a:cubicBezTo>
                      <a:pt x="129576" y="351257"/>
                      <a:pt x="201475" y="351589"/>
                      <a:pt x="248742" y="306663"/>
                    </a:cubicBezTo>
                    <a:cubicBezTo>
                      <a:pt x="268381" y="288027"/>
                      <a:pt x="287354" y="268392"/>
                      <a:pt x="306328" y="249091"/>
                    </a:cubicBezTo>
                    <a:cubicBezTo>
                      <a:pt x="328630" y="226128"/>
                      <a:pt x="339614" y="198507"/>
                      <a:pt x="340613" y="166559"/>
                    </a:cubicBezTo>
                    <a:cubicBezTo>
                      <a:pt x="340613" y="162233"/>
                      <a:pt x="341944" y="157241"/>
                      <a:pt x="344607" y="154246"/>
                    </a:cubicBezTo>
                    <a:cubicBezTo>
                      <a:pt x="356257" y="140935"/>
                      <a:pt x="368906" y="128622"/>
                      <a:pt x="383219" y="113646"/>
                    </a:cubicBezTo>
                    <a:close/>
                  </a:path>
                </a:pathLst>
              </a:custGeom>
              <a:solidFill>
                <a:srgbClr val="E8A116"/>
              </a:solidFill>
              <a:ln w="331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4491945-9826-F46D-DAB6-C9E3DC74E501}"/>
                  </a:ext>
                </a:extLst>
              </p:cNvPr>
              <p:cNvSpPr/>
              <p:nvPr/>
            </p:nvSpPr>
            <p:spPr>
              <a:xfrm>
                <a:off x="5330925" y="1222922"/>
                <a:ext cx="259181" cy="256678"/>
              </a:xfrm>
              <a:custGeom>
                <a:avLst/>
                <a:gdLst>
                  <a:gd name="connsiteX0" fmla="*/ 259181 w 259181"/>
                  <a:gd name="connsiteY0" fmla="*/ 23579 h 256678"/>
                  <a:gd name="connsiteX1" fmla="*/ 246865 w 259181"/>
                  <a:gd name="connsiteY1" fmla="*/ 45210 h 256678"/>
                  <a:gd name="connsiteX2" fmla="*/ 44816 w 259181"/>
                  <a:gd name="connsiteY2" fmla="*/ 247545 h 256678"/>
                  <a:gd name="connsiteX3" fmla="*/ 7868 w 259181"/>
                  <a:gd name="connsiteY3" fmla="*/ 249542 h 256678"/>
                  <a:gd name="connsiteX4" fmla="*/ 8867 w 259181"/>
                  <a:gd name="connsiteY4" fmla="*/ 211604 h 256678"/>
                  <a:gd name="connsiteX5" fmla="*/ 210916 w 259181"/>
                  <a:gd name="connsiteY5" fmla="*/ 9269 h 256678"/>
                  <a:gd name="connsiteX6" fmla="*/ 240541 w 259181"/>
                  <a:gd name="connsiteY6" fmla="*/ 2946 h 256678"/>
                  <a:gd name="connsiteX7" fmla="*/ 259181 w 259181"/>
                  <a:gd name="connsiteY7" fmla="*/ 23579 h 25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81" h="256678">
                    <a:moveTo>
                      <a:pt x="259181" y="23579"/>
                    </a:moveTo>
                    <a:cubicBezTo>
                      <a:pt x="254188" y="32897"/>
                      <a:pt x="251525" y="40219"/>
                      <a:pt x="246865" y="45210"/>
                    </a:cubicBezTo>
                    <a:cubicBezTo>
                      <a:pt x="179626" y="112766"/>
                      <a:pt x="112388" y="180322"/>
                      <a:pt x="44816" y="247545"/>
                    </a:cubicBezTo>
                    <a:cubicBezTo>
                      <a:pt x="33166" y="259193"/>
                      <a:pt x="18187" y="259526"/>
                      <a:pt x="7868" y="249542"/>
                    </a:cubicBezTo>
                    <a:cubicBezTo>
                      <a:pt x="-2784" y="239226"/>
                      <a:pt x="-2784" y="223585"/>
                      <a:pt x="8867" y="211604"/>
                    </a:cubicBezTo>
                    <a:cubicBezTo>
                      <a:pt x="76105" y="144048"/>
                      <a:pt x="143677" y="76825"/>
                      <a:pt x="210916" y="9269"/>
                    </a:cubicBezTo>
                    <a:cubicBezTo>
                      <a:pt x="219570" y="617"/>
                      <a:pt x="230222" y="-3044"/>
                      <a:pt x="240541" y="2946"/>
                    </a:cubicBezTo>
                    <a:cubicBezTo>
                      <a:pt x="247864" y="7605"/>
                      <a:pt x="252857" y="16258"/>
                      <a:pt x="259181" y="23579"/>
                    </a:cubicBezTo>
                    <a:close/>
                  </a:path>
                </a:pathLst>
              </a:custGeom>
              <a:solidFill>
                <a:srgbClr val="E8A116"/>
              </a:solidFill>
              <a:ln w="3314" cap="flat">
                <a:noFill/>
                <a:prstDash val="solid"/>
                <a:miter/>
              </a:ln>
            </p:spPr>
            <p:txBody>
              <a:bodyPr rtlCol="0" anchor="ctr"/>
              <a:lstStyle/>
              <a:p>
                <a:endParaRPr lang="en-US"/>
              </a:p>
            </p:txBody>
          </p:sp>
        </p:grpSp>
        <p:grpSp>
          <p:nvGrpSpPr>
            <p:cNvPr id="35" name="Graphic 24">
              <a:extLst>
                <a:ext uri="{FF2B5EF4-FFF2-40B4-BE49-F238E27FC236}">
                  <a16:creationId xmlns:a16="http://schemas.microsoft.com/office/drawing/2014/main" id="{E2F1C6AA-7980-A4B5-093F-8C2B728908C7}"/>
                </a:ext>
              </a:extLst>
            </p:cNvPr>
            <p:cNvGrpSpPr/>
            <p:nvPr/>
          </p:nvGrpSpPr>
          <p:grpSpPr>
            <a:xfrm>
              <a:off x="4583522" y="477429"/>
              <a:ext cx="1285857" cy="1284227"/>
              <a:chOff x="4583522" y="477429"/>
              <a:chExt cx="1285857" cy="1284227"/>
            </a:xfrm>
            <a:grpFill/>
          </p:grpSpPr>
          <p:sp>
            <p:nvSpPr>
              <p:cNvPr id="36" name="Freeform 35">
                <a:extLst>
                  <a:ext uri="{FF2B5EF4-FFF2-40B4-BE49-F238E27FC236}">
                    <a16:creationId xmlns:a16="http://schemas.microsoft.com/office/drawing/2014/main" id="{36F194CD-C155-220F-007D-51B08B5C83FE}"/>
                  </a:ext>
                </a:extLst>
              </p:cNvPr>
              <p:cNvSpPr/>
              <p:nvPr/>
            </p:nvSpPr>
            <p:spPr>
              <a:xfrm>
                <a:off x="4583522" y="477429"/>
                <a:ext cx="1285857" cy="1284227"/>
              </a:xfrm>
              <a:custGeom>
                <a:avLst/>
                <a:gdLst>
                  <a:gd name="connsiteX0" fmla="*/ 666 w 1285857"/>
                  <a:gd name="connsiteY0" fmla="*/ 677223 h 1284227"/>
                  <a:gd name="connsiteX1" fmla="*/ 6324 w 1285857"/>
                  <a:gd name="connsiteY1" fmla="*/ 669236 h 1284227"/>
                  <a:gd name="connsiteX2" fmla="*/ 32288 w 1285857"/>
                  <a:gd name="connsiteY2" fmla="*/ 660584 h 1284227"/>
                  <a:gd name="connsiteX3" fmla="*/ 50595 w 1285857"/>
                  <a:gd name="connsiteY3" fmla="*/ 680884 h 1284227"/>
                  <a:gd name="connsiteX4" fmla="*/ 50928 w 1285857"/>
                  <a:gd name="connsiteY4" fmla="*/ 694528 h 1284227"/>
                  <a:gd name="connsiteX5" fmla="*/ 50928 w 1285857"/>
                  <a:gd name="connsiteY5" fmla="*/ 1099531 h 1284227"/>
                  <a:gd name="connsiteX6" fmla="*/ 85546 w 1285857"/>
                  <a:gd name="connsiteY6" fmla="*/ 1133808 h 1284227"/>
                  <a:gd name="connsiteX7" fmla="*/ 460685 w 1285857"/>
                  <a:gd name="connsiteY7" fmla="*/ 1133808 h 1284227"/>
                  <a:gd name="connsiteX8" fmla="*/ 475331 w 1285857"/>
                  <a:gd name="connsiteY8" fmla="*/ 1133808 h 1284227"/>
                  <a:gd name="connsiteX9" fmla="*/ 563540 w 1285857"/>
                  <a:gd name="connsiteY9" fmla="*/ 880556 h 1284227"/>
                  <a:gd name="connsiteX10" fmla="*/ 561543 w 1285857"/>
                  <a:gd name="connsiteY10" fmla="*/ 877894 h 1284227"/>
                  <a:gd name="connsiteX11" fmla="*/ 520934 w 1285857"/>
                  <a:gd name="connsiteY11" fmla="*/ 877894 h 1284227"/>
                  <a:gd name="connsiteX12" fmla="*/ 490643 w 1285857"/>
                  <a:gd name="connsiteY12" fmla="*/ 852270 h 1284227"/>
                  <a:gd name="connsiteX13" fmla="*/ 520934 w 1285857"/>
                  <a:gd name="connsiteY13" fmla="*/ 827643 h 1284227"/>
                  <a:gd name="connsiteX14" fmla="*/ 612471 w 1285857"/>
                  <a:gd name="connsiteY14" fmla="*/ 827643 h 1284227"/>
                  <a:gd name="connsiteX15" fmla="*/ 626785 w 1285857"/>
                  <a:gd name="connsiteY15" fmla="*/ 824648 h 1284227"/>
                  <a:gd name="connsiteX16" fmla="*/ 796878 w 1285857"/>
                  <a:gd name="connsiteY16" fmla="*/ 800687 h 1284227"/>
                  <a:gd name="connsiteX17" fmla="*/ 802537 w 1285857"/>
                  <a:gd name="connsiteY17" fmla="*/ 801686 h 1284227"/>
                  <a:gd name="connsiteX18" fmla="*/ 796213 w 1285857"/>
                  <a:gd name="connsiteY18" fmla="*/ 765745 h 1284227"/>
                  <a:gd name="connsiteX19" fmla="*/ 859124 w 1285857"/>
                  <a:gd name="connsiteY19" fmla="*/ 584375 h 1284227"/>
                  <a:gd name="connsiteX20" fmla="*/ 884755 w 1285857"/>
                  <a:gd name="connsiteY20" fmla="*/ 521478 h 1284227"/>
                  <a:gd name="connsiteX21" fmla="*/ 884089 w 1285857"/>
                  <a:gd name="connsiteY21" fmla="*/ 85194 h 1284227"/>
                  <a:gd name="connsiteX22" fmla="*/ 849138 w 1285857"/>
                  <a:gd name="connsiteY22" fmla="*/ 50251 h 1284227"/>
                  <a:gd name="connsiteX23" fmla="*/ 287262 w 1285857"/>
                  <a:gd name="connsiteY23" fmla="*/ 50251 h 1284227"/>
                  <a:gd name="connsiteX24" fmla="*/ 271951 w 1285857"/>
                  <a:gd name="connsiteY24" fmla="*/ 50251 h 1284227"/>
                  <a:gd name="connsiteX25" fmla="*/ 271951 w 1285857"/>
                  <a:gd name="connsiteY25" fmla="*/ 64228 h 1284227"/>
                  <a:gd name="connsiteX26" fmla="*/ 271951 w 1285857"/>
                  <a:gd name="connsiteY26" fmla="*/ 194681 h 1284227"/>
                  <a:gd name="connsiteX27" fmla="*/ 195725 w 1285857"/>
                  <a:gd name="connsiteY27" fmla="*/ 270889 h 1284227"/>
                  <a:gd name="connsiteX28" fmla="*/ 51261 w 1285857"/>
                  <a:gd name="connsiteY28" fmla="*/ 270889 h 1284227"/>
                  <a:gd name="connsiteX29" fmla="*/ 51261 w 1285857"/>
                  <a:gd name="connsiteY29" fmla="*/ 284866 h 1284227"/>
                  <a:gd name="connsiteX30" fmla="*/ 51261 w 1285857"/>
                  <a:gd name="connsiteY30" fmla="*/ 450262 h 1284227"/>
                  <a:gd name="connsiteX31" fmla="*/ 32621 w 1285857"/>
                  <a:gd name="connsiteY31" fmla="*/ 483208 h 1284227"/>
                  <a:gd name="connsiteX32" fmla="*/ 999 w 1285857"/>
                  <a:gd name="connsiteY32" fmla="*/ 466568 h 1284227"/>
                  <a:gd name="connsiteX33" fmla="*/ 999 w 1285857"/>
                  <a:gd name="connsiteY33" fmla="*/ 238276 h 1284227"/>
                  <a:gd name="connsiteX34" fmla="*/ 16976 w 1285857"/>
                  <a:gd name="connsiteY34" fmla="*/ 219307 h 1284227"/>
                  <a:gd name="connsiteX35" fmla="*/ 220357 w 1285857"/>
                  <a:gd name="connsiteY35" fmla="*/ 15974 h 1284227"/>
                  <a:gd name="connsiteX36" fmla="*/ 239330 w 1285857"/>
                  <a:gd name="connsiteY36" fmla="*/ 0 h 1284227"/>
                  <a:gd name="connsiteX37" fmla="*/ 871773 w 1285857"/>
                  <a:gd name="connsiteY37" fmla="*/ 0 h 1284227"/>
                  <a:gd name="connsiteX38" fmla="*/ 934352 w 1285857"/>
                  <a:gd name="connsiteY38" fmla="*/ 92182 h 1284227"/>
                  <a:gd name="connsiteX39" fmla="*/ 934352 w 1285857"/>
                  <a:gd name="connsiteY39" fmla="*/ 494855 h 1284227"/>
                  <a:gd name="connsiteX40" fmla="*/ 934352 w 1285857"/>
                  <a:gd name="connsiteY40" fmla="*/ 509831 h 1284227"/>
                  <a:gd name="connsiteX41" fmla="*/ 944338 w 1285857"/>
                  <a:gd name="connsiteY41" fmla="*/ 502842 h 1284227"/>
                  <a:gd name="connsiteX42" fmla="*/ 1279533 w 1285857"/>
                  <a:gd name="connsiteY42" fmla="*/ 629302 h 1284227"/>
                  <a:gd name="connsiteX43" fmla="*/ 1285857 w 1285857"/>
                  <a:gd name="connsiteY43" fmla="*/ 656923 h 1284227"/>
                  <a:gd name="connsiteX44" fmla="*/ 1285857 w 1285857"/>
                  <a:gd name="connsiteY44" fmla="*/ 704512 h 1284227"/>
                  <a:gd name="connsiteX45" fmla="*/ 1283527 w 1285857"/>
                  <a:gd name="connsiteY45" fmla="*/ 711500 h 1284227"/>
                  <a:gd name="connsiteX46" fmla="*/ 1226940 w 1285857"/>
                  <a:gd name="connsiteY46" fmla="*/ 829307 h 1284227"/>
                  <a:gd name="connsiteX47" fmla="*/ 1159368 w 1285857"/>
                  <a:gd name="connsiteY47" fmla="*/ 896530 h 1284227"/>
                  <a:gd name="connsiteX48" fmla="*/ 986611 w 1285857"/>
                  <a:gd name="connsiteY48" fmla="*/ 953437 h 1284227"/>
                  <a:gd name="connsiteX49" fmla="*/ 948665 w 1285857"/>
                  <a:gd name="connsiteY49" fmla="*/ 947114 h 1284227"/>
                  <a:gd name="connsiteX50" fmla="*/ 947999 w 1285857"/>
                  <a:gd name="connsiteY50" fmla="*/ 949443 h 1284227"/>
                  <a:gd name="connsiteX51" fmla="*/ 949664 w 1285857"/>
                  <a:gd name="connsiteY51" fmla="*/ 956765 h 1284227"/>
                  <a:gd name="connsiteX52" fmla="*/ 902397 w 1285857"/>
                  <a:gd name="connsiteY52" fmla="*/ 1152111 h 1284227"/>
                  <a:gd name="connsiteX53" fmla="*/ 824173 w 1285857"/>
                  <a:gd name="connsiteY53" fmla="*/ 1229984 h 1284227"/>
                  <a:gd name="connsiteX54" fmla="*/ 761595 w 1285857"/>
                  <a:gd name="connsiteY54" fmla="*/ 1268254 h 1284227"/>
                  <a:gd name="connsiteX55" fmla="*/ 705341 w 1285857"/>
                  <a:gd name="connsiteY55" fmla="*/ 1284228 h 1284227"/>
                  <a:gd name="connsiteX56" fmla="*/ 657741 w 1285857"/>
                  <a:gd name="connsiteY56" fmla="*/ 1284228 h 1284227"/>
                  <a:gd name="connsiteX57" fmla="*/ 650751 w 1285857"/>
                  <a:gd name="connsiteY57" fmla="*/ 1281898 h 1284227"/>
                  <a:gd name="connsiteX58" fmla="*/ 505955 w 1285857"/>
                  <a:gd name="connsiteY58" fmla="*/ 1194375 h 1284227"/>
                  <a:gd name="connsiteX59" fmla="*/ 484318 w 1285857"/>
                  <a:gd name="connsiteY59" fmla="*/ 1183726 h 1284227"/>
                  <a:gd name="connsiteX60" fmla="*/ 80886 w 1285857"/>
                  <a:gd name="connsiteY60" fmla="*/ 1184059 h 1284227"/>
                  <a:gd name="connsiteX61" fmla="*/ 1997 w 1285857"/>
                  <a:gd name="connsiteY61" fmla="*/ 1125821 h 1284227"/>
                  <a:gd name="connsiteX62" fmla="*/ 0 w 1285857"/>
                  <a:gd name="connsiteY62" fmla="*/ 1121162 h 1284227"/>
                  <a:gd name="connsiteX63" fmla="*/ 666 w 1285857"/>
                  <a:gd name="connsiteY63" fmla="*/ 677223 h 1284227"/>
                  <a:gd name="connsiteX64" fmla="*/ 957985 w 1285857"/>
                  <a:gd name="connsiteY64" fmla="*/ 896863 h 1284227"/>
                  <a:gd name="connsiteX65" fmla="*/ 1122753 w 1285857"/>
                  <a:gd name="connsiteY65" fmla="*/ 862253 h 1284227"/>
                  <a:gd name="connsiteX66" fmla="*/ 1191989 w 1285857"/>
                  <a:gd name="connsiteY66" fmla="*/ 793366 h 1284227"/>
                  <a:gd name="connsiteX67" fmla="*/ 1235262 w 1285857"/>
                  <a:gd name="connsiteY67" fmla="*/ 689204 h 1284227"/>
                  <a:gd name="connsiteX68" fmla="*/ 1136401 w 1285857"/>
                  <a:gd name="connsiteY68" fmla="*/ 528800 h 1284227"/>
                  <a:gd name="connsiteX69" fmla="*/ 950995 w 1285857"/>
                  <a:gd name="connsiteY69" fmla="*/ 563077 h 1284227"/>
                  <a:gd name="connsiteX70" fmla="*/ 894075 w 1285857"/>
                  <a:gd name="connsiteY70" fmla="*/ 619651 h 1284227"/>
                  <a:gd name="connsiteX71" fmla="*/ 844811 w 1285857"/>
                  <a:gd name="connsiteY71" fmla="*/ 725477 h 1284227"/>
                  <a:gd name="connsiteX72" fmla="*/ 853133 w 1285857"/>
                  <a:gd name="connsiteY72" fmla="*/ 791036 h 1284227"/>
                  <a:gd name="connsiteX73" fmla="*/ 887418 w 1285857"/>
                  <a:gd name="connsiteY73" fmla="*/ 755095 h 1284227"/>
                  <a:gd name="connsiteX74" fmla="*/ 894741 w 1285857"/>
                  <a:gd name="connsiteY74" fmla="*/ 738123 h 1284227"/>
                  <a:gd name="connsiteX75" fmla="*/ 925697 w 1285857"/>
                  <a:gd name="connsiteY75" fmla="*/ 660584 h 1284227"/>
                  <a:gd name="connsiteX76" fmla="*/ 990606 w 1285857"/>
                  <a:gd name="connsiteY76" fmla="*/ 596023 h 1284227"/>
                  <a:gd name="connsiteX77" fmla="*/ 1095458 w 1285857"/>
                  <a:gd name="connsiteY77" fmla="*/ 569067 h 1284227"/>
                  <a:gd name="connsiteX78" fmla="*/ 1154375 w 1285857"/>
                  <a:gd name="connsiteY78" fmla="*/ 759422 h 1284227"/>
                  <a:gd name="connsiteX79" fmla="*/ 1097123 w 1285857"/>
                  <a:gd name="connsiteY79" fmla="*/ 817327 h 1284227"/>
                  <a:gd name="connsiteX80" fmla="*/ 1009912 w 1285857"/>
                  <a:gd name="connsiteY80" fmla="*/ 854932 h 1284227"/>
                  <a:gd name="connsiteX81" fmla="*/ 998928 w 1285857"/>
                  <a:gd name="connsiteY81" fmla="*/ 858592 h 1284227"/>
                  <a:gd name="connsiteX82" fmla="*/ 957985 w 1285857"/>
                  <a:gd name="connsiteY82" fmla="*/ 896863 h 1284227"/>
                  <a:gd name="connsiteX83" fmla="*/ 898069 w 1285857"/>
                  <a:gd name="connsiteY83" fmla="*/ 957098 h 1284227"/>
                  <a:gd name="connsiteX84" fmla="*/ 859457 w 1285857"/>
                  <a:gd name="connsiteY84" fmla="*/ 997365 h 1284227"/>
                  <a:gd name="connsiteX85" fmla="*/ 855463 w 1285857"/>
                  <a:gd name="connsiteY85" fmla="*/ 1009678 h 1284227"/>
                  <a:gd name="connsiteX86" fmla="*/ 821178 w 1285857"/>
                  <a:gd name="connsiteY86" fmla="*/ 1092209 h 1284227"/>
                  <a:gd name="connsiteX87" fmla="*/ 763592 w 1285857"/>
                  <a:gd name="connsiteY87" fmla="*/ 1149782 h 1284227"/>
                  <a:gd name="connsiteX88" fmla="*/ 599823 w 1285857"/>
                  <a:gd name="connsiteY88" fmla="*/ 1149116 h 1284227"/>
                  <a:gd name="connsiteX89" fmla="*/ 599490 w 1285857"/>
                  <a:gd name="connsiteY89" fmla="*/ 985385 h 1284227"/>
                  <a:gd name="connsiteX90" fmla="*/ 657075 w 1285857"/>
                  <a:gd name="connsiteY90" fmla="*/ 927812 h 1284227"/>
                  <a:gd name="connsiteX91" fmla="*/ 739626 w 1285857"/>
                  <a:gd name="connsiteY91" fmla="*/ 893868 h 1284227"/>
                  <a:gd name="connsiteX92" fmla="*/ 750277 w 1285857"/>
                  <a:gd name="connsiteY92" fmla="*/ 891538 h 1284227"/>
                  <a:gd name="connsiteX93" fmla="*/ 791220 w 1285857"/>
                  <a:gd name="connsiteY93" fmla="*/ 850938 h 1284227"/>
                  <a:gd name="connsiteX94" fmla="*/ 628782 w 1285857"/>
                  <a:gd name="connsiteY94" fmla="*/ 885215 h 1284227"/>
                  <a:gd name="connsiteX95" fmla="*/ 558547 w 1285857"/>
                  <a:gd name="connsiteY95" fmla="*/ 955101 h 1284227"/>
                  <a:gd name="connsiteX96" fmla="*/ 560544 w 1285857"/>
                  <a:gd name="connsiteY96" fmla="*/ 1181729 h 1284227"/>
                  <a:gd name="connsiteX97" fmla="*/ 786560 w 1285857"/>
                  <a:gd name="connsiteY97" fmla="*/ 1196705 h 1284227"/>
                  <a:gd name="connsiteX98" fmla="*/ 869443 w 1285857"/>
                  <a:gd name="connsiteY98" fmla="*/ 1113175 h 1284227"/>
                  <a:gd name="connsiteX99" fmla="*/ 898069 w 1285857"/>
                  <a:gd name="connsiteY99" fmla="*/ 957098 h 1284227"/>
                  <a:gd name="connsiteX100" fmla="*/ 1006583 w 1285857"/>
                  <a:gd name="connsiteY100" fmla="*/ 769073 h 1284227"/>
                  <a:gd name="connsiteX101" fmla="*/ 987943 w 1285857"/>
                  <a:gd name="connsiteY101" fmla="*/ 748440 h 1284227"/>
                  <a:gd name="connsiteX102" fmla="*/ 958318 w 1285857"/>
                  <a:gd name="connsiteY102" fmla="*/ 754763 h 1284227"/>
                  <a:gd name="connsiteX103" fmla="*/ 756269 w 1285857"/>
                  <a:gd name="connsiteY103" fmla="*/ 957098 h 1284227"/>
                  <a:gd name="connsiteX104" fmla="*/ 755270 w 1285857"/>
                  <a:gd name="connsiteY104" fmla="*/ 995035 h 1284227"/>
                  <a:gd name="connsiteX105" fmla="*/ 792218 w 1285857"/>
                  <a:gd name="connsiteY105" fmla="*/ 993039 h 1284227"/>
                  <a:gd name="connsiteX106" fmla="*/ 994267 w 1285857"/>
                  <a:gd name="connsiteY106" fmla="*/ 790704 h 1284227"/>
                  <a:gd name="connsiteX107" fmla="*/ 1006583 w 1285857"/>
                  <a:gd name="connsiteY107" fmla="*/ 769073 h 1284227"/>
                  <a:gd name="connsiteX108" fmla="*/ 1053184 w 1285857"/>
                  <a:gd name="connsiteY108" fmla="*/ 788041 h 1284227"/>
                  <a:gd name="connsiteX109" fmla="*/ 1059509 w 1285857"/>
                  <a:gd name="connsiteY109" fmla="*/ 783382 h 1284227"/>
                  <a:gd name="connsiteX110" fmla="*/ 1115097 w 1285857"/>
                  <a:gd name="connsiteY110" fmla="*/ 727474 h 1284227"/>
                  <a:gd name="connsiteX111" fmla="*/ 1114432 w 1285857"/>
                  <a:gd name="connsiteY111" fmla="*/ 633961 h 1284227"/>
                  <a:gd name="connsiteX112" fmla="*/ 1020897 w 1285857"/>
                  <a:gd name="connsiteY112" fmla="*/ 634959 h 1284227"/>
                  <a:gd name="connsiteX113" fmla="*/ 981951 w 1285857"/>
                  <a:gd name="connsiteY113" fmla="*/ 673895 h 1284227"/>
                  <a:gd name="connsiteX114" fmla="*/ 959982 w 1285857"/>
                  <a:gd name="connsiteY114" fmla="*/ 696192 h 1284227"/>
                  <a:gd name="connsiteX115" fmla="*/ 1053184 w 1285857"/>
                  <a:gd name="connsiteY115" fmla="*/ 788041 h 1284227"/>
                  <a:gd name="connsiteX116" fmla="*/ 697685 w 1285857"/>
                  <a:gd name="connsiteY116" fmla="*/ 960426 h 1284227"/>
                  <a:gd name="connsiteX117" fmla="*/ 690695 w 1285857"/>
                  <a:gd name="connsiteY117" fmla="*/ 965750 h 1284227"/>
                  <a:gd name="connsiteX118" fmla="*/ 635772 w 1285857"/>
                  <a:gd name="connsiteY118" fmla="*/ 1020660 h 1284227"/>
                  <a:gd name="connsiteX119" fmla="*/ 635106 w 1285857"/>
                  <a:gd name="connsiteY119" fmla="*/ 1113175 h 1284227"/>
                  <a:gd name="connsiteX120" fmla="*/ 728641 w 1285857"/>
                  <a:gd name="connsiteY120" fmla="*/ 1113841 h 1284227"/>
                  <a:gd name="connsiteX121" fmla="*/ 783564 w 1285857"/>
                  <a:gd name="connsiteY121" fmla="*/ 1058931 h 1284227"/>
                  <a:gd name="connsiteX122" fmla="*/ 789223 w 1285857"/>
                  <a:gd name="connsiteY122" fmla="*/ 1051942 h 1284227"/>
                  <a:gd name="connsiteX123" fmla="*/ 697685 w 1285857"/>
                  <a:gd name="connsiteY123" fmla="*/ 960426 h 1284227"/>
                  <a:gd name="connsiteX124" fmla="*/ 90206 w 1285857"/>
                  <a:gd name="connsiteY124" fmla="*/ 220638 h 1284227"/>
                  <a:gd name="connsiteX125" fmla="*/ 198387 w 1285857"/>
                  <a:gd name="connsiteY125" fmla="*/ 220638 h 1284227"/>
                  <a:gd name="connsiteX126" fmla="*/ 221688 w 1285857"/>
                  <a:gd name="connsiteY126" fmla="*/ 197010 h 1284227"/>
                  <a:gd name="connsiteX127" fmla="*/ 221688 w 1285857"/>
                  <a:gd name="connsiteY127" fmla="*/ 135777 h 1284227"/>
                  <a:gd name="connsiteX128" fmla="*/ 221688 w 1285857"/>
                  <a:gd name="connsiteY128" fmla="*/ 88854 h 1284227"/>
                  <a:gd name="connsiteX129" fmla="*/ 90206 w 1285857"/>
                  <a:gd name="connsiteY129" fmla="*/ 220638 h 128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285857" h="1284227">
                    <a:moveTo>
                      <a:pt x="666" y="677223"/>
                    </a:moveTo>
                    <a:cubicBezTo>
                      <a:pt x="2663" y="674561"/>
                      <a:pt x="4327" y="671566"/>
                      <a:pt x="6324" y="669236"/>
                    </a:cubicBezTo>
                    <a:cubicBezTo>
                      <a:pt x="13315" y="661249"/>
                      <a:pt x="21969" y="657921"/>
                      <a:pt x="32288" y="660584"/>
                    </a:cubicBezTo>
                    <a:cubicBezTo>
                      <a:pt x="42274" y="663246"/>
                      <a:pt x="48598" y="670567"/>
                      <a:pt x="50595" y="680884"/>
                    </a:cubicBezTo>
                    <a:cubicBezTo>
                      <a:pt x="51261" y="685210"/>
                      <a:pt x="50928" y="690202"/>
                      <a:pt x="50928" y="694528"/>
                    </a:cubicBezTo>
                    <a:cubicBezTo>
                      <a:pt x="50928" y="829640"/>
                      <a:pt x="50928" y="964419"/>
                      <a:pt x="50928" y="1099531"/>
                    </a:cubicBezTo>
                    <a:cubicBezTo>
                      <a:pt x="50928" y="1126154"/>
                      <a:pt x="58584" y="1133808"/>
                      <a:pt x="85546" y="1133808"/>
                    </a:cubicBezTo>
                    <a:cubicBezTo>
                      <a:pt x="210703" y="1133808"/>
                      <a:pt x="335528" y="1133808"/>
                      <a:pt x="460685" y="1133808"/>
                    </a:cubicBezTo>
                    <a:cubicBezTo>
                      <a:pt x="465345" y="1133808"/>
                      <a:pt x="469672" y="1133808"/>
                      <a:pt x="475331" y="1133808"/>
                    </a:cubicBezTo>
                    <a:cubicBezTo>
                      <a:pt x="446372" y="1028980"/>
                      <a:pt x="482987" y="947114"/>
                      <a:pt x="563540" y="880556"/>
                    </a:cubicBezTo>
                    <a:cubicBezTo>
                      <a:pt x="562875" y="879558"/>
                      <a:pt x="562209" y="878893"/>
                      <a:pt x="561543" y="877894"/>
                    </a:cubicBezTo>
                    <a:cubicBezTo>
                      <a:pt x="547896" y="877894"/>
                      <a:pt x="534581" y="877894"/>
                      <a:pt x="520934" y="877894"/>
                    </a:cubicBezTo>
                    <a:cubicBezTo>
                      <a:pt x="501960" y="877894"/>
                      <a:pt x="489977" y="867578"/>
                      <a:pt x="490643" y="852270"/>
                    </a:cubicBezTo>
                    <a:cubicBezTo>
                      <a:pt x="490976" y="837294"/>
                      <a:pt x="502626" y="827643"/>
                      <a:pt x="520934" y="827643"/>
                    </a:cubicBezTo>
                    <a:cubicBezTo>
                      <a:pt x="551557" y="827643"/>
                      <a:pt x="581848" y="827643"/>
                      <a:pt x="612471" y="827643"/>
                    </a:cubicBezTo>
                    <a:cubicBezTo>
                      <a:pt x="617131" y="827643"/>
                      <a:pt x="622790" y="826978"/>
                      <a:pt x="626785" y="824648"/>
                    </a:cubicBezTo>
                    <a:cubicBezTo>
                      <a:pt x="680376" y="793366"/>
                      <a:pt x="736963" y="785379"/>
                      <a:pt x="796878" y="800687"/>
                    </a:cubicBezTo>
                    <a:cubicBezTo>
                      <a:pt x="798543" y="801020"/>
                      <a:pt x="799874" y="801353"/>
                      <a:pt x="802537" y="801686"/>
                    </a:cubicBezTo>
                    <a:cubicBezTo>
                      <a:pt x="800207" y="789373"/>
                      <a:pt x="797544" y="777725"/>
                      <a:pt x="796213" y="765745"/>
                    </a:cubicBezTo>
                    <a:cubicBezTo>
                      <a:pt x="787891" y="695194"/>
                      <a:pt x="808529" y="633961"/>
                      <a:pt x="859124" y="584375"/>
                    </a:cubicBezTo>
                    <a:cubicBezTo>
                      <a:pt x="878098" y="565739"/>
                      <a:pt x="885088" y="547769"/>
                      <a:pt x="884755" y="521478"/>
                    </a:cubicBezTo>
                    <a:cubicBezTo>
                      <a:pt x="883423" y="376050"/>
                      <a:pt x="884089" y="230622"/>
                      <a:pt x="884089" y="85194"/>
                    </a:cubicBezTo>
                    <a:cubicBezTo>
                      <a:pt x="884089" y="57905"/>
                      <a:pt x="876433" y="50251"/>
                      <a:pt x="849138" y="50251"/>
                    </a:cubicBezTo>
                    <a:cubicBezTo>
                      <a:pt x="661735" y="50251"/>
                      <a:pt x="474665" y="50251"/>
                      <a:pt x="287262" y="50251"/>
                    </a:cubicBezTo>
                    <a:cubicBezTo>
                      <a:pt x="282602" y="50251"/>
                      <a:pt x="278275" y="50251"/>
                      <a:pt x="271951" y="50251"/>
                    </a:cubicBezTo>
                    <a:cubicBezTo>
                      <a:pt x="271951" y="55576"/>
                      <a:pt x="271951" y="59902"/>
                      <a:pt x="271951" y="64228"/>
                    </a:cubicBezTo>
                    <a:cubicBezTo>
                      <a:pt x="271951" y="107823"/>
                      <a:pt x="271951" y="151086"/>
                      <a:pt x="271951" y="194681"/>
                    </a:cubicBezTo>
                    <a:cubicBezTo>
                      <a:pt x="271951" y="240606"/>
                      <a:pt x="241660" y="270889"/>
                      <a:pt x="195725" y="270889"/>
                    </a:cubicBezTo>
                    <a:cubicBezTo>
                      <a:pt x="148125" y="270889"/>
                      <a:pt x="100525" y="270889"/>
                      <a:pt x="51261" y="270889"/>
                    </a:cubicBezTo>
                    <a:cubicBezTo>
                      <a:pt x="51261" y="275881"/>
                      <a:pt x="51261" y="280540"/>
                      <a:pt x="51261" y="284866"/>
                    </a:cubicBezTo>
                    <a:cubicBezTo>
                      <a:pt x="51261" y="340109"/>
                      <a:pt x="51261" y="395352"/>
                      <a:pt x="51261" y="450262"/>
                    </a:cubicBezTo>
                    <a:cubicBezTo>
                      <a:pt x="51261" y="469564"/>
                      <a:pt x="45602" y="479214"/>
                      <a:pt x="32621" y="483208"/>
                    </a:cubicBezTo>
                    <a:cubicBezTo>
                      <a:pt x="20970" y="486536"/>
                      <a:pt x="11317" y="481544"/>
                      <a:pt x="999" y="466568"/>
                    </a:cubicBezTo>
                    <a:cubicBezTo>
                      <a:pt x="999" y="390360"/>
                      <a:pt x="999" y="314484"/>
                      <a:pt x="999" y="238276"/>
                    </a:cubicBezTo>
                    <a:cubicBezTo>
                      <a:pt x="6324" y="231953"/>
                      <a:pt x="11317" y="225297"/>
                      <a:pt x="16976" y="219307"/>
                    </a:cubicBezTo>
                    <a:cubicBezTo>
                      <a:pt x="84548" y="151418"/>
                      <a:pt x="152452" y="83530"/>
                      <a:pt x="220357" y="15974"/>
                    </a:cubicBezTo>
                    <a:cubicBezTo>
                      <a:pt x="226348" y="10316"/>
                      <a:pt x="233005" y="5325"/>
                      <a:pt x="239330" y="0"/>
                    </a:cubicBezTo>
                    <a:cubicBezTo>
                      <a:pt x="450033" y="0"/>
                      <a:pt x="661070" y="0"/>
                      <a:pt x="871773" y="0"/>
                    </a:cubicBezTo>
                    <a:cubicBezTo>
                      <a:pt x="921370" y="18969"/>
                      <a:pt x="934352" y="37938"/>
                      <a:pt x="934352" y="92182"/>
                    </a:cubicBezTo>
                    <a:cubicBezTo>
                      <a:pt x="934352" y="226296"/>
                      <a:pt x="934352" y="360742"/>
                      <a:pt x="934352" y="494855"/>
                    </a:cubicBezTo>
                    <a:cubicBezTo>
                      <a:pt x="934352" y="499182"/>
                      <a:pt x="934352" y="503508"/>
                      <a:pt x="934352" y="509831"/>
                    </a:cubicBezTo>
                    <a:cubicBezTo>
                      <a:pt x="939012" y="506503"/>
                      <a:pt x="941675" y="504839"/>
                      <a:pt x="944338" y="502842"/>
                    </a:cubicBezTo>
                    <a:cubicBezTo>
                      <a:pt x="1070826" y="416318"/>
                      <a:pt x="1242252" y="480878"/>
                      <a:pt x="1279533" y="629302"/>
                    </a:cubicBezTo>
                    <a:cubicBezTo>
                      <a:pt x="1281863" y="638620"/>
                      <a:pt x="1283860" y="647938"/>
                      <a:pt x="1285857" y="656923"/>
                    </a:cubicBezTo>
                    <a:cubicBezTo>
                      <a:pt x="1285857" y="672897"/>
                      <a:pt x="1285857" y="688538"/>
                      <a:pt x="1285857" y="704512"/>
                    </a:cubicBezTo>
                    <a:cubicBezTo>
                      <a:pt x="1285191" y="706841"/>
                      <a:pt x="1283860" y="709171"/>
                      <a:pt x="1283527" y="711500"/>
                    </a:cubicBezTo>
                    <a:cubicBezTo>
                      <a:pt x="1277203" y="756759"/>
                      <a:pt x="1258562" y="796028"/>
                      <a:pt x="1226940" y="829307"/>
                    </a:cubicBezTo>
                    <a:cubicBezTo>
                      <a:pt x="1204971" y="852270"/>
                      <a:pt x="1183002" y="875232"/>
                      <a:pt x="1159368" y="896530"/>
                    </a:cubicBezTo>
                    <a:cubicBezTo>
                      <a:pt x="1110437" y="941457"/>
                      <a:pt x="1052852" y="960758"/>
                      <a:pt x="986611" y="953437"/>
                    </a:cubicBezTo>
                    <a:cubicBezTo>
                      <a:pt x="973963" y="952106"/>
                      <a:pt x="961314" y="949443"/>
                      <a:pt x="948665" y="947114"/>
                    </a:cubicBezTo>
                    <a:cubicBezTo>
                      <a:pt x="948332" y="948112"/>
                      <a:pt x="947999" y="948778"/>
                      <a:pt x="947999" y="949443"/>
                    </a:cubicBezTo>
                    <a:cubicBezTo>
                      <a:pt x="948332" y="951773"/>
                      <a:pt x="948998" y="954435"/>
                      <a:pt x="949664" y="956765"/>
                    </a:cubicBezTo>
                    <a:cubicBezTo>
                      <a:pt x="966640" y="1029645"/>
                      <a:pt x="951328" y="1095537"/>
                      <a:pt x="902397" y="1152111"/>
                    </a:cubicBezTo>
                    <a:cubicBezTo>
                      <a:pt x="878430" y="1179733"/>
                      <a:pt x="852134" y="1206023"/>
                      <a:pt x="824173" y="1229984"/>
                    </a:cubicBezTo>
                    <a:cubicBezTo>
                      <a:pt x="805866" y="1245625"/>
                      <a:pt x="783564" y="1257938"/>
                      <a:pt x="761595" y="1268254"/>
                    </a:cubicBezTo>
                    <a:cubicBezTo>
                      <a:pt x="744286" y="1276241"/>
                      <a:pt x="724314" y="1278904"/>
                      <a:pt x="705341" y="1284228"/>
                    </a:cubicBezTo>
                    <a:cubicBezTo>
                      <a:pt x="689363" y="1284228"/>
                      <a:pt x="673718" y="1284228"/>
                      <a:pt x="657741" y="1284228"/>
                    </a:cubicBezTo>
                    <a:cubicBezTo>
                      <a:pt x="655411" y="1283562"/>
                      <a:pt x="653081" y="1282231"/>
                      <a:pt x="650751" y="1281898"/>
                    </a:cubicBezTo>
                    <a:cubicBezTo>
                      <a:pt x="590502" y="1272580"/>
                      <a:pt x="541904" y="1243628"/>
                      <a:pt x="505955" y="1194375"/>
                    </a:cubicBezTo>
                    <a:cubicBezTo>
                      <a:pt x="499963" y="1186056"/>
                      <a:pt x="493971" y="1183726"/>
                      <a:pt x="484318" y="1183726"/>
                    </a:cubicBezTo>
                    <a:cubicBezTo>
                      <a:pt x="349841" y="1184059"/>
                      <a:pt x="215364" y="1184059"/>
                      <a:pt x="80886" y="1184059"/>
                    </a:cubicBezTo>
                    <a:cubicBezTo>
                      <a:pt x="39944" y="1184059"/>
                      <a:pt x="13980" y="1164757"/>
                      <a:pt x="1997" y="1125821"/>
                    </a:cubicBezTo>
                    <a:cubicBezTo>
                      <a:pt x="1664" y="1124157"/>
                      <a:pt x="666" y="1122826"/>
                      <a:pt x="0" y="1121162"/>
                    </a:cubicBezTo>
                    <a:cubicBezTo>
                      <a:pt x="666" y="973071"/>
                      <a:pt x="666" y="824981"/>
                      <a:pt x="666" y="677223"/>
                    </a:cubicBezTo>
                    <a:close/>
                    <a:moveTo>
                      <a:pt x="957985" y="896863"/>
                    </a:moveTo>
                    <a:cubicBezTo>
                      <a:pt x="1021562" y="914168"/>
                      <a:pt x="1075819" y="903519"/>
                      <a:pt x="1122753" y="862253"/>
                    </a:cubicBezTo>
                    <a:cubicBezTo>
                      <a:pt x="1147052" y="840622"/>
                      <a:pt x="1169687" y="816994"/>
                      <a:pt x="1191989" y="793366"/>
                    </a:cubicBezTo>
                    <a:cubicBezTo>
                      <a:pt x="1219284" y="764413"/>
                      <a:pt x="1233597" y="728805"/>
                      <a:pt x="1235262" y="689204"/>
                    </a:cubicBezTo>
                    <a:cubicBezTo>
                      <a:pt x="1238257" y="618985"/>
                      <a:pt x="1199312" y="556421"/>
                      <a:pt x="1136401" y="528800"/>
                    </a:cubicBezTo>
                    <a:cubicBezTo>
                      <a:pt x="1072824" y="500846"/>
                      <a:pt x="1001258" y="513824"/>
                      <a:pt x="950995" y="563077"/>
                    </a:cubicBezTo>
                    <a:cubicBezTo>
                      <a:pt x="931689" y="581713"/>
                      <a:pt x="913048" y="600682"/>
                      <a:pt x="894075" y="619651"/>
                    </a:cubicBezTo>
                    <a:cubicBezTo>
                      <a:pt x="864783" y="648936"/>
                      <a:pt x="848805" y="684212"/>
                      <a:pt x="844811" y="725477"/>
                    </a:cubicBezTo>
                    <a:cubicBezTo>
                      <a:pt x="842814" y="747109"/>
                      <a:pt x="845144" y="768074"/>
                      <a:pt x="853133" y="791036"/>
                    </a:cubicBezTo>
                    <a:cubicBezTo>
                      <a:pt x="865782" y="778058"/>
                      <a:pt x="877099" y="767076"/>
                      <a:pt x="887418" y="755095"/>
                    </a:cubicBezTo>
                    <a:cubicBezTo>
                      <a:pt x="891412" y="750436"/>
                      <a:pt x="894408" y="743781"/>
                      <a:pt x="894741" y="738123"/>
                    </a:cubicBezTo>
                    <a:cubicBezTo>
                      <a:pt x="896072" y="708505"/>
                      <a:pt x="905392" y="682215"/>
                      <a:pt x="925697" y="660584"/>
                    </a:cubicBezTo>
                    <a:cubicBezTo>
                      <a:pt x="946668" y="638620"/>
                      <a:pt x="967971" y="616656"/>
                      <a:pt x="990606" y="596023"/>
                    </a:cubicBezTo>
                    <a:cubicBezTo>
                      <a:pt x="1020231" y="568734"/>
                      <a:pt x="1056180" y="559749"/>
                      <a:pt x="1095458" y="569067"/>
                    </a:cubicBezTo>
                    <a:cubicBezTo>
                      <a:pt x="1181670" y="589700"/>
                      <a:pt x="1213625" y="693863"/>
                      <a:pt x="1154375" y="759422"/>
                    </a:cubicBezTo>
                    <a:cubicBezTo>
                      <a:pt x="1136068" y="779389"/>
                      <a:pt x="1116096" y="798025"/>
                      <a:pt x="1097123" y="817327"/>
                    </a:cubicBezTo>
                    <a:cubicBezTo>
                      <a:pt x="1073156" y="841953"/>
                      <a:pt x="1044197" y="854266"/>
                      <a:pt x="1009912" y="854932"/>
                    </a:cubicBezTo>
                    <a:cubicBezTo>
                      <a:pt x="1006251" y="854932"/>
                      <a:pt x="1001590" y="856263"/>
                      <a:pt x="998928" y="858592"/>
                    </a:cubicBezTo>
                    <a:cubicBezTo>
                      <a:pt x="985613" y="869907"/>
                      <a:pt x="973297" y="882220"/>
                      <a:pt x="957985" y="896863"/>
                    </a:cubicBezTo>
                    <a:close/>
                    <a:moveTo>
                      <a:pt x="898069" y="957098"/>
                    </a:moveTo>
                    <a:cubicBezTo>
                      <a:pt x="883423" y="972073"/>
                      <a:pt x="871107" y="984386"/>
                      <a:pt x="859457" y="997365"/>
                    </a:cubicBezTo>
                    <a:cubicBezTo>
                      <a:pt x="856794" y="1000360"/>
                      <a:pt x="855796" y="1005685"/>
                      <a:pt x="855463" y="1009678"/>
                    </a:cubicBezTo>
                    <a:cubicBezTo>
                      <a:pt x="854797" y="1041626"/>
                      <a:pt x="843812" y="1069247"/>
                      <a:pt x="821178" y="1092209"/>
                    </a:cubicBezTo>
                    <a:cubicBezTo>
                      <a:pt x="802204" y="1111511"/>
                      <a:pt x="783231" y="1131146"/>
                      <a:pt x="763592" y="1149782"/>
                    </a:cubicBezTo>
                    <a:cubicBezTo>
                      <a:pt x="716658" y="1194708"/>
                      <a:pt x="644759" y="1194375"/>
                      <a:pt x="599823" y="1149116"/>
                    </a:cubicBezTo>
                    <a:cubicBezTo>
                      <a:pt x="554886" y="1103524"/>
                      <a:pt x="554553" y="1032641"/>
                      <a:pt x="599490" y="985385"/>
                    </a:cubicBezTo>
                    <a:cubicBezTo>
                      <a:pt x="618463" y="965750"/>
                      <a:pt x="637769" y="946781"/>
                      <a:pt x="657075" y="927812"/>
                    </a:cubicBezTo>
                    <a:cubicBezTo>
                      <a:pt x="680043" y="905516"/>
                      <a:pt x="707671" y="894201"/>
                      <a:pt x="739626" y="893868"/>
                    </a:cubicBezTo>
                    <a:cubicBezTo>
                      <a:pt x="743287" y="893868"/>
                      <a:pt x="747947" y="893868"/>
                      <a:pt x="750277" y="891538"/>
                    </a:cubicBezTo>
                    <a:cubicBezTo>
                      <a:pt x="763925" y="878560"/>
                      <a:pt x="776907" y="865248"/>
                      <a:pt x="791220" y="850938"/>
                    </a:cubicBezTo>
                    <a:cubicBezTo>
                      <a:pt x="729640" y="833966"/>
                      <a:pt x="675383" y="844283"/>
                      <a:pt x="628782" y="885215"/>
                    </a:cubicBezTo>
                    <a:cubicBezTo>
                      <a:pt x="604150" y="906847"/>
                      <a:pt x="580849" y="930807"/>
                      <a:pt x="558547" y="955101"/>
                    </a:cubicBezTo>
                    <a:cubicBezTo>
                      <a:pt x="499297" y="1019662"/>
                      <a:pt x="500629" y="1118167"/>
                      <a:pt x="560544" y="1181729"/>
                    </a:cubicBezTo>
                    <a:cubicBezTo>
                      <a:pt x="620127" y="1244959"/>
                      <a:pt x="719987" y="1252946"/>
                      <a:pt x="786560" y="1196705"/>
                    </a:cubicBezTo>
                    <a:cubicBezTo>
                      <a:pt x="816518" y="1171413"/>
                      <a:pt x="844478" y="1143459"/>
                      <a:pt x="869443" y="1113175"/>
                    </a:cubicBezTo>
                    <a:cubicBezTo>
                      <a:pt x="906724" y="1068582"/>
                      <a:pt x="914713" y="1016334"/>
                      <a:pt x="898069" y="957098"/>
                    </a:cubicBezTo>
                    <a:close/>
                    <a:moveTo>
                      <a:pt x="1006583" y="769073"/>
                    </a:moveTo>
                    <a:cubicBezTo>
                      <a:pt x="999926" y="761751"/>
                      <a:pt x="995266" y="752766"/>
                      <a:pt x="987943" y="748440"/>
                    </a:cubicBezTo>
                    <a:cubicBezTo>
                      <a:pt x="977624" y="742450"/>
                      <a:pt x="966972" y="746110"/>
                      <a:pt x="958318" y="754763"/>
                    </a:cubicBezTo>
                    <a:cubicBezTo>
                      <a:pt x="891079" y="821986"/>
                      <a:pt x="823508" y="889542"/>
                      <a:pt x="756269" y="957098"/>
                    </a:cubicBezTo>
                    <a:cubicBezTo>
                      <a:pt x="744619" y="969078"/>
                      <a:pt x="744286" y="984719"/>
                      <a:pt x="755270" y="995035"/>
                    </a:cubicBezTo>
                    <a:cubicBezTo>
                      <a:pt x="765589" y="1005019"/>
                      <a:pt x="780901" y="1004686"/>
                      <a:pt x="792218" y="993039"/>
                    </a:cubicBezTo>
                    <a:cubicBezTo>
                      <a:pt x="859790" y="925816"/>
                      <a:pt x="927029" y="858592"/>
                      <a:pt x="994267" y="790704"/>
                    </a:cubicBezTo>
                    <a:cubicBezTo>
                      <a:pt x="999260" y="786045"/>
                      <a:pt x="1001590" y="778391"/>
                      <a:pt x="1006583" y="769073"/>
                    </a:cubicBezTo>
                    <a:close/>
                    <a:moveTo>
                      <a:pt x="1053184" y="788041"/>
                    </a:moveTo>
                    <a:cubicBezTo>
                      <a:pt x="1055847" y="786045"/>
                      <a:pt x="1057845" y="785046"/>
                      <a:pt x="1059509" y="783382"/>
                    </a:cubicBezTo>
                    <a:cubicBezTo>
                      <a:pt x="1078149" y="764746"/>
                      <a:pt x="1097123" y="746443"/>
                      <a:pt x="1115097" y="727474"/>
                    </a:cubicBezTo>
                    <a:cubicBezTo>
                      <a:pt x="1141061" y="700185"/>
                      <a:pt x="1140728" y="659585"/>
                      <a:pt x="1114432" y="633961"/>
                    </a:cubicBezTo>
                    <a:cubicBezTo>
                      <a:pt x="1088468" y="608336"/>
                      <a:pt x="1048524" y="608669"/>
                      <a:pt x="1020897" y="634959"/>
                    </a:cubicBezTo>
                    <a:cubicBezTo>
                      <a:pt x="1007582" y="647605"/>
                      <a:pt x="994933" y="660917"/>
                      <a:pt x="981951" y="673895"/>
                    </a:cubicBezTo>
                    <a:cubicBezTo>
                      <a:pt x="974961" y="680884"/>
                      <a:pt x="968304" y="687872"/>
                      <a:pt x="959982" y="696192"/>
                    </a:cubicBezTo>
                    <a:cubicBezTo>
                      <a:pt x="1020231" y="689869"/>
                      <a:pt x="1059842" y="731135"/>
                      <a:pt x="1053184" y="788041"/>
                    </a:cubicBezTo>
                    <a:close/>
                    <a:moveTo>
                      <a:pt x="697685" y="960426"/>
                    </a:moveTo>
                    <a:cubicBezTo>
                      <a:pt x="695022" y="962422"/>
                      <a:pt x="692692" y="963753"/>
                      <a:pt x="690695" y="965750"/>
                    </a:cubicBezTo>
                    <a:cubicBezTo>
                      <a:pt x="672387" y="984053"/>
                      <a:pt x="653747" y="1002024"/>
                      <a:pt x="635772" y="1020660"/>
                    </a:cubicBezTo>
                    <a:cubicBezTo>
                      <a:pt x="609808" y="1047616"/>
                      <a:pt x="610141" y="1087218"/>
                      <a:pt x="635106" y="1113175"/>
                    </a:cubicBezTo>
                    <a:cubicBezTo>
                      <a:pt x="660737" y="1139133"/>
                      <a:pt x="701013" y="1139798"/>
                      <a:pt x="728641" y="1113841"/>
                    </a:cubicBezTo>
                    <a:cubicBezTo>
                      <a:pt x="747282" y="1095870"/>
                      <a:pt x="765256" y="1077234"/>
                      <a:pt x="783564" y="1058931"/>
                    </a:cubicBezTo>
                    <a:cubicBezTo>
                      <a:pt x="785561" y="1056934"/>
                      <a:pt x="786893" y="1054604"/>
                      <a:pt x="789223" y="1051942"/>
                    </a:cubicBezTo>
                    <a:cubicBezTo>
                      <a:pt x="720985" y="1049280"/>
                      <a:pt x="698351" y="1026650"/>
                      <a:pt x="697685" y="960426"/>
                    </a:cubicBezTo>
                    <a:close/>
                    <a:moveTo>
                      <a:pt x="90206" y="220638"/>
                    </a:moveTo>
                    <a:cubicBezTo>
                      <a:pt x="126489" y="220638"/>
                      <a:pt x="162438" y="220971"/>
                      <a:pt x="198387" y="220638"/>
                    </a:cubicBezTo>
                    <a:cubicBezTo>
                      <a:pt x="213366" y="220638"/>
                      <a:pt x="221688" y="211986"/>
                      <a:pt x="221688" y="197010"/>
                    </a:cubicBezTo>
                    <a:cubicBezTo>
                      <a:pt x="222021" y="176710"/>
                      <a:pt x="221688" y="156077"/>
                      <a:pt x="221688" y="135777"/>
                    </a:cubicBezTo>
                    <a:cubicBezTo>
                      <a:pt x="221688" y="120136"/>
                      <a:pt x="221688" y="104495"/>
                      <a:pt x="221688" y="88854"/>
                    </a:cubicBezTo>
                    <a:cubicBezTo>
                      <a:pt x="177417" y="133115"/>
                      <a:pt x="134145" y="176378"/>
                      <a:pt x="90206" y="220638"/>
                    </a:cubicBezTo>
                    <a:close/>
                  </a:path>
                </a:pathLst>
              </a:custGeom>
              <a:grpFill/>
              <a:ln w="331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69D9F4C6-BFA3-D2F3-75FB-BA9F392F2622}"/>
                  </a:ext>
                </a:extLst>
              </p:cNvPr>
              <p:cNvSpPr/>
              <p:nvPr/>
            </p:nvSpPr>
            <p:spPr>
              <a:xfrm>
                <a:off x="4584188" y="1023905"/>
                <a:ext cx="50275" cy="49840"/>
              </a:xfrm>
              <a:custGeom>
                <a:avLst/>
                <a:gdLst>
                  <a:gd name="connsiteX0" fmla="*/ 0 w 50275"/>
                  <a:gd name="connsiteY0" fmla="*/ 17599 h 49840"/>
                  <a:gd name="connsiteX1" fmla="*/ 4327 w 50275"/>
                  <a:gd name="connsiteY1" fmla="*/ 11609 h 49840"/>
                  <a:gd name="connsiteX2" fmla="*/ 32621 w 50275"/>
                  <a:gd name="connsiteY2" fmla="*/ 1292 h 49840"/>
                  <a:gd name="connsiteX3" fmla="*/ 50263 w 50275"/>
                  <a:gd name="connsiteY3" fmla="*/ 25586 h 49840"/>
                  <a:gd name="connsiteX4" fmla="*/ 32621 w 50275"/>
                  <a:gd name="connsiteY4" fmla="*/ 48548 h 49840"/>
                  <a:gd name="connsiteX5" fmla="*/ 4327 w 50275"/>
                  <a:gd name="connsiteY5" fmla="*/ 38232 h 49840"/>
                  <a:gd name="connsiteX6" fmla="*/ 0 w 50275"/>
                  <a:gd name="connsiteY6" fmla="*/ 32242 h 49840"/>
                  <a:gd name="connsiteX7" fmla="*/ 0 w 50275"/>
                  <a:gd name="connsiteY7" fmla="*/ 17599 h 4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75" h="49840">
                    <a:moveTo>
                      <a:pt x="0" y="17599"/>
                    </a:moveTo>
                    <a:cubicBezTo>
                      <a:pt x="1331" y="15602"/>
                      <a:pt x="2663" y="13605"/>
                      <a:pt x="4327" y="11609"/>
                    </a:cubicBezTo>
                    <a:cubicBezTo>
                      <a:pt x="11317" y="1958"/>
                      <a:pt x="20970" y="-2368"/>
                      <a:pt x="32621" y="1292"/>
                    </a:cubicBezTo>
                    <a:cubicBezTo>
                      <a:pt x="44271" y="4953"/>
                      <a:pt x="50595" y="13605"/>
                      <a:pt x="50263" y="25586"/>
                    </a:cubicBezTo>
                    <a:cubicBezTo>
                      <a:pt x="49930" y="37233"/>
                      <a:pt x="43605" y="45220"/>
                      <a:pt x="32621" y="48548"/>
                    </a:cubicBezTo>
                    <a:cubicBezTo>
                      <a:pt x="20970" y="52209"/>
                      <a:pt x="11650" y="47883"/>
                      <a:pt x="4327" y="38232"/>
                    </a:cubicBezTo>
                    <a:cubicBezTo>
                      <a:pt x="2996" y="36235"/>
                      <a:pt x="1664" y="34238"/>
                      <a:pt x="0" y="32242"/>
                    </a:cubicBezTo>
                    <a:cubicBezTo>
                      <a:pt x="0" y="27915"/>
                      <a:pt x="0" y="22591"/>
                      <a:pt x="0" y="17599"/>
                    </a:cubicBezTo>
                    <a:close/>
                  </a:path>
                </a:pathLst>
              </a:custGeom>
              <a:grpFill/>
              <a:ln w="331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E958818-FA6E-A96B-19FE-F0827AAF16D3}"/>
                  </a:ext>
                </a:extLst>
              </p:cNvPr>
              <p:cNvSpPr/>
              <p:nvPr/>
            </p:nvSpPr>
            <p:spPr>
              <a:xfrm>
                <a:off x="4754948" y="883282"/>
                <a:ext cx="591842" cy="50482"/>
              </a:xfrm>
              <a:custGeom>
                <a:avLst/>
                <a:gdLst>
                  <a:gd name="connsiteX0" fmla="*/ 296250 w 591842"/>
                  <a:gd name="connsiteY0" fmla="*/ 50399 h 50482"/>
                  <a:gd name="connsiteX1" fmla="*/ 35617 w 591842"/>
                  <a:gd name="connsiteY1" fmla="*/ 50399 h 50482"/>
                  <a:gd name="connsiteX2" fmla="*/ 22968 w 591842"/>
                  <a:gd name="connsiteY2" fmla="*/ 50066 h 50482"/>
                  <a:gd name="connsiteX3" fmla="*/ 0 w 591842"/>
                  <a:gd name="connsiteY3" fmla="*/ 24774 h 50482"/>
                  <a:gd name="connsiteX4" fmla="*/ 23633 w 591842"/>
                  <a:gd name="connsiteY4" fmla="*/ 148 h 50482"/>
                  <a:gd name="connsiteX5" fmla="*/ 31289 w 591842"/>
                  <a:gd name="connsiteY5" fmla="*/ 148 h 50482"/>
                  <a:gd name="connsiteX6" fmla="*/ 560212 w 591842"/>
                  <a:gd name="connsiteY6" fmla="*/ 148 h 50482"/>
                  <a:gd name="connsiteX7" fmla="*/ 568866 w 591842"/>
                  <a:gd name="connsiteY7" fmla="*/ 148 h 50482"/>
                  <a:gd name="connsiteX8" fmla="*/ 591834 w 591842"/>
                  <a:gd name="connsiteY8" fmla="*/ 24109 h 50482"/>
                  <a:gd name="connsiteX9" fmla="*/ 570530 w 591842"/>
                  <a:gd name="connsiteY9" fmla="*/ 49733 h 50482"/>
                  <a:gd name="connsiteX10" fmla="*/ 556883 w 591842"/>
                  <a:gd name="connsiteY10" fmla="*/ 50066 h 50482"/>
                  <a:gd name="connsiteX11" fmla="*/ 296250 w 591842"/>
                  <a:gd name="connsiteY11" fmla="*/ 50399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842" h="50482">
                    <a:moveTo>
                      <a:pt x="296250" y="50399"/>
                    </a:moveTo>
                    <a:cubicBezTo>
                      <a:pt x="209372" y="50399"/>
                      <a:pt x="122494" y="50399"/>
                      <a:pt x="35617" y="50399"/>
                    </a:cubicBezTo>
                    <a:cubicBezTo>
                      <a:pt x="31289" y="50399"/>
                      <a:pt x="27295" y="50732"/>
                      <a:pt x="22968" y="50066"/>
                    </a:cubicBezTo>
                    <a:cubicBezTo>
                      <a:pt x="9320" y="48402"/>
                      <a:pt x="0" y="37753"/>
                      <a:pt x="0" y="24774"/>
                    </a:cubicBezTo>
                    <a:cubicBezTo>
                      <a:pt x="333" y="11795"/>
                      <a:pt x="9986" y="1479"/>
                      <a:pt x="23633" y="148"/>
                    </a:cubicBezTo>
                    <a:cubicBezTo>
                      <a:pt x="25963" y="-185"/>
                      <a:pt x="28626" y="148"/>
                      <a:pt x="31289" y="148"/>
                    </a:cubicBezTo>
                    <a:cubicBezTo>
                      <a:pt x="207708" y="148"/>
                      <a:pt x="384126" y="148"/>
                      <a:pt x="560212" y="148"/>
                    </a:cubicBezTo>
                    <a:cubicBezTo>
                      <a:pt x="563207" y="148"/>
                      <a:pt x="566203" y="148"/>
                      <a:pt x="568866" y="148"/>
                    </a:cubicBezTo>
                    <a:cubicBezTo>
                      <a:pt x="581515" y="1479"/>
                      <a:pt x="591501" y="11795"/>
                      <a:pt x="591834" y="24109"/>
                    </a:cubicBezTo>
                    <a:cubicBezTo>
                      <a:pt x="592167" y="36422"/>
                      <a:pt x="583179" y="47737"/>
                      <a:pt x="570530" y="49733"/>
                    </a:cubicBezTo>
                    <a:cubicBezTo>
                      <a:pt x="565870" y="50399"/>
                      <a:pt x="561210" y="50066"/>
                      <a:pt x="556883" y="50066"/>
                    </a:cubicBezTo>
                    <a:cubicBezTo>
                      <a:pt x="470005" y="50399"/>
                      <a:pt x="383128" y="50399"/>
                      <a:pt x="296250" y="50399"/>
                    </a:cubicBezTo>
                    <a:close/>
                  </a:path>
                </a:pathLst>
              </a:custGeom>
              <a:grpFill/>
              <a:ln w="331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D590BF-1E34-B44F-3A02-B1BA1E0C1C44}"/>
                  </a:ext>
                </a:extLst>
              </p:cNvPr>
              <p:cNvSpPr/>
              <p:nvPr/>
            </p:nvSpPr>
            <p:spPr>
              <a:xfrm>
                <a:off x="4754939" y="1164552"/>
                <a:ext cx="550909" cy="50417"/>
              </a:xfrm>
              <a:custGeom>
                <a:avLst/>
                <a:gdLst>
                  <a:gd name="connsiteX0" fmla="*/ 276287 w 550909"/>
                  <a:gd name="connsiteY0" fmla="*/ 83 h 50417"/>
                  <a:gd name="connsiteX1" fmla="*/ 516948 w 550909"/>
                  <a:gd name="connsiteY1" fmla="*/ 83 h 50417"/>
                  <a:gd name="connsiteX2" fmla="*/ 528266 w 550909"/>
                  <a:gd name="connsiteY2" fmla="*/ 416 h 50417"/>
                  <a:gd name="connsiteX3" fmla="*/ 550900 w 550909"/>
                  <a:gd name="connsiteY3" fmla="*/ 24709 h 50417"/>
                  <a:gd name="connsiteX4" fmla="*/ 529264 w 550909"/>
                  <a:gd name="connsiteY4" fmla="*/ 50001 h 50417"/>
                  <a:gd name="connsiteX5" fmla="*/ 516615 w 550909"/>
                  <a:gd name="connsiteY5" fmla="*/ 50334 h 50417"/>
                  <a:gd name="connsiteX6" fmla="*/ 33961 w 550909"/>
                  <a:gd name="connsiteY6" fmla="*/ 50334 h 50417"/>
                  <a:gd name="connsiteX7" fmla="*/ 21312 w 550909"/>
                  <a:gd name="connsiteY7" fmla="*/ 50001 h 50417"/>
                  <a:gd name="connsiteX8" fmla="*/ 9 w 550909"/>
                  <a:gd name="connsiteY8" fmla="*/ 24709 h 50417"/>
                  <a:gd name="connsiteX9" fmla="*/ 22644 w 550909"/>
                  <a:gd name="connsiteY9" fmla="*/ 416 h 50417"/>
                  <a:gd name="connsiteX10" fmla="*/ 33961 w 550909"/>
                  <a:gd name="connsiteY10" fmla="*/ 83 h 50417"/>
                  <a:gd name="connsiteX11" fmla="*/ 276287 w 550909"/>
                  <a:gd name="connsiteY11" fmla="*/ 83 h 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09" h="50417">
                    <a:moveTo>
                      <a:pt x="276287" y="83"/>
                    </a:moveTo>
                    <a:cubicBezTo>
                      <a:pt x="356507" y="83"/>
                      <a:pt x="436728" y="83"/>
                      <a:pt x="516948" y="83"/>
                    </a:cubicBezTo>
                    <a:cubicBezTo>
                      <a:pt x="520610" y="83"/>
                      <a:pt x="524604" y="-250"/>
                      <a:pt x="528266" y="416"/>
                    </a:cubicBezTo>
                    <a:cubicBezTo>
                      <a:pt x="541247" y="1747"/>
                      <a:pt x="550567" y="12064"/>
                      <a:pt x="550900" y="24709"/>
                    </a:cubicBezTo>
                    <a:cubicBezTo>
                      <a:pt x="551233" y="37355"/>
                      <a:pt x="542246" y="48005"/>
                      <a:pt x="529264" y="50001"/>
                    </a:cubicBezTo>
                    <a:cubicBezTo>
                      <a:pt x="525270" y="50667"/>
                      <a:pt x="520942" y="50334"/>
                      <a:pt x="516615" y="50334"/>
                    </a:cubicBezTo>
                    <a:cubicBezTo>
                      <a:pt x="355841" y="50334"/>
                      <a:pt x="194735" y="50334"/>
                      <a:pt x="33961" y="50334"/>
                    </a:cubicBezTo>
                    <a:cubicBezTo>
                      <a:pt x="29634" y="50334"/>
                      <a:pt x="25640" y="50667"/>
                      <a:pt x="21312" y="50001"/>
                    </a:cubicBezTo>
                    <a:cubicBezTo>
                      <a:pt x="8663" y="48005"/>
                      <a:pt x="-324" y="37023"/>
                      <a:pt x="9" y="24709"/>
                    </a:cubicBezTo>
                    <a:cubicBezTo>
                      <a:pt x="342" y="12064"/>
                      <a:pt x="9995" y="1747"/>
                      <a:pt x="22644" y="416"/>
                    </a:cubicBezTo>
                    <a:cubicBezTo>
                      <a:pt x="26305" y="83"/>
                      <a:pt x="30300" y="83"/>
                      <a:pt x="33961" y="83"/>
                    </a:cubicBezTo>
                    <a:cubicBezTo>
                      <a:pt x="114847" y="83"/>
                      <a:pt x="195401" y="83"/>
                      <a:pt x="276287" y="83"/>
                    </a:cubicBezTo>
                    <a:close/>
                  </a:path>
                </a:pathLst>
              </a:custGeom>
              <a:grpFill/>
              <a:ln w="331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5C918B3-0795-4367-0F30-E79F3800C0ED}"/>
                  </a:ext>
                </a:extLst>
              </p:cNvPr>
              <p:cNvSpPr/>
              <p:nvPr/>
            </p:nvSpPr>
            <p:spPr>
              <a:xfrm>
                <a:off x="4755273" y="1024199"/>
                <a:ext cx="433874" cy="50334"/>
              </a:xfrm>
              <a:custGeom>
                <a:avLst/>
                <a:gdLst>
                  <a:gd name="connsiteX0" fmla="*/ 216703 w 433874"/>
                  <a:gd name="connsiteY0" fmla="*/ 0 h 50334"/>
                  <a:gd name="connsiteX1" fmla="*/ 404771 w 433874"/>
                  <a:gd name="connsiteY1" fmla="*/ 0 h 50334"/>
                  <a:gd name="connsiteX2" fmla="*/ 432399 w 433874"/>
                  <a:gd name="connsiteY2" fmla="*/ 17305 h 50334"/>
                  <a:gd name="connsiteX3" fmla="*/ 412427 w 433874"/>
                  <a:gd name="connsiteY3" fmla="*/ 49918 h 50334"/>
                  <a:gd name="connsiteX4" fmla="*/ 398780 w 433874"/>
                  <a:gd name="connsiteY4" fmla="*/ 50251 h 50334"/>
                  <a:gd name="connsiteX5" fmla="*/ 35291 w 433874"/>
                  <a:gd name="connsiteY5" fmla="*/ 50251 h 50334"/>
                  <a:gd name="connsiteX6" fmla="*/ 25305 w 433874"/>
                  <a:gd name="connsiteY6" fmla="*/ 50251 h 50334"/>
                  <a:gd name="connsiteX7" fmla="*/ 8 w 433874"/>
                  <a:gd name="connsiteY7" fmla="*/ 24626 h 50334"/>
                  <a:gd name="connsiteX8" fmla="*/ 25305 w 433874"/>
                  <a:gd name="connsiteY8" fmla="*/ 333 h 50334"/>
                  <a:gd name="connsiteX9" fmla="*/ 86885 w 433874"/>
                  <a:gd name="connsiteY9" fmla="*/ 333 h 50334"/>
                  <a:gd name="connsiteX10" fmla="*/ 216703 w 433874"/>
                  <a:gd name="connsiteY10" fmla="*/ 0 h 5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874" h="50334">
                    <a:moveTo>
                      <a:pt x="216703" y="0"/>
                    </a:moveTo>
                    <a:cubicBezTo>
                      <a:pt x="279281" y="0"/>
                      <a:pt x="342193" y="0"/>
                      <a:pt x="404771" y="0"/>
                    </a:cubicBezTo>
                    <a:cubicBezTo>
                      <a:pt x="417753" y="0"/>
                      <a:pt x="427739" y="4659"/>
                      <a:pt x="432399" y="17305"/>
                    </a:cubicBezTo>
                    <a:cubicBezTo>
                      <a:pt x="437725" y="31615"/>
                      <a:pt x="428072" y="47589"/>
                      <a:pt x="412427" y="49918"/>
                    </a:cubicBezTo>
                    <a:cubicBezTo>
                      <a:pt x="407767" y="50584"/>
                      <a:pt x="403107" y="50251"/>
                      <a:pt x="398780" y="50251"/>
                    </a:cubicBezTo>
                    <a:cubicBezTo>
                      <a:pt x="277617" y="50251"/>
                      <a:pt x="156454" y="50251"/>
                      <a:pt x="35291" y="50251"/>
                    </a:cubicBezTo>
                    <a:cubicBezTo>
                      <a:pt x="31963" y="50251"/>
                      <a:pt x="28634" y="50251"/>
                      <a:pt x="25305" y="50251"/>
                    </a:cubicBezTo>
                    <a:cubicBezTo>
                      <a:pt x="10326" y="49253"/>
                      <a:pt x="-325" y="38603"/>
                      <a:pt x="8" y="24626"/>
                    </a:cubicBezTo>
                    <a:cubicBezTo>
                      <a:pt x="340" y="10982"/>
                      <a:pt x="10659" y="666"/>
                      <a:pt x="25305" y="333"/>
                    </a:cubicBezTo>
                    <a:cubicBezTo>
                      <a:pt x="45610" y="0"/>
                      <a:pt x="66248" y="333"/>
                      <a:pt x="86885" y="333"/>
                    </a:cubicBezTo>
                    <a:cubicBezTo>
                      <a:pt x="129825" y="0"/>
                      <a:pt x="173430" y="0"/>
                      <a:pt x="216703" y="0"/>
                    </a:cubicBezTo>
                    <a:close/>
                  </a:path>
                </a:pathLst>
              </a:custGeom>
              <a:grpFill/>
              <a:ln w="331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1C806BF-8C25-C937-B32E-3BB11C998F6E}"/>
                  </a:ext>
                </a:extLst>
              </p:cNvPr>
              <p:cNvSpPr/>
              <p:nvPr/>
            </p:nvSpPr>
            <p:spPr>
              <a:xfrm>
                <a:off x="4944169" y="743076"/>
                <a:ext cx="397649" cy="50167"/>
              </a:xfrm>
              <a:custGeom>
                <a:avLst/>
                <a:gdLst>
                  <a:gd name="connsiteX0" fmla="*/ 198899 w 397649"/>
                  <a:gd name="connsiteY0" fmla="*/ 50168 h 50167"/>
                  <a:gd name="connsiteX1" fmla="*/ 29471 w 397649"/>
                  <a:gd name="connsiteY1" fmla="*/ 50168 h 50167"/>
                  <a:gd name="connsiteX2" fmla="*/ 2509 w 397649"/>
                  <a:gd name="connsiteY2" fmla="*/ 35525 h 50167"/>
                  <a:gd name="connsiteX3" fmla="*/ 23812 w 397649"/>
                  <a:gd name="connsiteY3" fmla="*/ 250 h 50167"/>
                  <a:gd name="connsiteX4" fmla="*/ 373986 w 397649"/>
                  <a:gd name="connsiteY4" fmla="*/ 250 h 50167"/>
                  <a:gd name="connsiteX5" fmla="*/ 397619 w 397649"/>
                  <a:gd name="connsiteY5" fmla="*/ 25874 h 50167"/>
                  <a:gd name="connsiteX6" fmla="*/ 371989 w 397649"/>
                  <a:gd name="connsiteY6" fmla="*/ 49835 h 50167"/>
                  <a:gd name="connsiteX7" fmla="*/ 281782 w 397649"/>
                  <a:gd name="connsiteY7" fmla="*/ 49835 h 50167"/>
                  <a:gd name="connsiteX8" fmla="*/ 198899 w 397649"/>
                  <a:gd name="connsiteY8" fmla="*/ 50168 h 5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49" h="50167">
                    <a:moveTo>
                      <a:pt x="198899" y="50168"/>
                    </a:moveTo>
                    <a:cubicBezTo>
                      <a:pt x="142312" y="50168"/>
                      <a:pt x="86058" y="50168"/>
                      <a:pt x="29471" y="50168"/>
                    </a:cubicBezTo>
                    <a:cubicBezTo>
                      <a:pt x="17488" y="50168"/>
                      <a:pt x="7835" y="46840"/>
                      <a:pt x="2509" y="35525"/>
                    </a:cubicBezTo>
                    <a:cubicBezTo>
                      <a:pt x="-5147" y="19551"/>
                      <a:pt x="5504" y="250"/>
                      <a:pt x="23812" y="250"/>
                    </a:cubicBezTo>
                    <a:cubicBezTo>
                      <a:pt x="140648" y="-83"/>
                      <a:pt x="257150" y="-83"/>
                      <a:pt x="373986" y="250"/>
                    </a:cubicBezTo>
                    <a:cubicBezTo>
                      <a:pt x="387966" y="250"/>
                      <a:pt x="398285" y="12563"/>
                      <a:pt x="397619" y="25874"/>
                    </a:cubicBezTo>
                    <a:cubicBezTo>
                      <a:pt x="396954" y="39186"/>
                      <a:pt x="386635" y="49502"/>
                      <a:pt x="371989" y="49835"/>
                    </a:cubicBezTo>
                    <a:cubicBezTo>
                      <a:pt x="342031" y="50168"/>
                      <a:pt x="311740" y="49835"/>
                      <a:pt x="281782" y="49835"/>
                    </a:cubicBezTo>
                    <a:cubicBezTo>
                      <a:pt x="254155" y="50168"/>
                      <a:pt x="226527" y="50168"/>
                      <a:pt x="198899" y="50168"/>
                    </a:cubicBezTo>
                    <a:close/>
                  </a:path>
                </a:pathLst>
              </a:custGeom>
              <a:grpFill/>
              <a:ln w="331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1FD8F4C-08B9-C797-B5F5-016A647DCA2C}"/>
                  </a:ext>
                </a:extLst>
              </p:cNvPr>
              <p:cNvSpPr/>
              <p:nvPr/>
            </p:nvSpPr>
            <p:spPr>
              <a:xfrm>
                <a:off x="4754941" y="1305405"/>
                <a:ext cx="239031" cy="49918"/>
              </a:xfrm>
              <a:custGeom>
                <a:avLst/>
                <a:gdLst>
                  <a:gd name="connsiteX0" fmla="*/ 119173 w 239031"/>
                  <a:gd name="connsiteY0" fmla="*/ 49918 h 49918"/>
                  <a:gd name="connsiteX1" fmla="*/ 28966 w 239031"/>
                  <a:gd name="connsiteY1" fmla="*/ 49918 h 49918"/>
                  <a:gd name="connsiteX2" fmla="*/ 7 w 239031"/>
                  <a:gd name="connsiteY2" fmla="*/ 24294 h 49918"/>
                  <a:gd name="connsiteX3" fmla="*/ 28966 w 239031"/>
                  <a:gd name="connsiteY3" fmla="*/ 0 h 49918"/>
                  <a:gd name="connsiteX4" fmla="*/ 210378 w 239031"/>
                  <a:gd name="connsiteY4" fmla="*/ 0 h 49918"/>
                  <a:gd name="connsiteX5" fmla="*/ 239004 w 239031"/>
                  <a:gd name="connsiteY5" fmla="*/ 25625 h 49918"/>
                  <a:gd name="connsiteX6" fmla="*/ 210378 w 239031"/>
                  <a:gd name="connsiteY6" fmla="*/ 49918 h 49918"/>
                  <a:gd name="connsiteX7" fmla="*/ 119173 w 239031"/>
                  <a:gd name="connsiteY7" fmla="*/ 49918 h 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31" h="49918">
                    <a:moveTo>
                      <a:pt x="119173" y="49918"/>
                    </a:moveTo>
                    <a:cubicBezTo>
                      <a:pt x="89215" y="49918"/>
                      <a:pt x="58924" y="49918"/>
                      <a:pt x="28966" y="49918"/>
                    </a:cubicBezTo>
                    <a:cubicBezTo>
                      <a:pt x="10992" y="49918"/>
                      <a:pt x="-326" y="39602"/>
                      <a:pt x="7" y="24294"/>
                    </a:cubicBezTo>
                    <a:cubicBezTo>
                      <a:pt x="340" y="9318"/>
                      <a:pt x="11325" y="0"/>
                      <a:pt x="28966" y="0"/>
                    </a:cubicBezTo>
                    <a:cubicBezTo>
                      <a:pt x="89548" y="0"/>
                      <a:pt x="150129" y="0"/>
                      <a:pt x="210378" y="0"/>
                    </a:cubicBezTo>
                    <a:cubicBezTo>
                      <a:pt x="228352" y="0"/>
                      <a:pt x="239670" y="9984"/>
                      <a:pt x="239004" y="25625"/>
                    </a:cubicBezTo>
                    <a:cubicBezTo>
                      <a:pt x="238671" y="40600"/>
                      <a:pt x="228020" y="49918"/>
                      <a:pt x="210378" y="49918"/>
                    </a:cubicBezTo>
                    <a:cubicBezTo>
                      <a:pt x="180087" y="49918"/>
                      <a:pt x="149464" y="49918"/>
                      <a:pt x="119173" y="49918"/>
                    </a:cubicBezTo>
                    <a:close/>
                  </a:path>
                </a:pathLst>
              </a:custGeom>
              <a:grpFill/>
              <a:ln w="331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6776F4B-9F45-5658-DCCB-870CB8F9EDE5}"/>
                  </a:ext>
                </a:extLst>
              </p:cNvPr>
              <p:cNvSpPr/>
              <p:nvPr/>
            </p:nvSpPr>
            <p:spPr>
              <a:xfrm>
                <a:off x="5256242" y="1023949"/>
                <a:ext cx="90872" cy="50315"/>
              </a:xfrm>
              <a:custGeom>
                <a:avLst/>
                <a:gdLst>
                  <a:gd name="connsiteX0" fmla="*/ 45270 w 90872"/>
                  <a:gd name="connsiteY0" fmla="*/ 50168 h 50315"/>
                  <a:gd name="connsiteX1" fmla="*/ 25298 w 90872"/>
                  <a:gd name="connsiteY1" fmla="*/ 50168 h 50315"/>
                  <a:gd name="connsiteX2" fmla="*/ 0 w 90872"/>
                  <a:gd name="connsiteY2" fmla="*/ 24876 h 50315"/>
                  <a:gd name="connsiteX3" fmla="*/ 24632 w 90872"/>
                  <a:gd name="connsiteY3" fmla="*/ 250 h 50315"/>
                  <a:gd name="connsiteX4" fmla="*/ 65907 w 90872"/>
                  <a:gd name="connsiteY4" fmla="*/ 250 h 50315"/>
                  <a:gd name="connsiteX5" fmla="*/ 90872 w 90872"/>
                  <a:gd name="connsiteY5" fmla="*/ 24876 h 50315"/>
                  <a:gd name="connsiteX6" fmla="*/ 66573 w 90872"/>
                  <a:gd name="connsiteY6" fmla="*/ 50168 h 50315"/>
                  <a:gd name="connsiteX7" fmla="*/ 45270 w 90872"/>
                  <a:gd name="connsiteY7" fmla="*/ 50168 h 50315"/>
                  <a:gd name="connsiteX8" fmla="*/ 45270 w 90872"/>
                  <a:gd name="connsiteY8" fmla="*/ 50168 h 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72" h="50315">
                    <a:moveTo>
                      <a:pt x="45270" y="50168"/>
                    </a:moveTo>
                    <a:cubicBezTo>
                      <a:pt x="38612" y="50168"/>
                      <a:pt x="31955" y="50501"/>
                      <a:pt x="25298" y="50168"/>
                    </a:cubicBezTo>
                    <a:cubicBezTo>
                      <a:pt x="9986" y="49502"/>
                      <a:pt x="0" y="39186"/>
                      <a:pt x="0" y="24876"/>
                    </a:cubicBezTo>
                    <a:cubicBezTo>
                      <a:pt x="333" y="10899"/>
                      <a:pt x="9986" y="915"/>
                      <a:pt x="24632" y="250"/>
                    </a:cubicBezTo>
                    <a:cubicBezTo>
                      <a:pt x="38279" y="-83"/>
                      <a:pt x="52260" y="-83"/>
                      <a:pt x="65907" y="250"/>
                    </a:cubicBezTo>
                    <a:cubicBezTo>
                      <a:pt x="80220" y="915"/>
                      <a:pt x="90539" y="11564"/>
                      <a:pt x="90872" y="24876"/>
                    </a:cubicBezTo>
                    <a:cubicBezTo>
                      <a:pt x="90872" y="38187"/>
                      <a:pt x="80553" y="49169"/>
                      <a:pt x="66573" y="50168"/>
                    </a:cubicBezTo>
                    <a:cubicBezTo>
                      <a:pt x="59250" y="50501"/>
                      <a:pt x="52260" y="50168"/>
                      <a:pt x="45270" y="50168"/>
                    </a:cubicBezTo>
                    <a:cubicBezTo>
                      <a:pt x="45270" y="50168"/>
                      <a:pt x="45270" y="50168"/>
                      <a:pt x="45270" y="50168"/>
                    </a:cubicBezTo>
                    <a:close/>
                  </a:path>
                </a:pathLst>
              </a:custGeom>
              <a:grpFill/>
              <a:ln w="3314" cap="flat">
                <a:noFill/>
                <a:prstDash val="solid"/>
                <a:miter/>
              </a:ln>
            </p:spPr>
            <p:txBody>
              <a:bodyPr rtlCol="0" anchor="ctr"/>
              <a:lstStyle/>
              <a:p>
                <a:endParaRPr lang="en-US"/>
              </a:p>
            </p:txBody>
          </p:sp>
        </p:grpSp>
      </p:grpSp>
      <p:sp>
        <p:nvSpPr>
          <p:cNvPr id="47" name="Text Placeholder 13">
            <a:extLst>
              <a:ext uri="{FF2B5EF4-FFF2-40B4-BE49-F238E27FC236}">
                <a16:creationId xmlns:a16="http://schemas.microsoft.com/office/drawing/2014/main" id="{57409A6B-2211-E578-95C8-5F3E366D8638}"/>
              </a:ext>
            </a:extLst>
          </p:cNvPr>
          <p:cNvSpPr txBox="1">
            <a:spLocks/>
          </p:cNvSpPr>
          <p:nvPr/>
        </p:nvSpPr>
        <p:spPr>
          <a:xfrm>
            <a:off x="574360" y="2322786"/>
            <a:ext cx="293804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b="1" dirty="0">
                <a:solidFill>
                  <a:schemeClr val="bg1"/>
                </a:solidFill>
              </a:rPr>
              <a:t>Barriers to Learning </a:t>
            </a:r>
            <a:r>
              <a:rPr lang="en-IE" dirty="0">
                <a:solidFill>
                  <a:schemeClr val="bg1"/>
                </a:solidFill>
              </a:rPr>
              <a:t>can be physical, mental, emotional, cultural, or social elements that obstruct a learner from achieving their learning goals. </a:t>
            </a:r>
          </a:p>
        </p:txBody>
      </p:sp>
    </p:spTree>
    <p:extLst>
      <p:ext uri="{BB962C8B-B14F-4D97-AF65-F5344CB8AC3E}">
        <p14:creationId xmlns:p14="http://schemas.microsoft.com/office/powerpoint/2010/main" val="2716121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2322786"/>
            <a:ext cx="7724844" cy="3428836"/>
          </a:xfrm>
        </p:spPr>
        <p:txBody>
          <a:bodyPr/>
          <a:lstStyle/>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Transportation</a:t>
            </a:r>
            <a:r>
              <a:rPr lang="en-IE" sz="2200" dirty="0">
                <a:solidFill>
                  <a:srgbClr val="454545"/>
                </a:solidFill>
              </a:rPr>
              <a:t> infrastructure unavailable</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Lack of interest </a:t>
            </a:r>
            <a:r>
              <a:rPr lang="en-IE" sz="2200" dirty="0">
                <a:solidFill>
                  <a:srgbClr val="454545"/>
                </a:solidFill>
              </a:rPr>
              <a:t>from the learner</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Lack of identity </a:t>
            </a:r>
            <a:r>
              <a:rPr lang="en-IE" sz="2200" dirty="0">
                <a:solidFill>
                  <a:srgbClr val="454545"/>
                </a:solidFill>
              </a:rPr>
              <a:t>with learning organization  </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Lack of time </a:t>
            </a:r>
            <a:r>
              <a:rPr lang="en-IE" sz="2200" dirty="0">
                <a:solidFill>
                  <a:srgbClr val="454545"/>
                </a:solidFill>
              </a:rPr>
              <a:t>to allocate to training</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Lack of support </a:t>
            </a:r>
            <a:r>
              <a:rPr lang="en-IE" sz="2200" dirty="0">
                <a:solidFill>
                  <a:srgbClr val="454545"/>
                </a:solidFill>
              </a:rPr>
              <a:t>from family and/or peer group</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Poor self esteem  </a:t>
            </a:r>
            <a:r>
              <a:rPr lang="en-IE" sz="2200" dirty="0">
                <a:solidFill>
                  <a:srgbClr val="454545"/>
                </a:solidFill>
              </a:rPr>
              <a:t>poor self belief</a:t>
            </a:r>
            <a:endParaRPr lang="en-IE" sz="2200" b="1" dirty="0">
              <a:solidFill>
                <a:srgbClr val="454545"/>
              </a:solidFill>
            </a:endParaRP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Fear of failure</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Past Education </a:t>
            </a:r>
            <a:r>
              <a:rPr lang="en-IE" sz="2200" dirty="0">
                <a:solidFill>
                  <a:srgbClr val="454545"/>
                </a:solidFill>
              </a:rPr>
              <a:t>/ Occupation: differences in levels can have wide differences in knowledge and concepts</a:t>
            </a:r>
          </a:p>
          <a:p>
            <a:pPr marL="342900" indent="-342900">
              <a:lnSpc>
                <a:spcPts val="2900"/>
              </a:lnSpc>
              <a:spcBef>
                <a:spcPts val="0"/>
              </a:spcBef>
              <a:buClr>
                <a:srgbClr val="E8A116"/>
              </a:buClr>
              <a:buFont typeface="Arial" panose="020B0604020202020204" pitchFamily="34" charset="0"/>
              <a:buChar char="•"/>
            </a:pPr>
            <a:r>
              <a:rPr lang="en-IE" sz="2200" b="1" dirty="0">
                <a:solidFill>
                  <a:srgbClr val="454545"/>
                </a:solidFill>
              </a:rPr>
              <a:t>Finance</a:t>
            </a:r>
            <a:r>
              <a:rPr lang="en-IE" sz="2200" dirty="0">
                <a:solidFill>
                  <a:srgbClr val="454545"/>
                </a:solidFill>
              </a:rPr>
              <a:t>: cost of training course or getting to/from training</a:t>
            </a:r>
          </a:p>
          <a:p>
            <a:pPr marL="342900" indent="-342900">
              <a:lnSpc>
                <a:spcPts val="2900"/>
              </a:lnSpc>
              <a:spcBef>
                <a:spcPts val="0"/>
              </a:spcBef>
              <a:buClr>
                <a:srgbClr val="E8A116"/>
              </a:buClr>
              <a:buFont typeface="Arial" panose="020B0604020202020204" pitchFamily="34" charset="0"/>
              <a:buChar char="•"/>
            </a:pPr>
            <a:endParaRPr lang="en-IE" sz="2200" dirty="0">
              <a:solidFill>
                <a:srgbClr val="454545"/>
              </a:solidFill>
            </a:endParaRP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7134C81-C87F-9784-F1D4-9EDBB1ABA461}"/>
              </a:ext>
            </a:extLst>
          </p:cNvPr>
          <p:cNvGrpSpPr/>
          <p:nvPr/>
        </p:nvGrpSpPr>
        <p:grpSpPr>
          <a:xfrm>
            <a:off x="10364171" y="1001114"/>
            <a:ext cx="1025228" cy="1023928"/>
            <a:chOff x="4583522" y="477429"/>
            <a:chExt cx="1285857" cy="1284227"/>
          </a:xfrm>
          <a:solidFill>
            <a:srgbClr val="296B5F"/>
          </a:solidFill>
        </p:grpSpPr>
        <p:grpSp>
          <p:nvGrpSpPr>
            <p:cNvPr id="8" name="Graphic 24">
              <a:extLst>
                <a:ext uri="{FF2B5EF4-FFF2-40B4-BE49-F238E27FC236}">
                  <a16:creationId xmlns:a16="http://schemas.microsoft.com/office/drawing/2014/main" id="{F8334938-EFFF-5949-9160-796EC665EC46}"/>
                </a:ext>
              </a:extLst>
            </p:cNvPr>
            <p:cNvGrpSpPr/>
            <p:nvPr/>
          </p:nvGrpSpPr>
          <p:grpSpPr>
            <a:xfrm>
              <a:off x="5099909" y="1002440"/>
              <a:ext cx="720240" cy="720592"/>
              <a:chOff x="5098372" y="991465"/>
              <a:chExt cx="720240" cy="720592"/>
            </a:xfrm>
            <a:grpFill/>
          </p:grpSpPr>
          <p:sp>
            <p:nvSpPr>
              <p:cNvPr id="20" name="Freeform 19">
                <a:extLst>
                  <a:ext uri="{FF2B5EF4-FFF2-40B4-BE49-F238E27FC236}">
                    <a16:creationId xmlns:a16="http://schemas.microsoft.com/office/drawing/2014/main" id="{5CC96060-86E3-E4AE-F747-8632AB3DAAD4}"/>
                  </a:ext>
                </a:extLst>
              </p:cNvPr>
              <p:cNvSpPr/>
              <p:nvPr/>
            </p:nvSpPr>
            <p:spPr>
              <a:xfrm>
                <a:off x="5427325" y="991465"/>
                <a:ext cx="391287" cy="390774"/>
              </a:xfrm>
              <a:custGeom>
                <a:avLst/>
                <a:gdLst>
                  <a:gd name="connsiteX0" fmla="*/ 114183 w 391287"/>
                  <a:gd name="connsiteY0" fmla="*/ 382826 h 390774"/>
                  <a:gd name="connsiteX1" fmla="*/ 154792 w 391287"/>
                  <a:gd name="connsiteY1" fmla="*/ 344223 h 390774"/>
                  <a:gd name="connsiteX2" fmla="*/ 165777 w 391287"/>
                  <a:gd name="connsiteY2" fmla="*/ 340562 h 390774"/>
                  <a:gd name="connsiteX3" fmla="*/ 252987 w 391287"/>
                  <a:gd name="connsiteY3" fmla="*/ 302957 h 390774"/>
                  <a:gd name="connsiteX4" fmla="*/ 310240 w 391287"/>
                  <a:gd name="connsiteY4" fmla="*/ 245052 h 390774"/>
                  <a:gd name="connsiteX5" fmla="*/ 251323 w 391287"/>
                  <a:gd name="connsiteY5" fmla="*/ 54698 h 390774"/>
                  <a:gd name="connsiteX6" fmla="*/ 146471 w 391287"/>
                  <a:gd name="connsiteY6" fmla="*/ 81654 h 390774"/>
                  <a:gd name="connsiteX7" fmla="*/ 81562 w 391287"/>
                  <a:gd name="connsiteY7" fmla="*/ 146214 h 390774"/>
                  <a:gd name="connsiteX8" fmla="*/ 50606 w 391287"/>
                  <a:gd name="connsiteY8" fmla="*/ 223754 h 390774"/>
                  <a:gd name="connsiteX9" fmla="*/ 43282 w 391287"/>
                  <a:gd name="connsiteY9" fmla="*/ 240726 h 390774"/>
                  <a:gd name="connsiteX10" fmla="*/ 8997 w 391287"/>
                  <a:gd name="connsiteY10" fmla="*/ 276667 h 390774"/>
                  <a:gd name="connsiteX11" fmla="*/ 676 w 391287"/>
                  <a:gd name="connsiteY11" fmla="*/ 211108 h 390774"/>
                  <a:gd name="connsiteX12" fmla="*/ 49940 w 391287"/>
                  <a:gd name="connsiteY12" fmla="*/ 105282 h 390774"/>
                  <a:gd name="connsiteX13" fmla="*/ 106860 w 391287"/>
                  <a:gd name="connsiteY13" fmla="*/ 48708 h 390774"/>
                  <a:gd name="connsiteX14" fmla="*/ 292265 w 391287"/>
                  <a:gd name="connsiteY14" fmla="*/ 14430 h 390774"/>
                  <a:gd name="connsiteX15" fmla="*/ 391126 w 391287"/>
                  <a:gd name="connsiteY15" fmla="*/ 174834 h 390774"/>
                  <a:gd name="connsiteX16" fmla="*/ 347854 w 391287"/>
                  <a:gd name="connsiteY16" fmla="*/ 278997 h 390774"/>
                  <a:gd name="connsiteX17" fmla="*/ 278618 w 391287"/>
                  <a:gd name="connsiteY17" fmla="*/ 347884 h 390774"/>
                  <a:gd name="connsiteX18" fmla="*/ 114183 w 391287"/>
                  <a:gd name="connsiteY18" fmla="*/ 382826 h 39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287" h="390774">
                    <a:moveTo>
                      <a:pt x="114183" y="382826"/>
                    </a:moveTo>
                    <a:cubicBezTo>
                      <a:pt x="129162" y="368184"/>
                      <a:pt x="141810" y="355871"/>
                      <a:pt x="154792" y="344223"/>
                    </a:cubicBezTo>
                    <a:cubicBezTo>
                      <a:pt x="157455" y="341894"/>
                      <a:pt x="162115" y="340562"/>
                      <a:pt x="165777" y="340562"/>
                    </a:cubicBezTo>
                    <a:cubicBezTo>
                      <a:pt x="200062" y="339897"/>
                      <a:pt x="229021" y="327584"/>
                      <a:pt x="252987" y="302957"/>
                    </a:cubicBezTo>
                    <a:cubicBezTo>
                      <a:pt x="271961" y="283656"/>
                      <a:pt x="291933" y="265020"/>
                      <a:pt x="310240" y="245052"/>
                    </a:cubicBezTo>
                    <a:cubicBezTo>
                      <a:pt x="369823" y="179493"/>
                      <a:pt x="337535" y="75331"/>
                      <a:pt x="251323" y="54698"/>
                    </a:cubicBezTo>
                    <a:cubicBezTo>
                      <a:pt x="212045" y="45380"/>
                      <a:pt x="176428" y="54365"/>
                      <a:pt x="146471" y="81654"/>
                    </a:cubicBezTo>
                    <a:cubicBezTo>
                      <a:pt x="123836" y="102286"/>
                      <a:pt x="102865" y="124250"/>
                      <a:pt x="81562" y="146214"/>
                    </a:cubicBezTo>
                    <a:cubicBezTo>
                      <a:pt x="60924" y="167846"/>
                      <a:pt x="51937" y="194136"/>
                      <a:pt x="50606" y="223754"/>
                    </a:cubicBezTo>
                    <a:cubicBezTo>
                      <a:pt x="50273" y="229744"/>
                      <a:pt x="47277" y="236400"/>
                      <a:pt x="43282" y="240726"/>
                    </a:cubicBezTo>
                    <a:cubicBezTo>
                      <a:pt x="32964" y="252706"/>
                      <a:pt x="21646" y="263688"/>
                      <a:pt x="8997" y="276667"/>
                    </a:cubicBezTo>
                    <a:cubicBezTo>
                      <a:pt x="1009" y="253705"/>
                      <a:pt x="-1321" y="232739"/>
                      <a:pt x="676" y="211108"/>
                    </a:cubicBezTo>
                    <a:cubicBezTo>
                      <a:pt x="4337" y="170175"/>
                      <a:pt x="20648" y="134567"/>
                      <a:pt x="49940" y="105282"/>
                    </a:cubicBezTo>
                    <a:cubicBezTo>
                      <a:pt x="68913" y="86313"/>
                      <a:pt x="87554" y="67344"/>
                      <a:pt x="106860" y="48708"/>
                    </a:cubicBezTo>
                    <a:cubicBezTo>
                      <a:pt x="157122" y="-212"/>
                      <a:pt x="229021" y="-13524"/>
                      <a:pt x="292265" y="14430"/>
                    </a:cubicBezTo>
                    <a:cubicBezTo>
                      <a:pt x="355177" y="42052"/>
                      <a:pt x="394122" y="104616"/>
                      <a:pt x="391126" y="174834"/>
                    </a:cubicBezTo>
                    <a:cubicBezTo>
                      <a:pt x="389462" y="214769"/>
                      <a:pt x="375149" y="250044"/>
                      <a:pt x="347854" y="278997"/>
                    </a:cubicBezTo>
                    <a:cubicBezTo>
                      <a:pt x="325552" y="302625"/>
                      <a:pt x="302917" y="326253"/>
                      <a:pt x="278618" y="347884"/>
                    </a:cubicBezTo>
                    <a:cubicBezTo>
                      <a:pt x="232017" y="389482"/>
                      <a:pt x="177760" y="400131"/>
                      <a:pt x="114183" y="382826"/>
                    </a:cubicBezTo>
                    <a:close/>
                  </a:path>
                </a:pathLst>
              </a:custGeom>
              <a:solidFill>
                <a:srgbClr val="E8A116"/>
              </a:solidFill>
              <a:ln w="331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5C6261B-F24A-8875-C85A-71E7E95592F4}"/>
                  </a:ext>
                </a:extLst>
              </p:cNvPr>
              <p:cNvSpPr/>
              <p:nvPr/>
            </p:nvSpPr>
            <p:spPr>
              <a:xfrm>
                <a:off x="5098372" y="1320880"/>
                <a:ext cx="391481" cy="391177"/>
              </a:xfrm>
              <a:custGeom>
                <a:avLst/>
                <a:gdLst>
                  <a:gd name="connsiteX0" fmla="*/ 383219 w 391481"/>
                  <a:gd name="connsiteY0" fmla="*/ 113646 h 391177"/>
                  <a:gd name="connsiteX1" fmla="*/ 354593 w 391481"/>
                  <a:gd name="connsiteY1" fmla="*/ 270056 h 391177"/>
                  <a:gd name="connsiteX2" fmla="*/ 271710 w 391481"/>
                  <a:gd name="connsiteY2" fmla="*/ 353586 h 391177"/>
                  <a:gd name="connsiteX3" fmla="*/ 45694 w 391481"/>
                  <a:gd name="connsiteY3" fmla="*/ 338611 h 391177"/>
                  <a:gd name="connsiteX4" fmla="*/ 43697 w 391481"/>
                  <a:gd name="connsiteY4" fmla="*/ 111982 h 391177"/>
                  <a:gd name="connsiteX5" fmla="*/ 113932 w 391481"/>
                  <a:gd name="connsiteY5" fmla="*/ 42097 h 391177"/>
                  <a:gd name="connsiteX6" fmla="*/ 276370 w 391481"/>
                  <a:gd name="connsiteY6" fmla="*/ 7820 h 391177"/>
                  <a:gd name="connsiteX7" fmla="*/ 235427 w 391481"/>
                  <a:gd name="connsiteY7" fmla="*/ 48420 h 391177"/>
                  <a:gd name="connsiteX8" fmla="*/ 224776 w 391481"/>
                  <a:gd name="connsiteY8" fmla="*/ 50749 h 391177"/>
                  <a:gd name="connsiteX9" fmla="*/ 142225 w 391481"/>
                  <a:gd name="connsiteY9" fmla="*/ 84694 h 391177"/>
                  <a:gd name="connsiteX10" fmla="*/ 84640 w 391481"/>
                  <a:gd name="connsiteY10" fmla="*/ 142266 h 391177"/>
                  <a:gd name="connsiteX11" fmla="*/ 84973 w 391481"/>
                  <a:gd name="connsiteY11" fmla="*/ 305997 h 391177"/>
                  <a:gd name="connsiteX12" fmla="*/ 248742 w 391481"/>
                  <a:gd name="connsiteY12" fmla="*/ 306663 h 391177"/>
                  <a:gd name="connsiteX13" fmla="*/ 306328 w 391481"/>
                  <a:gd name="connsiteY13" fmla="*/ 249091 h 391177"/>
                  <a:gd name="connsiteX14" fmla="*/ 340613 w 391481"/>
                  <a:gd name="connsiteY14" fmla="*/ 166559 h 391177"/>
                  <a:gd name="connsiteX15" fmla="*/ 344607 w 391481"/>
                  <a:gd name="connsiteY15" fmla="*/ 154246 h 391177"/>
                  <a:gd name="connsiteX16" fmla="*/ 383219 w 391481"/>
                  <a:gd name="connsiteY16" fmla="*/ 113646 h 3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1481" h="391177">
                    <a:moveTo>
                      <a:pt x="383219" y="113646"/>
                    </a:moveTo>
                    <a:cubicBezTo>
                      <a:pt x="399863" y="172882"/>
                      <a:pt x="391874" y="225130"/>
                      <a:pt x="354593" y="270056"/>
                    </a:cubicBezTo>
                    <a:cubicBezTo>
                      <a:pt x="329628" y="300007"/>
                      <a:pt x="301335" y="328294"/>
                      <a:pt x="271710" y="353586"/>
                    </a:cubicBezTo>
                    <a:cubicBezTo>
                      <a:pt x="205470" y="409494"/>
                      <a:pt x="105277" y="401840"/>
                      <a:pt x="45694" y="338611"/>
                    </a:cubicBezTo>
                    <a:cubicBezTo>
                      <a:pt x="-14221" y="275048"/>
                      <a:pt x="-15553" y="176543"/>
                      <a:pt x="43697" y="111982"/>
                    </a:cubicBezTo>
                    <a:cubicBezTo>
                      <a:pt x="65999" y="87689"/>
                      <a:pt x="89300" y="64061"/>
                      <a:pt x="113932" y="42097"/>
                    </a:cubicBezTo>
                    <a:cubicBezTo>
                      <a:pt x="160533" y="1164"/>
                      <a:pt x="214457" y="-9153"/>
                      <a:pt x="276370" y="7820"/>
                    </a:cubicBezTo>
                    <a:cubicBezTo>
                      <a:pt x="262057" y="22130"/>
                      <a:pt x="249075" y="35774"/>
                      <a:pt x="235427" y="48420"/>
                    </a:cubicBezTo>
                    <a:cubicBezTo>
                      <a:pt x="233097" y="50416"/>
                      <a:pt x="228437" y="50749"/>
                      <a:pt x="224776" y="50749"/>
                    </a:cubicBezTo>
                    <a:cubicBezTo>
                      <a:pt x="192821" y="51082"/>
                      <a:pt x="165193" y="62397"/>
                      <a:pt x="142225" y="84694"/>
                    </a:cubicBezTo>
                    <a:cubicBezTo>
                      <a:pt x="122919" y="103663"/>
                      <a:pt x="103280" y="122631"/>
                      <a:pt x="84640" y="142266"/>
                    </a:cubicBezTo>
                    <a:cubicBezTo>
                      <a:pt x="39370" y="189189"/>
                      <a:pt x="39703" y="260405"/>
                      <a:pt x="84973" y="305997"/>
                    </a:cubicBezTo>
                    <a:cubicBezTo>
                      <a:pt x="129576" y="351257"/>
                      <a:pt x="201475" y="351589"/>
                      <a:pt x="248742" y="306663"/>
                    </a:cubicBezTo>
                    <a:cubicBezTo>
                      <a:pt x="268381" y="288027"/>
                      <a:pt x="287354" y="268392"/>
                      <a:pt x="306328" y="249091"/>
                    </a:cubicBezTo>
                    <a:cubicBezTo>
                      <a:pt x="328630" y="226128"/>
                      <a:pt x="339614" y="198507"/>
                      <a:pt x="340613" y="166559"/>
                    </a:cubicBezTo>
                    <a:cubicBezTo>
                      <a:pt x="340613" y="162233"/>
                      <a:pt x="341944" y="157241"/>
                      <a:pt x="344607" y="154246"/>
                    </a:cubicBezTo>
                    <a:cubicBezTo>
                      <a:pt x="356257" y="140935"/>
                      <a:pt x="368906" y="128622"/>
                      <a:pt x="383219" y="113646"/>
                    </a:cubicBezTo>
                    <a:close/>
                  </a:path>
                </a:pathLst>
              </a:custGeom>
              <a:solidFill>
                <a:srgbClr val="E8A116"/>
              </a:solidFill>
              <a:ln w="331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67717A-A297-A62F-5AAF-EE93E9E7C488}"/>
                  </a:ext>
                </a:extLst>
              </p:cNvPr>
              <p:cNvSpPr/>
              <p:nvPr/>
            </p:nvSpPr>
            <p:spPr>
              <a:xfrm>
                <a:off x="5330925" y="1222922"/>
                <a:ext cx="259181" cy="256678"/>
              </a:xfrm>
              <a:custGeom>
                <a:avLst/>
                <a:gdLst>
                  <a:gd name="connsiteX0" fmla="*/ 259181 w 259181"/>
                  <a:gd name="connsiteY0" fmla="*/ 23579 h 256678"/>
                  <a:gd name="connsiteX1" fmla="*/ 246865 w 259181"/>
                  <a:gd name="connsiteY1" fmla="*/ 45210 h 256678"/>
                  <a:gd name="connsiteX2" fmla="*/ 44816 w 259181"/>
                  <a:gd name="connsiteY2" fmla="*/ 247545 h 256678"/>
                  <a:gd name="connsiteX3" fmla="*/ 7868 w 259181"/>
                  <a:gd name="connsiteY3" fmla="*/ 249542 h 256678"/>
                  <a:gd name="connsiteX4" fmla="*/ 8867 w 259181"/>
                  <a:gd name="connsiteY4" fmla="*/ 211604 h 256678"/>
                  <a:gd name="connsiteX5" fmla="*/ 210916 w 259181"/>
                  <a:gd name="connsiteY5" fmla="*/ 9269 h 256678"/>
                  <a:gd name="connsiteX6" fmla="*/ 240541 w 259181"/>
                  <a:gd name="connsiteY6" fmla="*/ 2946 h 256678"/>
                  <a:gd name="connsiteX7" fmla="*/ 259181 w 259181"/>
                  <a:gd name="connsiteY7" fmla="*/ 23579 h 25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81" h="256678">
                    <a:moveTo>
                      <a:pt x="259181" y="23579"/>
                    </a:moveTo>
                    <a:cubicBezTo>
                      <a:pt x="254188" y="32897"/>
                      <a:pt x="251525" y="40219"/>
                      <a:pt x="246865" y="45210"/>
                    </a:cubicBezTo>
                    <a:cubicBezTo>
                      <a:pt x="179626" y="112766"/>
                      <a:pt x="112388" y="180322"/>
                      <a:pt x="44816" y="247545"/>
                    </a:cubicBezTo>
                    <a:cubicBezTo>
                      <a:pt x="33166" y="259193"/>
                      <a:pt x="18187" y="259526"/>
                      <a:pt x="7868" y="249542"/>
                    </a:cubicBezTo>
                    <a:cubicBezTo>
                      <a:pt x="-2784" y="239226"/>
                      <a:pt x="-2784" y="223585"/>
                      <a:pt x="8867" y="211604"/>
                    </a:cubicBezTo>
                    <a:cubicBezTo>
                      <a:pt x="76105" y="144048"/>
                      <a:pt x="143677" y="76825"/>
                      <a:pt x="210916" y="9269"/>
                    </a:cubicBezTo>
                    <a:cubicBezTo>
                      <a:pt x="219570" y="617"/>
                      <a:pt x="230222" y="-3044"/>
                      <a:pt x="240541" y="2946"/>
                    </a:cubicBezTo>
                    <a:cubicBezTo>
                      <a:pt x="247864" y="7605"/>
                      <a:pt x="252857" y="16258"/>
                      <a:pt x="259181" y="23579"/>
                    </a:cubicBezTo>
                    <a:close/>
                  </a:path>
                </a:pathLst>
              </a:custGeom>
              <a:solidFill>
                <a:srgbClr val="E8A116"/>
              </a:solidFill>
              <a:ln w="3314" cap="flat">
                <a:noFill/>
                <a:prstDash val="solid"/>
                <a:miter/>
              </a:ln>
            </p:spPr>
            <p:txBody>
              <a:bodyPr rtlCol="0" anchor="ctr"/>
              <a:lstStyle/>
              <a:p>
                <a:endParaRPr lang="en-US"/>
              </a:p>
            </p:txBody>
          </p:sp>
        </p:grpSp>
        <p:grpSp>
          <p:nvGrpSpPr>
            <p:cNvPr id="9" name="Graphic 24">
              <a:extLst>
                <a:ext uri="{FF2B5EF4-FFF2-40B4-BE49-F238E27FC236}">
                  <a16:creationId xmlns:a16="http://schemas.microsoft.com/office/drawing/2014/main" id="{BD788098-A391-4550-921F-8D5EDADFEAED}"/>
                </a:ext>
              </a:extLst>
            </p:cNvPr>
            <p:cNvGrpSpPr/>
            <p:nvPr/>
          </p:nvGrpSpPr>
          <p:grpSpPr>
            <a:xfrm>
              <a:off x="4583522" y="477429"/>
              <a:ext cx="1285857" cy="1284227"/>
              <a:chOff x="4583522" y="477429"/>
              <a:chExt cx="1285857" cy="1284227"/>
            </a:xfrm>
            <a:grpFill/>
          </p:grpSpPr>
          <p:sp>
            <p:nvSpPr>
              <p:cNvPr id="10" name="Freeform 9">
                <a:extLst>
                  <a:ext uri="{FF2B5EF4-FFF2-40B4-BE49-F238E27FC236}">
                    <a16:creationId xmlns:a16="http://schemas.microsoft.com/office/drawing/2014/main" id="{BF5B461F-600A-F9D5-903D-61E3F444DBFF}"/>
                  </a:ext>
                </a:extLst>
              </p:cNvPr>
              <p:cNvSpPr/>
              <p:nvPr/>
            </p:nvSpPr>
            <p:spPr>
              <a:xfrm>
                <a:off x="4583522" y="477429"/>
                <a:ext cx="1285857" cy="1284227"/>
              </a:xfrm>
              <a:custGeom>
                <a:avLst/>
                <a:gdLst>
                  <a:gd name="connsiteX0" fmla="*/ 666 w 1285857"/>
                  <a:gd name="connsiteY0" fmla="*/ 677223 h 1284227"/>
                  <a:gd name="connsiteX1" fmla="*/ 6324 w 1285857"/>
                  <a:gd name="connsiteY1" fmla="*/ 669236 h 1284227"/>
                  <a:gd name="connsiteX2" fmla="*/ 32288 w 1285857"/>
                  <a:gd name="connsiteY2" fmla="*/ 660584 h 1284227"/>
                  <a:gd name="connsiteX3" fmla="*/ 50595 w 1285857"/>
                  <a:gd name="connsiteY3" fmla="*/ 680884 h 1284227"/>
                  <a:gd name="connsiteX4" fmla="*/ 50928 w 1285857"/>
                  <a:gd name="connsiteY4" fmla="*/ 694528 h 1284227"/>
                  <a:gd name="connsiteX5" fmla="*/ 50928 w 1285857"/>
                  <a:gd name="connsiteY5" fmla="*/ 1099531 h 1284227"/>
                  <a:gd name="connsiteX6" fmla="*/ 85546 w 1285857"/>
                  <a:gd name="connsiteY6" fmla="*/ 1133808 h 1284227"/>
                  <a:gd name="connsiteX7" fmla="*/ 460685 w 1285857"/>
                  <a:gd name="connsiteY7" fmla="*/ 1133808 h 1284227"/>
                  <a:gd name="connsiteX8" fmla="*/ 475331 w 1285857"/>
                  <a:gd name="connsiteY8" fmla="*/ 1133808 h 1284227"/>
                  <a:gd name="connsiteX9" fmla="*/ 563540 w 1285857"/>
                  <a:gd name="connsiteY9" fmla="*/ 880556 h 1284227"/>
                  <a:gd name="connsiteX10" fmla="*/ 561543 w 1285857"/>
                  <a:gd name="connsiteY10" fmla="*/ 877894 h 1284227"/>
                  <a:gd name="connsiteX11" fmla="*/ 520934 w 1285857"/>
                  <a:gd name="connsiteY11" fmla="*/ 877894 h 1284227"/>
                  <a:gd name="connsiteX12" fmla="*/ 490643 w 1285857"/>
                  <a:gd name="connsiteY12" fmla="*/ 852270 h 1284227"/>
                  <a:gd name="connsiteX13" fmla="*/ 520934 w 1285857"/>
                  <a:gd name="connsiteY13" fmla="*/ 827643 h 1284227"/>
                  <a:gd name="connsiteX14" fmla="*/ 612471 w 1285857"/>
                  <a:gd name="connsiteY14" fmla="*/ 827643 h 1284227"/>
                  <a:gd name="connsiteX15" fmla="*/ 626785 w 1285857"/>
                  <a:gd name="connsiteY15" fmla="*/ 824648 h 1284227"/>
                  <a:gd name="connsiteX16" fmla="*/ 796878 w 1285857"/>
                  <a:gd name="connsiteY16" fmla="*/ 800687 h 1284227"/>
                  <a:gd name="connsiteX17" fmla="*/ 802537 w 1285857"/>
                  <a:gd name="connsiteY17" fmla="*/ 801686 h 1284227"/>
                  <a:gd name="connsiteX18" fmla="*/ 796213 w 1285857"/>
                  <a:gd name="connsiteY18" fmla="*/ 765745 h 1284227"/>
                  <a:gd name="connsiteX19" fmla="*/ 859124 w 1285857"/>
                  <a:gd name="connsiteY19" fmla="*/ 584375 h 1284227"/>
                  <a:gd name="connsiteX20" fmla="*/ 884755 w 1285857"/>
                  <a:gd name="connsiteY20" fmla="*/ 521478 h 1284227"/>
                  <a:gd name="connsiteX21" fmla="*/ 884089 w 1285857"/>
                  <a:gd name="connsiteY21" fmla="*/ 85194 h 1284227"/>
                  <a:gd name="connsiteX22" fmla="*/ 849138 w 1285857"/>
                  <a:gd name="connsiteY22" fmla="*/ 50251 h 1284227"/>
                  <a:gd name="connsiteX23" fmla="*/ 287262 w 1285857"/>
                  <a:gd name="connsiteY23" fmla="*/ 50251 h 1284227"/>
                  <a:gd name="connsiteX24" fmla="*/ 271951 w 1285857"/>
                  <a:gd name="connsiteY24" fmla="*/ 50251 h 1284227"/>
                  <a:gd name="connsiteX25" fmla="*/ 271951 w 1285857"/>
                  <a:gd name="connsiteY25" fmla="*/ 64228 h 1284227"/>
                  <a:gd name="connsiteX26" fmla="*/ 271951 w 1285857"/>
                  <a:gd name="connsiteY26" fmla="*/ 194681 h 1284227"/>
                  <a:gd name="connsiteX27" fmla="*/ 195725 w 1285857"/>
                  <a:gd name="connsiteY27" fmla="*/ 270889 h 1284227"/>
                  <a:gd name="connsiteX28" fmla="*/ 51261 w 1285857"/>
                  <a:gd name="connsiteY28" fmla="*/ 270889 h 1284227"/>
                  <a:gd name="connsiteX29" fmla="*/ 51261 w 1285857"/>
                  <a:gd name="connsiteY29" fmla="*/ 284866 h 1284227"/>
                  <a:gd name="connsiteX30" fmla="*/ 51261 w 1285857"/>
                  <a:gd name="connsiteY30" fmla="*/ 450262 h 1284227"/>
                  <a:gd name="connsiteX31" fmla="*/ 32621 w 1285857"/>
                  <a:gd name="connsiteY31" fmla="*/ 483208 h 1284227"/>
                  <a:gd name="connsiteX32" fmla="*/ 999 w 1285857"/>
                  <a:gd name="connsiteY32" fmla="*/ 466568 h 1284227"/>
                  <a:gd name="connsiteX33" fmla="*/ 999 w 1285857"/>
                  <a:gd name="connsiteY33" fmla="*/ 238276 h 1284227"/>
                  <a:gd name="connsiteX34" fmla="*/ 16976 w 1285857"/>
                  <a:gd name="connsiteY34" fmla="*/ 219307 h 1284227"/>
                  <a:gd name="connsiteX35" fmla="*/ 220357 w 1285857"/>
                  <a:gd name="connsiteY35" fmla="*/ 15974 h 1284227"/>
                  <a:gd name="connsiteX36" fmla="*/ 239330 w 1285857"/>
                  <a:gd name="connsiteY36" fmla="*/ 0 h 1284227"/>
                  <a:gd name="connsiteX37" fmla="*/ 871773 w 1285857"/>
                  <a:gd name="connsiteY37" fmla="*/ 0 h 1284227"/>
                  <a:gd name="connsiteX38" fmla="*/ 934352 w 1285857"/>
                  <a:gd name="connsiteY38" fmla="*/ 92182 h 1284227"/>
                  <a:gd name="connsiteX39" fmla="*/ 934352 w 1285857"/>
                  <a:gd name="connsiteY39" fmla="*/ 494855 h 1284227"/>
                  <a:gd name="connsiteX40" fmla="*/ 934352 w 1285857"/>
                  <a:gd name="connsiteY40" fmla="*/ 509831 h 1284227"/>
                  <a:gd name="connsiteX41" fmla="*/ 944338 w 1285857"/>
                  <a:gd name="connsiteY41" fmla="*/ 502842 h 1284227"/>
                  <a:gd name="connsiteX42" fmla="*/ 1279533 w 1285857"/>
                  <a:gd name="connsiteY42" fmla="*/ 629302 h 1284227"/>
                  <a:gd name="connsiteX43" fmla="*/ 1285857 w 1285857"/>
                  <a:gd name="connsiteY43" fmla="*/ 656923 h 1284227"/>
                  <a:gd name="connsiteX44" fmla="*/ 1285857 w 1285857"/>
                  <a:gd name="connsiteY44" fmla="*/ 704512 h 1284227"/>
                  <a:gd name="connsiteX45" fmla="*/ 1283527 w 1285857"/>
                  <a:gd name="connsiteY45" fmla="*/ 711500 h 1284227"/>
                  <a:gd name="connsiteX46" fmla="*/ 1226940 w 1285857"/>
                  <a:gd name="connsiteY46" fmla="*/ 829307 h 1284227"/>
                  <a:gd name="connsiteX47" fmla="*/ 1159368 w 1285857"/>
                  <a:gd name="connsiteY47" fmla="*/ 896530 h 1284227"/>
                  <a:gd name="connsiteX48" fmla="*/ 986611 w 1285857"/>
                  <a:gd name="connsiteY48" fmla="*/ 953437 h 1284227"/>
                  <a:gd name="connsiteX49" fmla="*/ 948665 w 1285857"/>
                  <a:gd name="connsiteY49" fmla="*/ 947114 h 1284227"/>
                  <a:gd name="connsiteX50" fmla="*/ 947999 w 1285857"/>
                  <a:gd name="connsiteY50" fmla="*/ 949443 h 1284227"/>
                  <a:gd name="connsiteX51" fmla="*/ 949664 w 1285857"/>
                  <a:gd name="connsiteY51" fmla="*/ 956765 h 1284227"/>
                  <a:gd name="connsiteX52" fmla="*/ 902397 w 1285857"/>
                  <a:gd name="connsiteY52" fmla="*/ 1152111 h 1284227"/>
                  <a:gd name="connsiteX53" fmla="*/ 824173 w 1285857"/>
                  <a:gd name="connsiteY53" fmla="*/ 1229984 h 1284227"/>
                  <a:gd name="connsiteX54" fmla="*/ 761595 w 1285857"/>
                  <a:gd name="connsiteY54" fmla="*/ 1268254 h 1284227"/>
                  <a:gd name="connsiteX55" fmla="*/ 705341 w 1285857"/>
                  <a:gd name="connsiteY55" fmla="*/ 1284228 h 1284227"/>
                  <a:gd name="connsiteX56" fmla="*/ 657741 w 1285857"/>
                  <a:gd name="connsiteY56" fmla="*/ 1284228 h 1284227"/>
                  <a:gd name="connsiteX57" fmla="*/ 650751 w 1285857"/>
                  <a:gd name="connsiteY57" fmla="*/ 1281898 h 1284227"/>
                  <a:gd name="connsiteX58" fmla="*/ 505955 w 1285857"/>
                  <a:gd name="connsiteY58" fmla="*/ 1194375 h 1284227"/>
                  <a:gd name="connsiteX59" fmla="*/ 484318 w 1285857"/>
                  <a:gd name="connsiteY59" fmla="*/ 1183726 h 1284227"/>
                  <a:gd name="connsiteX60" fmla="*/ 80886 w 1285857"/>
                  <a:gd name="connsiteY60" fmla="*/ 1184059 h 1284227"/>
                  <a:gd name="connsiteX61" fmla="*/ 1997 w 1285857"/>
                  <a:gd name="connsiteY61" fmla="*/ 1125821 h 1284227"/>
                  <a:gd name="connsiteX62" fmla="*/ 0 w 1285857"/>
                  <a:gd name="connsiteY62" fmla="*/ 1121162 h 1284227"/>
                  <a:gd name="connsiteX63" fmla="*/ 666 w 1285857"/>
                  <a:gd name="connsiteY63" fmla="*/ 677223 h 1284227"/>
                  <a:gd name="connsiteX64" fmla="*/ 957985 w 1285857"/>
                  <a:gd name="connsiteY64" fmla="*/ 896863 h 1284227"/>
                  <a:gd name="connsiteX65" fmla="*/ 1122753 w 1285857"/>
                  <a:gd name="connsiteY65" fmla="*/ 862253 h 1284227"/>
                  <a:gd name="connsiteX66" fmla="*/ 1191989 w 1285857"/>
                  <a:gd name="connsiteY66" fmla="*/ 793366 h 1284227"/>
                  <a:gd name="connsiteX67" fmla="*/ 1235262 w 1285857"/>
                  <a:gd name="connsiteY67" fmla="*/ 689204 h 1284227"/>
                  <a:gd name="connsiteX68" fmla="*/ 1136401 w 1285857"/>
                  <a:gd name="connsiteY68" fmla="*/ 528800 h 1284227"/>
                  <a:gd name="connsiteX69" fmla="*/ 950995 w 1285857"/>
                  <a:gd name="connsiteY69" fmla="*/ 563077 h 1284227"/>
                  <a:gd name="connsiteX70" fmla="*/ 894075 w 1285857"/>
                  <a:gd name="connsiteY70" fmla="*/ 619651 h 1284227"/>
                  <a:gd name="connsiteX71" fmla="*/ 844811 w 1285857"/>
                  <a:gd name="connsiteY71" fmla="*/ 725477 h 1284227"/>
                  <a:gd name="connsiteX72" fmla="*/ 853133 w 1285857"/>
                  <a:gd name="connsiteY72" fmla="*/ 791036 h 1284227"/>
                  <a:gd name="connsiteX73" fmla="*/ 887418 w 1285857"/>
                  <a:gd name="connsiteY73" fmla="*/ 755095 h 1284227"/>
                  <a:gd name="connsiteX74" fmla="*/ 894741 w 1285857"/>
                  <a:gd name="connsiteY74" fmla="*/ 738123 h 1284227"/>
                  <a:gd name="connsiteX75" fmla="*/ 925697 w 1285857"/>
                  <a:gd name="connsiteY75" fmla="*/ 660584 h 1284227"/>
                  <a:gd name="connsiteX76" fmla="*/ 990606 w 1285857"/>
                  <a:gd name="connsiteY76" fmla="*/ 596023 h 1284227"/>
                  <a:gd name="connsiteX77" fmla="*/ 1095458 w 1285857"/>
                  <a:gd name="connsiteY77" fmla="*/ 569067 h 1284227"/>
                  <a:gd name="connsiteX78" fmla="*/ 1154375 w 1285857"/>
                  <a:gd name="connsiteY78" fmla="*/ 759422 h 1284227"/>
                  <a:gd name="connsiteX79" fmla="*/ 1097123 w 1285857"/>
                  <a:gd name="connsiteY79" fmla="*/ 817327 h 1284227"/>
                  <a:gd name="connsiteX80" fmla="*/ 1009912 w 1285857"/>
                  <a:gd name="connsiteY80" fmla="*/ 854932 h 1284227"/>
                  <a:gd name="connsiteX81" fmla="*/ 998928 w 1285857"/>
                  <a:gd name="connsiteY81" fmla="*/ 858592 h 1284227"/>
                  <a:gd name="connsiteX82" fmla="*/ 957985 w 1285857"/>
                  <a:gd name="connsiteY82" fmla="*/ 896863 h 1284227"/>
                  <a:gd name="connsiteX83" fmla="*/ 898069 w 1285857"/>
                  <a:gd name="connsiteY83" fmla="*/ 957098 h 1284227"/>
                  <a:gd name="connsiteX84" fmla="*/ 859457 w 1285857"/>
                  <a:gd name="connsiteY84" fmla="*/ 997365 h 1284227"/>
                  <a:gd name="connsiteX85" fmla="*/ 855463 w 1285857"/>
                  <a:gd name="connsiteY85" fmla="*/ 1009678 h 1284227"/>
                  <a:gd name="connsiteX86" fmla="*/ 821178 w 1285857"/>
                  <a:gd name="connsiteY86" fmla="*/ 1092209 h 1284227"/>
                  <a:gd name="connsiteX87" fmla="*/ 763592 w 1285857"/>
                  <a:gd name="connsiteY87" fmla="*/ 1149782 h 1284227"/>
                  <a:gd name="connsiteX88" fmla="*/ 599823 w 1285857"/>
                  <a:gd name="connsiteY88" fmla="*/ 1149116 h 1284227"/>
                  <a:gd name="connsiteX89" fmla="*/ 599490 w 1285857"/>
                  <a:gd name="connsiteY89" fmla="*/ 985385 h 1284227"/>
                  <a:gd name="connsiteX90" fmla="*/ 657075 w 1285857"/>
                  <a:gd name="connsiteY90" fmla="*/ 927812 h 1284227"/>
                  <a:gd name="connsiteX91" fmla="*/ 739626 w 1285857"/>
                  <a:gd name="connsiteY91" fmla="*/ 893868 h 1284227"/>
                  <a:gd name="connsiteX92" fmla="*/ 750277 w 1285857"/>
                  <a:gd name="connsiteY92" fmla="*/ 891538 h 1284227"/>
                  <a:gd name="connsiteX93" fmla="*/ 791220 w 1285857"/>
                  <a:gd name="connsiteY93" fmla="*/ 850938 h 1284227"/>
                  <a:gd name="connsiteX94" fmla="*/ 628782 w 1285857"/>
                  <a:gd name="connsiteY94" fmla="*/ 885215 h 1284227"/>
                  <a:gd name="connsiteX95" fmla="*/ 558547 w 1285857"/>
                  <a:gd name="connsiteY95" fmla="*/ 955101 h 1284227"/>
                  <a:gd name="connsiteX96" fmla="*/ 560544 w 1285857"/>
                  <a:gd name="connsiteY96" fmla="*/ 1181729 h 1284227"/>
                  <a:gd name="connsiteX97" fmla="*/ 786560 w 1285857"/>
                  <a:gd name="connsiteY97" fmla="*/ 1196705 h 1284227"/>
                  <a:gd name="connsiteX98" fmla="*/ 869443 w 1285857"/>
                  <a:gd name="connsiteY98" fmla="*/ 1113175 h 1284227"/>
                  <a:gd name="connsiteX99" fmla="*/ 898069 w 1285857"/>
                  <a:gd name="connsiteY99" fmla="*/ 957098 h 1284227"/>
                  <a:gd name="connsiteX100" fmla="*/ 1006583 w 1285857"/>
                  <a:gd name="connsiteY100" fmla="*/ 769073 h 1284227"/>
                  <a:gd name="connsiteX101" fmla="*/ 987943 w 1285857"/>
                  <a:gd name="connsiteY101" fmla="*/ 748440 h 1284227"/>
                  <a:gd name="connsiteX102" fmla="*/ 958318 w 1285857"/>
                  <a:gd name="connsiteY102" fmla="*/ 754763 h 1284227"/>
                  <a:gd name="connsiteX103" fmla="*/ 756269 w 1285857"/>
                  <a:gd name="connsiteY103" fmla="*/ 957098 h 1284227"/>
                  <a:gd name="connsiteX104" fmla="*/ 755270 w 1285857"/>
                  <a:gd name="connsiteY104" fmla="*/ 995035 h 1284227"/>
                  <a:gd name="connsiteX105" fmla="*/ 792218 w 1285857"/>
                  <a:gd name="connsiteY105" fmla="*/ 993039 h 1284227"/>
                  <a:gd name="connsiteX106" fmla="*/ 994267 w 1285857"/>
                  <a:gd name="connsiteY106" fmla="*/ 790704 h 1284227"/>
                  <a:gd name="connsiteX107" fmla="*/ 1006583 w 1285857"/>
                  <a:gd name="connsiteY107" fmla="*/ 769073 h 1284227"/>
                  <a:gd name="connsiteX108" fmla="*/ 1053184 w 1285857"/>
                  <a:gd name="connsiteY108" fmla="*/ 788041 h 1284227"/>
                  <a:gd name="connsiteX109" fmla="*/ 1059509 w 1285857"/>
                  <a:gd name="connsiteY109" fmla="*/ 783382 h 1284227"/>
                  <a:gd name="connsiteX110" fmla="*/ 1115097 w 1285857"/>
                  <a:gd name="connsiteY110" fmla="*/ 727474 h 1284227"/>
                  <a:gd name="connsiteX111" fmla="*/ 1114432 w 1285857"/>
                  <a:gd name="connsiteY111" fmla="*/ 633961 h 1284227"/>
                  <a:gd name="connsiteX112" fmla="*/ 1020897 w 1285857"/>
                  <a:gd name="connsiteY112" fmla="*/ 634959 h 1284227"/>
                  <a:gd name="connsiteX113" fmla="*/ 981951 w 1285857"/>
                  <a:gd name="connsiteY113" fmla="*/ 673895 h 1284227"/>
                  <a:gd name="connsiteX114" fmla="*/ 959982 w 1285857"/>
                  <a:gd name="connsiteY114" fmla="*/ 696192 h 1284227"/>
                  <a:gd name="connsiteX115" fmla="*/ 1053184 w 1285857"/>
                  <a:gd name="connsiteY115" fmla="*/ 788041 h 1284227"/>
                  <a:gd name="connsiteX116" fmla="*/ 697685 w 1285857"/>
                  <a:gd name="connsiteY116" fmla="*/ 960426 h 1284227"/>
                  <a:gd name="connsiteX117" fmla="*/ 690695 w 1285857"/>
                  <a:gd name="connsiteY117" fmla="*/ 965750 h 1284227"/>
                  <a:gd name="connsiteX118" fmla="*/ 635772 w 1285857"/>
                  <a:gd name="connsiteY118" fmla="*/ 1020660 h 1284227"/>
                  <a:gd name="connsiteX119" fmla="*/ 635106 w 1285857"/>
                  <a:gd name="connsiteY119" fmla="*/ 1113175 h 1284227"/>
                  <a:gd name="connsiteX120" fmla="*/ 728641 w 1285857"/>
                  <a:gd name="connsiteY120" fmla="*/ 1113841 h 1284227"/>
                  <a:gd name="connsiteX121" fmla="*/ 783564 w 1285857"/>
                  <a:gd name="connsiteY121" fmla="*/ 1058931 h 1284227"/>
                  <a:gd name="connsiteX122" fmla="*/ 789223 w 1285857"/>
                  <a:gd name="connsiteY122" fmla="*/ 1051942 h 1284227"/>
                  <a:gd name="connsiteX123" fmla="*/ 697685 w 1285857"/>
                  <a:gd name="connsiteY123" fmla="*/ 960426 h 1284227"/>
                  <a:gd name="connsiteX124" fmla="*/ 90206 w 1285857"/>
                  <a:gd name="connsiteY124" fmla="*/ 220638 h 1284227"/>
                  <a:gd name="connsiteX125" fmla="*/ 198387 w 1285857"/>
                  <a:gd name="connsiteY125" fmla="*/ 220638 h 1284227"/>
                  <a:gd name="connsiteX126" fmla="*/ 221688 w 1285857"/>
                  <a:gd name="connsiteY126" fmla="*/ 197010 h 1284227"/>
                  <a:gd name="connsiteX127" fmla="*/ 221688 w 1285857"/>
                  <a:gd name="connsiteY127" fmla="*/ 135777 h 1284227"/>
                  <a:gd name="connsiteX128" fmla="*/ 221688 w 1285857"/>
                  <a:gd name="connsiteY128" fmla="*/ 88854 h 1284227"/>
                  <a:gd name="connsiteX129" fmla="*/ 90206 w 1285857"/>
                  <a:gd name="connsiteY129" fmla="*/ 220638 h 128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285857" h="1284227">
                    <a:moveTo>
                      <a:pt x="666" y="677223"/>
                    </a:moveTo>
                    <a:cubicBezTo>
                      <a:pt x="2663" y="674561"/>
                      <a:pt x="4327" y="671566"/>
                      <a:pt x="6324" y="669236"/>
                    </a:cubicBezTo>
                    <a:cubicBezTo>
                      <a:pt x="13315" y="661249"/>
                      <a:pt x="21969" y="657921"/>
                      <a:pt x="32288" y="660584"/>
                    </a:cubicBezTo>
                    <a:cubicBezTo>
                      <a:pt x="42274" y="663246"/>
                      <a:pt x="48598" y="670567"/>
                      <a:pt x="50595" y="680884"/>
                    </a:cubicBezTo>
                    <a:cubicBezTo>
                      <a:pt x="51261" y="685210"/>
                      <a:pt x="50928" y="690202"/>
                      <a:pt x="50928" y="694528"/>
                    </a:cubicBezTo>
                    <a:cubicBezTo>
                      <a:pt x="50928" y="829640"/>
                      <a:pt x="50928" y="964419"/>
                      <a:pt x="50928" y="1099531"/>
                    </a:cubicBezTo>
                    <a:cubicBezTo>
                      <a:pt x="50928" y="1126154"/>
                      <a:pt x="58584" y="1133808"/>
                      <a:pt x="85546" y="1133808"/>
                    </a:cubicBezTo>
                    <a:cubicBezTo>
                      <a:pt x="210703" y="1133808"/>
                      <a:pt x="335528" y="1133808"/>
                      <a:pt x="460685" y="1133808"/>
                    </a:cubicBezTo>
                    <a:cubicBezTo>
                      <a:pt x="465345" y="1133808"/>
                      <a:pt x="469672" y="1133808"/>
                      <a:pt x="475331" y="1133808"/>
                    </a:cubicBezTo>
                    <a:cubicBezTo>
                      <a:pt x="446372" y="1028980"/>
                      <a:pt x="482987" y="947114"/>
                      <a:pt x="563540" y="880556"/>
                    </a:cubicBezTo>
                    <a:cubicBezTo>
                      <a:pt x="562875" y="879558"/>
                      <a:pt x="562209" y="878893"/>
                      <a:pt x="561543" y="877894"/>
                    </a:cubicBezTo>
                    <a:cubicBezTo>
                      <a:pt x="547896" y="877894"/>
                      <a:pt x="534581" y="877894"/>
                      <a:pt x="520934" y="877894"/>
                    </a:cubicBezTo>
                    <a:cubicBezTo>
                      <a:pt x="501960" y="877894"/>
                      <a:pt x="489977" y="867578"/>
                      <a:pt x="490643" y="852270"/>
                    </a:cubicBezTo>
                    <a:cubicBezTo>
                      <a:pt x="490976" y="837294"/>
                      <a:pt x="502626" y="827643"/>
                      <a:pt x="520934" y="827643"/>
                    </a:cubicBezTo>
                    <a:cubicBezTo>
                      <a:pt x="551557" y="827643"/>
                      <a:pt x="581848" y="827643"/>
                      <a:pt x="612471" y="827643"/>
                    </a:cubicBezTo>
                    <a:cubicBezTo>
                      <a:pt x="617131" y="827643"/>
                      <a:pt x="622790" y="826978"/>
                      <a:pt x="626785" y="824648"/>
                    </a:cubicBezTo>
                    <a:cubicBezTo>
                      <a:pt x="680376" y="793366"/>
                      <a:pt x="736963" y="785379"/>
                      <a:pt x="796878" y="800687"/>
                    </a:cubicBezTo>
                    <a:cubicBezTo>
                      <a:pt x="798543" y="801020"/>
                      <a:pt x="799874" y="801353"/>
                      <a:pt x="802537" y="801686"/>
                    </a:cubicBezTo>
                    <a:cubicBezTo>
                      <a:pt x="800207" y="789373"/>
                      <a:pt x="797544" y="777725"/>
                      <a:pt x="796213" y="765745"/>
                    </a:cubicBezTo>
                    <a:cubicBezTo>
                      <a:pt x="787891" y="695194"/>
                      <a:pt x="808529" y="633961"/>
                      <a:pt x="859124" y="584375"/>
                    </a:cubicBezTo>
                    <a:cubicBezTo>
                      <a:pt x="878098" y="565739"/>
                      <a:pt x="885088" y="547769"/>
                      <a:pt x="884755" y="521478"/>
                    </a:cubicBezTo>
                    <a:cubicBezTo>
                      <a:pt x="883423" y="376050"/>
                      <a:pt x="884089" y="230622"/>
                      <a:pt x="884089" y="85194"/>
                    </a:cubicBezTo>
                    <a:cubicBezTo>
                      <a:pt x="884089" y="57905"/>
                      <a:pt x="876433" y="50251"/>
                      <a:pt x="849138" y="50251"/>
                    </a:cubicBezTo>
                    <a:cubicBezTo>
                      <a:pt x="661735" y="50251"/>
                      <a:pt x="474665" y="50251"/>
                      <a:pt x="287262" y="50251"/>
                    </a:cubicBezTo>
                    <a:cubicBezTo>
                      <a:pt x="282602" y="50251"/>
                      <a:pt x="278275" y="50251"/>
                      <a:pt x="271951" y="50251"/>
                    </a:cubicBezTo>
                    <a:cubicBezTo>
                      <a:pt x="271951" y="55576"/>
                      <a:pt x="271951" y="59902"/>
                      <a:pt x="271951" y="64228"/>
                    </a:cubicBezTo>
                    <a:cubicBezTo>
                      <a:pt x="271951" y="107823"/>
                      <a:pt x="271951" y="151086"/>
                      <a:pt x="271951" y="194681"/>
                    </a:cubicBezTo>
                    <a:cubicBezTo>
                      <a:pt x="271951" y="240606"/>
                      <a:pt x="241660" y="270889"/>
                      <a:pt x="195725" y="270889"/>
                    </a:cubicBezTo>
                    <a:cubicBezTo>
                      <a:pt x="148125" y="270889"/>
                      <a:pt x="100525" y="270889"/>
                      <a:pt x="51261" y="270889"/>
                    </a:cubicBezTo>
                    <a:cubicBezTo>
                      <a:pt x="51261" y="275881"/>
                      <a:pt x="51261" y="280540"/>
                      <a:pt x="51261" y="284866"/>
                    </a:cubicBezTo>
                    <a:cubicBezTo>
                      <a:pt x="51261" y="340109"/>
                      <a:pt x="51261" y="395352"/>
                      <a:pt x="51261" y="450262"/>
                    </a:cubicBezTo>
                    <a:cubicBezTo>
                      <a:pt x="51261" y="469564"/>
                      <a:pt x="45602" y="479214"/>
                      <a:pt x="32621" y="483208"/>
                    </a:cubicBezTo>
                    <a:cubicBezTo>
                      <a:pt x="20970" y="486536"/>
                      <a:pt x="11317" y="481544"/>
                      <a:pt x="999" y="466568"/>
                    </a:cubicBezTo>
                    <a:cubicBezTo>
                      <a:pt x="999" y="390360"/>
                      <a:pt x="999" y="314484"/>
                      <a:pt x="999" y="238276"/>
                    </a:cubicBezTo>
                    <a:cubicBezTo>
                      <a:pt x="6324" y="231953"/>
                      <a:pt x="11317" y="225297"/>
                      <a:pt x="16976" y="219307"/>
                    </a:cubicBezTo>
                    <a:cubicBezTo>
                      <a:pt x="84548" y="151418"/>
                      <a:pt x="152452" y="83530"/>
                      <a:pt x="220357" y="15974"/>
                    </a:cubicBezTo>
                    <a:cubicBezTo>
                      <a:pt x="226348" y="10316"/>
                      <a:pt x="233005" y="5325"/>
                      <a:pt x="239330" y="0"/>
                    </a:cubicBezTo>
                    <a:cubicBezTo>
                      <a:pt x="450033" y="0"/>
                      <a:pt x="661070" y="0"/>
                      <a:pt x="871773" y="0"/>
                    </a:cubicBezTo>
                    <a:cubicBezTo>
                      <a:pt x="921370" y="18969"/>
                      <a:pt x="934352" y="37938"/>
                      <a:pt x="934352" y="92182"/>
                    </a:cubicBezTo>
                    <a:cubicBezTo>
                      <a:pt x="934352" y="226296"/>
                      <a:pt x="934352" y="360742"/>
                      <a:pt x="934352" y="494855"/>
                    </a:cubicBezTo>
                    <a:cubicBezTo>
                      <a:pt x="934352" y="499182"/>
                      <a:pt x="934352" y="503508"/>
                      <a:pt x="934352" y="509831"/>
                    </a:cubicBezTo>
                    <a:cubicBezTo>
                      <a:pt x="939012" y="506503"/>
                      <a:pt x="941675" y="504839"/>
                      <a:pt x="944338" y="502842"/>
                    </a:cubicBezTo>
                    <a:cubicBezTo>
                      <a:pt x="1070826" y="416318"/>
                      <a:pt x="1242252" y="480878"/>
                      <a:pt x="1279533" y="629302"/>
                    </a:cubicBezTo>
                    <a:cubicBezTo>
                      <a:pt x="1281863" y="638620"/>
                      <a:pt x="1283860" y="647938"/>
                      <a:pt x="1285857" y="656923"/>
                    </a:cubicBezTo>
                    <a:cubicBezTo>
                      <a:pt x="1285857" y="672897"/>
                      <a:pt x="1285857" y="688538"/>
                      <a:pt x="1285857" y="704512"/>
                    </a:cubicBezTo>
                    <a:cubicBezTo>
                      <a:pt x="1285191" y="706841"/>
                      <a:pt x="1283860" y="709171"/>
                      <a:pt x="1283527" y="711500"/>
                    </a:cubicBezTo>
                    <a:cubicBezTo>
                      <a:pt x="1277203" y="756759"/>
                      <a:pt x="1258562" y="796028"/>
                      <a:pt x="1226940" y="829307"/>
                    </a:cubicBezTo>
                    <a:cubicBezTo>
                      <a:pt x="1204971" y="852270"/>
                      <a:pt x="1183002" y="875232"/>
                      <a:pt x="1159368" y="896530"/>
                    </a:cubicBezTo>
                    <a:cubicBezTo>
                      <a:pt x="1110437" y="941457"/>
                      <a:pt x="1052852" y="960758"/>
                      <a:pt x="986611" y="953437"/>
                    </a:cubicBezTo>
                    <a:cubicBezTo>
                      <a:pt x="973963" y="952106"/>
                      <a:pt x="961314" y="949443"/>
                      <a:pt x="948665" y="947114"/>
                    </a:cubicBezTo>
                    <a:cubicBezTo>
                      <a:pt x="948332" y="948112"/>
                      <a:pt x="947999" y="948778"/>
                      <a:pt x="947999" y="949443"/>
                    </a:cubicBezTo>
                    <a:cubicBezTo>
                      <a:pt x="948332" y="951773"/>
                      <a:pt x="948998" y="954435"/>
                      <a:pt x="949664" y="956765"/>
                    </a:cubicBezTo>
                    <a:cubicBezTo>
                      <a:pt x="966640" y="1029645"/>
                      <a:pt x="951328" y="1095537"/>
                      <a:pt x="902397" y="1152111"/>
                    </a:cubicBezTo>
                    <a:cubicBezTo>
                      <a:pt x="878430" y="1179733"/>
                      <a:pt x="852134" y="1206023"/>
                      <a:pt x="824173" y="1229984"/>
                    </a:cubicBezTo>
                    <a:cubicBezTo>
                      <a:pt x="805866" y="1245625"/>
                      <a:pt x="783564" y="1257938"/>
                      <a:pt x="761595" y="1268254"/>
                    </a:cubicBezTo>
                    <a:cubicBezTo>
                      <a:pt x="744286" y="1276241"/>
                      <a:pt x="724314" y="1278904"/>
                      <a:pt x="705341" y="1284228"/>
                    </a:cubicBezTo>
                    <a:cubicBezTo>
                      <a:pt x="689363" y="1284228"/>
                      <a:pt x="673718" y="1284228"/>
                      <a:pt x="657741" y="1284228"/>
                    </a:cubicBezTo>
                    <a:cubicBezTo>
                      <a:pt x="655411" y="1283562"/>
                      <a:pt x="653081" y="1282231"/>
                      <a:pt x="650751" y="1281898"/>
                    </a:cubicBezTo>
                    <a:cubicBezTo>
                      <a:pt x="590502" y="1272580"/>
                      <a:pt x="541904" y="1243628"/>
                      <a:pt x="505955" y="1194375"/>
                    </a:cubicBezTo>
                    <a:cubicBezTo>
                      <a:pt x="499963" y="1186056"/>
                      <a:pt x="493971" y="1183726"/>
                      <a:pt x="484318" y="1183726"/>
                    </a:cubicBezTo>
                    <a:cubicBezTo>
                      <a:pt x="349841" y="1184059"/>
                      <a:pt x="215364" y="1184059"/>
                      <a:pt x="80886" y="1184059"/>
                    </a:cubicBezTo>
                    <a:cubicBezTo>
                      <a:pt x="39944" y="1184059"/>
                      <a:pt x="13980" y="1164757"/>
                      <a:pt x="1997" y="1125821"/>
                    </a:cubicBezTo>
                    <a:cubicBezTo>
                      <a:pt x="1664" y="1124157"/>
                      <a:pt x="666" y="1122826"/>
                      <a:pt x="0" y="1121162"/>
                    </a:cubicBezTo>
                    <a:cubicBezTo>
                      <a:pt x="666" y="973071"/>
                      <a:pt x="666" y="824981"/>
                      <a:pt x="666" y="677223"/>
                    </a:cubicBezTo>
                    <a:close/>
                    <a:moveTo>
                      <a:pt x="957985" y="896863"/>
                    </a:moveTo>
                    <a:cubicBezTo>
                      <a:pt x="1021562" y="914168"/>
                      <a:pt x="1075819" y="903519"/>
                      <a:pt x="1122753" y="862253"/>
                    </a:cubicBezTo>
                    <a:cubicBezTo>
                      <a:pt x="1147052" y="840622"/>
                      <a:pt x="1169687" y="816994"/>
                      <a:pt x="1191989" y="793366"/>
                    </a:cubicBezTo>
                    <a:cubicBezTo>
                      <a:pt x="1219284" y="764413"/>
                      <a:pt x="1233597" y="728805"/>
                      <a:pt x="1235262" y="689204"/>
                    </a:cubicBezTo>
                    <a:cubicBezTo>
                      <a:pt x="1238257" y="618985"/>
                      <a:pt x="1199312" y="556421"/>
                      <a:pt x="1136401" y="528800"/>
                    </a:cubicBezTo>
                    <a:cubicBezTo>
                      <a:pt x="1072824" y="500846"/>
                      <a:pt x="1001258" y="513824"/>
                      <a:pt x="950995" y="563077"/>
                    </a:cubicBezTo>
                    <a:cubicBezTo>
                      <a:pt x="931689" y="581713"/>
                      <a:pt x="913048" y="600682"/>
                      <a:pt x="894075" y="619651"/>
                    </a:cubicBezTo>
                    <a:cubicBezTo>
                      <a:pt x="864783" y="648936"/>
                      <a:pt x="848805" y="684212"/>
                      <a:pt x="844811" y="725477"/>
                    </a:cubicBezTo>
                    <a:cubicBezTo>
                      <a:pt x="842814" y="747109"/>
                      <a:pt x="845144" y="768074"/>
                      <a:pt x="853133" y="791036"/>
                    </a:cubicBezTo>
                    <a:cubicBezTo>
                      <a:pt x="865782" y="778058"/>
                      <a:pt x="877099" y="767076"/>
                      <a:pt x="887418" y="755095"/>
                    </a:cubicBezTo>
                    <a:cubicBezTo>
                      <a:pt x="891412" y="750436"/>
                      <a:pt x="894408" y="743781"/>
                      <a:pt x="894741" y="738123"/>
                    </a:cubicBezTo>
                    <a:cubicBezTo>
                      <a:pt x="896072" y="708505"/>
                      <a:pt x="905392" y="682215"/>
                      <a:pt x="925697" y="660584"/>
                    </a:cubicBezTo>
                    <a:cubicBezTo>
                      <a:pt x="946668" y="638620"/>
                      <a:pt x="967971" y="616656"/>
                      <a:pt x="990606" y="596023"/>
                    </a:cubicBezTo>
                    <a:cubicBezTo>
                      <a:pt x="1020231" y="568734"/>
                      <a:pt x="1056180" y="559749"/>
                      <a:pt x="1095458" y="569067"/>
                    </a:cubicBezTo>
                    <a:cubicBezTo>
                      <a:pt x="1181670" y="589700"/>
                      <a:pt x="1213625" y="693863"/>
                      <a:pt x="1154375" y="759422"/>
                    </a:cubicBezTo>
                    <a:cubicBezTo>
                      <a:pt x="1136068" y="779389"/>
                      <a:pt x="1116096" y="798025"/>
                      <a:pt x="1097123" y="817327"/>
                    </a:cubicBezTo>
                    <a:cubicBezTo>
                      <a:pt x="1073156" y="841953"/>
                      <a:pt x="1044197" y="854266"/>
                      <a:pt x="1009912" y="854932"/>
                    </a:cubicBezTo>
                    <a:cubicBezTo>
                      <a:pt x="1006251" y="854932"/>
                      <a:pt x="1001590" y="856263"/>
                      <a:pt x="998928" y="858592"/>
                    </a:cubicBezTo>
                    <a:cubicBezTo>
                      <a:pt x="985613" y="869907"/>
                      <a:pt x="973297" y="882220"/>
                      <a:pt x="957985" y="896863"/>
                    </a:cubicBezTo>
                    <a:close/>
                    <a:moveTo>
                      <a:pt x="898069" y="957098"/>
                    </a:moveTo>
                    <a:cubicBezTo>
                      <a:pt x="883423" y="972073"/>
                      <a:pt x="871107" y="984386"/>
                      <a:pt x="859457" y="997365"/>
                    </a:cubicBezTo>
                    <a:cubicBezTo>
                      <a:pt x="856794" y="1000360"/>
                      <a:pt x="855796" y="1005685"/>
                      <a:pt x="855463" y="1009678"/>
                    </a:cubicBezTo>
                    <a:cubicBezTo>
                      <a:pt x="854797" y="1041626"/>
                      <a:pt x="843812" y="1069247"/>
                      <a:pt x="821178" y="1092209"/>
                    </a:cubicBezTo>
                    <a:cubicBezTo>
                      <a:pt x="802204" y="1111511"/>
                      <a:pt x="783231" y="1131146"/>
                      <a:pt x="763592" y="1149782"/>
                    </a:cubicBezTo>
                    <a:cubicBezTo>
                      <a:pt x="716658" y="1194708"/>
                      <a:pt x="644759" y="1194375"/>
                      <a:pt x="599823" y="1149116"/>
                    </a:cubicBezTo>
                    <a:cubicBezTo>
                      <a:pt x="554886" y="1103524"/>
                      <a:pt x="554553" y="1032641"/>
                      <a:pt x="599490" y="985385"/>
                    </a:cubicBezTo>
                    <a:cubicBezTo>
                      <a:pt x="618463" y="965750"/>
                      <a:pt x="637769" y="946781"/>
                      <a:pt x="657075" y="927812"/>
                    </a:cubicBezTo>
                    <a:cubicBezTo>
                      <a:pt x="680043" y="905516"/>
                      <a:pt x="707671" y="894201"/>
                      <a:pt x="739626" y="893868"/>
                    </a:cubicBezTo>
                    <a:cubicBezTo>
                      <a:pt x="743287" y="893868"/>
                      <a:pt x="747947" y="893868"/>
                      <a:pt x="750277" y="891538"/>
                    </a:cubicBezTo>
                    <a:cubicBezTo>
                      <a:pt x="763925" y="878560"/>
                      <a:pt x="776907" y="865248"/>
                      <a:pt x="791220" y="850938"/>
                    </a:cubicBezTo>
                    <a:cubicBezTo>
                      <a:pt x="729640" y="833966"/>
                      <a:pt x="675383" y="844283"/>
                      <a:pt x="628782" y="885215"/>
                    </a:cubicBezTo>
                    <a:cubicBezTo>
                      <a:pt x="604150" y="906847"/>
                      <a:pt x="580849" y="930807"/>
                      <a:pt x="558547" y="955101"/>
                    </a:cubicBezTo>
                    <a:cubicBezTo>
                      <a:pt x="499297" y="1019662"/>
                      <a:pt x="500629" y="1118167"/>
                      <a:pt x="560544" y="1181729"/>
                    </a:cubicBezTo>
                    <a:cubicBezTo>
                      <a:pt x="620127" y="1244959"/>
                      <a:pt x="719987" y="1252946"/>
                      <a:pt x="786560" y="1196705"/>
                    </a:cubicBezTo>
                    <a:cubicBezTo>
                      <a:pt x="816518" y="1171413"/>
                      <a:pt x="844478" y="1143459"/>
                      <a:pt x="869443" y="1113175"/>
                    </a:cubicBezTo>
                    <a:cubicBezTo>
                      <a:pt x="906724" y="1068582"/>
                      <a:pt x="914713" y="1016334"/>
                      <a:pt x="898069" y="957098"/>
                    </a:cubicBezTo>
                    <a:close/>
                    <a:moveTo>
                      <a:pt x="1006583" y="769073"/>
                    </a:moveTo>
                    <a:cubicBezTo>
                      <a:pt x="999926" y="761751"/>
                      <a:pt x="995266" y="752766"/>
                      <a:pt x="987943" y="748440"/>
                    </a:cubicBezTo>
                    <a:cubicBezTo>
                      <a:pt x="977624" y="742450"/>
                      <a:pt x="966972" y="746110"/>
                      <a:pt x="958318" y="754763"/>
                    </a:cubicBezTo>
                    <a:cubicBezTo>
                      <a:pt x="891079" y="821986"/>
                      <a:pt x="823508" y="889542"/>
                      <a:pt x="756269" y="957098"/>
                    </a:cubicBezTo>
                    <a:cubicBezTo>
                      <a:pt x="744619" y="969078"/>
                      <a:pt x="744286" y="984719"/>
                      <a:pt x="755270" y="995035"/>
                    </a:cubicBezTo>
                    <a:cubicBezTo>
                      <a:pt x="765589" y="1005019"/>
                      <a:pt x="780901" y="1004686"/>
                      <a:pt x="792218" y="993039"/>
                    </a:cubicBezTo>
                    <a:cubicBezTo>
                      <a:pt x="859790" y="925816"/>
                      <a:pt x="927029" y="858592"/>
                      <a:pt x="994267" y="790704"/>
                    </a:cubicBezTo>
                    <a:cubicBezTo>
                      <a:pt x="999260" y="786045"/>
                      <a:pt x="1001590" y="778391"/>
                      <a:pt x="1006583" y="769073"/>
                    </a:cubicBezTo>
                    <a:close/>
                    <a:moveTo>
                      <a:pt x="1053184" y="788041"/>
                    </a:moveTo>
                    <a:cubicBezTo>
                      <a:pt x="1055847" y="786045"/>
                      <a:pt x="1057845" y="785046"/>
                      <a:pt x="1059509" y="783382"/>
                    </a:cubicBezTo>
                    <a:cubicBezTo>
                      <a:pt x="1078149" y="764746"/>
                      <a:pt x="1097123" y="746443"/>
                      <a:pt x="1115097" y="727474"/>
                    </a:cubicBezTo>
                    <a:cubicBezTo>
                      <a:pt x="1141061" y="700185"/>
                      <a:pt x="1140728" y="659585"/>
                      <a:pt x="1114432" y="633961"/>
                    </a:cubicBezTo>
                    <a:cubicBezTo>
                      <a:pt x="1088468" y="608336"/>
                      <a:pt x="1048524" y="608669"/>
                      <a:pt x="1020897" y="634959"/>
                    </a:cubicBezTo>
                    <a:cubicBezTo>
                      <a:pt x="1007582" y="647605"/>
                      <a:pt x="994933" y="660917"/>
                      <a:pt x="981951" y="673895"/>
                    </a:cubicBezTo>
                    <a:cubicBezTo>
                      <a:pt x="974961" y="680884"/>
                      <a:pt x="968304" y="687872"/>
                      <a:pt x="959982" y="696192"/>
                    </a:cubicBezTo>
                    <a:cubicBezTo>
                      <a:pt x="1020231" y="689869"/>
                      <a:pt x="1059842" y="731135"/>
                      <a:pt x="1053184" y="788041"/>
                    </a:cubicBezTo>
                    <a:close/>
                    <a:moveTo>
                      <a:pt x="697685" y="960426"/>
                    </a:moveTo>
                    <a:cubicBezTo>
                      <a:pt x="695022" y="962422"/>
                      <a:pt x="692692" y="963753"/>
                      <a:pt x="690695" y="965750"/>
                    </a:cubicBezTo>
                    <a:cubicBezTo>
                      <a:pt x="672387" y="984053"/>
                      <a:pt x="653747" y="1002024"/>
                      <a:pt x="635772" y="1020660"/>
                    </a:cubicBezTo>
                    <a:cubicBezTo>
                      <a:pt x="609808" y="1047616"/>
                      <a:pt x="610141" y="1087218"/>
                      <a:pt x="635106" y="1113175"/>
                    </a:cubicBezTo>
                    <a:cubicBezTo>
                      <a:pt x="660737" y="1139133"/>
                      <a:pt x="701013" y="1139798"/>
                      <a:pt x="728641" y="1113841"/>
                    </a:cubicBezTo>
                    <a:cubicBezTo>
                      <a:pt x="747282" y="1095870"/>
                      <a:pt x="765256" y="1077234"/>
                      <a:pt x="783564" y="1058931"/>
                    </a:cubicBezTo>
                    <a:cubicBezTo>
                      <a:pt x="785561" y="1056934"/>
                      <a:pt x="786893" y="1054604"/>
                      <a:pt x="789223" y="1051942"/>
                    </a:cubicBezTo>
                    <a:cubicBezTo>
                      <a:pt x="720985" y="1049280"/>
                      <a:pt x="698351" y="1026650"/>
                      <a:pt x="697685" y="960426"/>
                    </a:cubicBezTo>
                    <a:close/>
                    <a:moveTo>
                      <a:pt x="90206" y="220638"/>
                    </a:moveTo>
                    <a:cubicBezTo>
                      <a:pt x="126489" y="220638"/>
                      <a:pt x="162438" y="220971"/>
                      <a:pt x="198387" y="220638"/>
                    </a:cubicBezTo>
                    <a:cubicBezTo>
                      <a:pt x="213366" y="220638"/>
                      <a:pt x="221688" y="211986"/>
                      <a:pt x="221688" y="197010"/>
                    </a:cubicBezTo>
                    <a:cubicBezTo>
                      <a:pt x="222021" y="176710"/>
                      <a:pt x="221688" y="156077"/>
                      <a:pt x="221688" y="135777"/>
                    </a:cubicBezTo>
                    <a:cubicBezTo>
                      <a:pt x="221688" y="120136"/>
                      <a:pt x="221688" y="104495"/>
                      <a:pt x="221688" y="88854"/>
                    </a:cubicBezTo>
                    <a:cubicBezTo>
                      <a:pt x="177417" y="133115"/>
                      <a:pt x="134145" y="176378"/>
                      <a:pt x="90206" y="220638"/>
                    </a:cubicBezTo>
                    <a:close/>
                  </a:path>
                </a:pathLst>
              </a:custGeom>
              <a:grpFill/>
              <a:ln w="331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5A9A2D4-6F52-4B31-D6CD-8CF56237264B}"/>
                  </a:ext>
                </a:extLst>
              </p:cNvPr>
              <p:cNvSpPr/>
              <p:nvPr/>
            </p:nvSpPr>
            <p:spPr>
              <a:xfrm>
                <a:off x="4584188" y="1023905"/>
                <a:ext cx="50275" cy="49840"/>
              </a:xfrm>
              <a:custGeom>
                <a:avLst/>
                <a:gdLst>
                  <a:gd name="connsiteX0" fmla="*/ 0 w 50275"/>
                  <a:gd name="connsiteY0" fmla="*/ 17599 h 49840"/>
                  <a:gd name="connsiteX1" fmla="*/ 4327 w 50275"/>
                  <a:gd name="connsiteY1" fmla="*/ 11609 h 49840"/>
                  <a:gd name="connsiteX2" fmla="*/ 32621 w 50275"/>
                  <a:gd name="connsiteY2" fmla="*/ 1292 h 49840"/>
                  <a:gd name="connsiteX3" fmla="*/ 50263 w 50275"/>
                  <a:gd name="connsiteY3" fmla="*/ 25586 h 49840"/>
                  <a:gd name="connsiteX4" fmla="*/ 32621 w 50275"/>
                  <a:gd name="connsiteY4" fmla="*/ 48548 h 49840"/>
                  <a:gd name="connsiteX5" fmla="*/ 4327 w 50275"/>
                  <a:gd name="connsiteY5" fmla="*/ 38232 h 49840"/>
                  <a:gd name="connsiteX6" fmla="*/ 0 w 50275"/>
                  <a:gd name="connsiteY6" fmla="*/ 32242 h 49840"/>
                  <a:gd name="connsiteX7" fmla="*/ 0 w 50275"/>
                  <a:gd name="connsiteY7" fmla="*/ 17599 h 4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75" h="49840">
                    <a:moveTo>
                      <a:pt x="0" y="17599"/>
                    </a:moveTo>
                    <a:cubicBezTo>
                      <a:pt x="1331" y="15602"/>
                      <a:pt x="2663" y="13605"/>
                      <a:pt x="4327" y="11609"/>
                    </a:cubicBezTo>
                    <a:cubicBezTo>
                      <a:pt x="11317" y="1958"/>
                      <a:pt x="20970" y="-2368"/>
                      <a:pt x="32621" y="1292"/>
                    </a:cubicBezTo>
                    <a:cubicBezTo>
                      <a:pt x="44271" y="4953"/>
                      <a:pt x="50595" y="13605"/>
                      <a:pt x="50263" y="25586"/>
                    </a:cubicBezTo>
                    <a:cubicBezTo>
                      <a:pt x="49930" y="37233"/>
                      <a:pt x="43605" y="45220"/>
                      <a:pt x="32621" y="48548"/>
                    </a:cubicBezTo>
                    <a:cubicBezTo>
                      <a:pt x="20970" y="52209"/>
                      <a:pt x="11650" y="47883"/>
                      <a:pt x="4327" y="38232"/>
                    </a:cubicBezTo>
                    <a:cubicBezTo>
                      <a:pt x="2996" y="36235"/>
                      <a:pt x="1664" y="34238"/>
                      <a:pt x="0" y="32242"/>
                    </a:cubicBezTo>
                    <a:cubicBezTo>
                      <a:pt x="0" y="27915"/>
                      <a:pt x="0" y="22591"/>
                      <a:pt x="0" y="17599"/>
                    </a:cubicBezTo>
                    <a:close/>
                  </a:path>
                </a:pathLst>
              </a:custGeom>
              <a:grpFill/>
              <a:ln w="331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D570700-A69D-6EF3-3ABD-1F2460D23EC2}"/>
                  </a:ext>
                </a:extLst>
              </p:cNvPr>
              <p:cNvSpPr/>
              <p:nvPr/>
            </p:nvSpPr>
            <p:spPr>
              <a:xfrm>
                <a:off x="4754948" y="883282"/>
                <a:ext cx="591842" cy="50482"/>
              </a:xfrm>
              <a:custGeom>
                <a:avLst/>
                <a:gdLst>
                  <a:gd name="connsiteX0" fmla="*/ 296250 w 591842"/>
                  <a:gd name="connsiteY0" fmla="*/ 50399 h 50482"/>
                  <a:gd name="connsiteX1" fmla="*/ 35617 w 591842"/>
                  <a:gd name="connsiteY1" fmla="*/ 50399 h 50482"/>
                  <a:gd name="connsiteX2" fmla="*/ 22968 w 591842"/>
                  <a:gd name="connsiteY2" fmla="*/ 50066 h 50482"/>
                  <a:gd name="connsiteX3" fmla="*/ 0 w 591842"/>
                  <a:gd name="connsiteY3" fmla="*/ 24774 h 50482"/>
                  <a:gd name="connsiteX4" fmla="*/ 23633 w 591842"/>
                  <a:gd name="connsiteY4" fmla="*/ 148 h 50482"/>
                  <a:gd name="connsiteX5" fmla="*/ 31289 w 591842"/>
                  <a:gd name="connsiteY5" fmla="*/ 148 h 50482"/>
                  <a:gd name="connsiteX6" fmla="*/ 560212 w 591842"/>
                  <a:gd name="connsiteY6" fmla="*/ 148 h 50482"/>
                  <a:gd name="connsiteX7" fmla="*/ 568866 w 591842"/>
                  <a:gd name="connsiteY7" fmla="*/ 148 h 50482"/>
                  <a:gd name="connsiteX8" fmla="*/ 591834 w 591842"/>
                  <a:gd name="connsiteY8" fmla="*/ 24109 h 50482"/>
                  <a:gd name="connsiteX9" fmla="*/ 570530 w 591842"/>
                  <a:gd name="connsiteY9" fmla="*/ 49733 h 50482"/>
                  <a:gd name="connsiteX10" fmla="*/ 556883 w 591842"/>
                  <a:gd name="connsiteY10" fmla="*/ 50066 h 50482"/>
                  <a:gd name="connsiteX11" fmla="*/ 296250 w 591842"/>
                  <a:gd name="connsiteY11" fmla="*/ 50399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842" h="50482">
                    <a:moveTo>
                      <a:pt x="296250" y="50399"/>
                    </a:moveTo>
                    <a:cubicBezTo>
                      <a:pt x="209372" y="50399"/>
                      <a:pt x="122494" y="50399"/>
                      <a:pt x="35617" y="50399"/>
                    </a:cubicBezTo>
                    <a:cubicBezTo>
                      <a:pt x="31289" y="50399"/>
                      <a:pt x="27295" y="50732"/>
                      <a:pt x="22968" y="50066"/>
                    </a:cubicBezTo>
                    <a:cubicBezTo>
                      <a:pt x="9320" y="48402"/>
                      <a:pt x="0" y="37753"/>
                      <a:pt x="0" y="24774"/>
                    </a:cubicBezTo>
                    <a:cubicBezTo>
                      <a:pt x="333" y="11795"/>
                      <a:pt x="9986" y="1479"/>
                      <a:pt x="23633" y="148"/>
                    </a:cubicBezTo>
                    <a:cubicBezTo>
                      <a:pt x="25963" y="-185"/>
                      <a:pt x="28626" y="148"/>
                      <a:pt x="31289" y="148"/>
                    </a:cubicBezTo>
                    <a:cubicBezTo>
                      <a:pt x="207708" y="148"/>
                      <a:pt x="384126" y="148"/>
                      <a:pt x="560212" y="148"/>
                    </a:cubicBezTo>
                    <a:cubicBezTo>
                      <a:pt x="563207" y="148"/>
                      <a:pt x="566203" y="148"/>
                      <a:pt x="568866" y="148"/>
                    </a:cubicBezTo>
                    <a:cubicBezTo>
                      <a:pt x="581515" y="1479"/>
                      <a:pt x="591501" y="11795"/>
                      <a:pt x="591834" y="24109"/>
                    </a:cubicBezTo>
                    <a:cubicBezTo>
                      <a:pt x="592167" y="36422"/>
                      <a:pt x="583179" y="47737"/>
                      <a:pt x="570530" y="49733"/>
                    </a:cubicBezTo>
                    <a:cubicBezTo>
                      <a:pt x="565870" y="50399"/>
                      <a:pt x="561210" y="50066"/>
                      <a:pt x="556883" y="50066"/>
                    </a:cubicBezTo>
                    <a:cubicBezTo>
                      <a:pt x="470005" y="50399"/>
                      <a:pt x="383128" y="50399"/>
                      <a:pt x="296250" y="50399"/>
                    </a:cubicBezTo>
                    <a:close/>
                  </a:path>
                </a:pathLst>
              </a:custGeom>
              <a:grpFill/>
              <a:ln w="331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50FC006-4DBB-9AE3-395E-B8CA3D4EB2A5}"/>
                  </a:ext>
                </a:extLst>
              </p:cNvPr>
              <p:cNvSpPr/>
              <p:nvPr/>
            </p:nvSpPr>
            <p:spPr>
              <a:xfrm>
                <a:off x="4754939" y="1164552"/>
                <a:ext cx="550909" cy="50417"/>
              </a:xfrm>
              <a:custGeom>
                <a:avLst/>
                <a:gdLst>
                  <a:gd name="connsiteX0" fmla="*/ 276287 w 550909"/>
                  <a:gd name="connsiteY0" fmla="*/ 83 h 50417"/>
                  <a:gd name="connsiteX1" fmla="*/ 516948 w 550909"/>
                  <a:gd name="connsiteY1" fmla="*/ 83 h 50417"/>
                  <a:gd name="connsiteX2" fmla="*/ 528266 w 550909"/>
                  <a:gd name="connsiteY2" fmla="*/ 416 h 50417"/>
                  <a:gd name="connsiteX3" fmla="*/ 550900 w 550909"/>
                  <a:gd name="connsiteY3" fmla="*/ 24709 h 50417"/>
                  <a:gd name="connsiteX4" fmla="*/ 529264 w 550909"/>
                  <a:gd name="connsiteY4" fmla="*/ 50001 h 50417"/>
                  <a:gd name="connsiteX5" fmla="*/ 516615 w 550909"/>
                  <a:gd name="connsiteY5" fmla="*/ 50334 h 50417"/>
                  <a:gd name="connsiteX6" fmla="*/ 33961 w 550909"/>
                  <a:gd name="connsiteY6" fmla="*/ 50334 h 50417"/>
                  <a:gd name="connsiteX7" fmla="*/ 21312 w 550909"/>
                  <a:gd name="connsiteY7" fmla="*/ 50001 h 50417"/>
                  <a:gd name="connsiteX8" fmla="*/ 9 w 550909"/>
                  <a:gd name="connsiteY8" fmla="*/ 24709 h 50417"/>
                  <a:gd name="connsiteX9" fmla="*/ 22644 w 550909"/>
                  <a:gd name="connsiteY9" fmla="*/ 416 h 50417"/>
                  <a:gd name="connsiteX10" fmla="*/ 33961 w 550909"/>
                  <a:gd name="connsiteY10" fmla="*/ 83 h 50417"/>
                  <a:gd name="connsiteX11" fmla="*/ 276287 w 550909"/>
                  <a:gd name="connsiteY11" fmla="*/ 83 h 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09" h="50417">
                    <a:moveTo>
                      <a:pt x="276287" y="83"/>
                    </a:moveTo>
                    <a:cubicBezTo>
                      <a:pt x="356507" y="83"/>
                      <a:pt x="436728" y="83"/>
                      <a:pt x="516948" y="83"/>
                    </a:cubicBezTo>
                    <a:cubicBezTo>
                      <a:pt x="520610" y="83"/>
                      <a:pt x="524604" y="-250"/>
                      <a:pt x="528266" y="416"/>
                    </a:cubicBezTo>
                    <a:cubicBezTo>
                      <a:pt x="541247" y="1747"/>
                      <a:pt x="550567" y="12064"/>
                      <a:pt x="550900" y="24709"/>
                    </a:cubicBezTo>
                    <a:cubicBezTo>
                      <a:pt x="551233" y="37355"/>
                      <a:pt x="542246" y="48005"/>
                      <a:pt x="529264" y="50001"/>
                    </a:cubicBezTo>
                    <a:cubicBezTo>
                      <a:pt x="525270" y="50667"/>
                      <a:pt x="520942" y="50334"/>
                      <a:pt x="516615" y="50334"/>
                    </a:cubicBezTo>
                    <a:cubicBezTo>
                      <a:pt x="355841" y="50334"/>
                      <a:pt x="194735" y="50334"/>
                      <a:pt x="33961" y="50334"/>
                    </a:cubicBezTo>
                    <a:cubicBezTo>
                      <a:pt x="29634" y="50334"/>
                      <a:pt x="25640" y="50667"/>
                      <a:pt x="21312" y="50001"/>
                    </a:cubicBezTo>
                    <a:cubicBezTo>
                      <a:pt x="8663" y="48005"/>
                      <a:pt x="-324" y="37023"/>
                      <a:pt x="9" y="24709"/>
                    </a:cubicBezTo>
                    <a:cubicBezTo>
                      <a:pt x="342" y="12064"/>
                      <a:pt x="9995" y="1747"/>
                      <a:pt x="22644" y="416"/>
                    </a:cubicBezTo>
                    <a:cubicBezTo>
                      <a:pt x="26305" y="83"/>
                      <a:pt x="30300" y="83"/>
                      <a:pt x="33961" y="83"/>
                    </a:cubicBezTo>
                    <a:cubicBezTo>
                      <a:pt x="114847" y="83"/>
                      <a:pt x="195401" y="83"/>
                      <a:pt x="276287" y="83"/>
                    </a:cubicBezTo>
                    <a:close/>
                  </a:path>
                </a:pathLst>
              </a:custGeom>
              <a:grpFill/>
              <a:ln w="331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4B48032-21DC-FC10-9AEF-DDC84BE2FDE1}"/>
                  </a:ext>
                </a:extLst>
              </p:cNvPr>
              <p:cNvSpPr/>
              <p:nvPr/>
            </p:nvSpPr>
            <p:spPr>
              <a:xfrm>
                <a:off x="4755273" y="1024199"/>
                <a:ext cx="433874" cy="50334"/>
              </a:xfrm>
              <a:custGeom>
                <a:avLst/>
                <a:gdLst>
                  <a:gd name="connsiteX0" fmla="*/ 216703 w 433874"/>
                  <a:gd name="connsiteY0" fmla="*/ 0 h 50334"/>
                  <a:gd name="connsiteX1" fmla="*/ 404771 w 433874"/>
                  <a:gd name="connsiteY1" fmla="*/ 0 h 50334"/>
                  <a:gd name="connsiteX2" fmla="*/ 432399 w 433874"/>
                  <a:gd name="connsiteY2" fmla="*/ 17305 h 50334"/>
                  <a:gd name="connsiteX3" fmla="*/ 412427 w 433874"/>
                  <a:gd name="connsiteY3" fmla="*/ 49918 h 50334"/>
                  <a:gd name="connsiteX4" fmla="*/ 398780 w 433874"/>
                  <a:gd name="connsiteY4" fmla="*/ 50251 h 50334"/>
                  <a:gd name="connsiteX5" fmla="*/ 35291 w 433874"/>
                  <a:gd name="connsiteY5" fmla="*/ 50251 h 50334"/>
                  <a:gd name="connsiteX6" fmla="*/ 25305 w 433874"/>
                  <a:gd name="connsiteY6" fmla="*/ 50251 h 50334"/>
                  <a:gd name="connsiteX7" fmla="*/ 8 w 433874"/>
                  <a:gd name="connsiteY7" fmla="*/ 24626 h 50334"/>
                  <a:gd name="connsiteX8" fmla="*/ 25305 w 433874"/>
                  <a:gd name="connsiteY8" fmla="*/ 333 h 50334"/>
                  <a:gd name="connsiteX9" fmla="*/ 86885 w 433874"/>
                  <a:gd name="connsiteY9" fmla="*/ 333 h 50334"/>
                  <a:gd name="connsiteX10" fmla="*/ 216703 w 433874"/>
                  <a:gd name="connsiteY10" fmla="*/ 0 h 5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874" h="50334">
                    <a:moveTo>
                      <a:pt x="216703" y="0"/>
                    </a:moveTo>
                    <a:cubicBezTo>
                      <a:pt x="279281" y="0"/>
                      <a:pt x="342193" y="0"/>
                      <a:pt x="404771" y="0"/>
                    </a:cubicBezTo>
                    <a:cubicBezTo>
                      <a:pt x="417753" y="0"/>
                      <a:pt x="427739" y="4659"/>
                      <a:pt x="432399" y="17305"/>
                    </a:cubicBezTo>
                    <a:cubicBezTo>
                      <a:pt x="437725" y="31615"/>
                      <a:pt x="428072" y="47589"/>
                      <a:pt x="412427" y="49918"/>
                    </a:cubicBezTo>
                    <a:cubicBezTo>
                      <a:pt x="407767" y="50584"/>
                      <a:pt x="403107" y="50251"/>
                      <a:pt x="398780" y="50251"/>
                    </a:cubicBezTo>
                    <a:cubicBezTo>
                      <a:pt x="277617" y="50251"/>
                      <a:pt x="156454" y="50251"/>
                      <a:pt x="35291" y="50251"/>
                    </a:cubicBezTo>
                    <a:cubicBezTo>
                      <a:pt x="31963" y="50251"/>
                      <a:pt x="28634" y="50251"/>
                      <a:pt x="25305" y="50251"/>
                    </a:cubicBezTo>
                    <a:cubicBezTo>
                      <a:pt x="10326" y="49253"/>
                      <a:pt x="-325" y="38603"/>
                      <a:pt x="8" y="24626"/>
                    </a:cubicBezTo>
                    <a:cubicBezTo>
                      <a:pt x="340" y="10982"/>
                      <a:pt x="10659" y="666"/>
                      <a:pt x="25305" y="333"/>
                    </a:cubicBezTo>
                    <a:cubicBezTo>
                      <a:pt x="45610" y="0"/>
                      <a:pt x="66248" y="333"/>
                      <a:pt x="86885" y="333"/>
                    </a:cubicBezTo>
                    <a:cubicBezTo>
                      <a:pt x="129825" y="0"/>
                      <a:pt x="173430" y="0"/>
                      <a:pt x="216703" y="0"/>
                    </a:cubicBezTo>
                    <a:close/>
                  </a:path>
                </a:pathLst>
              </a:custGeom>
              <a:grpFill/>
              <a:ln w="331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C19846C-71AD-5172-B46C-9419ACB8161F}"/>
                  </a:ext>
                </a:extLst>
              </p:cNvPr>
              <p:cNvSpPr/>
              <p:nvPr/>
            </p:nvSpPr>
            <p:spPr>
              <a:xfrm>
                <a:off x="4944169" y="743076"/>
                <a:ext cx="397649" cy="50167"/>
              </a:xfrm>
              <a:custGeom>
                <a:avLst/>
                <a:gdLst>
                  <a:gd name="connsiteX0" fmla="*/ 198899 w 397649"/>
                  <a:gd name="connsiteY0" fmla="*/ 50168 h 50167"/>
                  <a:gd name="connsiteX1" fmla="*/ 29471 w 397649"/>
                  <a:gd name="connsiteY1" fmla="*/ 50168 h 50167"/>
                  <a:gd name="connsiteX2" fmla="*/ 2509 w 397649"/>
                  <a:gd name="connsiteY2" fmla="*/ 35525 h 50167"/>
                  <a:gd name="connsiteX3" fmla="*/ 23812 w 397649"/>
                  <a:gd name="connsiteY3" fmla="*/ 250 h 50167"/>
                  <a:gd name="connsiteX4" fmla="*/ 373986 w 397649"/>
                  <a:gd name="connsiteY4" fmla="*/ 250 h 50167"/>
                  <a:gd name="connsiteX5" fmla="*/ 397619 w 397649"/>
                  <a:gd name="connsiteY5" fmla="*/ 25874 h 50167"/>
                  <a:gd name="connsiteX6" fmla="*/ 371989 w 397649"/>
                  <a:gd name="connsiteY6" fmla="*/ 49835 h 50167"/>
                  <a:gd name="connsiteX7" fmla="*/ 281782 w 397649"/>
                  <a:gd name="connsiteY7" fmla="*/ 49835 h 50167"/>
                  <a:gd name="connsiteX8" fmla="*/ 198899 w 397649"/>
                  <a:gd name="connsiteY8" fmla="*/ 50168 h 5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49" h="50167">
                    <a:moveTo>
                      <a:pt x="198899" y="50168"/>
                    </a:moveTo>
                    <a:cubicBezTo>
                      <a:pt x="142312" y="50168"/>
                      <a:pt x="86058" y="50168"/>
                      <a:pt x="29471" y="50168"/>
                    </a:cubicBezTo>
                    <a:cubicBezTo>
                      <a:pt x="17488" y="50168"/>
                      <a:pt x="7835" y="46840"/>
                      <a:pt x="2509" y="35525"/>
                    </a:cubicBezTo>
                    <a:cubicBezTo>
                      <a:pt x="-5147" y="19551"/>
                      <a:pt x="5504" y="250"/>
                      <a:pt x="23812" y="250"/>
                    </a:cubicBezTo>
                    <a:cubicBezTo>
                      <a:pt x="140648" y="-83"/>
                      <a:pt x="257150" y="-83"/>
                      <a:pt x="373986" y="250"/>
                    </a:cubicBezTo>
                    <a:cubicBezTo>
                      <a:pt x="387966" y="250"/>
                      <a:pt x="398285" y="12563"/>
                      <a:pt x="397619" y="25874"/>
                    </a:cubicBezTo>
                    <a:cubicBezTo>
                      <a:pt x="396954" y="39186"/>
                      <a:pt x="386635" y="49502"/>
                      <a:pt x="371989" y="49835"/>
                    </a:cubicBezTo>
                    <a:cubicBezTo>
                      <a:pt x="342031" y="50168"/>
                      <a:pt x="311740" y="49835"/>
                      <a:pt x="281782" y="49835"/>
                    </a:cubicBezTo>
                    <a:cubicBezTo>
                      <a:pt x="254155" y="50168"/>
                      <a:pt x="226527" y="50168"/>
                      <a:pt x="198899" y="50168"/>
                    </a:cubicBezTo>
                    <a:close/>
                  </a:path>
                </a:pathLst>
              </a:custGeom>
              <a:grpFill/>
              <a:ln w="331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DC2F569-C511-3755-0E23-CF319618A520}"/>
                  </a:ext>
                </a:extLst>
              </p:cNvPr>
              <p:cNvSpPr/>
              <p:nvPr/>
            </p:nvSpPr>
            <p:spPr>
              <a:xfrm>
                <a:off x="4754941" y="1305405"/>
                <a:ext cx="239031" cy="49918"/>
              </a:xfrm>
              <a:custGeom>
                <a:avLst/>
                <a:gdLst>
                  <a:gd name="connsiteX0" fmla="*/ 119173 w 239031"/>
                  <a:gd name="connsiteY0" fmla="*/ 49918 h 49918"/>
                  <a:gd name="connsiteX1" fmla="*/ 28966 w 239031"/>
                  <a:gd name="connsiteY1" fmla="*/ 49918 h 49918"/>
                  <a:gd name="connsiteX2" fmla="*/ 7 w 239031"/>
                  <a:gd name="connsiteY2" fmla="*/ 24294 h 49918"/>
                  <a:gd name="connsiteX3" fmla="*/ 28966 w 239031"/>
                  <a:gd name="connsiteY3" fmla="*/ 0 h 49918"/>
                  <a:gd name="connsiteX4" fmla="*/ 210378 w 239031"/>
                  <a:gd name="connsiteY4" fmla="*/ 0 h 49918"/>
                  <a:gd name="connsiteX5" fmla="*/ 239004 w 239031"/>
                  <a:gd name="connsiteY5" fmla="*/ 25625 h 49918"/>
                  <a:gd name="connsiteX6" fmla="*/ 210378 w 239031"/>
                  <a:gd name="connsiteY6" fmla="*/ 49918 h 49918"/>
                  <a:gd name="connsiteX7" fmla="*/ 119173 w 239031"/>
                  <a:gd name="connsiteY7" fmla="*/ 49918 h 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31" h="49918">
                    <a:moveTo>
                      <a:pt x="119173" y="49918"/>
                    </a:moveTo>
                    <a:cubicBezTo>
                      <a:pt x="89215" y="49918"/>
                      <a:pt x="58924" y="49918"/>
                      <a:pt x="28966" y="49918"/>
                    </a:cubicBezTo>
                    <a:cubicBezTo>
                      <a:pt x="10992" y="49918"/>
                      <a:pt x="-326" y="39602"/>
                      <a:pt x="7" y="24294"/>
                    </a:cubicBezTo>
                    <a:cubicBezTo>
                      <a:pt x="340" y="9318"/>
                      <a:pt x="11325" y="0"/>
                      <a:pt x="28966" y="0"/>
                    </a:cubicBezTo>
                    <a:cubicBezTo>
                      <a:pt x="89548" y="0"/>
                      <a:pt x="150129" y="0"/>
                      <a:pt x="210378" y="0"/>
                    </a:cubicBezTo>
                    <a:cubicBezTo>
                      <a:pt x="228352" y="0"/>
                      <a:pt x="239670" y="9984"/>
                      <a:pt x="239004" y="25625"/>
                    </a:cubicBezTo>
                    <a:cubicBezTo>
                      <a:pt x="238671" y="40600"/>
                      <a:pt x="228020" y="49918"/>
                      <a:pt x="210378" y="49918"/>
                    </a:cubicBezTo>
                    <a:cubicBezTo>
                      <a:pt x="180087" y="49918"/>
                      <a:pt x="149464" y="49918"/>
                      <a:pt x="119173" y="49918"/>
                    </a:cubicBezTo>
                    <a:close/>
                  </a:path>
                </a:pathLst>
              </a:custGeom>
              <a:grpFill/>
              <a:ln w="331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E48E991-056D-7F0E-DF63-2F8128DA2929}"/>
                  </a:ext>
                </a:extLst>
              </p:cNvPr>
              <p:cNvSpPr/>
              <p:nvPr/>
            </p:nvSpPr>
            <p:spPr>
              <a:xfrm>
                <a:off x="5256242" y="1023949"/>
                <a:ext cx="90872" cy="50315"/>
              </a:xfrm>
              <a:custGeom>
                <a:avLst/>
                <a:gdLst>
                  <a:gd name="connsiteX0" fmla="*/ 45270 w 90872"/>
                  <a:gd name="connsiteY0" fmla="*/ 50168 h 50315"/>
                  <a:gd name="connsiteX1" fmla="*/ 25298 w 90872"/>
                  <a:gd name="connsiteY1" fmla="*/ 50168 h 50315"/>
                  <a:gd name="connsiteX2" fmla="*/ 0 w 90872"/>
                  <a:gd name="connsiteY2" fmla="*/ 24876 h 50315"/>
                  <a:gd name="connsiteX3" fmla="*/ 24632 w 90872"/>
                  <a:gd name="connsiteY3" fmla="*/ 250 h 50315"/>
                  <a:gd name="connsiteX4" fmla="*/ 65907 w 90872"/>
                  <a:gd name="connsiteY4" fmla="*/ 250 h 50315"/>
                  <a:gd name="connsiteX5" fmla="*/ 90872 w 90872"/>
                  <a:gd name="connsiteY5" fmla="*/ 24876 h 50315"/>
                  <a:gd name="connsiteX6" fmla="*/ 66573 w 90872"/>
                  <a:gd name="connsiteY6" fmla="*/ 50168 h 50315"/>
                  <a:gd name="connsiteX7" fmla="*/ 45270 w 90872"/>
                  <a:gd name="connsiteY7" fmla="*/ 50168 h 50315"/>
                  <a:gd name="connsiteX8" fmla="*/ 45270 w 90872"/>
                  <a:gd name="connsiteY8" fmla="*/ 50168 h 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72" h="50315">
                    <a:moveTo>
                      <a:pt x="45270" y="50168"/>
                    </a:moveTo>
                    <a:cubicBezTo>
                      <a:pt x="38612" y="50168"/>
                      <a:pt x="31955" y="50501"/>
                      <a:pt x="25298" y="50168"/>
                    </a:cubicBezTo>
                    <a:cubicBezTo>
                      <a:pt x="9986" y="49502"/>
                      <a:pt x="0" y="39186"/>
                      <a:pt x="0" y="24876"/>
                    </a:cubicBezTo>
                    <a:cubicBezTo>
                      <a:pt x="333" y="10899"/>
                      <a:pt x="9986" y="915"/>
                      <a:pt x="24632" y="250"/>
                    </a:cubicBezTo>
                    <a:cubicBezTo>
                      <a:pt x="38279" y="-83"/>
                      <a:pt x="52260" y="-83"/>
                      <a:pt x="65907" y="250"/>
                    </a:cubicBezTo>
                    <a:cubicBezTo>
                      <a:pt x="80220" y="915"/>
                      <a:pt x="90539" y="11564"/>
                      <a:pt x="90872" y="24876"/>
                    </a:cubicBezTo>
                    <a:cubicBezTo>
                      <a:pt x="90872" y="38187"/>
                      <a:pt x="80553" y="49169"/>
                      <a:pt x="66573" y="50168"/>
                    </a:cubicBezTo>
                    <a:cubicBezTo>
                      <a:pt x="59250" y="50501"/>
                      <a:pt x="52260" y="50168"/>
                      <a:pt x="45270" y="50168"/>
                    </a:cubicBezTo>
                    <a:cubicBezTo>
                      <a:pt x="45270" y="50168"/>
                      <a:pt x="45270" y="50168"/>
                      <a:pt x="45270" y="50168"/>
                    </a:cubicBezTo>
                    <a:close/>
                  </a:path>
                </a:pathLst>
              </a:custGeom>
              <a:grpFill/>
              <a:ln w="3314" cap="flat">
                <a:noFill/>
                <a:prstDash val="solid"/>
                <a:miter/>
              </a:ln>
            </p:spPr>
            <p:txBody>
              <a:bodyPr rtlCol="0" anchor="ctr"/>
              <a:lstStyle/>
              <a:p>
                <a:endParaRPr lang="en-US"/>
              </a:p>
            </p:txBody>
          </p:sp>
        </p:grpSp>
      </p:grpSp>
      <p:sp>
        <p:nvSpPr>
          <p:cNvPr id="23" name="Text Placeholder 13">
            <a:extLst>
              <a:ext uri="{FF2B5EF4-FFF2-40B4-BE49-F238E27FC236}">
                <a16:creationId xmlns:a16="http://schemas.microsoft.com/office/drawing/2014/main" id="{47E024EC-BCDA-DBA9-6931-B1BA5FF8DBEA}"/>
              </a:ext>
            </a:extLst>
          </p:cNvPr>
          <p:cNvSpPr txBox="1">
            <a:spLocks/>
          </p:cNvSpPr>
          <p:nvPr/>
        </p:nvSpPr>
        <p:spPr>
          <a:xfrm>
            <a:off x="574360" y="2322786"/>
            <a:ext cx="293804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b="1" dirty="0">
                <a:solidFill>
                  <a:schemeClr val="bg1"/>
                </a:solidFill>
              </a:rPr>
              <a:t>Barriers to Learning </a:t>
            </a:r>
            <a:r>
              <a:rPr lang="en-IE" dirty="0">
                <a:solidFill>
                  <a:schemeClr val="bg1"/>
                </a:solidFill>
              </a:rPr>
              <a:t>can be physical, mental, emotional, cultural, or social elements that obstruct a learner from achieving their learning goals. Barriers include:</a:t>
            </a:r>
          </a:p>
        </p:txBody>
      </p: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574360" y="387666"/>
            <a:ext cx="3411012" cy="803654"/>
          </a:xfrm>
        </p:spPr>
        <p:txBody>
          <a:bodyPr/>
          <a:lstStyle/>
          <a:p>
            <a:pPr>
              <a:lnSpc>
                <a:spcPts val="3720"/>
              </a:lnSpc>
              <a:spcBef>
                <a:spcPts val="0"/>
              </a:spcBef>
            </a:pPr>
            <a:r>
              <a:rPr lang="en-US" dirty="0">
                <a:solidFill>
                  <a:schemeClr val="bg1"/>
                </a:solidFill>
              </a:rPr>
              <a:t>4.1 Barriers to Learning</a:t>
            </a:r>
          </a:p>
          <a:p>
            <a:pPr>
              <a:lnSpc>
                <a:spcPts val="3720"/>
              </a:lnSpc>
              <a:spcBef>
                <a:spcPts val="0"/>
              </a:spcBef>
            </a:pPr>
            <a:endParaRPr lang="en-US" dirty="0"/>
          </a:p>
        </p:txBody>
      </p:sp>
    </p:spTree>
    <p:extLst>
      <p:ext uri="{BB962C8B-B14F-4D97-AF65-F5344CB8AC3E}">
        <p14:creationId xmlns:p14="http://schemas.microsoft.com/office/powerpoint/2010/main" val="4162067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1880" y="1676177"/>
            <a:ext cx="5488796" cy="4137769"/>
          </a:xfrm>
        </p:spPr>
        <p:txBody>
          <a:bodyPr/>
          <a:lstStyle/>
          <a:p>
            <a:pPr marL="12700" indent="-12700"/>
            <a:r>
              <a:rPr lang="en-US" dirty="0"/>
              <a:t>Welcome! The aim of this NATURE Trainers Guide is to develop the skills of educators to effectively train adults, from an under-privileged migrant and/or refugee status and who encounter social or professional exclusion, in the development of “Inclusive Sustainable Urban Agriculture” projects to support social and environmental change in the urban environment. </a:t>
            </a:r>
          </a:p>
          <a:p>
            <a:pPr marL="12700" indent="-12700"/>
            <a:endParaRPr lang="en-US" dirty="0"/>
          </a:p>
          <a:p>
            <a:pPr marL="12700" indent="-12700"/>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b="1" dirty="0"/>
              <a:t>1.1 Introduction</a:t>
            </a:r>
          </a:p>
          <a:p>
            <a:endParaRPr lang="en-US" dirty="0"/>
          </a:p>
        </p:txBody>
      </p:sp>
      <p:pic>
        <p:nvPicPr>
          <p:cNvPr id="8" name="Picture Placeholder 7">
            <a:extLst>
              <a:ext uri="{FF2B5EF4-FFF2-40B4-BE49-F238E27FC236}">
                <a16:creationId xmlns:a16="http://schemas.microsoft.com/office/drawing/2014/main" id="{9DF15DF4-C987-A4F3-3D49-0C18702140A2}"/>
              </a:ext>
            </a:extLst>
          </p:cNvPr>
          <p:cNvPicPr>
            <a:picLocks noGrp="1" noChangeAspect="1"/>
          </p:cNvPicPr>
          <p:nvPr>
            <p:ph type="pic" sz="quarter" idx="42"/>
          </p:nvPr>
        </p:nvPicPr>
        <p:blipFill>
          <a:blip r:embed="rId2"/>
          <a:srcRect l="9682" r="9682"/>
          <a:stretch>
            <a:fillRect/>
          </a:stretch>
        </p:blipFill>
        <p:spPr/>
      </p:pic>
    </p:spTree>
    <p:extLst>
      <p:ext uri="{BB962C8B-B14F-4D97-AF65-F5344CB8AC3E}">
        <p14:creationId xmlns:p14="http://schemas.microsoft.com/office/powerpoint/2010/main" val="196350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346200" indent="-1346200"/>
            <a:r>
              <a:rPr lang="en-IE" sz="1800" b="1" dirty="0"/>
              <a:t>Exercise:	</a:t>
            </a:r>
            <a:r>
              <a:rPr lang="en-IE" sz="1800" dirty="0"/>
              <a:t>For your training course, write down a list of barriers to learning that your trainees might have</a:t>
            </a:r>
          </a:p>
          <a:p>
            <a:pPr marL="1346200" indent="-1346200"/>
            <a:r>
              <a:rPr lang="en-IE" sz="1800" b="1" dirty="0"/>
              <a:t>Websites:	</a:t>
            </a:r>
            <a:r>
              <a:rPr lang="en-IE" sz="1800" dirty="0"/>
              <a:t>9 Barriers to Learning </a:t>
            </a:r>
            <a:r>
              <a:rPr lang="en-IE" sz="1800" dirty="0">
                <a:hlinkClick r:id="rId2"/>
              </a:rPr>
              <a:t>https://whatfix.com/blog/barriers-to-learning/</a:t>
            </a:r>
            <a:r>
              <a:rPr lang="en-IE" sz="1800" dirty="0"/>
              <a:t> </a:t>
            </a:r>
          </a:p>
          <a:p>
            <a:pPr marL="1346200" indent="-1346200"/>
            <a:r>
              <a:rPr lang="en-IE" sz="1800" dirty="0"/>
              <a:t>	Barriers to Learning https://learningandwork.org.uk/what-we-do/lifelong-learning/adult-participation-in-learning-survey/barriers-to-learning/</a:t>
            </a:r>
          </a:p>
          <a:p>
            <a:pPr marL="1346200" indent="-1346200"/>
            <a:r>
              <a:rPr lang="en-IE" sz="1800" b="1" dirty="0"/>
              <a:t>YouTube:	</a:t>
            </a:r>
            <a:r>
              <a:rPr lang="en-IE" sz="1800" dirty="0"/>
              <a:t>Adult Learner Barriers </a:t>
            </a:r>
            <a:r>
              <a:rPr lang="en-IE" sz="1800" dirty="0">
                <a:hlinkClick r:id="rId3"/>
              </a:rPr>
              <a:t>https://www.youtube.com/watch?v=HpimdmIXKms</a:t>
            </a:r>
            <a:r>
              <a:rPr lang="en-IE" sz="1800" dirty="0"/>
              <a:t> </a:t>
            </a:r>
          </a:p>
          <a:p>
            <a:pPr marL="1346200" indent="-1346200"/>
            <a:r>
              <a:rPr lang="en-IE" sz="1800" b="1" dirty="0"/>
              <a:t>Publication: 	</a:t>
            </a:r>
            <a:r>
              <a:rPr lang="en-IE" sz="1800" dirty="0"/>
              <a:t>Gurung, A., </a:t>
            </a:r>
            <a:r>
              <a:rPr lang="en-IE" sz="1800" dirty="0" err="1"/>
              <a:t>Subedi</a:t>
            </a:r>
            <a:r>
              <a:rPr lang="en-IE" sz="1800" dirty="0"/>
              <a:t>, P., Zhang, M., Li, C., Kelly, T., Kim, C. and Yun, K., 2020. Culturally-appropriate orientation increases the effectiveness of mental health first aid training for Bhutanese refugees: Results from a multi-state program evaluation. Journal of Immigrant and Minority Health, 22, pp.957-964.</a:t>
            </a:r>
          </a:p>
          <a:p>
            <a:pPr marL="1346200" indent="-1346200"/>
            <a:r>
              <a:rPr lang="en-IE" sz="1800" b="1" dirty="0"/>
              <a:t>	</a:t>
            </a:r>
            <a:r>
              <a:rPr lang="en-IE" sz="1800" dirty="0"/>
              <a:t>Moe, J. A. 1997. Adult learners : motivations, barriers, and retention. Graduate Research Papers. 1201. </a:t>
            </a:r>
            <a:r>
              <a:rPr lang="en-IE" sz="1800" dirty="0">
                <a:solidFill>
                  <a:srgbClr val="87AF3F"/>
                </a:solidFill>
                <a:hlinkClick r:id="rId4">
                  <a:extLst>
                    <a:ext uri="{A12FA001-AC4F-418D-AE19-62706E023703}">
                      <ahyp:hlinkClr xmlns:ahyp="http://schemas.microsoft.com/office/drawing/2018/hyperlinkcolor" val="tx"/>
                    </a:ext>
                  </a:extLst>
                </a:hlinkClick>
              </a:rPr>
              <a:t>https://scholarworks.uni.edu/grp/1201</a:t>
            </a:r>
            <a:endParaRPr lang="en-IE" sz="1800" dirty="0">
              <a:solidFill>
                <a:srgbClr val="87AF3F"/>
              </a:solidFill>
            </a:endParaRPr>
          </a:p>
          <a:p>
            <a:pPr marL="1346200" indent="-1346200"/>
            <a:endParaRPr lang="en-IE" sz="1800" dirty="0"/>
          </a:p>
          <a:p>
            <a:pPr marL="1346200" indent="-1346200"/>
            <a:endParaRPr lang="en-IE" sz="1800" dirty="0"/>
          </a:p>
          <a:p>
            <a:pPr marL="1346200" indent="-1346200">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688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9"/>
          <p:cNvSpPr txBox="1">
            <a:spLocks noGrp="1"/>
          </p:cNvSpPr>
          <p:nvPr>
            <p:ph type="body" idx="1"/>
          </p:nvPr>
        </p:nvSpPr>
        <p:spPr>
          <a:xfrm>
            <a:off x="1001762" y="1524912"/>
            <a:ext cx="4676539" cy="3808175"/>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dirty="0"/>
              <a:t>I’m different, not dumb</a:t>
            </a:r>
            <a:endParaRPr dirty="0"/>
          </a:p>
        </p:txBody>
      </p:sp>
      <p:sp>
        <p:nvSpPr>
          <p:cNvPr id="498" name="Google Shape;498;p9"/>
          <p:cNvSpPr txBox="1"/>
          <p:nvPr/>
        </p:nvSpPr>
        <p:spPr>
          <a:xfrm>
            <a:off x="1759343" y="4641330"/>
            <a:ext cx="3161377" cy="505777"/>
          </a:xfrm>
          <a:prstGeom prst="rect">
            <a:avLst/>
          </a:prstGeom>
          <a:noFill/>
          <a:ln>
            <a:noFill/>
          </a:ln>
        </p:spPr>
        <p:txBody>
          <a:bodyPr spcFirstLastPara="1" wrap="square" lIns="91425" tIns="45700" rIns="91425" bIns="45700" anchor="t" anchorCtr="0">
            <a:normAutofit/>
          </a:bodyPr>
          <a:lstStyle/>
          <a:p>
            <a:pPr lvl="0" algn="ctr">
              <a:buClr>
                <a:srgbClr val="F1983D"/>
              </a:buClr>
              <a:buSzPts val="2200"/>
            </a:pPr>
            <a:r>
              <a:rPr lang="en-US" sz="2200" b="1" dirty="0">
                <a:solidFill>
                  <a:srgbClr val="F1983D"/>
                </a:solidFill>
                <a:ea typeface="Calibri"/>
                <a:cs typeface="Calibri"/>
                <a:sym typeface="Calibri"/>
              </a:rPr>
              <a:t>Neil Fleming </a:t>
            </a:r>
            <a:endParaRPr dirty="0"/>
          </a:p>
        </p:txBody>
      </p:sp>
      <p:pic>
        <p:nvPicPr>
          <p:cNvPr id="499" name="Google Shape;499;p9"/>
          <p:cNvPicPr preferRelativeResize="0">
            <a:picLocks noGrp="1"/>
          </p:cNvPicPr>
          <p:nvPr>
            <p:ph type="pic" idx="2"/>
          </p:nvPr>
        </p:nvPicPr>
        <p:blipFill rotWithShape="1">
          <a:blip r:embed="rId3">
            <a:alphaModFix/>
          </a:blip>
          <a:srcRect l="12863" r="12863"/>
          <a:stretch/>
        </p:blipFill>
        <p:spPr>
          <a:xfrm>
            <a:off x="6096000" y="1404749"/>
            <a:ext cx="5239644" cy="4704418"/>
          </a:xfrm>
          <a:prstGeom prst="rect">
            <a:avLst/>
          </a:prstGeom>
          <a:solidFill>
            <a:srgbClr val="D8D8D8"/>
          </a:solidFill>
          <a:ln>
            <a:noFill/>
          </a:ln>
        </p:spPr>
      </p:pic>
      <p:grpSp>
        <p:nvGrpSpPr>
          <p:cNvPr id="500" name="Google Shape;500;p9"/>
          <p:cNvGrpSpPr/>
          <p:nvPr/>
        </p:nvGrpSpPr>
        <p:grpSpPr>
          <a:xfrm>
            <a:off x="5107779" y="748833"/>
            <a:ext cx="1487826" cy="1083162"/>
            <a:chOff x="3400450" y="986392"/>
            <a:chExt cx="1487826" cy="1083162"/>
          </a:xfrm>
        </p:grpSpPr>
        <p:sp>
          <p:nvSpPr>
            <p:cNvPr id="501" name="Google Shape;501;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 name="Text Placeholder 3">
            <a:extLst>
              <a:ext uri="{FF2B5EF4-FFF2-40B4-BE49-F238E27FC236}">
                <a16:creationId xmlns:a16="http://schemas.microsoft.com/office/drawing/2014/main" id="{9E0FD84C-0DB0-A747-9C28-9505FE9A7E00}"/>
              </a:ext>
            </a:extLst>
          </p:cNvPr>
          <p:cNvSpPr txBox="1">
            <a:spLocks/>
          </p:cNvSpPr>
          <p:nvPr/>
        </p:nvSpPr>
        <p:spPr>
          <a:xfrm>
            <a:off x="6362750" y="515431"/>
            <a:ext cx="7904098"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8A116"/>
                </a:solidFill>
              </a:rPr>
              <a:t>4.2 Communication &amp; Learning Styles</a:t>
            </a:r>
          </a:p>
          <a:p>
            <a:endParaRPr lang="en-US" b="1" dirty="0">
              <a:solidFill>
                <a:srgbClr val="E8A116"/>
              </a:solidFill>
            </a:endParaRPr>
          </a:p>
        </p:txBody>
      </p:sp>
    </p:spTree>
    <p:extLst>
      <p:ext uri="{BB962C8B-B14F-4D97-AF65-F5344CB8AC3E}">
        <p14:creationId xmlns:p14="http://schemas.microsoft.com/office/powerpoint/2010/main" val="235578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4041" y="1686918"/>
            <a:ext cx="10932393" cy="4210890"/>
          </a:xfrm>
        </p:spPr>
        <p:txBody>
          <a:bodyPr numCol="2" spcCol="180000"/>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How do people learn?</a:t>
            </a:r>
            <a:r>
              <a:rPr lang="en-IE" sz="2200" dirty="0">
                <a:solidFill>
                  <a:srgbClr val="454545"/>
                </a:solidFill>
              </a:rPr>
              <a:t> Awareness of communication styles can help educators improve the learning environment.</a:t>
            </a:r>
          </a:p>
          <a:p>
            <a:pPr marL="342900" indent="-342900">
              <a:lnSpc>
                <a:spcPts val="2440"/>
              </a:lnSpc>
              <a:spcBef>
                <a:spcPts val="0"/>
              </a:spcBef>
              <a:buClr>
                <a:srgbClr val="E8A116"/>
              </a:buClr>
              <a:buFont typeface="Arial" panose="020B0604020202020204" pitchFamily="34" charset="0"/>
              <a:buChar char="•"/>
            </a:pPr>
            <a:r>
              <a:rPr lang="en-IE" sz="2200" dirty="0">
                <a:solidFill>
                  <a:srgbClr val="454545"/>
                </a:solidFill>
              </a:rPr>
              <a:t>Learning style theory indicates that people have different preferences for processing information</a:t>
            </a:r>
            <a:r>
              <a:rPr lang="en-IE" sz="2200" b="1" dirty="0">
                <a:solidFill>
                  <a:srgbClr val="454545"/>
                </a:solidFill>
              </a:rPr>
              <a:t>: Visual, Aural, Reading/Writing, </a:t>
            </a:r>
            <a:r>
              <a:rPr lang="en-IE" sz="2200" b="1" dirty="0" err="1">
                <a:solidFill>
                  <a:srgbClr val="454545"/>
                </a:solidFill>
              </a:rPr>
              <a:t>Kinesthetic</a:t>
            </a:r>
            <a:r>
              <a:rPr lang="en-IE" sz="2200" b="1" dirty="0">
                <a:solidFill>
                  <a:srgbClr val="454545"/>
                </a:solidFill>
              </a:rPr>
              <a:t> (VARK). </a:t>
            </a:r>
            <a:r>
              <a:rPr lang="en-IE" sz="2200" dirty="0">
                <a:solidFill>
                  <a:srgbClr val="454545"/>
                </a:solidFill>
              </a:rPr>
              <a:t>Typically, the majority of people are multi-modal, with preferences for more than one modal/sensory preference.</a:t>
            </a:r>
          </a:p>
          <a:p>
            <a:pPr marL="342900" indent="-342900">
              <a:lnSpc>
                <a:spcPts val="24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Modal Preferences for taking in or explaining information (VARK Model)</a:t>
            </a:r>
            <a:r>
              <a:rPr lang="en-IE" sz="2200" dirty="0">
                <a:solidFill>
                  <a:srgbClr val="454545"/>
                </a:solidFill>
              </a:rPr>
              <a:t>: </a:t>
            </a:r>
          </a:p>
          <a:p>
            <a:pPr marL="342900" indent="-342900">
              <a:lnSpc>
                <a:spcPts val="24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Visual/Graphic</a:t>
            </a:r>
            <a:r>
              <a:rPr lang="en-IE" sz="2200" dirty="0">
                <a:solidFill>
                  <a:srgbClr val="454545"/>
                </a:solidFill>
              </a:rPr>
              <a:t>:  preference for graphical and symbolic ways of presenting information e.g. prefer maps, diagrams, logos, mind maps, charts, graphs, flow charts, hierarchies</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Aural/Auditory</a:t>
            </a:r>
            <a:r>
              <a:rPr lang="en-IE" sz="2200" dirty="0">
                <a:solidFill>
                  <a:srgbClr val="454545"/>
                </a:solidFill>
              </a:rPr>
              <a:t>: preference for listening information e.g. “heard or spoken” , prefer lectures, tutorials, discussion groups, verbal feedback</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Reader/writers</a:t>
            </a:r>
            <a:r>
              <a:rPr lang="en-IE" sz="2200" dirty="0">
                <a:solidFill>
                  <a:srgbClr val="454545"/>
                </a:solidFill>
              </a:rPr>
              <a:t>: prefer information displayed as words/text e.g. traditional text books, manuals, reports, dictionaries, handouts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4.2 Communication &amp; Learning Styles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1409304"/>
            <a:ext cx="7110703"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B32AA57-7519-34FB-623E-3766688BE2F6}"/>
              </a:ext>
            </a:extLst>
          </p:cNvPr>
          <p:cNvGrpSpPr/>
          <p:nvPr/>
        </p:nvGrpSpPr>
        <p:grpSpPr>
          <a:xfrm>
            <a:off x="10386086" y="605650"/>
            <a:ext cx="876713" cy="803654"/>
            <a:chOff x="5632524" y="3887743"/>
            <a:chExt cx="867188" cy="794922"/>
          </a:xfrm>
          <a:solidFill>
            <a:srgbClr val="296B5F"/>
          </a:solidFill>
        </p:grpSpPr>
        <p:sp>
          <p:nvSpPr>
            <p:cNvPr id="30" name="Freeform 29">
              <a:extLst>
                <a:ext uri="{FF2B5EF4-FFF2-40B4-BE49-F238E27FC236}">
                  <a16:creationId xmlns:a16="http://schemas.microsoft.com/office/drawing/2014/main" id="{5D46EEC6-31CD-3A90-8FBE-B0E6ABC17916}"/>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E8A11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8C4CC458-A7C5-5BC0-AA7F-89B689987FA5}"/>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4EC40989-EA89-6267-F6B6-D03A173CCE4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3" name="Graphic 2">
              <a:extLst>
                <a:ext uri="{FF2B5EF4-FFF2-40B4-BE49-F238E27FC236}">
                  <a16:creationId xmlns:a16="http://schemas.microsoft.com/office/drawing/2014/main" id="{CCF0F3BB-405C-4E56-BBAD-96C386A424E6}"/>
                </a:ext>
              </a:extLst>
            </p:cNvPr>
            <p:cNvGrpSpPr/>
            <p:nvPr/>
          </p:nvGrpSpPr>
          <p:grpSpPr>
            <a:xfrm>
              <a:off x="5632524" y="3887743"/>
              <a:ext cx="867188" cy="794922"/>
              <a:chOff x="5632524" y="3887743"/>
              <a:chExt cx="867188" cy="794922"/>
            </a:xfrm>
            <a:grpFill/>
          </p:grpSpPr>
          <p:sp>
            <p:nvSpPr>
              <p:cNvPr id="34" name="Freeform 33">
                <a:extLst>
                  <a:ext uri="{FF2B5EF4-FFF2-40B4-BE49-F238E27FC236}">
                    <a16:creationId xmlns:a16="http://schemas.microsoft.com/office/drawing/2014/main" id="{47451F71-1CDB-95B9-9004-64DFAD8294D0}"/>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4AEF3ECA-BB88-0920-8E72-2A576E95FF8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5555D268-F723-38A4-88F2-6A436AA7A23E}"/>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621731BA-3EB4-EBEB-4F41-395A1AA851F0}"/>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3376CA42-78CF-1A27-0908-CAE00F7B8EA3}"/>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8B62CB95-A3AA-EBF0-CD12-E335ADAC6B6F}"/>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AE7AD308-655A-40D2-633A-7E8A13066770}"/>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656561E2-B246-6CF0-3D72-F65054BD9F0B}"/>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4677E751-6FAC-E3C1-1EF9-3A2665FD6EA6}"/>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99605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4041" y="1686918"/>
            <a:ext cx="10932393" cy="2392713"/>
          </a:xfrm>
        </p:spPr>
        <p:txBody>
          <a:bodyPr numCol="2" spcCol="180000"/>
          <a:lstStyle/>
          <a:p>
            <a:pPr marL="342900" indent="-342900">
              <a:lnSpc>
                <a:spcPts val="2440"/>
              </a:lnSpc>
              <a:spcBef>
                <a:spcPts val="0"/>
              </a:spcBef>
              <a:buClr>
                <a:srgbClr val="E8A116"/>
              </a:buClr>
              <a:buFont typeface="Arial" panose="020B0604020202020204" pitchFamily="34" charset="0"/>
              <a:buChar char="•"/>
            </a:pPr>
            <a:r>
              <a:rPr lang="en-IE" sz="2200" b="1" dirty="0" err="1">
                <a:solidFill>
                  <a:srgbClr val="454545"/>
                </a:solidFill>
              </a:rPr>
              <a:t>Kinesthetic</a:t>
            </a:r>
            <a:r>
              <a:rPr lang="en-IE" sz="2200" dirty="0">
                <a:solidFill>
                  <a:srgbClr val="454545"/>
                </a:solidFill>
              </a:rPr>
              <a:t>: prefer learning through all of their senses through their own tactile experience or practice </a:t>
            </a:r>
            <a:r>
              <a:rPr lang="en-IE" sz="2200" dirty="0" err="1">
                <a:solidFill>
                  <a:srgbClr val="454545"/>
                </a:solidFill>
              </a:rPr>
              <a:t>e.g</a:t>
            </a:r>
            <a:r>
              <a:rPr lang="en-IE" sz="2200" dirty="0">
                <a:solidFill>
                  <a:srgbClr val="454545"/>
                </a:solidFill>
              </a:rPr>
              <a:t> examples, demonstration, simulation, case studies.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Multiple modalities </a:t>
            </a:r>
            <a:r>
              <a:rPr lang="en-IE" sz="2200" dirty="0">
                <a:solidFill>
                  <a:srgbClr val="454545"/>
                </a:solidFill>
              </a:rPr>
              <a:t>need to be used when presenting information – this can help hold the attention and motivate trainees.</a:t>
            </a:r>
          </a:p>
          <a:p>
            <a:pPr marL="342900" indent="-342900">
              <a:lnSpc>
                <a:spcPts val="2440"/>
              </a:lnSpc>
              <a:spcBef>
                <a:spcPts val="0"/>
              </a:spcBef>
              <a:buClr>
                <a:srgbClr val="E8A116"/>
              </a:buClr>
              <a:buFont typeface="Arial" panose="020B0604020202020204" pitchFamily="34" charset="0"/>
              <a:buChar char="•"/>
            </a:pPr>
            <a:r>
              <a:rPr lang="en-IE" sz="2200" dirty="0">
                <a:solidFill>
                  <a:srgbClr val="454545"/>
                </a:solidFill>
              </a:rPr>
              <a:t>Incorporate </a:t>
            </a:r>
            <a:r>
              <a:rPr lang="en-IE" sz="2200" b="1" dirty="0">
                <a:solidFill>
                  <a:srgbClr val="454545"/>
                </a:solidFill>
              </a:rPr>
              <a:t>multiple sensory </a:t>
            </a:r>
            <a:r>
              <a:rPr lang="en-IE" sz="2200" dirty="0">
                <a:solidFill>
                  <a:srgbClr val="454545"/>
                </a:solidFill>
              </a:rPr>
              <a:t>experiences in method and practices of teaching</a:t>
            </a:r>
          </a:p>
          <a:p>
            <a:pPr marL="342900" indent="-342900">
              <a:lnSpc>
                <a:spcPts val="2440"/>
              </a:lnSpc>
              <a:spcBef>
                <a:spcPts val="0"/>
              </a:spcBef>
              <a:buClr>
                <a:srgbClr val="E8A116"/>
              </a:buClr>
              <a:buFont typeface="Arial" panose="020B0604020202020204" pitchFamily="34" charset="0"/>
              <a:buChar char="•"/>
            </a:pPr>
            <a:r>
              <a:rPr lang="en-IE" sz="2200" dirty="0">
                <a:solidFill>
                  <a:srgbClr val="454545"/>
                </a:solidFill>
              </a:rPr>
              <a:t>Methods should be interactive, student-centric multimodal approach.</a:t>
            </a:r>
          </a:p>
          <a:p>
            <a:pPr marL="342900" indent="-342900">
              <a:lnSpc>
                <a:spcPts val="2440"/>
              </a:lnSpc>
              <a:spcBef>
                <a:spcPts val="0"/>
              </a:spcBef>
              <a:buClr>
                <a:srgbClr val="E8A116"/>
              </a:buClr>
              <a:buFont typeface="Arial" panose="020B0604020202020204" pitchFamily="34" charset="0"/>
              <a:buChar char="•"/>
            </a:pPr>
            <a:r>
              <a:rPr lang="en-IE" sz="2200" dirty="0">
                <a:solidFill>
                  <a:srgbClr val="454545"/>
                </a:solidFill>
              </a:rPr>
              <a:t>Provide varied and interesting content.</a:t>
            </a:r>
          </a:p>
          <a:p>
            <a:pPr marL="342900" indent="-342900">
              <a:lnSpc>
                <a:spcPts val="2440"/>
              </a:lnSpc>
              <a:spcBef>
                <a:spcPts val="0"/>
              </a:spcBef>
              <a:buClr>
                <a:srgbClr val="E8A116"/>
              </a:buClr>
              <a:buFont typeface="Arial" panose="020B0604020202020204" pitchFamily="34" charset="0"/>
              <a:buChar char="•"/>
            </a:pPr>
            <a:r>
              <a:rPr lang="en-IE" sz="2200" dirty="0">
                <a:solidFill>
                  <a:srgbClr val="454545"/>
                </a:solidFill>
              </a:rPr>
              <a:t>For difficult concepts, repeat your explanations using different modalities.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4.2 Communication &amp; Learning Styles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1409304"/>
            <a:ext cx="7110703"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5104412-92E7-CA8E-0F6B-1E03F3AD80B4}"/>
              </a:ext>
            </a:extLst>
          </p:cNvPr>
          <p:cNvGrpSpPr/>
          <p:nvPr/>
        </p:nvGrpSpPr>
        <p:grpSpPr>
          <a:xfrm>
            <a:off x="9409692" y="605650"/>
            <a:ext cx="876713" cy="803654"/>
            <a:chOff x="5632524" y="3887743"/>
            <a:chExt cx="867188" cy="794922"/>
          </a:xfrm>
          <a:solidFill>
            <a:srgbClr val="296B5F"/>
          </a:solidFill>
        </p:grpSpPr>
        <p:sp>
          <p:nvSpPr>
            <p:cNvPr id="15" name="Freeform 14">
              <a:extLst>
                <a:ext uri="{FF2B5EF4-FFF2-40B4-BE49-F238E27FC236}">
                  <a16:creationId xmlns:a16="http://schemas.microsoft.com/office/drawing/2014/main" id="{D0E25502-636D-379C-654D-0C484FFDC78B}"/>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E8A11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0BDBBDD-6830-028D-BD55-75C1FA2B098F}"/>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C5411636-9FB1-99F7-0332-850784376651}"/>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F36AAE10-6AC6-808F-D359-8F7104D1376F}"/>
                </a:ext>
              </a:extLst>
            </p:cNvPr>
            <p:cNvGrpSpPr/>
            <p:nvPr/>
          </p:nvGrpSpPr>
          <p:grpSpPr>
            <a:xfrm>
              <a:off x="5632524" y="3887743"/>
              <a:ext cx="867188" cy="794922"/>
              <a:chOff x="5632524" y="3887743"/>
              <a:chExt cx="867188" cy="794922"/>
            </a:xfrm>
            <a:grpFill/>
          </p:grpSpPr>
          <p:sp>
            <p:nvSpPr>
              <p:cNvPr id="19" name="Freeform 18">
                <a:extLst>
                  <a:ext uri="{FF2B5EF4-FFF2-40B4-BE49-F238E27FC236}">
                    <a16:creationId xmlns:a16="http://schemas.microsoft.com/office/drawing/2014/main" id="{6A5ADDFA-1F02-C1D7-11D7-7356A5FFBCE7}"/>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99B6257-637D-9842-7E07-6E30C164BE0C}"/>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1F31CD0-D011-0C2E-3F6C-CFFE324B8DE3}"/>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B5C9F6F9-3678-577B-C4AD-9FFEEE4707CE}"/>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EFFFB16-7642-A030-637F-21750AD86F35}"/>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661956F8-6255-0F58-4D4A-11CC5E44CF8A}"/>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EC3D8FE2-9C54-2A1D-971E-1719F14C5991}"/>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B8696F5D-8C3D-A428-3817-C5EF56E4C833}"/>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A68835F8-1B0E-D35A-4FCE-048F3FD7A36E}"/>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031279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4464" y="2712122"/>
            <a:ext cx="5035650" cy="3082030"/>
          </a:xfrm>
        </p:spPr>
        <p:txBody>
          <a:bodyPr numCol="2" spcCol="180000"/>
          <a:lstStyle/>
          <a:p>
            <a:pPr marL="0" indent="0">
              <a:lnSpc>
                <a:spcPts val="2440"/>
              </a:lnSpc>
              <a:spcBef>
                <a:spcPts val="0"/>
              </a:spcBef>
              <a:buClr>
                <a:srgbClr val="E8A116"/>
              </a:buClr>
            </a:pPr>
            <a:r>
              <a:rPr lang="en-IE" sz="2200" dirty="0">
                <a:solidFill>
                  <a:srgbClr val="454545"/>
                </a:solidFill>
              </a:rPr>
              <a:t>Remember, </a:t>
            </a:r>
            <a:r>
              <a:rPr lang="en-IE" sz="2200" b="1" dirty="0">
                <a:solidFill>
                  <a:srgbClr val="454545"/>
                </a:solidFill>
              </a:rPr>
              <a:t>VARK</a:t>
            </a:r>
            <a:r>
              <a:rPr lang="en-IE" sz="2200" dirty="0">
                <a:solidFill>
                  <a:srgbClr val="454545"/>
                </a:solidFill>
              </a:rPr>
              <a:t> is only part of a learning style, people also prefer to learn at different times in the day, in groups or alone, etc</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986479" cy="803654"/>
          </a:xfrm>
        </p:spPr>
        <p:txBody>
          <a:bodyPr/>
          <a:lstStyle/>
          <a:p>
            <a:r>
              <a:rPr lang="en-US" b="1" dirty="0">
                <a:solidFill>
                  <a:srgbClr val="E8A116"/>
                </a:solidFill>
              </a:rPr>
              <a:t>4.2 Communication &amp; Learning Styles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2052861"/>
            <a:ext cx="4209476"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D35F8758-FDFB-C353-C97C-6A16815876FA}"/>
              </a:ext>
            </a:extLst>
          </p:cNvPr>
          <p:cNvGrpSpPr/>
          <p:nvPr/>
        </p:nvGrpSpPr>
        <p:grpSpPr>
          <a:xfrm>
            <a:off x="6096001" y="575672"/>
            <a:ext cx="4603460" cy="5476653"/>
            <a:chOff x="6927885" y="1533017"/>
            <a:chExt cx="3771575" cy="4486975"/>
          </a:xfrm>
        </p:grpSpPr>
        <p:sp>
          <p:nvSpPr>
            <p:cNvPr id="37" name="Freeform 36">
              <a:extLst>
                <a:ext uri="{FF2B5EF4-FFF2-40B4-BE49-F238E27FC236}">
                  <a16:creationId xmlns:a16="http://schemas.microsoft.com/office/drawing/2014/main" id="{78C751A0-6238-EED7-42AF-10DCE2030822}"/>
                </a:ext>
              </a:extLst>
            </p:cNvPr>
            <p:cNvSpPr/>
            <p:nvPr/>
          </p:nvSpPr>
          <p:spPr>
            <a:xfrm>
              <a:off x="7079632" y="2570789"/>
              <a:ext cx="652592" cy="2302211"/>
            </a:xfrm>
            <a:custGeom>
              <a:avLst/>
              <a:gdLst>
                <a:gd name="connsiteX0" fmla="*/ 489889 w 652592"/>
                <a:gd name="connsiteY0" fmla="*/ 2302211 h 2302211"/>
                <a:gd name="connsiteX1" fmla="*/ 0 w 652592"/>
                <a:gd name="connsiteY1" fmla="*/ 1087106 h 2302211"/>
                <a:gd name="connsiteX2" fmla="*/ 377863 w 652592"/>
                <a:gd name="connsiteY2" fmla="*/ 0 h 2302211"/>
                <a:gd name="connsiteX3" fmla="*/ 555682 w 652592"/>
                <a:gd name="connsiteY3" fmla="*/ 140444 h 2302211"/>
                <a:gd name="connsiteX4" fmla="*/ 226718 w 652592"/>
                <a:gd name="connsiteY4" fmla="*/ 1087106 h 2302211"/>
                <a:gd name="connsiteX5" fmla="*/ 652592 w 652592"/>
                <a:gd name="connsiteY5" fmla="*/ 2144879 h 2302211"/>
                <a:gd name="connsiteX6" fmla="*/ 489889 w 652592"/>
                <a:gd name="connsiteY6" fmla="*/ 2302211 h 230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592" h="2302211">
                  <a:moveTo>
                    <a:pt x="489889" y="2302211"/>
                  </a:moveTo>
                  <a:cubicBezTo>
                    <a:pt x="174262" y="1974213"/>
                    <a:pt x="0" y="1542215"/>
                    <a:pt x="0" y="1087106"/>
                  </a:cubicBezTo>
                  <a:cubicBezTo>
                    <a:pt x="0" y="687997"/>
                    <a:pt x="130696" y="311999"/>
                    <a:pt x="377863" y="0"/>
                  </a:cubicBezTo>
                  <a:lnTo>
                    <a:pt x="555682" y="140444"/>
                  </a:lnTo>
                  <a:cubicBezTo>
                    <a:pt x="340522" y="412442"/>
                    <a:pt x="226718" y="739552"/>
                    <a:pt x="226718" y="1087106"/>
                  </a:cubicBezTo>
                  <a:cubicBezTo>
                    <a:pt x="226718" y="1483548"/>
                    <a:pt x="377863" y="1859547"/>
                    <a:pt x="652592" y="2144879"/>
                  </a:cubicBezTo>
                  <a:lnTo>
                    <a:pt x="489889" y="2302211"/>
                  </a:lnTo>
                  <a:close/>
                </a:path>
              </a:pathLst>
            </a:custGeom>
            <a:solidFill>
              <a:srgbClr val="296B5F"/>
            </a:solidFill>
            <a:ln w="8885" cap="flat">
              <a:noFill/>
              <a:prstDash val="solid"/>
              <a:miter/>
            </a:ln>
          </p:spPr>
          <p:txBody>
            <a:bodyPr rtlCol="0" anchor="ctr"/>
            <a:lstStyle/>
            <a:p>
              <a:endParaRPr lang="en-US" sz="3200"/>
            </a:p>
          </p:txBody>
        </p:sp>
        <p:sp>
          <p:nvSpPr>
            <p:cNvPr id="38" name="Freeform 37">
              <a:extLst>
                <a:ext uri="{FF2B5EF4-FFF2-40B4-BE49-F238E27FC236}">
                  <a16:creationId xmlns:a16="http://schemas.microsoft.com/office/drawing/2014/main" id="{F60780CB-52D0-F730-5E35-4C3B939DFC82}"/>
                </a:ext>
              </a:extLst>
            </p:cNvPr>
            <p:cNvSpPr/>
            <p:nvPr/>
          </p:nvSpPr>
          <p:spPr>
            <a:xfrm>
              <a:off x="7568632" y="4616113"/>
              <a:ext cx="2629929" cy="795551"/>
            </a:xfrm>
            <a:custGeom>
              <a:avLst/>
              <a:gdLst>
                <a:gd name="connsiteX0" fmla="*/ 1264287 w 2629929"/>
                <a:gd name="connsiteY0" fmla="*/ 795552 h 795551"/>
                <a:gd name="connsiteX1" fmla="*/ 0 w 2629929"/>
                <a:gd name="connsiteY1" fmla="*/ 257777 h 795551"/>
                <a:gd name="connsiteX2" fmla="*/ 163593 w 2629929"/>
                <a:gd name="connsiteY2" fmla="*/ 100444 h 795551"/>
                <a:gd name="connsiteX3" fmla="*/ 1264287 w 2629929"/>
                <a:gd name="connsiteY3" fmla="*/ 568886 h 795551"/>
                <a:gd name="connsiteX4" fmla="*/ 2453001 w 2629929"/>
                <a:gd name="connsiteY4" fmla="*/ 0 h 795551"/>
                <a:gd name="connsiteX5" fmla="*/ 2629930 w 2629929"/>
                <a:gd name="connsiteY5" fmla="*/ 142222 h 795551"/>
                <a:gd name="connsiteX6" fmla="*/ 1264287 w 2629929"/>
                <a:gd name="connsiteY6" fmla="*/ 795552 h 79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929" h="795551">
                  <a:moveTo>
                    <a:pt x="1264287" y="795552"/>
                  </a:moveTo>
                  <a:cubicBezTo>
                    <a:pt x="783289" y="795552"/>
                    <a:pt x="334298" y="604442"/>
                    <a:pt x="0" y="257777"/>
                  </a:cubicBezTo>
                  <a:lnTo>
                    <a:pt x="163593" y="100444"/>
                  </a:lnTo>
                  <a:cubicBezTo>
                    <a:pt x="454325" y="402665"/>
                    <a:pt x="844636" y="568886"/>
                    <a:pt x="1264287" y="568886"/>
                  </a:cubicBezTo>
                  <a:cubicBezTo>
                    <a:pt x="1728392" y="568886"/>
                    <a:pt x="2161379" y="361776"/>
                    <a:pt x="2453001" y="0"/>
                  </a:cubicBezTo>
                  <a:lnTo>
                    <a:pt x="2629930" y="142222"/>
                  </a:lnTo>
                  <a:cubicBezTo>
                    <a:pt x="2294742" y="557331"/>
                    <a:pt x="1797741" y="795552"/>
                    <a:pt x="1264287" y="795552"/>
                  </a:cubicBezTo>
                  <a:close/>
                </a:path>
              </a:pathLst>
            </a:custGeom>
            <a:solidFill>
              <a:srgbClr val="E8A116"/>
            </a:solidFill>
            <a:ln w="8885" cap="flat">
              <a:noFill/>
              <a:prstDash val="solid"/>
              <a:miter/>
            </a:ln>
          </p:spPr>
          <p:txBody>
            <a:bodyPr rtlCol="0" anchor="ctr"/>
            <a:lstStyle/>
            <a:p>
              <a:endParaRPr lang="en-US" sz="3200"/>
            </a:p>
          </p:txBody>
        </p:sp>
        <p:sp>
          <p:nvSpPr>
            <p:cNvPr id="39" name="Freeform 38">
              <a:extLst>
                <a:ext uri="{FF2B5EF4-FFF2-40B4-BE49-F238E27FC236}">
                  <a16:creationId xmlns:a16="http://schemas.microsoft.com/office/drawing/2014/main" id="{BD9B4FE3-7F53-A61D-DFBB-2DC7DCA91011}"/>
                </a:ext>
              </a:extLst>
            </p:cNvPr>
            <p:cNvSpPr/>
            <p:nvPr/>
          </p:nvSpPr>
          <p:spPr>
            <a:xfrm>
              <a:off x="9938058" y="2449901"/>
              <a:ext cx="649036" cy="2308433"/>
            </a:xfrm>
            <a:custGeom>
              <a:avLst/>
              <a:gdLst>
                <a:gd name="connsiteX0" fmla="*/ 260504 w 649036"/>
                <a:gd name="connsiteY0" fmla="*/ 2308433 h 2308433"/>
                <a:gd name="connsiteX1" fmla="*/ 83575 w 649036"/>
                <a:gd name="connsiteY1" fmla="*/ 2166212 h 2308433"/>
                <a:gd name="connsiteX2" fmla="*/ 92466 w 649036"/>
                <a:gd name="connsiteY2" fmla="*/ 2155545 h 2308433"/>
                <a:gd name="connsiteX3" fmla="*/ 421429 w 649036"/>
                <a:gd name="connsiteY3" fmla="*/ 1208883 h 2308433"/>
                <a:gd name="connsiteX4" fmla="*/ 112025 w 649036"/>
                <a:gd name="connsiteY4" fmla="*/ 287999 h 2308433"/>
                <a:gd name="connsiteX5" fmla="*/ 0 w 649036"/>
                <a:gd name="connsiteY5" fmla="*/ 156444 h 2308433"/>
                <a:gd name="connsiteX6" fmla="*/ 164482 w 649036"/>
                <a:gd name="connsiteY6" fmla="*/ 0 h 2308433"/>
                <a:gd name="connsiteX7" fmla="*/ 293400 w 649036"/>
                <a:gd name="connsiteY7" fmla="*/ 151110 h 2308433"/>
                <a:gd name="connsiteX8" fmla="*/ 649036 w 649036"/>
                <a:gd name="connsiteY8" fmla="*/ 1208883 h 2308433"/>
                <a:gd name="connsiteX9" fmla="*/ 271173 w 649036"/>
                <a:gd name="connsiteY9" fmla="*/ 2295989 h 2308433"/>
                <a:gd name="connsiteX10" fmla="*/ 260504 w 649036"/>
                <a:gd name="connsiteY10" fmla="*/ 2308433 h 230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036" h="2308433">
                  <a:moveTo>
                    <a:pt x="260504" y="2308433"/>
                  </a:moveTo>
                  <a:lnTo>
                    <a:pt x="83575" y="2166212"/>
                  </a:lnTo>
                  <a:cubicBezTo>
                    <a:pt x="86242" y="2162656"/>
                    <a:pt x="89798" y="2159101"/>
                    <a:pt x="92466" y="2155545"/>
                  </a:cubicBezTo>
                  <a:cubicBezTo>
                    <a:pt x="307625" y="1883547"/>
                    <a:pt x="421429" y="1556437"/>
                    <a:pt x="421429" y="1208883"/>
                  </a:cubicBezTo>
                  <a:cubicBezTo>
                    <a:pt x="421429" y="872885"/>
                    <a:pt x="314738" y="554664"/>
                    <a:pt x="112025" y="287999"/>
                  </a:cubicBezTo>
                  <a:cubicBezTo>
                    <a:pt x="77351" y="242666"/>
                    <a:pt x="40009" y="198221"/>
                    <a:pt x="0" y="156444"/>
                  </a:cubicBezTo>
                  <a:lnTo>
                    <a:pt x="164482" y="0"/>
                  </a:lnTo>
                  <a:cubicBezTo>
                    <a:pt x="209825" y="48000"/>
                    <a:pt x="253391" y="98666"/>
                    <a:pt x="293400" y="151110"/>
                  </a:cubicBezTo>
                  <a:cubicBezTo>
                    <a:pt x="525453" y="457775"/>
                    <a:pt x="649036" y="823996"/>
                    <a:pt x="649036" y="1208883"/>
                  </a:cubicBezTo>
                  <a:cubicBezTo>
                    <a:pt x="649036" y="1607992"/>
                    <a:pt x="518340" y="1983990"/>
                    <a:pt x="271173" y="2295989"/>
                  </a:cubicBezTo>
                  <a:cubicBezTo>
                    <a:pt x="267616" y="2299544"/>
                    <a:pt x="264060" y="2303989"/>
                    <a:pt x="260504" y="2308433"/>
                  </a:cubicBezTo>
                  <a:close/>
                </a:path>
              </a:pathLst>
            </a:custGeom>
            <a:solidFill>
              <a:srgbClr val="296B5F"/>
            </a:solidFill>
            <a:ln w="8885" cap="flat">
              <a:noFill/>
              <a:prstDash val="solid"/>
              <a:miter/>
            </a:ln>
          </p:spPr>
          <p:txBody>
            <a:bodyPr rtlCol="0" anchor="ctr"/>
            <a:lstStyle/>
            <a:p>
              <a:endParaRPr lang="en-US" sz="3200"/>
            </a:p>
          </p:txBody>
        </p:sp>
        <p:sp>
          <p:nvSpPr>
            <p:cNvPr id="40" name="Freeform 39">
              <a:extLst>
                <a:ext uri="{FF2B5EF4-FFF2-40B4-BE49-F238E27FC236}">
                  <a16:creationId xmlns:a16="http://schemas.microsoft.com/office/drawing/2014/main" id="{EB2F91ED-1922-92D5-9A19-35C890FD848B}"/>
                </a:ext>
              </a:extLst>
            </p:cNvPr>
            <p:cNvSpPr/>
            <p:nvPr/>
          </p:nvSpPr>
          <p:spPr>
            <a:xfrm>
              <a:off x="7457496" y="1905015"/>
              <a:ext cx="2645043" cy="807107"/>
            </a:xfrm>
            <a:custGeom>
              <a:avLst/>
              <a:gdLst>
                <a:gd name="connsiteX0" fmla="*/ 177818 w 2645043"/>
                <a:gd name="connsiteY0" fmla="*/ 807107 h 807107"/>
                <a:gd name="connsiteX1" fmla="*/ 0 w 2645043"/>
                <a:gd name="connsiteY1" fmla="*/ 666663 h 807107"/>
                <a:gd name="connsiteX2" fmla="*/ 1375423 w 2645043"/>
                <a:gd name="connsiteY2" fmla="*/ 0 h 807107"/>
                <a:gd name="connsiteX3" fmla="*/ 2077804 w 2645043"/>
                <a:gd name="connsiteY3" fmla="*/ 146666 h 807107"/>
                <a:gd name="connsiteX4" fmla="*/ 2645044 w 2645043"/>
                <a:gd name="connsiteY4" fmla="*/ 543997 h 807107"/>
                <a:gd name="connsiteX5" fmla="*/ 2480562 w 2645043"/>
                <a:gd name="connsiteY5" fmla="*/ 700441 h 807107"/>
                <a:gd name="connsiteX6" fmla="*/ 1375423 w 2645043"/>
                <a:gd name="connsiteY6" fmla="*/ 226666 h 807107"/>
                <a:gd name="connsiteX7" fmla="*/ 177818 w 2645043"/>
                <a:gd name="connsiteY7" fmla="*/ 807107 h 80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5043" h="807107">
                  <a:moveTo>
                    <a:pt x="177818" y="807107"/>
                  </a:moveTo>
                  <a:lnTo>
                    <a:pt x="0" y="666663"/>
                  </a:lnTo>
                  <a:cubicBezTo>
                    <a:pt x="334298" y="242666"/>
                    <a:pt x="836634" y="0"/>
                    <a:pt x="1375423" y="0"/>
                  </a:cubicBezTo>
                  <a:cubicBezTo>
                    <a:pt x="1619923" y="0"/>
                    <a:pt x="1855532" y="48889"/>
                    <a:pt x="2077804" y="146666"/>
                  </a:cubicBezTo>
                  <a:cubicBezTo>
                    <a:pt x="2292075" y="240888"/>
                    <a:pt x="2483230" y="374220"/>
                    <a:pt x="2645044" y="543997"/>
                  </a:cubicBezTo>
                  <a:lnTo>
                    <a:pt x="2480562" y="700441"/>
                  </a:lnTo>
                  <a:cubicBezTo>
                    <a:pt x="2189830" y="394665"/>
                    <a:pt x="1796852" y="226666"/>
                    <a:pt x="1375423" y="226666"/>
                  </a:cubicBezTo>
                  <a:cubicBezTo>
                    <a:pt x="905983" y="226666"/>
                    <a:pt x="469440" y="438220"/>
                    <a:pt x="177818" y="807107"/>
                  </a:cubicBezTo>
                  <a:close/>
                </a:path>
              </a:pathLst>
            </a:custGeom>
            <a:solidFill>
              <a:srgbClr val="E8A116"/>
            </a:solidFill>
            <a:ln w="8885" cap="flat">
              <a:noFill/>
              <a:prstDash val="solid"/>
              <a:miter/>
            </a:ln>
          </p:spPr>
          <p:txBody>
            <a:bodyPr rtlCol="0" anchor="ctr"/>
            <a:lstStyle/>
            <a:p>
              <a:endParaRPr lang="en-US" sz="3200"/>
            </a:p>
          </p:txBody>
        </p:sp>
        <p:sp>
          <p:nvSpPr>
            <p:cNvPr id="41" name="Freeform 40">
              <a:extLst>
                <a:ext uri="{FF2B5EF4-FFF2-40B4-BE49-F238E27FC236}">
                  <a16:creationId xmlns:a16="http://schemas.microsoft.com/office/drawing/2014/main" id="{DAAF0B58-1044-C924-C490-A2E22C24DC4C}"/>
                </a:ext>
              </a:extLst>
            </p:cNvPr>
            <p:cNvSpPr/>
            <p:nvPr/>
          </p:nvSpPr>
          <p:spPr>
            <a:xfrm>
              <a:off x="9359260" y="4187670"/>
              <a:ext cx="1239391" cy="1239105"/>
            </a:xfrm>
            <a:custGeom>
              <a:avLst/>
              <a:gdLst>
                <a:gd name="connsiteX0" fmla="*/ 802849 w 1239391"/>
                <a:gd name="connsiteY0" fmla="*/ 1239105 h 1239105"/>
                <a:gd name="connsiteX1" fmla="*/ 436543 w 1239391"/>
                <a:gd name="connsiteY1" fmla="*/ 1239105 h 1239105"/>
                <a:gd name="connsiteX2" fmla="*/ 0 w 1239391"/>
                <a:gd name="connsiteY2" fmla="*/ 802663 h 1239105"/>
                <a:gd name="connsiteX3" fmla="*/ 0 w 1239391"/>
                <a:gd name="connsiteY3" fmla="*/ 436442 h 1239105"/>
                <a:gd name="connsiteX4" fmla="*/ 436543 w 1239391"/>
                <a:gd name="connsiteY4" fmla="*/ 0 h 1239105"/>
                <a:gd name="connsiteX5" fmla="*/ 802849 w 1239391"/>
                <a:gd name="connsiteY5" fmla="*/ 0 h 1239105"/>
                <a:gd name="connsiteX6" fmla="*/ 1239392 w 1239391"/>
                <a:gd name="connsiteY6" fmla="*/ 436442 h 1239105"/>
                <a:gd name="connsiteX7" fmla="*/ 1239392 w 1239391"/>
                <a:gd name="connsiteY7" fmla="*/ 802663 h 1239105"/>
                <a:gd name="connsiteX8" fmla="*/ 802849 w 1239391"/>
                <a:gd name="connsiteY8" fmla="*/ 1239105 h 123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391" h="1239105">
                  <a:moveTo>
                    <a:pt x="802849" y="1239105"/>
                  </a:moveTo>
                  <a:lnTo>
                    <a:pt x="436543" y="1239105"/>
                  </a:lnTo>
                  <a:cubicBezTo>
                    <a:pt x="196489" y="1239105"/>
                    <a:pt x="0" y="1042662"/>
                    <a:pt x="0" y="802663"/>
                  </a:cubicBezTo>
                  <a:lnTo>
                    <a:pt x="0" y="436442"/>
                  </a:lnTo>
                  <a:cubicBezTo>
                    <a:pt x="0" y="196444"/>
                    <a:pt x="196489" y="0"/>
                    <a:pt x="436543" y="0"/>
                  </a:cubicBezTo>
                  <a:lnTo>
                    <a:pt x="802849" y="0"/>
                  </a:lnTo>
                  <a:cubicBezTo>
                    <a:pt x="1042903" y="0"/>
                    <a:pt x="1239392" y="196444"/>
                    <a:pt x="1239392" y="436442"/>
                  </a:cubicBezTo>
                  <a:lnTo>
                    <a:pt x="1239392" y="802663"/>
                  </a:lnTo>
                  <a:cubicBezTo>
                    <a:pt x="1239392" y="1042662"/>
                    <a:pt x="1042903" y="1239105"/>
                    <a:pt x="802849" y="1239105"/>
                  </a:cubicBezTo>
                  <a:close/>
                </a:path>
              </a:pathLst>
            </a:custGeom>
            <a:solidFill>
              <a:srgbClr val="E8A116"/>
            </a:solidFill>
            <a:ln w="8885" cap="flat">
              <a:noFill/>
              <a:prstDash val="solid"/>
              <a:miter/>
            </a:ln>
            <a:effectLst>
              <a:outerShdw blurRad="210839" dist="128187" dir="5520000" algn="tl" rotWithShape="0">
                <a:prstClr val="black">
                  <a:alpha val="40000"/>
                </a:prstClr>
              </a:outerShdw>
            </a:effectLst>
          </p:spPr>
          <p:txBody>
            <a:bodyPr rtlCol="0" anchor="ctr"/>
            <a:lstStyle/>
            <a:p>
              <a:endParaRPr lang="en-US" sz="3200"/>
            </a:p>
          </p:txBody>
        </p:sp>
        <p:sp>
          <p:nvSpPr>
            <p:cNvPr id="42" name="Freeform 41">
              <a:extLst>
                <a:ext uri="{FF2B5EF4-FFF2-40B4-BE49-F238E27FC236}">
                  <a16:creationId xmlns:a16="http://schemas.microsoft.com/office/drawing/2014/main" id="{701AF775-EA4F-5245-4B27-2EBDA4F3FC8E}"/>
                </a:ext>
              </a:extLst>
            </p:cNvPr>
            <p:cNvSpPr/>
            <p:nvPr/>
          </p:nvSpPr>
          <p:spPr>
            <a:xfrm>
              <a:off x="7050292" y="4217004"/>
              <a:ext cx="1239391" cy="1239105"/>
            </a:xfrm>
            <a:custGeom>
              <a:avLst/>
              <a:gdLst>
                <a:gd name="connsiteX0" fmla="*/ 802849 w 1239391"/>
                <a:gd name="connsiteY0" fmla="*/ 1239105 h 1239105"/>
                <a:gd name="connsiteX1" fmla="*/ 436543 w 1239391"/>
                <a:gd name="connsiteY1" fmla="*/ 1239105 h 1239105"/>
                <a:gd name="connsiteX2" fmla="*/ 0 w 1239391"/>
                <a:gd name="connsiteY2" fmla="*/ 802663 h 1239105"/>
                <a:gd name="connsiteX3" fmla="*/ 0 w 1239391"/>
                <a:gd name="connsiteY3" fmla="*/ 436442 h 1239105"/>
                <a:gd name="connsiteX4" fmla="*/ 436543 w 1239391"/>
                <a:gd name="connsiteY4" fmla="*/ 0 h 1239105"/>
                <a:gd name="connsiteX5" fmla="*/ 802849 w 1239391"/>
                <a:gd name="connsiteY5" fmla="*/ 0 h 1239105"/>
                <a:gd name="connsiteX6" fmla="*/ 1239392 w 1239391"/>
                <a:gd name="connsiteY6" fmla="*/ 436442 h 1239105"/>
                <a:gd name="connsiteX7" fmla="*/ 1239392 w 1239391"/>
                <a:gd name="connsiteY7" fmla="*/ 802663 h 1239105"/>
                <a:gd name="connsiteX8" fmla="*/ 802849 w 1239391"/>
                <a:gd name="connsiteY8" fmla="*/ 1239105 h 123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391" h="1239105">
                  <a:moveTo>
                    <a:pt x="802849" y="1239105"/>
                  </a:moveTo>
                  <a:lnTo>
                    <a:pt x="436543" y="1239105"/>
                  </a:lnTo>
                  <a:cubicBezTo>
                    <a:pt x="196489" y="1239105"/>
                    <a:pt x="0" y="1042662"/>
                    <a:pt x="0" y="802663"/>
                  </a:cubicBezTo>
                  <a:lnTo>
                    <a:pt x="0" y="436442"/>
                  </a:lnTo>
                  <a:cubicBezTo>
                    <a:pt x="0" y="196444"/>
                    <a:pt x="196489" y="0"/>
                    <a:pt x="436543" y="0"/>
                  </a:cubicBezTo>
                  <a:lnTo>
                    <a:pt x="802849" y="0"/>
                  </a:lnTo>
                  <a:cubicBezTo>
                    <a:pt x="1042903" y="0"/>
                    <a:pt x="1239392" y="196444"/>
                    <a:pt x="1239392" y="436442"/>
                  </a:cubicBezTo>
                  <a:lnTo>
                    <a:pt x="1239392" y="802663"/>
                  </a:lnTo>
                  <a:cubicBezTo>
                    <a:pt x="1239392" y="1042662"/>
                    <a:pt x="1042903" y="1239105"/>
                    <a:pt x="802849" y="1239105"/>
                  </a:cubicBezTo>
                  <a:close/>
                </a:path>
              </a:pathLst>
            </a:custGeom>
            <a:solidFill>
              <a:srgbClr val="296B5F"/>
            </a:solidFill>
            <a:ln w="8885" cap="flat">
              <a:noFill/>
              <a:prstDash val="solid"/>
              <a:miter/>
            </a:ln>
            <a:effectLst>
              <a:outerShdw blurRad="210839" dist="128187" dir="5520000" algn="tl" rotWithShape="0">
                <a:prstClr val="black">
                  <a:alpha val="40000"/>
                </a:prstClr>
              </a:outerShdw>
            </a:effectLst>
          </p:spPr>
          <p:txBody>
            <a:bodyPr rtlCol="0" anchor="ctr"/>
            <a:lstStyle/>
            <a:p>
              <a:endParaRPr lang="en-US" sz="3200"/>
            </a:p>
          </p:txBody>
        </p:sp>
        <p:sp>
          <p:nvSpPr>
            <p:cNvPr id="43" name="Freeform 42">
              <a:extLst>
                <a:ext uri="{FF2B5EF4-FFF2-40B4-BE49-F238E27FC236}">
                  <a16:creationId xmlns:a16="http://schemas.microsoft.com/office/drawing/2014/main" id="{25B55057-0843-5AA6-3C45-7888B6EC67C5}"/>
                </a:ext>
              </a:extLst>
            </p:cNvPr>
            <p:cNvSpPr/>
            <p:nvPr/>
          </p:nvSpPr>
          <p:spPr>
            <a:xfrm>
              <a:off x="7050292" y="1905904"/>
              <a:ext cx="1239391" cy="1239105"/>
            </a:xfrm>
            <a:custGeom>
              <a:avLst/>
              <a:gdLst>
                <a:gd name="connsiteX0" fmla="*/ 802849 w 1239391"/>
                <a:gd name="connsiteY0" fmla="*/ 1239105 h 1239105"/>
                <a:gd name="connsiteX1" fmla="*/ 436543 w 1239391"/>
                <a:gd name="connsiteY1" fmla="*/ 1239105 h 1239105"/>
                <a:gd name="connsiteX2" fmla="*/ 0 w 1239391"/>
                <a:gd name="connsiteY2" fmla="*/ 802663 h 1239105"/>
                <a:gd name="connsiteX3" fmla="*/ 0 w 1239391"/>
                <a:gd name="connsiteY3" fmla="*/ 436442 h 1239105"/>
                <a:gd name="connsiteX4" fmla="*/ 436543 w 1239391"/>
                <a:gd name="connsiteY4" fmla="*/ 0 h 1239105"/>
                <a:gd name="connsiteX5" fmla="*/ 802849 w 1239391"/>
                <a:gd name="connsiteY5" fmla="*/ 0 h 1239105"/>
                <a:gd name="connsiteX6" fmla="*/ 1239392 w 1239391"/>
                <a:gd name="connsiteY6" fmla="*/ 436442 h 1239105"/>
                <a:gd name="connsiteX7" fmla="*/ 1239392 w 1239391"/>
                <a:gd name="connsiteY7" fmla="*/ 802663 h 1239105"/>
                <a:gd name="connsiteX8" fmla="*/ 802849 w 1239391"/>
                <a:gd name="connsiteY8" fmla="*/ 1239105 h 123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391" h="1239105">
                  <a:moveTo>
                    <a:pt x="802849" y="1239105"/>
                  </a:moveTo>
                  <a:lnTo>
                    <a:pt x="436543" y="1239105"/>
                  </a:lnTo>
                  <a:cubicBezTo>
                    <a:pt x="196489" y="1239105"/>
                    <a:pt x="0" y="1042662"/>
                    <a:pt x="0" y="802663"/>
                  </a:cubicBezTo>
                  <a:lnTo>
                    <a:pt x="0" y="436442"/>
                  </a:lnTo>
                  <a:cubicBezTo>
                    <a:pt x="0" y="196443"/>
                    <a:pt x="196489" y="0"/>
                    <a:pt x="436543" y="0"/>
                  </a:cubicBezTo>
                  <a:lnTo>
                    <a:pt x="802849" y="0"/>
                  </a:lnTo>
                  <a:cubicBezTo>
                    <a:pt x="1042903" y="0"/>
                    <a:pt x="1239392" y="196443"/>
                    <a:pt x="1239392" y="436442"/>
                  </a:cubicBezTo>
                  <a:lnTo>
                    <a:pt x="1239392" y="802663"/>
                  </a:lnTo>
                  <a:cubicBezTo>
                    <a:pt x="1239392" y="1042662"/>
                    <a:pt x="1042903" y="1239105"/>
                    <a:pt x="802849" y="1239105"/>
                  </a:cubicBezTo>
                  <a:close/>
                </a:path>
              </a:pathLst>
            </a:custGeom>
            <a:solidFill>
              <a:srgbClr val="E8A116"/>
            </a:solidFill>
            <a:ln w="8885" cap="flat">
              <a:noFill/>
              <a:prstDash val="solid"/>
              <a:miter/>
            </a:ln>
            <a:effectLst>
              <a:outerShdw blurRad="210839" dist="128187" dir="5520000" algn="tl" rotWithShape="0">
                <a:prstClr val="black">
                  <a:alpha val="40000"/>
                </a:prstClr>
              </a:outerShdw>
            </a:effectLst>
          </p:spPr>
          <p:txBody>
            <a:bodyPr rtlCol="0" anchor="ctr"/>
            <a:lstStyle/>
            <a:p>
              <a:endParaRPr lang="en-US" sz="3200"/>
            </a:p>
          </p:txBody>
        </p:sp>
        <p:sp>
          <p:nvSpPr>
            <p:cNvPr id="44" name="Freeform 43">
              <a:extLst>
                <a:ext uri="{FF2B5EF4-FFF2-40B4-BE49-F238E27FC236}">
                  <a16:creationId xmlns:a16="http://schemas.microsoft.com/office/drawing/2014/main" id="{8BFCD5B6-3133-D6EC-A553-F2EA35C4B69F}"/>
                </a:ext>
              </a:extLst>
            </p:cNvPr>
            <p:cNvSpPr/>
            <p:nvPr/>
          </p:nvSpPr>
          <p:spPr>
            <a:xfrm>
              <a:off x="9344145" y="1852571"/>
              <a:ext cx="1239392" cy="1239105"/>
            </a:xfrm>
            <a:custGeom>
              <a:avLst/>
              <a:gdLst>
                <a:gd name="connsiteX0" fmla="*/ 802849 w 1239392"/>
                <a:gd name="connsiteY0" fmla="*/ 1239105 h 1239105"/>
                <a:gd name="connsiteX1" fmla="*/ 436543 w 1239392"/>
                <a:gd name="connsiteY1" fmla="*/ 1239105 h 1239105"/>
                <a:gd name="connsiteX2" fmla="*/ 0 w 1239392"/>
                <a:gd name="connsiteY2" fmla="*/ 802663 h 1239105"/>
                <a:gd name="connsiteX3" fmla="*/ 0 w 1239392"/>
                <a:gd name="connsiteY3" fmla="*/ 436442 h 1239105"/>
                <a:gd name="connsiteX4" fmla="*/ 436543 w 1239392"/>
                <a:gd name="connsiteY4" fmla="*/ 0 h 1239105"/>
                <a:gd name="connsiteX5" fmla="*/ 802849 w 1239392"/>
                <a:gd name="connsiteY5" fmla="*/ 0 h 1239105"/>
                <a:gd name="connsiteX6" fmla="*/ 1239392 w 1239392"/>
                <a:gd name="connsiteY6" fmla="*/ 436442 h 1239105"/>
                <a:gd name="connsiteX7" fmla="*/ 1239392 w 1239392"/>
                <a:gd name="connsiteY7" fmla="*/ 802663 h 1239105"/>
                <a:gd name="connsiteX8" fmla="*/ 802849 w 1239392"/>
                <a:gd name="connsiteY8" fmla="*/ 1239105 h 123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392" h="1239105">
                  <a:moveTo>
                    <a:pt x="802849" y="1239105"/>
                  </a:moveTo>
                  <a:lnTo>
                    <a:pt x="436543" y="1239105"/>
                  </a:lnTo>
                  <a:cubicBezTo>
                    <a:pt x="196489" y="1239105"/>
                    <a:pt x="0" y="1042662"/>
                    <a:pt x="0" y="802663"/>
                  </a:cubicBezTo>
                  <a:lnTo>
                    <a:pt x="0" y="436442"/>
                  </a:lnTo>
                  <a:cubicBezTo>
                    <a:pt x="0" y="196443"/>
                    <a:pt x="196489" y="0"/>
                    <a:pt x="436543" y="0"/>
                  </a:cubicBezTo>
                  <a:lnTo>
                    <a:pt x="802849" y="0"/>
                  </a:lnTo>
                  <a:cubicBezTo>
                    <a:pt x="1042903" y="0"/>
                    <a:pt x="1239392" y="196443"/>
                    <a:pt x="1239392" y="436442"/>
                  </a:cubicBezTo>
                  <a:lnTo>
                    <a:pt x="1239392" y="802663"/>
                  </a:lnTo>
                  <a:cubicBezTo>
                    <a:pt x="1239392" y="1042662"/>
                    <a:pt x="1042903" y="1239105"/>
                    <a:pt x="802849" y="1239105"/>
                  </a:cubicBezTo>
                  <a:close/>
                </a:path>
              </a:pathLst>
            </a:custGeom>
            <a:solidFill>
              <a:srgbClr val="296B5F"/>
            </a:solidFill>
            <a:ln w="8885" cap="flat">
              <a:noFill/>
              <a:prstDash val="solid"/>
              <a:miter/>
            </a:ln>
            <a:effectLst>
              <a:outerShdw blurRad="210839" dist="128187" dir="5520000" algn="tl" rotWithShape="0">
                <a:prstClr val="black">
                  <a:alpha val="40000"/>
                </a:prstClr>
              </a:outerShdw>
            </a:effectLst>
          </p:spPr>
          <p:txBody>
            <a:bodyPr rtlCol="0" anchor="ctr"/>
            <a:lstStyle/>
            <a:p>
              <a:endParaRPr lang="en-US" sz="3200"/>
            </a:p>
          </p:txBody>
        </p:sp>
        <p:sp>
          <p:nvSpPr>
            <p:cNvPr id="45" name="Freeform 44">
              <a:extLst>
                <a:ext uri="{FF2B5EF4-FFF2-40B4-BE49-F238E27FC236}">
                  <a16:creationId xmlns:a16="http://schemas.microsoft.com/office/drawing/2014/main" id="{4C750D2F-3D6F-DCD5-F1A6-4B1DCA021486}"/>
                </a:ext>
              </a:extLst>
            </p:cNvPr>
            <p:cNvSpPr/>
            <p:nvPr/>
          </p:nvSpPr>
          <p:spPr>
            <a:xfrm>
              <a:off x="9731410" y="4449891"/>
              <a:ext cx="688171" cy="795551"/>
            </a:xfrm>
            <a:custGeom>
              <a:avLst/>
              <a:gdLst>
                <a:gd name="connsiteX0" fmla="*/ 154893 w 874958"/>
                <a:gd name="connsiteY0" fmla="*/ 155503 h 1011483"/>
                <a:gd name="connsiteX1" fmla="*/ 314929 w 874958"/>
                <a:gd name="connsiteY1" fmla="*/ 65726 h 1011483"/>
                <a:gd name="connsiteX2" fmla="*/ 497193 w 874958"/>
                <a:gd name="connsiteY2" fmla="*/ 63948 h 1011483"/>
                <a:gd name="connsiteX3" fmla="*/ 569209 w 874958"/>
                <a:gd name="connsiteY3" fmla="*/ 48837 h 1011483"/>
                <a:gd name="connsiteX4" fmla="*/ 651894 w 874958"/>
                <a:gd name="connsiteY4" fmla="*/ 121726 h 1011483"/>
                <a:gd name="connsiteX5" fmla="*/ 654561 w 874958"/>
                <a:gd name="connsiteY5" fmla="*/ 317280 h 1011483"/>
                <a:gd name="connsiteX6" fmla="*/ 655451 w 874958"/>
                <a:gd name="connsiteY6" fmla="*/ 570613 h 1011483"/>
                <a:gd name="connsiteX7" fmla="*/ 661674 w 874958"/>
                <a:gd name="connsiteY7" fmla="*/ 583057 h 1011483"/>
                <a:gd name="connsiteX8" fmla="*/ 715020 w 874958"/>
                <a:gd name="connsiteY8" fmla="*/ 526168 h 1011483"/>
                <a:gd name="connsiteX9" fmla="*/ 833269 w 874958"/>
                <a:gd name="connsiteY9" fmla="*/ 511057 h 1011483"/>
                <a:gd name="connsiteX10" fmla="*/ 862609 w 874958"/>
                <a:gd name="connsiteY10" fmla="*/ 627501 h 1011483"/>
                <a:gd name="connsiteX11" fmla="*/ 488302 w 874958"/>
                <a:gd name="connsiteY11" fmla="*/ 985722 h 1011483"/>
                <a:gd name="connsiteX12" fmla="*/ 53536 w 874958"/>
                <a:gd name="connsiteY12" fmla="*/ 866611 h 1011483"/>
                <a:gd name="connsiteX13" fmla="*/ 1080 w 874958"/>
                <a:gd name="connsiteY13" fmla="*/ 649723 h 1011483"/>
                <a:gd name="connsiteX14" fmla="*/ 191 w 874958"/>
                <a:gd name="connsiteY14" fmla="*/ 240836 h 1011483"/>
                <a:gd name="connsiteX15" fmla="*/ 154893 w 874958"/>
                <a:gd name="connsiteY15" fmla="*/ 155503 h 1011483"/>
                <a:gd name="connsiteX16" fmla="*/ 606551 w 874958"/>
                <a:gd name="connsiteY16" fmla="*/ 400836 h 1011483"/>
                <a:gd name="connsiteX17" fmla="*/ 606551 w 874958"/>
                <a:gd name="connsiteY17" fmla="*/ 151948 h 1011483"/>
                <a:gd name="connsiteX18" fmla="*/ 564763 w 874958"/>
                <a:gd name="connsiteY18" fmla="*/ 95948 h 1011483"/>
                <a:gd name="connsiteX19" fmla="*/ 524754 w 874958"/>
                <a:gd name="connsiteY19" fmla="*/ 152837 h 1011483"/>
                <a:gd name="connsiteX20" fmla="*/ 524754 w 874958"/>
                <a:gd name="connsiteY20" fmla="*/ 446169 h 1011483"/>
                <a:gd name="connsiteX21" fmla="*/ 492747 w 874958"/>
                <a:gd name="connsiteY21" fmla="*/ 496835 h 1011483"/>
                <a:gd name="connsiteX22" fmla="*/ 448293 w 874958"/>
                <a:gd name="connsiteY22" fmla="*/ 446169 h 1011483"/>
                <a:gd name="connsiteX23" fmla="*/ 449182 w 874958"/>
                <a:gd name="connsiteY23" fmla="*/ 112837 h 1011483"/>
                <a:gd name="connsiteX24" fmla="*/ 406505 w 874958"/>
                <a:gd name="connsiteY24" fmla="*/ 53282 h 1011483"/>
                <a:gd name="connsiteX25" fmla="*/ 364718 w 874958"/>
                <a:gd name="connsiteY25" fmla="*/ 111948 h 1011483"/>
                <a:gd name="connsiteX26" fmla="*/ 365607 w 874958"/>
                <a:gd name="connsiteY26" fmla="*/ 436391 h 1011483"/>
                <a:gd name="connsiteX27" fmla="*/ 326487 w 874958"/>
                <a:gd name="connsiteY27" fmla="*/ 479946 h 1011483"/>
                <a:gd name="connsiteX28" fmla="*/ 290034 w 874958"/>
                <a:gd name="connsiteY28" fmla="*/ 434613 h 1011483"/>
                <a:gd name="connsiteX29" fmla="*/ 290034 w 874958"/>
                <a:gd name="connsiteY29" fmla="*/ 154615 h 1011483"/>
                <a:gd name="connsiteX30" fmla="*/ 280254 w 874958"/>
                <a:gd name="connsiteY30" fmla="*/ 113726 h 1011483"/>
                <a:gd name="connsiteX31" fmla="*/ 239356 w 874958"/>
                <a:gd name="connsiteY31" fmla="*/ 97726 h 1011483"/>
                <a:gd name="connsiteX32" fmla="*/ 207349 w 874958"/>
                <a:gd name="connsiteY32" fmla="*/ 148392 h 1011483"/>
                <a:gd name="connsiteX33" fmla="*/ 206460 w 874958"/>
                <a:gd name="connsiteY33" fmla="*/ 446169 h 1011483"/>
                <a:gd name="connsiteX34" fmla="*/ 161116 w 874958"/>
                <a:gd name="connsiteY34" fmla="*/ 496835 h 1011483"/>
                <a:gd name="connsiteX35" fmla="*/ 131776 w 874958"/>
                <a:gd name="connsiteY35" fmla="*/ 450613 h 1011483"/>
                <a:gd name="connsiteX36" fmla="*/ 131776 w 874958"/>
                <a:gd name="connsiteY36" fmla="*/ 232836 h 1011483"/>
                <a:gd name="connsiteX37" fmla="*/ 92656 w 874958"/>
                <a:gd name="connsiteY37" fmla="*/ 183059 h 1011483"/>
                <a:gd name="connsiteX38" fmla="*/ 48202 w 874958"/>
                <a:gd name="connsiteY38" fmla="*/ 241725 h 1011483"/>
                <a:gd name="connsiteX39" fmla="*/ 49091 w 874958"/>
                <a:gd name="connsiteY39" fmla="*/ 668390 h 1011483"/>
                <a:gd name="connsiteX40" fmla="*/ 164673 w 874958"/>
                <a:gd name="connsiteY40" fmla="*/ 910167 h 1011483"/>
                <a:gd name="connsiteX41" fmla="*/ 499860 w 874958"/>
                <a:gd name="connsiteY41" fmla="*/ 927944 h 1011483"/>
                <a:gd name="connsiteX42" fmla="*/ 814598 w 874958"/>
                <a:gd name="connsiteY42" fmla="*/ 615946 h 1011483"/>
                <a:gd name="connsiteX43" fmla="*/ 808374 w 874958"/>
                <a:gd name="connsiteY43" fmla="*/ 555501 h 1011483"/>
                <a:gd name="connsiteX44" fmla="*/ 747916 w 874958"/>
                <a:gd name="connsiteY44" fmla="*/ 567946 h 1011483"/>
                <a:gd name="connsiteX45" fmla="*/ 663452 w 874958"/>
                <a:gd name="connsiteY45" fmla="*/ 664834 h 1011483"/>
                <a:gd name="connsiteX46" fmla="*/ 624332 w 874958"/>
                <a:gd name="connsiteY46" fmla="*/ 687945 h 1011483"/>
                <a:gd name="connsiteX47" fmla="*/ 609218 w 874958"/>
                <a:gd name="connsiteY47" fmla="*/ 645279 h 1011483"/>
                <a:gd name="connsiteX48" fmla="*/ 606551 w 874958"/>
                <a:gd name="connsiteY48" fmla="*/ 400836 h 101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4958" h="1011483">
                  <a:moveTo>
                    <a:pt x="154893" y="155503"/>
                  </a:moveTo>
                  <a:cubicBezTo>
                    <a:pt x="162894" y="51504"/>
                    <a:pt x="227798" y="23060"/>
                    <a:pt x="314929" y="65726"/>
                  </a:cubicBezTo>
                  <a:cubicBezTo>
                    <a:pt x="372720" y="-31162"/>
                    <a:pt x="455405" y="-11607"/>
                    <a:pt x="497193" y="63948"/>
                  </a:cubicBezTo>
                  <a:cubicBezTo>
                    <a:pt x="521198" y="58615"/>
                    <a:pt x="545203" y="49726"/>
                    <a:pt x="569209" y="48837"/>
                  </a:cubicBezTo>
                  <a:cubicBezTo>
                    <a:pt x="616331" y="47060"/>
                    <a:pt x="649227" y="74615"/>
                    <a:pt x="651894" y="121726"/>
                  </a:cubicBezTo>
                  <a:cubicBezTo>
                    <a:pt x="655451" y="186614"/>
                    <a:pt x="654561" y="251503"/>
                    <a:pt x="654561" y="317280"/>
                  </a:cubicBezTo>
                  <a:cubicBezTo>
                    <a:pt x="655451" y="401724"/>
                    <a:pt x="655451" y="486168"/>
                    <a:pt x="655451" y="570613"/>
                  </a:cubicBezTo>
                  <a:cubicBezTo>
                    <a:pt x="655451" y="573279"/>
                    <a:pt x="658118" y="575946"/>
                    <a:pt x="661674" y="583057"/>
                  </a:cubicBezTo>
                  <a:cubicBezTo>
                    <a:pt x="680345" y="563502"/>
                    <a:pt x="697238" y="544835"/>
                    <a:pt x="715020" y="526168"/>
                  </a:cubicBezTo>
                  <a:cubicBezTo>
                    <a:pt x="753250" y="487057"/>
                    <a:pt x="790592" y="482613"/>
                    <a:pt x="833269" y="511057"/>
                  </a:cubicBezTo>
                  <a:cubicBezTo>
                    <a:pt x="873278" y="537724"/>
                    <a:pt x="887503" y="583057"/>
                    <a:pt x="862609" y="627501"/>
                  </a:cubicBezTo>
                  <a:cubicBezTo>
                    <a:pt x="773700" y="783945"/>
                    <a:pt x="664341" y="920833"/>
                    <a:pt x="488302" y="985722"/>
                  </a:cubicBezTo>
                  <a:cubicBezTo>
                    <a:pt x="327376" y="1045277"/>
                    <a:pt x="136222" y="999944"/>
                    <a:pt x="53536" y="866611"/>
                  </a:cubicBezTo>
                  <a:cubicBezTo>
                    <a:pt x="12638" y="799945"/>
                    <a:pt x="1080" y="726167"/>
                    <a:pt x="1080" y="649723"/>
                  </a:cubicBezTo>
                  <a:cubicBezTo>
                    <a:pt x="191" y="513724"/>
                    <a:pt x="4636" y="376836"/>
                    <a:pt x="191" y="240836"/>
                  </a:cubicBezTo>
                  <a:cubicBezTo>
                    <a:pt x="-4254" y="153726"/>
                    <a:pt x="69540" y="103948"/>
                    <a:pt x="154893" y="155503"/>
                  </a:cubicBezTo>
                  <a:close/>
                  <a:moveTo>
                    <a:pt x="606551" y="400836"/>
                  </a:moveTo>
                  <a:cubicBezTo>
                    <a:pt x="606551" y="318169"/>
                    <a:pt x="606551" y="234614"/>
                    <a:pt x="606551" y="151948"/>
                  </a:cubicBezTo>
                  <a:cubicBezTo>
                    <a:pt x="606551" y="122615"/>
                    <a:pt x="597660" y="95948"/>
                    <a:pt x="564763" y="95948"/>
                  </a:cubicBezTo>
                  <a:cubicBezTo>
                    <a:pt x="530089" y="95948"/>
                    <a:pt x="524754" y="123504"/>
                    <a:pt x="524754" y="152837"/>
                  </a:cubicBezTo>
                  <a:cubicBezTo>
                    <a:pt x="525643" y="250614"/>
                    <a:pt x="525643" y="348391"/>
                    <a:pt x="524754" y="446169"/>
                  </a:cubicBezTo>
                  <a:cubicBezTo>
                    <a:pt x="524754" y="469280"/>
                    <a:pt x="530089" y="496835"/>
                    <a:pt x="492747" y="496835"/>
                  </a:cubicBezTo>
                  <a:cubicBezTo>
                    <a:pt x="458073" y="496835"/>
                    <a:pt x="447403" y="479058"/>
                    <a:pt x="448293" y="446169"/>
                  </a:cubicBezTo>
                  <a:cubicBezTo>
                    <a:pt x="450071" y="335058"/>
                    <a:pt x="448293" y="223948"/>
                    <a:pt x="449182" y="112837"/>
                  </a:cubicBezTo>
                  <a:cubicBezTo>
                    <a:pt x="449182" y="82615"/>
                    <a:pt x="443847" y="54171"/>
                    <a:pt x="406505" y="53282"/>
                  </a:cubicBezTo>
                  <a:cubicBezTo>
                    <a:pt x="367385" y="52393"/>
                    <a:pt x="364718" y="82615"/>
                    <a:pt x="364718" y="111948"/>
                  </a:cubicBezTo>
                  <a:cubicBezTo>
                    <a:pt x="364718" y="220392"/>
                    <a:pt x="363829" y="327947"/>
                    <a:pt x="365607" y="436391"/>
                  </a:cubicBezTo>
                  <a:cubicBezTo>
                    <a:pt x="365607" y="464835"/>
                    <a:pt x="360273" y="479946"/>
                    <a:pt x="326487" y="479946"/>
                  </a:cubicBezTo>
                  <a:cubicBezTo>
                    <a:pt x="290923" y="479946"/>
                    <a:pt x="289145" y="461280"/>
                    <a:pt x="290034" y="434613"/>
                  </a:cubicBezTo>
                  <a:cubicBezTo>
                    <a:pt x="290923" y="341280"/>
                    <a:pt x="290923" y="247948"/>
                    <a:pt x="290034" y="154615"/>
                  </a:cubicBezTo>
                  <a:cubicBezTo>
                    <a:pt x="290034" y="140392"/>
                    <a:pt x="288256" y="122615"/>
                    <a:pt x="280254" y="113726"/>
                  </a:cubicBezTo>
                  <a:cubicBezTo>
                    <a:pt x="270474" y="103948"/>
                    <a:pt x="245580" y="92393"/>
                    <a:pt x="239356" y="97726"/>
                  </a:cubicBezTo>
                  <a:cubicBezTo>
                    <a:pt x="224242" y="110170"/>
                    <a:pt x="207349" y="130615"/>
                    <a:pt x="207349" y="148392"/>
                  </a:cubicBezTo>
                  <a:cubicBezTo>
                    <a:pt x="204682" y="247948"/>
                    <a:pt x="204682" y="346613"/>
                    <a:pt x="206460" y="446169"/>
                  </a:cubicBezTo>
                  <a:cubicBezTo>
                    <a:pt x="207349" y="479946"/>
                    <a:pt x="194013" y="495057"/>
                    <a:pt x="161116" y="496835"/>
                  </a:cubicBezTo>
                  <a:cubicBezTo>
                    <a:pt x="124664" y="497724"/>
                    <a:pt x="131776" y="471946"/>
                    <a:pt x="131776" y="450613"/>
                  </a:cubicBezTo>
                  <a:cubicBezTo>
                    <a:pt x="131776" y="377724"/>
                    <a:pt x="130887" y="305725"/>
                    <a:pt x="131776" y="232836"/>
                  </a:cubicBezTo>
                  <a:cubicBezTo>
                    <a:pt x="131776" y="204392"/>
                    <a:pt x="120218" y="183948"/>
                    <a:pt x="92656" y="183059"/>
                  </a:cubicBezTo>
                  <a:cubicBezTo>
                    <a:pt x="56204" y="182170"/>
                    <a:pt x="48202" y="210614"/>
                    <a:pt x="48202" y="241725"/>
                  </a:cubicBezTo>
                  <a:cubicBezTo>
                    <a:pt x="48202" y="383947"/>
                    <a:pt x="45534" y="526168"/>
                    <a:pt x="49091" y="668390"/>
                  </a:cubicBezTo>
                  <a:cubicBezTo>
                    <a:pt x="51758" y="763501"/>
                    <a:pt x="76653" y="855056"/>
                    <a:pt x="164673" y="910167"/>
                  </a:cubicBezTo>
                  <a:cubicBezTo>
                    <a:pt x="271364" y="977722"/>
                    <a:pt x="386945" y="975944"/>
                    <a:pt x="499860" y="927944"/>
                  </a:cubicBezTo>
                  <a:cubicBezTo>
                    <a:pt x="643892" y="865722"/>
                    <a:pt x="736358" y="746612"/>
                    <a:pt x="814598" y="615946"/>
                  </a:cubicBezTo>
                  <a:cubicBezTo>
                    <a:pt x="827934" y="592835"/>
                    <a:pt x="835936" y="567057"/>
                    <a:pt x="808374" y="555501"/>
                  </a:cubicBezTo>
                  <a:cubicBezTo>
                    <a:pt x="792370" y="549279"/>
                    <a:pt x="761252" y="555501"/>
                    <a:pt x="747916" y="567946"/>
                  </a:cubicBezTo>
                  <a:cubicBezTo>
                    <a:pt x="716798" y="596390"/>
                    <a:pt x="692792" y="632834"/>
                    <a:pt x="663452" y="664834"/>
                  </a:cubicBezTo>
                  <a:cubicBezTo>
                    <a:pt x="653672" y="675501"/>
                    <a:pt x="637669" y="680834"/>
                    <a:pt x="624332" y="687945"/>
                  </a:cubicBezTo>
                  <a:cubicBezTo>
                    <a:pt x="618998" y="673723"/>
                    <a:pt x="609218" y="659501"/>
                    <a:pt x="609218" y="645279"/>
                  </a:cubicBezTo>
                  <a:cubicBezTo>
                    <a:pt x="605661" y="563502"/>
                    <a:pt x="606551" y="481724"/>
                    <a:pt x="606551" y="400836"/>
                  </a:cubicBezTo>
                  <a:close/>
                </a:path>
              </a:pathLst>
            </a:custGeom>
            <a:solidFill>
              <a:srgbClr val="FFFFFF"/>
            </a:solidFill>
            <a:ln w="8885" cap="flat">
              <a:noFill/>
              <a:prstDash val="solid"/>
              <a:miter/>
            </a:ln>
          </p:spPr>
          <p:txBody>
            <a:bodyPr rtlCol="0" anchor="ctr"/>
            <a:lstStyle/>
            <a:p>
              <a:endParaRPr lang="en-US" sz="3200"/>
            </a:p>
          </p:txBody>
        </p:sp>
        <p:grpSp>
          <p:nvGrpSpPr>
            <p:cNvPr id="46" name="Graphic 34">
              <a:extLst>
                <a:ext uri="{FF2B5EF4-FFF2-40B4-BE49-F238E27FC236}">
                  <a16:creationId xmlns:a16="http://schemas.microsoft.com/office/drawing/2014/main" id="{AB71EC9F-ABCE-E881-5ABB-48F624FE360D}"/>
                </a:ext>
              </a:extLst>
            </p:cNvPr>
            <p:cNvGrpSpPr/>
            <p:nvPr/>
          </p:nvGrpSpPr>
          <p:grpSpPr>
            <a:xfrm>
              <a:off x="7307894" y="4410252"/>
              <a:ext cx="790000" cy="787046"/>
              <a:chOff x="7205663" y="4323640"/>
              <a:chExt cx="967248" cy="963631"/>
            </a:xfrm>
            <a:solidFill>
              <a:srgbClr val="FFFFFF"/>
            </a:solidFill>
          </p:grpSpPr>
          <p:sp>
            <p:nvSpPr>
              <p:cNvPr id="47" name="Freeform 46">
                <a:extLst>
                  <a:ext uri="{FF2B5EF4-FFF2-40B4-BE49-F238E27FC236}">
                    <a16:creationId xmlns:a16="http://schemas.microsoft.com/office/drawing/2014/main" id="{DC1BC9FD-7DD0-BAEC-3AB3-E17F56F5EB50}"/>
                  </a:ext>
                </a:extLst>
              </p:cNvPr>
              <p:cNvSpPr/>
              <p:nvPr/>
            </p:nvSpPr>
            <p:spPr>
              <a:xfrm>
                <a:off x="7205663" y="4683972"/>
                <a:ext cx="967248" cy="603299"/>
              </a:xfrm>
              <a:custGeom>
                <a:avLst/>
                <a:gdLst>
                  <a:gd name="connsiteX0" fmla="*/ 731053 w 967248"/>
                  <a:gd name="connsiteY0" fmla="*/ 486805 h 603299"/>
                  <a:gd name="connsiteX1" fmla="*/ 727496 w 967248"/>
                  <a:gd name="connsiteY1" fmla="*/ 512583 h 603299"/>
                  <a:gd name="connsiteX2" fmla="*/ 634142 w 967248"/>
                  <a:gd name="connsiteY2" fmla="*/ 603249 h 603299"/>
                  <a:gd name="connsiteX3" fmla="*/ 282951 w 967248"/>
                  <a:gd name="connsiteY3" fmla="*/ 603249 h 603299"/>
                  <a:gd name="connsiteX4" fmla="*/ 239386 w 967248"/>
                  <a:gd name="connsiteY4" fmla="*/ 557027 h 603299"/>
                  <a:gd name="connsiteX5" fmla="*/ 240275 w 967248"/>
                  <a:gd name="connsiteY5" fmla="*/ 485027 h 603299"/>
                  <a:gd name="connsiteX6" fmla="*/ 146031 w 967248"/>
                  <a:gd name="connsiteY6" fmla="*/ 509916 h 603299"/>
                  <a:gd name="connsiteX7" fmla="*/ 17113 w 967248"/>
                  <a:gd name="connsiteY7" fmla="*/ 468138 h 603299"/>
                  <a:gd name="connsiteX8" fmla="*/ 32228 w 967248"/>
                  <a:gd name="connsiteY8" fmla="*/ 333917 h 603299"/>
                  <a:gd name="connsiteX9" fmla="*/ 206489 w 967248"/>
                  <a:gd name="connsiteY9" fmla="*/ 93918 h 603299"/>
                  <a:gd name="connsiteX10" fmla="*/ 427873 w 967248"/>
                  <a:gd name="connsiteY10" fmla="*/ 9474 h 603299"/>
                  <a:gd name="connsiteX11" fmla="*/ 541676 w 967248"/>
                  <a:gd name="connsiteY11" fmla="*/ 7696 h 603299"/>
                  <a:gd name="connsiteX12" fmla="*/ 750613 w 967248"/>
                  <a:gd name="connsiteY12" fmla="*/ 83251 h 603299"/>
                  <a:gd name="connsiteX13" fmla="*/ 936432 w 967248"/>
                  <a:gd name="connsiteY13" fmla="*/ 337473 h 603299"/>
                  <a:gd name="connsiteX14" fmla="*/ 947991 w 967248"/>
                  <a:gd name="connsiteY14" fmla="*/ 468138 h 603299"/>
                  <a:gd name="connsiteX15" fmla="*/ 823518 w 967248"/>
                  <a:gd name="connsiteY15" fmla="*/ 510805 h 603299"/>
                  <a:gd name="connsiteX16" fmla="*/ 731053 w 967248"/>
                  <a:gd name="connsiteY16" fmla="*/ 486805 h 603299"/>
                  <a:gd name="connsiteX17" fmla="*/ 675929 w 967248"/>
                  <a:gd name="connsiteY17" fmla="*/ 148140 h 603299"/>
                  <a:gd name="connsiteX18" fmla="*/ 573684 w 967248"/>
                  <a:gd name="connsiteY18" fmla="*/ 181918 h 603299"/>
                  <a:gd name="connsiteX19" fmla="*/ 395865 w 967248"/>
                  <a:gd name="connsiteY19" fmla="*/ 181029 h 603299"/>
                  <a:gd name="connsiteX20" fmla="*/ 285618 w 967248"/>
                  <a:gd name="connsiteY20" fmla="*/ 147251 h 603299"/>
                  <a:gd name="connsiteX21" fmla="*/ 286507 w 967248"/>
                  <a:gd name="connsiteY21" fmla="*/ 254806 h 603299"/>
                  <a:gd name="connsiteX22" fmla="*/ 314069 w 967248"/>
                  <a:gd name="connsiteY22" fmla="*/ 285917 h 603299"/>
                  <a:gd name="connsiteX23" fmla="*/ 388753 w 967248"/>
                  <a:gd name="connsiteY23" fmla="*/ 429916 h 603299"/>
                  <a:gd name="connsiteX24" fmla="*/ 579018 w 967248"/>
                  <a:gd name="connsiteY24" fmla="*/ 429028 h 603299"/>
                  <a:gd name="connsiteX25" fmla="*/ 575462 w 967248"/>
                  <a:gd name="connsiteY25" fmla="*/ 323250 h 603299"/>
                  <a:gd name="connsiteX26" fmla="*/ 688376 w 967248"/>
                  <a:gd name="connsiteY26" fmla="*/ 272584 h 603299"/>
                  <a:gd name="connsiteX27" fmla="*/ 675929 w 967248"/>
                  <a:gd name="connsiteY27" fmla="*/ 148140 h 603299"/>
                  <a:gd name="connsiteX28" fmla="*/ 727496 w 967248"/>
                  <a:gd name="connsiteY28" fmla="*/ 131251 h 603299"/>
                  <a:gd name="connsiteX29" fmla="*/ 727496 w 967248"/>
                  <a:gd name="connsiteY29" fmla="*/ 202362 h 603299"/>
                  <a:gd name="connsiteX30" fmla="*/ 805736 w 967248"/>
                  <a:gd name="connsiteY30" fmla="*/ 332139 h 603299"/>
                  <a:gd name="connsiteX31" fmla="*/ 826185 w 967248"/>
                  <a:gd name="connsiteY31" fmla="*/ 367695 h 603299"/>
                  <a:gd name="connsiteX32" fmla="*/ 787954 w 967248"/>
                  <a:gd name="connsiteY32" fmla="*/ 372139 h 603299"/>
                  <a:gd name="connsiteX33" fmla="*/ 647478 w 967248"/>
                  <a:gd name="connsiteY33" fmla="*/ 337473 h 603299"/>
                  <a:gd name="connsiteX34" fmla="*/ 602134 w 967248"/>
                  <a:gd name="connsiteY34" fmla="*/ 364139 h 603299"/>
                  <a:gd name="connsiteX35" fmla="*/ 630585 w 967248"/>
                  <a:gd name="connsiteY35" fmla="*/ 403250 h 603299"/>
                  <a:gd name="connsiteX36" fmla="*/ 855525 w 967248"/>
                  <a:gd name="connsiteY36" fmla="*/ 464583 h 603299"/>
                  <a:gd name="connsiteX37" fmla="*/ 907982 w 967248"/>
                  <a:gd name="connsiteY37" fmla="*/ 437027 h 603299"/>
                  <a:gd name="connsiteX38" fmla="*/ 904425 w 967248"/>
                  <a:gd name="connsiteY38" fmla="*/ 377472 h 603299"/>
                  <a:gd name="connsiteX39" fmla="*/ 727496 w 967248"/>
                  <a:gd name="connsiteY39" fmla="*/ 131251 h 603299"/>
                  <a:gd name="connsiteX40" fmla="*/ 240275 w 967248"/>
                  <a:gd name="connsiteY40" fmla="*/ 152584 h 603299"/>
                  <a:gd name="connsiteX41" fmla="*/ 227827 w 967248"/>
                  <a:gd name="connsiteY41" fmla="*/ 149029 h 603299"/>
                  <a:gd name="connsiteX42" fmla="*/ 55344 w 967248"/>
                  <a:gd name="connsiteY42" fmla="*/ 386361 h 603299"/>
                  <a:gd name="connsiteX43" fmla="*/ 108689 w 967248"/>
                  <a:gd name="connsiteY43" fmla="*/ 465472 h 603299"/>
                  <a:gd name="connsiteX44" fmla="*/ 338075 w 967248"/>
                  <a:gd name="connsiteY44" fmla="*/ 403250 h 603299"/>
                  <a:gd name="connsiteX45" fmla="*/ 365636 w 967248"/>
                  <a:gd name="connsiteY45" fmla="*/ 366806 h 603299"/>
                  <a:gd name="connsiteX46" fmla="*/ 320293 w 967248"/>
                  <a:gd name="connsiteY46" fmla="*/ 337473 h 603299"/>
                  <a:gd name="connsiteX47" fmla="*/ 277616 w 967248"/>
                  <a:gd name="connsiteY47" fmla="*/ 343695 h 603299"/>
                  <a:gd name="connsiteX48" fmla="*/ 202044 w 967248"/>
                  <a:gd name="connsiteY48" fmla="*/ 368583 h 603299"/>
                  <a:gd name="connsiteX49" fmla="*/ 150476 w 967248"/>
                  <a:gd name="connsiteY49" fmla="*/ 364139 h 603299"/>
                  <a:gd name="connsiteX50" fmla="*/ 188707 w 967248"/>
                  <a:gd name="connsiteY50" fmla="*/ 325028 h 603299"/>
                  <a:gd name="connsiteX51" fmla="*/ 204711 w 967248"/>
                  <a:gd name="connsiteY51" fmla="*/ 318806 h 603299"/>
                  <a:gd name="connsiteX52" fmla="*/ 238496 w 967248"/>
                  <a:gd name="connsiteY52" fmla="*/ 274362 h 603299"/>
                  <a:gd name="connsiteX53" fmla="*/ 240275 w 967248"/>
                  <a:gd name="connsiteY53" fmla="*/ 152584 h 603299"/>
                  <a:gd name="connsiteX54" fmla="*/ 697267 w 967248"/>
                  <a:gd name="connsiteY54" fmla="*/ 92140 h 603299"/>
                  <a:gd name="connsiteX55" fmla="*/ 585242 w 967248"/>
                  <a:gd name="connsiteY55" fmla="*/ 49474 h 603299"/>
                  <a:gd name="connsiteX56" fmla="*/ 388753 w 967248"/>
                  <a:gd name="connsiteY56" fmla="*/ 49474 h 603299"/>
                  <a:gd name="connsiteX57" fmla="*/ 276727 w 967248"/>
                  <a:gd name="connsiteY57" fmla="*/ 92140 h 603299"/>
                  <a:gd name="connsiteX58" fmla="*/ 450100 w 967248"/>
                  <a:gd name="connsiteY58" fmla="*/ 150807 h 603299"/>
                  <a:gd name="connsiteX59" fmla="*/ 516782 w 967248"/>
                  <a:gd name="connsiteY59" fmla="*/ 151696 h 603299"/>
                  <a:gd name="connsiteX60" fmla="*/ 697267 w 967248"/>
                  <a:gd name="connsiteY60" fmla="*/ 92140 h 603299"/>
                  <a:gd name="connsiteX61" fmla="*/ 676818 w 967248"/>
                  <a:gd name="connsiteY61" fmla="*/ 441472 h 603299"/>
                  <a:gd name="connsiteX62" fmla="*/ 287396 w 967248"/>
                  <a:gd name="connsiteY62" fmla="*/ 444138 h 603299"/>
                  <a:gd name="connsiteX63" fmla="*/ 286507 w 967248"/>
                  <a:gd name="connsiteY63" fmla="*/ 514360 h 603299"/>
                  <a:gd name="connsiteX64" fmla="*/ 328295 w 967248"/>
                  <a:gd name="connsiteY64" fmla="*/ 555249 h 603299"/>
                  <a:gd name="connsiteX65" fmla="*/ 571905 w 967248"/>
                  <a:gd name="connsiteY65" fmla="*/ 554360 h 603299"/>
                  <a:gd name="connsiteX66" fmla="*/ 676818 w 967248"/>
                  <a:gd name="connsiteY66" fmla="*/ 554360 h 603299"/>
                  <a:gd name="connsiteX67" fmla="*/ 676818 w 967248"/>
                  <a:gd name="connsiteY67" fmla="*/ 441472 h 6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67248" h="603299">
                    <a:moveTo>
                      <a:pt x="731053" y="486805"/>
                    </a:moveTo>
                    <a:cubicBezTo>
                      <a:pt x="729274" y="501027"/>
                      <a:pt x="727496" y="507250"/>
                      <a:pt x="727496" y="512583"/>
                    </a:cubicBezTo>
                    <a:cubicBezTo>
                      <a:pt x="723940" y="603249"/>
                      <a:pt x="723940" y="603249"/>
                      <a:pt x="634142" y="603249"/>
                    </a:cubicBezTo>
                    <a:cubicBezTo>
                      <a:pt x="516782" y="603249"/>
                      <a:pt x="400311" y="601471"/>
                      <a:pt x="282951" y="603249"/>
                    </a:cubicBezTo>
                    <a:cubicBezTo>
                      <a:pt x="247387" y="604138"/>
                      <a:pt x="234051" y="593471"/>
                      <a:pt x="239386" y="557027"/>
                    </a:cubicBezTo>
                    <a:cubicBezTo>
                      <a:pt x="242942" y="535694"/>
                      <a:pt x="240275" y="513472"/>
                      <a:pt x="240275" y="485027"/>
                    </a:cubicBezTo>
                    <a:cubicBezTo>
                      <a:pt x="205600" y="493916"/>
                      <a:pt x="176260" y="502805"/>
                      <a:pt x="146031" y="509916"/>
                    </a:cubicBezTo>
                    <a:cubicBezTo>
                      <a:pt x="84684" y="524138"/>
                      <a:pt x="45564" y="511694"/>
                      <a:pt x="17113" y="468138"/>
                    </a:cubicBezTo>
                    <a:cubicBezTo>
                      <a:pt x="-10449" y="426361"/>
                      <a:pt x="-4225" y="383694"/>
                      <a:pt x="32228" y="333917"/>
                    </a:cubicBezTo>
                    <a:cubicBezTo>
                      <a:pt x="90907" y="254806"/>
                      <a:pt x="149587" y="174806"/>
                      <a:pt x="206489" y="93918"/>
                    </a:cubicBezTo>
                    <a:cubicBezTo>
                      <a:pt x="267837" y="6807"/>
                      <a:pt x="322960" y="-11859"/>
                      <a:pt x="427873" y="9474"/>
                    </a:cubicBezTo>
                    <a:cubicBezTo>
                      <a:pt x="464325" y="16585"/>
                      <a:pt x="505224" y="15696"/>
                      <a:pt x="541676" y="7696"/>
                    </a:cubicBezTo>
                    <a:cubicBezTo>
                      <a:pt x="637698" y="-12748"/>
                      <a:pt x="692822" y="5918"/>
                      <a:pt x="750613" y="83251"/>
                    </a:cubicBezTo>
                    <a:cubicBezTo>
                      <a:pt x="812849" y="167696"/>
                      <a:pt x="875085" y="252140"/>
                      <a:pt x="936432" y="337473"/>
                    </a:cubicBezTo>
                    <a:cubicBezTo>
                      <a:pt x="972885" y="387250"/>
                      <a:pt x="977331" y="427250"/>
                      <a:pt x="947991" y="468138"/>
                    </a:cubicBezTo>
                    <a:cubicBezTo>
                      <a:pt x="916873" y="512583"/>
                      <a:pt x="874196" y="525027"/>
                      <a:pt x="823518" y="510805"/>
                    </a:cubicBezTo>
                    <a:cubicBezTo>
                      <a:pt x="795067" y="502805"/>
                      <a:pt x="765727" y="495694"/>
                      <a:pt x="731053" y="486805"/>
                    </a:cubicBezTo>
                    <a:close/>
                    <a:moveTo>
                      <a:pt x="675929" y="148140"/>
                    </a:moveTo>
                    <a:cubicBezTo>
                      <a:pt x="636809" y="160585"/>
                      <a:pt x="603024" y="166807"/>
                      <a:pt x="573684" y="181918"/>
                    </a:cubicBezTo>
                    <a:cubicBezTo>
                      <a:pt x="513225" y="214806"/>
                      <a:pt x="457213" y="216584"/>
                      <a:pt x="395865" y="181029"/>
                    </a:cubicBezTo>
                    <a:cubicBezTo>
                      <a:pt x="364747" y="163251"/>
                      <a:pt x="325627" y="158807"/>
                      <a:pt x="285618" y="147251"/>
                    </a:cubicBezTo>
                    <a:cubicBezTo>
                      <a:pt x="285618" y="190807"/>
                      <a:pt x="282951" y="222806"/>
                      <a:pt x="286507" y="254806"/>
                    </a:cubicBezTo>
                    <a:cubicBezTo>
                      <a:pt x="288285" y="266362"/>
                      <a:pt x="302511" y="284139"/>
                      <a:pt x="314069" y="285917"/>
                    </a:cubicBezTo>
                    <a:cubicBezTo>
                      <a:pt x="410091" y="306362"/>
                      <a:pt x="431429" y="346361"/>
                      <a:pt x="388753" y="429916"/>
                    </a:cubicBezTo>
                    <a:cubicBezTo>
                      <a:pt x="451878" y="469028"/>
                      <a:pt x="514115" y="470805"/>
                      <a:pt x="579018" y="429028"/>
                    </a:cubicBezTo>
                    <a:cubicBezTo>
                      <a:pt x="552345" y="394361"/>
                      <a:pt x="537231" y="353472"/>
                      <a:pt x="575462" y="323250"/>
                    </a:cubicBezTo>
                    <a:cubicBezTo>
                      <a:pt x="604802" y="299250"/>
                      <a:pt x="646589" y="290361"/>
                      <a:pt x="688376" y="272584"/>
                    </a:cubicBezTo>
                    <a:cubicBezTo>
                      <a:pt x="684820" y="239695"/>
                      <a:pt x="681264" y="198806"/>
                      <a:pt x="675929" y="148140"/>
                    </a:cubicBezTo>
                    <a:close/>
                    <a:moveTo>
                      <a:pt x="727496" y="131251"/>
                    </a:moveTo>
                    <a:cubicBezTo>
                      <a:pt x="727496" y="164140"/>
                      <a:pt x="726607" y="183695"/>
                      <a:pt x="727496" y="202362"/>
                    </a:cubicBezTo>
                    <a:cubicBezTo>
                      <a:pt x="731942" y="258362"/>
                      <a:pt x="725718" y="320584"/>
                      <a:pt x="805736" y="332139"/>
                    </a:cubicBezTo>
                    <a:cubicBezTo>
                      <a:pt x="814627" y="333028"/>
                      <a:pt x="819962" y="355250"/>
                      <a:pt x="826185" y="367695"/>
                    </a:cubicBezTo>
                    <a:cubicBezTo>
                      <a:pt x="813738" y="369472"/>
                      <a:pt x="799512" y="374806"/>
                      <a:pt x="787954" y="372139"/>
                    </a:cubicBezTo>
                    <a:cubicBezTo>
                      <a:pt x="740833" y="361472"/>
                      <a:pt x="694600" y="345472"/>
                      <a:pt x="647478" y="337473"/>
                    </a:cubicBezTo>
                    <a:cubicBezTo>
                      <a:pt x="634142" y="335695"/>
                      <a:pt x="617249" y="354361"/>
                      <a:pt x="602134" y="364139"/>
                    </a:cubicBezTo>
                    <a:cubicBezTo>
                      <a:pt x="611914" y="377472"/>
                      <a:pt x="618138" y="399694"/>
                      <a:pt x="630585" y="403250"/>
                    </a:cubicBezTo>
                    <a:cubicBezTo>
                      <a:pt x="704380" y="426361"/>
                      <a:pt x="779953" y="447694"/>
                      <a:pt x="855525" y="464583"/>
                    </a:cubicBezTo>
                    <a:cubicBezTo>
                      <a:pt x="871529" y="468138"/>
                      <a:pt x="899980" y="452139"/>
                      <a:pt x="907982" y="437027"/>
                    </a:cubicBezTo>
                    <a:cubicBezTo>
                      <a:pt x="916873" y="421916"/>
                      <a:pt x="915094" y="391695"/>
                      <a:pt x="904425" y="377472"/>
                    </a:cubicBezTo>
                    <a:cubicBezTo>
                      <a:pt x="851969" y="298362"/>
                      <a:pt x="793289" y="220140"/>
                      <a:pt x="727496" y="131251"/>
                    </a:cubicBezTo>
                    <a:close/>
                    <a:moveTo>
                      <a:pt x="240275" y="152584"/>
                    </a:moveTo>
                    <a:cubicBezTo>
                      <a:pt x="235829" y="151696"/>
                      <a:pt x="232273" y="149918"/>
                      <a:pt x="227827" y="149029"/>
                    </a:cubicBezTo>
                    <a:cubicBezTo>
                      <a:pt x="170037" y="228140"/>
                      <a:pt x="109578" y="305473"/>
                      <a:pt x="55344" y="386361"/>
                    </a:cubicBezTo>
                    <a:cubicBezTo>
                      <a:pt x="30449" y="423694"/>
                      <a:pt x="63346" y="474361"/>
                      <a:pt x="108689" y="465472"/>
                    </a:cubicBezTo>
                    <a:cubicBezTo>
                      <a:pt x="186040" y="450361"/>
                      <a:pt x="262502" y="426361"/>
                      <a:pt x="338075" y="403250"/>
                    </a:cubicBezTo>
                    <a:cubicBezTo>
                      <a:pt x="349633" y="399694"/>
                      <a:pt x="356746" y="379250"/>
                      <a:pt x="365636" y="366806"/>
                    </a:cubicBezTo>
                    <a:cubicBezTo>
                      <a:pt x="350522" y="357028"/>
                      <a:pt x="337185" y="342806"/>
                      <a:pt x="320293" y="337473"/>
                    </a:cubicBezTo>
                    <a:cubicBezTo>
                      <a:pt x="307846" y="333917"/>
                      <a:pt x="291842" y="339250"/>
                      <a:pt x="277616" y="343695"/>
                    </a:cubicBezTo>
                    <a:cubicBezTo>
                      <a:pt x="251833" y="350806"/>
                      <a:pt x="227827" y="363250"/>
                      <a:pt x="202044" y="368583"/>
                    </a:cubicBezTo>
                    <a:cubicBezTo>
                      <a:pt x="186040" y="372139"/>
                      <a:pt x="168258" y="365917"/>
                      <a:pt x="150476" y="364139"/>
                    </a:cubicBezTo>
                    <a:cubicBezTo>
                      <a:pt x="162924" y="350806"/>
                      <a:pt x="175371" y="337473"/>
                      <a:pt x="188707" y="325028"/>
                    </a:cubicBezTo>
                    <a:cubicBezTo>
                      <a:pt x="192264" y="321472"/>
                      <a:pt x="202044" y="323250"/>
                      <a:pt x="204711" y="318806"/>
                    </a:cubicBezTo>
                    <a:cubicBezTo>
                      <a:pt x="217158" y="304584"/>
                      <a:pt x="235829" y="290361"/>
                      <a:pt x="238496" y="274362"/>
                    </a:cubicBezTo>
                    <a:cubicBezTo>
                      <a:pt x="242942" y="233473"/>
                      <a:pt x="240275" y="192584"/>
                      <a:pt x="240275" y="152584"/>
                    </a:cubicBezTo>
                    <a:close/>
                    <a:moveTo>
                      <a:pt x="697267" y="92140"/>
                    </a:moveTo>
                    <a:cubicBezTo>
                      <a:pt x="671484" y="54807"/>
                      <a:pt x="632364" y="38807"/>
                      <a:pt x="585242" y="49474"/>
                    </a:cubicBezTo>
                    <a:cubicBezTo>
                      <a:pt x="519449" y="64585"/>
                      <a:pt x="455435" y="67252"/>
                      <a:pt x="388753" y="49474"/>
                    </a:cubicBezTo>
                    <a:cubicBezTo>
                      <a:pt x="332740" y="34363"/>
                      <a:pt x="291842" y="56585"/>
                      <a:pt x="276727" y="92140"/>
                    </a:cubicBezTo>
                    <a:cubicBezTo>
                      <a:pt x="334518" y="111696"/>
                      <a:pt x="391420" y="133918"/>
                      <a:pt x="450100" y="150807"/>
                    </a:cubicBezTo>
                    <a:cubicBezTo>
                      <a:pt x="470549" y="157029"/>
                      <a:pt x="496333" y="157029"/>
                      <a:pt x="516782" y="151696"/>
                    </a:cubicBezTo>
                    <a:cubicBezTo>
                      <a:pt x="576351" y="134807"/>
                      <a:pt x="634142" y="113473"/>
                      <a:pt x="697267" y="92140"/>
                    </a:cubicBezTo>
                    <a:close/>
                    <a:moveTo>
                      <a:pt x="676818" y="441472"/>
                    </a:moveTo>
                    <a:cubicBezTo>
                      <a:pt x="544344" y="529472"/>
                      <a:pt x="418093" y="519694"/>
                      <a:pt x="287396" y="444138"/>
                    </a:cubicBezTo>
                    <a:cubicBezTo>
                      <a:pt x="287396" y="477027"/>
                      <a:pt x="290064" y="496583"/>
                      <a:pt x="286507" y="514360"/>
                    </a:cubicBezTo>
                    <a:cubicBezTo>
                      <a:pt x="279395" y="551694"/>
                      <a:pt x="297176" y="556138"/>
                      <a:pt x="328295" y="555249"/>
                    </a:cubicBezTo>
                    <a:cubicBezTo>
                      <a:pt x="409202" y="553472"/>
                      <a:pt x="490998" y="554360"/>
                      <a:pt x="571905" y="554360"/>
                    </a:cubicBezTo>
                    <a:cubicBezTo>
                      <a:pt x="606580" y="554360"/>
                      <a:pt x="641255" y="554360"/>
                      <a:pt x="676818" y="554360"/>
                    </a:cubicBezTo>
                    <a:cubicBezTo>
                      <a:pt x="676818" y="517916"/>
                      <a:pt x="676818" y="489472"/>
                      <a:pt x="676818" y="441472"/>
                    </a:cubicBezTo>
                    <a:close/>
                  </a:path>
                </a:pathLst>
              </a:custGeom>
              <a:solidFill>
                <a:srgbClr val="FFFFFF"/>
              </a:solidFill>
              <a:ln w="8885" cap="flat">
                <a:noFill/>
                <a:prstDash val="solid"/>
                <a:miter/>
              </a:ln>
            </p:spPr>
            <p:txBody>
              <a:bodyPr rtlCol="0" anchor="ctr"/>
              <a:lstStyle/>
              <a:p>
                <a:endParaRPr lang="en-US" sz="3200"/>
              </a:p>
            </p:txBody>
          </p:sp>
          <p:sp>
            <p:nvSpPr>
              <p:cNvPr id="48" name="Freeform 47">
                <a:extLst>
                  <a:ext uri="{FF2B5EF4-FFF2-40B4-BE49-F238E27FC236}">
                    <a16:creationId xmlns:a16="http://schemas.microsoft.com/office/drawing/2014/main" id="{CBAA0D53-3377-94AD-33E8-85CDE7610481}"/>
                  </a:ext>
                </a:extLst>
              </p:cNvPr>
              <p:cNvSpPr/>
              <p:nvPr/>
            </p:nvSpPr>
            <p:spPr>
              <a:xfrm>
                <a:off x="7509887" y="4323640"/>
                <a:ext cx="366401" cy="360948"/>
              </a:xfrm>
              <a:custGeom>
                <a:avLst/>
                <a:gdLst>
                  <a:gd name="connsiteX0" fmla="*/ 180550 w 366401"/>
                  <a:gd name="connsiteY0" fmla="*/ 360918 h 360948"/>
                  <a:gd name="connsiteX1" fmla="*/ 65 w 366401"/>
                  <a:gd name="connsiteY1" fmla="*/ 176918 h 360948"/>
                  <a:gd name="connsiteX2" fmla="*/ 187663 w 366401"/>
                  <a:gd name="connsiteY2" fmla="*/ 30 h 360948"/>
                  <a:gd name="connsiteX3" fmla="*/ 366370 w 366401"/>
                  <a:gd name="connsiteY3" fmla="*/ 188474 h 360948"/>
                  <a:gd name="connsiteX4" fmla="*/ 180550 w 366401"/>
                  <a:gd name="connsiteY4" fmla="*/ 360918 h 360948"/>
                  <a:gd name="connsiteX5" fmla="*/ 183217 w 366401"/>
                  <a:gd name="connsiteY5" fmla="*/ 312918 h 360948"/>
                  <a:gd name="connsiteX6" fmla="*/ 319248 w 366401"/>
                  <a:gd name="connsiteY6" fmla="*/ 176918 h 360948"/>
                  <a:gd name="connsiteX7" fmla="*/ 186774 w 366401"/>
                  <a:gd name="connsiteY7" fmla="*/ 44475 h 360948"/>
                  <a:gd name="connsiteX8" fmla="*/ 48076 w 366401"/>
                  <a:gd name="connsiteY8" fmla="*/ 180474 h 360948"/>
                  <a:gd name="connsiteX9" fmla="*/ 183217 w 366401"/>
                  <a:gd name="connsiteY9" fmla="*/ 312918 h 36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401" h="360948">
                    <a:moveTo>
                      <a:pt x="180550" y="360918"/>
                    </a:moveTo>
                    <a:cubicBezTo>
                      <a:pt x="77416" y="359140"/>
                      <a:pt x="-2603" y="276474"/>
                      <a:pt x="65" y="176918"/>
                    </a:cubicBezTo>
                    <a:cubicBezTo>
                      <a:pt x="2732" y="74697"/>
                      <a:pt x="83639" y="-1747"/>
                      <a:pt x="187663" y="30"/>
                    </a:cubicBezTo>
                    <a:cubicBezTo>
                      <a:pt x="293465" y="1808"/>
                      <a:pt x="368148" y="80919"/>
                      <a:pt x="366370" y="188474"/>
                    </a:cubicBezTo>
                    <a:cubicBezTo>
                      <a:pt x="364592" y="288029"/>
                      <a:pt x="283685" y="362695"/>
                      <a:pt x="180550" y="360918"/>
                    </a:cubicBezTo>
                    <a:close/>
                    <a:moveTo>
                      <a:pt x="183217" y="312918"/>
                    </a:moveTo>
                    <a:cubicBezTo>
                      <a:pt x="262346" y="312918"/>
                      <a:pt x="319248" y="256918"/>
                      <a:pt x="319248" y="176918"/>
                    </a:cubicBezTo>
                    <a:cubicBezTo>
                      <a:pt x="320137" y="105808"/>
                      <a:pt x="258790" y="44475"/>
                      <a:pt x="186774" y="44475"/>
                    </a:cubicBezTo>
                    <a:cubicBezTo>
                      <a:pt x="109423" y="44475"/>
                      <a:pt x="47187" y="104919"/>
                      <a:pt x="48076" y="180474"/>
                    </a:cubicBezTo>
                    <a:cubicBezTo>
                      <a:pt x="48965" y="256918"/>
                      <a:pt x="104977" y="312029"/>
                      <a:pt x="183217" y="312918"/>
                    </a:cubicBezTo>
                    <a:close/>
                  </a:path>
                </a:pathLst>
              </a:custGeom>
              <a:solidFill>
                <a:srgbClr val="FFFFFF"/>
              </a:solidFill>
              <a:ln w="8885" cap="flat">
                <a:noFill/>
                <a:prstDash val="solid"/>
                <a:miter/>
              </a:ln>
            </p:spPr>
            <p:txBody>
              <a:bodyPr rtlCol="0" anchor="ctr"/>
              <a:lstStyle/>
              <a:p>
                <a:endParaRPr lang="en-US" sz="3200"/>
              </a:p>
            </p:txBody>
          </p:sp>
        </p:grpSp>
        <p:grpSp>
          <p:nvGrpSpPr>
            <p:cNvPr id="49" name="Graphic 34">
              <a:extLst>
                <a:ext uri="{FF2B5EF4-FFF2-40B4-BE49-F238E27FC236}">
                  <a16:creationId xmlns:a16="http://schemas.microsoft.com/office/drawing/2014/main" id="{E814D948-2737-ACB6-FCBB-D968AD438276}"/>
                </a:ext>
              </a:extLst>
            </p:cNvPr>
            <p:cNvGrpSpPr/>
            <p:nvPr/>
          </p:nvGrpSpPr>
          <p:grpSpPr>
            <a:xfrm>
              <a:off x="9772455" y="2082613"/>
              <a:ext cx="501713" cy="711213"/>
              <a:chOff x="9674619" y="1978792"/>
              <a:chExt cx="675046" cy="956924"/>
            </a:xfrm>
            <a:solidFill>
              <a:srgbClr val="FFFFFF"/>
            </a:solidFill>
          </p:grpSpPr>
          <p:sp>
            <p:nvSpPr>
              <p:cNvPr id="50" name="Freeform 49">
                <a:extLst>
                  <a:ext uri="{FF2B5EF4-FFF2-40B4-BE49-F238E27FC236}">
                    <a16:creationId xmlns:a16="http://schemas.microsoft.com/office/drawing/2014/main" id="{1F40404B-9A64-A441-C715-272ED59EE495}"/>
                  </a:ext>
                </a:extLst>
              </p:cNvPr>
              <p:cNvSpPr/>
              <p:nvPr/>
            </p:nvSpPr>
            <p:spPr>
              <a:xfrm>
                <a:off x="9674619" y="1978792"/>
                <a:ext cx="675046" cy="956924"/>
              </a:xfrm>
              <a:custGeom>
                <a:avLst/>
                <a:gdLst>
                  <a:gd name="connsiteX0" fmla="*/ 355905 w 675046"/>
                  <a:gd name="connsiteY0" fmla="*/ 0 h 956924"/>
                  <a:gd name="connsiteX1" fmla="*/ 636857 w 675046"/>
                  <a:gd name="connsiteY1" fmla="*/ 183999 h 956924"/>
                  <a:gd name="connsiteX2" fmla="*/ 611074 w 675046"/>
                  <a:gd name="connsiteY2" fmla="*/ 533331 h 956924"/>
                  <a:gd name="connsiteX3" fmla="*/ 518608 w 675046"/>
                  <a:gd name="connsiteY3" fmla="*/ 657775 h 956924"/>
                  <a:gd name="connsiteX4" fmla="*/ 467930 w 675046"/>
                  <a:gd name="connsiteY4" fmla="*/ 800885 h 956924"/>
                  <a:gd name="connsiteX5" fmla="*/ 281221 w 675046"/>
                  <a:gd name="connsiteY5" fmla="*/ 956440 h 956924"/>
                  <a:gd name="connsiteX6" fmla="*/ 126519 w 675046"/>
                  <a:gd name="connsiteY6" fmla="*/ 776885 h 956924"/>
                  <a:gd name="connsiteX7" fmla="*/ 134521 w 675046"/>
                  <a:gd name="connsiteY7" fmla="*/ 747552 h 956924"/>
                  <a:gd name="connsiteX8" fmla="*/ 170085 w 675046"/>
                  <a:gd name="connsiteY8" fmla="*/ 711996 h 956924"/>
                  <a:gd name="connsiteX9" fmla="*/ 186088 w 675046"/>
                  <a:gd name="connsiteY9" fmla="*/ 760885 h 956924"/>
                  <a:gd name="connsiteX10" fmla="*/ 282110 w 675046"/>
                  <a:gd name="connsiteY10" fmla="*/ 902218 h 956924"/>
                  <a:gd name="connsiteX11" fmla="*/ 411028 w 675046"/>
                  <a:gd name="connsiteY11" fmla="*/ 791996 h 956924"/>
                  <a:gd name="connsiteX12" fmla="*/ 481266 w 675046"/>
                  <a:gd name="connsiteY12" fmla="*/ 613330 h 956924"/>
                  <a:gd name="connsiteX13" fmla="*/ 613741 w 675046"/>
                  <a:gd name="connsiteY13" fmla="*/ 386665 h 956924"/>
                  <a:gd name="connsiteX14" fmla="*/ 320341 w 675046"/>
                  <a:gd name="connsiteY14" fmla="*/ 55111 h 956924"/>
                  <a:gd name="connsiteX15" fmla="*/ 59837 w 675046"/>
                  <a:gd name="connsiteY15" fmla="*/ 367109 h 956924"/>
                  <a:gd name="connsiteX16" fmla="*/ 84732 w 675046"/>
                  <a:gd name="connsiteY16" fmla="*/ 455998 h 956924"/>
                  <a:gd name="connsiteX17" fmla="*/ 73174 w 675046"/>
                  <a:gd name="connsiteY17" fmla="*/ 502220 h 956924"/>
                  <a:gd name="connsiteX18" fmla="*/ 35832 w 675046"/>
                  <a:gd name="connsiteY18" fmla="*/ 477331 h 956924"/>
                  <a:gd name="connsiteX19" fmla="*/ 47390 w 675046"/>
                  <a:gd name="connsiteY19" fmla="*/ 168888 h 956924"/>
                  <a:gd name="connsiteX20" fmla="*/ 355905 w 675046"/>
                  <a:gd name="connsiteY20" fmla="*/ 0 h 9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5046" h="956924">
                    <a:moveTo>
                      <a:pt x="355905" y="0"/>
                    </a:moveTo>
                    <a:cubicBezTo>
                      <a:pt x="475932" y="3555"/>
                      <a:pt x="576399" y="65777"/>
                      <a:pt x="636857" y="183999"/>
                    </a:cubicBezTo>
                    <a:cubicBezTo>
                      <a:pt x="697315" y="302221"/>
                      <a:pt x="683979" y="422220"/>
                      <a:pt x="611074" y="533331"/>
                    </a:cubicBezTo>
                    <a:cubicBezTo>
                      <a:pt x="582623" y="575997"/>
                      <a:pt x="550615" y="616886"/>
                      <a:pt x="518608" y="657775"/>
                    </a:cubicBezTo>
                    <a:cubicBezTo>
                      <a:pt x="486601" y="700441"/>
                      <a:pt x="469708" y="746663"/>
                      <a:pt x="467930" y="800885"/>
                    </a:cubicBezTo>
                    <a:cubicBezTo>
                      <a:pt x="465263" y="891551"/>
                      <a:pt x="375465" y="963551"/>
                      <a:pt x="281221" y="956440"/>
                    </a:cubicBezTo>
                    <a:cubicBezTo>
                      <a:pt x="186088" y="949329"/>
                      <a:pt x="116739" y="869329"/>
                      <a:pt x="126519" y="776885"/>
                    </a:cubicBezTo>
                    <a:cubicBezTo>
                      <a:pt x="127408" y="767107"/>
                      <a:pt x="128298" y="754663"/>
                      <a:pt x="134521" y="747552"/>
                    </a:cubicBezTo>
                    <a:cubicBezTo>
                      <a:pt x="145190" y="733330"/>
                      <a:pt x="160305" y="711108"/>
                      <a:pt x="170085" y="711996"/>
                    </a:cubicBezTo>
                    <a:cubicBezTo>
                      <a:pt x="198536" y="716441"/>
                      <a:pt x="190534" y="739552"/>
                      <a:pt x="186088" y="760885"/>
                    </a:cubicBezTo>
                    <a:cubicBezTo>
                      <a:pt x="170974" y="834663"/>
                      <a:pt x="210983" y="893329"/>
                      <a:pt x="282110" y="902218"/>
                    </a:cubicBezTo>
                    <a:cubicBezTo>
                      <a:pt x="348792" y="910218"/>
                      <a:pt x="404805" y="862218"/>
                      <a:pt x="411028" y="791996"/>
                    </a:cubicBezTo>
                    <a:cubicBezTo>
                      <a:pt x="416363" y="725330"/>
                      <a:pt x="440368" y="666663"/>
                      <a:pt x="481266" y="613330"/>
                    </a:cubicBezTo>
                    <a:cubicBezTo>
                      <a:pt x="534612" y="543108"/>
                      <a:pt x="594181" y="477331"/>
                      <a:pt x="613741" y="386665"/>
                    </a:cubicBezTo>
                    <a:cubicBezTo>
                      <a:pt x="651083" y="215999"/>
                      <a:pt x="495492" y="44444"/>
                      <a:pt x="320341" y="55111"/>
                    </a:cubicBezTo>
                    <a:cubicBezTo>
                      <a:pt x="166528" y="64889"/>
                      <a:pt x="37610" y="205332"/>
                      <a:pt x="59837" y="367109"/>
                    </a:cubicBezTo>
                    <a:cubicBezTo>
                      <a:pt x="64283" y="397331"/>
                      <a:pt x="72285" y="428442"/>
                      <a:pt x="84732" y="455998"/>
                    </a:cubicBezTo>
                    <a:cubicBezTo>
                      <a:pt x="94512" y="478220"/>
                      <a:pt x="95401" y="495998"/>
                      <a:pt x="73174" y="502220"/>
                    </a:cubicBezTo>
                    <a:cubicBezTo>
                      <a:pt x="63394" y="504886"/>
                      <a:pt x="42056" y="488887"/>
                      <a:pt x="35832" y="477331"/>
                    </a:cubicBezTo>
                    <a:cubicBezTo>
                      <a:pt x="-16624" y="372443"/>
                      <a:pt x="-10401" y="268443"/>
                      <a:pt x="47390" y="168888"/>
                    </a:cubicBezTo>
                    <a:cubicBezTo>
                      <a:pt x="113183" y="56000"/>
                      <a:pt x="211872" y="1778"/>
                      <a:pt x="355905" y="0"/>
                    </a:cubicBezTo>
                    <a:close/>
                  </a:path>
                </a:pathLst>
              </a:custGeom>
              <a:solidFill>
                <a:srgbClr val="FFFFFF"/>
              </a:solidFill>
              <a:ln w="8885" cap="flat">
                <a:noFill/>
                <a:prstDash val="solid"/>
                <a:miter/>
              </a:ln>
            </p:spPr>
            <p:txBody>
              <a:bodyPr rtlCol="0" anchor="ctr"/>
              <a:lstStyle/>
              <a:p>
                <a:endParaRPr lang="en-US" sz="3200"/>
              </a:p>
            </p:txBody>
          </p:sp>
          <p:sp>
            <p:nvSpPr>
              <p:cNvPr id="51" name="Freeform 50">
                <a:extLst>
                  <a:ext uri="{FF2B5EF4-FFF2-40B4-BE49-F238E27FC236}">
                    <a16:creationId xmlns:a16="http://schemas.microsoft.com/office/drawing/2014/main" id="{64E82826-AFA5-AB36-2558-1A254D044BC2}"/>
                  </a:ext>
                </a:extLst>
              </p:cNvPr>
              <p:cNvSpPr/>
              <p:nvPr/>
            </p:nvSpPr>
            <p:spPr>
              <a:xfrm>
                <a:off x="9787023" y="2087724"/>
                <a:ext cx="451547" cy="388843"/>
              </a:xfrm>
              <a:custGeom>
                <a:avLst/>
                <a:gdLst>
                  <a:gd name="connsiteX0" fmla="*/ 451547 w 451547"/>
                  <a:gd name="connsiteY0" fmla="*/ 224400 h 388843"/>
                  <a:gd name="connsiteX1" fmla="*/ 391978 w 451547"/>
                  <a:gd name="connsiteY1" fmla="*/ 373733 h 388843"/>
                  <a:gd name="connsiteX2" fmla="*/ 344856 w 451547"/>
                  <a:gd name="connsiteY2" fmla="*/ 388844 h 388843"/>
                  <a:gd name="connsiteX3" fmla="*/ 351080 w 451547"/>
                  <a:gd name="connsiteY3" fmla="*/ 339955 h 388843"/>
                  <a:gd name="connsiteX4" fmla="*/ 363527 w 451547"/>
                  <a:gd name="connsiteY4" fmla="*/ 126623 h 388843"/>
                  <a:gd name="connsiteX5" fmla="*/ 171484 w 451547"/>
                  <a:gd name="connsiteY5" fmla="*/ 63512 h 388843"/>
                  <a:gd name="connsiteX6" fmla="*/ 55902 w 451547"/>
                  <a:gd name="connsiteY6" fmla="*/ 251067 h 388843"/>
                  <a:gd name="connsiteX7" fmla="*/ 60347 w 451547"/>
                  <a:gd name="connsiteY7" fmla="*/ 272400 h 388843"/>
                  <a:gd name="connsiteX8" fmla="*/ 42566 w 451547"/>
                  <a:gd name="connsiteY8" fmla="*/ 307067 h 388843"/>
                  <a:gd name="connsiteX9" fmla="*/ 11447 w 451547"/>
                  <a:gd name="connsiteY9" fmla="*/ 284844 h 388843"/>
                  <a:gd name="connsiteX10" fmla="*/ 99467 w 451547"/>
                  <a:gd name="connsiteY10" fmla="*/ 37734 h 388843"/>
                  <a:gd name="connsiteX11" fmla="*/ 437322 w 451547"/>
                  <a:gd name="connsiteY11" fmla="*/ 150623 h 388843"/>
                  <a:gd name="connsiteX12" fmla="*/ 451547 w 451547"/>
                  <a:gd name="connsiteY12" fmla="*/ 224400 h 38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547" h="388843">
                    <a:moveTo>
                      <a:pt x="451547" y="224400"/>
                    </a:moveTo>
                    <a:cubicBezTo>
                      <a:pt x="451547" y="283067"/>
                      <a:pt x="431987" y="332844"/>
                      <a:pt x="391978" y="373733"/>
                    </a:cubicBezTo>
                    <a:cubicBezTo>
                      <a:pt x="382198" y="384399"/>
                      <a:pt x="360860" y="384399"/>
                      <a:pt x="344856" y="388844"/>
                    </a:cubicBezTo>
                    <a:cubicBezTo>
                      <a:pt x="346634" y="371955"/>
                      <a:pt x="342189" y="349733"/>
                      <a:pt x="351080" y="339955"/>
                    </a:cubicBezTo>
                    <a:cubicBezTo>
                      <a:pt x="412427" y="271511"/>
                      <a:pt x="400869" y="177289"/>
                      <a:pt x="363527" y="126623"/>
                    </a:cubicBezTo>
                    <a:cubicBezTo>
                      <a:pt x="319073" y="65290"/>
                      <a:pt x="236387" y="38623"/>
                      <a:pt x="171484" y="63512"/>
                    </a:cubicBezTo>
                    <a:cubicBezTo>
                      <a:pt x="88798" y="95512"/>
                      <a:pt x="44344" y="169289"/>
                      <a:pt x="55902" y="251067"/>
                    </a:cubicBezTo>
                    <a:cubicBezTo>
                      <a:pt x="56791" y="258178"/>
                      <a:pt x="62125" y="266178"/>
                      <a:pt x="60347" y="272400"/>
                    </a:cubicBezTo>
                    <a:cubicBezTo>
                      <a:pt x="55902" y="284844"/>
                      <a:pt x="48789" y="295511"/>
                      <a:pt x="42566" y="307067"/>
                    </a:cubicBezTo>
                    <a:cubicBezTo>
                      <a:pt x="31896" y="299955"/>
                      <a:pt x="15004" y="294622"/>
                      <a:pt x="11447" y="284844"/>
                    </a:cubicBezTo>
                    <a:cubicBezTo>
                      <a:pt x="-22338" y="204845"/>
                      <a:pt x="22116" y="83956"/>
                      <a:pt x="99467" y="37734"/>
                    </a:cubicBezTo>
                    <a:cubicBezTo>
                      <a:pt x="231942" y="-41376"/>
                      <a:pt x="380420" y="7512"/>
                      <a:pt x="437322" y="150623"/>
                    </a:cubicBezTo>
                    <a:cubicBezTo>
                      <a:pt x="446213" y="173734"/>
                      <a:pt x="447102" y="200400"/>
                      <a:pt x="451547" y="224400"/>
                    </a:cubicBezTo>
                    <a:close/>
                  </a:path>
                </a:pathLst>
              </a:custGeom>
              <a:solidFill>
                <a:srgbClr val="FFFFFF"/>
              </a:solidFill>
              <a:ln w="8885" cap="flat">
                <a:noFill/>
                <a:prstDash val="solid"/>
                <a:miter/>
              </a:ln>
            </p:spPr>
            <p:txBody>
              <a:bodyPr rtlCol="0" anchor="ctr"/>
              <a:lstStyle/>
              <a:p>
                <a:endParaRPr lang="en-US" sz="3200"/>
              </a:p>
            </p:txBody>
          </p:sp>
          <p:sp>
            <p:nvSpPr>
              <p:cNvPr id="52" name="Freeform 51">
                <a:extLst>
                  <a:ext uri="{FF2B5EF4-FFF2-40B4-BE49-F238E27FC236}">
                    <a16:creationId xmlns:a16="http://schemas.microsoft.com/office/drawing/2014/main" id="{655CE4D1-2AE4-77BD-252E-D2BE89CAE3F1}"/>
                  </a:ext>
                </a:extLst>
              </p:cNvPr>
              <p:cNvSpPr/>
              <p:nvPr/>
            </p:nvSpPr>
            <p:spPr>
              <a:xfrm>
                <a:off x="9846848" y="2351386"/>
                <a:ext cx="235508" cy="328381"/>
              </a:xfrm>
              <a:custGeom>
                <a:avLst/>
                <a:gdLst>
                  <a:gd name="connsiteX0" fmla="*/ 73428 w 235508"/>
                  <a:gd name="connsiteY0" fmla="*/ 270070 h 328381"/>
                  <a:gd name="connsiteX1" fmla="*/ 169450 w 235508"/>
                  <a:gd name="connsiteY1" fmla="*/ 124292 h 328381"/>
                  <a:gd name="connsiteX2" fmla="*/ 172117 w 235508"/>
                  <a:gd name="connsiteY2" fmla="*/ 73626 h 328381"/>
                  <a:gd name="connsiteX3" fmla="*/ 111659 w 235508"/>
                  <a:gd name="connsiteY3" fmla="*/ 62070 h 328381"/>
                  <a:gd name="connsiteX4" fmla="*/ 72539 w 235508"/>
                  <a:gd name="connsiteY4" fmla="*/ 80737 h 328381"/>
                  <a:gd name="connsiteX5" fmla="*/ 31641 w 235508"/>
                  <a:gd name="connsiteY5" fmla="*/ 85182 h 328381"/>
                  <a:gd name="connsiteX6" fmla="*/ 43199 w 235508"/>
                  <a:gd name="connsiteY6" fmla="*/ 36293 h 328381"/>
                  <a:gd name="connsiteX7" fmla="*/ 201458 w 235508"/>
                  <a:gd name="connsiteY7" fmla="*/ 20293 h 328381"/>
                  <a:gd name="connsiteX8" fmla="*/ 208570 w 235508"/>
                  <a:gd name="connsiteY8" fmla="*/ 173181 h 328381"/>
                  <a:gd name="connsiteX9" fmla="*/ 125885 w 235508"/>
                  <a:gd name="connsiteY9" fmla="*/ 292292 h 328381"/>
                  <a:gd name="connsiteX10" fmla="*/ 43199 w 235508"/>
                  <a:gd name="connsiteY10" fmla="*/ 319847 h 328381"/>
                  <a:gd name="connsiteX11" fmla="*/ 3190 w 235508"/>
                  <a:gd name="connsiteY11" fmla="*/ 225625 h 328381"/>
                  <a:gd name="connsiteX12" fmla="*/ 27196 w 235508"/>
                  <a:gd name="connsiteY12" fmla="*/ 204292 h 328381"/>
                  <a:gd name="connsiteX13" fmla="*/ 52090 w 235508"/>
                  <a:gd name="connsiteY13" fmla="*/ 223847 h 328381"/>
                  <a:gd name="connsiteX14" fmla="*/ 61870 w 235508"/>
                  <a:gd name="connsiteY14" fmla="*/ 269181 h 328381"/>
                  <a:gd name="connsiteX15" fmla="*/ 73428 w 235508"/>
                  <a:gd name="connsiteY15" fmla="*/ 270070 h 32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508" h="328381">
                    <a:moveTo>
                      <a:pt x="73428" y="270070"/>
                    </a:moveTo>
                    <a:cubicBezTo>
                      <a:pt x="105436" y="222070"/>
                      <a:pt x="140110" y="174070"/>
                      <a:pt x="169450" y="124292"/>
                    </a:cubicBezTo>
                    <a:cubicBezTo>
                      <a:pt x="177452" y="110959"/>
                      <a:pt x="180119" y="78959"/>
                      <a:pt x="172117" y="73626"/>
                    </a:cubicBezTo>
                    <a:cubicBezTo>
                      <a:pt x="156114" y="62959"/>
                      <a:pt x="132108" y="61182"/>
                      <a:pt x="111659" y="62070"/>
                    </a:cubicBezTo>
                    <a:cubicBezTo>
                      <a:pt x="98323" y="62959"/>
                      <a:pt x="86765" y="77182"/>
                      <a:pt x="72539" y="80737"/>
                    </a:cubicBezTo>
                    <a:cubicBezTo>
                      <a:pt x="60092" y="85182"/>
                      <a:pt x="44978" y="84293"/>
                      <a:pt x="31641" y="85182"/>
                    </a:cubicBezTo>
                    <a:cubicBezTo>
                      <a:pt x="35198" y="68293"/>
                      <a:pt x="33419" y="46071"/>
                      <a:pt x="43199" y="36293"/>
                    </a:cubicBezTo>
                    <a:cubicBezTo>
                      <a:pt x="86765" y="-5485"/>
                      <a:pt x="164116" y="-11707"/>
                      <a:pt x="201458" y="20293"/>
                    </a:cubicBezTo>
                    <a:cubicBezTo>
                      <a:pt x="243245" y="55848"/>
                      <a:pt x="247690" y="111848"/>
                      <a:pt x="208570" y="173181"/>
                    </a:cubicBezTo>
                    <a:cubicBezTo>
                      <a:pt x="182787" y="214070"/>
                      <a:pt x="155225" y="254070"/>
                      <a:pt x="125885" y="292292"/>
                    </a:cubicBezTo>
                    <a:cubicBezTo>
                      <a:pt x="105436" y="318958"/>
                      <a:pt x="81430" y="341180"/>
                      <a:pt x="43199" y="319847"/>
                    </a:cubicBezTo>
                    <a:cubicBezTo>
                      <a:pt x="12970" y="302958"/>
                      <a:pt x="-8368" y="254958"/>
                      <a:pt x="3190" y="225625"/>
                    </a:cubicBezTo>
                    <a:cubicBezTo>
                      <a:pt x="6747" y="216736"/>
                      <a:pt x="18305" y="205181"/>
                      <a:pt x="27196" y="204292"/>
                    </a:cubicBezTo>
                    <a:cubicBezTo>
                      <a:pt x="35198" y="204292"/>
                      <a:pt x="47645" y="214959"/>
                      <a:pt x="52090" y="223847"/>
                    </a:cubicBezTo>
                    <a:cubicBezTo>
                      <a:pt x="58314" y="238070"/>
                      <a:pt x="59203" y="254070"/>
                      <a:pt x="61870" y="269181"/>
                    </a:cubicBezTo>
                    <a:cubicBezTo>
                      <a:pt x="66316" y="270070"/>
                      <a:pt x="69872" y="270070"/>
                      <a:pt x="73428" y="270070"/>
                    </a:cubicBezTo>
                    <a:close/>
                  </a:path>
                </a:pathLst>
              </a:custGeom>
              <a:solidFill>
                <a:srgbClr val="FFFFFF"/>
              </a:solidFill>
              <a:ln w="8885" cap="flat">
                <a:noFill/>
                <a:prstDash val="solid"/>
                <a:miter/>
              </a:ln>
            </p:spPr>
            <p:txBody>
              <a:bodyPr rtlCol="0" anchor="ctr"/>
              <a:lstStyle/>
              <a:p>
                <a:endParaRPr lang="en-US" sz="3200"/>
              </a:p>
            </p:txBody>
          </p:sp>
        </p:grpSp>
        <p:grpSp>
          <p:nvGrpSpPr>
            <p:cNvPr id="53" name="Graphic 34">
              <a:extLst>
                <a:ext uri="{FF2B5EF4-FFF2-40B4-BE49-F238E27FC236}">
                  <a16:creationId xmlns:a16="http://schemas.microsoft.com/office/drawing/2014/main" id="{A2C2A4E1-9DF7-952A-1761-21616D913D3D}"/>
                </a:ext>
              </a:extLst>
            </p:cNvPr>
            <p:cNvGrpSpPr/>
            <p:nvPr/>
          </p:nvGrpSpPr>
          <p:grpSpPr>
            <a:xfrm>
              <a:off x="7316629" y="2185149"/>
              <a:ext cx="772530" cy="567825"/>
              <a:chOff x="7194308" y="2095887"/>
              <a:chExt cx="965596" cy="709732"/>
            </a:xfrm>
            <a:solidFill>
              <a:srgbClr val="FFFFFF"/>
            </a:solidFill>
          </p:grpSpPr>
          <p:sp>
            <p:nvSpPr>
              <p:cNvPr id="54" name="Freeform 53">
                <a:extLst>
                  <a:ext uri="{FF2B5EF4-FFF2-40B4-BE49-F238E27FC236}">
                    <a16:creationId xmlns:a16="http://schemas.microsoft.com/office/drawing/2014/main" id="{B59D523D-BFE3-C7C1-D5AC-76D7BCAD5B52}"/>
                  </a:ext>
                </a:extLst>
              </p:cNvPr>
              <p:cNvSpPr/>
              <p:nvPr/>
            </p:nvSpPr>
            <p:spPr>
              <a:xfrm>
                <a:off x="7194308" y="2095887"/>
                <a:ext cx="965596" cy="709732"/>
              </a:xfrm>
              <a:custGeom>
                <a:avLst/>
                <a:gdLst>
                  <a:gd name="connsiteX0" fmla="*/ 477458 w 965596"/>
                  <a:gd name="connsiteY0" fmla="*/ 709568 h 709732"/>
                  <a:gd name="connsiteX1" fmla="*/ 26689 w 965596"/>
                  <a:gd name="connsiteY1" fmla="*/ 432236 h 709732"/>
                  <a:gd name="connsiteX2" fmla="*/ 26689 w 965596"/>
                  <a:gd name="connsiteY2" fmla="*/ 274903 h 709732"/>
                  <a:gd name="connsiteX3" fmla="*/ 580593 w 965596"/>
                  <a:gd name="connsiteY3" fmla="*/ 10904 h 709732"/>
                  <a:gd name="connsiteX4" fmla="*/ 962012 w 965596"/>
                  <a:gd name="connsiteY4" fmla="*/ 334458 h 709732"/>
                  <a:gd name="connsiteX5" fmla="*/ 961123 w 965596"/>
                  <a:gd name="connsiteY5" fmla="*/ 376236 h 709732"/>
                  <a:gd name="connsiteX6" fmla="*/ 477458 w 965596"/>
                  <a:gd name="connsiteY6" fmla="*/ 709568 h 709732"/>
                  <a:gd name="connsiteX7" fmla="*/ 899776 w 965596"/>
                  <a:gd name="connsiteY7" fmla="*/ 354014 h 709732"/>
                  <a:gd name="connsiteX8" fmla="*/ 522802 w 965596"/>
                  <a:gd name="connsiteY8" fmla="*/ 170015 h 709732"/>
                  <a:gd name="connsiteX9" fmla="*/ 665056 w 965596"/>
                  <a:gd name="connsiteY9" fmla="*/ 382458 h 709732"/>
                  <a:gd name="connsiteX10" fmla="*/ 478347 w 965596"/>
                  <a:gd name="connsiteY10" fmla="*/ 540680 h 709732"/>
                  <a:gd name="connsiteX11" fmla="*/ 296084 w 965596"/>
                  <a:gd name="connsiteY11" fmla="*/ 394014 h 709732"/>
                  <a:gd name="connsiteX12" fmla="*/ 303197 w 965596"/>
                  <a:gd name="connsiteY12" fmla="*/ 293570 h 709732"/>
                  <a:gd name="connsiteX13" fmla="*/ 359209 w 965596"/>
                  <a:gd name="connsiteY13" fmla="*/ 210903 h 709732"/>
                  <a:gd name="connsiteX14" fmla="*/ 441895 w 965596"/>
                  <a:gd name="connsiteY14" fmla="*/ 163792 h 709732"/>
                  <a:gd name="connsiteX15" fmla="*/ 56029 w 965596"/>
                  <a:gd name="connsiteY15" fmla="*/ 351347 h 709732"/>
                  <a:gd name="connsiteX16" fmla="*/ 899776 w 965596"/>
                  <a:gd name="connsiteY16" fmla="*/ 354014 h 709732"/>
                  <a:gd name="connsiteX17" fmla="*/ 485460 w 965596"/>
                  <a:gd name="connsiteY17" fmla="*/ 226903 h 709732"/>
                  <a:gd name="connsiteX18" fmla="*/ 352097 w 965596"/>
                  <a:gd name="connsiteY18" fmla="*/ 346014 h 709732"/>
                  <a:gd name="connsiteX19" fmla="*/ 477458 w 965596"/>
                  <a:gd name="connsiteY19" fmla="*/ 483791 h 709732"/>
                  <a:gd name="connsiteX20" fmla="*/ 609933 w 965596"/>
                  <a:gd name="connsiteY20" fmla="*/ 356681 h 709732"/>
                  <a:gd name="connsiteX21" fmla="*/ 485460 w 965596"/>
                  <a:gd name="connsiteY21" fmla="*/ 226903 h 709732"/>
                  <a:gd name="connsiteX22" fmla="*/ 211620 w 965596"/>
                  <a:gd name="connsiteY22" fmla="*/ 550457 h 709732"/>
                  <a:gd name="connsiteX23" fmla="*/ 753965 w 965596"/>
                  <a:gd name="connsiteY23" fmla="*/ 546902 h 709732"/>
                  <a:gd name="connsiteX24" fmla="*/ 211620 w 965596"/>
                  <a:gd name="connsiteY24" fmla="*/ 550457 h 709732"/>
                  <a:gd name="connsiteX25" fmla="*/ 745074 w 965596"/>
                  <a:gd name="connsiteY25" fmla="*/ 157570 h 709732"/>
                  <a:gd name="connsiteX26" fmla="*/ 208953 w 965596"/>
                  <a:gd name="connsiteY26" fmla="*/ 162015 h 709732"/>
                  <a:gd name="connsiteX27" fmla="*/ 745074 w 965596"/>
                  <a:gd name="connsiteY27" fmla="*/ 157570 h 70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65596" h="709732">
                    <a:moveTo>
                      <a:pt x="477458" y="709568"/>
                    </a:moveTo>
                    <a:cubicBezTo>
                      <a:pt x="273857" y="704234"/>
                      <a:pt x="134269" y="595790"/>
                      <a:pt x="26689" y="432236"/>
                    </a:cubicBezTo>
                    <a:cubicBezTo>
                      <a:pt x="-10652" y="375347"/>
                      <a:pt x="-7096" y="331792"/>
                      <a:pt x="26689" y="274903"/>
                    </a:cubicBezTo>
                    <a:cubicBezTo>
                      <a:pt x="152051" y="67793"/>
                      <a:pt x="354764" y="-35318"/>
                      <a:pt x="580593" y="10904"/>
                    </a:cubicBezTo>
                    <a:cubicBezTo>
                      <a:pt x="764634" y="48237"/>
                      <a:pt x="881105" y="171793"/>
                      <a:pt x="962012" y="334458"/>
                    </a:cubicBezTo>
                    <a:cubicBezTo>
                      <a:pt x="967347" y="346014"/>
                      <a:pt x="966458" y="363792"/>
                      <a:pt x="961123" y="376236"/>
                    </a:cubicBezTo>
                    <a:cubicBezTo>
                      <a:pt x="882883" y="545124"/>
                      <a:pt x="706844" y="715790"/>
                      <a:pt x="477458" y="709568"/>
                    </a:cubicBezTo>
                    <a:close/>
                    <a:moveTo>
                      <a:pt x="899776" y="354014"/>
                    </a:moveTo>
                    <a:cubicBezTo>
                      <a:pt x="832205" y="249125"/>
                      <a:pt x="639273" y="154904"/>
                      <a:pt x="522802" y="170015"/>
                    </a:cubicBezTo>
                    <a:cubicBezTo>
                      <a:pt x="628604" y="212681"/>
                      <a:pt x="681949" y="291792"/>
                      <a:pt x="665056" y="382458"/>
                    </a:cubicBezTo>
                    <a:cubicBezTo>
                      <a:pt x="647275" y="476680"/>
                      <a:pt x="570813" y="541568"/>
                      <a:pt x="478347" y="540680"/>
                    </a:cubicBezTo>
                    <a:cubicBezTo>
                      <a:pt x="390327" y="539791"/>
                      <a:pt x="310309" y="478458"/>
                      <a:pt x="296084" y="394014"/>
                    </a:cubicBezTo>
                    <a:cubicBezTo>
                      <a:pt x="290749" y="362014"/>
                      <a:pt x="292527" y="324681"/>
                      <a:pt x="303197" y="293570"/>
                    </a:cubicBezTo>
                    <a:cubicBezTo>
                      <a:pt x="313866" y="263348"/>
                      <a:pt x="335204" y="233125"/>
                      <a:pt x="359209" y="210903"/>
                    </a:cubicBezTo>
                    <a:cubicBezTo>
                      <a:pt x="381437" y="189570"/>
                      <a:pt x="413444" y="178904"/>
                      <a:pt x="441895" y="163792"/>
                    </a:cubicBezTo>
                    <a:cubicBezTo>
                      <a:pt x="287193" y="174459"/>
                      <a:pt x="155607" y="229570"/>
                      <a:pt x="56029" y="351347"/>
                    </a:cubicBezTo>
                    <a:cubicBezTo>
                      <a:pt x="237404" y="607346"/>
                      <a:pt x="731738" y="607346"/>
                      <a:pt x="899776" y="354014"/>
                    </a:cubicBezTo>
                    <a:close/>
                    <a:moveTo>
                      <a:pt x="485460" y="226903"/>
                    </a:moveTo>
                    <a:cubicBezTo>
                      <a:pt x="411666" y="225126"/>
                      <a:pt x="353875" y="275792"/>
                      <a:pt x="352097" y="346014"/>
                    </a:cubicBezTo>
                    <a:cubicBezTo>
                      <a:pt x="349429" y="423347"/>
                      <a:pt x="403664" y="482013"/>
                      <a:pt x="477458" y="483791"/>
                    </a:cubicBezTo>
                    <a:cubicBezTo>
                      <a:pt x="548585" y="485569"/>
                      <a:pt x="609044" y="427791"/>
                      <a:pt x="609933" y="356681"/>
                    </a:cubicBezTo>
                    <a:cubicBezTo>
                      <a:pt x="610822" y="285570"/>
                      <a:pt x="555698" y="228681"/>
                      <a:pt x="485460" y="226903"/>
                    </a:cubicBezTo>
                    <a:close/>
                    <a:moveTo>
                      <a:pt x="211620" y="550457"/>
                    </a:moveTo>
                    <a:cubicBezTo>
                      <a:pt x="358320" y="685568"/>
                      <a:pt x="623269" y="684679"/>
                      <a:pt x="753965" y="546902"/>
                    </a:cubicBezTo>
                    <a:cubicBezTo>
                      <a:pt x="570813" y="621568"/>
                      <a:pt x="391216" y="622457"/>
                      <a:pt x="211620" y="550457"/>
                    </a:cubicBezTo>
                    <a:close/>
                    <a:moveTo>
                      <a:pt x="745074" y="157570"/>
                    </a:moveTo>
                    <a:cubicBezTo>
                      <a:pt x="617935" y="23349"/>
                      <a:pt x="328980" y="28682"/>
                      <a:pt x="208953" y="162015"/>
                    </a:cubicBezTo>
                    <a:cubicBezTo>
                      <a:pt x="385882" y="88237"/>
                      <a:pt x="561922" y="88237"/>
                      <a:pt x="745074" y="157570"/>
                    </a:cubicBezTo>
                    <a:close/>
                  </a:path>
                </a:pathLst>
              </a:custGeom>
              <a:solidFill>
                <a:srgbClr val="FFFFFF"/>
              </a:solidFill>
              <a:ln w="8885" cap="flat">
                <a:noFill/>
                <a:prstDash val="solid"/>
                <a:miter/>
              </a:ln>
            </p:spPr>
            <p:txBody>
              <a:bodyPr rtlCol="0" anchor="ctr"/>
              <a:lstStyle/>
              <a:p>
                <a:endParaRPr lang="en-US" sz="3200"/>
              </a:p>
            </p:txBody>
          </p:sp>
          <p:sp>
            <p:nvSpPr>
              <p:cNvPr id="55" name="Freeform 54">
                <a:extLst>
                  <a:ext uri="{FF2B5EF4-FFF2-40B4-BE49-F238E27FC236}">
                    <a16:creationId xmlns:a16="http://schemas.microsoft.com/office/drawing/2014/main" id="{CEB454ED-ABD9-51DD-1629-8D7F61627EA1}"/>
                  </a:ext>
                </a:extLst>
              </p:cNvPr>
              <p:cNvSpPr/>
              <p:nvPr/>
            </p:nvSpPr>
            <p:spPr>
              <a:xfrm>
                <a:off x="7583732" y="2358333"/>
                <a:ext cx="179625" cy="180472"/>
              </a:xfrm>
              <a:custGeom>
                <a:avLst/>
                <a:gdLst>
                  <a:gd name="connsiteX0" fmla="*/ 179611 w 179625"/>
                  <a:gd name="connsiteY0" fmla="*/ 93346 h 180472"/>
                  <a:gd name="connsiteX1" fmla="*/ 88924 w 179625"/>
                  <a:gd name="connsiteY1" fmla="*/ 180457 h 180472"/>
                  <a:gd name="connsiteX2" fmla="*/ 15 w 179625"/>
                  <a:gd name="connsiteY2" fmla="*/ 89791 h 180472"/>
                  <a:gd name="connsiteX3" fmla="*/ 92480 w 179625"/>
                  <a:gd name="connsiteY3" fmla="*/ 13 h 180472"/>
                  <a:gd name="connsiteX4" fmla="*/ 179611 w 179625"/>
                  <a:gd name="connsiteY4" fmla="*/ 93346 h 180472"/>
                  <a:gd name="connsiteX5" fmla="*/ 136045 w 179625"/>
                  <a:gd name="connsiteY5" fmla="*/ 94235 h 180472"/>
                  <a:gd name="connsiteX6" fmla="*/ 92480 w 179625"/>
                  <a:gd name="connsiteY6" fmla="*/ 62235 h 180472"/>
                  <a:gd name="connsiteX7" fmla="*/ 59584 w 179625"/>
                  <a:gd name="connsiteY7" fmla="*/ 90679 h 180472"/>
                  <a:gd name="connsiteX8" fmla="*/ 89813 w 179625"/>
                  <a:gd name="connsiteY8" fmla="*/ 120901 h 180472"/>
                  <a:gd name="connsiteX9" fmla="*/ 136045 w 179625"/>
                  <a:gd name="connsiteY9" fmla="*/ 94235 h 1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25" h="180472">
                    <a:moveTo>
                      <a:pt x="179611" y="93346"/>
                    </a:moveTo>
                    <a:cubicBezTo>
                      <a:pt x="178722" y="144901"/>
                      <a:pt x="141380" y="181346"/>
                      <a:pt x="88924" y="180457"/>
                    </a:cubicBezTo>
                    <a:cubicBezTo>
                      <a:pt x="39134" y="179568"/>
                      <a:pt x="-875" y="138679"/>
                      <a:pt x="15" y="89791"/>
                    </a:cubicBezTo>
                    <a:cubicBezTo>
                      <a:pt x="904" y="43568"/>
                      <a:pt x="46247" y="-876"/>
                      <a:pt x="92480" y="13"/>
                    </a:cubicBezTo>
                    <a:cubicBezTo>
                      <a:pt x="140491" y="902"/>
                      <a:pt x="180500" y="44457"/>
                      <a:pt x="179611" y="93346"/>
                    </a:cubicBezTo>
                    <a:close/>
                    <a:moveTo>
                      <a:pt x="136045" y="94235"/>
                    </a:moveTo>
                    <a:cubicBezTo>
                      <a:pt x="114707" y="77346"/>
                      <a:pt x="102260" y="61346"/>
                      <a:pt x="92480" y="62235"/>
                    </a:cubicBezTo>
                    <a:cubicBezTo>
                      <a:pt x="80922" y="63124"/>
                      <a:pt x="70253" y="80013"/>
                      <a:pt x="59584" y="90679"/>
                    </a:cubicBezTo>
                    <a:cubicBezTo>
                      <a:pt x="69364" y="101346"/>
                      <a:pt x="78255" y="118235"/>
                      <a:pt x="89813" y="120901"/>
                    </a:cubicBezTo>
                    <a:cubicBezTo>
                      <a:pt x="99593" y="122679"/>
                      <a:pt x="112929" y="108457"/>
                      <a:pt x="136045" y="94235"/>
                    </a:cubicBezTo>
                    <a:close/>
                  </a:path>
                </a:pathLst>
              </a:custGeom>
              <a:solidFill>
                <a:srgbClr val="FFFFFF"/>
              </a:solidFill>
              <a:ln w="8885" cap="flat">
                <a:noFill/>
                <a:prstDash val="solid"/>
                <a:miter/>
              </a:ln>
            </p:spPr>
            <p:txBody>
              <a:bodyPr rtlCol="0" anchor="ctr"/>
              <a:lstStyle/>
              <a:p>
                <a:endParaRPr lang="en-US" sz="3200"/>
              </a:p>
            </p:txBody>
          </p:sp>
        </p:grpSp>
        <p:sp>
          <p:nvSpPr>
            <p:cNvPr id="56" name="Text Placeholder 4">
              <a:extLst>
                <a:ext uri="{FF2B5EF4-FFF2-40B4-BE49-F238E27FC236}">
                  <a16:creationId xmlns:a16="http://schemas.microsoft.com/office/drawing/2014/main" id="{3BAE307C-F37A-E922-9E8C-88894D76D821}"/>
                </a:ext>
              </a:extLst>
            </p:cNvPr>
            <p:cNvSpPr txBox="1">
              <a:spLocks/>
            </p:cNvSpPr>
            <p:nvPr/>
          </p:nvSpPr>
          <p:spPr>
            <a:xfrm>
              <a:off x="7307894" y="3517897"/>
              <a:ext cx="3111687" cy="603546"/>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40"/>
                </a:lnSpc>
                <a:spcBef>
                  <a:spcPts val="0"/>
                </a:spcBef>
                <a:buClr>
                  <a:srgbClr val="E8A116"/>
                </a:buClr>
              </a:pPr>
              <a:r>
                <a:rPr lang="en-IE" sz="4800" b="1" dirty="0">
                  <a:solidFill>
                    <a:srgbClr val="296B5F"/>
                  </a:solidFill>
                </a:rPr>
                <a:t>V.A.R.K</a:t>
              </a:r>
            </a:p>
          </p:txBody>
        </p:sp>
        <p:sp>
          <p:nvSpPr>
            <p:cNvPr id="57" name="Text Placeholder 4">
              <a:extLst>
                <a:ext uri="{FF2B5EF4-FFF2-40B4-BE49-F238E27FC236}">
                  <a16:creationId xmlns:a16="http://schemas.microsoft.com/office/drawing/2014/main" id="{01FFDBC2-DCE6-7B16-9A17-D7D9DBE79A41}"/>
                </a:ext>
              </a:extLst>
            </p:cNvPr>
            <p:cNvSpPr txBox="1">
              <a:spLocks/>
            </p:cNvSpPr>
            <p:nvPr/>
          </p:nvSpPr>
          <p:spPr>
            <a:xfrm>
              <a:off x="6927885" y="5597766"/>
              <a:ext cx="1522804" cy="421413"/>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40"/>
                </a:lnSpc>
                <a:spcBef>
                  <a:spcPts val="0"/>
                </a:spcBef>
                <a:buClr>
                  <a:srgbClr val="E8A116"/>
                </a:buClr>
              </a:pPr>
              <a:r>
                <a:rPr lang="en-IE" sz="2800" dirty="0">
                  <a:solidFill>
                    <a:srgbClr val="296B5F"/>
                  </a:solidFill>
                </a:rPr>
                <a:t>Read/Write</a:t>
              </a:r>
            </a:p>
          </p:txBody>
        </p:sp>
        <p:sp>
          <p:nvSpPr>
            <p:cNvPr id="58" name="Text Placeholder 4">
              <a:extLst>
                <a:ext uri="{FF2B5EF4-FFF2-40B4-BE49-F238E27FC236}">
                  <a16:creationId xmlns:a16="http://schemas.microsoft.com/office/drawing/2014/main" id="{D6A2F4A7-B206-04F0-5316-43F63E11E13B}"/>
                </a:ext>
              </a:extLst>
            </p:cNvPr>
            <p:cNvSpPr txBox="1">
              <a:spLocks/>
            </p:cNvSpPr>
            <p:nvPr/>
          </p:nvSpPr>
          <p:spPr>
            <a:xfrm>
              <a:off x="9176656" y="5598579"/>
              <a:ext cx="1522804" cy="421413"/>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40"/>
                </a:lnSpc>
                <a:spcBef>
                  <a:spcPts val="0"/>
                </a:spcBef>
                <a:buClr>
                  <a:srgbClr val="E8A116"/>
                </a:buClr>
              </a:pPr>
              <a:r>
                <a:rPr lang="en-IE" sz="2800" dirty="0" err="1">
                  <a:solidFill>
                    <a:srgbClr val="296B5F"/>
                  </a:solidFill>
                </a:rPr>
                <a:t>Kinesthetic</a:t>
              </a:r>
              <a:endParaRPr lang="en-IE" sz="2800" dirty="0">
                <a:solidFill>
                  <a:srgbClr val="296B5F"/>
                </a:solidFill>
              </a:endParaRPr>
            </a:p>
          </p:txBody>
        </p:sp>
        <p:sp>
          <p:nvSpPr>
            <p:cNvPr id="59" name="Text Placeholder 4">
              <a:extLst>
                <a:ext uri="{FF2B5EF4-FFF2-40B4-BE49-F238E27FC236}">
                  <a16:creationId xmlns:a16="http://schemas.microsoft.com/office/drawing/2014/main" id="{99CB90DA-1584-C39D-C268-8BEA7DDDAA25}"/>
                </a:ext>
              </a:extLst>
            </p:cNvPr>
            <p:cNvSpPr txBox="1">
              <a:spLocks/>
            </p:cNvSpPr>
            <p:nvPr/>
          </p:nvSpPr>
          <p:spPr>
            <a:xfrm>
              <a:off x="6927885" y="1533017"/>
              <a:ext cx="1522804" cy="421413"/>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40"/>
                </a:lnSpc>
                <a:spcBef>
                  <a:spcPts val="0"/>
                </a:spcBef>
                <a:buClr>
                  <a:srgbClr val="E8A116"/>
                </a:buClr>
              </a:pPr>
              <a:r>
                <a:rPr lang="en-IE" sz="2800" dirty="0">
                  <a:solidFill>
                    <a:srgbClr val="296B5F"/>
                  </a:solidFill>
                </a:rPr>
                <a:t>Visual</a:t>
              </a:r>
            </a:p>
          </p:txBody>
        </p:sp>
        <p:sp>
          <p:nvSpPr>
            <p:cNvPr id="60" name="Text Placeholder 4">
              <a:extLst>
                <a:ext uri="{FF2B5EF4-FFF2-40B4-BE49-F238E27FC236}">
                  <a16:creationId xmlns:a16="http://schemas.microsoft.com/office/drawing/2014/main" id="{128FA819-638A-FFE5-E638-6D51C9ACAAFA}"/>
                </a:ext>
              </a:extLst>
            </p:cNvPr>
            <p:cNvSpPr txBox="1">
              <a:spLocks/>
            </p:cNvSpPr>
            <p:nvPr/>
          </p:nvSpPr>
          <p:spPr>
            <a:xfrm>
              <a:off x="9176656" y="1533831"/>
              <a:ext cx="1522804" cy="421413"/>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40"/>
                </a:lnSpc>
                <a:spcBef>
                  <a:spcPts val="0"/>
                </a:spcBef>
                <a:buClr>
                  <a:srgbClr val="E8A116"/>
                </a:buClr>
              </a:pPr>
              <a:r>
                <a:rPr lang="en-IE" sz="2800" dirty="0">
                  <a:solidFill>
                    <a:srgbClr val="296B5F"/>
                  </a:solidFill>
                </a:rPr>
                <a:t>Auditory</a:t>
              </a:r>
            </a:p>
          </p:txBody>
        </p:sp>
      </p:grpSp>
    </p:spTree>
    <p:extLst>
      <p:ext uri="{BB962C8B-B14F-4D97-AF65-F5344CB8AC3E}">
        <p14:creationId xmlns:p14="http://schemas.microsoft.com/office/powerpoint/2010/main" val="407837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r>
              <a:rPr lang="en-IE" sz="1800" b="1" dirty="0"/>
              <a:t>Exercise:	</a:t>
            </a:r>
            <a:r>
              <a:rPr lang="en-IE" sz="1800" dirty="0"/>
              <a:t>What’s your learning preference? Follow the link to this learning style quiz: </a:t>
            </a:r>
            <a:r>
              <a:rPr lang="en-IE" sz="1800" dirty="0">
                <a:solidFill>
                  <a:srgbClr val="87AF3F"/>
                </a:solidFill>
                <a:hlinkClick r:id="rId2">
                  <a:extLst>
                    <a:ext uri="{A12FA001-AC4F-418D-AE19-62706E023703}">
                      <ahyp:hlinkClr xmlns:ahyp="http://schemas.microsoft.com/office/drawing/2018/hyperlinkcolor" val="tx"/>
                    </a:ext>
                  </a:extLst>
                </a:hlinkClick>
              </a:rPr>
              <a:t>http://www.educationplanner.org/students/self-assessments/learning-styles-quiz.shtml?event=results&amp;A=5&amp;V=13&amp;T=2</a:t>
            </a:r>
            <a:endParaRPr lang="en-IE" sz="1800" dirty="0">
              <a:solidFill>
                <a:srgbClr val="87AF3F"/>
              </a:solidFill>
            </a:endParaRPr>
          </a:p>
          <a:p>
            <a:pPr marL="1255713" indent="-1255713"/>
            <a:r>
              <a:rPr lang="en-IE" sz="1800" b="1" dirty="0"/>
              <a:t>Websites</a:t>
            </a:r>
            <a:r>
              <a:rPr lang="en-IE" sz="1800" dirty="0"/>
              <a:t>: 	</a:t>
            </a:r>
            <a:r>
              <a:rPr lang="en-IE" sz="1800" dirty="0">
                <a:solidFill>
                  <a:srgbClr val="87AF3F"/>
                </a:solidFill>
                <a:hlinkClick r:id="rId3">
                  <a:extLst>
                    <a:ext uri="{A12FA001-AC4F-418D-AE19-62706E023703}">
                      <ahyp:hlinkClr xmlns:ahyp="http://schemas.microsoft.com/office/drawing/2018/hyperlinkcolor" val="tx"/>
                    </a:ext>
                  </a:extLst>
                </a:hlinkClick>
              </a:rPr>
              <a:t>https://vark-learn.com/</a:t>
            </a:r>
            <a:endParaRPr lang="en-IE" sz="1800" dirty="0">
              <a:solidFill>
                <a:srgbClr val="87AF3F"/>
              </a:solidFill>
            </a:endParaRPr>
          </a:p>
          <a:p>
            <a:pPr marL="1255713" indent="-1255713"/>
            <a:r>
              <a:rPr lang="en-IE" sz="1800" b="1" dirty="0"/>
              <a:t>YouTube</a:t>
            </a:r>
            <a:r>
              <a:rPr lang="en-IE" sz="1800" dirty="0"/>
              <a:t>: 	Neil D. Fleming Describes the different learners VARK identifies.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https://www.youtube.com/watch?v=Pu3gIN8WgYk</a:t>
            </a:r>
            <a:endParaRPr lang="en-IE" sz="1800" dirty="0">
              <a:solidFill>
                <a:srgbClr val="87AF3F"/>
              </a:solidFill>
            </a:endParaRPr>
          </a:p>
          <a:p>
            <a:pPr marL="1255713" indent="-1255713"/>
            <a:r>
              <a:rPr lang="en-IE" sz="1800" b="1" dirty="0"/>
              <a:t>Publication:	</a:t>
            </a:r>
            <a:r>
              <a:rPr lang="en-IE" sz="1800" dirty="0"/>
              <a:t>Fleming, N.D. and Mills, C., 1992. Not another inventory, rather a catalyst for reflection. To improve the academy, 11(1), pp.137-155.</a:t>
            </a:r>
          </a:p>
          <a:p>
            <a:pPr marL="1255713" indent="-1255713"/>
            <a:r>
              <a:rPr lang="en-IE" sz="1800" dirty="0"/>
              <a:t>	Fleming, N.D; (1995), I'm different; not dumb. Modes of presentation (VARK) in the tertiary classroom, in </a:t>
            </a:r>
            <a:r>
              <a:rPr lang="en-IE" sz="1800" dirty="0" err="1"/>
              <a:t>Zelmer,A</a:t>
            </a:r>
            <a:r>
              <a:rPr lang="en-IE" sz="1800" dirty="0"/>
              <a:t>., (ed.) Research and Development in Higher Education, Proceedings of the 1995 Annual Conference of the Higher Education and Research Development Society of Australasia (HERDSA),HERDSA, Volume 18, pp. 308 - 313</a:t>
            </a:r>
          </a:p>
          <a:p>
            <a:pPr marL="1255713" indent="-1255713"/>
            <a:endParaRPr lang="en-IE" sz="1800" dirty="0"/>
          </a:p>
          <a:p>
            <a:pPr marL="1255713" indent="-1255713"/>
            <a:endParaRPr lang="en-IE" sz="1800" dirty="0"/>
          </a:p>
          <a:p>
            <a:pPr marL="1255713" indent="-1255713"/>
            <a:endParaRPr lang="en-IE" sz="1800" dirty="0"/>
          </a:p>
          <a:p>
            <a:pPr marL="1255713" indent="-1255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427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9"/>
          <p:cNvSpPr txBox="1">
            <a:spLocks noGrp="1"/>
          </p:cNvSpPr>
          <p:nvPr>
            <p:ph type="body" idx="1"/>
          </p:nvPr>
        </p:nvSpPr>
        <p:spPr>
          <a:xfrm>
            <a:off x="1001762" y="1524912"/>
            <a:ext cx="4676539" cy="3808175"/>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dirty="0"/>
              <a:t>If you cant explain it simply, you don’t understand it well enough</a:t>
            </a:r>
            <a:endParaRPr dirty="0"/>
          </a:p>
        </p:txBody>
      </p:sp>
      <p:sp>
        <p:nvSpPr>
          <p:cNvPr id="498" name="Google Shape;498;p9"/>
          <p:cNvSpPr txBox="1"/>
          <p:nvPr/>
        </p:nvSpPr>
        <p:spPr>
          <a:xfrm>
            <a:off x="1759343" y="4641330"/>
            <a:ext cx="3161377" cy="505777"/>
          </a:xfrm>
          <a:prstGeom prst="rect">
            <a:avLst/>
          </a:prstGeom>
          <a:noFill/>
          <a:ln>
            <a:noFill/>
          </a:ln>
        </p:spPr>
        <p:txBody>
          <a:bodyPr spcFirstLastPara="1" wrap="square" lIns="91425" tIns="45700" rIns="91425" bIns="45700" anchor="t" anchorCtr="0">
            <a:normAutofit/>
          </a:bodyPr>
          <a:lstStyle/>
          <a:p>
            <a:pPr lvl="0" algn="ctr">
              <a:buClr>
                <a:srgbClr val="F1983D"/>
              </a:buClr>
              <a:buSzPts val="2200"/>
            </a:pPr>
            <a:r>
              <a:rPr lang="en-US" sz="2200" b="1" dirty="0">
                <a:solidFill>
                  <a:srgbClr val="F1983D"/>
                </a:solidFill>
                <a:ea typeface="Calibri"/>
                <a:cs typeface="Calibri"/>
                <a:sym typeface="Calibri"/>
              </a:rPr>
              <a:t>Albert Einstein</a:t>
            </a:r>
            <a:endParaRPr dirty="0"/>
          </a:p>
        </p:txBody>
      </p:sp>
      <p:pic>
        <p:nvPicPr>
          <p:cNvPr id="499" name="Google Shape;499;p9"/>
          <p:cNvPicPr preferRelativeResize="0">
            <a:picLocks noGrp="1"/>
          </p:cNvPicPr>
          <p:nvPr>
            <p:ph type="pic" idx="2"/>
          </p:nvPr>
        </p:nvPicPr>
        <p:blipFill rotWithShape="1">
          <a:blip r:embed="rId3">
            <a:alphaModFix/>
          </a:blip>
          <a:srcRect l="12863" r="12863"/>
          <a:stretch/>
        </p:blipFill>
        <p:spPr>
          <a:xfrm>
            <a:off x="6096000" y="1404749"/>
            <a:ext cx="5239644" cy="4704418"/>
          </a:xfrm>
          <a:prstGeom prst="rect">
            <a:avLst/>
          </a:prstGeom>
          <a:solidFill>
            <a:srgbClr val="D8D8D8"/>
          </a:solidFill>
          <a:ln>
            <a:noFill/>
          </a:ln>
        </p:spPr>
      </p:pic>
      <p:grpSp>
        <p:nvGrpSpPr>
          <p:cNvPr id="500" name="Google Shape;500;p9"/>
          <p:cNvGrpSpPr/>
          <p:nvPr/>
        </p:nvGrpSpPr>
        <p:grpSpPr>
          <a:xfrm>
            <a:off x="5107779" y="748833"/>
            <a:ext cx="1487826" cy="1083162"/>
            <a:chOff x="3400450" y="986392"/>
            <a:chExt cx="1487826" cy="1083162"/>
          </a:xfrm>
        </p:grpSpPr>
        <p:sp>
          <p:nvSpPr>
            <p:cNvPr id="501" name="Google Shape;501;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 name="Text Placeholder 3">
            <a:extLst>
              <a:ext uri="{FF2B5EF4-FFF2-40B4-BE49-F238E27FC236}">
                <a16:creationId xmlns:a16="http://schemas.microsoft.com/office/drawing/2014/main" id="{9E0FD84C-0DB0-A747-9C28-9505FE9A7E00}"/>
              </a:ext>
            </a:extLst>
          </p:cNvPr>
          <p:cNvSpPr txBox="1">
            <a:spLocks/>
          </p:cNvSpPr>
          <p:nvPr/>
        </p:nvSpPr>
        <p:spPr>
          <a:xfrm>
            <a:off x="6205587" y="347006"/>
            <a:ext cx="7904098"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8A116"/>
                </a:solidFill>
              </a:rPr>
              <a:t>4.3 Communication in Training Delivery</a:t>
            </a:r>
          </a:p>
          <a:p>
            <a:endParaRPr lang="en-US" b="1" dirty="0">
              <a:solidFill>
                <a:srgbClr val="E8A116"/>
              </a:solidFill>
            </a:endParaRPr>
          </a:p>
        </p:txBody>
      </p:sp>
    </p:spTree>
    <p:extLst>
      <p:ext uri="{BB962C8B-B14F-4D97-AF65-F5344CB8AC3E}">
        <p14:creationId xmlns:p14="http://schemas.microsoft.com/office/powerpoint/2010/main" val="2363850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844062" y="2322786"/>
            <a:ext cx="10743335" cy="3428836"/>
          </a:xfrm>
        </p:spPr>
        <p:txBody>
          <a:bodyPr numCol="2" spcCol="144000"/>
          <a:lstStyle/>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Good communication </a:t>
            </a:r>
            <a:r>
              <a:rPr lang="en-IE" sz="2200" dirty="0">
                <a:solidFill>
                  <a:srgbClr val="454545"/>
                </a:solidFill>
              </a:rPr>
              <a:t>and free exchange of ideas and information is key to effective training</a:t>
            </a:r>
          </a:p>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A good trainer </a:t>
            </a:r>
            <a:r>
              <a:rPr lang="en-IE" sz="2200" dirty="0">
                <a:solidFill>
                  <a:srgbClr val="454545"/>
                </a:solidFill>
              </a:rPr>
              <a:t>has excellent communication skills and can pick up on non-verbal and verbal  cues from their learners.  </a:t>
            </a:r>
          </a:p>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Feelings and emotions </a:t>
            </a:r>
            <a:r>
              <a:rPr lang="en-IE" sz="2200" dirty="0">
                <a:solidFill>
                  <a:srgbClr val="454545"/>
                </a:solidFill>
              </a:rPr>
              <a:t>can be strong obstacles to communication. Many emotions are sent as non-verbal cues. Helping learners to express emotions will help build good communication</a:t>
            </a:r>
          </a:p>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Listen carefully</a:t>
            </a:r>
            <a:r>
              <a:rPr lang="en-IE" sz="2200" dirty="0">
                <a:solidFill>
                  <a:srgbClr val="454545"/>
                </a:solidFill>
              </a:rPr>
              <a:t> to feedback and what is being said (not as easy as its sounds sometimes!) </a:t>
            </a:r>
          </a:p>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Tone of voice </a:t>
            </a:r>
            <a:r>
              <a:rPr lang="en-IE" sz="2200" dirty="0">
                <a:solidFill>
                  <a:srgbClr val="454545"/>
                </a:solidFill>
              </a:rPr>
              <a:t>is important. Project your voice and show enthusiasm and interest in the subject</a:t>
            </a:r>
          </a:p>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Close-ended questions</a:t>
            </a:r>
            <a:r>
              <a:rPr lang="en-IE" sz="2200" dirty="0">
                <a:solidFill>
                  <a:srgbClr val="454545"/>
                </a:solidFill>
              </a:rPr>
              <a:t>: Asking questions that can be answered by yes or no are closed questions. E.g. have you ever grown vegetables before? </a:t>
            </a: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236791" cy="803654"/>
          </a:xfrm>
        </p:spPr>
        <p:txBody>
          <a:bodyPr/>
          <a:lstStyle/>
          <a:p>
            <a:pPr>
              <a:lnSpc>
                <a:spcPts val="3720"/>
              </a:lnSpc>
              <a:spcBef>
                <a:spcPts val="0"/>
              </a:spcBef>
            </a:pPr>
            <a:r>
              <a:rPr lang="en-US" dirty="0">
                <a:solidFill>
                  <a:schemeClr val="bg1"/>
                </a:solidFill>
              </a:rPr>
              <a:t>4.3 Communication in Training Delivery</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83827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844062" y="2322786"/>
            <a:ext cx="10743335" cy="3428836"/>
          </a:xfrm>
        </p:spPr>
        <p:txBody>
          <a:bodyPr numCol="2" spcCol="144000"/>
          <a:lstStyle/>
          <a:p>
            <a:pPr marL="342900" indent="-342900">
              <a:lnSpc>
                <a:spcPts val="2340"/>
              </a:lnSpc>
              <a:spcBef>
                <a:spcPts val="0"/>
              </a:spcBef>
              <a:buClr>
                <a:srgbClr val="E8A116"/>
              </a:buClr>
              <a:buFont typeface="Arial" panose="020B0604020202020204" pitchFamily="34" charset="0"/>
              <a:buChar char="•"/>
            </a:pPr>
            <a:r>
              <a:rPr lang="en-IE" sz="2200" b="1" dirty="0">
                <a:solidFill>
                  <a:srgbClr val="454545"/>
                </a:solidFill>
              </a:rPr>
              <a:t>Open-ended questions</a:t>
            </a:r>
            <a:r>
              <a:rPr lang="en-IE" sz="2200" dirty="0">
                <a:solidFill>
                  <a:srgbClr val="454545"/>
                </a:solidFill>
              </a:rPr>
              <a:t>: open-ended questions are those which require more thought and more than a simple one-word answer. They can be useful to get a conversation or debate started. Use questions that start with “what or how” e.g. what type of farm work have you ever done before?  </a:t>
            </a: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a:p>
            <a:pPr marL="342900" indent="-342900">
              <a:lnSpc>
                <a:spcPts val="2340"/>
              </a:lnSpc>
              <a:spcBef>
                <a:spcPts val="0"/>
              </a:spcBef>
              <a:buClr>
                <a:srgbClr val="E8A116"/>
              </a:buClr>
              <a:buFont typeface="Arial" panose="020B0604020202020204" pitchFamily="34" charset="0"/>
              <a:buChar char="•"/>
            </a:pPr>
            <a:r>
              <a:rPr lang="en-IE" sz="2200" dirty="0">
                <a:solidFill>
                  <a:srgbClr val="454545"/>
                </a:solidFill>
              </a:rPr>
              <a:t>A good trainer has many of the following traits: </a:t>
            </a:r>
          </a:p>
          <a:p>
            <a:pPr marL="668338" indent="-347663">
              <a:lnSpc>
                <a:spcPts val="2340"/>
              </a:lnSpc>
              <a:spcBef>
                <a:spcPts val="0"/>
              </a:spcBef>
              <a:buClr>
                <a:srgbClr val="E8A116"/>
              </a:buClr>
              <a:buFont typeface="Wingdings" pitchFamily="2" charset="2"/>
              <a:buChar char="Ø"/>
            </a:pPr>
            <a:r>
              <a:rPr lang="en-IE" sz="2200" dirty="0">
                <a:solidFill>
                  <a:srgbClr val="454545"/>
                </a:solidFill>
              </a:rPr>
              <a:t>Warm personality, with ability to show approval and acceptance of trainees</a:t>
            </a:r>
          </a:p>
          <a:p>
            <a:pPr marL="668338" indent="-347663">
              <a:lnSpc>
                <a:spcPts val="2340"/>
              </a:lnSpc>
              <a:spcBef>
                <a:spcPts val="0"/>
              </a:spcBef>
              <a:buClr>
                <a:srgbClr val="E8A116"/>
              </a:buClr>
              <a:buFont typeface="Wingdings" pitchFamily="2" charset="2"/>
              <a:buChar char="Ø"/>
            </a:pPr>
            <a:r>
              <a:rPr lang="en-IE" sz="2200" dirty="0">
                <a:solidFill>
                  <a:srgbClr val="454545"/>
                </a:solidFill>
              </a:rPr>
              <a:t>Good social skills; can bring a group together</a:t>
            </a:r>
          </a:p>
          <a:p>
            <a:pPr marL="668338" indent="-347663">
              <a:lnSpc>
                <a:spcPts val="2340"/>
              </a:lnSpc>
              <a:spcBef>
                <a:spcPts val="0"/>
              </a:spcBef>
              <a:buClr>
                <a:srgbClr val="E8A116"/>
              </a:buClr>
              <a:buFont typeface="Wingdings" pitchFamily="2" charset="2"/>
              <a:buChar char="Ø"/>
            </a:pPr>
            <a:r>
              <a:rPr lang="en-IE" sz="2200" dirty="0">
                <a:solidFill>
                  <a:srgbClr val="454545"/>
                </a:solidFill>
              </a:rPr>
              <a:t>Enthusiasm and knowledge of the subject</a:t>
            </a:r>
          </a:p>
          <a:p>
            <a:pPr marL="668338" indent="-347663">
              <a:lnSpc>
                <a:spcPts val="2340"/>
              </a:lnSpc>
              <a:spcBef>
                <a:spcPts val="0"/>
              </a:spcBef>
              <a:buClr>
                <a:srgbClr val="E8A116"/>
              </a:buClr>
              <a:buFont typeface="Wingdings" pitchFamily="2" charset="2"/>
              <a:buChar char="Ø"/>
            </a:pPr>
            <a:r>
              <a:rPr lang="en-IE" sz="2200" dirty="0">
                <a:solidFill>
                  <a:srgbClr val="454545"/>
                </a:solidFill>
              </a:rPr>
              <a:t>Flexibility in responding to changing needs of leaners </a:t>
            </a:r>
          </a:p>
          <a:p>
            <a:pPr marL="668338" indent="-347663">
              <a:lnSpc>
                <a:spcPts val="2340"/>
              </a:lnSpc>
              <a:spcBef>
                <a:spcPts val="0"/>
              </a:spcBef>
              <a:buClr>
                <a:srgbClr val="E8A116"/>
              </a:buClr>
              <a:buFont typeface="Wingdings" pitchFamily="2" charset="2"/>
              <a:buChar char="Ø"/>
            </a:pPr>
            <a:r>
              <a:rPr lang="en-IE" sz="2200" dirty="0">
                <a:solidFill>
                  <a:srgbClr val="454545"/>
                </a:solidFill>
              </a:rPr>
              <a:t>Creative, uses the ideas and skills of the learners </a:t>
            </a:r>
          </a:p>
          <a:p>
            <a:pPr marL="668338" indent="-347663">
              <a:lnSpc>
                <a:spcPts val="2340"/>
              </a:lnSpc>
              <a:spcBef>
                <a:spcPts val="0"/>
              </a:spcBef>
              <a:buClr>
                <a:srgbClr val="E8A116"/>
              </a:buClr>
              <a:buFont typeface="Wingdings" pitchFamily="2" charset="2"/>
              <a:buChar char="Ø"/>
            </a:pPr>
            <a:r>
              <a:rPr lang="en-IE" sz="2200" dirty="0">
                <a:solidFill>
                  <a:srgbClr val="454545"/>
                </a:solidFill>
              </a:rPr>
              <a:t>Good problem solving skills</a:t>
            </a:r>
          </a:p>
          <a:p>
            <a:pPr marL="342900" indent="-342900">
              <a:lnSpc>
                <a:spcPts val="2340"/>
              </a:lnSpc>
              <a:spcBef>
                <a:spcPts val="0"/>
              </a:spcBef>
              <a:buClr>
                <a:srgbClr val="E8A116"/>
              </a:buClr>
              <a:buFont typeface="Arial" panose="020B0604020202020204" pitchFamily="34" charset="0"/>
              <a:buChar char="•"/>
            </a:pPr>
            <a:endParaRPr lang="en-IE" sz="2200" dirty="0">
              <a:solidFill>
                <a:srgbClr val="454545"/>
              </a:solidFill>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236791" cy="803654"/>
          </a:xfrm>
        </p:spPr>
        <p:txBody>
          <a:bodyPr/>
          <a:lstStyle/>
          <a:p>
            <a:pPr>
              <a:lnSpc>
                <a:spcPts val="3720"/>
              </a:lnSpc>
              <a:spcBef>
                <a:spcPts val="0"/>
              </a:spcBef>
            </a:pPr>
            <a:r>
              <a:rPr lang="en-US" dirty="0">
                <a:solidFill>
                  <a:schemeClr val="bg1"/>
                </a:solidFill>
              </a:rPr>
              <a:t>4.3 Communication in Training Delivery</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367729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r>
              <a:rPr lang="en-IE" sz="1800" b="1" dirty="0"/>
              <a:t>Websites</a:t>
            </a:r>
            <a:r>
              <a:rPr lang="en-IE" sz="1800" dirty="0"/>
              <a:t>: 	Training Toolkit -  Training Delivery - Effective Communication Skills </a:t>
            </a:r>
            <a:r>
              <a:rPr lang="en-IE" sz="1800" dirty="0">
                <a:hlinkClick r:id="rId2"/>
              </a:rPr>
              <a:t>https://www.go2itech.org/HTML/TT06/toolkit/delivery/com_skills.html</a:t>
            </a:r>
            <a:endParaRPr lang="en-IE" sz="1800" dirty="0"/>
          </a:p>
          <a:p>
            <a:pPr marL="1255713" indent="-1255713"/>
            <a:r>
              <a:rPr lang="en-IE" sz="1800" dirty="0"/>
              <a:t>	Effective Communication for Displaced Persons </a:t>
            </a:r>
            <a:r>
              <a:rPr lang="en-IE" sz="1800" dirty="0">
                <a:hlinkClick r:id="rId3"/>
              </a:rPr>
              <a:t>https://www.physio-pedia.com/Effective_Communication_for_Displaced_Persons</a:t>
            </a:r>
            <a:r>
              <a:rPr lang="en-IE" sz="1800" dirty="0"/>
              <a:t> </a:t>
            </a:r>
          </a:p>
          <a:p>
            <a:pPr marL="1255713" indent="-1255713"/>
            <a:endParaRPr lang="en-IE" sz="1800" dirty="0"/>
          </a:p>
          <a:p>
            <a:pPr marL="1255713" indent="-1255713"/>
            <a:r>
              <a:rPr lang="en-IE" sz="1800" b="1" dirty="0"/>
              <a:t>YouTube</a:t>
            </a:r>
            <a:r>
              <a:rPr lang="en-IE" sz="1800" dirty="0"/>
              <a:t>: 	How miscommunication happens and how to avoid it </a:t>
            </a:r>
            <a:r>
              <a:rPr lang="en-IE" sz="1800" dirty="0">
                <a:hlinkClick r:id="rId4"/>
              </a:rPr>
              <a:t>https://www.youtube.com/watch?v=gCfzeONu3Mo</a:t>
            </a:r>
            <a:endParaRPr lang="en-IE" sz="1800" dirty="0"/>
          </a:p>
          <a:p>
            <a:pPr marL="1255713" indent="-1255713"/>
            <a:r>
              <a:rPr lang="en-IE" sz="1800" dirty="0">
                <a:solidFill>
                  <a:srgbClr val="000000"/>
                </a:solidFill>
              </a:rPr>
              <a:t>	The Art of Effective Communication </a:t>
            </a:r>
            <a:r>
              <a:rPr lang="en-IE" sz="1800" dirty="0">
                <a:solidFill>
                  <a:srgbClr val="87AF3F"/>
                </a:solidFill>
                <a:hlinkClick r:id="rId5"/>
              </a:rPr>
              <a:t>https://www.youtube.com/watch?v=2Yw6dFQBklA</a:t>
            </a:r>
            <a:endParaRPr lang="en-IE" sz="1800" dirty="0">
              <a:solidFill>
                <a:srgbClr val="87AF3F"/>
              </a:solidFill>
            </a:endParaRPr>
          </a:p>
          <a:p>
            <a:pPr marL="1255713" indent="-1255713"/>
            <a:r>
              <a:rPr lang="en-IE" sz="1800" dirty="0">
                <a:solidFill>
                  <a:srgbClr val="87AF3F"/>
                </a:solidFill>
              </a:rPr>
              <a:t>	</a:t>
            </a:r>
            <a:r>
              <a:rPr lang="en-IE" sz="1800" dirty="0">
                <a:solidFill>
                  <a:srgbClr val="000000"/>
                </a:solidFill>
              </a:rPr>
              <a:t>Active Listening </a:t>
            </a:r>
            <a:r>
              <a:rPr lang="en-IE" sz="1800" dirty="0">
                <a:solidFill>
                  <a:srgbClr val="87AF3F"/>
                </a:solidFill>
                <a:hlinkClick r:id="rId6"/>
              </a:rPr>
              <a:t>https://www.youtube.com/watch?v=rzsVh8YwZEQ</a:t>
            </a:r>
            <a:r>
              <a:rPr lang="en-IE" sz="1800" dirty="0">
                <a:solidFill>
                  <a:srgbClr val="87AF3F"/>
                </a:solidFill>
              </a:rPr>
              <a:t> </a:t>
            </a:r>
          </a:p>
          <a:p>
            <a:pPr marL="1255713" indent="-1255713"/>
            <a:endParaRPr lang="en-IE" sz="1800" dirty="0">
              <a:solidFill>
                <a:srgbClr val="87AF3F"/>
              </a:solidFill>
            </a:endParaRPr>
          </a:p>
          <a:p>
            <a:pPr marL="1255713" indent="-1255713"/>
            <a:r>
              <a:rPr lang="en-IE" sz="1800" b="1" dirty="0"/>
              <a:t>Publication</a:t>
            </a:r>
            <a:r>
              <a:rPr lang="en-IE" sz="1800" dirty="0"/>
              <a:t>:  UNHCR. Effective and respectful communication in forced displacement	https://www.refworld.org/pdfid/573d5cef4.pdf</a:t>
            </a:r>
            <a:r>
              <a:rPr lang="en-IE" sz="1800" b="1" dirty="0"/>
              <a:t>	</a:t>
            </a:r>
            <a:endParaRPr lang="en-IE" sz="1800" dirty="0"/>
          </a:p>
          <a:p>
            <a:pPr marL="1255713" indent="-1255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6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719519" y="2309733"/>
            <a:ext cx="10479952" cy="3662728"/>
          </a:xfrm>
        </p:spPr>
        <p:txBody>
          <a:bodyPr/>
          <a:lstStyle/>
          <a:p>
            <a:pPr marL="0" indent="0">
              <a:buClr>
                <a:srgbClr val="E8A116"/>
              </a:buClr>
            </a:pPr>
            <a:r>
              <a:rPr lang="en-US" sz="2300" dirty="0">
                <a:solidFill>
                  <a:srgbClr val="424242"/>
                </a:solidFill>
              </a:rPr>
              <a:t>Welcome! This collection of Trainers Guides is aimed at providing </a:t>
            </a:r>
            <a:r>
              <a:rPr lang="en-US" sz="2300" dirty="0">
                <a:solidFill>
                  <a:srgbClr val="000000"/>
                </a:solidFill>
              </a:rPr>
              <a:t>urban agriculturalists with unique training resources for designing training programs. Each topic comes with a set of resources to encourage the user to embark on a journey of self learning. The certificate at the end of this module is self- awarded.  </a:t>
            </a:r>
          </a:p>
          <a:p>
            <a:pPr marL="0" indent="0">
              <a:buClr>
                <a:srgbClr val="E8A116"/>
              </a:buClr>
            </a:pPr>
            <a:r>
              <a:rPr lang="en-US" sz="2300" dirty="0">
                <a:solidFill>
                  <a:srgbClr val="424242"/>
                </a:solidFill>
              </a:rPr>
              <a:t>Broadly, the aims of the module will be focusing on five key areas: </a:t>
            </a:r>
          </a:p>
        </p:txBody>
      </p:sp>
      <p:sp>
        <p:nvSpPr>
          <p:cNvPr id="28" name="Freeform 27">
            <a:extLst>
              <a:ext uri="{FF2B5EF4-FFF2-40B4-BE49-F238E27FC236}">
                <a16:creationId xmlns:a16="http://schemas.microsoft.com/office/drawing/2014/main" id="{617E1F24-CEAA-FFFD-F23B-649A1FACB6BA}"/>
              </a:ext>
            </a:extLst>
          </p:cNvPr>
          <p:cNvSpPr/>
          <p:nvPr/>
        </p:nvSpPr>
        <p:spPr>
          <a:xfrm>
            <a:off x="482456" y="299262"/>
            <a:ext cx="5046808" cy="1953020"/>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1.1 Introduction</a:t>
            </a:r>
            <a:endParaRPr lang="en-US" dirty="0"/>
          </a:p>
        </p:txBody>
      </p:sp>
      <p:grpSp>
        <p:nvGrpSpPr>
          <p:cNvPr id="21" name="Group 20">
            <a:extLst>
              <a:ext uri="{FF2B5EF4-FFF2-40B4-BE49-F238E27FC236}">
                <a16:creationId xmlns:a16="http://schemas.microsoft.com/office/drawing/2014/main" id="{EAF588CE-A659-DFF7-B496-745A564A72F1}"/>
              </a:ext>
            </a:extLst>
          </p:cNvPr>
          <p:cNvGrpSpPr/>
          <p:nvPr/>
        </p:nvGrpSpPr>
        <p:grpSpPr>
          <a:xfrm>
            <a:off x="9972572" y="988421"/>
            <a:ext cx="1226899" cy="1225696"/>
            <a:chOff x="10376768" y="2334933"/>
            <a:chExt cx="920484" cy="919581"/>
          </a:xfrm>
          <a:solidFill>
            <a:srgbClr val="296B5F"/>
          </a:solidFill>
        </p:grpSpPr>
        <p:sp>
          <p:nvSpPr>
            <p:cNvPr id="22" name="Freeform 240">
              <a:extLst>
                <a:ext uri="{FF2B5EF4-FFF2-40B4-BE49-F238E27FC236}">
                  <a16:creationId xmlns:a16="http://schemas.microsoft.com/office/drawing/2014/main" id="{E227ADB3-2391-9C11-F39C-FA2DAE1093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8A116"/>
            </a:solidFill>
            <a:ln w="9028" cap="flat">
              <a:noFill/>
              <a:prstDash val="solid"/>
              <a:miter/>
            </a:ln>
          </p:spPr>
          <p:txBody>
            <a:bodyPr rtlCol="0" anchor="ctr"/>
            <a:lstStyle/>
            <a:p>
              <a:endParaRPr lang="en-US"/>
            </a:p>
          </p:txBody>
        </p:sp>
        <p:sp>
          <p:nvSpPr>
            <p:cNvPr id="23" name="Freeform 241">
              <a:extLst>
                <a:ext uri="{FF2B5EF4-FFF2-40B4-BE49-F238E27FC236}">
                  <a16:creationId xmlns:a16="http://schemas.microsoft.com/office/drawing/2014/main" id="{C8ADFBCD-5735-4FD4-A495-C2289E553B4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8A116"/>
            </a:solidFill>
            <a:ln w="9028" cap="flat">
              <a:noFill/>
              <a:prstDash val="solid"/>
              <a:miter/>
            </a:ln>
          </p:spPr>
          <p:txBody>
            <a:bodyPr rtlCol="0" anchor="ctr"/>
            <a:lstStyle/>
            <a:p>
              <a:endParaRPr lang="en-US" dirty="0"/>
            </a:p>
          </p:txBody>
        </p:sp>
        <p:grpSp>
          <p:nvGrpSpPr>
            <p:cNvPr id="24" name="Graphic 2">
              <a:extLst>
                <a:ext uri="{FF2B5EF4-FFF2-40B4-BE49-F238E27FC236}">
                  <a16:creationId xmlns:a16="http://schemas.microsoft.com/office/drawing/2014/main" id="{047817AD-C8F2-7461-01F1-19FCECF4293A}"/>
                </a:ext>
              </a:extLst>
            </p:cNvPr>
            <p:cNvGrpSpPr/>
            <p:nvPr/>
          </p:nvGrpSpPr>
          <p:grpSpPr>
            <a:xfrm>
              <a:off x="10376768" y="2334933"/>
              <a:ext cx="920484" cy="919581"/>
              <a:chOff x="10376768" y="2334933"/>
              <a:chExt cx="920484" cy="919581"/>
            </a:xfrm>
            <a:grpFill/>
          </p:grpSpPr>
          <p:sp>
            <p:nvSpPr>
              <p:cNvPr id="25" name="Freeform 243">
                <a:extLst>
                  <a:ext uri="{FF2B5EF4-FFF2-40B4-BE49-F238E27FC236}">
                    <a16:creationId xmlns:a16="http://schemas.microsoft.com/office/drawing/2014/main" id="{BD2BD4F6-1D11-59B1-59F7-20365CB296F9}"/>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p>
            </p:txBody>
          </p:sp>
          <p:sp>
            <p:nvSpPr>
              <p:cNvPr id="26" name="Freeform 244">
                <a:extLst>
                  <a:ext uri="{FF2B5EF4-FFF2-40B4-BE49-F238E27FC236}">
                    <a16:creationId xmlns:a16="http://schemas.microsoft.com/office/drawing/2014/main" id="{8D8E4AEE-C155-00F2-4054-3B989C032971}"/>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p>
            </p:txBody>
          </p:sp>
        </p:grpSp>
      </p:gr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35953" y="1601269"/>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651D3FA1-3C73-0F2B-66AF-7EF9EAD76457}"/>
              </a:ext>
            </a:extLst>
          </p:cNvPr>
          <p:cNvSpPr txBox="1">
            <a:spLocks/>
          </p:cNvSpPr>
          <p:nvPr/>
        </p:nvSpPr>
        <p:spPr>
          <a:xfrm>
            <a:off x="719519" y="4073004"/>
            <a:ext cx="10479952" cy="2322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E8A116"/>
              </a:buClr>
              <a:buFont typeface="+mj-lt"/>
              <a:buAutoNum type="arabicPeriod"/>
            </a:pPr>
            <a:r>
              <a:rPr lang="en-US" sz="2300" dirty="0">
                <a:solidFill>
                  <a:srgbClr val="424242"/>
                </a:solidFill>
              </a:rPr>
              <a:t>Identification of training needs &amp; design </a:t>
            </a:r>
          </a:p>
          <a:p>
            <a:pPr marL="457200" indent="-457200">
              <a:buClr>
                <a:srgbClr val="E8A116"/>
              </a:buClr>
              <a:buFont typeface="+mj-lt"/>
              <a:buAutoNum type="arabicPeriod"/>
            </a:pPr>
            <a:r>
              <a:rPr lang="en-US" sz="2300" dirty="0">
                <a:solidFill>
                  <a:srgbClr val="424242"/>
                </a:solidFill>
              </a:rPr>
              <a:t>Training techniques and effective communication skills </a:t>
            </a:r>
          </a:p>
          <a:p>
            <a:pPr marL="457200" indent="-457200">
              <a:buClr>
                <a:srgbClr val="E8A116"/>
              </a:buClr>
              <a:buFont typeface="+mj-lt"/>
              <a:buAutoNum type="arabicPeriod"/>
            </a:pPr>
            <a:r>
              <a:rPr lang="en-US" sz="2300" dirty="0">
                <a:solidFill>
                  <a:srgbClr val="424242"/>
                </a:solidFill>
              </a:rPr>
              <a:t>Awareness of a range of topics, including Equality, Diversity and Disability in the context of current EU legislation</a:t>
            </a:r>
          </a:p>
          <a:p>
            <a:pPr marL="457200" indent="-457200">
              <a:buClr>
                <a:srgbClr val="E8A116"/>
              </a:buClr>
              <a:buFont typeface="+mj-lt"/>
              <a:buAutoNum type="arabicPeriod"/>
            </a:pPr>
            <a:r>
              <a:rPr lang="en-US" sz="2300" dirty="0">
                <a:solidFill>
                  <a:srgbClr val="424242"/>
                </a:solidFill>
              </a:rPr>
              <a:t>Delivering appropriate training content.</a:t>
            </a:r>
          </a:p>
          <a:p>
            <a:pPr marL="457200" indent="-457200">
              <a:buClr>
                <a:srgbClr val="E8A116"/>
              </a:buClr>
              <a:buFont typeface="+mj-lt"/>
              <a:buAutoNum type="arabicPeriod"/>
            </a:pPr>
            <a:r>
              <a:rPr lang="en-US" sz="2300" dirty="0">
                <a:solidFill>
                  <a:srgbClr val="424242"/>
                </a:solidFill>
              </a:rPr>
              <a:t>Evaluation and assessment techniques</a:t>
            </a:r>
          </a:p>
          <a:p>
            <a:pPr marL="457200" indent="-457200">
              <a:buClr>
                <a:srgbClr val="E8A116"/>
              </a:buClr>
              <a:buFont typeface="+mj-lt"/>
              <a:buAutoNum type="arabicPeriod"/>
            </a:pPr>
            <a:endParaRPr lang="en-US" dirty="0"/>
          </a:p>
        </p:txBody>
      </p:sp>
    </p:spTree>
    <p:extLst>
      <p:ext uri="{BB962C8B-B14F-4D97-AF65-F5344CB8AC3E}">
        <p14:creationId xmlns:p14="http://schemas.microsoft.com/office/powerpoint/2010/main" val="2050412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12787" y="2787356"/>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47E024EC-BCDA-DBA9-6931-B1BA5FF8DBEA}"/>
              </a:ext>
            </a:extLst>
          </p:cNvPr>
          <p:cNvSpPr txBox="1">
            <a:spLocks/>
          </p:cNvSpPr>
          <p:nvPr/>
        </p:nvSpPr>
        <p:spPr>
          <a:xfrm>
            <a:off x="384132" y="3108260"/>
            <a:ext cx="293804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dirty="0">
                <a:solidFill>
                  <a:schemeClr val="bg1"/>
                </a:solidFill>
              </a:rPr>
              <a:t>What information do you need to prepare your training course?</a:t>
            </a:r>
          </a:p>
          <a:p>
            <a:pPr marL="14288" indent="-14288"/>
            <a:endParaRPr lang="en-IE" dirty="0">
              <a:solidFill>
                <a:schemeClr val="bg1"/>
              </a:solidFill>
            </a:endParaRPr>
          </a:p>
        </p:txBody>
      </p: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806162" cy="1421237"/>
          </a:xfrm>
        </p:spPr>
        <p:txBody>
          <a:bodyPr/>
          <a:lstStyle/>
          <a:p>
            <a:pPr>
              <a:lnSpc>
                <a:spcPts val="3720"/>
              </a:lnSpc>
              <a:spcBef>
                <a:spcPts val="0"/>
              </a:spcBef>
            </a:pPr>
            <a:r>
              <a:rPr lang="en-US" dirty="0">
                <a:solidFill>
                  <a:schemeClr val="bg1"/>
                </a:solidFill>
              </a:rPr>
              <a:t>4.4 Designing your Training Course</a:t>
            </a:r>
          </a:p>
        </p:txBody>
      </p:sp>
      <p:graphicFrame>
        <p:nvGraphicFramePr>
          <p:cNvPr id="4" name="Diagram 3">
            <a:extLst>
              <a:ext uri="{FF2B5EF4-FFF2-40B4-BE49-F238E27FC236}">
                <a16:creationId xmlns:a16="http://schemas.microsoft.com/office/drawing/2014/main" id="{704F5560-DB02-0A60-DF84-915ED39834AF}"/>
              </a:ext>
            </a:extLst>
          </p:cNvPr>
          <p:cNvGraphicFramePr/>
          <p:nvPr>
            <p:extLst>
              <p:ext uri="{D42A27DB-BD31-4B8C-83A1-F6EECF244321}">
                <p14:modId xmlns:p14="http://schemas.microsoft.com/office/powerpoint/2010/main" val="2088374602"/>
              </p:ext>
            </p:extLst>
          </p:nvPr>
        </p:nvGraphicFramePr>
        <p:xfrm>
          <a:off x="5977464" y="818627"/>
          <a:ext cx="4380740" cy="5220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oogle Shape;245;p2"/>
          <p:cNvGrpSpPr/>
          <p:nvPr/>
        </p:nvGrpSpPr>
        <p:grpSpPr>
          <a:xfrm>
            <a:off x="10993560" y="424019"/>
            <a:ext cx="789352" cy="789216"/>
            <a:chOff x="3258209" y="1217582"/>
            <a:chExt cx="4712093" cy="4711281"/>
          </a:xfrm>
        </p:grpSpPr>
        <p:sp>
          <p:nvSpPr>
            <p:cNvPr id="8" name="Google Shape;246;p2"/>
            <p:cNvSpPr/>
            <p:nvPr/>
          </p:nvSpPr>
          <p:spPr>
            <a:xfrm>
              <a:off x="3687633" y="4742937"/>
              <a:ext cx="759770" cy="759011"/>
            </a:xfrm>
            <a:custGeom>
              <a:avLst/>
              <a:gdLst/>
              <a:ahLst/>
              <a:cxnLst/>
              <a:rect l="l" t="t" r="r" b="b"/>
              <a:pathLst>
                <a:path w="759770" h="759011" extrusionOk="0">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247;p2"/>
            <p:cNvSpPr/>
            <p:nvPr/>
          </p:nvSpPr>
          <p:spPr>
            <a:xfrm>
              <a:off x="3686062" y="3374832"/>
              <a:ext cx="759133" cy="758614"/>
            </a:xfrm>
            <a:custGeom>
              <a:avLst/>
              <a:gdLst/>
              <a:ahLst/>
              <a:cxnLst/>
              <a:rect l="l" t="t" r="r" b="b"/>
              <a:pathLst>
                <a:path w="759133" h="758614" extrusionOk="0">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 name="Google Shape;248;p2"/>
            <p:cNvGrpSpPr/>
            <p:nvPr/>
          </p:nvGrpSpPr>
          <p:grpSpPr>
            <a:xfrm>
              <a:off x="3258209" y="1217582"/>
              <a:ext cx="4712093" cy="4711281"/>
              <a:chOff x="3258209" y="1217582"/>
              <a:chExt cx="4712093" cy="4711281"/>
            </a:xfrm>
          </p:grpSpPr>
          <p:sp>
            <p:nvSpPr>
              <p:cNvPr id="11" name="Google Shape;249;p2"/>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250;p2"/>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251;p2"/>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252;p2"/>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253;p2"/>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254;p2"/>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55;p2"/>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56;p2"/>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257;p2"/>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58;p2"/>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59;p2"/>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60;p2"/>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261;p2"/>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262;p2"/>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791872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487477"/>
            <a:ext cx="7724844" cy="3428836"/>
          </a:xfrm>
        </p:spPr>
        <p:txBody>
          <a:bodyPr/>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Title: </a:t>
            </a:r>
            <a:r>
              <a:rPr lang="en-IE" sz="2200" dirty="0">
                <a:solidFill>
                  <a:srgbClr val="454545"/>
                </a:solidFill>
              </a:rPr>
              <a:t>Give your training course a name or heading which summarises what your course is all about</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Duration</a:t>
            </a:r>
            <a:r>
              <a:rPr lang="en-IE" sz="2200" dirty="0">
                <a:solidFill>
                  <a:srgbClr val="454545"/>
                </a:solidFill>
              </a:rPr>
              <a:t>: how many hours/days/weeks will it take to deliver this course?</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Assessment</a:t>
            </a:r>
            <a:r>
              <a:rPr lang="en-IE" sz="2200" dirty="0">
                <a:solidFill>
                  <a:srgbClr val="454545"/>
                </a:solidFill>
              </a:rPr>
              <a:t>: How will the course be assessed? Formally (</a:t>
            </a:r>
            <a:r>
              <a:rPr lang="en-IE" sz="2200" dirty="0" err="1">
                <a:solidFill>
                  <a:srgbClr val="454545"/>
                </a:solidFill>
              </a:rPr>
              <a:t>e.g</a:t>
            </a:r>
            <a:r>
              <a:rPr lang="en-IE" sz="2200" dirty="0">
                <a:solidFill>
                  <a:srgbClr val="454545"/>
                </a:solidFill>
              </a:rPr>
              <a:t> exams), or informally (e.g. by observing competencies, self-checks, exercises and activities).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Grading</a:t>
            </a:r>
            <a:r>
              <a:rPr lang="en-IE" sz="2200" dirty="0">
                <a:solidFill>
                  <a:srgbClr val="454545"/>
                </a:solidFill>
              </a:rPr>
              <a:t>: How will the assessments be graded? What grade is required to pass an exam? (e.g. 50%)</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Target audience</a:t>
            </a:r>
            <a:r>
              <a:rPr lang="en-IE" sz="2200" dirty="0">
                <a:solidFill>
                  <a:srgbClr val="454545"/>
                </a:solidFill>
              </a:rPr>
              <a:t>: Who are you teaching? What is their educational background and life experience? What do they already know?</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Aim of training: </a:t>
            </a:r>
            <a:r>
              <a:rPr lang="en-IE" sz="2200" dirty="0">
                <a:solidFill>
                  <a:srgbClr val="454545"/>
                </a:solidFill>
              </a:rPr>
              <a:t>In one sentence, describe the overall purpose or intention of the training/educational event. What are you hoping to teach? What are the training needs? What do you hope your trainees will be to be able to do arising from this training?</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Goals: </a:t>
            </a:r>
            <a:r>
              <a:rPr lang="en-IE" sz="2200" dirty="0">
                <a:solidFill>
                  <a:srgbClr val="454545"/>
                </a:solidFill>
              </a:rPr>
              <a:t>Specify a few broad areas of the course content that is required to achieve your goal. </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12787" y="2787356"/>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47E024EC-BCDA-DBA9-6931-B1BA5FF8DBEA}"/>
              </a:ext>
            </a:extLst>
          </p:cNvPr>
          <p:cNvSpPr txBox="1">
            <a:spLocks/>
          </p:cNvSpPr>
          <p:nvPr/>
        </p:nvSpPr>
        <p:spPr>
          <a:xfrm>
            <a:off x="384132" y="3108260"/>
            <a:ext cx="293804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dirty="0">
                <a:solidFill>
                  <a:schemeClr val="bg1"/>
                </a:solidFill>
              </a:rPr>
              <a:t>Plan – Do - Review</a:t>
            </a:r>
          </a:p>
          <a:p>
            <a:pPr marL="14288" indent="-14288"/>
            <a:endParaRPr lang="en-IE" dirty="0">
              <a:solidFill>
                <a:schemeClr val="bg1"/>
              </a:solidFill>
            </a:endParaRPr>
          </a:p>
        </p:txBody>
      </p: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70063" y="614086"/>
            <a:ext cx="3262225" cy="2173270"/>
          </a:xfrm>
        </p:spPr>
        <p:txBody>
          <a:bodyPr/>
          <a:lstStyle/>
          <a:p>
            <a:pPr>
              <a:lnSpc>
                <a:spcPts val="3720"/>
              </a:lnSpc>
              <a:spcBef>
                <a:spcPts val="0"/>
              </a:spcBef>
            </a:pPr>
            <a:r>
              <a:rPr lang="en-US" sz="3500" dirty="0">
                <a:solidFill>
                  <a:schemeClr val="bg1"/>
                </a:solidFill>
              </a:rPr>
              <a:t>4.4 Designing your Training Course  </a:t>
            </a:r>
          </a:p>
          <a:p>
            <a:pPr>
              <a:lnSpc>
                <a:spcPts val="3720"/>
              </a:lnSpc>
              <a:spcBef>
                <a:spcPts val="0"/>
              </a:spcBef>
            </a:pPr>
            <a:endParaRPr lang="en-US" sz="3500" dirty="0">
              <a:solidFill>
                <a:schemeClr val="bg1"/>
              </a:solidFill>
            </a:endParaRPr>
          </a:p>
        </p:txBody>
      </p:sp>
      <p:grpSp>
        <p:nvGrpSpPr>
          <p:cNvPr id="7" name="Google Shape;424;p2"/>
          <p:cNvGrpSpPr/>
          <p:nvPr/>
        </p:nvGrpSpPr>
        <p:grpSpPr>
          <a:xfrm>
            <a:off x="11078223" y="142851"/>
            <a:ext cx="1018347" cy="1181853"/>
            <a:chOff x="8360213" y="3458151"/>
            <a:chExt cx="853935" cy="991043"/>
          </a:xfrm>
        </p:grpSpPr>
        <p:grpSp>
          <p:nvGrpSpPr>
            <p:cNvPr id="8" name="Google Shape;425;p2"/>
            <p:cNvGrpSpPr/>
            <p:nvPr/>
          </p:nvGrpSpPr>
          <p:grpSpPr>
            <a:xfrm>
              <a:off x="8599192" y="3595917"/>
              <a:ext cx="375981" cy="204367"/>
              <a:chOff x="2642504" y="3763150"/>
              <a:chExt cx="375981" cy="204367"/>
            </a:xfrm>
          </p:grpSpPr>
          <p:sp>
            <p:nvSpPr>
              <p:cNvPr id="15" name="Google Shape;426;p2"/>
              <p:cNvSpPr/>
              <p:nvPr/>
            </p:nvSpPr>
            <p:spPr>
              <a:xfrm>
                <a:off x="2813454" y="3763150"/>
                <a:ext cx="205031" cy="204367"/>
              </a:xfrm>
              <a:custGeom>
                <a:avLst/>
                <a:gdLst/>
                <a:ahLst/>
                <a:cxnLst/>
                <a:rect l="l" t="t" r="r" b="b"/>
                <a:pathLst>
                  <a:path w="205031" h="204367" extrusionOk="0">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7;p2"/>
              <p:cNvSpPr/>
              <p:nvPr/>
            </p:nvSpPr>
            <p:spPr>
              <a:xfrm>
                <a:off x="2642504" y="3763235"/>
                <a:ext cx="161142" cy="204281"/>
              </a:xfrm>
              <a:custGeom>
                <a:avLst/>
                <a:gdLst/>
                <a:ahLst/>
                <a:cxnLst/>
                <a:rect l="l" t="t" r="r" b="b"/>
                <a:pathLst>
                  <a:path w="161142" h="204281" extrusionOk="0">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428;p2"/>
            <p:cNvGrpSpPr/>
            <p:nvPr/>
          </p:nvGrpSpPr>
          <p:grpSpPr>
            <a:xfrm>
              <a:off x="8360213" y="3458151"/>
              <a:ext cx="853935" cy="991043"/>
              <a:chOff x="2403525" y="3625384"/>
              <a:chExt cx="853935" cy="991043"/>
            </a:xfrm>
          </p:grpSpPr>
          <p:sp>
            <p:nvSpPr>
              <p:cNvPr id="10" name="Google Shape;429;p2"/>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30;p2"/>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431;p2"/>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32;p2"/>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869806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487477"/>
            <a:ext cx="7724844" cy="3428836"/>
          </a:xfrm>
        </p:spPr>
        <p:txBody>
          <a:bodyPr/>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Objectives: </a:t>
            </a:r>
            <a:r>
              <a:rPr lang="en-IE" sz="2200" dirty="0">
                <a:solidFill>
                  <a:srgbClr val="454545"/>
                </a:solidFill>
              </a:rPr>
              <a:t>List the learning outcomes that indicate the behaviour which trainees should demonstrate once these   goals have been met.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Syllabus: </a:t>
            </a:r>
            <a:r>
              <a:rPr lang="en-IE" sz="2200" dirty="0">
                <a:solidFill>
                  <a:srgbClr val="454545"/>
                </a:solidFill>
              </a:rPr>
              <a:t>Now prepare a summary of the specific topics or subject matters you wish to teach to achieve your goals. It should include more detail and focus on what the trainer will teach trainees on a particular subject.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Write the course content: </a:t>
            </a:r>
            <a:r>
              <a:rPr lang="en-IE" sz="2200" dirty="0">
                <a:solidFill>
                  <a:srgbClr val="454545"/>
                </a:solidFill>
              </a:rPr>
              <a:t>ensure course content is relevant and suitable to the trainees. It needs to be delivered at appropriate to the level of the course. Include story telling and life experiences.</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Mode of presentation</a:t>
            </a:r>
            <a:r>
              <a:rPr lang="en-IE" sz="2200" dirty="0">
                <a:solidFill>
                  <a:srgbClr val="454545"/>
                </a:solidFill>
              </a:rPr>
              <a:t>:  present concepts and content easily to the trainees. Engage all the senses if possible (incorporating the four VARK and Honey &amp; Mumford  learning styles – </a:t>
            </a:r>
            <a:r>
              <a:rPr lang="en-IE" sz="2200" dirty="0" err="1">
                <a:solidFill>
                  <a:srgbClr val="454545"/>
                </a:solidFill>
              </a:rPr>
              <a:t>e.g</a:t>
            </a:r>
            <a:r>
              <a:rPr lang="en-IE" sz="2200" dirty="0">
                <a:solidFill>
                  <a:srgbClr val="454545"/>
                </a:solidFill>
              </a:rPr>
              <a:t> using audio visual methods, PowerPoint, handouts, images, text, cartoons, video, practical and theory etc). Use discussion groups and exercises that build on learners experiences.  </a:t>
            </a:r>
            <a:endParaRPr lang="en-IE" sz="2200" b="1" dirty="0">
              <a:solidFill>
                <a:srgbClr val="454545"/>
              </a:solidFill>
            </a:endParaRP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12787" y="2787356"/>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806162" cy="1421237"/>
          </a:xfrm>
        </p:spPr>
        <p:txBody>
          <a:bodyPr/>
          <a:lstStyle/>
          <a:p>
            <a:pPr>
              <a:lnSpc>
                <a:spcPts val="3720"/>
              </a:lnSpc>
              <a:spcBef>
                <a:spcPts val="0"/>
              </a:spcBef>
            </a:pPr>
            <a:r>
              <a:rPr lang="en-US" dirty="0">
                <a:solidFill>
                  <a:schemeClr val="bg1"/>
                </a:solidFill>
              </a:rPr>
              <a:t>4.4 Designing your Training Course</a:t>
            </a:r>
          </a:p>
        </p:txBody>
      </p:sp>
      <p:grpSp>
        <p:nvGrpSpPr>
          <p:cNvPr id="7" name="Google Shape;424;p2"/>
          <p:cNvGrpSpPr/>
          <p:nvPr/>
        </p:nvGrpSpPr>
        <p:grpSpPr>
          <a:xfrm>
            <a:off x="11078223" y="142851"/>
            <a:ext cx="1018347" cy="1181853"/>
            <a:chOff x="8360213" y="3458151"/>
            <a:chExt cx="853935" cy="991043"/>
          </a:xfrm>
        </p:grpSpPr>
        <p:grpSp>
          <p:nvGrpSpPr>
            <p:cNvPr id="8" name="Google Shape;425;p2"/>
            <p:cNvGrpSpPr/>
            <p:nvPr/>
          </p:nvGrpSpPr>
          <p:grpSpPr>
            <a:xfrm>
              <a:off x="8599192" y="3595917"/>
              <a:ext cx="375981" cy="204367"/>
              <a:chOff x="2642504" y="3763150"/>
              <a:chExt cx="375981" cy="204367"/>
            </a:xfrm>
          </p:grpSpPr>
          <p:sp>
            <p:nvSpPr>
              <p:cNvPr id="15" name="Google Shape;426;p2"/>
              <p:cNvSpPr/>
              <p:nvPr/>
            </p:nvSpPr>
            <p:spPr>
              <a:xfrm>
                <a:off x="2813454" y="3763150"/>
                <a:ext cx="205031" cy="204367"/>
              </a:xfrm>
              <a:custGeom>
                <a:avLst/>
                <a:gdLst/>
                <a:ahLst/>
                <a:cxnLst/>
                <a:rect l="l" t="t" r="r" b="b"/>
                <a:pathLst>
                  <a:path w="205031" h="204367" extrusionOk="0">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7;p2"/>
              <p:cNvSpPr/>
              <p:nvPr/>
            </p:nvSpPr>
            <p:spPr>
              <a:xfrm>
                <a:off x="2642504" y="3763235"/>
                <a:ext cx="161142" cy="204281"/>
              </a:xfrm>
              <a:custGeom>
                <a:avLst/>
                <a:gdLst/>
                <a:ahLst/>
                <a:cxnLst/>
                <a:rect l="l" t="t" r="r" b="b"/>
                <a:pathLst>
                  <a:path w="161142" h="204281" extrusionOk="0">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8A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428;p2"/>
            <p:cNvGrpSpPr/>
            <p:nvPr/>
          </p:nvGrpSpPr>
          <p:grpSpPr>
            <a:xfrm>
              <a:off x="8360213" y="3458151"/>
              <a:ext cx="853935" cy="991043"/>
              <a:chOff x="2403525" y="3625384"/>
              <a:chExt cx="853935" cy="991043"/>
            </a:xfrm>
          </p:grpSpPr>
          <p:sp>
            <p:nvSpPr>
              <p:cNvPr id="10" name="Google Shape;429;p2"/>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30;p2"/>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431;p2"/>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32;p2"/>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296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 name="Text Placeholder 13">
            <a:extLst>
              <a:ext uri="{FF2B5EF4-FFF2-40B4-BE49-F238E27FC236}">
                <a16:creationId xmlns:a16="http://schemas.microsoft.com/office/drawing/2014/main" id="{47E024EC-BCDA-DBA9-6931-B1BA5FF8DBEA}"/>
              </a:ext>
            </a:extLst>
          </p:cNvPr>
          <p:cNvSpPr txBox="1">
            <a:spLocks/>
          </p:cNvSpPr>
          <p:nvPr/>
        </p:nvSpPr>
        <p:spPr>
          <a:xfrm>
            <a:off x="384132" y="3108260"/>
            <a:ext cx="293804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dirty="0">
                <a:solidFill>
                  <a:schemeClr val="bg1"/>
                </a:solidFill>
              </a:rPr>
              <a:t>Plan – Do - Review</a:t>
            </a:r>
          </a:p>
          <a:p>
            <a:pPr marL="14288" indent="-14288"/>
            <a:endParaRPr lang="en-IE" dirty="0">
              <a:solidFill>
                <a:schemeClr val="bg1"/>
              </a:solidFill>
            </a:endParaRPr>
          </a:p>
        </p:txBody>
      </p:sp>
    </p:spTree>
    <p:extLst>
      <p:ext uri="{BB962C8B-B14F-4D97-AF65-F5344CB8AC3E}">
        <p14:creationId xmlns:p14="http://schemas.microsoft.com/office/powerpoint/2010/main" val="1702726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487477"/>
            <a:ext cx="7724844" cy="3428836"/>
          </a:xfrm>
        </p:spPr>
        <p:txBody>
          <a:bodyPr/>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Assessment: </a:t>
            </a:r>
            <a:r>
              <a:rPr lang="en-IE" sz="2200" dirty="0">
                <a:solidFill>
                  <a:srgbClr val="454545"/>
                </a:solidFill>
              </a:rPr>
              <a:t>how do you record if the trainee has learned? How do you assess trainee performance? Formal exams (practical assessment, MCQ, Essays, Projects etc), informal assessment (e.g. self-assessment Q&amp;A, self-checks, exercises and activities) </a:t>
            </a:r>
            <a:endParaRPr lang="en-IE" sz="2200" b="1" dirty="0">
              <a:solidFill>
                <a:srgbClr val="454545"/>
              </a:solidFill>
            </a:endParaRP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Evaluation: </a:t>
            </a:r>
            <a:r>
              <a:rPr lang="en-IE" sz="2200" dirty="0">
                <a:solidFill>
                  <a:srgbClr val="454545"/>
                </a:solidFill>
              </a:rPr>
              <a:t>carry out a survey with leaners to understand better or measure the course effectiveness? Did the course meet their needs? If no, why not. Evaluating your course and asking for feedback helps to explain the course effectiveness and helps to continuously improve</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12787" y="2787356"/>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806162" cy="1421237"/>
          </a:xfrm>
        </p:spPr>
        <p:txBody>
          <a:bodyPr/>
          <a:lstStyle/>
          <a:p>
            <a:pPr>
              <a:lnSpc>
                <a:spcPts val="3720"/>
              </a:lnSpc>
              <a:spcBef>
                <a:spcPts val="0"/>
              </a:spcBef>
            </a:pPr>
            <a:r>
              <a:rPr lang="en-US" dirty="0">
                <a:solidFill>
                  <a:schemeClr val="bg1"/>
                </a:solidFill>
              </a:rPr>
              <a:t>4.4 Designing your Training Course</a:t>
            </a:r>
          </a:p>
        </p:txBody>
      </p:sp>
      <p:sp>
        <p:nvSpPr>
          <p:cNvPr id="7" name="Text Placeholder 13">
            <a:extLst>
              <a:ext uri="{FF2B5EF4-FFF2-40B4-BE49-F238E27FC236}">
                <a16:creationId xmlns:a16="http://schemas.microsoft.com/office/drawing/2014/main" id="{47E024EC-BCDA-DBA9-6931-B1BA5FF8DBEA}"/>
              </a:ext>
            </a:extLst>
          </p:cNvPr>
          <p:cNvSpPr txBox="1">
            <a:spLocks/>
          </p:cNvSpPr>
          <p:nvPr/>
        </p:nvSpPr>
        <p:spPr>
          <a:xfrm>
            <a:off x="384132" y="3108260"/>
            <a:ext cx="2938047" cy="3428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r>
              <a:rPr lang="en-IE" dirty="0">
                <a:solidFill>
                  <a:schemeClr val="bg1"/>
                </a:solidFill>
              </a:rPr>
              <a:t>Plan – Do - Review</a:t>
            </a:r>
          </a:p>
          <a:p>
            <a:pPr marL="14288" indent="-14288"/>
            <a:endParaRPr lang="en-IE" dirty="0">
              <a:solidFill>
                <a:schemeClr val="bg1"/>
              </a:solidFill>
            </a:endParaRPr>
          </a:p>
        </p:txBody>
      </p:sp>
    </p:spTree>
    <p:extLst>
      <p:ext uri="{BB962C8B-B14F-4D97-AF65-F5344CB8AC3E}">
        <p14:creationId xmlns:p14="http://schemas.microsoft.com/office/powerpoint/2010/main" val="1531084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r>
              <a:rPr lang="en-IE" sz="1800" b="1" dirty="0"/>
              <a:t>Websites</a:t>
            </a:r>
            <a:r>
              <a:rPr lang="en-IE" sz="1800" dirty="0"/>
              <a:t>: 	How to design training </a:t>
            </a:r>
            <a:r>
              <a:rPr lang="en-IE" sz="1800" dirty="0">
                <a:hlinkClick r:id="rId2"/>
              </a:rPr>
              <a:t>https://blink.ucsd.edu/HR/training/instructor/tools/training.html</a:t>
            </a:r>
            <a:r>
              <a:rPr lang="en-IE" sz="1800" dirty="0"/>
              <a:t> </a:t>
            </a:r>
          </a:p>
          <a:p>
            <a:pPr marL="1255713" indent="-1255713"/>
            <a:r>
              <a:rPr lang="en-IE" sz="1800" b="1" dirty="0"/>
              <a:t>YouTube</a:t>
            </a:r>
            <a:r>
              <a:rPr lang="en-IE" sz="1800" dirty="0"/>
              <a:t>: 	Training Program Design </a:t>
            </a:r>
            <a:r>
              <a:rPr lang="en-IE" sz="1800" dirty="0">
                <a:hlinkClick r:id="rId3"/>
              </a:rPr>
              <a:t>https://www.youtube.com/watch?v=JcqzRheQVMI</a:t>
            </a:r>
            <a:r>
              <a:rPr lang="en-IE" sz="1800" dirty="0"/>
              <a:t> </a:t>
            </a:r>
          </a:p>
          <a:p>
            <a:pPr marL="1255713" indent="-1255713"/>
            <a:r>
              <a:rPr lang="en-IE" sz="1800" dirty="0">
                <a:solidFill>
                  <a:srgbClr val="87AF3F"/>
                </a:solidFill>
              </a:rPr>
              <a:t> 	</a:t>
            </a:r>
            <a:r>
              <a:rPr lang="en-IE" sz="1800" dirty="0">
                <a:solidFill>
                  <a:srgbClr val="000000"/>
                </a:solidFill>
              </a:rPr>
              <a:t>How to design effective training programs </a:t>
            </a:r>
            <a:r>
              <a:rPr lang="en-IE" sz="1800" dirty="0">
                <a:solidFill>
                  <a:srgbClr val="87AF3F"/>
                </a:solidFill>
                <a:hlinkClick r:id="rId4"/>
              </a:rPr>
              <a:t>https://www.youtube.com/watch?v=1Ut09_n6CLg</a:t>
            </a:r>
            <a:r>
              <a:rPr lang="en-IE" sz="1800" dirty="0">
                <a:solidFill>
                  <a:srgbClr val="87AF3F"/>
                </a:solidFill>
              </a:rPr>
              <a:t> </a:t>
            </a:r>
          </a:p>
          <a:p>
            <a:pPr marL="1255713" indent="-1255713"/>
            <a:r>
              <a:rPr lang="en-IE" sz="1800" dirty="0">
                <a:solidFill>
                  <a:srgbClr val="000000"/>
                </a:solidFill>
              </a:rPr>
              <a:t>	Refugee Adult Education: Improving Participation, Partnerships, and Program Design</a:t>
            </a:r>
            <a:r>
              <a:rPr lang="en-IE" sz="1800" dirty="0">
                <a:solidFill>
                  <a:srgbClr val="000000"/>
                </a:solidFill>
                <a:hlinkClick r:id="rId5"/>
              </a:rPr>
              <a:t> </a:t>
            </a:r>
            <a:r>
              <a:rPr lang="en-IE" sz="1800" dirty="0">
                <a:solidFill>
                  <a:srgbClr val="87AF3F"/>
                </a:solidFill>
                <a:hlinkClick r:id="rId5"/>
              </a:rPr>
              <a:t>https://www.youtube.com/watch?v=Xh9yB-eKgbs</a:t>
            </a:r>
            <a:r>
              <a:rPr lang="en-IE" sz="1800" dirty="0">
                <a:solidFill>
                  <a:srgbClr val="87AF3F"/>
                </a:solidFill>
              </a:rPr>
              <a:t> </a:t>
            </a:r>
          </a:p>
          <a:p>
            <a:pPr marL="1255713" indent="-1255713"/>
            <a:r>
              <a:rPr lang="en-IE" sz="1800" b="1" dirty="0"/>
              <a:t>Publication</a:t>
            </a:r>
            <a:r>
              <a:rPr lang="en-IE" sz="1800" dirty="0"/>
              <a:t>: 	</a:t>
            </a:r>
            <a:r>
              <a:rPr lang="en-IE" sz="1800" dirty="0" err="1"/>
              <a:t>Gusdorf</a:t>
            </a:r>
            <a:r>
              <a:rPr lang="en-IE" sz="1800" dirty="0"/>
              <a:t>, M.L., 2009. Training design, development and implementation. Society for Human Resource Management, pp.1-38.</a:t>
            </a:r>
            <a:r>
              <a:rPr lang="en-IE" sz="1800" b="1" dirty="0"/>
              <a:t>	</a:t>
            </a:r>
            <a:endParaRPr lang="en-IE" sz="1800" dirty="0"/>
          </a:p>
          <a:p>
            <a:pPr marL="1255713" indent="-1255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66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DBE11A-65CF-A391-20A2-39E969A819DB}"/>
              </a:ext>
            </a:extLst>
          </p:cNvPr>
          <p:cNvPicPr>
            <a:picLocks noChangeAspect="1"/>
          </p:cNvPicPr>
          <p:nvPr/>
        </p:nvPicPr>
        <p:blipFill rotWithShape="1">
          <a:blip r:embed="rId2"/>
          <a:srcRect t="9855"/>
          <a:stretch/>
        </p:blipFill>
        <p:spPr>
          <a:xfrm>
            <a:off x="4184078" y="1318516"/>
            <a:ext cx="7529131" cy="4570496"/>
          </a:xfrm>
          <a:prstGeom prst="rect">
            <a:avLst/>
          </a:prstGeom>
        </p:spPr>
      </p:pic>
      <p:sp>
        <p:nvSpPr>
          <p:cNvPr id="14" name="Text Placeholder 4">
            <a:extLst>
              <a:ext uri="{FF2B5EF4-FFF2-40B4-BE49-F238E27FC236}">
                <a16:creationId xmlns:a16="http://schemas.microsoft.com/office/drawing/2014/main" id="{04FEA3A0-A2B8-F933-68DE-48893706D16A}"/>
              </a:ext>
            </a:extLst>
          </p:cNvPr>
          <p:cNvSpPr txBox="1">
            <a:spLocks/>
          </p:cNvSpPr>
          <p:nvPr/>
        </p:nvSpPr>
        <p:spPr>
          <a:xfrm>
            <a:off x="717453" y="2406903"/>
            <a:ext cx="2982349" cy="3482109"/>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00"/>
              </a:lnSpc>
              <a:spcBef>
                <a:spcPts val="0"/>
              </a:spcBef>
              <a:buClr>
                <a:srgbClr val="E8A116"/>
              </a:buClr>
            </a:pPr>
            <a:r>
              <a:rPr lang="en-IE" sz="3600" b="1" dirty="0">
                <a:solidFill>
                  <a:srgbClr val="454545"/>
                </a:solidFill>
              </a:rPr>
              <a:t>Tuckman’s Stages of Group Development</a:t>
            </a:r>
          </a:p>
        </p:txBody>
      </p:sp>
      <p:sp>
        <p:nvSpPr>
          <p:cNvPr id="12"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4.5 Conflict Resolution</a:t>
            </a:r>
          </a:p>
        </p:txBody>
      </p:sp>
      <p:cxnSp>
        <p:nvCxnSpPr>
          <p:cNvPr id="13" name="Straight Connector 12">
            <a:extLst>
              <a:ext uri="{FF2B5EF4-FFF2-40B4-BE49-F238E27FC236}">
                <a16:creationId xmlns:a16="http://schemas.microsoft.com/office/drawing/2014/main" id="{65F15282-4483-FBD2-F62F-8DF54F41DA36}"/>
              </a:ext>
            </a:extLst>
          </p:cNvPr>
          <p:cNvCxnSpPr>
            <a:cxnSpLocks/>
          </p:cNvCxnSpPr>
          <p:nvPr/>
        </p:nvCxnSpPr>
        <p:spPr>
          <a:xfrm flipH="1">
            <a:off x="392504" y="1409304"/>
            <a:ext cx="4643730"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963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1521" y="1579325"/>
            <a:ext cx="11015002" cy="4210890"/>
          </a:xfrm>
        </p:spPr>
        <p:txBody>
          <a:bodyPr numCol="1" spcCol="180000"/>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Stages of Group Development: </a:t>
            </a:r>
            <a:r>
              <a:rPr lang="en-IE" sz="2200" dirty="0">
                <a:solidFill>
                  <a:srgbClr val="454545"/>
                </a:solidFill>
              </a:rPr>
              <a:t>A group is initially a collection of personalities each having different characteristics, needs, and influences. Groups, like individuals, go through stages of development  experiencing changes in leadership, interpersonal interactions, roles, communication structures, and power structures. Tuckman’s model of small group development hypothesises that groups go through the stages of  “forming, storming, norming, performing and adjourning”. Conflict is a normal part of group development and arise due to disagreements and different points of view. (see next slide)</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Establish ground rules of acceptable behaviour: </a:t>
            </a:r>
            <a:r>
              <a:rPr lang="en-IE" sz="2200" dirty="0">
                <a:solidFill>
                  <a:srgbClr val="454545"/>
                </a:solidFill>
              </a:rPr>
              <a:t>these can be set by the trainees on expected behaviours (e.g. allow everyone time and space to speak) and will help form the group into a cohesive group and is a positive step in preventing conflict.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Manage expectations</a:t>
            </a:r>
            <a:r>
              <a:rPr lang="en-IE" sz="2200" dirty="0">
                <a:solidFill>
                  <a:srgbClr val="454545"/>
                </a:solidFill>
              </a:rPr>
              <a:t>: Expect the unexpected. Unexpected events occur because people don’t communicate their expectations clearly in the first place. State the learning objective for the training sessions so that people know what to expect. This will avoid confusion and disillusion.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4.5 Conflict Resolution</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1409304"/>
            <a:ext cx="4643730"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774EDE-428D-6E91-3C56-ABE12E77FA1C}"/>
              </a:ext>
            </a:extLst>
          </p:cNvPr>
          <p:cNvGrpSpPr/>
          <p:nvPr/>
        </p:nvGrpSpPr>
        <p:grpSpPr>
          <a:xfrm>
            <a:off x="5141647" y="496560"/>
            <a:ext cx="954353" cy="958910"/>
            <a:chOff x="461015" y="3669140"/>
            <a:chExt cx="1204012" cy="1209761"/>
          </a:xfrm>
          <a:solidFill>
            <a:srgbClr val="296B5F"/>
          </a:solidFill>
        </p:grpSpPr>
        <p:sp>
          <p:nvSpPr>
            <p:cNvPr id="9" name="Graphic 178">
              <a:extLst>
                <a:ext uri="{FF2B5EF4-FFF2-40B4-BE49-F238E27FC236}">
                  <a16:creationId xmlns:a16="http://schemas.microsoft.com/office/drawing/2014/main" id="{73676C8A-E641-0809-0F20-9663ECE4A7DF}"/>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8A116"/>
            </a:solidFill>
            <a:ln w="9525"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107043E5-758E-FC29-6B87-120D62E74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664245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1521" y="1579325"/>
            <a:ext cx="11015002" cy="4210890"/>
          </a:xfrm>
        </p:spPr>
        <p:txBody>
          <a:bodyPr numCol="1" spcCol="180000"/>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Communication</a:t>
            </a:r>
            <a:r>
              <a:rPr lang="en-IE" sz="2200" dirty="0">
                <a:solidFill>
                  <a:srgbClr val="454545"/>
                </a:solidFill>
              </a:rPr>
              <a:t>: many conflicts arise from communication breakdown. They arise from wrong assumptions, misunderstandings, misinformation, no information, and misinterpretations. Its hard to know if your message has been received but it helps to communicate through multiple channels at different times to reinforce what you want to say, e.g. phone call, face-to-face, email, memorandum, minutes of meetings. Slow down and stop for feedback to make sure people are getting the right message. Clarify communications and get the facts to correct wrong assumptions. Seek to listen, understand and demonstrate empathy.</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Problem solving</a:t>
            </a:r>
            <a:r>
              <a:rPr lang="en-IE" sz="2200" dirty="0">
                <a:solidFill>
                  <a:srgbClr val="454545"/>
                </a:solidFill>
              </a:rPr>
              <a:t>: Conflict rarely resolves itself - in fact, conflict normally escalates if not dealt with proactively and properly. To solve a problem, try looking at it from a different perspective, theirs not yours.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4.5 Conflict Resolution</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1409304"/>
            <a:ext cx="4643730"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774EDE-428D-6E91-3C56-ABE12E77FA1C}"/>
              </a:ext>
            </a:extLst>
          </p:cNvPr>
          <p:cNvGrpSpPr/>
          <p:nvPr/>
        </p:nvGrpSpPr>
        <p:grpSpPr>
          <a:xfrm>
            <a:off x="5141647" y="496560"/>
            <a:ext cx="954353" cy="958910"/>
            <a:chOff x="461015" y="3669140"/>
            <a:chExt cx="1204012" cy="1209761"/>
          </a:xfrm>
          <a:solidFill>
            <a:srgbClr val="296B5F"/>
          </a:solidFill>
        </p:grpSpPr>
        <p:sp>
          <p:nvSpPr>
            <p:cNvPr id="9" name="Graphic 178">
              <a:extLst>
                <a:ext uri="{FF2B5EF4-FFF2-40B4-BE49-F238E27FC236}">
                  <a16:creationId xmlns:a16="http://schemas.microsoft.com/office/drawing/2014/main" id="{73676C8A-E641-0809-0F20-9663ECE4A7DF}"/>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8A116"/>
            </a:solidFill>
            <a:ln w="9525"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107043E5-758E-FC29-6B87-120D62E74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964360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602524" y="1678123"/>
            <a:ext cx="9129931" cy="4210890"/>
          </a:xfrm>
        </p:spPr>
        <p:txBody>
          <a:bodyPr numCol="1" spcCol="180000"/>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Anger</a:t>
            </a:r>
            <a:r>
              <a:rPr lang="en-IE" sz="2200" dirty="0">
                <a:solidFill>
                  <a:srgbClr val="454545"/>
                </a:solidFill>
              </a:rPr>
              <a:t>: a negative emotion expressed often stemming from fear, anxiety, or guilt. People have the right to express anger.  Stay Calm! Don’t get emotional, defensive or reactive. Instead be assertive and logically recognise that they are not angry at you, rather they are angry at a situation. Tease out what the anger is stemming from by listening and being empathetic, paraphrase and ask question, then focus trying to resolve it. Remember, the saying “act in haste, regret it later”! Try to give time for your logical brain to overcome and make sense of the situation before letting your emotional brain take over the show.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Supersensitive</a:t>
            </a:r>
            <a:r>
              <a:rPr lang="en-IE" sz="2200" dirty="0">
                <a:solidFill>
                  <a:srgbClr val="454545"/>
                </a:solidFill>
              </a:rPr>
              <a:t>: some people can be very over sensitive and can erupt in to tirades or a sullen silence. They are typically people who lack self-esteem can react explosively to the slightest comment. Observe patters in behaviour and handle with care. Try to build up the persons self-esteem.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4.5 Conflict Resolution</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1409304"/>
            <a:ext cx="4643730"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774EDE-428D-6E91-3C56-ABE12E77FA1C}"/>
              </a:ext>
            </a:extLst>
          </p:cNvPr>
          <p:cNvGrpSpPr/>
          <p:nvPr/>
        </p:nvGrpSpPr>
        <p:grpSpPr>
          <a:xfrm>
            <a:off x="5141647" y="534572"/>
            <a:ext cx="916521" cy="920897"/>
            <a:chOff x="461015" y="3669140"/>
            <a:chExt cx="1204012" cy="1209761"/>
          </a:xfrm>
          <a:solidFill>
            <a:srgbClr val="296B5F"/>
          </a:solidFill>
        </p:grpSpPr>
        <p:sp>
          <p:nvSpPr>
            <p:cNvPr id="9" name="Graphic 178">
              <a:extLst>
                <a:ext uri="{FF2B5EF4-FFF2-40B4-BE49-F238E27FC236}">
                  <a16:creationId xmlns:a16="http://schemas.microsoft.com/office/drawing/2014/main" id="{73676C8A-E641-0809-0F20-9663ECE4A7DF}"/>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8A116"/>
            </a:solidFill>
            <a:ln w="9525"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107043E5-758E-FC29-6B87-120D62E74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sp>
        <p:nvSpPr>
          <p:cNvPr id="3" name="Text Placeholder 4">
            <a:extLst>
              <a:ext uri="{FF2B5EF4-FFF2-40B4-BE49-F238E27FC236}">
                <a16:creationId xmlns:a16="http://schemas.microsoft.com/office/drawing/2014/main" id="{6FD0487B-9B56-4149-E8F4-42244FDD0B3E}"/>
              </a:ext>
            </a:extLst>
          </p:cNvPr>
          <p:cNvSpPr txBox="1">
            <a:spLocks/>
          </p:cNvSpPr>
          <p:nvPr/>
        </p:nvSpPr>
        <p:spPr>
          <a:xfrm>
            <a:off x="717454" y="1678123"/>
            <a:ext cx="1885070" cy="4210890"/>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40"/>
              </a:lnSpc>
              <a:spcBef>
                <a:spcPts val="0"/>
              </a:spcBef>
              <a:buClr>
                <a:srgbClr val="E8A116"/>
              </a:buClr>
            </a:pPr>
            <a:r>
              <a:rPr lang="en-IE" sz="2200" b="1" dirty="0">
                <a:solidFill>
                  <a:srgbClr val="454545"/>
                </a:solidFill>
              </a:rPr>
              <a:t>Dealing with difficult behaviour: </a:t>
            </a:r>
          </a:p>
        </p:txBody>
      </p:sp>
    </p:spTree>
    <p:extLst>
      <p:ext uri="{BB962C8B-B14F-4D97-AF65-F5344CB8AC3E}">
        <p14:creationId xmlns:p14="http://schemas.microsoft.com/office/powerpoint/2010/main" val="4061446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602524" y="1678123"/>
            <a:ext cx="9129931" cy="4210890"/>
          </a:xfrm>
        </p:spPr>
        <p:txBody>
          <a:bodyPr numCol="1" spcCol="180000"/>
          <a:lstStyle/>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Firmly held opinions</a:t>
            </a:r>
            <a:r>
              <a:rPr lang="en-IE" sz="2200" dirty="0">
                <a:solidFill>
                  <a:srgbClr val="454545"/>
                </a:solidFill>
              </a:rPr>
              <a:t>: people often make assumptions and can argue about “facts”. Firmly held opinions can often not be based on fact. Providing people with evidence based fact can remove bad feeling between people. </a:t>
            </a:r>
          </a:p>
          <a:p>
            <a:pPr marL="342900" indent="-342900">
              <a:lnSpc>
                <a:spcPts val="2440"/>
              </a:lnSpc>
              <a:spcBef>
                <a:spcPts val="0"/>
              </a:spcBef>
              <a:buClr>
                <a:srgbClr val="E8A116"/>
              </a:buClr>
              <a:buFont typeface="Arial" panose="020B0604020202020204" pitchFamily="34" charset="0"/>
              <a:buChar char="•"/>
            </a:pPr>
            <a:r>
              <a:rPr lang="en-IE" sz="2200" b="1" dirty="0">
                <a:solidFill>
                  <a:srgbClr val="454545"/>
                </a:solidFill>
              </a:rPr>
              <a:t>Changing attitudes and liars</a:t>
            </a:r>
            <a:r>
              <a:rPr lang="en-IE" sz="2200" dirty="0">
                <a:solidFill>
                  <a:srgbClr val="454545"/>
                </a:solidFill>
              </a:rPr>
              <a:t>: when situations change, so can people (for better or worse). People can change their attitudes and actions when placed in different situations. Don’t expect people to always tell the truth and if there is incentive to lie and a good chance to get away with it, people will lie.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7904098" cy="803654"/>
          </a:xfrm>
        </p:spPr>
        <p:txBody>
          <a:bodyPr/>
          <a:lstStyle/>
          <a:p>
            <a:r>
              <a:rPr lang="en-US" b="1" dirty="0">
                <a:solidFill>
                  <a:srgbClr val="E8A116"/>
                </a:solidFill>
              </a:rPr>
              <a:t>4.5 Conflict Resolution</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92504" y="1409304"/>
            <a:ext cx="4643730" cy="0"/>
          </a:xfrm>
          <a:prstGeom prst="line">
            <a:avLst/>
          </a:prstGeom>
          <a:ln w="34925">
            <a:solidFill>
              <a:srgbClr val="296B5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774EDE-428D-6E91-3C56-ABE12E77FA1C}"/>
              </a:ext>
            </a:extLst>
          </p:cNvPr>
          <p:cNvGrpSpPr/>
          <p:nvPr/>
        </p:nvGrpSpPr>
        <p:grpSpPr>
          <a:xfrm>
            <a:off x="5141647" y="534572"/>
            <a:ext cx="916521" cy="920897"/>
            <a:chOff x="461015" y="3669140"/>
            <a:chExt cx="1204012" cy="1209761"/>
          </a:xfrm>
          <a:solidFill>
            <a:srgbClr val="296B5F"/>
          </a:solidFill>
        </p:grpSpPr>
        <p:sp>
          <p:nvSpPr>
            <p:cNvPr id="9" name="Graphic 178">
              <a:extLst>
                <a:ext uri="{FF2B5EF4-FFF2-40B4-BE49-F238E27FC236}">
                  <a16:creationId xmlns:a16="http://schemas.microsoft.com/office/drawing/2014/main" id="{73676C8A-E641-0809-0F20-9663ECE4A7DF}"/>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8A116"/>
            </a:solidFill>
            <a:ln w="9525"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107043E5-758E-FC29-6B87-120D62E74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sp>
        <p:nvSpPr>
          <p:cNvPr id="3" name="Text Placeholder 4">
            <a:extLst>
              <a:ext uri="{FF2B5EF4-FFF2-40B4-BE49-F238E27FC236}">
                <a16:creationId xmlns:a16="http://schemas.microsoft.com/office/drawing/2014/main" id="{6FD0487B-9B56-4149-E8F4-42244FDD0B3E}"/>
              </a:ext>
            </a:extLst>
          </p:cNvPr>
          <p:cNvSpPr txBox="1">
            <a:spLocks/>
          </p:cNvSpPr>
          <p:nvPr/>
        </p:nvSpPr>
        <p:spPr>
          <a:xfrm>
            <a:off x="717454" y="1678123"/>
            <a:ext cx="1885070" cy="4210890"/>
          </a:xfrm>
          <a:prstGeom prst="rect">
            <a:avLst/>
          </a:prstGeom>
        </p:spPr>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40"/>
              </a:lnSpc>
              <a:spcBef>
                <a:spcPts val="0"/>
              </a:spcBef>
              <a:buClr>
                <a:srgbClr val="E8A116"/>
              </a:buClr>
            </a:pPr>
            <a:r>
              <a:rPr lang="en-IE" sz="2200" b="1" dirty="0">
                <a:solidFill>
                  <a:srgbClr val="454545"/>
                </a:solidFill>
              </a:rPr>
              <a:t>Dealing with difficult behaviour: </a:t>
            </a:r>
          </a:p>
        </p:txBody>
      </p:sp>
    </p:spTree>
    <p:extLst>
      <p:ext uri="{BB962C8B-B14F-4D97-AF65-F5344CB8AC3E}">
        <p14:creationId xmlns:p14="http://schemas.microsoft.com/office/powerpoint/2010/main" val="1025391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52104" y="761603"/>
            <a:ext cx="7624392" cy="5134019"/>
          </a:xfrm>
        </p:spPr>
        <p:txBody>
          <a:bodyPr/>
          <a:lstStyle/>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Know the characteristics of </a:t>
            </a:r>
            <a:r>
              <a:rPr lang="en-IE" b="1" dirty="0">
                <a:solidFill>
                  <a:srgbClr val="424242"/>
                </a:solidFill>
              </a:rPr>
              <a:t>Adult learners</a:t>
            </a:r>
            <a:r>
              <a:rPr lang="en-IE" dirty="0">
                <a:solidFill>
                  <a:srgbClr val="424242"/>
                </a:solidFill>
              </a:rPr>
              <a:t> </a:t>
            </a:r>
          </a:p>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Recognise the need for </a:t>
            </a:r>
            <a:r>
              <a:rPr lang="en-IE" b="1" dirty="0">
                <a:solidFill>
                  <a:srgbClr val="424242"/>
                </a:solidFill>
              </a:rPr>
              <a:t>knowledge exchange</a:t>
            </a:r>
            <a:r>
              <a:rPr lang="en-IE" dirty="0">
                <a:solidFill>
                  <a:srgbClr val="424242"/>
                </a:solidFill>
              </a:rPr>
              <a:t> of heritage know-how from trainee to trainers</a:t>
            </a:r>
          </a:p>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Utilise different </a:t>
            </a:r>
            <a:r>
              <a:rPr lang="en-IE" b="1" dirty="0">
                <a:solidFill>
                  <a:srgbClr val="424242"/>
                </a:solidFill>
              </a:rPr>
              <a:t>learning styles</a:t>
            </a:r>
            <a:r>
              <a:rPr lang="en-IE" dirty="0">
                <a:solidFill>
                  <a:srgbClr val="424242"/>
                </a:solidFill>
              </a:rPr>
              <a:t> to facilitate training of target audience</a:t>
            </a:r>
          </a:p>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Know how </a:t>
            </a:r>
            <a:r>
              <a:rPr lang="en-IE" b="1" dirty="0">
                <a:solidFill>
                  <a:srgbClr val="424242"/>
                </a:solidFill>
              </a:rPr>
              <a:t>inequality, gendered-racialized division of labour,  social exclusion </a:t>
            </a:r>
            <a:r>
              <a:rPr lang="en-IE" dirty="0">
                <a:solidFill>
                  <a:srgbClr val="424242"/>
                </a:solidFill>
              </a:rPr>
              <a:t>and</a:t>
            </a:r>
            <a:r>
              <a:rPr lang="en-IE" b="1" dirty="0">
                <a:solidFill>
                  <a:srgbClr val="424242"/>
                </a:solidFill>
              </a:rPr>
              <a:t> inaccessibility</a:t>
            </a:r>
            <a:r>
              <a:rPr lang="en-IE" dirty="0">
                <a:solidFill>
                  <a:srgbClr val="424242"/>
                </a:solidFill>
              </a:rPr>
              <a:t> issues of under-privileged migrants and refugees, hinder adults in the learning environment</a:t>
            </a:r>
          </a:p>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Understand</a:t>
            </a:r>
            <a:r>
              <a:rPr lang="en-IE" b="1" dirty="0">
                <a:solidFill>
                  <a:srgbClr val="424242"/>
                </a:solidFill>
              </a:rPr>
              <a:t> </a:t>
            </a:r>
            <a:r>
              <a:rPr lang="en-IE" dirty="0">
                <a:solidFill>
                  <a:srgbClr val="424242"/>
                </a:solidFill>
              </a:rPr>
              <a:t>there may be cultural and religious </a:t>
            </a:r>
            <a:r>
              <a:rPr lang="en-IE" b="1" dirty="0">
                <a:solidFill>
                  <a:srgbClr val="424242"/>
                </a:solidFill>
              </a:rPr>
              <a:t>diversity </a:t>
            </a:r>
            <a:r>
              <a:rPr lang="en-IE" dirty="0">
                <a:solidFill>
                  <a:srgbClr val="424242"/>
                </a:solidFill>
              </a:rPr>
              <a:t>in typical target audience</a:t>
            </a:r>
          </a:p>
          <a:p>
            <a:pPr marL="342900" lvl="0" indent="-342900">
              <a:lnSpc>
                <a:spcPct val="100000"/>
              </a:lnSpc>
              <a:spcBef>
                <a:spcPts val="0"/>
              </a:spcBef>
              <a:buClr>
                <a:srgbClr val="E8A116"/>
              </a:buClr>
              <a:buFont typeface="Arial" panose="020B0604020202020204" pitchFamily="34" charset="0"/>
              <a:buChar char="•"/>
            </a:pPr>
            <a:r>
              <a:rPr lang="en-IE" b="1" dirty="0">
                <a:solidFill>
                  <a:srgbClr val="424242"/>
                </a:solidFill>
              </a:rPr>
              <a:t>Communicate </a:t>
            </a:r>
            <a:r>
              <a:rPr lang="en-IE" dirty="0">
                <a:solidFill>
                  <a:srgbClr val="424242"/>
                </a:solidFill>
              </a:rPr>
              <a:t>effectively with multinational / intercultural target audience in a teaching environment</a:t>
            </a:r>
          </a:p>
          <a:p>
            <a:pPr marL="0" indent="0">
              <a:lnSpc>
                <a:spcPct val="100000"/>
              </a:lnSpc>
              <a:spcBef>
                <a:spcPts val="0"/>
              </a:spcBef>
              <a:buClr>
                <a:srgbClr val="E8A116"/>
              </a:buClr>
            </a:pPr>
            <a:endParaRPr lang="en-IE" sz="11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Learning Outcomes</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715254" y="2011283"/>
            <a:ext cx="2531545"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On completion of this course, the trainer should be               able to:</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364864" y="32912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984626" y="489575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563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r>
              <a:rPr lang="en-IE" sz="1800" b="1" dirty="0"/>
              <a:t>Websites</a:t>
            </a:r>
            <a:r>
              <a:rPr lang="en-IE" sz="1800" dirty="0"/>
              <a:t>: 	Tuckman stage in group development </a:t>
            </a:r>
            <a:r>
              <a:rPr lang="en-IE" sz="1800" dirty="0">
                <a:solidFill>
                  <a:srgbClr val="87AF3F"/>
                </a:solidFill>
                <a:hlinkClick r:id="rId2">
                  <a:extLst>
                    <a:ext uri="{A12FA001-AC4F-418D-AE19-62706E023703}">
                      <ahyp:hlinkClr xmlns:ahyp="http://schemas.microsoft.com/office/drawing/2018/hyperlinkcolor" val="tx"/>
                    </a:ext>
                  </a:extLst>
                </a:hlinkClick>
              </a:rPr>
              <a:t>https://www.wcupa.edu/coral/tuckmanStagesGroupDelvelopment.aspx</a:t>
            </a:r>
            <a:r>
              <a:rPr lang="en-IE" sz="1800" dirty="0">
                <a:solidFill>
                  <a:srgbClr val="87AF3F"/>
                </a:solidFill>
              </a:rPr>
              <a:t>  </a:t>
            </a:r>
          </a:p>
          <a:p>
            <a:pPr marL="1255713" indent="-1255713"/>
            <a:r>
              <a:rPr lang="en-IE" sz="1800" dirty="0">
                <a:solidFill>
                  <a:srgbClr val="87AF3F"/>
                </a:solidFill>
              </a:rPr>
              <a:t>	</a:t>
            </a:r>
            <a:r>
              <a:rPr lang="en-IE" sz="1800" dirty="0"/>
              <a:t>Managing Workplace Conflict </a:t>
            </a:r>
            <a:r>
              <a:rPr lang="en-IE" sz="1800" dirty="0">
                <a:solidFill>
                  <a:srgbClr val="87AF3F"/>
                </a:solidFill>
                <a:hlinkClick r:id="rId3">
                  <a:extLst>
                    <a:ext uri="{A12FA001-AC4F-418D-AE19-62706E023703}">
                      <ahyp:hlinkClr xmlns:ahyp="http://schemas.microsoft.com/office/drawing/2018/hyperlinkcolor" val="tx"/>
                    </a:ext>
                  </a:extLst>
                </a:hlinkClick>
              </a:rPr>
              <a:t>https://www.shrm.org/resourcesandtools/tools-and-samples/toolkits/pages/managingworkplaceconflict.aspx</a:t>
            </a:r>
            <a:endParaRPr lang="en-IE" sz="1800" dirty="0">
              <a:solidFill>
                <a:srgbClr val="87AF3F"/>
              </a:solidFill>
            </a:endParaRPr>
          </a:p>
          <a:p>
            <a:pPr marL="1255713" indent="-1255713"/>
            <a:r>
              <a:rPr lang="en-IE" sz="1800" b="1" dirty="0"/>
              <a:t>YouTube</a:t>
            </a:r>
            <a:r>
              <a:rPr lang="en-IE" sz="1800" dirty="0"/>
              <a:t>: 	The Do’s and Don'ts of Workplace conflict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https://www.youtube.com/watch?v=AnIk41p9QnA</a:t>
            </a:r>
            <a:endParaRPr lang="en-IE" sz="1800" dirty="0">
              <a:solidFill>
                <a:srgbClr val="87AF3F"/>
              </a:solidFill>
            </a:endParaRPr>
          </a:p>
          <a:p>
            <a:pPr marL="1255713" indent="-1255713"/>
            <a:r>
              <a:rPr lang="en-IE" sz="1800" b="1" dirty="0"/>
              <a:t>Publication</a:t>
            </a:r>
            <a:r>
              <a:rPr lang="en-IE" sz="1800" dirty="0"/>
              <a:t>: 	Tuckman, B.W. and Jensen, M.A.C., 2010. Stages of small-group development Revisited1. Group Facilitation, (10), p.43.</a:t>
            </a:r>
          </a:p>
          <a:p>
            <a:pPr marL="1255713" indent="-1255713"/>
            <a:r>
              <a:rPr lang="en-IE" sz="1800" dirty="0"/>
              <a:t>	Scott, G.G. 2003. A Survival Guide for Working with Humans: Dealing with Whiners, Back-Stabbers, Know-It-</a:t>
            </a:r>
            <a:r>
              <a:rPr lang="en-IE" sz="1800" dirty="0" err="1"/>
              <a:t>Alls</a:t>
            </a:r>
            <a:r>
              <a:rPr lang="en-IE" sz="1800" dirty="0"/>
              <a:t>, and Other Difficult People. AMACOM, Saranac Lake. Available from: ProQuest </a:t>
            </a:r>
            <a:r>
              <a:rPr lang="en-IE" sz="1800" dirty="0" err="1"/>
              <a:t>Ebook</a:t>
            </a:r>
            <a:r>
              <a:rPr lang="en-IE" sz="1800" dirty="0"/>
              <a:t> Central. </a:t>
            </a:r>
          </a:p>
          <a:p>
            <a:pPr marL="1255713" indent="-1255713"/>
            <a:r>
              <a:rPr lang="en-IE" sz="1800" dirty="0"/>
              <a:t>	Haynes, NM 2011, Group Dynamics : Basics and Pragmatics for Practitioners, University Press of America, Incorporated, Lanham, MD. Available from: ProQuest </a:t>
            </a:r>
            <a:r>
              <a:rPr lang="en-IE" sz="1800" dirty="0" err="1"/>
              <a:t>Ebook</a:t>
            </a:r>
            <a:r>
              <a:rPr lang="en-IE" sz="1800" dirty="0"/>
              <a:t> Central. [24 October 2023].</a:t>
            </a:r>
          </a:p>
          <a:p>
            <a:pPr marL="1255713" indent="-1255713"/>
            <a:r>
              <a:rPr lang="en-IE" sz="1800" b="1" dirty="0"/>
              <a:t>	</a:t>
            </a:r>
            <a:endParaRPr lang="en-IE" sz="1800" dirty="0"/>
          </a:p>
          <a:p>
            <a:pPr marL="1255713" indent="-1255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2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487477"/>
            <a:ext cx="7724844" cy="3428836"/>
          </a:xfrm>
        </p:spPr>
        <p:txBody>
          <a:bodyPr/>
          <a:lstStyle/>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a:t>
            </a:r>
            <a:r>
              <a:rPr lang="en-IE" sz="2200" b="1" dirty="0">
                <a:solidFill>
                  <a:srgbClr val="424242"/>
                </a:solidFill>
              </a:rPr>
              <a:t>Micro-credential</a:t>
            </a:r>
            <a:r>
              <a:rPr lang="en-IE" sz="2200" dirty="0">
                <a:solidFill>
                  <a:srgbClr val="424242"/>
                </a:solidFill>
              </a:rPr>
              <a:t>’ means the record of the learning outcomes that a learner has acquired following a small volume of learning. Micro-credentials can help certify the outcomes of small, tailored learning experiences such as NATURE PR3 Module 1 or 2. It is a record of focused learning achievement verifying what the learner knows, understands or can do.</a:t>
            </a:r>
            <a:endParaRPr lang="en-IE" sz="2200" b="1" dirty="0">
              <a:solidFill>
                <a:srgbClr val="424242"/>
              </a:solidFill>
            </a:endParaRPr>
          </a:p>
          <a:p>
            <a:pPr marL="342900" indent="-342900">
              <a:lnSpc>
                <a:spcPts val="2440"/>
              </a:lnSpc>
              <a:spcBef>
                <a:spcPts val="0"/>
              </a:spcBef>
              <a:buClr>
                <a:srgbClr val="E8A116"/>
              </a:buClr>
              <a:buFont typeface="Arial" panose="020B0604020202020204" pitchFamily="34" charset="0"/>
              <a:buChar char="•"/>
            </a:pPr>
            <a:r>
              <a:rPr lang="en-IE" sz="2200" b="1" dirty="0">
                <a:solidFill>
                  <a:srgbClr val="424242"/>
                </a:solidFill>
              </a:rPr>
              <a:t>A European Approach to Micro-credentials: </a:t>
            </a:r>
            <a:r>
              <a:rPr lang="en-IE" sz="2200" dirty="0">
                <a:solidFill>
                  <a:srgbClr val="424242"/>
                </a:solidFill>
              </a:rPr>
              <a:t>Well designed micro-credentials can be used as part of targeted measures to support inclusion and accessibility to education and training for a wider range of learners. This wider range of learners includes disadvantaged and vulnerable groups (such as people with disabilities, the elderly, low-qualified/skilled people, minorities, people with a migrant background, refugees and people with fewer opportunities because of their geographical location and/or their socioeconomically disadvantaged situation).</a:t>
            </a:r>
          </a:p>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Once the learner has received their training, proof of their completion/attendance/engagement can come in different formats such as </a:t>
            </a:r>
            <a:r>
              <a:rPr lang="en-IE" sz="2200" b="1" dirty="0">
                <a:solidFill>
                  <a:srgbClr val="424242"/>
                </a:solidFill>
              </a:rPr>
              <a:t>digital badge </a:t>
            </a:r>
            <a:r>
              <a:rPr lang="en-IE" sz="2200" dirty="0">
                <a:solidFill>
                  <a:srgbClr val="424242"/>
                </a:solidFill>
              </a:rPr>
              <a:t>(also know as “open badge” or “digital open badge”)or paper </a:t>
            </a:r>
            <a:r>
              <a:rPr lang="en-IE" sz="2200" b="1" dirty="0">
                <a:solidFill>
                  <a:srgbClr val="424242"/>
                </a:solidFill>
              </a:rPr>
              <a:t>certificate</a:t>
            </a:r>
            <a:r>
              <a:rPr lang="en-IE" sz="2200" dirty="0">
                <a:solidFill>
                  <a:srgbClr val="424242"/>
                </a:solidFill>
              </a:rPr>
              <a:t>. </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844821"/>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806162" cy="1421237"/>
          </a:xfrm>
        </p:spPr>
        <p:txBody>
          <a:bodyPr/>
          <a:lstStyle/>
          <a:p>
            <a:pPr>
              <a:lnSpc>
                <a:spcPts val="3720"/>
              </a:lnSpc>
              <a:spcBef>
                <a:spcPts val="0"/>
              </a:spcBef>
            </a:pPr>
            <a:r>
              <a:rPr lang="en-US" dirty="0">
                <a:solidFill>
                  <a:schemeClr val="bg1"/>
                </a:solidFill>
              </a:rPr>
              <a:t>4.6 Micro Credentials</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Certification and Digital Badges</a:t>
            </a:r>
          </a:p>
        </p:txBody>
      </p:sp>
    </p:spTree>
    <p:extLst>
      <p:ext uri="{BB962C8B-B14F-4D97-AF65-F5344CB8AC3E}">
        <p14:creationId xmlns:p14="http://schemas.microsoft.com/office/powerpoint/2010/main" val="1687359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320905"/>
            <a:ext cx="7945315" cy="3428836"/>
          </a:xfrm>
        </p:spPr>
        <p:txBody>
          <a:bodyPr/>
          <a:lstStyle/>
          <a:p>
            <a:pPr marL="342900" indent="-342900">
              <a:lnSpc>
                <a:spcPts val="2340"/>
              </a:lnSpc>
              <a:spcBef>
                <a:spcPts val="0"/>
              </a:spcBef>
              <a:buClr>
                <a:srgbClr val="E8A116"/>
              </a:buClr>
              <a:buFont typeface="Arial" panose="020B0604020202020204" pitchFamily="34" charset="0"/>
              <a:buChar char="•"/>
            </a:pPr>
            <a:r>
              <a:rPr lang="en-IE" sz="2200" dirty="0">
                <a:solidFill>
                  <a:srgbClr val="424242"/>
                </a:solidFill>
              </a:rPr>
              <a:t>Digital badges are like on-line certificates that contain a symbolic or visual representation used to signal competency of a skill or set of skills from micro-credential courses (like a scout badge that would be sown on a shirt). However, they also contain digital information and description of the learning experience called </a:t>
            </a:r>
            <a:r>
              <a:rPr lang="en-IE" sz="2200" b="1" dirty="0">
                <a:solidFill>
                  <a:srgbClr val="424242"/>
                </a:solidFill>
              </a:rPr>
              <a:t>metadata</a:t>
            </a:r>
            <a:r>
              <a:rPr lang="en-IE" sz="2200" dirty="0">
                <a:solidFill>
                  <a:srgbClr val="424242"/>
                </a:solidFill>
              </a:rPr>
              <a:t>. Digital badges use this metadata so that it can be shared on social media by the learner if they wish to share their achievements and verification of skills. </a:t>
            </a:r>
          </a:p>
          <a:p>
            <a:pPr marL="342900" indent="-342900">
              <a:lnSpc>
                <a:spcPts val="2340"/>
              </a:lnSpc>
              <a:spcBef>
                <a:spcPts val="0"/>
              </a:spcBef>
              <a:buClr>
                <a:srgbClr val="E8A116"/>
              </a:buClr>
              <a:buFont typeface="Arial" panose="020B0604020202020204" pitchFamily="34" charset="0"/>
              <a:buChar char="•"/>
            </a:pPr>
            <a:r>
              <a:rPr lang="en-IE" sz="2200" b="1" dirty="0">
                <a:solidFill>
                  <a:srgbClr val="424242"/>
                </a:solidFill>
              </a:rPr>
              <a:t>Metadata</a:t>
            </a:r>
            <a:r>
              <a:rPr lang="en-IE" sz="2200" dirty="0">
                <a:solidFill>
                  <a:srgbClr val="424242"/>
                </a:solidFill>
              </a:rPr>
              <a:t>: For each micro-credential digital badge the following information needs to be collated: badge design (the graphic symbol); badge name (e.g. NATURE Module 1), detailed description of the course, criteria the learner must meet in order to earn the badge (e.g. must engage in, attend, complete project, perform a task etc), details of issuer (e.g. name and institute of badge author), evidence that the earner submits to achieve the badge (e.g. student has completed an online questionnaire, MCQ, attendance record), date of issue.  The badge is typically issued to the leaner via email. Learners are often prompted to log into the issuing system to claim their badge. They can then download the badge and share it with others.</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844821"/>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806162" cy="1421237"/>
          </a:xfrm>
        </p:spPr>
        <p:txBody>
          <a:bodyPr/>
          <a:lstStyle/>
          <a:p>
            <a:pPr>
              <a:lnSpc>
                <a:spcPts val="3720"/>
              </a:lnSpc>
              <a:spcBef>
                <a:spcPts val="0"/>
              </a:spcBef>
            </a:pPr>
            <a:r>
              <a:rPr lang="en-US" dirty="0">
                <a:solidFill>
                  <a:schemeClr val="bg1"/>
                </a:solidFill>
              </a:rPr>
              <a:t>4.6 Micro Credentials</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Certification and Digital Badges</a:t>
            </a:r>
          </a:p>
        </p:txBody>
      </p:sp>
    </p:spTree>
    <p:extLst>
      <p:ext uri="{BB962C8B-B14F-4D97-AF65-F5344CB8AC3E}">
        <p14:creationId xmlns:p14="http://schemas.microsoft.com/office/powerpoint/2010/main" val="944659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862553" y="487477"/>
            <a:ext cx="7724844" cy="3428836"/>
          </a:xfrm>
        </p:spPr>
        <p:txBody>
          <a:bodyPr/>
          <a:lstStyle/>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An </a:t>
            </a:r>
            <a:r>
              <a:rPr lang="en-IE" sz="2200" b="1" dirty="0">
                <a:solidFill>
                  <a:srgbClr val="424242"/>
                </a:solidFill>
              </a:rPr>
              <a:t>online platform </a:t>
            </a:r>
            <a:r>
              <a:rPr lang="en-IE" sz="2200" dirty="0">
                <a:solidFill>
                  <a:srgbClr val="424242"/>
                </a:solidFill>
              </a:rPr>
              <a:t>such as Open Badge Factory can be used to create, issue and manage digital badges.</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844821"/>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806162" cy="1421237"/>
          </a:xfrm>
        </p:spPr>
        <p:txBody>
          <a:bodyPr/>
          <a:lstStyle/>
          <a:p>
            <a:pPr>
              <a:lnSpc>
                <a:spcPts val="3720"/>
              </a:lnSpc>
              <a:spcBef>
                <a:spcPts val="0"/>
              </a:spcBef>
            </a:pPr>
            <a:r>
              <a:rPr lang="en-US" dirty="0">
                <a:solidFill>
                  <a:schemeClr val="bg1"/>
                </a:solidFill>
              </a:rPr>
              <a:t>4.6 Micro Credentials</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Certification and Digital Badges</a:t>
            </a:r>
          </a:p>
        </p:txBody>
      </p:sp>
      <p:pic>
        <p:nvPicPr>
          <p:cNvPr id="2" name="Picture 1">
            <a:extLst>
              <a:ext uri="{FF2B5EF4-FFF2-40B4-BE49-F238E27FC236}">
                <a16:creationId xmlns:a16="http://schemas.microsoft.com/office/drawing/2014/main" id="{F209DCB0-B620-936A-3FA3-A0FBC66E87DB}"/>
              </a:ext>
            </a:extLst>
          </p:cNvPr>
          <p:cNvPicPr>
            <a:picLocks noChangeAspect="1"/>
          </p:cNvPicPr>
          <p:nvPr/>
        </p:nvPicPr>
        <p:blipFill>
          <a:blip r:embed="rId2"/>
          <a:stretch>
            <a:fillRect/>
          </a:stretch>
        </p:blipFill>
        <p:spPr>
          <a:xfrm>
            <a:off x="4028913" y="1392702"/>
            <a:ext cx="6637095" cy="4977821"/>
          </a:xfrm>
          <a:prstGeom prst="rect">
            <a:avLst/>
          </a:prstGeom>
        </p:spPr>
      </p:pic>
    </p:spTree>
    <p:extLst>
      <p:ext uri="{BB962C8B-B14F-4D97-AF65-F5344CB8AC3E}">
        <p14:creationId xmlns:p14="http://schemas.microsoft.com/office/powerpoint/2010/main" val="2757025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96988" indent="-1296988"/>
            <a:r>
              <a:rPr lang="en-IE" sz="1800" b="1" dirty="0"/>
              <a:t>Websites</a:t>
            </a:r>
            <a:r>
              <a:rPr lang="en-IE" sz="1800" dirty="0"/>
              <a:t>: 	Open badges </a:t>
            </a:r>
            <a:r>
              <a:rPr lang="en-IE" sz="1800" dirty="0">
                <a:solidFill>
                  <a:srgbClr val="87AF3F"/>
                </a:solidFill>
                <a:hlinkClick r:id="rId2">
                  <a:extLst>
                    <a:ext uri="{A12FA001-AC4F-418D-AE19-62706E023703}">
                      <ahyp:hlinkClr xmlns:ahyp="http://schemas.microsoft.com/office/drawing/2018/hyperlinkcolor" val="tx"/>
                    </a:ext>
                  </a:extLst>
                </a:hlinkClick>
              </a:rPr>
              <a:t>https://openbadges.org/about/faq</a:t>
            </a:r>
            <a:r>
              <a:rPr lang="en-IE" sz="1800" dirty="0">
                <a:solidFill>
                  <a:srgbClr val="87AF3F"/>
                </a:solidFill>
              </a:rPr>
              <a:t> . </a:t>
            </a:r>
          </a:p>
          <a:p>
            <a:pPr marL="1296988" indent="-1296988"/>
            <a:r>
              <a:rPr lang="en-IE" sz="1800" dirty="0"/>
              <a:t>	About Open Badges </a:t>
            </a:r>
            <a:r>
              <a:rPr lang="en-IE" sz="1800" dirty="0">
                <a:solidFill>
                  <a:srgbClr val="87AF3F"/>
                </a:solidFill>
                <a:hlinkClick r:id="rId3">
                  <a:extLst>
                    <a:ext uri="{A12FA001-AC4F-418D-AE19-62706E023703}">
                      <ahyp:hlinkClr xmlns:ahyp="http://schemas.microsoft.com/office/drawing/2018/hyperlinkcolor" val="tx"/>
                    </a:ext>
                  </a:extLst>
                </a:hlinkClick>
              </a:rPr>
              <a:t>https://openbadgefactory.com/en/about-open-badges/</a:t>
            </a:r>
            <a:r>
              <a:rPr lang="en-IE" sz="1800" dirty="0">
                <a:solidFill>
                  <a:srgbClr val="87AF3F"/>
                </a:solidFill>
              </a:rPr>
              <a:t>  </a:t>
            </a:r>
          </a:p>
          <a:p>
            <a:pPr marL="1296988" indent="-1296988"/>
            <a:r>
              <a:rPr lang="en-IE" sz="1800" dirty="0"/>
              <a:t>	A European approach to micro-credentials </a:t>
            </a:r>
            <a:r>
              <a:rPr lang="en-IE" sz="1800" dirty="0">
                <a:solidFill>
                  <a:srgbClr val="87AF3F"/>
                </a:solidFill>
                <a:hlinkClick r:id="rId4">
                  <a:extLst>
                    <a:ext uri="{A12FA001-AC4F-418D-AE19-62706E023703}">
                      <ahyp:hlinkClr xmlns:ahyp="http://schemas.microsoft.com/office/drawing/2018/hyperlinkcolor" val="tx"/>
                    </a:ext>
                  </a:extLst>
                </a:hlinkClick>
              </a:rPr>
              <a:t>https://education.ec.europa.eu/education-levels/higher-education/micro-credentials#:~:text=Micro%2Dcredentials%20certify%20the%20learning,a%20short%20course%20or%20training</a:t>
            </a:r>
            <a:r>
              <a:rPr lang="en-IE" sz="1800" dirty="0">
                <a:solidFill>
                  <a:srgbClr val="87AF3F"/>
                </a:solidFill>
              </a:rPr>
              <a:t>.</a:t>
            </a:r>
          </a:p>
          <a:p>
            <a:pPr marL="1296988" indent="-1296988"/>
            <a:r>
              <a:rPr lang="en-IE" sz="1800" b="1" dirty="0"/>
              <a:t>YouTube</a:t>
            </a:r>
            <a:r>
              <a:rPr lang="en-IE" sz="1800" dirty="0"/>
              <a:t>: 	What is a Digital Badge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https://www.youtube.com/watch?v=IUT3kpD7EPU</a:t>
            </a:r>
            <a:r>
              <a:rPr lang="en-IE" sz="1800" dirty="0">
                <a:solidFill>
                  <a:srgbClr val="87AF3F"/>
                </a:solidFill>
              </a:rPr>
              <a:t>. </a:t>
            </a:r>
            <a:r>
              <a:rPr lang="en-IE" sz="1800" dirty="0"/>
              <a:t>What are open badges </a:t>
            </a:r>
            <a:r>
              <a:rPr lang="en-IE" sz="1800" dirty="0">
                <a:solidFill>
                  <a:srgbClr val="87AF3F"/>
                </a:solidFill>
                <a:hlinkClick r:id="rId6">
                  <a:extLst>
                    <a:ext uri="{A12FA001-AC4F-418D-AE19-62706E023703}">
                      <ahyp:hlinkClr xmlns:ahyp="http://schemas.microsoft.com/office/drawing/2018/hyperlinkcolor" val="tx"/>
                    </a:ext>
                  </a:extLst>
                </a:hlinkClick>
              </a:rPr>
              <a:t>https://www.youtube.com/watch?v=q3dkGupx0ac</a:t>
            </a:r>
            <a:endParaRPr lang="en-IE" sz="1800" dirty="0">
              <a:solidFill>
                <a:srgbClr val="87AF3F"/>
              </a:solidFill>
            </a:endParaRPr>
          </a:p>
          <a:p>
            <a:pPr marL="1296988" indent="-1296988"/>
            <a:r>
              <a:rPr lang="en-IE" sz="1800" b="1" dirty="0"/>
              <a:t>Publication</a:t>
            </a:r>
            <a:r>
              <a:rPr lang="en-IE" sz="1800" dirty="0"/>
              <a:t>: 	</a:t>
            </a:r>
            <a:r>
              <a:rPr lang="en-IE" sz="1800" dirty="0" err="1"/>
              <a:t>Acree</a:t>
            </a:r>
            <a:r>
              <a:rPr lang="en-IE" sz="1800" dirty="0"/>
              <a:t>, L., 2016. Seven lessons learned from implementing micro-credentials. Raleigh, NC: Friday Institute for Educational Innovation at the NC State University College of Education. Search in.</a:t>
            </a:r>
          </a:p>
          <a:p>
            <a:pPr marL="1255713" indent="-1255713"/>
            <a:r>
              <a:rPr lang="en-IE" sz="1800" b="1" dirty="0"/>
              <a:t>	</a:t>
            </a:r>
            <a:endParaRPr lang="en-IE" sz="1800" dirty="0"/>
          </a:p>
          <a:p>
            <a:pPr marL="1255713" indent="-1255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72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1097281" y="2803631"/>
            <a:ext cx="4172576"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Certification</a:t>
            </a:r>
          </a:p>
          <a:p>
            <a:pPr marL="0" indent="0" algn="r">
              <a:buNone/>
            </a:pPr>
            <a:r>
              <a:rPr lang="en-US" sz="3200" dirty="0">
                <a:solidFill>
                  <a:schemeClr val="bg1"/>
                </a:solidFill>
              </a:rPr>
              <a:t>Congratulations on completing the course!</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05</a:t>
            </a:r>
          </a:p>
        </p:txBody>
      </p:sp>
    </p:spTree>
    <p:extLst>
      <p:ext uri="{BB962C8B-B14F-4D97-AF65-F5344CB8AC3E}">
        <p14:creationId xmlns:p14="http://schemas.microsoft.com/office/powerpoint/2010/main" val="2296258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FA0489FC-F0A1-1A49-743E-1DE2D252CDC7}"/>
              </a:ext>
            </a:extLst>
          </p:cNvPr>
          <p:cNvSpPr/>
          <p:nvPr/>
        </p:nvSpPr>
        <p:spPr>
          <a:xfrm>
            <a:off x="-1" y="1"/>
            <a:ext cx="12192001" cy="6858000"/>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E4A6A904-0D35-D7C7-68DE-B5E9912ABB33}"/>
              </a:ext>
            </a:extLst>
          </p:cNvPr>
          <p:cNvGrpSpPr/>
          <p:nvPr/>
        </p:nvGrpSpPr>
        <p:grpSpPr>
          <a:xfrm>
            <a:off x="9640038" y="1541103"/>
            <a:ext cx="4223513" cy="5362664"/>
            <a:chOff x="4590383" y="646852"/>
            <a:chExt cx="2225652" cy="2825947"/>
          </a:xfrm>
          <a:solidFill>
            <a:schemeClr val="bg1">
              <a:alpha val="9936"/>
            </a:schemeClr>
          </a:solidFill>
        </p:grpSpPr>
        <p:sp>
          <p:nvSpPr>
            <p:cNvPr id="22" name="Freeform 21">
              <a:extLst>
                <a:ext uri="{FF2B5EF4-FFF2-40B4-BE49-F238E27FC236}">
                  <a16:creationId xmlns:a16="http://schemas.microsoft.com/office/drawing/2014/main" id="{68FFAFBE-A853-AC17-6BC7-4F051DC7C4DA}"/>
                </a:ext>
              </a:extLst>
            </p:cNvPr>
            <p:cNvSpPr/>
            <p:nvPr/>
          </p:nvSpPr>
          <p:spPr>
            <a:xfrm>
              <a:off x="4634278" y="2326540"/>
              <a:ext cx="967452" cy="1142842"/>
            </a:xfrm>
            <a:custGeom>
              <a:avLst/>
              <a:gdLst>
                <a:gd name="connsiteX0" fmla="*/ 560618 w 967452"/>
                <a:gd name="connsiteY0" fmla="*/ 316287 h 1142842"/>
                <a:gd name="connsiteX1" fmla="*/ 543991 w 967452"/>
                <a:gd name="connsiteY1" fmla="*/ 354283 h 1142842"/>
                <a:gd name="connsiteX2" fmla="*/ 500048 w 967452"/>
                <a:gd name="connsiteY2" fmla="*/ 501517 h 1142842"/>
                <a:gd name="connsiteX3" fmla="*/ 505986 w 967452"/>
                <a:gd name="connsiteY3" fmla="*/ 547824 h 1142842"/>
                <a:gd name="connsiteX4" fmla="*/ 655629 w 967452"/>
                <a:gd name="connsiteY4" fmla="*/ 804296 h 1142842"/>
                <a:gd name="connsiteX5" fmla="*/ 666318 w 967452"/>
                <a:gd name="connsiteY5" fmla="*/ 837544 h 1142842"/>
                <a:gd name="connsiteX6" fmla="*/ 666318 w 967452"/>
                <a:gd name="connsiteY6" fmla="*/ 1065519 h 1142842"/>
                <a:gd name="connsiteX7" fmla="*/ 617625 w 967452"/>
                <a:gd name="connsiteY7" fmla="*/ 1136761 h 1142842"/>
                <a:gd name="connsiteX8" fmla="*/ 530926 w 967452"/>
                <a:gd name="connsiteY8" fmla="*/ 1116576 h 1142842"/>
                <a:gd name="connsiteX9" fmla="*/ 511924 w 967452"/>
                <a:gd name="connsiteY9" fmla="*/ 1059582 h 1142842"/>
                <a:gd name="connsiteX10" fmla="*/ 510736 w 967452"/>
                <a:gd name="connsiteY10" fmla="*/ 887413 h 1142842"/>
                <a:gd name="connsiteX11" fmla="*/ 497672 w 967452"/>
                <a:gd name="connsiteY11" fmla="*/ 839918 h 1142842"/>
                <a:gd name="connsiteX12" fmla="*/ 351592 w 967452"/>
                <a:gd name="connsiteY12" fmla="*/ 588195 h 1142842"/>
                <a:gd name="connsiteX13" fmla="*/ 344466 w 967452"/>
                <a:gd name="connsiteY13" fmla="*/ 576321 h 1142842"/>
                <a:gd name="connsiteX14" fmla="*/ 308836 w 967452"/>
                <a:gd name="connsiteY14" fmla="*/ 559698 h 1142842"/>
                <a:gd name="connsiteX15" fmla="*/ 298147 w 967452"/>
                <a:gd name="connsiteY15" fmla="*/ 590570 h 1142842"/>
                <a:gd name="connsiteX16" fmla="*/ 296960 w 967452"/>
                <a:gd name="connsiteY16" fmla="*/ 1059582 h 1142842"/>
                <a:gd name="connsiteX17" fmla="*/ 187696 w 967452"/>
                <a:gd name="connsiteY17" fmla="*/ 1135574 h 1142842"/>
                <a:gd name="connsiteX18" fmla="*/ 142566 w 967452"/>
                <a:gd name="connsiteY18" fmla="*/ 1067893 h 1142842"/>
                <a:gd name="connsiteX19" fmla="*/ 143753 w 967452"/>
                <a:gd name="connsiteY19" fmla="*/ 459959 h 1142842"/>
                <a:gd name="connsiteX20" fmla="*/ 163943 w 967452"/>
                <a:gd name="connsiteY20" fmla="*/ 380405 h 1142842"/>
                <a:gd name="connsiteX21" fmla="*/ 158005 w 967452"/>
                <a:gd name="connsiteY21" fmla="*/ 337659 h 1142842"/>
                <a:gd name="connsiteX22" fmla="*/ 19050 w 967452"/>
                <a:gd name="connsiteY22" fmla="*/ 134619 h 1142842"/>
                <a:gd name="connsiteX23" fmla="*/ 67744 w 967452"/>
                <a:gd name="connsiteY23" fmla="*/ 26568 h 1142842"/>
                <a:gd name="connsiteX24" fmla="*/ 304086 w 967452"/>
                <a:gd name="connsiteY24" fmla="*/ 445 h 1142842"/>
                <a:gd name="connsiteX25" fmla="*/ 348029 w 967452"/>
                <a:gd name="connsiteY25" fmla="*/ 4008 h 1142842"/>
                <a:gd name="connsiteX26" fmla="*/ 584371 w 967452"/>
                <a:gd name="connsiteY26" fmla="*/ 81187 h 1142842"/>
                <a:gd name="connsiteX27" fmla="*/ 610499 w 967452"/>
                <a:gd name="connsiteY27" fmla="*/ 106121 h 1142842"/>
                <a:gd name="connsiteX28" fmla="*/ 750641 w 967452"/>
                <a:gd name="connsiteY28" fmla="*/ 452834 h 1142842"/>
                <a:gd name="connsiteX29" fmla="*/ 761330 w 967452"/>
                <a:gd name="connsiteY29" fmla="*/ 531201 h 1142842"/>
                <a:gd name="connsiteX30" fmla="*/ 779145 w 967452"/>
                <a:gd name="connsiteY30" fmla="*/ 594132 h 1142842"/>
                <a:gd name="connsiteX31" fmla="*/ 836152 w 967452"/>
                <a:gd name="connsiteY31" fmla="*/ 684372 h 1142842"/>
                <a:gd name="connsiteX32" fmla="*/ 876532 w 967452"/>
                <a:gd name="connsiteY32" fmla="*/ 693871 h 1142842"/>
                <a:gd name="connsiteX33" fmla="*/ 922850 w 967452"/>
                <a:gd name="connsiteY33" fmla="*/ 703370 h 1142842"/>
                <a:gd name="connsiteX34" fmla="*/ 960855 w 967452"/>
                <a:gd name="connsiteY34" fmla="*/ 851791 h 1142842"/>
                <a:gd name="connsiteX35" fmla="*/ 918100 w 967452"/>
                <a:gd name="connsiteY35" fmla="*/ 879102 h 1142842"/>
                <a:gd name="connsiteX36" fmla="*/ 791021 w 967452"/>
                <a:gd name="connsiteY36" fmla="*/ 763926 h 1142842"/>
                <a:gd name="connsiteX37" fmla="*/ 806461 w 967452"/>
                <a:gd name="connsiteY37" fmla="*/ 738991 h 1142842"/>
                <a:gd name="connsiteX38" fmla="*/ 814774 w 967452"/>
                <a:gd name="connsiteY38" fmla="*/ 703370 h 1142842"/>
                <a:gd name="connsiteX39" fmla="*/ 747078 w 967452"/>
                <a:gd name="connsiteY39" fmla="*/ 598881 h 1142842"/>
                <a:gd name="connsiteX40" fmla="*/ 697197 w 967452"/>
                <a:gd name="connsiteY40" fmla="*/ 564447 h 1142842"/>
                <a:gd name="connsiteX41" fmla="*/ 637815 w 967452"/>
                <a:gd name="connsiteY41" fmla="*/ 502704 h 1142842"/>
                <a:gd name="connsiteX42" fmla="*/ 580808 w 967452"/>
                <a:gd name="connsiteY42" fmla="*/ 355470 h 1142842"/>
                <a:gd name="connsiteX43" fmla="*/ 560618 w 967452"/>
                <a:gd name="connsiteY43" fmla="*/ 316287 h 114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7452" h="1142842">
                  <a:moveTo>
                    <a:pt x="560618" y="316287"/>
                  </a:moveTo>
                  <a:cubicBezTo>
                    <a:pt x="552304" y="334097"/>
                    <a:pt x="547554" y="343596"/>
                    <a:pt x="543991" y="354283"/>
                  </a:cubicBezTo>
                  <a:cubicBezTo>
                    <a:pt x="528551" y="402965"/>
                    <a:pt x="513112" y="452834"/>
                    <a:pt x="500048" y="501517"/>
                  </a:cubicBezTo>
                  <a:cubicBezTo>
                    <a:pt x="496485" y="515765"/>
                    <a:pt x="498860" y="534763"/>
                    <a:pt x="505986" y="547824"/>
                  </a:cubicBezTo>
                  <a:cubicBezTo>
                    <a:pt x="554679" y="633315"/>
                    <a:pt x="605748" y="718806"/>
                    <a:pt x="655629" y="804296"/>
                  </a:cubicBezTo>
                  <a:cubicBezTo>
                    <a:pt x="661568" y="813796"/>
                    <a:pt x="666318" y="825670"/>
                    <a:pt x="666318" y="837544"/>
                  </a:cubicBezTo>
                  <a:cubicBezTo>
                    <a:pt x="667506" y="913535"/>
                    <a:pt x="667506" y="989527"/>
                    <a:pt x="666318" y="1065519"/>
                  </a:cubicBezTo>
                  <a:cubicBezTo>
                    <a:pt x="666318" y="1098766"/>
                    <a:pt x="649691" y="1124887"/>
                    <a:pt x="617625" y="1136761"/>
                  </a:cubicBezTo>
                  <a:cubicBezTo>
                    <a:pt x="585558" y="1147448"/>
                    <a:pt x="552304" y="1143886"/>
                    <a:pt x="530926" y="1116576"/>
                  </a:cubicBezTo>
                  <a:cubicBezTo>
                    <a:pt x="519050" y="1101140"/>
                    <a:pt x="511924" y="1079767"/>
                    <a:pt x="511924" y="1059582"/>
                  </a:cubicBezTo>
                  <a:cubicBezTo>
                    <a:pt x="509549" y="1002588"/>
                    <a:pt x="511924" y="944407"/>
                    <a:pt x="510736" y="887413"/>
                  </a:cubicBezTo>
                  <a:cubicBezTo>
                    <a:pt x="510736" y="871977"/>
                    <a:pt x="505986" y="854166"/>
                    <a:pt x="497672" y="839918"/>
                  </a:cubicBezTo>
                  <a:cubicBezTo>
                    <a:pt x="450166" y="755614"/>
                    <a:pt x="400285" y="672498"/>
                    <a:pt x="351592" y="588195"/>
                  </a:cubicBezTo>
                  <a:cubicBezTo>
                    <a:pt x="349216" y="583445"/>
                    <a:pt x="348029" y="577509"/>
                    <a:pt x="344466" y="576321"/>
                  </a:cubicBezTo>
                  <a:cubicBezTo>
                    <a:pt x="332589" y="570384"/>
                    <a:pt x="320713" y="565635"/>
                    <a:pt x="308836" y="559698"/>
                  </a:cubicBezTo>
                  <a:cubicBezTo>
                    <a:pt x="305273" y="570384"/>
                    <a:pt x="298147" y="579883"/>
                    <a:pt x="298147" y="590570"/>
                  </a:cubicBezTo>
                  <a:cubicBezTo>
                    <a:pt x="296960" y="747303"/>
                    <a:pt x="298147" y="902849"/>
                    <a:pt x="296960" y="1059582"/>
                  </a:cubicBezTo>
                  <a:cubicBezTo>
                    <a:pt x="296960" y="1122513"/>
                    <a:pt x="242328" y="1159321"/>
                    <a:pt x="187696" y="1135574"/>
                  </a:cubicBezTo>
                  <a:cubicBezTo>
                    <a:pt x="159193" y="1122513"/>
                    <a:pt x="142566" y="1101140"/>
                    <a:pt x="142566" y="1067893"/>
                  </a:cubicBezTo>
                  <a:cubicBezTo>
                    <a:pt x="142566" y="864853"/>
                    <a:pt x="141378" y="661812"/>
                    <a:pt x="143753" y="459959"/>
                  </a:cubicBezTo>
                  <a:cubicBezTo>
                    <a:pt x="143753" y="433836"/>
                    <a:pt x="159193" y="406527"/>
                    <a:pt x="163943" y="380405"/>
                  </a:cubicBezTo>
                  <a:cubicBezTo>
                    <a:pt x="166319" y="366156"/>
                    <a:pt x="165131" y="348346"/>
                    <a:pt x="158005" y="337659"/>
                  </a:cubicBezTo>
                  <a:cubicBezTo>
                    <a:pt x="112874" y="268792"/>
                    <a:pt x="65368" y="202299"/>
                    <a:pt x="19050" y="134619"/>
                  </a:cubicBezTo>
                  <a:cubicBezTo>
                    <a:pt x="-18955" y="78812"/>
                    <a:pt x="1235" y="33692"/>
                    <a:pt x="67744" y="26568"/>
                  </a:cubicBezTo>
                  <a:cubicBezTo>
                    <a:pt x="146129" y="18256"/>
                    <a:pt x="224513" y="8757"/>
                    <a:pt x="304086" y="445"/>
                  </a:cubicBezTo>
                  <a:cubicBezTo>
                    <a:pt x="318338" y="-742"/>
                    <a:pt x="333777" y="445"/>
                    <a:pt x="348029" y="4008"/>
                  </a:cubicBezTo>
                  <a:cubicBezTo>
                    <a:pt x="427601" y="28942"/>
                    <a:pt x="505986" y="53877"/>
                    <a:pt x="584371" y="81187"/>
                  </a:cubicBezTo>
                  <a:cubicBezTo>
                    <a:pt x="595060" y="84749"/>
                    <a:pt x="605748" y="95435"/>
                    <a:pt x="610499" y="106121"/>
                  </a:cubicBezTo>
                  <a:cubicBezTo>
                    <a:pt x="658005" y="221297"/>
                    <a:pt x="705511" y="336472"/>
                    <a:pt x="750641" y="452834"/>
                  </a:cubicBezTo>
                  <a:cubicBezTo>
                    <a:pt x="760143" y="476582"/>
                    <a:pt x="756580" y="505079"/>
                    <a:pt x="761330" y="531201"/>
                  </a:cubicBezTo>
                  <a:cubicBezTo>
                    <a:pt x="764893" y="552574"/>
                    <a:pt x="768456" y="575134"/>
                    <a:pt x="779145" y="594132"/>
                  </a:cubicBezTo>
                  <a:cubicBezTo>
                    <a:pt x="795772" y="625003"/>
                    <a:pt x="818337" y="653501"/>
                    <a:pt x="836152" y="684372"/>
                  </a:cubicBezTo>
                  <a:cubicBezTo>
                    <a:pt x="846841" y="702183"/>
                    <a:pt x="859905" y="708120"/>
                    <a:pt x="876532" y="693871"/>
                  </a:cubicBezTo>
                  <a:cubicBezTo>
                    <a:pt x="896722" y="676060"/>
                    <a:pt x="909786" y="683185"/>
                    <a:pt x="922850" y="703370"/>
                  </a:cubicBezTo>
                  <a:cubicBezTo>
                    <a:pt x="954917" y="748491"/>
                    <a:pt x="979857" y="793611"/>
                    <a:pt x="960855" y="851791"/>
                  </a:cubicBezTo>
                  <a:cubicBezTo>
                    <a:pt x="953729" y="874352"/>
                    <a:pt x="941853" y="882664"/>
                    <a:pt x="918100" y="879102"/>
                  </a:cubicBezTo>
                  <a:cubicBezTo>
                    <a:pt x="846841" y="870790"/>
                    <a:pt x="817150" y="818545"/>
                    <a:pt x="791021" y="763926"/>
                  </a:cubicBezTo>
                  <a:cubicBezTo>
                    <a:pt x="788646" y="759176"/>
                    <a:pt x="799335" y="743741"/>
                    <a:pt x="806461" y="738991"/>
                  </a:cubicBezTo>
                  <a:cubicBezTo>
                    <a:pt x="821900" y="728305"/>
                    <a:pt x="825463" y="719993"/>
                    <a:pt x="814774" y="703370"/>
                  </a:cubicBezTo>
                  <a:cubicBezTo>
                    <a:pt x="791021" y="668936"/>
                    <a:pt x="772019" y="632127"/>
                    <a:pt x="747078" y="598881"/>
                  </a:cubicBezTo>
                  <a:cubicBezTo>
                    <a:pt x="735202" y="583445"/>
                    <a:pt x="716200" y="571572"/>
                    <a:pt x="697197" y="564447"/>
                  </a:cubicBezTo>
                  <a:cubicBezTo>
                    <a:pt x="666318" y="552574"/>
                    <a:pt x="649691" y="531201"/>
                    <a:pt x="637815" y="502704"/>
                  </a:cubicBezTo>
                  <a:cubicBezTo>
                    <a:pt x="618813" y="454022"/>
                    <a:pt x="600998" y="405340"/>
                    <a:pt x="580808" y="355470"/>
                  </a:cubicBezTo>
                  <a:cubicBezTo>
                    <a:pt x="574869" y="342409"/>
                    <a:pt x="568931" y="332910"/>
                    <a:pt x="560618" y="316287"/>
                  </a:cubicBezTo>
                  <a:close/>
                </a:path>
              </a:pathLst>
            </a:custGeom>
            <a:grpFill/>
            <a:ln w="1186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0F8D7AD-5D24-7697-B4BD-232D5A048EC1}"/>
                </a:ext>
              </a:extLst>
            </p:cNvPr>
            <p:cNvSpPr/>
            <p:nvPr/>
          </p:nvSpPr>
          <p:spPr>
            <a:xfrm>
              <a:off x="4590383" y="646852"/>
              <a:ext cx="2225652" cy="2825947"/>
            </a:xfrm>
            <a:custGeom>
              <a:avLst/>
              <a:gdLst>
                <a:gd name="connsiteX0" fmla="*/ 714964 w 2225652"/>
                <a:gd name="connsiteY0" fmla="*/ 289719 h 2825947"/>
                <a:gd name="connsiteX1" fmla="*/ 804038 w 2225652"/>
                <a:gd name="connsiteY1" fmla="*/ 218477 h 2825947"/>
                <a:gd name="connsiteX2" fmla="*/ 811164 w 2225652"/>
                <a:gd name="connsiteY2" fmla="*/ 191167 h 2825947"/>
                <a:gd name="connsiteX3" fmla="*/ 811164 w 2225652"/>
                <a:gd name="connsiteY3" fmla="*/ 87866 h 2825947"/>
                <a:gd name="connsiteX4" fmla="*/ 840855 w 2225652"/>
                <a:gd name="connsiteY4" fmla="*/ 66493 h 2825947"/>
                <a:gd name="connsiteX5" fmla="*/ 876484 w 2225652"/>
                <a:gd name="connsiteY5" fmla="*/ 87866 h 2825947"/>
                <a:gd name="connsiteX6" fmla="*/ 876484 w 2225652"/>
                <a:gd name="connsiteY6" fmla="*/ 154358 h 2825947"/>
                <a:gd name="connsiteX7" fmla="*/ 884798 w 2225652"/>
                <a:gd name="connsiteY7" fmla="*/ 156733 h 2825947"/>
                <a:gd name="connsiteX8" fmla="*/ 1083135 w 2225652"/>
                <a:gd name="connsiteY8" fmla="*/ 0 h 2825947"/>
                <a:gd name="connsiteX9" fmla="*/ 1239904 w 2225652"/>
                <a:gd name="connsiteY9" fmla="*/ 124674 h 2825947"/>
                <a:gd name="connsiteX10" fmla="*/ 1446555 w 2225652"/>
                <a:gd name="connsiteY10" fmla="*/ 289719 h 2825947"/>
                <a:gd name="connsiteX11" fmla="*/ 1473871 w 2225652"/>
                <a:gd name="connsiteY11" fmla="*/ 347900 h 2825947"/>
                <a:gd name="connsiteX12" fmla="*/ 1472683 w 2225652"/>
                <a:gd name="connsiteY12" fmla="*/ 680365 h 2825947"/>
                <a:gd name="connsiteX13" fmla="*/ 1505938 w 2225652"/>
                <a:gd name="connsiteY13" fmla="*/ 714799 h 2825947"/>
                <a:gd name="connsiteX14" fmla="*/ 1593824 w 2225652"/>
                <a:gd name="connsiteY14" fmla="*/ 628120 h 2825947"/>
                <a:gd name="connsiteX15" fmla="*/ 1593824 w 2225652"/>
                <a:gd name="connsiteY15" fmla="*/ 527193 h 2825947"/>
                <a:gd name="connsiteX16" fmla="*/ 1571258 w 2225652"/>
                <a:gd name="connsiteY16" fmla="*/ 493947 h 2825947"/>
                <a:gd name="connsiteX17" fmla="*/ 1559382 w 2225652"/>
                <a:gd name="connsiteY17" fmla="*/ 480886 h 2825947"/>
                <a:gd name="connsiteX18" fmla="*/ 1572446 w 2225652"/>
                <a:gd name="connsiteY18" fmla="*/ 467825 h 2825947"/>
                <a:gd name="connsiteX19" fmla="*/ 1592636 w 2225652"/>
                <a:gd name="connsiteY19" fmla="*/ 466638 h 2825947"/>
                <a:gd name="connsiteX20" fmla="*/ 2016626 w 2225652"/>
                <a:gd name="connsiteY20" fmla="*/ 466638 h 2825947"/>
                <a:gd name="connsiteX21" fmla="*/ 2034441 w 2225652"/>
                <a:gd name="connsiteY21" fmla="*/ 467825 h 2825947"/>
                <a:gd name="connsiteX22" fmla="*/ 2052256 w 2225652"/>
                <a:gd name="connsiteY22" fmla="*/ 480886 h 2825947"/>
                <a:gd name="connsiteX23" fmla="*/ 2038004 w 2225652"/>
                <a:gd name="connsiteY23" fmla="*/ 496322 h 2825947"/>
                <a:gd name="connsiteX24" fmla="*/ 2020189 w 2225652"/>
                <a:gd name="connsiteY24" fmla="*/ 520070 h 2825947"/>
                <a:gd name="connsiteX25" fmla="*/ 2019001 w 2225652"/>
                <a:gd name="connsiteY25" fmla="*/ 692239 h 2825947"/>
                <a:gd name="connsiteX26" fmla="*/ 2043942 w 2225652"/>
                <a:gd name="connsiteY26" fmla="*/ 715986 h 2825947"/>
                <a:gd name="connsiteX27" fmla="*/ 2182897 w 2225652"/>
                <a:gd name="connsiteY27" fmla="*/ 715986 h 2825947"/>
                <a:gd name="connsiteX28" fmla="*/ 2225652 w 2225652"/>
                <a:gd name="connsiteY28" fmla="*/ 724297 h 2825947"/>
                <a:gd name="connsiteX29" fmla="*/ 2214963 w 2225652"/>
                <a:gd name="connsiteY29" fmla="*/ 737359 h 2825947"/>
                <a:gd name="connsiteX30" fmla="*/ 2180522 w 2225652"/>
                <a:gd name="connsiteY30" fmla="*/ 799102 h 2825947"/>
                <a:gd name="connsiteX31" fmla="*/ 2180522 w 2225652"/>
                <a:gd name="connsiteY31" fmla="*/ 2787952 h 2825947"/>
                <a:gd name="connsiteX32" fmla="*/ 2178146 w 2225652"/>
                <a:gd name="connsiteY32" fmla="*/ 2824760 h 2825947"/>
                <a:gd name="connsiteX33" fmla="*/ 2167457 w 2225652"/>
                <a:gd name="connsiteY33" fmla="*/ 2825948 h 2825947"/>
                <a:gd name="connsiteX34" fmla="*/ 2163895 w 2225652"/>
                <a:gd name="connsiteY34" fmla="*/ 2789139 h 2825947"/>
                <a:gd name="connsiteX35" fmla="*/ 2163895 w 2225652"/>
                <a:gd name="connsiteY35" fmla="*/ 1833304 h 2825947"/>
                <a:gd name="connsiteX36" fmla="*/ 2163895 w 2225652"/>
                <a:gd name="connsiteY36" fmla="*/ 788415 h 2825947"/>
                <a:gd name="connsiteX37" fmla="*/ 2122327 w 2225652"/>
                <a:gd name="connsiteY37" fmla="*/ 745670 h 2825947"/>
                <a:gd name="connsiteX38" fmla="*/ 1510688 w 2225652"/>
                <a:gd name="connsiteY38" fmla="*/ 744483 h 2825947"/>
                <a:gd name="connsiteX39" fmla="*/ 1472683 w 2225652"/>
                <a:gd name="connsiteY39" fmla="*/ 783666 h 2825947"/>
                <a:gd name="connsiteX40" fmla="*/ 1472683 w 2225652"/>
                <a:gd name="connsiteY40" fmla="*/ 2139646 h 2825947"/>
                <a:gd name="connsiteX41" fmla="*/ 1469120 w 2225652"/>
                <a:gd name="connsiteY41" fmla="*/ 2177642 h 2825947"/>
                <a:gd name="connsiteX42" fmla="*/ 1458432 w 2225652"/>
                <a:gd name="connsiteY42" fmla="*/ 2177642 h 2825947"/>
                <a:gd name="connsiteX43" fmla="*/ 1454869 w 2225652"/>
                <a:gd name="connsiteY43" fmla="*/ 2139646 h 2825947"/>
                <a:gd name="connsiteX44" fmla="*/ 1454869 w 2225652"/>
                <a:gd name="connsiteY44" fmla="*/ 385896 h 2825947"/>
                <a:gd name="connsiteX45" fmla="*/ 1409738 w 2225652"/>
                <a:gd name="connsiteY45" fmla="*/ 340776 h 2825947"/>
                <a:gd name="connsiteX46" fmla="*/ 748218 w 2225652"/>
                <a:gd name="connsiteY46" fmla="*/ 340776 h 2825947"/>
                <a:gd name="connsiteX47" fmla="*/ 709026 w 2225652"/>
                <a:gd name="connsiteY47" fmla="*/ 379959 h 2825947"/>
                <a:gd name="connsiteX48" fmla="*/ 709026 w 2225652"/>
                <a:gd name="connsiteY48" fmla="*/ 1255053 h 2825947"/>
                <a:gd name="connsiteX49" fmla="*/ 705463 w 2225652"/>
                <a:gd name="connsiteY49" fmla="*/ 1294236 h 2825947"/>
                <a:gd name="connsiteX50" fmla="*/ 694774 w 2225652"/>
                <a:gd name="connsiteY50" fmla="*/ 1295424 h 2825947"/>
                <a:gd name="connsiteX51" fmla="*/ 690023 w 2225652"/>
                <a:gd name="connsiteY51" fmla="*/ 1258615 h 2825947"/>
                <a:gd name="connsiteX52" fmla="*/ 690023 w 2225652"/>
                <a:gd name="connsiteY52" fmla="*/ 374022 h 2825947"/>
                <a:gd name="connsiteX53" fmla="*/ 691211 w 2225652"/>
                <a:gd name="connsiteY53" fmla="*/ 86678 h 2825947"/>
                <a:gd name="connsiteX54" fmla="*/ 653206 w 2225652"/>
                <a:gd name="connsiteY54" fmla="*/ 51057 h 2825947"/>
                <a:gd name="connsiteX55" fmla="*/ 89074 w 2225652"/>
                <a:gd name="connsiteY55" fmla="*/ 51057 h 2825947"/>
                <a:gd name="connsiteX56" fmla="*/ 52256 w 2225652"/>
                <a:gd name="connsiteY56" fmla="*/ 87866 h 2825947"/>
                <a:gd name="connsiteX57" fmla="*/ 52256 w 2225652"/>
                <a:gd name="connsiteY57" fmla="*/ 1566145 h 2825947"/>
                <a:gd name="connsiteX58" fmla="*/ 48694 w 2225652"/>
                <a:gd name="connsiteY58" fmla="*/ 1604141 h 2825947"/>
                <a:gd name="connsiteX59" fmla="*/ 38005 w 2225652"/>
                <a:gd name="connsiteY59" fmla="*/ 1604141 h 2825947"/>
                <a:gd name="connsiteX60" fmla="*/ 34442 w 2225652"/>
                <a:gd name="connsiteY60" fmla="*/ 1567332 h 2825947"/>
                <a:gd name="connsiteX61" fmla="*/ 34442 w 2225652"/>
                <a:gd name="connsiteY61" fmla="*/ 341964 h 2825947"/>
                <a:gd name="connsiteX62" fmla="*/ 34442 w 2225652"/>
                <a:gd name="connsiteY62" fmla="*/ 80742 h 2825947"/>
                <a:gd name="connsiteX63" fmla="*/ 13064 w 2225652"/>
                <a:gd name="connsiteY63" fmla="*/ 49870 h 2825947"/>
                <a:gd name="connsiteX64" fmla="*/ 0 w 2225652"/>
                <a:gd name="connsiteY64" fmla="*/ 37996 h 2825947"/>
                <a:gd name="connsiteX65" fmla="*/ 15439 w 2225652"/>
                <a:gd name="connsiteY65" fmla="*/ 23747 h 2825947"/>
                <a:gd name="connsiteX66" fmla="*/ 41568 w 2225652"/>
                <a:gd name="connsiteY66" fmla="*/ 22560 h 2825947"/>
                <a:gd name="connsiteX67" fmla="*/ 703088 w 2225652"/>
                <a:gd name="connsiteY67" fmla="*/ 22560 h 2825947"/>
                <a:gd name="connsiteX68" fmla="*/ 723278 w 2225652"/>
                <a:gd name="connsiteY68" fmla="*/ 23747 h 2825947"/>
                <a:gd name="connsiteX69" fmla="*/ 742280 w 2225652"/>
                <a:gd name="connsiteY69" fmla="*/ 37996 h 2825947"/>
                <a:gd name="connsiteX70" fmla="*/ 726841 w 2225652"/>
                <a:gd name="connsiteY70" fmla="*/ 52244 h 2825947"/>
                <a:gd name="connsiteX71" fmla="*/ 709026 w 2225652"/>
                <a:gd name="connsiteY71" fmla="*/ 70055 h 2825947"/>
                <a:gd name="connsiteX72" fmla="*/ 707838 w 2225652"/>
                <a:gd name="connsiteY72" fmla="*/ 288532 h 2825947"/>
                <a:gd name="connsiteX73" fmla="*/ 714964 w 2225652"/>
                <a:gd name="connsiteY73" fmla="*/ 289719 h 2825947"/>
                <a:gd name="connsiteX74" fmla="*/ 1442992 w 2225652"/>
                <a:gd name="connsiteY74" fmla="*/ 317029 h 2825947"/>
                <a:gd name="connsiteX75" fmla="*/ 1423990 w 2225652"/>
                <a:gd name="connsiteY75" fmla="*/ 296843 h 2825947"/>
                <a:gd name="connsiteX76" fmla="*/ 1106888 w 2225652"/>
                <a:gd name="connsiteY76" fmla="*/ 42745 h 2825947"/>
                <a:gd name="connsiteX77" fmla="*/ 1057007 w 2225652"/>
                <a:gd name="connsiteY77" fmla="*/ 41558 h 2825947"/>
                <a:gd name="connsiteX78" fmla="*/ 738717 w 2225652"/>
                <a:gd name="connsiteY78" fmla="*/ 293281 h 2825947"/>
                <a:gd name="connsiteX79" fmla="*/ 714964 w 2225652"/>
                <a:gd name="connsiteY79" fmla="*/ 305155 h 2825947"/>
                <a:gd name="connsiteX80" fmla="*/ 723278 w 2225652"/>
                <a:gd name="connsiteY80" fmla="*/ 315841 h 2825947"/>
                <a:gd name="connsiteX81" fmla="*/ 1442992 w 2225652"/>
                <a:gd name="connsiteY81" fmla="*/ 317029 h 2825947"/>
                <a:gd name="connsiteX82" fmla="*/ 1804037 w 2225652"/>
                <a:gd name="connsiteY82" fmla="*/ 713611 h 2825947"/>
                <a:gd name="connsiteX83" fmla="*/ 1972683 w 2225652"/>
                <a:gd name="connsiteY83" fmla="*/ 713611 h 2825947"/>
                <a:gd name="connsiteX84" fmla="*/ 1998812 w 2225652"/>
                <a:gd name="connsiteY84" fmla="*/ 687489 h 2825947"/>
                <a:gd name="connsiteX85" fmla="*/ 1998812 w 2225652"/>
                <a:gd name="connsiteY85" fmla="*/ 521257 h 2825947"/>
                <a:gd name="connsiteX86" fmla="*/ 1971496 w 2225652"/>
                <a:gd name="connsiteY86" fmla="*/ 493947 h 2825947"/>
                <a:gd name="connsiteX87" fmla="*/ 1636579 w 2225652"/>
                <a:gd name="connsiteY87" fmla="*/ 493947 h 2825947"/>
                <a:gd name="connsiteX88" fmla="*/ 1608075 w 2225652"/>
                <a:gd name="connsiteY88" fmla="*/ 521257 h 2825947"/>
                <a:gd name="connsiteX89" fmla="*/ 1608075 w 2225652"/>
                <a:gd name="connsiteY89" fmla="*/ 683927 h 2825947"/>
                <a:gd name="connsiteX90" fmla="*/ 1636579 w 2225652"/>
                <a:gd name="connsiteY90" fmla="*/ 713611 h 2825947"/>
                <a:gd name="connsiteX91" fmla="*/ 1804037 w 2225652"/>
                <a:gd name="connsiteY91" fmla="*/ 713611 h 2825947"/>
                <a:gd name="connsiteX92" fmla="*/ 831354 w 2225652"/>
                <a:gd name="connsiteY92" fmla="*/ 184043 h 2825947"/>
                <a:gd name="connsiteX93" fmla="*/ 846793 w 2225652"/>
                <a:gd name="connsiteY93" fmla="*/ 179293 h 2825947"/>
                <a:gd name="connsiteX94" fmla="*/ 853919 w 2225652"/>
                <a:gd name="connsiteY94" fmla="*/ 89053 h 2825947"/>
                <a:gd name="connsiteX95" fmla="*/ 840855 w 2225652"/>
                <a:gd name="connsiteY95" fmla="*/ 84304 h 2825947"/>
                <a:gd name="connsiteX96" fmla="*/ 831354 w 2225652"/>
                <a:gd name="connsiteY96" fmla="*/ 93802 h 2825947"/>
                <a:gd name="connsiteX97" fmla="*/ 831354 w 2225652"/>
                <a:gd name="connsiteY97" fmla="*/ 184043 h 282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25652" h="2825947">
                  <a:moveTo>
                    <a:pt x="714964" y="289719"/>
                  </a:moveTo>
                  <a:cubicBezTo>
                    <a:pt x="744655" y="265971"/>
                    <a:pt x="775534" y="243411"/>
                    <a:pt x="804038" y="218477"/>
                  </a:cubicBezTo>
                  <a:cubicBezTo>
                    <a:pt x="809976" y="213727"/>
                    <a:pt x="811164" y="200666"/>
                    <a:pt x="811164" y="191167"/>
                  </a:cubicBezTo>
                  <a:cubicBezTo>
                    <a:pt x="812351" y="156733"/>
                    <a:pt x="812351" y="122300"/>
                    <a:pt x="811164" y="87866"/>
                  </a:cubicBezTo>
                  <a:cubicBezTo>
                    <a:pt x="809976" y="64118"/>
                    <a:pt x="825415" y="65306"/>
                    <a:pt x="840855" y="66493"/>
                  </a:cubicBezTo>
                  <a:cubicBezTo>
                    <a:pt x="856294" y="67680"/>
                    <a:pt x="876484" y="59369"/>
                    <a:pt x="876484" y="87866"/>
                  </a:cubicBezTo>
                  <a:cubicBezTo>
                    <a:pt x="875296" y="110426"/>
                    <a:pt x="876484" y="131798"/>
                    <a:pt x="876484" y="154358"/>
                  </a:cubicBezTo>
                  <a:cubicBezTo>
                    <a:pt x="878859" y="155546"/>
                    <a:pt x="882422" y="155546"/>
                    <a:pt x="884798" y="156733"/>
                  </a:cubicBezTo>
                  <a:cubicBezTo>
                    <a:pt x="950118" y="104489"/>
                    <a:pt x="1016627" y="53432"/>
                    <a:pt x="1083135" y="0"/>
                  </a:cubicBezTo>
                  <a:cubicBezTo>
                    <a:pt x="1135391" y="41558"/>
                    <a:pt x="1187648" y="83116"/>
                    <a:pt x="1239904" y="124674"/>
                  </a:cubicBezTo>
                  <a:cubicBezTo>
                    <a:pt x="1308788" y="179293"/>
                    <a:pt x="1376484" y="235100"/>
                    <a:pt x="1446555" y="289719"/>
                  </a:cubicBezTo>
                  <a:cubicBezTo>
                    <a:pt x="1466745" y="305155"/>
                    <a:pt x="1473871" y="321778"/>
                    <a:pt x="1473871" y="347900"/>
                  </a:cubicBezTo>
                  <a:cubicBezTo>
                    <a:pt x="1472683" y="458326"/>
                    <a:pt x="1473871" y="569939"/>
                    <a:pt x="1472683" y="680365"/>
                  </a:cubicBezTo>
                  <a:cubicBezTo>
                    <a:pt x="1472683" y="705299"/>
                    <a:pt x="1479809" y="714799"/>
                    <a:pt x="1505938" y="714799"/>
                  </a:cubicBezTo>
                  <a:cubicBezTo>
                    <a:pt x="1593824" y="714799"/>
                    <a:pt x="1593824" y="715986"/>
                    <a:pt x="1593824" y="628120"/>
                  </a:cubicBezTo>
                  <a:cubicBezTo>
                    <a:pt x="1593824" y="594874"/>
                    <a:pt x="1593824" y="560440"/>
                    <a:pt x="1593824" y="527193"/>
                  </a:cubicBezTo>
                  <a:cubicBezTo>
                    <a:pt x="1593824" y="510570"/>
                    <a:pt x="1595011" y="495135"/>
                    <a:pt x="1571258" y="493947"/>
                  </a:cubicBezTo>
                  <a:cubicBezTo>
                    <a:pt x="1566508" y="493947"/>
                    <a:pt x="1559382" y="484448"/>
                    <a:pt x="1559382" y="480886"/>
                  </a:cubicBezTo>
                  <a:cubicBezTo>
                    <a:pt x="1559382" y="476137"/>
                    <a:pt x="1566508" y="470200"/>
                    <a:pt x="1572446" y="467825"/>
                  </a:cubicBezTo>
                  <a:cubicBezTo>
                    <a:pt x="1578384" y="465450"/>
                    <a:pt x="1585510" y="466638"/>
                    <a:pt x="1592636" y="466638"/>
                  </a:cubicBezTo>
                  <a:cubicBezTo>
                    <a:pt x="1733966" y="466638"/>
                    <a:pt x="1875296" y="466638"/>
                    <a:pt x="2016626" y="466638"/>
                  </a:cubicBezTo>
                  <a:cubicBezTo>
                    <a:pt x="2022564" y="466638"/>
                    <a:pt x="2029690" y="465450"/>
                    <a:pt x="2034441" y="467825"/>
                  </a:cubicBezTo>
                  <a:cubicBezTo>
                    <a:pt x="2041567" y="470200"/>
                    <a:pt x="2046317" y="476137"/>
                    <a:pt x="2052256" y="480886"/>
                  </a:cubicBezTo>
                  <a:cubicBezTo>
                    <a:pt x="2047505" y="485635"/>
                    <a:pt x="2042754" y="491572"/>
                    <a:pt x="2038004" y="496322"/>
                  </a:cubicBezTo>
                  <a:cubicBezTo>
                    <a:pt x="2030878" y="503446"/>
                    <a:pt x="2020189" y="511758"/>
                    <a:pt x="2020189" y="520070"/>
                  </a:cubicBezTo>
                  <a:cubicBezTo>
                    <a:pt x="2019001" y="577063"/>
                    <a:pt x="2020189" y="635244"/>
                    <a:pt x="2019001" y="692239"/>
                  </a:cubicBezTo>
                  <a:cubicBezTo>
                    <a:pt x="2019001" y="711236"/>
                    <a:pt x="2026127" y="715986"/>
                    <a:pt x="2043942" y="715986"/>
                  </a:cubicBezTo>
                  <a:cubicBezTo>
                    <a:pt x="2090260" y="715986"/>
                    <a:pt x="2136579" y="714799"/>
                    <a:pt x="2182897" y="715986"/>
                  </a:cubicBezTo>
                  <a:cubicBezTo>
                    <a:pt x="2195961" y="715986"/>
                    <a:pt x="2207838" y="720735"/>
                    <a:pt x="2225652" y="724297"/>
                  </a:cubicBezTo>
                  <a:cubicBezTo>
                    <a:pt x="2219714" y="732609"/>
                    <a:pt x="2217339" y="737359"/>
                    <a:pt x="2214963" y="737359"/>
                  </a:cubicBezTo>
                  <a:cubicBezTo>
                    <a:pt x="2174583" y="742108"/>
                    <a:pt x="2180522" y="771792"/>
                    <a:pt x="2180522" y="799102"/>
                  </a:cubicBezTo>
                  <a:cubicBezTo>
                    <a:pt x="2180522" y="1461656"/>
                    <a:pt x="2180522" y="2125397"/>
                    <a:pt x="2180522" y="2787952"/>
                  </a:cubicBezTo>
                  <a:cubicBezTo>
                    <a:pt x="2180522" y="2799825"/>
                    <a:pt x="2179334" y="2811699"/>
                    <a:pt x="2178146" y="2824760"/>
                  </a:cubicBezTo>
                  <a:cubicBezTo>
                    <a:pt x="2174583" y="2824760"/>
                    <a:pt x="2171021" y="2824760"/>
                    <a:pt x="2167457" y="2825948"/>
                  </a:cubicBezTo>
                  <a:cubicBezTo>
                    <a:pt x="2166270" y="2814074"/>
                    <a:pt x="2163895" y="2802200"/>
                    <a:pt x="2163895" y="2789139"/>
                  </a:cubicBezTo>
                  <a:cubicBezTo>
                    <a:pt x="2163895" y="2470923"/>
                    <a:pt x="2163895" y="2151520"/>
                    <a:pt x="2163895" y="1833304"/>
                  </a:cubicBezTo>
                  <a:cubicBezTo>
                    <a:pt x="2163895" y="1485404"/>
                    <a:pt x="2163895" y="1136316"/>
                    <a:pt x="2163895" y="788415"/>
                  </a:cubicBezTo>
                  <a:cubicBezTo>
                    <a:pt x="2163895" y="745670"/>
                    <a:pt x="2163895" y="745670"/>
                    <a:pt x="2122327" y="745670"/>
                  </a:cubicBezTo>
                  <a:cubicBezTo>
                    <a:pt x="1918051" y="745670"/>
                    <a:pt x="1714964" y="745670"/>
                    <a:pt x="1510688" y="744483"/>
                  </a:cubicBezTo>
                  <a:cubicBezTo>
                    <a:pt x="1479809" y="744483"/>
                    <a:pt x="1472683" y="753982"/>
                    <a:pt x="1472683" y="783666"/>
                  </a:cubicBezTo>
                  <a:cubicBezTo>
                    <a:pt x="1473871" y="1236055"/>
                    <a:pt x="1472683" y="1688444"/>
                    <a:pt x="1472683" y="2139646"/>
                  </a:cubicBezTo>
                  <a:cubicBezTo>
                    <a:pt x="1472683" y="2152707"/>
                    <a:pt x="1470308" y="2164581"/>
                    <a:pt x="1469120" y="2177642"/>
                  </a:cubicBezTo>
                  <a:cubicBezTo>
                    <a:pt x="1465557" y="2177642"/>
                    <a:pt x="1461995" y="2177642"/>
                    <a:pt x="1458432" y="2177642"/>
                  </a:cubicBezTo>
                  <a:cubicBezTo>
                    <a:pt x="1457244" y="2164581"/>
                    <a:pt x="1454869" y="2152707"/>
                    <a:pt x="1454869" y="2139646"/>
                  </a:cubicBezTo>
                  <a:cubicBezTo>
                    <a:pt x="1454869" y="1555458"/>
                    <a:pt x="1454869" y="970084"/>
                    <a:pt x="1454869" y="385896"/>
                  </a:cubicBezTo>
                  <a:cubicBezTo>
                    <a:pt x="1454869" y="340776"/>
                    <a:pt x="1454869" y="340776"/>
                    <a:pt x="1409738" y="340776"/>
                  </a:cubicBezTo>
                  <a:cubicBezTo>
                    <a:pt x="1188836" y="340776"/>
                    <a:pt x="967933" y="340776"/>
                    <a:pt x="748218" y="340776"/>
                  </a:cubicBezTo>
                  <a:cubicBezTo>
                    <a:pt x="709026" y="340776"/>
                    <a:pt x="709026" y="340776"/>
                    <a:pt x="709026" y="379959"/>
                  </a:cubicBezTo>
                  <a:cubicBezTo>
                    <a:pt x="709026" y="672053"/>
                    <a:pt x="709026" y="964147"/>
                    <a:pt x="709026" y="1255053"/>
                  </a:cubicBezTo>
                  <a:cubicBezTo>
                    <a:pt x="709026" y="1268114"/>
                    <a:pt x="706651" y="1281175"/>
                    <a:pt x="705463" y="1294236"/>
                  </a:cubicBezTo>
                  <a:cubicBezTo>
                    <a:pt x="701900" y="1294236"/>
                    <a:pt x="698337" y="1294236"/>
                    <a:pt x="694774" y="1295424"/>
                  </a:cubicBezTo>
                  <a:cubicBezTo>
                    <a:pt x="693586" y="1283550"/>
                    <a:pt x="690023" y="1270489"/>
                    <a:pt x="690023" y="1258615"/>
                  </a:cubicBezTo>
                  <a:cubicBezTo>
                    <a:pt x="690023" y="964147"/>
                    <a:pt x="690023" y="668491"/>
                    <a:pt x="690023" y="374022"/>
                  </a:cubicBezTo>
                  <a:cubicBezTo>
                    <a:pt x="690023" y="277845"/>
                    <a:pt x="688836" y="181668"/>
                    <a:pt x="691211" y="86678"/>
                  </a:cubicBezTo>
                  <a:cubicBezTo>
                    <a:pt x="691211" y="56994"/>
                    <a:pt x="681710" y="51057"/>
                    <a:pt x="653206" y="51057"/>
                  </a:cubicBezTo>
                  <a:cubicBezTo>
                    <a:pt x="465558" y="52244"/>
                    <a:pt x="276722" y="52244"/>
                    <a:pt x="89074" y="51057"/>
                  </a:cubicBezTo>
                  <a:cubicBezTo>
                    <a:pt x="60570" y="51057"/>
                    <a:pt x="52256" y="60556"/>
                    <a:pt x="52256" y="87866"/>
                  </a:cubicBezTo>
                  <a:cubicBezTo>
                    <a:pt x="53444" y="580625"/>
                    <a:pt x="52256" y="1073385"/>
                    <a:pt x="52256" y="1566145"/>
                  </a:cubicBezTo>
                  <a:cubicBezTo>
                    <a:pt x="52256" y="1579206"/>
                    <a:pt x="49881" y="1592267"/>
                    <a:pt x="48694" y="1604141"/>
                  </a:cubicBezTo>
                  <a:cubicBezTo>
                    <a:pt x="45131" y="1604141"/>
                    <a:pt x="41568" y="1604141"/>
                    <a:pt x="38005" y="1604141"/>
                  </a:cubicBezTo>
                  <a:cubicBezTo>
                    <a:pt x="36817" y="1592267"/>
                    <a:pt x="34442" y="1579206"/>
                    <a:pt x="34442" y="1567332"/>
                  </a:cubicBezTo>
                  <a:cubicBezTo>
                    <a:pt x="34442" y="1158876"/>
                    <a:pt x="34442" y="750420"/>
                    <a:pt x="34442" y="341964"/>
                  </a:cubicBezTo>
                  <a:cubicBezTo>
                    <a:pt x="34442" y="255285"/>
                    <a:pt x="34442" y="167420"/>
                    <a:pt x="34442" y="80742"/>
                  </a:cubicBezTo>
                  <a:cubicBezTo>
                    <a:pt x="34442" y="65306"/>
                    <a:pt x="34442" y="51057"/>
                    <a:pt x="13064" y="49870"/>
                  </a:cubicBezTo>
                  <a:cubicBezTo>
                    <a:pt x="8313" y="49870"/>
                    <a:pt x="3563" y="41558"/>
                    <a:pt x="0" y="37996"/>
                  </a:cubicBezTo>
                  <a:cubicBezTo>
                    <a:pt x="4751" y="33247"/>
                    <a:pt x="9501" y="26122"/>
                    <a:pt x="15439" y="23747"/>
                  </a:cubicBezTo>
                  <a:cubicBezTo>
                    <a:pt x="23753" y="21373"/>
                    <a:pt x="33254" y="22560"/>
                    <a:pt x="41568" y="22560"/>
                  </a:cubicBezTo>
                  <a:cubicBezTo>
                    <a:pt x="262470" y="22560"/>
                    <a:pt x="483373" y="22560"/>
                    <a:pt x="703088" y="22560"/>
                  </a:cubicBezTo>
                  <a:cubicBezTo>
                    <a:pt x="710214" y="22560"/>
                    <a:pt x="717339" y="21373"/>
                    <a:pt x="723278" y="23747"/>
                  </a:cubicBezTo>
                  <a:cubicBezTo>
                    <a:pt x="730403" y="26122"/>
                    <a:pt x="736342" y="33247"/>
                    <a:pt x="742280" y="37996"/>
                  </a:cubicBezTo>
                  <a:cubicBezTo>
                    <a:pt x="736342" y="42745"/>
                    <a:pt x="731591" y="47495"/>
                    <a:pt x="726841" y="52244"/>
                  </a:cubicBezTo>
                  <a:cubicBezTo>
                    <a:pt x="720902" y="58181"/>
                    <a:pt x="709026" y="64118"/>
                    <a:pt x="709026" y="70055"/>
                  </a:cubicBezTo>
                  <a:cubicBezTo>
                    <a:pt x="707838" y="142485"/>
                    <a:pt x="707838" y="216102"/>
                    <a:pt x="707838" y="288532"/>
                  </a:cubicBezTo>
                  <a:cubicBezTo>
                    <a:pt x="710214" y="286157"/>
                    <a:pt x="712589" y="288532"/>
                    <a:pt x="714964" y="289719"/>
                  </a:cubicBezTo>
                  <a:close/>
                  <a:moveTo>
                    <a:pt x="1442992" y="317029"/>
                  </a:moveTo>
                  <a:cubicBezTo>
                    <a:pt x="1433491" y="306342"/>
                    <a:pt x="1428741" y="301593"/>
                    <a:pt x="1423990" y="296843"/>
                  </a:cubicBezTo>
                  <a:cubicBezTo>
                    <a:pt x="1318289" y="212540"/>
                    <a:pt x="1212588" y="128236"/>
                    <a:pt x="1106888" y="42745"/>
                  </a:cubicBezTo>
                  <a:cubicBezTo>
                    <a:pt x="1087885" y="27310"/>
                    <a:pt x="1076009" y="26122"/>
                    <a:pt x="1057007" y="41558"/>
                  </a:cubicBezTo>
                  <a:cubicBezTo>
                    <a:pt x="951306" y="127049"/>
                    <a:pt x="845605" y="210165"/>
                    <a:pt x="738717" y="293281"/>
                  </a:cubicBezTo>
                  <a:cubicBezTo>
                    <a:pt x="731591" y="298031"/>
                    <a:pt x="723278" y="300406"/>
                    <a:pt x="714964" y="305155"/>
                  </a:cubicBezTo>
                  <a:cubicBezTo>
                    <a:pt x="717339" y="308717"/>
                    <a:pt x="720902" y="312279"/>
                    <a:pt x="723278" y="315841"/>
                  </a:cubicBezTo>
                  <a:cubicBezTo>
                    <a:pt x="960807" y="317029"/>
                    <a:pt x="1198337" y="317029"/>
                    <a:pt x="1442992" y="317029"/>
                  </a:cubicBezTo>
                  <a:close/>
                  <a:moveTo>
                    <a:pt x="1804037" y="713611"/>
                  </a:moveTo>
                  <a:cubicBezTo>
                    <a:pt x="1859857" y="713611"/>
                    <a:pt x="1916864" y="713611"/>
                    <a:pt x="1972683" y="713611"/>
                  </a:cubicBezTo>
                  <a:cubicBezTo>
                    <a:pt x="1991686" y="713611"/>
                    <a:pt x="1998812" y="707674"/>
                    <a:pt x="1998812" y="687489"/>
                  </a:cubicBezTo>
                  <a:cubicBezTo>
                    <a:pt x="1998812" y="631683"/>
                    <a:pt x="1998812" y="577063"/>
                    <a:pt x="1998812" y="521257"/>
                  </a:cubicBezTo>
                  <a:cubicBezTo>
                    <a:pt x="1998812" y="501071"/>
                    <a:pt x="1991686" y="492760"/>
                    <a:pt x="1971496" y="493947"/>
                  </a:cubicBezTo>
                  <a:cubicBezTo>
                    <a:pt x="1859857" y="495135"/>
                    <a:pt x="1748218" y="495135"/>
                    <a:pt x="1636579" y="493947"/>
                  </a:cubicBezTo>
                  <a:cubicBezTo>
                    <a:pt x="1616389" y="493947"/>
                    <a:pt x="1608075" y="501071"/>
                    <a:pt x="1608075" y="521257"/>
                  </a:cubicBezTo>
                  <a:cubicBezTo>
                    <a:pt x="1609263" y="575876"/>
                    <a:pt x="1609263" y="629308"/>
                    <a:pt x="1608075" y="683927"/>
                  </a:cubicBezTo>
                  <a:cubicBezTo>
                    <a:pt x="1608075" y="705299"/>
                    <a:pt x="1615201" y="713611"/>
                    <a:pt x="1636579" y="713611"/>
                  </a:cubicBezTo>
                  <a:cubicBezTo>
                    <a:pt x="1693586" y="712424"/>
                    <a:pt x="1749405" y="713611"/>
                    <a:pt x="1804037" y="713611"/>
                  </a:cubicBezTo>
                  <a:close/>
                  <a:moveTo>
                    <a:pt x="831354" y="184043"/>
                  </a:moveTo>
                  <a:cubicBezTo>
                    <a:pt x="839667" y="181668"/>
                    <a:pt x="844418" y="180481"/>
                    <a:pt x="846793" y="179293"/>
                  </a:cubicBezTo>
                  <a:cubicBezTo>
                    <a:pt x="857482" y="169795"/>
                    <a:pt x="863420" y="99739"/>
                    <a:pt x="853919" y="89053"/>
                  </a:cubicBezTo>
                  <a:cubicBezTo>
                    <a:pt x="851544" y="85491"/>
                    <a:pt x="844418" y="84304"/>
                    <a:pt x="840855" y="84304"/>
                  </a:cubicBezTo>
                  <a:cubicBezTo>
                    <a:pt x="837292" y="85491"/>
                    <a:pt x="831354" y="90240"/>
                    <a:pt x="831354" y="93802"/>
                  </a:cubicBezTo>
                  <a:cubicBezTo>
                    <a:pt x="831354" y="123487"/>
                    <a:pt x="831354" y="151984"/>
                    <a:pt x="831354" y="184043"/>
                  </a:cubicBezTo>
                  <a:close/>
                </a:path>
              </a:pathLst>
            </a:custGeom>
            <a:grpFill/>
            <a:ln w="1186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24D52C9-B370-317F-CF2F-060DA89B465F}"/>
                </a:ext>
              </a:extLst>
            </p:cNvPr>
            <p:cNvSpPr/>
            <p:nvPr/>
          </p:nvSpPr>
          <p:spPr>
            <a:xfrm>
              <a:off x="6256527" y="2999038"/>
              <a:ext cx="260221" cy="461888"/>
            </a:xfrm>
            <a:custGeom>
              <a:avLst/>
              <a:gdLst>
                <a:gd name="connsiteX0" fmla="*/ 142644 w 260221"/>
                <a:gd name="connsiteY0" fmla="*/ 2375 h 461888"/>
                <a:gd name="connsiteX1" fmla="*/ 142644 w 260221"/>
                <a:gd name="connsiteY1" fmla="*/ 74804 h 461888"/>
                <a:gd name="connsiteX2" fmla="*/ 167585 w 260221"/>
                <a:gd name="connsiteY2" fmla="*/ 98552 h 461888"/>
                <a:gd name="connsiteX3" fmla="*/ 235281 w 260221"/>
                <a:gd name="connsiteY3" fmla="*/ 98552 h 461888"/>
                <a:gd name="connsiteX4" fmla="*/ 260221 w 260221"/>
                <a:gd name="connsiteY4" fmla="*/ 122299 h 461888"/>
                <a:gd name="connsiteX5" fmla="*/ 257846 w 260221"/>
                <a:gd name="connsiteY5" fmla="*/ 439328 h 461888"/>
                <a:gd name="connsiteX6" fmla="*/ 234093 w 260221"/>
                <a:gd name="connsiteY6" fmla="*/ 461888 h 461888"/>
                <a:gd name="connsiteX7" fmla="*/ 23879 w 260221"/>
                <a:gd name="connsiteY7" fmla="*/ 461888 h 461888"/>
                <a:gd name="connsiteX8" fmla="*/ 126 w 260221"/>
                <a:gd name="connsiteY8" fmla="*/ 436953 h 461888"/>
                <a:gd name="connsiteX9" fmla="*/ 3689 w 260221"/>
                <a:gd name="connsiteY9" fmla="*/ 122299 h 461888"/>
                <a:gd name="connsiteX10" fmla="*/ 31005 w 260221"/>
                <a:gd name="connsiteY10" fmla="*/ 97365 h 461888"/>
                <a:gd name="connsiteX11" fmla="*/ 96326 w 260221"/>
                <a:gd name="connsiteY11" fmla="*/ 97365 h 461888"/>
                <a:gd name="connsiteX12" fmla="*/ 124829 w 260221"/>
                <a:gd name="connsiteY12" fmla="*/ 68867 h 461888"/>
                <a:gd name="connsiteX13" fmla="*/ 130768 w 260221"/>
                <a:gd name="connsiteY13" fmla="*/ 0 h 461888"/>
                <a:gd name="connsiteX14" fmla="*/ 142644 w 260221"/>
                <a:gd name="connsiteY14" fmla="*/ 2375 h 4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221" h="461888">
                  <a:moveTo>
                    <a:pt x="142644" y="2375"/>
                  </a:moveTo>
                  <a:cubicBezTo>
                    <a:pt x="142644" y="26122"/>
                    <a:pt x="142644" y="49870"/>
                    <a:pt x="142644" y="74804"/>
                  </a:cubicBezTo>
                  <a:cubicBezTo>
                    <a:pt x="142644" y="92615"/>
                    <a:pt x="149770" y="99740"/>
                    <a:pt x="167585" y="98552"/>
                  </a:cubicBezTo>
                  <a:cubicBezTo>
                    <a:pt x="190150" y="97365"/>
                    <a:pt x="212715" y="98552"/>
                    <a:pt x="235281" y="98552"/>
                  </a:cubicBezTo>
                  <a:cubicBezTo>
                    <a:pt x="253095" y="98552"/>
                    <a:pt x="260221" y="104489"/>
                    <a:pt x="260221" y="122299"/>
                  </a:cubicBezTo>
                  <a:cubicBezTo>
                    <a:pt x="259034" y="227976"/>
                    <a:pt x="259034" y="333651"/>
                    <a:pt x="257846" y="439328"/>
                  </a:cubicBezTo>
                  <a:cubicBezTo>
                    <a:pt x="257846" y="455951"/>
                    <a:pt x="250720" y="461888"/>
                    <a:pt x="234093" y="461888"/>
                  </a:cubicBezTo>
                  <a:cubicBezTo>
                    <a:pt x="164022" y="461888"/>
                    <a:pt x="93951" y="461888"/>
                    <a:pt x="23879" y="461888"/>
                  </a:cubicBezTo>
                  <a:cubicBezTo>
                    <a:pt x="6065" y="461888"/>
                    <a:pt x="-1061" y="454764"/>
                    <a:pt x="126" y="436953"/>
                  </a:cubicBezTo>
                  <a:cubicBezTo>
                    <a:pt x="1314" y="332464"/>
                    <a:pt x="2502" y="226788"/>
                    <a:pt x="3689" y="122299"/>
                  </a:cubicBezTo>
                  <a:cubicBezTo>
                    <a:pt x="3689" y="102114"/>
                    <a:pt x="13190" y="97365"/>
                    <a:pt x="31005" y="97365"/>
                  </a:cubicBezTo>
                  <a:cubicBezTo>
                    <a:pt x="52383" y="98552"/>
                    <a:pt x="74948" y="97365"/>
                    <a:pt x="96326" y="97365"/>
                  </a:cubicBezTo>
                  <a:cubicBezTo>
                    <a:pt x="116516" y="98552"/>
                    <a:pt x="124829" y="90240"/>
                    <a:pt x="124829" y="68867"/>
                  </a:cubicBezTo>
                  <a:cubicBezTo>
                    <a:pt x="124829" y="46308"/>
                    <a:pt x="128392" y="22560"/>
                    <a:pt x="130768" y="0"/>
                  </a:cubicBezTo>
                  <a:cubicBezTo>
                    <a:pt x="134330" y="1187"/>
                    <a:pt x="139081" y="2375"/>
                    <a:pt x="142644" y="2375"/>
                  </a:cubicBezTo>
                  <a:close/>
                </a:path>
              </a:pathLst>
            </a:custGeom>
            <a:grpFill/>
            <a:ln w="1186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1D4D388-71E2-C3BE-8600-CB2002DF4A37}"/>
                </a:ext>
              </a:extLst>
            </p:cNvPr>
            <p:cNvSpPr/>
            <p:nvPr/>
          </p:nvSpPr>
          <p:spPr>
            <a:xfrm>
              <a:off x="5032173" y="2034875"/>
              <a:ext cx="308819" cy="308747"/>
            </a:xfrm>
            <a:custGeom>
              <a:avLst/>
              <a:gdLst>
                <a:gd name="connsiteX0" fmla="*/ 308804 w 308819"/>
                <a:gd name="connsiteY0" fmla="*/ 156749 h 308747"/>
                <a:gd name="connsiteX1" fmla="*/ 152034 w 308819"/>
                <a:gd name="connsiteY1" fmla="*/ 308733 h 308747"/>
                <a:gd name="connsiteX2" fmla="*/ 15 w 308819"/>
                <a:gd name="connsiteY2" fmla="*/ 150812 h 308747"/>
                <a:gd name="connsiteX3" fmla="*/ 157972 w 308819"/>
                <a:gd name="connsiteY3" fmla="*/ 16 h 308747"/>
                <a:gd name="connsiteX4" fmla="*/ 308804 w 308819"/>
                <a:gd name="connsiteY4" fmla="*/ 156749 h 3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19" h="308747">
                  <a:moveTo>
                    <a:pt x="308804" y="156749"/>
                  </a:moveTo>
                  <a:cubicBezTo>
                    <a:pt x="307616" y="242240"/>
                    <a:pt x="237545" y="309920"/>
                    <a:pt x="152034" y="308733"/>
                  </a:cubicBezTo>
                  <a:cubicBezTo>
                    <a:pt x="67711" y="307546"/>
                    <a:pt x="-1172" y="236303"/>
                    <a:pt x="15" y="150812"/>
                  </a:cubicBezTo>
                  <a:cubicBezTo>
                    <a:pt x="1203" y="65321"/>
                    <a:pt x="71274" y="-1171"/>
                    <a:pt x="157972" y="16"/>
                  </a:cubicBezTo>
                  <a:cubicBezTo>
                    <a:pt x="244671" y="1203"/>
                    <a:pt x="309991" y="68883"/>
                    <a:pt x="308804" y="156749"/>
                  </a:cubicBezTo>
                  <a:close/>
                </a:path>
              </a:pathLst>
            </a:custGeom>
            <a:grpFill/>
            <a:ln w="1186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1DD50C-9F5B-7B90-9068-522A21081520}"/>
                </a:ext>
              </a:extLst>
            </p:cNvPr>
            <p:cNvSpPr/>
            <p:nvPr/>
          </p:nvSpPr>
          <p:spPr>
            <a:xfrm>
              <a:off x="5610041" y="3187830"/>
              <a:ext cx="472571" cy="270720"/>
            </a:xfrm>
            <a:custGeom>
              <a:avLst/>
              <a:gdLst>
                <a:gd name="connsiteX0" fmla="*/ 241624 w 472571"/>
                <a:gd name="connsiteY0" fmla="*/ 1187 h 270720"/>
                <a:gd name="connsiteX1" fmla="*/ 248750 w 472571"/>
                <a:gd name="connsiteY1" fmla="*/ 86678 h 270720"/>
                <a:gd name="connsiteX2" fmla="*/ 282004 w 472571"/>
                <a:gd name="connsiteY2" fmla="*/ 149609 h 270720"/>
                <a:gd name="connsiteX3" fmla="*/ 369890 w 472571"/>
                <a:gd name="connsiteY3" fmla="*/ 179293 h 270720"/>
                <a:gd name="connsiteX4" fmla="*/ 439961 w 472571"/>
                <a:gd name="connsiteY4" fmla="*/ 200666 h 270720"/>
                <a:gd name="connsiteX5" fmla="*/ 468465 w 472571"/>
                <a:gd name="connsiteY5" fmla="*/ 232725 h 270720"/>
                <a:gd name="connsiteX6" fmla="*/ 442337 w 472571"/>
                <a:gd name="connsiteY6" fmla="*/ 270721 h 270720"/>
                <a:gd name="connsiteX7" fmla="*/ 36161 w 472571"/>
                <a:gd name="connsiteY7" fmla="*/ 270721 h 270720"/>
                <a:gd name="connsiteX8" fmla="*/ 11221 w 472571"/>
                <a:gd name="connsiteY8" fmla="*/ 223226 h 270720"/>
                <a:gd name="connsiteX9" fmla="*/ 77729 w 472571"/>
                <a:gd name="connsiteY9" fmla="*/ 184043 h 270720"/>
                <a:gd name="connsiteX10" fmla="*/ 183429 w 472571"/>
                <a:gd name="connsiteY10" fmla="*/ 146047 h 270720"/>
                <a:gd name="connsiteX11" fmla="*/ 228560 w 472571"/>
                <a:gd name="connsiteY11" fmla="*/ 62931 h 270720"/>
                <a:gd name="connsiteX12" fmla="*/ 228560 w 472571"/>
                <a:gd name="connsiteY12" fmla="*/ 0 h 270720"/>
                <a:gd name="connsiteX13" fmla="*/ 241624 w 472571"/>
                <a:gd name="connsiteY13" fmla="*/ 1187 h 2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571" h="270720">
                  <a:moveTo>
                    <a:pt x="241624" y="1187"/>
                  </a:moveTo>
                  <a:cubicBezTo>
                    <a:pt x="243999" y="29684"/>
                    <a:pt x="249938" y="58181"/>
                    <a:pt x="248750" y="86678"/>
                  </a:cubicBezTo>
                  <a:cubicBezTo>
                    <a:pt x="247562" y="116362"/>
                    <a:pt x="252313" y="134173"/>
                    <a:pt x="282004" y="149609"/>
                  </a:cubicBezTo>
                  <a:cubicBezTo>
                    <a:pt x="310508" y="165044"/>
                    <a:pt x="337824" y="175731"/>
                    <a:pt x="369890" y="179293"/>
                  </a:cubicBezTo>
                  <a:cubicBezTo>
                    <a:pt x="393643" y="181668"/>
                    <a:pt x="418584" y="189980"/>
                    <a:pt x="439961" y="200666"/>
                  </a:cubicBezTo>
                  <a:cubicBezTo>
                    <a:pt x="451838" y="206602"/>
                    <a:pt x="462527" y="220851"/>
                    <a:pt x="468465" y="232725"/>
                  </a:cubicBezTo>
                  <a:cubicBezTo>
                    <a:pt x="479154" y="256472"/>
                    <a:pt x="468465" y="270721"/>
                    <a:pt x="442337" y="270721"/>
                  </a:cubicBezTo>
                  <a:cubicBezTo>
                    <a:pt x="306945" y="270721"/>
                    <a:pt x="171553" y="270721"/>
                    <a:pt x="36161" y="270721"/>
                  </a:cubicBezTo>
                  <a:cubicBezTo>
                    <a:pt x="1719" y="270721"/>
                    <a:pt x="-11345" y="249348"/>
                    <a:pt x="11221" y="223226"/>
                  </a:cubicBezTo>
                  <a:cubicBezTo>
                    <a:pt x="27848" y="204228"/>
                    <a:pt x="53976" y="191167"/>
                    <a:pt x="77729" y="184043"/>
                  </a:cubicBezTo>
                  <a:cubicBezTo>
                    <a:pt x="113358" y="172169"/>
                    <a:pt x="148988" y="159108"/>
                    <a:pt x="183429" y="146047"/>
                  </a:cubicBezTo>
                  <a:cubicBezTo>
                    <a:pt x="233311" y="128236"/>
                    <a:pt x="227372" y="97364"/>
                    <a:pt x="228560" y="62931"/>
                  </a:cubicBezTo>
                  <a:cubicBezTo>
                    <a:pt x="229748" y="41558"/>
                    <a:pt x="228560" y="21373"/>
                    <a:pt x="228560" y="0"/>
                  </a:cubicBezTo>
                  <a:cubicBezTo>
                    <a:pt x="232123" y="2374"/>
                    <a:pt x="236874" y="1187"/>
                    <a:pt x="241624" y="1187"/>
                  </a:cubicBezTo>
                  <a:close/>
                </a:path>
              </a:pathLst>
            </a:custGeom>
            <a:grpFill/>
            <a:ln w="1186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83B3EFD-879C-E037-F02F-75196ACEBA22}"/>
                </a:ext>
              </a:extLst>
            </p:cNvPr>
            <p:cNvSpPr/>
            <p:nvPr/>
          </p:nvSpPr>
          <p:spPr>
            <a:xfrm>
              <a:off x="5688958" y="3060781"/>
              <a:ext cx="134465" cy="123453"/>
            </a:xfrm>
            <a:custGeom>
              <a:avLst/>
              <a:gdLst>
                <a:gd name="connsiteX0" fmla="*/ 9501 w 134465"/>
                <a:gd name="connsiteY0" fmla="*/ 0 h 123453"/>
                <a:gd name="connsiteX1" fmla="*/ 109264 w 134465"/>
                <a:gd name="connsiteY1" fmla="*/ 40370 h 123453"/>
                <a:gd name="connsiteX2" fmla="*/ 134204 w 134465"/>
                <a:gd name="connsiteY2" fmla="*/ 81928 h 123453"/>
                <a:gd name="connsiteX3" fmla="*/ 102138 w 134465"/>
                <a:gd name="connsiteY3" fmla="*/ 122299 h 123453"/>
                <a:gd name="connsiteX4" fmla="*/ 58195 w 134465"/>
                <a:gd name="connsiteY4" fmla="*/ 104489 h 123453"/>
                <a:gd name="connsiteX5" fmla="*/ 0 w 134465"/>
                <a:gd name="connsiteY5" fmla="*/ 10686 h 123453"/>
                <a:gd name="connsiteX6" fmla="*/ 9501 w 134465"/>
                <a:gd name="connsiteY6" fmla="*/ 0 h 12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65" h="123453">
                  <a:moveTo>
                    <a:pt x="9501" y="0"/>
                  </a:moveTo>
                  <a:cubicBezTo>
                    <a:pt x="42755" y="13061"/>
                    <a:pt x="77197" y="23747"/>
                    <a:pt x="109264" y="40370"/>
                  </a:cubicBezTo>
                  <a:cubicBezTo>
                    <a:pt x="122328" y="47495"/>
                    <a:pt x="136580" y="68867"/>
                    <a:pt x="134204" y="81928"/>
                  </a:cubicBezTo>
                  <a:cubicBezTo>
                    <a:pt x="131829" y="97365"/>
                    <a:pt x="116390" y="116362"/>
                    <a:pt x="102138" y="122299"/>
                  </a:cubicBezTo>
                  <a:cubicBezTo>
                    <a:pt x="90261" y="127049"/>
                    <a:pt x="66508" y="116362"/>
                    <a:pt x="58195" y="104489"/>
                  </a:cubicBezTo>
                  <a:cubicBezTo>
                    <a:pt x="35629" y="75991"/>
                    <a:pt x="19002" y="42745"/>
                    <a:pt x="0" y="10686"/>
                  </a:cubicBezTo>
                  <a:cubicBezTo>
                    <a:pt x="2375" y="7124"/>
                    <a:pt x="5938" y="3562"/>
                    <a:pt x="9501" y="0"/>
                  </a:cubicBezTo>
                  <a:close/>
                </a:path>
              </a:pathLst>
            </a:custGeom>
            <a:grpFill/>
            <a:ln w="1186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4027A44-C6C6-14AB-BACE-0AD63257BF49}"/>
                </a:ext>
              </a:extLst>
            </p:cNvPr>
            <p:cNvSpPr/>
            <p:nvPr/>
          </p:nvSpPr>
          <p:spPr>
            <a:xfrm>
              <a:off x="5875343" y="3080967"/>
              <a:ext cx="136654" cy="116674"/>
            </a:xfrm>
            <a:custGeom>
              <a:avLst/>
              <a:gdLst>
                <a:gd name="connsiteX0" fmla="*/ 136655 w 136654"/>
                <a:gd name="connsiteY0" fmla="*/ 14248 h 116674"/>
                <a:gd name="connsiteX1" fmla="*/ 74897 w 136654"/>
                <a:gd name="connsiteY1" fmla="*/ 102114 h 116674"/>
                <a:gd name="connsiteX2" fmla="*/ 28579 w 136654"/>
                <a:gd name="connsiteY2" fmla="*/ 115175 h 116674"/>
                <a:gd name="connsiteX3" fmla="*/ 75 w 136654"/>
                <a:gd name="connsiteY3" fmla="*/ 75991 h 116674"/>
                <a:gd name="connsiteX4" fmla="*/ 25016 w 136654"/>
                <a:gd name="connsiteY4" fmla="*/ 35621 h 116674"/>
                <a:gd name="connsiteX5" fmla="*/ 129529 w 136654"/>
                <a:gd name="connsiteY5" fmla="*/ 0 h 116674"/>
                <a:gd name="connsiteX6" fmla="*/ 136655 w 136654"/>
                <a:gd name="connsiteY6" fmla="*/ 14248 h 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54" h="116674">
                  <a:moveTo>
                    <a:pt x="136655" y="14248"/>
                  </a:moveTo>
                  <a:cubicBezTo>
                    <a:pt x="116465" y="43932"/>
                    <a:pt x="98650" y="75991"/>
                    <a:pt x="74897" y="102114"/>
                  </a:cubicBezTo>
                  <a:cubicBezTo>
                    <a:pt x="65396" y="112800"/>
                    <a:pt x="41643" y="119924"/>
                    <a:pt x="28579" y="115175"/>
                  </a:cubicBezTo>
                  <a:cubicBezTo>
                    <a:pt x="15515" y="110426"/>
                    <a:pt x="75" y="90240"/>
                    <a:pt x="75" y="75991"/>
                  </a:cubicBezTo>
                  <a:cubicBezTo>
                    <a:pt x="-1112" y="62931"/>
                    <a:pt x="11952" y="41558"/>
                    <a:pt x="25016" y="35621"/>
                  </a:cubicBezTo>
                  <a:cubicBezTo>
                    <a:pt x="58270" y="20185"/>
                    <a:pt x="93899" y="11874"/>
                    <a:pt x="129529" y="0"/>
                  </a:cubicBezTo>
                  <a:cubicBezTo>
                    <a:pt x="131904" y="5937"/>
                    <a:pt x="134280" y="9499"/>
                    <a:pt x="136655" y="14248"/>
                  </a:cubicBezTo>
                  <a:close/>
                </a:path>
              </a:pathLst>
            </a:custGeom>
            <a:grpFill/>
            <a:ln w="1186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DFD8244-BBAF-AC69-23A9-B180F95D2414}"/>
                </a:ext>
              </a:extLst>
            </p:cNvPr>
            <p:cNvSpPr/>
            <p:nvPr/>
          </p:nvSpPr>
          <p:spPr>
            <a:xfrm>
              <a:off x="5407188" y="1409146"/>
              <a:ext cx="191508" cy="175731"/>
            </a:xfrm>
            <a:custGeom>
              <a:avLst/>
              <a:gdLst>
                <a:gd name="connsiteX0" fmla="*/ 297 w 191508"/>
                <a:gd name="connsiteY0" fmla="*/ 0 h 175731"/>
                <a:gd name="connsiteX1" fmla="*/ 191508 w 191508"/>
                <a:gd name="connsiteY1" fmla="*/ 0 h 175731"/>
                <a:gd name="connsiteX2" fmla="*/ 191508 w 191508"/>
                <a:gd name="connsiteY2" fmla="*/ 175731 h 175731"/>
                <a:gd name="connsiteX3" fmla="*/ 14549 w 191508"/>
                <a:gd name="connsiteY3" fmla="*/ 175731 h 175731"/>
                <a:gd name="connsiteX4" fmla="*/ 1484 w 191508"/>
                <a:gd name="connsiteY4" fmla="*/ 163857 h 175731"/>
                <a:gd name="connsiteX5" fmla="*/ 297 w 191508"/>
                <a:gd name="connsiteY5" fmla="*/ 0 h 175731"/>
                <a:gd name="connsiteX6" fmla="*/ 98872 w 191508"/>
                <a:gd name="connsiteY6" fmla="*/ 8311 h 175731"/>
                <a:gd name="connsiteX7" fmla="*/ 31176 w 191508"/>
                <a:gd name="connsiteY7" fmla="*/ 9499 h 175731"/>
                <a:gd name="connsiteX8" fmla="*/ 10986 w 191508"/>
                <a:gd name="connsiteY8" fmla="*/ 29684 h 175731"/>
                <a:gd name="connsiteX9" fmla="*/ 10986 w 191508"/>
                <a:gd name="connsiteY9" fmla="*/ 144859 h 175731"/>
                <a:gd name="connsiteX10" fmla="*/ 31176 w 191508"/>
                <a:gd name="connsiteY10" fmla="*/ 165045 h 175731"/>
                <a:gd name="connsiteX11" fmla="*/ 110748 w 191508"/>
                <a:gd name="connsiteY11" fmla="*/ 166232 h 175731"/>
                <a:gd name="connsiteX12" fmla="*/ 183195 w 191508"/>
                <a:gd name="connsiteY12" fmla="*/ 92615 h 175731"/>
                <a:gd name="connsiteX13" fmla="*/ 98872 w 191508"/>
                <a:gd name="connsiteY13" fmla="*/ 8311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8" h="175731">
                  <a:moveTo>
                    <a:pt x="297" y="0"/>
                  </a:moveTo>
                  <a:cubicBezTo>
                    <a:pt x="65618" y="0"/>
                    <a:pt x="127375" y="0"/>
                    <a:pt x="191508" y="0"/>
                  </a:cubicBezTo>
                  <a:cubicBezTo>
                    <a:pt x="191508" y="58181"/>
                    <a:pt x="191508" y="115175"/>
                    <a:pt x="191508" y="175731"/>
                  </a:cubicBezTo>
                  <a:cubicBezTo>
                    <a:pt x="132126" y="175731"/>
                    <a:pt x="72743" y="175731"/>
                    <a:pt x="14549" y="175731"/>
                  </a:cubicBezTo>
                  <a:cubicBezTo>
                    <a:pt x="9798" y="175731"/>
                    <a:pt x="1484" y="168607"/>
                    <a:pt x="1484" y="163857"/>
                  </a:cubicBezTo>
                  <a:cubicBezTo>
                    <a:pt x="-891" y="110426"/>
                    <a:pt x="297" y="55806"/>
                    <a:pt x="297" y="0"/>
                  </a:cubicBezTo>
                  <a:close/>
                  <a:moveTo>
                    <a:pt x="98872" y="8311"/>
                  </a:moveTo>
                  <a:cubicBezTo>
                    <a:pt x="76306" y="8311"/>
                    <a:pt x="52553" y="5937"/>
                    <a:pt x="31176" y="9499"/>
                  </a:cubicBezTo>
                  <a:cubicBezTo>
                    <a:pt x="22862" y="10686"/>
                    <a:pt x="10986" y="22560"/>
                    <a:pt x="10986" y="29684"/>
                  </a:cubicBezTo>
                  <a:cubicBezTo>
                    <a:pt x="8610" y="67680"/>
                    <a:pt x="8610" y="106864"/>
                    <a:pt x="10986" y="144859"/>
                  </a:cubicBezTo>
                  <a:cubicBezTo>
                    <a:pt x="10986" y="151984"/>
                    <a:pt x="24050" y="163857"/>
                    <a:pt x="31176" y="165045"/>
                  </a:cubicBezTo>
                  <a:cubicBezTo>
                    <a:pt x="57304" y="167420"/>
                    <a:pt x="84620" y="166232"/>
                    <a:pt x="110748" y="166232"/>
                  </a:cubicBezTo>
                  <a:cubicBezTo>
                    <a:pt x="183195" y="166232"/>
                    <a:pt x="183195" y="166232"/>
                    <a:pt x="183195" y="92615"/>
                  </a:cubicBezTo>
                  <a:cubicBezTo>
                    <a:pt x="183195" y="8311"/>
                    <a:pt x="183195" y="8311"/>
                    <a:pt x="98872" y="8311"/>
                  </a:cubicBezTo>
                  <a:close/>
                </a:path>
              </a:pathLst>
            </a:custGeom>
            <a:grpFill/>
            <a:ln w="1186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BC66850-4561-28D2-BE2A-5293B8B14749}"/>
                </a:ext>
              </a:extLst>
            </p:cNvPr>
            <p:cNvSpPr/>
            <p:nvPr/>
          </p:nvSpPr>
          <p:spPr>
            <a:xfrm>
              <a:off x="5408673" y="1694115"/>
              <a:ext cx="190023" cy="173356"/>
            </a:xfrm>
            <a:custGeom>
              <a:avLst/>
              <a:gdLst>
                <a:gd name="connsiteX0" fmla="*/ 0 w 190023"/>
                <a:gd name="connsiteY0" fmla="*/ 173357 h 173356"/>
                <a:gd name="connsiteX1" fmla="*/ 0 w 190023"/>
                <a:gd name="connsiteY1" fmla="*/ 0 h 173356"/>
                <a:gd name="connsiteX2" fmla="*/ 190024 w 190023"/>
                <a:gd name="connsiteY2" fmla="*/ 0 h 173356"/>
                <a:gd name="connsiteX3" fmla="*/ 190024 w 190023"/>
                <a:gd name="connsiteY3" fmla="*/ 173357 h 173356"/>
                <a:gd name="connsiteX4" fmla="*/ 0 w 190023"/>
                <a:gd name="connsiteY4" fmla="*/ 173357 h 173356"/>
                <a:gd name="connsiteX5" fmla="*/ 93824 w 190023"/>
                <a:gd name="connsiteY5" fmla="*/ 166232 h 173356"/>
                <a:gd name="connsiteX6" fmla="*/ 159145 w 190023"/>
                <a:gd name="connsiteY6" fmla="*/ 166232 h 173356"/>
                <a:gd name="connsiteX7" fmla="*/ 181710 w 190023"/>
                <a:gd name="connsiteY7" fmla="*/ 143672 h 173356"/>
                <a:gd name="connsiteX8" fmla="*/ 181710 w 190023"/>
                <a:gd name="connsiteY8" fmla="*/ 30872 h 173356"/>
                <a:gd name="connsiteX9" fmla="*/ 159145 w 190023"/>
                <a:gd name="connsiteY9" fmla="*/ 8311 h 173356"/>
                <a:gd name="connsiteX10" fmla="*/ 28504 w 190023"/>
                <a:gd name="connsiteY10" fmla="*/ 9499 h 173356"/>
                <a:gd name="connsiteX11" fmla="*/ 8313 w 190023"/>
                <a:gd name="connsiteY11" fmla="*/ 29684 h 173356"/>
                <a:gd name="connsiteX12" fmla="*/ 8313 w 190023"/>
                <a:gd name="connsiteY12" fmla="*/ 144859 h 173356"/>
                <a:gd name="connsiteX13" fmla="*/ 28504 w 190023"/>
                <a:gd name="connsiteY13" fmla="*/ 165045 h 173356"/>
                <a:gd name="connsiteX14" fmla="*/ 93824 w 190023"/>
                <a:gd name="connsiteY14" fmla="*/ 166232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23" h="173356">
                  <a:moveTo>
                    <a:pt x="0" y="173357"/>
                  </a:moveTo>
                  <a:cubicBezTo>
                    <a:pt x="0" y="113988"/>
                    <a:pt x="0" y="58181"/>
                    <a:pt x="0" y="0"/>
                  </a:cubicBezTo>
                  <a:cubicBezTo>
                    <a:pt x="64133" y="0"/>
                    <a:pt x="125891" y="0"/>
                    <a:pt x="190024" y="0"/>
                  </a:cubicBezTo>
                  <a:cubicBezTo>
                    <a:pt x="190024" y="58181"/>
                    <a:pt x="190024" y="113988"/>
                    <a:pt x="190024" y="173357"/>
                  </a:cubicBezTo>
                  <a:cubicBezTo>
                    <a:pt x="127078" y="173357"/>
                    <a:pt x="65321" y="173357"/>
                    <a:pt x="0" y="173357"/>
                  </a:cubicBezTo>
                  <a:close/>
                  <a:moveTo>
                    <a:pt x="93824" y="166232"/>
                  </a:moveTo>
                  <a:cubicBezTo>
                    <a:pt x="115202" y="166232"/>
                    <a:pt x="137767" y="166232"/>
                    <a:pt x="159145" y="166232"/>
                  </a:cubicBezTo>
                  <a:cubicBezTo>
                    <a:pt x="175772" y="167420"/>
                    <a:pt x="181710" y="159108"/>
                    <a:pt x="181710" y="143672"/>
                  </a:cubicBezTo>
                  <a:cubicBezTo>
                    <a:pt x="180522" y="105676"/>
                    <a:pt x="180522" y="68867"/>
                    <a:pt x="181710" y="30872"/>
                  </a:cubicBezTo>
                  <a:cubicBezTo>
                    <a:pt x="181710" y="14248"/>
                    <a:pt x="175772" y="8311"/>
                    <a:pt x="159145" y="8311"/>
                  </a:cubicBezTo>
                  <a:cubicBezTo>
                    <a:pt x="115202" y="8311"/>
                    <a:pt x="72447" y="7124"/>
                    <a:pt x="28504" y="9499"/>
                  </a:cubicBezTo>
                  <a:cubicBezTo>
                    <a:pt x="21378" y="9499"/>
                    <a:pt x="8313" y="22560"/>
                    <a:pt x="8313" y="29684"/>
                  </a:cubicBezTo>
                  <a:cubicBezTo>
                    <a:pt x="5938" y="67680"/>
                    <a:pt x="5938" y="106864"/>
                    <a:pt x="8313" y="144859"/>
                  </a:cubicBezTo>
                  <a:cubicBezTo>
                    <a:pt x="8313" y="151984"/>
                    <a:pt x="21378" y="163857"/>
                    <a:pt x="28504" y="165045"/>
                  </a:cubicBezTo>
                  <a:cubicBezTo>
                    <a:pt x="51069" y="167420"/>
                    <a:pt x="72447" y="166232"/>
                    <a:pt x="93824" y="166232"/>
                  </a:cubicBezTo>
                  <a:close/>
                </a:path>
              </a:pathLst>
            </a:custGeom>
            <a:grpFill/>
            <a:ln w="1186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20399E0-AC18-5E19-13BC-C1C1AFF8CEE7}"/>
                </a:ext>
              </a:extLst>
            </p:cNvPr>
            <p:cNvSpPr/>
            <p:nvPr/>
          </p:nvSpPr>
          <p:spPr>
            <a:xfrm>
              <a:off x="5717164" y="1407958"/>
              <a:ext cx="193586" cy="178996"/>
            </a:xfrm>
            <a:custGeom>
              <a:avLst/>
              <a:gdLst>
                <a:gd name="connsiteX0" fmla="*/ 297 w 193586"/>
                <a:gd name="connsiteY0" fmla="*/ 0 h 178996"/>
                <a:gd name="connsiteX1" fmla="*/ 178444 w 193586"/>
                <a:gd name="connsiteY1" fmla="*/ 1187 h 178996"/>
                <a:gd name="connsiteX2" fmla="*/ 192696 w 193586"/>
                <a:gd name="connsiteY2" fmla="*/ 17811 h 178996"/>
                <a:gd name="connsiteX3" fmla="*/ 192696 w 193586"/>
                <a:gd name="connsiteY3" fmla="*/ 160295 h 178996"/>
                <a:gd name="connsiteX4" fmla="*/ 173694 w 193586"/>
                <a:gd name="connsiteY4" fmla="*/ 178106 h 178996"/>
                <a:gd name="connsiteX5" fmla="*/ 19299 w 193586"/>
                <a:gd name="connsiteY5" fmla="*/ 178106 h 178996"/>
                <a:gd name="connsiteX6" fmla="*/ 1485 w 193586"/>
                <a:gd name="connsiteY6" fmla="*/ 165045 h 178996"/>
                <a:gd name="connsiteX7" fmla="*/ 297 w 193586"/>
                <a:gd name="connsiteY7" fmla="*/ 0 h 178996"/>
                <a:gd name="connsiteX8" fmla="*/ 95309 w 193586"/>
                <a:gd name="connsiteY8" fmla="*/ 167420 h 178996"/>
                <a:gd name="connsiteX9" fmla="*/ 160629 w 193586"/>
                <a:gd name="connsiteY9" fmla="*/ 167420 h 178996"/>
                <a:gd name="connsiteX10" fmla="*/ 183195 w 193586"/>
                <a:gd name="connsiteY10" fmla="*/ 144860 h 178996"/>
                <a:gd name="connsiteX11" fmla="*/ 183195 w 193586"/>
                <a:gd name="connsiteY11" fmla="*/ 32059 h 178996"/>
                <a:gd name="connsiteX12" fmla="*/ 158254 w 193586"/>
                <a:gd name="connsiteY12" fmla="*/ 8312 h 178996"/>
                <a:gd name="connsiteX13" fmla="*/ 33551 w 193586"/>
                <a:gd name="connsiteY13" fmla="*/ 8312 h 178996"/>
                <a:gd name="connsiteX14" fmla="*/ 8610 w 193586"/>
                <a:gd name="connsiteY14" fmla="*/ 32059 h 178996"/>
                <a:gd name="connsiteX15" fmla="*/ 8610 w 193586"/>
                <a:gd name="connsiteY15" fmla="*/ 141297 h 178996"/>
                <a:gd name="connsiteX16" fmla="*/ 35926 w 193586"/>
                <a:gd name="connsiteY16" fmla="*/ 166232 h 178996"/>
                <a:gd name="connsiteX17" fmla="*/ 95309 w 193586"/>
                <a:gd name="connsiteY17" fmla="*/ 167420 h 1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86" h="178996">
                  <a:moveTo>
                    <a:pt x="297" y="0"/>
                  </a:moveTo>
                  <a:cubicBezTo>
                    <a:pt x="62055" y="0"/>
                    <a:pt x="120249" y="0"/>
                    <a:pt x="178444" y="1187"/>
                  </a:cubicBezTo>
                  <a:cubicBezTo>
                    <a:pt x="183195" y="1187"/>
                    <a:pt x="192696" y="11874"/>
                    <a:pt x="192696" y="17811"/>
                  </a:cubicBezTo>
                  <a:cubicBezTo>
                    <a:pt x="193884" y="65306"/>
                    <a:pt x="193884" y="112800"/>
                    <a:pt x="192696" y="160295"/>
                  </a:cubicBezTo>
                  <a:cubicBezTo>
                    <a:pt x="192696" y="166232"/>
                    <a:pt x="180819" y="178106"/>
                    <a:pt x="173694" y="178106"/>
                  </a:cubicBezTo>
                  <a:cubicBezTo>
                    <a:pt x="122625" y="179293"/>
                    <a:pt x="71556" y="179293"/>
                    <a:pt x="19299" y="178106"/>
                  </a:cubicBezTo>
                  <a:cubicBezTo>
                    <a:pt x="13361" y="178106"/>
                    <a:pt x="1485" y="169794"/>
                    <a:pt x="1485" y="165045"/>
                  </a:cubicBezTo>
                  <a:cubicBezTo>
                    <a:pt x="-891" y="110426"/>
                    <a:pt x="297" y="56994"/>
                    <a:pt x="297" y="0"/>
                  </a:cubicBezTo>
                  <a:close/>
                  <a:moveTo>
                    <a:pt x="95309" y="167420"/>
                  </a:moveTo>
                  <a:cubicBezTo>
                    <a:pt x="116686" y="167420"/>
                    <a:pt x="139252" y="167420"/>
                    <a:pt x="160629" y="167420"/>
                  </a:cubicBezTo>
                  <a:cubicBezTo>
                    <a:pt x="177257" y="167420"/>
                    <a:pt x="184382" y="161483"/>
                    <a:pt x="183195" y="144860"/>
                  </a:cubicBezTo>
                  <a:cubicBezTo>
                    <a:pt x="183195" y="106864"/>
                    <a:pt x="182007" y="70055"/>
                    <a:pt x="183195" y="32059"/>
                  </a:cubicBezTo>
                  <a:cubicBezTo>
                    <a:pt x="183195" y="13061"/>
                    <a:pt x="174881" y="8312"/>
                    <a:pt x="158254" y="8312"/>
                  </a:cubicBezTo>
                  <a:cubicBezTo>
                    <a:pt x="116686" y="9499"/>
                    <a:pt x="75119" y="9499"/>
                    <a:pt x="33551" y="8312"/>
                  </a:cubicBezTo>
                  <a:cubicBezTo>
                    <a:pt x="15736" y="8312"/>
                    <a:pt x="8610" y="14249"/>
                    <a:pt x="8610" y="32059"/>
                  </a:cubicBezTo>
                  <a:cubicBezTo>
                    <a:pt x="9798" y="68867"/>
                    <a:pt x="9798" y="105676"/>
                    <a:pt x="8610" y="141297"/>
                  </a:cubicBezTo>
                  <a:cubicBezTo>
                    <a:pt x="8610" y="161483"/>
                    <a:pt x="16924" y="167420"/>
                    <a:pt x="35926" y="166232"/>
                  </a:cubicBezTo>
                  <a:cubicBezTo>
                    <a:pt x="56116" y="167420"/>
                    <a:pt x="76306" y="167420"/>
                    <a:pt x="95309" y="167420"/>
                  </a:cubicBezTo>
                  <a:close/>
                </a:path>
              </a:pathLst>
            </a:custGeom>
            <a:grpFill/>
            <a:ln w="1186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EDAE19-5FFF-E702-0A59-98227C20DDCC}"/>
                </a:ext>
              </a:extLst>
            </p:cNvPr>
            <p:cNvSpPr/>
            <p:nvPr/>
          </p:nvSpPr>
          <p:spPr>
            <a:xfrm>
              <a:off x="5716274" y="1971664"/>
              <a:ext cx="193289" cy="179773"/>
            </a:xfrm>
            <a:custGeom>
              <a:avLst/>
              <a:gdLst>
                <a:gd name="connsiteX0" fmla="*/ 0 w 193289"/>
                <a:gd name="connsiteY0" fmla="*/ 297 h 179773"/>
                <a:gd name="connsiteX1" fmla="*/ 175772 w 193289"/>
                <a:gd name="connsiteY1" fmla="*/ 1484 h 179773"/>
                <a:gd name="connsiteX2" fmla="*/ 192399 w 193289"/>
                <a:gd name="connsiteY2" fmla="*/ 21669 h 179773"/>
                <a:gd name="connsiteX3" fmla="*/ 192399 w 193289"/>
                <a:gd name="connsiteY3" fmla="*/ 158217 h 179773"/>
                <a:gd name="connsiteX4" fmla="*/ 172209 w 193289"/>
                <a:gd name="connsiteY4" fmla="*/ 178403 h 179773"/>
                <a:gd name="connsiteX5" fmla="*/ 17815 w 193289"/>
                <a:gd name="connsiteY5" fmla="*/ 178403 h 179773"/>
                <a:gd name="connsiteX6" fmla="*/ 0 w 193289"/>
                <a:gd name="connsiteY6" fmla="*/ 161780 h 179773"/>
                <a:gd name="connsiteX7" fmla="*/ 0 w 193289"/>
                <a:gd name="connsiteY7" fmla="*/ 297 h 179773"/>
                <a:gd name="connsiteX8" fmla="*/ 98575 w 193289"/>
                <a:gd name="connsiteY8" fmla="*/ 172466 h 179773"/>
                <a:gd name="connsiteX9" fmla="*/ 98575 w 193289"/>
                <a:gd name="connsiteY9" fmla="*/ 170091 h 179773"/>
                <a:gd name="connsiteX10" fmla="*/ 163895 w 193289"/>
                <a:gd name="connsiteY10" fmla="*/ 168904 h 179773"/>
                <a:gd name="connsiteX11" fmla="*/ 184085 w 193289"/>
                <a:gd name="connsiteY11" fmla="*/ 148718 h 179773"/>
                <a:gd name="connsiteX12" fmla="*/ 185273 w 193289"/>
                <a:gd name="connsiteY12" fmla="*/ 33543 h 179773"/>
                <a:gd name="connsiteX13" fmla="*/ 161520 w 193289"/>
                <a:gd name="connsiteY13" fmla="*/ 10983 h 179773"/>
                <a:gd name="connsiteX14" fmla="*/ 81948 w 193289"/>
                <a:gd name="connsiteY14" fmla="*/ 10983 h 179773"/>
                <a:gd name="connsiteX15" fmla="*/ 10689 w 193289"/>
                <a:gd name="connsiteY15" fmla="*/ 83413 h 179773"/>
                <a:gd name="connsiteX16" fmla="*/ 16627 w 193289"/>
                <a:gd name="connsiteY16" fmla="*/ 162967 h 179773"/>
                <a:gd name="connsiteX17" fmla="*/ 98575 w 193289"/>
                <a:gd name="connsiteY17" fmla="*/ 172466 h 17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289" h="179773">
                  <a:moveTo>
                    <a:pt x="0" y="297"/>
                  </a:moveTo>
                  <a:cubicBezTo>
                    <a:pt x="61758" y="297"/>
                    <a:pt x="118765" y="-891"/>
                    <a:pt x="175772" y="1484"/>
                  </a:cubicBezTo>
                  <a:cubicBezTo>
                    <a:pt x="181710" y="1484"/>
                    <a:pt x="192399" y="14545"/>
                    <a:pt x="192399" y="21669"/>
                  </a:cubicBezTo>
                  <a:cubicBezTo>
                    <a:pt x="193586" y="66790"/>
                    <a:pt x="193586" y="113097"/>
                    <a:pt x="192399" y="158217"/>
                  </a:cubicBezTo>
                  <a:cubicBezTo>
                    <a:pt x="192399" y="165342"/>
                    <a:pt x="179335" y="178403"/>
                    <a:pt x="172209" y="178403"/>
                  </a:cubicBezTo>
                  <a:cubicBezTo>
                    <a:pt x="121140" y="180778"/>
                    <a:pt x="70071" y="179590"/>
                    <a:pt x="17815" y="178403"/>
                  </a:cubicBezTo>
                  <a:cubicBezTo>
                    <a:pt x="11876" y="178403"/>
                    <a:pt x="0" y="167717"/>
                    <a:pt x="0" y="161780"/>
                  </a:cubicBezTo>
                  <a:cubicBezTo>
                    <a:pt x="0" y="109535"/>
                    <a:pt x="0" y="57291"/>
                    <a:pt x="0" y="297"/>
                  </a:cubicBezTo>
                  <a:close/>
                  <a:moveTo>
                    <a:pt x="98575" y="172466"/>
                  </a:moveTo>
                  <a:cubicBezTo>
                    <a:pt x="98575" y="171278"/>
                    <a:pt x="98575" y="170091"/>
                    <a:pt x="98575" y="170091"/>
                  </a:cubicBezTo>
                  <a:cubicBezTo>
                    <a:pt x="119952" y="170091"/>
                    <a:pt x="142518" y="172466"/>
                    <a:pt x="163895" y="168904"/>
                  </a:cubicBezTo>
                  <a:cubicBezTo>
                    <a:pt x="172209" y="167717"/>
                    <a:pt x="184085" y="155843"/>
                    <a:pt x="184085" y="148718"/>
                  </a:cubicBezTo>
                  <a:cubicBezTo>
                    <a:pt x="186461" y="110722"/>
                    <a:pt x="184085" y="71539"/>
                    <a:pt x="185273" y="33543"/>
                  </a:cubicBezTo>
                  <a:cubicBezTo>
                    <a:pt x="185273" y="16920"/>
                    <a:pt x="178147" y="10983"/>
                    <a:pt x="161520" y="10983"/>
                  </a:cubicBezTo>
                  <a:cubicBezTo>
                    <a:pt x="135392" y="12171"/>
                    <a:pt x="108076" y="10983"/>
                    <a:pt x="81948" y="10983"/>
                  </a:cubicBezTo>
                  <a:cubicBezTo>
                    <a:pt x="10689" y="10983"/>
                    <a:pt x="10689" y="10983"/>
                    <a:pt x="10689" y="83413"/>
                  </a:cubicBezTo>
                  <a:cubicBezTo>
                    <a:pt x="10689" y="110722"/>
                    <a:pt x="2375" y="148718"/>
                    <a:pt x="16627" y="162967"/>
                  </a:cubicBezTo>
                  <a:cubicBezTo>
                    <a:pt x="33254" y="177215"/>
                    <a:pt x="70071" y="170091"/>
                    <a:pt x="98575" y="172466"/>
                  </a:cubicBezTo>
                  <a:close/>
                </a:path>
              </a:pathLst>
            </a:custGeom>
            <a:grpFill/>
            <a:ln w="1186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401D12A-CF98-8972-304D-772A7960587F}"/>
                </a:ext>
              </a:extLst>
            </p:cNvPr>
            <p:cNvSpPr/>
            <p:nvPr/>
          </p:nvSpPr>
          <p:spPr>
            <a:xfrm>
              <a:off x="5716274" y="1690426"/>
              <a:ext cx="195368" cy="178760"/>
            </a:xfrm>
            <a:custGeom>
              <a:avLst/>
              <a:gdLst>
                <a:gd name="connsiteX0" fmla="*/ 96199 w 195368"/>
                <a:gd name="connsiteY0" fmla="*/ 178233 h 178760"/>
                <a:gd name="connsiteX1" fmla="*/ 22565 w 195368"/>
                <a:gd name="connsiteY1" fmla="*/ 178233 h 178760"/>
                <a:gd name="connsiteX2" fmla="*/ 0 w 195368"/>
                <a:gd name="connsiteY2" fmla="*/ 155673 h 178760"/>
                <a:gd name="connsiteX3" fmla="*/ 0 w 195368"/>
                <a:gd name="connsiteY3" fmla="*/ 22687 h 178760"/>
                <a:gd name="connsiteX4" fmla="*/ 22565 w 195368"/>
                <a:gd name="connsiteY4" fmla="*/ 127 h 178760"/>
                <a:gd name="connsiteX5" fmla="*/ 173396 w 195368"/>
                <a:gd name="connsiteY5" fmla="*/ 1314 h 178760"/>
                <a:gd name="connsiteX6" fmla="*/ 193586 w 195368"/>
                <a:gd name="connsiteY6" fmla="*/ 21500 h 178760"/>
                <a:gd name="connsiteX7" fmla="*/ 193586 w 195368"/>
                <a:gd name="connsiteY7" fmla="*/ 158048 h 178760"/>
                <a:gd name="connsiteX8" fmla="*/ 173396 w 195368"/>
                <a:gd name="connsiteY8" fmla="*/ 178233 h 178760"/>
                <a:gd name="connsiteX9" fmla="*/ 96199 w 195368"/>
                <a:gd name="connsiteY9" fmla="*/ 178233 h 178760"/>
                <a:gd name="connsiteX10" fmla="*/ 96199 w 195368"/>
                <a:gd name="connsiteY10" fmla="*/ 168734 h 178760"/>
                <a:gd name="connsiteX11" fmla="*/ 161520 w 195368"/>
                <a:gd name="connsiteY11" fmla="*/ 168734 h 178760"/>
                <a:gd name="connsiteX12" fmla="*/ 184085 w 195368"/>
                <a:gd name="connsiteY12" fmla="*/ 146174 h 178760"/>
                <a:gd name="connsiteX13" fmla="*/ 182898 w 195368"/>
                <a:gd name="connsiteY13" fmla="*/ 30999 h 178760"/>
                <a:gd name="connsiteX14" fmla="*/ 162708 w 195368"/>
                <a:gd name="connsiteY14" fmla="*/ 10813 h 178760"/>
                <a:gd name="connsiteX15" fmla="*/ 29691 w 195368"/>
                <a:gd name="connsiteY15" fmla="*/ 10813 h 178760"/>
                <a:gd name="connsiteX16" fmla="*/ 10689 w 195368"/>
                <a:gd name="connsiteY16" fmla="*/ 32186 h 178760"/>
                <a:gd name="connsiteX17" fmla="*/ 9501 w 195368"/>
                <a:gd name="connsiteY17" fmla="*/ 144986 h 178760"/>
                <a:gd name="connsiteX18" fmla="*/ 33254 w 195368"/>
                <a:gd name="connsiteY18" fmla="*/ 169921 h 178760"/>
                <a:gd name="connsiteX19" fmla="*/ 96199 w 195368"/>
                <a:gd name="connsiteY19" fmla="*/ 168734 h 1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368" h="178760">
                  <a:moveTo>
                    <a:pt x="96199" y="178233"/>
                  </a:moveTo>
                  <a:cubicBezTo>
                    <a:pt x="71259" y="178233"/>
                    <a:pt x="46318" y="177046"/>
                    <a:pt x="22565" y="178233"/>
                  </a:cubicBezTo>
                  <a:cubicBezTo>
                    <a:pt x="5938" y="179420"/>
                    <a:pt x="0" y="171109"/>
                    <a:pt x="0" y="155673"/>
                  </a:cubicBezTo>
                  <a:cubicBezTo>
                    <a:pt x="0" y="111740"/>
                    <a:pt x="1188" y="66620"/>
                    <a:pt x="0" y="22687"/>
                  </a:cubicBezTo>
                  <a:cubicBezTo>
                    <a:pt x="0" y="6064"/>
                    <a:pt x="5938" y="-1060"/>
                    <a:pt x="22565" y="127"/>
                  </a:cubicBezTo>
                  <a:cubicBezTo>
                    <a:pt x="72446" y="127"/>
                    <a:pt x="123515" y="127"/>
                    <a:pt x="173396" y="1314"/>
                  </a:cubicBezTo>
                  <a:cubicBezTo>
                    <a:pt x="180522" y="1314"/>
                    <a:pt x="193586" y="14375"/>
                    <a:pt x="193586" y="21500"/>
                  </a:cubicBezTo>
                  <a:cubicBezTo>
                    <a:pt x="195962" y="66620"/>
                    <a:pt x="195962" y="111740"/>
                    <a:pt x="193586" y="158048"/>
                  </a:cubicBezTo>
                  <a:cubicBezTo>
                    <a:pt x="193586" y="165172"/>
                    <a:pt x="180522" y="177046"/>
                    <a:pt x="173396" y="178233"/>
                  </a:cubicBezTo>
                  <a:cubicBezTo>
                    <a:pt x="148456" y="179420"/>
                    <a:pt x="122328" y="178233"/>
                    <a:pt x="96199" y="178233"/>
                  </a:cubicBezTo>
                  <a:close/>
                  <a:moveTo>
                    <a:pt x="96199" y="168734"/>
                  </a:moveTo>
                  <a:cubicBezTo>
                    <a:pt x="117577" y="168734"/>
                    <a:pt x="140142" y="168734"/>
                    <a:pt x="161520" y="168734"/>
                  </a:cubicBezTo>
                  <a:cubicBezTo>
                    <a:pt x="178147" y="168734"/>
                    <a:pt x="185273" y="162797"/>
                    <a:pt x="184085" y="146174"/>
                  </a:cubicBezTo>
                  <a:cubicBezTo>
                    <a:pt x="184085" y="108178"/>
                    <a:pt x="185273" y="68995"/>
                    <a:pt x="182898" y="30999"/>
                  </a:cubicBezTo>
                  <a:cubicBezTo>
                    <a:pt x="182898" y="23874"/>
                    <a:pt x="169834" y="10813"/>
                    <a:pt x="162708" y="10813"/>
                  </a:cubicBezTo>
                  <a:cubicBezTo>
                    <a:pt x="118765" y="8438"/>
                    <a:pt x="73634" y="8438"/>
                    <a:pt x="29691" y="10813"/>
                  </a:cubicBezTo>
                  <a:cubicBezTo>
                    <a:pt x="22565" y="10813"/>
                    <a:pt x="10689" y="25062"/>
                    <a:pt x="10689" y="32186"/>
                  </a:cubicBezTo>
                  <a:cubicBezTo>
                    <a:pt x="8313" y="68995"/>
                    <a:pt x="10689" y="106990"/>
                    <a:pt x="9501" y="144986"/>
                  </a:cubicBezTo>
                  <a:cubicBezTo>
                    <a:pt x="9501" y="162797"/>
                    <a:pt x="15439" y="169921"/>
                    <a:pt x="33254" y="169921"/>
                  </a:cubicBezTo>
                  <a:cubicBezTo>
                    <a:pt x="54632" y="167546"/>
                    <a:pt x="76009" y="168734"/>
                    <a:pt x="96199" y="168734"/>
                  </a:cubicBezTo>
                  <a:close/>
                </a:path>
              </a:pathLst>
            </a:custGeom>
            <a:grpFill/>
            <a:ln w="1186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903CAD0-ED10-0FDF-F56C-658ABE5C934F}"/>
                </a:ext>
              </a:extLst>
            </p:cNvPr>
            <p:cNvSpPr/>
            <p:nvPr/>
          </p:nvSpPr>
          <p:spPr>
            <a:xfrm>
              <a:off x="5406297" y="1125364"/>
              <a:ext cx="194114" cy="178105"/>
            </a:xfrm>
            <a:custGeom>
              <a:avLst/>
              <a:gdLst>
                <a:gd name="connsiteX0" fmla="*/ 193587 w 194114"/>
                <a:gd name="connsiteY0" fmla="*/ 178106 h 178105"/>
                <a:gd name="connsiteX1" fmla="*/ 14252 w 194114"/>
                <a:gd name="connsiteY1" fmla="*/ 176918 h 178105"/>
                <a:gd name="connsiteX2" fmla="*/ 1188 w 194114"/>
                <a:gd name="connsiteY2" fmla="*/ 159108 h 178105"/>
                <a:gd name="connsiteX3" fmla="*/ 0 w 194114"/>
                <a:gd name="connsiteY3" fmla="*/ 20185 h 178105"/>
                <a:gd name="connsiteX4" fmla="*/ 22565 w 194114"/>
                <a:gd name="connsiteY4" fmla="*/ 0 h 178105"/>
                <a:gd name="connsiteX5" fmla="*/ 173397 w 194114"/>
                <a:gd name="connsiteY5" fmla="*/ 1187 h 178105"/>
                <a:gd name="connsiteX6" fmla="*/ 193587 w 194114"/>
                <a:gd name="connsiteY6" fmla="*/ 18998 h 178105"/>
                <a:gd name="connsiteX7" fmla="*/ 193587 w 194114"/>
                <a:gd name="connsiteY7" fmla="*/ 178106 h 178105"/>
                <a:gd name="connsiteX8" fmla="*/ 97387 w 194114"/>
                <a:gd name="connsiteY8" fmla="*/ 9499 h 178105"/>
                <a:gd name="connsiteX9" fmla="*/ 35629 w 194114"/>
                <a:gd name="connsiteY9" fmla="*/ 9499 h 178105"/>
                <a:gd name="connsiteX10" fmla="*/ 10689 w 194114"/>
                <a:gd name="connsiteY10" fmla="*/ 33246 h 178105"/>
                <a:gd name="connsiteX11" fmla="*/ 10689 w 194114"/>
                <a:gd name="connsiteY11" fmla="*/ 146047 h 178105"/>
                <a:gd name="connsiteX12" fmla="*/ 35629 w 194114"/>
                <a:gd name="connsiteY12" fmla="*/ 169794 h 178105"/>
                <a:gd name="connsiteX13" fmla="*/ 160332 w 194114"/>
                <a:gd name="connsiteY13" fmla="*/ 169794 h 178105"/>
                <a:gd name="connsiteX14" fmla="*/ 185273 w 194114"/>
                <a:gd name="connsiteY14" fmla="*/ 146047 h 178105"/>
                <a:gd name="connsiteX15" fmla="*/ 185273 w 194114"/>
                <a:gd name="connsiteY15" fmla="*/ 33246 h 178105"/>
                <a:gd name="connsiteX16" fmla="*/ 160332 w 194114"/>
                <a:gd name="connsiteY16" fmla="*/ 9499 h 178105"/>
                <a:gd name="connsiteX17" fmla="*/ 97387 w 194114"/>
                <a:gd name="connsiteY17" fmla="*/ 9499 h 1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14" h="178105">
                  <a:moveTo>
                    <a:pt x="193587" y="178106"/>
                  </a:moveTo>
                  <a:cubicBezTo>
                    <a:pt x="131829" y="178106"/>
                    <a:pt x="72447" y="178106"/>
                    <a:pt x="14252" y="176918"/>
                  </a:cubicBezTo>
                  <a:cubicBezTo>
                    <a:pt x="9501" y="176918"/>
                    <a:pt x="1188" y="165045"/>
                    <a:pt x="1188" y="159108"/>
                  </a:cubicBezTo>
                  <a:cubicBezTo>
                    <a:pt x="0" y="112800"/>
                    <a:pt x="1188" y="66493"/>
                    <a:pt x="0" y="20185"/>
                  </a:cubicBezTo>
                  <a:cubicBezTo>
                    <a:pt x="0" y="4749"/>
                    <a:pt x="8313" y="0"/>
                    <a:pt x="22565" y="0"/>
                  </a:cubicBezTo>
                  <a:cubicBezTo>
                    <a:pt x="72447" y="0"/>
                    <a:pt x="123515" y="0"/>
                    <a:pt x="173397" y="1187"/>
                  </a:cubicBezTo>
                  <a:cubicBezTo>
                    <a:pt x="180522" y="1187"/>
                    <a:pt x="192399" y="11874"/>
                    <a:pt x="193587" y="18998"/>
                  </a:cubicBezTo>
                  <a:cubicBezTo>
                    <a:pt x="194774" y="70055"/>
                    <a:pt x="193587" y="122299"/>
                    <a:pt x="193587" y="178106"/>
                  </a:cubicBezTo>
                  <a:close/>
                  <a:moveTo>
                    <a:pt x="97387" y="9499"/>
                  </a:moveTo>
                  <a:cubicBezTo>
                    <a:pt x="77197" y="9499"/>
                    <a:pt x="55819" y="9499"/>
                    <a:pt x="35629" y="9499"/>
                  </a:cubicBezTo>
                  <a:cubicBezTo>
                    <a:pt x="19002" y="9499"/>
                    <a:pt x="9501" y="14248"/>
                    <a:pt x="10689" y="33246"/>
                  </a:cubicBezTo>
                  <a:cubicBezTo>
                    <a:pt x="11876" y="71242"/>
                    <a:pt x="11876" y="108051"/>
                    <a:pt x="10689" y="146047"/>
                  </a:cubicBezTo>
                  <a:cubicBezTo>
                    <a:pt x="10689" y="163857"/>
                    <a:pt x="19002" y="169794"/>
                    <a:pt x="35629" y="169794"/>
                  </a:cubicBezTo>
                  <a:cubicBezTo>
                    <a:pt x="77197" y="168607"/>
                    <a:pt x="118765" y="168607"/>
                    <a:pt x="160332" y="169794"/>
                  </a:cubicBezTo>
                  <a:cubicBezTo>
                    <a:pt x="176959" y="169794"/>
                    <a:pt x="185273" y="165045"/>
                    <a:pt x="185273" y="146047"/>
                  </a:cubicBezTo>
                  <a:cubicBezTo>
                    <a:pt x="184085" y="108051"/>
                    <a:pt x="184085" y="71242"/>
                    <a:pt x="185273" y="33246"/>
                  </a:cubicBezTo>
                  <a:cubicBezTo>
                    <a:pt x="185273" y="15436"/>
                    <a:pt x="178147" y="8311"/>
                    <a:pt x="160332" y="9499"/>
                  </a:cubicBezTo>
                  <a:cubicBezTo>
                    <a:pt x="138955" y="10686"/>
                    <a:pt x="117577" y="9499"/>
                    <a:pt x="97387" y="9499"/>
                  </a:cubicBezTo>
                  <a:close/>
                </a:path>
              </a:pathLst>
            </a:custGeom>
            <a:grpFill/>
            <a:ln w="1186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B89DAF-7C13-8404-6A5C-0C22A6C09D35}"/>
                </a:ext>
              </a:extLst>
            </p:cNvPr>
            <p:cNvSpPr/>
            <p:nvPr/>
          </p:nvSpPr>
          <p:spPr>
            <a:xfrm>
              <a:off x="5716274" y="1125364"/>
              <a:ext cx="196258" cy="179589"/>
            </a:xfrm>
            <a:custGeom>
              <a:avLst/>
              <a:gdLst>
                <a:gd name="connsiteX0" fmla="*/ 95012 w 196258"/>
                <a:gd name="connsiteY0" fmla="*/ 179293 h 179589"/>
                <a:gd name="connsiteX1" fmla="*/ 21378 w 196258"/>
                <a:gd name="connsiteY1" fmla="*/ 179293 h 179589"/>
                <a:gd name="connsiteX2" fmla="*/ 0 w 196258"/>
                <a:gd name="connsiteY2" fmla="*/ 159108 h 179589"/>
                <a:gd name="connsiteX3" fmla="*/ 0 w 196258"/>
                <a:gd name="connsiteY3" fmla="*/ 22560 h 179589"/>
                <a:gd name="connsiteX4" fmla="*/ 23753 w 196258"/>
                <a:gd name="connsiteY4" fmla="*/ 0 h 179589"/>
                <a:gd name="connsiteX5" fmla="*/ 172209 w 196258"/>
                <a:gd name="connsiteY5" fmla="*/ 0 h 179589"/>
                <a:gd name="connsiteX6" fmla="*/ 195962 w 196258"/>
                <a:gd name="connsiteY6" fmla="*/ 22560 h 179589"/>
                <a:gd name="connsiteX7" fmla="*/ 194774 w 196258"/>
                <a:gd name="connsiteY7" fmla="*/ 159108 h 179589"/>
                <a:gd name="connsiteX8" fmla="*/ 173396 w 196258"/>
                <a:gd name="connsiteY8" fmla="*/ 178106 h 179589"/>
                <a:gd name="connsiteX9" fmla="*/ 95012 w 196258"/>
                <a:gd name="connsiteY9" fmla="*/ 179293 h 179589"/>
                <a:gd name="connsiteX10" fmla="*/ 98575 w 196258"/>
                <a:gd name="connsiteY10" fmla="*/ 172169 h 179589"/>
                <a:gd name="connsiteX11" fmla="*/ 98575 w 196258"/>
                <a:gd name="connsiteY11" fmla="*/ 169794 h 179589"/>
                <a:gd name="connsiteX12" fmla="*/ 160332 w 196258"/>
                <a:gd name="connsiteY12" fmla="*/ 169794 h 179589"/>
                <a:gd name="connsiteX13" fmla="*/ 184085 w 196258"/>
                <a:gd name="connsiteY13" fmla="*/ 148422 h 179589"/>
                <a:gd name="connsiteX14" fmla="*/ 184085 w 196258"/>
                <a:gd name="connsiteY14" fmla="*/ 33246 h 179589"/>
                <a:gd name="connsiteX15" fmla="*/ 160332 w 196258"/>
                <a:gd name="connsiteY15" fmla="*/ 10686 h 179589"/>
                <a:gd name="connsiteX16" fmla="*/ 80760 w 196258"/>
                <a:gd name="connsiteY16" fmla="*/ 10686 h 179589"/>
                <a:gd name="connsiteX17" fmla="*/ 9501 w 196258"/>
                <a:gd name="connsiteY17" fmla="*/ 83116 h 179589"/>
                <a:gd name="connsiteX18" fmla="*/ 15439 w 196258"/>
                <a:gd name="connsiteY18" fmla="*/ 162670 h 179589"/>
                <a:gd name="connsiteX19" fmla="*/ 98575 w 196258"/>
                <a:gd name="connsiteY19" fmla="*/ 172169 h 1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58" h="179589">
                  <a:moveTo>
                    <a:pt x="95012" y="179293"/>
                  </a:moveTo>
                  <a:cubicBezTo>
                    <a:pt x="70071" y="179293"/>
                    <a:pt x="45130" y="179293"/>
                    <a:pt x="21378" y="179293"/>
                  </a:cubicBezTo>
                  <a:cubicBezTo>
                    <a:pt x="5938" y="179293"/>
                    <a:pt x="0" y="173356"/>
                    <a:pt x="0" y="159108"/>
                  </a:cubicBezTo>
                  <a:cubicBezTo>
                    <a:pt x="0" y="113988"/>
                    <a:pt x="0" y="68867"/>
                    <a:pt x="0" y="22560"/>
                  </a:cubicBezTo>
                  <a:cubicBezTo>
                    <a:pt x="0" y="5937"/>
                    <a:pt x="7126" y="0"/>
                    <a:pt x="23753" y="0"/>
                  </a:cubicBezTo>
                  <a:cubicBezTo>
                    <a:pt x="73634" y="0"/>
                    <a:pt x="122328" y="0"/>
                    <a:pt x="172209" y="0"/>
                  </a:cubicBezTo>
                  <a:cubicBezTo>
                    <a:pt x="187648" y="0"/>
                    <a:pt x="195962" y="5937"/>
                    <a:pt x="195962" y="22560"/>
                  </a:cubicBezTo>
                  <a:cubicBezTo>
                    <a:pt x="195962" y="67680"/>
                    <a:pt x="197149" y="112800"/>
                    <a:pt x="194774" y="159108"/>
                  </a:cubicBezTo>
                  <a:cubicBezTo>
                    <a:pt x="194774" y="166232"/>
                    <a:pt x="181710" y="178106"/>
                    <a:pt x="173396" y="178106"/>
                  </a:cubicBezTo>
                  <a:cubicBezTo>
                    <a:pt x="147268" y="180480"/>
                    <a:pt x="121140" y="179293"/>
                    <a:pt x="95012" y="179293"/>
                  </a:cubicBezTo>
                  <a:close/>
                  <a:moveTo>
                    <a:pt x="98575" y="172169"/>
                  </a:moveTo>
                  <a:cubicBezTo>
                    <a:pt x="98575" y="170982"/>
                    <a:pt x="98575" y="170982"/>
                    <a:pt x="98575" y="169794"/>
                  </a:cubicBezTo>
                  <a:cubicBezTo>
                    <a:pt x="118765" y="169794"/>
                    <a:pt x="140142" y="169794"/>
                    <a:pt x="160332" y="169794"/>
                  </a:cubicBezTo>
                  <a:cubicBezTo>
                    <a:pt x="175772" y="169794"/>
                    <a:pt x="184085" y="165045"/>
                    <a:pt x="184085" y="148422"/>
                  </a:cubicBezTo>
                  <a:cubicBezTo>
                    <a:pt x="184085" y="110426"/>
                    <a:pt x="184085" y="71242"/>
                    <a:pt x="184085" y="33246"/>
                  </a:cubicBezTo>
                  <a:cubicBezTo>
                    <a:pt x="184085" y="16623"/>
                    <a:pt x="176959" y="10686"/>
                    <a:pt x="160332" y="10686"/>
                  </a:cubicBezTo>
                  <a:cubicBezTo>
                    <a:pt x="134204" y="10686"/>
                    <a:pt x="106888" y="10686"/>
                    <a:pt x="80760" y="10686"/>
                  </a:cubicBezTo>
                  <a:cubicBezTo>
                    <a:pt x="9501" y="10686"/>
                    <a:pt x="9501" y="10686"/>
                    <a:pt x="9501" y="83116"/>
                  </a:cubicBezTo>
                  <a:cubicBezTo>
                    <a:pt x="9501" y="110426"/>
                    <a:pt x="1188" y="148422"/>
                    <a:pt x="15439" y="162670"/>
                  </a:cubicBezTo>
                  <a:cubicBezTo>
                    <a:pt x="33254" y="175731"/>
                    <a:pt x="70071" y="168607"/>
                    <a:pt x="98575" y="172169"/>
                  </a:cubicBezTo>
                  <a:close/>
                </a:path>
              </a:pathLst>
            </a:custGeom>
            <a:grpFill/>
            <a:ln w="1186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C044C2C-38C6-4B7F-5BFF-7FF29CA919E7}"/>
                </a:ext>
              </a:extLst>
            </p:cNvPr>
            <p:cNvSpPr/>
            <p:nvPr/>
          </p:nvSpPr>
          <p:spPr>
            <a:xfrm>
              <a:off x="6407952" y="2892174"/>
              <a:ext cx="113547" cy="104640"/>
            </a:xfrm>
            <a:custGeom>
              <a:avLst/>
              <a:gdLst>
                <a:gd name="connsiteX0" fmla="*/ 113547 w 113547"/>
                <a:gd name="connsiteY0" fmla="*/ 11874 h 104640"/>
                <a:gd name="connsiteX1" fmla="*/ 66041 w 113547"/>
                <a:gd name="connsiteY1" fmla="*/ 89053 h 104640"/>
                <a:gd name="connsiteX2" fmla="*/ 10222 w 113547"/>
                <a:gd name="connsiteY2" fmla="*/ 89053 h 104640"/>
                <a:gd name="connsiteX3" fmla="*/ 19723 w 113547"/>
                <a:gd name="connsiteY3" fmla="*/ 36809 h 104640"/>
                <a:gd name="connsiteX4" fmla="*/ 104046 w 113547"/>
                <a:gd name="connsiteY4" fmla="*/ 0 h 104640"/>
                <a:gd name="connsiteX5" fmla="*/ 113547 w 113547"/>
                <a:gd name="connsiteY5" fmla="*/ 11874 h 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47" h="104640">
                  <a:moveTo>
                    <a:pt x="113547" y="11874"/>
                  </a:moveTo>
                  <a:cubicBezTo>
                    <a:pt x="98108" y="37996"/>
                    <a:pt x="83856" y="65306"/>
                    <a:pt x="66041" y="89053"/>
                  </a:cubicBezTo>
                  <a:cubicBezTo>
                    <a:pt x="48226" y="110426"/>
                    <a:pt x="28036" y="109238"/>
                    <a:pt x="10222" y="89053"/>
                  </a:cubicBezTo>
                  <a:cubicBezTo>
                    <a:pt x="-5218" y="70055"/>
                    <a:pt x="-4030" y="49870"/>
                    <a:pt x="19723" y="36809"/>
                  </a:cubicBezTo>
                  <a:cubicBezTo>
                    <a:pt x="47039" y="22560"/>
                    <a:pt x="75542" y="11874"/>
                    <a:pt x="104046" y="0"/>
                  </a:cubicBezTo>
                  <a:cubicBezTo>
                    <a:pt x="107609" y="3562"/>
                    <a:pt x="111172" y="8312"/>
                    <a:pt x="113547" y="11874"/>
                  </a:cubicBezTo>
                  <a:close/>
                </a:path>
              </a:pathLst>
            </a:custGeom>
            <a:grpFill/>
            <a:ln w="1186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AD54C34-4FF1-5D21-E036-F08423ACDADF}"/>
                </a:ext>
              </a:extLst>
            </p:cNvPr>
            <p:cNvSpPr/>
            <p:nvPr/>
          </p:nvSpPr>
          <p:spPr>
            <a:xfrm>
              <a:off x="6261404" y="2908797"/>
              <a:ext cx="117054" cy="99767"/>
            </a:xfrm>
            <a:custGeom>
              <a:avLst/>
              <a:gdLst>
                <a:gd name="connsiteX0" fmla="*/ 10689 w 117054"/>
                <a:gd name="connsiteY0" fmla="*/ 0 h 99767"/>
                <a:gd name="connsiteX1" fmla="*/ 95012 w 117054"/>
                <a:gd name="connsiteY1" fmla="*/ 29684 h 99767"/>
                <a:gd name="connsiteX2" fmla="*/ 110451 w 117054"/>
                <a:gd name="connsiteY2" fmla="*/ 80742 h 99767"/>
                <a:gd name="connsiteX3" fmla="*/ 55819 w 117054"/>
                <a:gd name="connsiteY3" fmla="*/ 87866 h 99767"/>
                <a:gd name="connsiteX4" fmla="*/ 0 w 117054"/>
                <a:gd name="connsiteY4" fmla="*/ 10686 h 99767"/>
                <a:gd name="connsiteX5" fmla="*/ 10689 w 117054"/>
                <a:gd name="connsiteY5" fmla="*/ 0 h 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 h="99767">
                  <a:moveTo>
                    <a:pt x="10689" y="0"/>
                  </a:moveTo>
                  <a:cubicBezTo>
                    <a:pt x="39192" y="9499"/>
                    <a:pt x="68884" y="17811"/>
                    <a:pt x="95012" y="29684"/>
                  </a:cubicBezTo>
                  <a:cubicBezTo>
                    <a:pt x="118765" y="40371"/>
                    <a:pt x="122328" y="60556"/>
                    <a:pt x="110451" y="80742"/>
                  </a:cubicBezTo>
                  <a:cubicBezTo>
                    <a:pt x="96200" y="102114"/>
                    <a:pt x="73634" y="106864"/>
                    <a:pt x="55819" y="87866"/>
                  </a:cubicBezTo>
                  <a:cubicBezTo>
                    <a:pt x="34442" y="64118"/>
                    <a:pt x="19002" y="36809"/>
                    <a:pt x="0" y="10686"/>
                  </a:cubicBezTo>
                  <a:cubicBezTo>
                    <a:pt x="4751" y="7124"/>
                    <a:pt x="7126" y="3562"/>
                    <a:pt x="10689" y="0"/>
                  </a:cubicBezTo>
                  <a:close/>
                </a:path>
              </a:pathLst>
            </a:custGeom>
            <a:grpFill/>
            <a:ln w="1186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FBAA3B1-4695-6C8A-982F-E3899502C178}"/>
                </a:ext>
              </a:extLst>
            </p:cNvPr>
            <p:cNvSpPr/>
            <p:nvPr/>
          </p:nvSpPr>
          <p:spPr>
            <a:xfrm>
              <a:off x="6134326" y="2361419"/>
              <a:ext cx="542755" cy="2374"/>
            </a:xfrm>
            <a:custGeom>
              <a:avLst/>
              <a:gdLst>
                <a:gd name="connsiteX0" fmla="*/ 542755 w 542755"/>
                <a:gd name="connsiteY0" fmla="*/ 2375 h 2374"/>
                <a:gd name="connsiteX1" fmla="*/ 0 w 542755"/>
                <a:gd name="connsiteY1" fmla="*/ 2375 h 2374"/>
                <a:gd name="connsiteX2" fmla="*/ 0 w 542755"/>
                <a:gd name="connsiteY2" fmla="*/ 0 h 2374"/>
                <a:gd name="connsiteX3" fmla="*/ 542755 w 542755"/>
                <a:gd name="connsiteY3" fmla="*/ 0 h 2374"/>
                <a:gd name="connsiteX4" fmla="*/ 542755 w 542755"/>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55" h="2374">
                  <a:moveTo>
                    <a:pt x="542755" y="2375"/>
                  </a:moveTo>
                  <a:cubicBezTo>
                    <a:pt x="362233" y="2375"/>
                    <a:pt x="180522" y="2375"/>
                    <a:pt x="0" y="2375"/>
                  </a:cubicBezTo>
                  <a:cubicBezTo>
                    <a:pt x="0" y="1187"/>
                    <a:pt x="0" y="1187"/>
                    <a:pt x="0" y="0"/>
                  </a:cubicBezTo>
                  <a:cubicBezTo>
                    <a:pt x="180522" y="0"/>
                    <a:pt x="362233" y="0"/>
                    <a:pt x="542755" y="0"/>
                  </a:cubicBezTo>
                  <a:cubicBezTo>
                    <a:pt x="542755" y="1187"/>
                    <a:pt x="542755" y="1187"/>
                    <a:pt x="542755" y="2375"/>
                  </a:cubicBezTo>
                  <a:close/>
                </a:path>
              </a:pathLst>
            </a:custGeom>
            <a:grpFill/>
            <a:ln w="1186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8B61162-3E01-4390-EEC1-4F87CBB4E4CA}"/>
                </a:ext>
              </a:extLst>
            </p:cNvPr>
            <p:cNvSpPr/>
            <p:nvPr/>
          </p:nvSpPr>
          <p:spPr>
            <a:xfrm>
              <a:off x="5818844" y="2980040"/>
              <a:ext cx="67262" cy="121437"/>
            </a:xfrm>
            <a:custGeom>
              <a:avLst/>
              <a:gdLst>
                <a:gd name="connsiteX0" fmla="*/ 58949 w 67262"/>
                <a:gd name="connsiteY0" fmla="*/ 2374 h 121437"/>
                <a:gd name="connsiteX1" fmla="*/ 67263 w 67262"/>
                <a:gd name="connsiteY1" fmla="*/ 91427 h 121437"/>
                <a:gd name="connsiteX2" fmla="*/ 31633 w 67262"/>
                <a:gd name="connsiteY2" fmla="*/ 121111 h 121437"/>
                <a:gd name="connsiteX3" fmla="*/ 1942 w 67262"/>
                <a:gd name="connsiteY3" fmla="*/ 79553 h 121437"/>
                <a:gd name="connsiteX4" fmla="*/ 42322 w 67262"/>
                <a:gd name="connsiteY4" fmla="*/ 0 h 121437"/>
                <a:gd name="connsiteX5" fmla="*/ 58949 w 67262"/>
                <a:gd name="connsiteY5" fmla="*/ 2374 h 1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2" h="121437">
                  <a:moveTo>
                    <a:pt x="58949" y="2374"/>
                  </a:moveTo>
                  <a:cubicBezTo>
                    <a:pt x="62512" y="32058"/>
                    <a:pt x="67263" y="61743"/>
                    <a:pt x="67263" y="91427"/>
                  </a:cubicBezTo>
                  <a:cubicBezTo>
                    <a:pt x="67263" y="112800"/>
                    <a:pt x="54199" y="123486"/>
                    <a:pt x="31633" y="121111"/>
                  </a:cubicBezTo>
                  <a:cubicBezTo>
                    <a:pt x="7880" y="118737"/>
                    <a:pt x="-5184" y="102114"/>
                    <a:pt x="1942" y="79553"/>
                  </a:cubicBezTo>
                  <a:cubicBezTo>
                    <a:pt x="12631" y="52244"/>
                    <a:pt x="28070" y="26122"/>
                    <a:pt x="42322" y="0"/>
                  </a:cubicBezTo>
                  <a:cubicBezTo>
                    <a:pt x="48260" y="1187"/>
                    <a:pt x="53011" y="1187"/>
                    <a:pt x="58949" y="2374"/>
                  </a:cubicBezTo>
                  <a:close/>
                </a:path>
              </a:pathLst>
            </a:custGeom>
            <a:grpFill/>
            <a:ln w="1186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1E599C-77A1-8F43-F1A2-F2288E9ACE44}"/>
                </a:ext>
              </a:extLst>
            </p:cNvPr>
            <p:cNvSpPr/>
            <p:nvPr/>
          </p:nvSpPr>
          <p:spPr>
            <a:xfrm>
              <a:off x="4770015" y="1842537"/>
              <a:ext cx="141033" cy="143672"/>
            </a:xfrm>
            <a:custGeom>
              <a:avLst/>
              <a:gdLst>
                <a:gd name="connsiteX0" fmla="*/ 141033 w 141033"/>
                <a:gd name="connsiteY0" fmla="*/ 0 h 143672"/>
                <a:gd name="connsiteX1" fmla="*/ 141033 w 141033"/>
                <a:gd name="connsiteY1" fmla="*/ 143672 h 143672"/>
                <a:gd name="connsiteX2" fmla="*/ 12767 w 141033"/>
                <a:gd name="connsiteY2" fmla="*/ 142485 h 143672"/>
                <a:gd name="connsiteX3" fmla="*/ 891 w 141033"/>
                <a:gd name="connsiteY3" fmla="*/ 123487 h 143672"/>
                <a:gd name="connsiteX4" fmla="*/ 891 w 141033"/>
                <a:gd name="connsiteY4" fmla="*/ 20185 h 143672"/>
                <a:gd name="connsiteX5" fmla="*/ 15142 w 141033"/>
                <a:gd name="connsiteY5" fmla="*/ 1187 h 143672"/>
                <a:gd name="connsiteX6" fmla="*/ 141033 w 141033"/>
                <a:gd name="connsiteY6" fmla="*/ 0 h 143672"/>
                <a:gd name="connsiteX7" fmla="*/ 136283 w 141033"/>
                <a:gd name="connsiteY7" fmla="*/ 73617 h 143672"/>
                <a:gd name="connsiteX8" fmla="*/ 68587 w 141033"/>
                <a:gd name="connsiteY8" fmla="*/ 7124 h 143672"/>
                <a:gd name="connsiteX9" fmla="*/ 62648 w 141033"/>
                <a:gd name="connsiteY9" fmla="*/ 7124 h 143672"/>
                <a:gd name="connsiteX10" fmla="*/ 3266 w 141033"/>
                <a:gd name="connsiteY10" fmla="*/ 67680 h 143672"/>
                <a:gd name="connsiteX11" fmla="*/ 73337 w 141033"/>
                <a:gd name="connsiteY11" fmla="*/ 137735 h 143672"/>
                <a:gd name="connsiteX12" fmla="*/ 136283 w 141033"/>
                <a:gd name="connsiteY12" fmla="*/ 73617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33" h="143672">
                  <a:moveTo>
                    <a:pt x="141033" y="0"/>
                  </a:moveTo>
                  <a:cubicBezTo>
                    <a:pt x="141033" y="48682"/>
                    <a:pt x="141033" y="93802"/>
                    <a:pt x="141033" y="143672"/>
                  </a:cubicBezTo>
                  <a:cubicBezTo>
                    <a:pt x="98278" y="143672"/>
                    <a:pt x="55523" y="143672"/>
                    <a:pt x="12767" y="142485"/>
                  </a:cubicBezTo>
                  <a:cubicBezTo>
                    <a:pt x="8017" y="142485"/>
                    <a:pt x="2078" y="130611"/>
                    <a:pt x="891" y="123487"/>
                  </a:cubicBezTo>
                  <a:cubicBezTo>
                    <a:pt x="-297" y="89053"/>
                    <a:pt x="-297" y="54619"/>
                    <a:pt x="891" y="20185"/>
                  </a:cubicBezTo>
                  <a:cubicBezTo>
                    <a:pt x="891" y="13061"/>
                    <a:pt x="10392" y="1187"/>
                    <a:pt x="15142" y="1187"/>
                  </a:cubicBezTo>
                  <a:cubicBezTo>
                    <a:pt x="56710" y="0"/>
                    <a:pt x="97090" y="0"/>
                    <a:pt x="141033" y="0"/>
                  </a:cubicBezTo>
                  <a:close/>
                  <a:moveTo>
                    <a:pt x="136283" y="73617"/>
                  </a:moveTo>
                  <a:cubicBezTo>
                    <a:pt x="136283" y="7124"/>
                    <a:pt x="136283" y="7124"/>
                    <a:pt x="68587" y="7124"/>
                  </a:cubicBezTo>
                  <a:cubicBezTo>
                    <a:pt x="66211" y="7124"/>
                    <a:pt x="65024" y="7124"/>
                    <a:pt x="62648" y="7124"/>
                  </a:cubicBezTo>
                  <a:cubicBezTo>
                    <a:pt x="-3860" y="8311"/>
                    <a:pt x="3266" y="-3562"/>
                    <a:pt x="3266" y="67680"/>
                  </a:cubicBezTo>
                  <a:cubicBezTo>
                    <a:pt x="3266" y="137735"/>
                    <a:pt x="3266" y="137735"/>
                    <a:pt x="73337" y="137735"/>
                  </a:cubicBezTo>
                  <a:cubicBezTo>
                    <a:pt x="136283" y="136548"/>
                    <a:pt x="136283" y="136548"/>
                    <a:pt x="136283" y="73617"/>
                  </a:cubicBezTo>
                  <a:close/>
                </a:path>
              </a:pathLst>
            </a:custGeom>
            <a:grpFill/>
            <a:ln w="1186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88C0395-5FB5-BBEB-8A28-CD37CF891949}"/>
                </a:ext>
              </a:extLst>
            </p:cNvPr>
            <p:cNvSpPr/>
            <p:nvPr/>
          </p:nvSpPr>
          <p:spPr>
            <a:xfrm>
              <a:off x="6356416" y="2822119"/>
              <a:ext cx="57807" cy="100470"/>
            </a:xfrm>
            <a:custGeom>
              <a:avLst/>
              <a:gdLst>
                <a:gd name="connsiteX0" fmla="*/ 19002 w 57807"/>
                <a:gd name="connsiteY0" fmla="*/ 0 h 100470"/>
                <a:gd name="connsiteX1" fmla="*/ 54632 w 57807"/>
                <a:gd name="connsiteY1" fmla="*/ 62931 h 100470"/>
                <a:gd name="connsiteX2" fmla="*/ 33254 w 57807"/>
                <a:gd name="connsiteY2" fmla="*/ 99739 h 100470"/>
                <a:gd name="connsiteX3" fmla="*/ 0 w 57807"/>
                <a:gd name="connsiteY3" fmla="*/ 72430 h 100470"/>
                <a:gd name="connsiteX4" fmla="*/ 8313 w 57807"/>
                <a:gd name="connsiteY4" fmla="*/ 2375 h 100470"/>
                <a:gd name="connsiteX5" fmla="*/ 19002 w 57807"/>
                <a:gd name="connsiteY5" fmla="*/ 0 h 1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7" h="100470">
                  <a:moveTo>
                    <a:pt x="19002" y="0"/>
                  </a:moveTo>
                  <a:cubicBezTo>
                    <a:pt x="30879" y="21373"/>
                    <a:pt x="45131" y="41558"/>
                    <a:pt x="54632" y="62931"/>
                  </a:cubicBezTo>
                  <a:cubicBezTo>
                    <a:pt x="62945" y="81929"/>
                    <a:pt x="54632" y="96177"/>
                    <a:pt x="33254" y="99739"/>
                  </a:cubicBezTo>
                  <a:cubicBezTo>
                    <a:pt x="11876" y="103301"/>
                    <a:pt x="0" y="93802"/>
                    <a:pt x="0" y="72430"/>
                  </a:cubicBezTo>
                  <a:cubicBezTo>
                    <a:pt x="1188" y="48682"/>
                    <a:pt x="4751" y="26122"/>
                    <a:pt x="8313" y="2375"/>
                  </a:cubicBezTo>
                  <a:cubicBezTo>
                    <a:pt x="11876" y="1187"/>
                    <a:pt x="15439" y="1187"/>
                    <a:pt x="19002" y="0"/>
                  </a:cubicBezTo>
                  <a:close/>
                </a:path>
              </a:pathLst>
            </a:custGeom>
            <a:grpFill/>
            <a:ln w="1186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4822309-98F7-2F3A-90D0-1B65854E3DD7}"/>
                </a:ext>
              </a:extLst>
            </p:cNvPr>
            <p:cNvSpPr/>
            <p:nvPr/>
          </p:nvSpPr>
          <p:spPr>
            <a:xfrm>
              <a:off x="6392045" y="671764"/>
              <a:ext cx="171021" cy="62953"/>
            </a:xfrm>
            <a:custGeom>
              <a:avLst/>
              <a:gdLst>
                <a:gd name="connsiteX0" fmla="*/ 171021 w 171021"/>
                <a:gd name="connsiteY0" fmla="*/ 1210 h 62953"/>
                <a:gd name="connsiteX1" fmla="*/ 97387 w 171021"/>
                <a:gd name="connsiteY1" fmla="*/ 62953 h 62953"/>
                <a:gd name="connsiteX2" fmla="*/ 2375 w 171021"/>
                <a:gd name="connsiteY2" fmla="*/ 47518 h 62953"/>
                <a:gd name="connsiteX3" fmla="*/ 0 w 171021"/>
                <a:gd name="connsiteY3" fmla="*/ 43956 h 62953"/>
                <a:gd name="connsiteX4" fmla="*/ 68884 w 171021"/>
                <a:gd name="connsiteY4" fmla="*/ 39206 h 62953"/>
                <a:gd name="connsiteX5" fmla="*/ 109264 w 171021"/>
                <a:gd name="connsiteY5" fmla="*/ 24958 h 62953"/>
                <a:gd name="connsiteX6" fmla="*/ 171021 w 171021"/>
                <a:gd name="connsiteY6" fmla="*/ 1210 h 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21" h="62953">
                  <a:moveTo>
                    <a:pt x="171021" y="1210"/>
                  </a:moveTo>
                  <a:cubicBezTo>
                    <a:pt x="147268" y="21395"/>
                    <a:pt x="122328" y="41581"/>
                    <a:pt x="97387" y="62953"/>
                  </a:cubicBezTo>
                  <a:cubicBezTo>
                    <a:pt x="68884" y="58204"/>
                    <a:pt x="35629" y="53455"/>
                    <a:pt x="2375" y="47518"/>
                  </a:cubicBezTo>
                  <a:cubicBezTo>
                    <a:pt x="1188" y="46330"/>
                    <a:pt x="1188" y="45143"/>
                    <a:pt x="0" y="43956"/>
                  </a:cubicBezTo>
                  <a:cubicBezTo>
                    <a:pt x="22565" y="41581"/>
                    <a:pt x="46318" y="36831"/>
                    <a:pt x="68884" y="39206"/>
                  </a:cubicBezTo>
                  <a:cubicBezTo>
                    <a:pt x="86698" y="40393"/>
                    <a:pt x="98575" y="39206"/>
                    <a:pt x="109264" y="24958"/>
                  </a:cubicBezTo>
                  <a:cubicBezTo>
                    <a:pt x="127078" y="5960"/>
                    <a:pt x="147268" y="-3539"/>
                    <a:pt x="171021" y="1210"/>
                  </a:cubicBezTo>
                  <a:close/>
                </a:path>
              </a:pathLst>
            </a:custGeom>
            <a:grpFill/>
            <a:ln w="1186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4E2C852-D55D-E490-766F-FCE432C3E474}"/>
                </a:ext>
              </a:extLst>
            </p:cNvPr>
            <p:cNvSpPr/>
            <p:nvPr/>
          </p:nvSpPr>
          <p:spPr>
            <a:xfrm>
              <a:off x="6133435" y="2081199"/>
              <a:ext cx="542458" cy="2374"/>
            </a:xfrm>
            <a:custGeom>
              <a:avLst/>
              <a:gdLst>
                <a:gd name="connsiteX0" fmla="*/ 891 w 542458"/>
                <a:gd name="connsiteY0" fmla="*/ 0 h 2374"/>
                <a:gd name="connsiteX1" fmla="*/ 542458 w 542458"/>
                <a:gd name="connsiteY1" fmla="*/ 0 h 2374"/>
                <a:gd name="connsiteX2" fmla="*/ 542458 w 542458"/>
                <a:gd name="connsiteY2" fmla="*/ 2375 h 2374"/>
                <a:gd name="connsiteX3" fmla="*/ 891 w 542458"/>
                <a:gd name="connsiteY3" fmla="*/ 2375 h 2374"/>
                <a:gd name="connsiteX4" fmla="*/ 891 w 542458"/>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58" h="2374">
                  <a:moveTo>
                    <a:pt x="891" y="0"/>
                  </a:moveTo>
                  <a:cubicBezTo>
                    <a:pt x="181413" y="0"/>
                    <a:pt x="361936" y="0"/>
                    <a:pt x="542458" y="0"/>
                  </a:cubicBezTo>
                  <a:cubicBezTo>
                    <a:pt x="542458" y="1187"/>
                    <a:pt x="542458" y="2375"/>
                    <a:pt x="542458" y="2375"/>
                  </a:cubicBezTo>
                  <a:cubicBezTo>
                    <a:pt x="361936" y="2375"/>
                    <a:pt x="181413" y="2375"/>
                    <a:pt x="891" y="2375"/>
                  </a:cubicBezTo>
                  <a:cubicBezTo>
                    <a:pt x="-297" y="1187"/>
                    <a:pt x="-297" y="0"/>
                    <a:pt x="891" y="0"/>
                  </a:cubicBezTo>
                  <a:close/>
                </a:path>
              </a:pathLst>
            </a:custGeom>
            <a:grpFill/>
            <a:ln w="1186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24D0661-BAA7-5351-0E03-727C78173C6B}"/>
                </a:ext>
              </a:extLst>
            </p:cNvPr>
            <p:cNvSpPr/>
            <p:nvPr/>
          </p:nvSpPr>
          <p:spPr>
            <a:xfrm>
              <a:off x="4770609" y="1643058"/>
              <a:ext cx="140439" cy="141297"/>
            </a:xfrm>
            <a:custGeom>
              <a:avLst/>
              <a:gdLst>
                <a:gd name="connsiteX0" fmla="*/ 297 w 140439"/>
                <a:gd name="connsiteY0" fmla="*/ 141298 h 141297"/>
                <a:gd name="connsiteX1" fmla="*/ 1485 w 140439"/>
                <a:gd name="connsiteY1" fmla="*/ 15436 h 141297"/>
                <a:gd name="connsiteX2" fmla="*/ 18112 w 140439"/>
                <a:gd name="connsiteY2" fmla="*/ 1187 h 141297"/>
                <a:gd name="connsiteX3" fmla="*/ 140439 w 140439"/>
                <a:gd name="connsiteY3" fmla="*/ 0 h 141297"/>
                <a:gd name="connsiteX4" fmla="*/ 140439 w 140439"/>
                <a:gd name="connsiteY4" fmla="*/ 140110 h 141297"/>
                <a:gd name="connsiteX5" fmla="*/ 297 w 140439"/>
                <a:gd name="connsiteY5" fmla="*/ 141298 h 141297"/>
                <a:gd name="connsiteX6" fmla="*/ 3860 w 140439"/>
                <a:gd name="connsiteY6" fmla="*/ 68868 h 141297"/>
                <a:gd name="connsiteX7" fmla="*/ 73931 w 140439"/>
                <a:gd name="connsiteY7" fmla="*/ 136548 h 141297"/>
                <a:gd name="connsiteX8" fmla="*/ 136876 w 140439"/>
                <a:gd name="connsiteY8" fmla="*/ 73617 h 141297"/>
                <a:gd name="connsiteX9" fmla="*/ 69181 w 140439"/>
                <a:gd name="connsiteY9" fmla="*/ 4750 h 141297"/>
                <a:gd name="connsiteX10" fmla="*/ 3860 w 140439"/>
                <a:gd name="connsiteY10" fmla="*/ 68868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297" y="141298"/>
                  </a:moveTo>
                  <a:cubicBezTo>
                    <a:pt x="297" y="98552"/>
                    <a:pt x="-891" y="56994"/>
                    <a:pt x="1485" y="15436"/>
                  </a:cubicBezTo>
                  <a:cubicBezTo>
                    <a:pt x="1485" y="10687"/>
                    <a:pt x="12173" y="1187"/>
                    <a:pt x="18112" y="1187"/>
                  </a:cubicBezTo>
                  <a:cubicBezTo>
                    <a:pt x="58492" y="0"/>
                    <a:pt x="98872" y="0"/>
                    <a:pt x="140439" y="0"/>
                  </a:cubicBezTo>
                  <a:cubicBezTo>
                    <a:pt x="140439" y="47495"/>
                    <a:pt x="140439" y="92615"/>
                    <a:pt x="140439" y="140110"/>
                  </a:cubicBezTo>
                  <a:cubicBezTo>
                    <a:pt x="92933" y="141298"/>
                    <a:pt x="47803" y="141298"/>
                    <a:pt x="297" y="141298"/>
                  </a:cubicBezTo>
                  <a:close/>
                  <a:moveTo>
                    <a:pt x="3860" y="68868"/>
                  </a:moveTo>
                  <a:cubicBezTo>
                    <a:pt x="5048" y="144860"/>
                    <a:pt x="-8017" y="136548"/>
                    <a:pt x="73931" y="136548"/>
                  </a:cubicBezTo>
                  <a:cubicBezTo>
                    <a:pt x="148753" y="136548"/>
                    <a:pt x="135689" y="143672"/>
                    <a:pt x="136876" y="73617"/>
                  </a:cubicBezTo>
                  <a:cubicBezTo>
                    <a:pt x="138064" y="4750"/>
                    <a:pt x="136876" y="4750"/>
                    <a:pt x="69181" y="4750"/>
                  </a:cubicBezTo>
                  <a:cubicBezTo>
                    <a:pt x="3860" y="4750"/>
                    <a:pt x="3860" y="4750"/>
                    <a:pt x="3860" y="68868"/>
                  </a:cubicBezTo>
                  <a:close/>
                </a:path>
              </a:pathLst>
            </a:custGeom>
            <a:grpFill/>
            <a:ln w="1186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F930590-1334-8179-38D1-EC7EFFB3FD02}"/>
                </a:ext>
              </a:extLst>
            </p:cNvPr>
            <p:cNvSpPr/>
            <p:nvPr/>
          </p:nvSpPr>
          <p:spPr>
            <a:xfrm>
              <a:off x="6133138" y="1472076"/>
              <a:ext cx="541567" cy="2374"/>
            </a:xfrm>
            <a:custGeom>
              <a:avLst/>
              <a:gdLst>
                <a:gd name="connsiteX0" fmla="*/ 0 w 541567"/>
                <a:gd name="connsiteY0" fmla="*/ 0 h 2374"/>
                <a:gd name="connsiteX1" fmla="*/ 541568 w 541567"/>
                <a:gd name="connsiteY1" fmla="*/ 0 h 2374"/>
                <a:gd name="connsiteX2" fmla="*/ 541568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8" y="0"/>
                  </a:cubicBezTo>
                  <a:cubicBezTo>
                    <a:pt x="541568" y="1187"/>
                    <a:pt x="541568" y="2375"/>
                    <a:pt x="541568"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E2730C-6795-0951-5F13-79005ACE218E}"/>
                </a:ext>
              </a:extLst>
            </p:cNvPr>
            <p:cNvSpPr/>
            <p:nvPr/>
          </p:nvSpPr>
          <p:spPr>
            <a:xfrm>
              <a:off x="5001013" y="1642761"/>
              <a:ext cx="144596" cy="142965"/>
            </a:xfrm>
            <a:custGeom>
              <a:avLst/>
              <a:gdLst>
                <a:gd name="connsiteX0" fmla="*/ 297 w 144596"/>
                <a:gd name="connsiteY0" fmla="*/ 297 h 142965"/>
                <a:gd name="connsiteX1" fmla="*/ 123812 w 144596"/>
                <a:gd name="connsiteY1" fmla="*/ 1484 h 142965"/>
                <a:gd name="connsiteX2" fmla="*/ 142815 w 144596"/>
                <a:gd name="connsiteY2" fmla="*/ 19295 h 142965"/>
                <a:gd name="connsiteX3" fmla="*/ 142815 w 144596"/>
                <a:gd name="connsiteY3" fmla="*/ 122596 h 142965"/>
                <a:gd name="connsiteX4" fmla="*/ 125000 w 144596"/>
                <a:gd name="connsiteY4" fmla="*/ 141594 h 142965"/>
                <a:gd name="connsiteX5" fmla="*/ 18112 w 144596"/>
                <a:gd name="connsiteY5" fmla="*/ 141594 h 142965"/>
                <a:gd name="connsiteX6" fmla="*/ 1485 w 144596"/>
                <a:gd name="connsiteY6" fmla="*/ 123784 h 142965"/>
                <a:gd name="connsiteX7" fmla="*/ 297 w 144596"/>
                <a:gd name="connsiteY7" fmla="*/ 297 h 142965"/>
                <a:gd name="connsiteX8" fmla="*/ 5048 w 144596"/>
                <a:gd name="connsiteY8" fmla="*/ 69165 h 142965"/>
                <a:gd name="connsiteX9" fmla="*/ 72743 w 144596"/>
                <a:gd name="connsiteY9" fmla="*/ 136845 h 142965"/>
                <a:gd name="connsiteX10" fmla="*/ 75119 w 144596"/>
                <a:gd name="connsiteY10" fmla="*/ 136845 h 142965"/>
                <a:gd name="connsiteX11" fmla="*/ 138064 w 144596"/>
                <a:gd name="connsiteY11" fmla="*/ 73914 h 142965"/>
                <a:gd name="connsiteX12" fmla="*/ 69180 w 144596"/>
                <a:gd name="connsiteY12" fmla="*/ 5047 h 142965"/>
                <a:gd name="connsiteX13" fmla="*/ 5048 w 144596"/>
                <a:gd name="connsiteY13" fmla="*/ 69165 h 1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596" h="142965">
                  <a:moveTo>
                    <a:pt x="297" y="297"/>
                  </a:moveTo>
                  <a:cubicBezTo>
                    <a:pt x="44240" y="297"/>
                    <a:pt x="84620" y="-890"/>
                    <a:pt x="123812" y="1484"/>
                  </a:cubicBezTo>
                  <a:cubicBezTo>
                    <a:pt x="130938" y="1484"/>
                    <a:pt x="142815" y="13358"/>
                    <a:pt x="142815" y="19295"/>
                  </a:cubicBezTo>
                  <a:cubicBezTo>
                    <a:pt x="145190" y="53729"/>
                    <a:pt x="145190" y="88163"/>
                    <a:pt x="142815" y="122596"/>
                  </a:cubicBezTo>
                  <a:cubicBezTo>
                    <a:pt x="142815" y="129721"/>
                    <a:pt x="130938" y="140407"/>
                    <a:pt x="125000" y="141594"/>
                  </a:cubicBezTo>
                  <a:cubicBezTo>
                    <a:pt x="89371" y="143969"/>
                    <a:pt x="53741" y="142781"/>
                    <a:pt x="18112" y="141594"/>
                  </a:cubicBezTo>
                  <a:cubicBezTo>
                    <a:pt x="12173" y="141594"/>
                    <a:pt x="1485" y="130908"/>
                    <a:pt x="1485" y="123784"/>
                  </a:cubicBezTo>
                  <a:cubicBezTo>
                    <a:pt x="-891" y="84600"/>
                    <a:pt x="297" y="44230"/>
                    <a:pt x="297" y="297"/>
                  </a:cubicBezTo>
                  <a:close/>
                  <a:moveTo>
                    <a:pt x="5048" y="69165"/>
                  </a:moveTo>
                  <a:cubicBezTo>
                    <a:pt x="6235" y="143969"/>
                    <a:pt x="-8017" y="136845"/>
                    <a:pt x="72743" y="136845"/>
                  </a:cubicBezTo>
                  <a:cubicBezTo>
                    <a:pt x="73931" y="136845"/>
                    <a:pt x="75119" y="136845"/>
                    <a:pt x="75119" y="136845"/>
                  </a:cubicBezTo>
                  <a:cubicBezTo>
                    <a:pt x="149941" y="136845"/>
                    <a:pt x="138064" y="142781"/>
                    <a:pt x="138064" y="73914"/>
                  </a:cubicBezTo>
                  <a:cubicBezTo>
                    <a:pt x="139252" y="5047"/>
                    <a:pt x="138064" y="5047"/>
                    <a:pt x="69180" y="5047"/>
                  </a:cubicBezTo>
                  <a:cubicBezTo>
                    <a:pt x="5048" y="5047"/>
                    <a:pt x="5048" y="5047"/>
                    <a:pt x="5048" y="69165"/>
                  </a:cubicBezTo>
                  <a:close/>
                </a:path>
              </a:pathLst>
            </a:custGeom>
            <a:grpFill/>
            <a:ln w="1186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FDE71E0-E596-0159-B9EC-E75A611CFEE3}"/>
                </a:ext>
              </a:extLst>
            </p:cNvPr>
            <p:cNvSpPr/>
            <p:nvPr/>
          </p:nvSpPr>
          <p:spPr>
            <a:xfrm>
              <a:off x="6135513" y="2031329"/>
              <a:ext cx="540379" cy="2374"/>
            </a:xfrm>
            <a:custGeom>
              <a:avLst/>
              <a:gdLst>
                <a:gd name="connsiteX0" fmla="*/ 540380 w 540379"/>
                <a:gd name="connsiteY0" fmla="*/ 2375 h 2374"/>
                <a:gd name="connsiteX1" fmla="*/ 0 w 540379"/>
                <a:gd name="connsiteY1" fmla="*/ 2375 h 2374"/>
                <a:gd name="connsiteX2" fmla="*/ 0 w 540379"/>
                <a:gd name="connsiteY2" fmla="*/ 0 h 2374"/>
                <a:gd name="connsiteX3" fmla="*/ 540380 w 540379"/>
                <a:gd name="connsiteY3" fmla="*/ 0 h 2374"/>
                <a:gd name="connsiteX4" fmla="*/ 540380 w 540379"/>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9" h="2374">
                  <a:moveTo>
                    <a:pt x="540380" y="2375"/>
                  </a:moveTo>
                  <a:cubicBezTo>
                    <a:pt x="359857" y="2375"/>
                    <a:pt x="180523" y="2375"/>
                    <a:pt x="0" y="2375"/>
                  </a:cubicBezTo>
                  <a:cubicBezTo>
                    <a:pt x="0" y="1187"/>
                    <a:pt x="0" y="1187"/>
                    <a:pt x="0" y="0"/>
                  </a:cubicBezTo>
                  <a:cubicBezTo>
                    <a:pt x="180523" y="0"/>
                    <a:pt x="359857" y="0"/>
                    <a:pt x="540380" y="0"/>
                  </a:cubicBezTo>
                  <a:cubicBezTo>
                    <a:pt x="540380" y="1187"/>
                    <a:pt x="540380" y="2375"/>
                    <a:pt x="540380" y="2375"/>
                  </a:cubicBezTo>
                  <a:close/>
                </a:path>
              </a:pathLst>
            </a:custGeom>
            <a:grpFill/>
            <a:ln w="1186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5334A4B-981F-41E2-9525-3D6CAB2EFC64}"/>
                </a:ext>
              </a:extLst>
            </p:cNvPr>
            <p:cNvSpPr/>
            <p:nvPr/>
          </p:nvSpPr>
          <p:spPr>
            <a:xfrm>
              <a:off x="6134326" y="1520759"/>
              <a:ext cx="541567" cy="2374"/>
            </a:xfrm>
            <a:custGeom>
              <a:avLst/>
              <a:gdLst>
                <a:gd name="connsiteX0" fmla="*/ 0 w 541567"/>
                <a:gd name="connsiteY0" fmla="*/ 0 h 2374"/>
                <a:gd name="connsiteX1" fmla="*/ 541567 w 541567"/>
                <a:gd name="connsiteY1" fmla="*/ 0 h 2374"/>
                <a:gd name="connsiteX2" fmla="*/ 541567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7" y="0"/>
                  </a:cubicBezTo>
                  <a:cubicBezTo>
                    <a:pt x="541567" y="1187"/>
                    <a:pt x="541567" y="1187"/>
                    <a:pt x="541567"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D6A0D6-7E22-3E0E-36EA-C90347BB48C1}"/>
                </a:ext>
              </a:extLst>
            </p:cNvPr>
            <p:cNvSpPr/>
            <p:nvPr/>
          </p:nvSpPr>
          <p:spPr>
            <a:xfrm>
              <a:off x="6137889" y="1753484"/>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6A3E424-5B62-442C-B499-ECF60543818E}"/>
                </a:ext>
              </a:extLst>
            </p:cNvPr>
            <p:cNvSpPr/>
            <p:nvPr/>
          </p:nvSpPr>
          <p:spPr>
            <a:xfrm>
              <a:off x="6137889" y="1802166"/>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77A511F-7403-A63E-485A-9C886AEF9230}"/>
                </a:ext>
              </a:extLst>
            </p:cNvPr>
            <p:cNvSpPr/>
            <p:nvPr/>
          </p:nvSpPr>
          <p:spPr>
            <a:xfrm>
              <a:off x="6134326" y="2311549"/>
              <a:ext cx="541567" cy="2374"/>
            </a:xfrm>
            <a:custGeom>
              <a:avLst/>
              <a:gdLst>
                <a:gd name="connsiteX0" fmla="*/ 541567 w 541567"/>
                <a:gd name="connsiteY0" fmla="*/ 2375 h 2374"/>
                <a:gd name="connsiteX1" fmla="*/ 0 w 541567"/>
                <a:gd name="connsiteY1" fmla="*/ 2375 h 2374"/>
                <a:gd name="connsiteX2" fmla="*/ 0 w 541567"/>
                <a:gd name="connsiteY2" fmla="*/ 0 h 2374"/>
                <a:gd name="connsiteX3" fmla="*/ 540380 w 541567"/>
                <a:gd name="connsiteY3" fmla="*/ 0 h 2374"/>
                <a:gd name="connsiteX4" fmla="*/ 541567 w 541567"/>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541567" y="2375"/>
                  </a:moveTo>
                  <a:cubicBezTo>
                    <a:pt x="361045" y="2375"/>
                    <a:pt x="180522" y="2375"/>
                    <a:pt x="0" y="2375"/>
                  </a:cubicBezTo>
                  <a:cubicBezTo>
                    <a:pt x="0" y="1187"/>
                    <a:pt x="0" y="1187"/>
                    <a:pt x="0" y="0"/>
                  </a:cubicBezTo>
                  <a:cubicBezTo>
                    <a:pt x="180522" y="0"/>
                    <a:pt x="359857" y="0"/>
                    <a:pt x="540380" y="0"/>
                  </a:cubicBezTo>
                  <a:cubicBezTo>
                    <a:pt x="541567" y="1187"/>
                    <a:pt x="541567" y="2375"/>
                    <a:pt x="541567" y="2375"/>
                  </a:cubicBezTo>
                  <a:close/>
                </a:path>
              </a:pathLst>
            </a:custGeom>
            <a:grpFill/>
            <a:ln w="1186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7E8DA2C-ADD7-BAA8-38B5-13A21C74DBDB}"/>
                </a:ext>
              </a:extLst>
            </p:cNvPr>
            <p:cNvSpPr/>
            <p:nvPr/>
          </p:nvSpPr>
          <p:spPr>
            <a:xfrm>
              <a:off x="5000122" y="1442392"/>
              <a:ext cx="143957" cy="142484"/>
            </a:xfrm>
            <a:custGeom>
              <a:avLst/>
              <a:gdLst>
                <a:gd name="connsiteX0" fmla="*/ 71259 w 143957"/>
                <a:gd name="connsiteY0" fmla="*/ 142485 h 142484"/>
                <a:gd name="connsiteX1" fmla="*/ 0 w 143957"/>
                <a:gd name="connsiteY1" fmla="*/ 71242 h 142484"/>
                <a:gd name="connsiteX2" fmla="*/ 71259 w 143957"/>
                <a:gd name="connsiteY2" fmla="*/ 0 h 142484"/>
                <a:gd name="connsiteX3" fmla="*/ 143705 w 143957"/>
                <a:gd name="connsiteY3" fmla="*/ 73617 h 142484"/>
                <a:gd name="connsiteX4" fmla="*/ 71259 w 143957"/>
                <a:gd name="connsiteY4" fmla="*/ 142485 h 142484"/>
                <a:gd name="connsiteX5" fmla="*/ 73634 w 143957"/>
                <a:gd name="connsiteY5" fmla="*/ 4749 h 142484"/>
                <a:gd name="connsiteX6" fmla="*/ 5938 w 143957"/>
                <a:gd name="connsiteY6" fmla="*/ 71242 h 142484"/>
                <a:gd name="connsiteX7" fmla="*/ 72447 w 143957"/>
                <a:gd name="connsiteY7" fmla="*/ 136548 h 142484"/>
                <a:gd name="connsiteX8" fmla="*/ 138955 w 143957"/>
                <a:gd name="connsiteY8" fmla="*/ 71242 h 142484"/>
                <a:gd name="connsiteX9" fmla="*/ 73634 w 143957"/>
                <a:gd name="connsiteY9"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7" h="142484">
                  <a:moveTo>
                    <a:pt x="71259" y="142485"/>
                  </a:moveTo>
                  <a:cubicBezTo>
                    <a:pt x="0" y="142485"/>
                    <a:pt x="0" y="142485"/>
                    <a:pt x="0" y="71242"/>
                  </a:cubicBezTo>
                  <a:cubicBezTo>
                    <a:pt x="0" y="0"/>
                    <a:pt x="0" y="0"/>
                    <a:pt x="71259" y="0"/>
                  </a:cubicBezTo>
                  <a:cubicBezTo>
                    <a:pt x="143705" y="0"/>
                    <a:pt x="143705" y="0"/>
                    <a:pt x="143705" y="73617"/>
                  </a:cubicBezTo>
                  <a:cubicBezTo>
                    <a:pt x="144893" y="142485"/>
                    <a:pt x="144893" y="142485"/>
                    <a:pt x="71259" y="142485"/>
                  </a:cubicBezTo>
                  <a:close/>
                  <a:moveTo>
                    <a:pt x="73634" y="4749"/>
                  </a:moveTo>
                  <a:cubicBezTo>
                    <a:pt x="5938" y="4749"/>
                    <a:pt x="4751" y="4749"/>
                    <a:pt x="5938" y="71242"/>
                  </a:cubicBezTo>
                  <a:cubicBezTo>
                    <a:pt x="5938" y="144860"/>
                    <a:pt x="-4751" y="136548"/>
                    <a:pt x="72447" y="136548"/>
                  </a:cubicBezTo>
                  <a:cubicBezTo>
                    <a:pt x="148456" y="136548"/>
                    <a:pt x="137767" y="146047"/>
                    <a:pt x="138955" y="71242"/>
                  </a:cubicBezTo>
                  <a:cubicBezTo>
                    <a:pt x="140142" y="4749"/>
                    <a:pt x="138955" y="4749"/>
                    <a:pt x="73634" y="4749"/>
                  </a:cubicBezTo>
                  <a:close/>
                </a:path>
              </a:pathLst>
            </a:custGeom>
            <a:grpFill/>
            <a:ln w="1186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4EF80D8-7EB6-1021-5ECD-4A2B6263FC89}"/>
                </a:ext>
              </a:extLst>
            </p:cNvPr>
            <p:cNvSpPr/>
            <p:nvPr/>
          </p:nvSpPr>
          <p:spPr>
            <a:xfrm>
              <a:off x="6131950" y="837450"/>
              <a:ext cx="162707" cy="65133"/>
            </a:xfrm>
            <a:custGeom>
              <a:avLst/>
              <a:gdLst>
                <a:gd name="connsiteX0" fmla="*/ 0 w 162707"/>
                <a:gd name="connsiteY0" fmla="*/ 42128 h 65133"/>
                <a:gd name="connsiteX1" fmla="*/ 66508 w 162707"/>
                <a:gd name="connsiteY1" fmla="*/ 38566 h 65133"/>
                <a:gd name="connsiteX2" fmla="*/ 106888 w 162707"/>
                <a:gd name="connsiteY2" fmla="*/ 24317 h 65133"/>
                <a:gd name="connsiteX3" fmla="*/ 162708 w 162707"/>
                <a:gd name="connsiteY3" fmla="*/ 1757 h 65133"/>
                <a:gd name="connsiteX4" fmla="*/ 102138 w 162707"/>
                <a:gd name="connsiteY4" fmla="*/ 61126 h 65133"/>
                <a:gd name="connsiteX5" fmla="*/ 86698 w 162707"/>
                <a:gd name="connsiteY5" fmla="*/ 64688 h 65133"/>
                <a:gd name="connsiteX6" fmla="*/ 1188 w 162707"/>
                <a:gd name="connsiteY6" fmla="*/ 48065 h 65133"/>
                <a:gd name="connsiteX7" fmla="*/ 0 w 162707"/>
                <a:gd name="connsiteY7" fmla="*/ 42128 h 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07" h="65133">
                  <a:moveTo>
                    <a:pt x="0" y="42128"/>
                  </a:moveTo>
                  <a:cubicBezTo>
                    <a:pt x="22565" y="40940"/>
                    <a:pt x="45130" y="36191"/>
                    <a:pt x="66508" y="38566"/>
                  </a:cubicBezTo>
                  <a:cubicBezTo>
                    <a:pt x="84323" y="40940"/>
                    <a:pt x="96199" y="37379"/>
                    <a:pt x="106888" y="24317"/>
                  </a:cubicBezTo>
                  <a:cubicBezTo>
                    <a:pt x="122328" y="5319"/>
                    <a:pt x="142518" y="-4180"/>
                    <a:pt x="162708" y="1757"/>
                  </a:cubicBezTo>
                  <a:cubicBezTo>
                    <a:pt x="143705" y="20755"/>
                    <a:pt x="122328" y="40940"/>
                    <a:pt x="102138" y="61126"/>
                  </a:cubicBezTo>
                  <a:cubicBezTo>
                    <a:pt x="98575" y="64688"/>
                    <a:pt x="91449" y="65875"/>
                    <a:pt x="86698" y="64688"/>
                  </a:cubicBezTo>
                  <a:cubicBezTo>
                    <a:pt x="58195" y="59939"/>
                    <a:pt x="29691" y="52814"/>
                    <a:pt x="1188" y="48065"/>
                  </a:cubicBezTo>
                  <a:cubicBezTo>
                    <a:pt x="1188" y="44503"/>
                    <a:pt x="1188" y="43315"/>
                    <a:pt x="0" y="42128"/>
                  </a:cubicBezTo>
                  <a:close/>
                </a:path>
              </a:pathLst>
            </a:custGeom>
            <a:grpFill/>
            <a:ln w="1186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B29B80-040C-5587-01B8-A5D33F7ACCAD}"/>
                </a:ext>
              </a:extLst>
            </p:cNvPr>
            <p:cNvSpPr/>
            <p:nvPr/>
          </p:nvSpPr>
          <p:spPr>
            <a:xfrm>
              <a:off x="5001310" y="836832"/>
              <a:ext cx="143705" cy="142484"/>
            </a:xfrm>
            <a:custGeom>
              <a:avLst/>
              <a:gdLst>
                <a:gd name="connsiteX0" fmla="*/ 0 w 143705"/>
                <a:gd name="connsiteY0" fmla="*/ 71242 h 142484"/>
                <a:gd name="connsiteX1" fmla="*/ 71259 w 143705"/>
                <a:gd name="connsiteY1" fmla="*/ 0 h 142484"/>
                <a:gd name="connsiteX2" fmla="*/ 143705 w 143705"/>
                <a:gd name="connsiteY2" fmla="*/ 72430 h 142484"/>
                <a:gd name="connsiteX3" fmla="*/ 73634 w 143705"/>
                <a:gd name="connsiteY3" fmla="*/ 142485 h 142484"/>
                <a:gd name="connsiteX4" fmla="*/ 71259 w 143705"/>
                <a:gd name="connsiteY4" fmla="*/ 142485 h 142484"/>
                <a:gd name="connsiteX5" fmla="*/ 0 w 143705"/>
                <a:gd name="connsiteY5" fmla="*/ 71242 h 142484"/>
                <a:gd name="connsiteX6" fmla="*/ 73634 w 143705"/>
                <a:gd name="connsiteY6" fmla="*/ 4749 h 142484"/>
                <a:gd name="connsiteX7" fmla="*/ 4751 w 143705"/>
                <a:gd name="connsiteY7" fmla="*/ 70055 h 142484"/>
                <a:gd name="connsiteX8" fmla="*/ 70071 w 143705"/>
                <a:gd name="connsiteY8" fmla="*/ 136548 h 142484"/>
                <a:gd name="connsiteX9" fmla="*/ 137767 w 143705"/>
                <a:gd name="connsiteY9" fmla="*/ 68868 h 142484"/>
                <a:gd name="connsiteX10" fmla="*/ 73634 w 143705"/>
                <a:gd name="connsiteY10"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05" h="142484">
                  <a:moveTo>
                    <a:pt x="0" y="71242"/>
                  </a:moveTo>
                  <a:cubicBezTo>
                    <a:pt x="0" y="0"/>
                    <a:pt x="0" y="0"/>
                    <a:pt x="71259" y="0"/>
                  </a:cubicBezTo>
                  <a:cubicBezTo>
                    <a:pt x="143705" y="0"/>
                    <a:pt x="143705" y="0"/>
                    <a:pt x="143705" y="72430"/>
                  </a:cubicBezTo>
                  <a:cubicBezTo>
                    <a:pt x="143705" y="142485"/>
                    <a:pt x="143705" y="142485"/>
                    <a:pt x="73634" y="142485"/>
                  </a:cubicBezTo>
                  <a:cubicBezTo>
                    <a:pt x="72447" y="142485"/>
                    <a:pt x="71259" y="142485"/>
                    <a:pt x="71259" y="142485"/>
                  </a:cubicBezTo>
                  <a:cubicBezTo>
                    <a:pt x="0" y="141297"/>
                    <a:pt x="0" y="141297"/>
                    <a:pt x="0" y="71242"/>
                  </a:cubicBezTo>
                  <a:close/>
                  <a:moveTo>
                    <a:pt x="73634" y="4749"/>
                  </a:moveTo>
                  <a:cubicBezTo>
                    <a:pt x="4751" y="4749"/>
                    <a:pt x="3563" y="4749"/>
                    <a:pt x="4751" y="70055"/>
                  </a:cubicBezTo>
                  <a:cubicBezTo>
                    <a:pt x="5938" y="144860"/>
                    <a:pt x="-5938" y="136548"/>
                    <a:pt x="70071" y="136548"/>
                  </a:cubicBezTo>
                  <a:cubicBezTo>
                    <a:pt x="148456" y="136548"/>
                    <a:pt x="136580" y="146047"/>
                    <a:pt x="137767" y="68868"/>
                  </a:cubicBezTo>
                  <a:cubicBezTo>
                    <a:pt x="138955" y="4749"/>
                    <a:pt x="137767" y="4749"/>
                    <a:pt x="73634" y="4749"/>
                  </a:cubicBezTo>
                  <a:close/>
                </a:path>
              </a:pathLst>
            </a:custGeom>
            <a:grpFill/>
            <a:ln w="1186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B1BB0E0-24B5-0997-9BEE-DB6362A9DDB3}"/>
                </a:ext>
              </a:extLst>
            </p:cNvPr>
            <p:cNvSpPr/>
            <p:nvPr/>
          </p:nvSpPr>
          <p:spPr>
            <a:xfrm>
              <a:off x="4770015" y="1441205"/>
              <a:ext cx="141033" cy="142781"/>
            </a:xfrm>
            <a:custGeom>
              <a:avLst/>
              <a:gdLst>
                <a:gd name="connsiteX0" fmla="*/ 141033 w 141033"/>
                <a:gd name="connsiteY0" fmla="*/ 0 h 142781"/>
                <a:gd name="connsiteX1" fmla="*/ 141033 w 141033"/>
                <a:gd name="connsiteY1" fmla="*/ 142485 h 142781"/>
                <a:gd name="connsiteX2" fmla="*/ 16330 w 141033"/>
                <a:gd name="connsiteY2" fmla="*/ 141298 h 142781"/>
                <a:gd name="connsiteX3" fmla="*/ 891 w 141033"/>
                <a:gd name="connsiteY3" fmla="*/ 122300 h 142781"/>
                <a:gd name="connsiteX4" fmla="*/ 891 w 141033"/>
                <a:gd name="connsiteY4" fmla="*/ 18998 h 142781"/>
                <a:gd name="connsiteX5" fmla="*/ 18705 w 141033"/>
                <a:gd name="connsiteY5" fmla="*/ 0 h 142781"/>
                <a:gd name="connsiteX6" fmla="*/ 141033 w 141033"/>
                <a:gd name="connsiteY6" fmla="*/ 0 h 142781"/>
                <a:gd name="connsiteX7" fmla="*/ 70962 w 141033"/>
                <a:gd name="connsiteY7" fmla="*/ 5937 h 142781"/>
                <a:gd name="connsiteX8" fmla="*/ 4454 w 141033"/>
                <a:gd name="connsiteY8" fmla="*/ 73617 h 142781"/>
                <a:gd name="connsiteX9" fmla="*/ 68587 w 141033"/>
                <a:gd name="connsiteY9" fmla="*/ 137735 h 142781"/>
                <a:gd name="connsiteX10" fmla="*/ 136283 w 141033"/>
                <a:gd name="connsiteY10" fmla="*/ 71242 h 142781"/>
                <a:gd name="connsiteX11" fmla="*/ 70962 w 141033"/>
                <a:gd name="connsiteY11" fmla="*/ 5937 h 1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3" h="142781">
                  <a:moveTo>
                    <a:pt x="141033" y="0"/>
                  </a:moveTo>
                  <a:cubicBezTo>
                    <a:pt x="141033" y="48682"/>
                    <a:pt x="141033" y="93803"/>
                    <a:pt x="141033" y="142485"/>
                  </a:cubicBezTo>
                  <a:cubicBezTo>
                    <a:pt x="98278" y="142485"/>
                    <a:pt x="56710" y="143672"/>
                    <a:pt x="16330" y="141298"/>
                  </a:cubicBezTo>
                  <a:cubicBezTo>
                    <a:pt x="10392" y="141298"/>
                    <a:pt x="2078" y="129424"/>
                    <a:pt x="891" y="122300"/>
                  </a:cubicBezTo>
                  <a:cubicBezTo>
                    <a:pt x="-297" y="87866"/>
                    <a:pt x="-297" y="53432"/>
                    <a:pt x="891" y="18998"/>
                  </a:cubicBezTo>
                  <a:cubicBezTo>
                    <a:pt x="891" y="11874"/>
                    <a:pt x="12767" y="0"/>
                    <a:pt x="18705" y="0"/>
                  </a:cubicBezTo>
                  <a:cubicBezTo>
                    <a:pt x="57898" y="0"/>
                    <a:pt x="97090" y="0"/>
                    <a:pt x="141033" y="0"/>
                  </a:cubicBezTo>
                  <a:close/>
                  <a:moveTo>
                    <a:pt x="70962" y="5937"/>
                  </a:moveTo>
                  <a:cubicBezTo>
                    <a:pt x="4454" y="5937"/>
                    <a:pt x="3266" y="5937"/>
                    <a:pt x="4454" y="73617"/>
                  </a:cubicBezTo>
                  <a:cubicBezTo>
                    <a:pt x="5641" y="146047"/>
                    <a:pt x="-6235" y="137735"/>
                    <a:pt x="68587" y="137735"/>
                  </a:cubicBezTo>
                  <a:cubicBezTo>
                    <a:pt x="136283" y="137735"/>
                    <a:pt x="136283" y="137735"/>
                    <a:pt x="136283" y="71242"/>
                  </a:cubicBezTo>
                  <a:cubicBezTo>
                    <a:pt x="136283" y="5937"/>
                    <a:pt x="136283" y="5937"/>
                    <a:pt x="70962" y="5937"/>
                  </a:cubicBezTo>
                  <a:close/>
                </a:path>
              </a:pathLst>
            </a:custGeom>
            <a:grpFill/>
            <a:ln w="1186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3161A7-CAD4-C42C-3C5E-EF8EA707D936}"/>
                </a:ext>
              </a:extLst>
            </p:cNvPr>
            <p:cNvSpPr/>
            <p:nvPr/>
          </p:nvSpPr>
          <p:spPr>
            <a:xfrm>
              <a:off x="6363542" y="933009"/>
              <a:ext cx="162707" cy="62930"/>
            </a:xfrm>
            <a:custGeom>
              <a:avLst/>
              <a:gdLst>
                <a:gd name="connsiteX0" fmla="*/ 87886 w 162707"/>
                <a:gd name="connsiteY0" fmla="*/ 62931 h 62930"/>
                <a:gd name="connsiteX1" fmla="*/ 1188 w 162707"/>
                <a:gd name="connsiteY1" fmla="*/ 45120 h 62930"/>
                <a:gd name="connsiteX2" fmla="*/ 0 w 162707"/>
                <a:gd name="connsiteY2" fmla="*/ 41558 h 62930"/>
                <a:gd name="connsiteX3" fmla="*/ 58195 w 162707"/>
                <a:gd name="connsiteY3" fmla="*/ 36809 h 62930"/>
                <a:gd name="connsiteX4" fmla="*/ 106888 w 162707"/>
                <a:gd name="connsiteY4" fmla="*/ 21373 h 62930"/>
                <a:gd name="connsiteX5" fmla="*/ 162708 w 162707"/>
                <a:gd name="connsiteY5" fmla="*/ 0 h 62930"/>
                <a:gd name="connsiteX6" fmla="*/ 87886 w 162707"/>
                <a:gd name="connsiteY6" fmla="*/ 62931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07" h="62930">
                  <a:moveTo>
                    <a:pt x="87886" y="62931"/>
                  </a:moveTo>
                  <a:cubicBezTo>
                    <a:pt x="60570" y="58181"/>
                    <a:pt x="30879" y="52244"/>
                    <a:pt x="1188" y="45120"/>
                  </a:cubicBezTo>
                  <a:cubicBezTo>
                    <a:pt x="1188" y="43933"/>
                    <a:pt x="0" y="42745"/>
                    <a:pt x="0" y="41558"/>
                  </a:cubicBezTo>
                  <a:cubicBezTo>
                    <a:pt x="19002" y="39183"/>
                    <a:pt x="39192" y="33246"/>
                    <a:pt x="58195" y="36809"/>
                  </a:cubicBezTo>
                  <a:cubicBezTo>
                    <a:pt x="79572" y="41558"/>
                    <a:pt x="91449" y="33246"/>
                    <a:pt x="106888" y="21373"/>
                  </a:cubicBezTo>
                  <a:cubicBezTo>
                    <a:pt x="122328" y="8312"/>
                    <a:pt x="142518" y="3562"/>
                    <a:pt x="162708" y="0"/>
                  </a:cubicBezTo>
                  <a:cubicBezTo>
                    <a:pt x="136580" y="20185"/>
                    <a:pt x="111639" y="41558"/>
                    <a:pt x="87886" y="62931"/>
                  </a:cubicBezTo>
                  <a:close/>
                </a:path>
              </a:pathLst>
            </a:custGeom>
            <a:grpFill/>
            <a:ln w="1186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54045F7-EC6B-6BD5-238E-00DCF6B68168}"/>
                </a:ext>
              </a:extLst>
            </p:cNvPr>
            <p:cNvSpPr/>
            <p:nvPr/>
          </p:nvSpPr>
          <p:spPr>
            <a:xfrm>
              <a:off x="4769421" y="835644"/>
              <a:ext cx="140439" cy="141297"/>
            </a:xfrm>
            <a:custGeom>
              <a:avLst/>
              <a:gdLst>
                <a:gd name="connsiteX0" fmla="*/ 140439 w 140439"/>
                <a:gd name="connsiteY0" fmla="*/ 141298 h 141297"/>
                <a:gd name="connsiteX1" fmla="*/ 297 w 140439"/>
                <a:gd name="connsiteY1" fmla="*/ 141298 h 141297"/>
                <a:gd name="connsiteX2" fmla="*/ 1485 w 140439"/>
                <a:gd name="connsiteY2" fmla="*/ 16624 h 141297"/>
                <a:gd name="connsiteX3" fmla="*/ 16924 w 140439"/>
                <a:gd name="connsiteY3" fmla="*/ 1187 h 141297"/>
                <a:gd name="connsiteX4" fmla="*/ 140439 w 140439"/>
                <a:gd name="connsiteY4" fmla="*/ 0 h 141297"/>
                <a:gd name="connsiteX5" fmla="*/ 140439 w 140439"/>
                <a:gd name="connsiteY5" fmla="*/ 141298 h 141297"/>
                <a:gd name="connsiteX6" fmla="*/ 73931 w 140439"/>
                <a:gd name="connsiteY6" fmla="*/ 5937 h 141297"/>
                <a:gd name="connsiteX7" fmla="*/ 3860 w 140439"/>
                <a:gd name="connsiteY7" fmla="*/ 77179 h 141297"/>
                <a:gd name="connsiteX8" fmla="*/ 65618 w 140439"/>
                <a:gd name="connsiteY8" fmla="*/ 138923 h 141297"/>
                <a:gd name="connsiteX9" fmla="*/ 135689 w 140439"/>
                <a:gd name="connsiteY9" fmla="*/ 68868 h 141297"/>
                <a:gd name="connsiteX10" fmla="*/ 73931 w 140439"/>
                <a:gd name="connsiteY10" fmla="*/ 5937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140439" y="141298"/>
                  </a:moveTo>
                  <a:cubicBezTo>
                    <a:pt x="94121" y="141298"/>
                    <a:pt x="48990" y="141298"/>
                    <a:pt x="297" y="141298"/>
                  </a:cubicBezTo>
                  <a:cubicBezTo>
                    <a:pt x="297" y="98552"/>
                    <a:pt x="-891" y="56994"/>
                    <a:pt x="1485" y="16624"/>
                  </a:cubicBezTo>
                  <a:cubicBezTo>
                    <a:pt x="1485" y="10687"/>
                    <a:pt x="12173" y="2375"/>
                    <a:pt x="16924" y="1187"/>
                  </a:cubicBezTo>
                  <a:cubicBezTo>
                    <a:pt x="57304" y="0"/>
                    <a:pt x="97684" y="0"/>
                    <a:pt x="140439" y="0"/>
                  </a:cubicBezTo>
                  <a:cubicBezTo>
                    <a:pt x="140439" y="48682"/>
                    <a:pt x="140439" y="92615"/>
                    <a:pt x="140439" y="141298"/>
                  </a:cubicBezTo>
                  <a:close/>
                  <a:moveTo>
                    <a:pt x="73931" y="5937"/>
                  </a:moveTo>
                  <a:cubicBezTo>
                    <a:pt x="3860" y="5937"/>
                    <a:pt x="3860" y="5937"/>
                    <a:pt x="3860" y="77179"/>
                  </a:cubicBezTo>
                  <a:cubicBezTo>
                    <a:pt x="3860" y="146047"/>
                    <a:pt x="-5641" y="137735"/>
                    <a:pt x="65618" y="138923"/>
                  </a:cubicBezTo>
                  <a:cubicBezTo>
                    <a:pt x="135689" y="138923"/>
                    <a:pt x="135689" y="138923"/>
                    <a:pt x="135689" y="68868"/>
                  </a:cubicBezTo>
                  <a:cubicBezTo>
                    <a:pt x="136876" y="5937"/>
                    <a:pt x="136876" y="5937"/>
                    <a:pt x="73931" y="5937"/>
                  </a:cubicBezTo>
                  <a:close/>
                </a:path>
              </a:pathLst>
            </a:custGeom>
            <a:grpFill/>
            <a:ln w="1186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205830D-971B-1FE7-B02C-8FB2FEF6DE1D}"/>
                </a:ext>
              </a:extLst>
            </p:cNvPr>
            <p:cNvSpPr/>
            <p:nvPr/>
          </p:nvSpPr>
          <p:spPr>
            <a:xfrm>
              <a:off x="5001310" y="1240539"/>
              <a:ext cx="143705" cy="142484"/>
            </a:xfrm>
            <a:custGeom>
              <a:avLst/>
              <a:gdLst>
                <a:gd name="connsiteX0" fmla="*/ 71259 w 143705"/>
                <a:gd name="connsiteY0" fmla="*/ 0 h 142484"/>
                <a:gd name="connsiteX1" fmla="*/ 143705 w 143705"/>
                <a:gd name="connsiteY1" fmla="*/ 73617 h 142484"/>
                <a:gd name="connsiteX2" fmla="*/ 73634 w 143705"/>
                <a:gd name="connsiteY2" fmla="*/ 142485 h 142484"/>
                <a:gd name="connsiteX3" fmla="*/ 0 w 143705"/>
                <a:gd name="connsiteY3" fmla="*/ 70055 h 142484"/>
                <a:gd name="connsiteX4" fmla="*/ 71259 w 143705"/>
                <a:gd name="connsiteY4" fmla="*/ 0 h 142484"/>
                <a:gd name="connsiteX5" fmla="*/ 4751 w 143705"/>
                <a:gd name="connsiteY5" fmla="*/ 68868 h 142484"/>
                <a:gd name="connsiteX6" fmla="*/ 73634 w 143705"/>
                <a:gd name="connsiteY6" fmla="*/ 137735 h 142484"/>
                <a:gd name="connsiteX7" fmla="*/ 137767 w 143705"/>
                <a:gd name="connsiteY7" fmla="*/ 73617 h 142484"/>
                <a:gd name="connsiteX8" fmla="*/ 68884 w 143705"/>
                <a:gd name="connsiteY8" fmla="*/ 4749 h 142484"/>
                <a:gd name="connsiteX9" fmla="*/ 4751 w 143705"/>
                <a:gd name="connsiteY9" fmla="*/ 68868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2484">
                  <a:moveTo>
                    <a:pt x="71259" y="0"/>
                  </a:moveTo>
                  <a:cubicBezTo>
                    <a:pt x="143705" y="0"/>
                    <a:pt x="143705" y="0"/>
                    <a:pt x="143705" y="73617"/>
                  </a:cubicBezTo>
                  <a:cubicBezTo>
                    <a:pt x="143705" y="142485"/>
                    <a:pt x="143705" y="142485"/>
                    <a:pt x="73634" y="142485"/>
                  </a:cubicBezTo>
                  <a:cubicBezTo>
                    <a:pt x="0" y="142485"/>
                    <a:pt x="0" y="142485"/>
                    <a:pt x="0" y="70055"/>
                  </a:cubicBezTo>
                  <a:cubicBezTo>
                    <a:pt x="0" y="0"/>
                    <a:pt x="0" y="0"/>
                    <a:pt x="71259" y="0"/>
                  </a:cubicBezTo>
                  <a:close/>
                  <a:moveTo>
                    <a:pt x="4751" y="68868"/>
                  </a:moveTo>
                  <a:cubicBezTo>
                    <a:pt x="4751" y="137735"/>
                    <a:pt x="4751" y="137735"/>
                    <a:pt x="73634" y="137735"/>
                  </a:cubicBezTo>
                  <a:cubicBezTo>
                    <a:pt x="147268" y="137735"/>
                    <a:pt x="137767" y="148422"/>
                    <a:pt x="137767" y="73617"/>
                  </a:cubicBezTo>
                  <a:cubicBezTo>
                    <a:pt x="137767" y="4749"/>
                    <a:pt x="137767" y="4749"/>
                    <a:pt x="68884" y="4749"/>
                  </a:cubicBezTo>
                  <a:cubicBezTo>
                    <a:pt x="-3563" y="5937"/>
                    <a:pt x="5938" y="-5937"/>
                    <a:pt x="4751" y="68868"/>
                  </a:cubicBezTo>
                  <a:close/>
                </a:path>
              </a:pathLst>
            </a:custGeom>
            <a:grpFill/>
            <a:ln w="1186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EAF2E7C-7835-2CC8-65A1-F118E7BE4E47}"/>
                </a:ext>
              </a:extLst>
            </p:cNvPr>
            <p:cNvSpPr/>
            <p:nvPr/>
          </p:nvSpPr>
          <p:spPr>
            <a:xfrm>
              <a:off x="4769718" y="1242914"/>
              <a:ext cx="141330" cy="140109"/>
            </a:xfrm>
            <a:custGeom>
              <a:avLst/>
              <a:gdLst>
                <a:gd name="connsiteX0" fmla="*/ 141330 w 141330"/>
                <a:gd name="connsiteY0" fmla="*/ 0 h 140109"/>
                <a:gd name="connsiteX1" fmla="*/ 141330 w 141330"/>
                <a:gd name="connsiteY1" fmla="*/ 140110 h 140109"/>
                <a:gd name="connsiteX2" fmla="*/ 14252 w 141330"/>
                <a:gd name="connsiteY2" fmla="*/ 138922 h 140109"/>
                <a:gd name="connsiteX3" fmla="*/ 1188 w 141330"/>
                <a:gd name="connsiteY3" fmla="*/ 121112 h 140109"/>
                <a:gd name="connsiteX4" fmla="*/ 0 w 141330"/>
                <a:gd name="connsiteY4" fmla="*/ 0 h 140109"/>
                <a:gd name="connsiteX5" fmla="*/ 141330 w 141330"/>
                <a:gd name="connsiteY5" fmla="*/ 0 h 140109"/>
                <a:gd name="connsiteX6" fmla="*/ 72447 w 141330"/>
                <a:gd name="connsiteY6" fmla="*/ 2375 h 140109"/>
                <a:gd name="connsiteX7" fmla="*/ 3563 w 141330"/>
                <a:gd name="connsiteY7" fmla="*/ 71242 h 140109"/>
                <a:gd name="connsiteX8" fmla="*/ 66508 w 141330"/>
                <a:gd name="connsiteY8" fmla="*/ 134173 h 140109"/>
                <a:gd name="connsiteX9" fmla="*/ 135392 w 141330"/>
                <a:gd name="connsiteY9" fmla="*/ 66493 h 140109"/>
                <a:gd name="connsiteX10" fmla="*/ 72447 w 141330"/>
                <a:gd name="connsiteY10" fmla="*/ 2375 h 14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30" h="140109">
                  <a:moveTo>
                    <a:pt x="141330" y="0"/>
                  </a:moveTo>
                  <a:cubicBezTo>
                    <a:pt x="141330" y="47495"/>
                    <a:pt x="141330" y="91427"/>
                    <a:pt x="141330" y="140110"/>
                  </a:cubicBezTo>
                  <a:cubicBezTo>
                    <a:pt x="97387" y="140110"/>
                    <a:pt x="55819" y="140110"/>
                    <a:pt x="14252" y="138922"/>
                  </a:cubicBezTo>
                  <a:cubicBezTo>
                    <a:pt x="9501" y="138922"/>
                    <a:pt x="1188" y="127049"/>
                    <a:pt x="1188" y="121112"/>
                  </a:cubicBezTo>
                  <a:cubicBezTo>
                    <a:pt x="0" y="81929"/>
                    <a:pt x="0" y="42745"/>
                    <a:pt x="0" y="0"/>
                  </a:cubicBezTo>
                  <a:cubicBezTo>
                    <a:pt x="47506" y="0"/>
                    <a:pt x="93824" y="0"/>
                    <a:pt x="141330" y="0"/>
                  </a:cubicBezTo>
                  <a:close/>
                  <a:moveTo>
                    <a:pt x="72447" y="2375"/>
                  </a:moveTo>
                  <a:cubicBezTo>
                    <a:pt x="3563" y="2375"/>
                    <a:pt x="3563" y="2375"/>
                    <a:pt x="3563" y="71242"/>
                  </a:cubicBezTo>
                  <a:cubicBezTo>
                    <a:pt x="3563" y="143672"/>
                    <a:pt x="-4751" y="134173"/>
                    <a:pt x="66508" y="134173"/>
                  </a:cubicBezTo>
                  <a:cubicBezTo>
                    <a:pt x="135392" y="134173"/>
                    <a:pt x="135392" y="134173"/>
                    <a:pt x="135392" y="66493"/>
                  </a:cubicBezTo>
                  <a:cubicBezTo>
                    <a:pt x="136580" y="2375"/>
                    <a:pt x="136580" y="2375"/>
                    <a:pt x="72447" y="2375"/>
                  </a:cubicBezTo>
                  <a:close/>
                </a:path>
              </a:pathLst>
            </a:custGeom>
            <a:grpFill/>
            <a:ln w="1186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36F958E-A765-013C-82C5-380AF9CF4A95}"/>
                </a:ext>
              </a:extLst>
            </p:cNvPr>
            <p:cNvSpPr/>
            <p:nvPr/>
          </p:nvSpPr>
          <p:spPr>
            <a:xfrm>
              <a:off x="5001310" y="1037498"/>
              <a:ext cx="143705" cy="143672"/>
            </a:xfrm>
            <a:custGeom>
              <a:avLst/>
              <a:gdLst>
                <a:gd name="connsiteX0" fmla="*/ 72447 w 143705"/>
                <a:gd name="connsiteY0" fmla="*/ 143672 h 143672"/>
                <a:gd name="connsiteX1" fmla="*/ 0 w 143705"/>
                <a:gd name="connsiteY1" fmla="*/ 70055 h 143672"/>
                <a:gd name="connsiteX2" fmla="*/ 70071 w 143705"/>
                <a:gd name="connsiteY2" fmla="*/ 0 h 143672"/>
                <a:gd name="connsiteX3" fmla="*/ 143705 w 143705"/>
                <a:gd name="connsiteY3" fmla="*/ 71242 h 143672"/>
                <a:gd name="connsiteX4" fmla="*/ 72447 w 143705"/>
                <a:gd name="connsiteY4" fmla="*/ 143672 h 143672"/>
                <a:gd name="connsiteX5" fmla="*/ 71259 w 143705"/>
                <a:gd name="connsiteY5" fmla="*/ 138923 h 143672"/>
                <a:gd name="connsiteX6" fmla="*/ 137767 w 143705"/>
                <a:gd name="connsiteY6" fmla="*/ 71242 h 143672"/>
                <a:gd name="connsiteX7" fmla="*/ 71259 w 143705"/>
                <a:gd name="connsiteY7" fmla="*/ 5937 h 143672"/>
                <a:gd name="connsiteX8" fmla="*/ 4751 w 143705"/>
                <a:gd name="connsiteY8" fmla="*/ 73617 h 143672"/>
                <a:gd name="connsiteX9" fmla="*/ 71259 w 143705"/>
                <a:gd name="connsiteY9" fmla="*/ 138923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3672">
                  <a:moveTo>
                    <a:pt x="72447" y="143672"/>
                  </a:moveTo>
                  <a:cubicBezTo>
                    <a:pt x="0" y="143672"/>
                    <a:pt x="0" y="143672"/>
                    <a:pt x="0" y="70055"/>
                  </a:cubicBezTo>
                  <a:cubicBezTo>
                    <a:pt x="0" y="0"/>
                    <a:pt x="0" y="0"/>
                    <a:pt x="70071" y="0"/>
                  </a:cubicBezTo>
                  <a:cubicBezTo>
                    <a:pt x="143705" y="0"/>
                    <a:pt x="143705" y="0"/>
                    <a:pt x="143705" y="71242"/>
                  </a:cubicBezTo>
                  <a:cubicBezTo>
                    <a:pt x="143705" y="143672"/>
                    <a:pt x="143705" y="143672"/>
                    <a:pt x="72447" y="143672"/>
                  </a:cubicBezTo>
                  <a:close/>
                  <a:moveTo>
                    <a:pt x="71259" y="138923"/>
                  </a:moveTo>
                  <a:cubicBezTo>
                    <a:pt x="138955" y="138923"/>
                    <a:pt x="138955" y="138923"/>
                    <a:pt x="137767" y="71242"/>
                  </a:cubicBezTo>
                  <a:cubicBezTo>
                    <a:pt x="136580" y="-5937"/>
                    <a:pt x="147268" y="5937"/>
                    <a:pt x="71259" y="5937"/>
                  </a:cubicBezTo>
                  <a:cubicBezTo>
                    <a:pt x="-7126" y="5937"/>
                    <a:pt x="4751" y="-4749"/>
                    <a:pt x="4751" y="73617"/>
                  </a:cubicBezTo>
                  <a:cubicBezTo>
                    <a:pt x="4751" y="138923"/>
                    <a:pt x="4751" y="138923"/>
                    <a:pt x="71259" y="138923"/>
                  </a:cubicBezTo>
                  <a:close/>
                </a:path>
              </a:pathLst>
            </a:custGeom>
            <a:grpFill/>
            <a:ln w="1186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6C84D4E-7CF2-75D2-743F-20F6479905CE}"/>
                </a:ext>
              </a:extLst>
            </p:cNvPr>
            <p:cNvSpPr/>
            <p:nvPr/>
          </p:nvSpPr>
          <p:spPr>
            <a:xfrm>
              <a:off x="4772093" y="1041060"/>
              <a:ext cx="137767" cy="137735"/>
            </a:xfrm>
            <a:custGeom>
              <a:avLst/>
              <a:gdLst>
                <a:gd name="connsiteX0" fmla="*/ 0 w 137767"/>
                <a:gd name="connsiteY0" fmla="*/ 137735 h 137735"/>
                <a:gd name="connsiteX1" fmla="*/ 0 w 137767"/>
                <a:gd name="connsiteY1" fmla="*/ 0 h 137735"/>
                <a:gd name="connsiteX2" fmla="*/ 137767 w 137767"/>
                <a:gd name="connsiteY2" fmla="*/ 0 h 137735"/>
                <a:gd name="connsiteX3" fmla="*/ 137767 w 137767"/>
                <a:gd name="connsiteY3" fmla="*/ 137735 h 137735"/>
                <a:gd name="connsiteX4" fmla="*/ 0 w 137767"/>
                <a:gd name="connsiteY4" fmla="*/ 137735 h 137735"/>
                <a:gd name="connsiteX5" fmla="*/ 134204 w 137767"/>
                <a:gd name="connsiteY5" fmla="*/ 70055 h 137735"/>
                <a:gd name="connsiteX6" fmla="*/ 67696 w 137767"/>
                <a:gd name="connsiteY6" fmla="*/ 3562 h 137735"/>
                <a:gd name="connsiteX7" fmla="*/ 2375 w 137767"/>
                <a:gd name="connsiteY7" fmla="*/ 68867 h 137735"/>
                <a:gd name="connsiteX8" fmla="*/ 70071 w 137767"/>
                <a:gd name="connsiteY8" fmla="*/ 135360 h 137735"/>
                <a:gd name="connsiteX9" fmla="*/ 134204 w 137767"/>
                <a:gd name="connsiteY9" fmla="*/ 70055 h 1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67" h="137735">
                  <a:moveTo>
                    <a:pt x="0" y="137735"/>
                  </a:moveTo>
                  <a:cubicBezTo>
                    <a:pt x="0" y="90240"/>
                    <a:pt x="0" y="46307"/>
                    <a:pt x="0" y="0"/>
                  </a:cubicBezTo>
                  <a:cubicBezTo>
                    <a:pt x="46318" y="0"/>
                    <a:pt x="91449" y="0"/>
                    <a:pt x="137767" y="0"/>
                  </a:cubicBezTo>
                  <a:cubicBezTo>
                    <a:pt x="137767" y="45120"/>
                    <a:pt x="137767" y="90240"/>
                    <a:pt x="137767" y="137735"/>
                  </a:cubicBezTo>
                  <a:cubicBezTo>
                    <a:pt x="92637" y="137735"/>
                    <a:pt x="47506" y="137735"/>
                    <a:pt x="0" y="137735"/>
                  </a:cubicBezTo>
                  <a:close/>
                  <a:moveTo>
                    <a:pt x="134204" y="70055"/>
                  </a:moveTo>
                  <a:cubicBezTo>
                    <a:pt x="134204" y="2375"/>
                    <a:pt x="134204" y="2375"/>
                    <a:pt x="67696" y="3562"/>
                  </a:cubicBezTo>
                  <a:cubicBezTo>
                    <a:pt x="-8313" y="4749"/>
                    <a:pt x="2375" y="-7124"/>
                    <a:pt x="2375" y="68867"/>
                  </a:cubicBezTo>
                  <a:cubicBezTo>
                    <a:pt x="2375" y="135360"/>
                    <a:pt x="2375" y="135360"/>
                    <a:pt x="70071" y="135360"/>
                  </a:cubicBezTo>
                  <a:cubicBezTo>
                    <a:pt x="134204" y="135360"/>
                    <a:pt x="134204" y="135360"/>
                    <a:pt x="134204" y="70055"/>
                  </a:cubicBezTo>
                  <a:close/>
                </a:path>
              </a:pathLst>
            </a:custGeom>
            <a:grpFill/>
            <a:ln w="11862"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id="{55FDE811-DF86-C0FA-3B2D-E38DA84C3B7B}"/>
              </a:ext>
            </a:extLst>
          </p:cNvPr>
          <p:cNvGrpSpPr/>
          <p:nvPr/>
        </p:nvGrpSpPr>
        <p:grpSpPr>
          <a:xfrm>
            <a:off x="-2978724" y="565484"/>
            <a:ext cx="4223513" cy="5362664"/>
            <a:chOff x="4590383" y="646852"/>
            <a:chExt cx="2225652" cy="2825947"/>
          </a:xfrm>
          <a:solidFill>
            <a:schemeClr val="bg1">
              <a:alpha val="9936"/>
            </a:schemeClr>
          </a:solidFill>
        </p:grpSpPr>
        <p:sp>
          <p:nvSpPr>
            <p:cNvPr id="64" name="Freeform 63">
              <a:extLst>
                <a:ext uri="{FF2B5EF4-FFF2-40B4-BE49-F238E27FC236}">
                  <a16:creationId xmlns:a16="http://schemas.microsoft.com/office/drawing/2014/main" id="{433B7091-DB73-864E-4E7F-B1658ECB084C}"/>
                </a:ext>
              </a:extLst>
            </p:cNvPr>
            <p:cNvSpPr/>
            <p:nvPr/>
          </p:nvSpPr>
          <p:spPr>
            <a:xfrm>
              <a:off x="4634278" y="2326540"/>
              <a:ext cx="967452" cy="1142842"/>
            </a:xfrm>
            <a:custGeom>
              <a:avLst/>
              <a:gdLst>
                <a:gd name="connsiteX0" fmla="*/ 560618 w 967452"/>
                <a:gd name="connsiteY0" fmla="*/ 316287 h 1142842"/>
                <a:gd name="connsiteX1" fmla="*/ 543991 w 967452"/>
                <a:gd name="connsiteY1" fmla="*/ 354283 h 1142842"/>
                <a:gd name="connsiteX2" fmla="*/ 500048 w 967452"/>
                <a:gd name="connsiteY2" fmla="*/ 501517 h 1142842"/>
                <a:gd name="connsiteX3" fmla="*/ 505986 w 967452"/>
                <a:gd name="connsiteY3" fmla="*/ 547824 h 1142842"/>
                <a:gd name="connsiteX4" fmla="*/ 655629 w 967452"/>
                <a:gd name="connsiteY4" fmla="*/ 804296 h 1142842"/>
                <a:gd name="connsiteX5" fmla="*/ 666318 w 967452"/>
                <a:gd name="connsiteY5" fmla="*/ 837544 h 1142842"/>
                <a:gd name="connsiteX6" fmla="*/ 666318 w 967452"/>
                <a:gd name="connsiteY6" fmla="*/ 1065519 h 1142842"/>
                <a:gd name="connsiteX7" fmla="*/ 617625 w 967452"/>
                <a:gd name="connsiteY7" fmla="*/ 1136761 h 1142842"/>
                <a:gd name="connsiteX8" fmla="*/ 530926 w 967452"/>
                <a:gd name="connsiteY8" fmla="*/ 1116576 h 1142842"/>
                <a:gd name="connsiteX9" fmla="*/ 511924 w 967452"/>
                <a:gd name="connsiteY9" fmla="*/ 1059582 h 1142842"/>
                <a:gd name="connsiteX10" fmla="*/ 510736 w 967452"/>
                <a:gd name="connsiteY10" fmla="*/ 887413 h 1142842"/>
                <a:gd name="connsiteX11" fmla="*/ 497672 w 967452"/>
                <a:gd name="connsiteY11" fmla="*/ 839918 h 1142842"/>
                <a:gd name="connsiteX12" fmla="*/ 351592 w 967452"/>
                <a:gd name="connsiteY12" fmla="*/ 588195 h 1142842"/>
                <a:gd name="connsiteX13" fmla="*/ 344466 w 967452"/>
                <a:gd name="connsiteY13" fmla="*/ 576321 h 1142842"/>
                <a:gd name="connsiteX14" fmla="*/ 308836 w 967452"/>
                <a:gd name="connsiteY14" fmla="*/ 559698 h 1142842"/>
                <a:gd name="connsiteX15" fmla="*/ 298147 w 967452"/>
                <a:gd name="connsiteY15" fmla="*/ 590570 h 1142842"/>
                <a:gd name="connsiteX16" fmla="*/ 296960 w 967452"/>
                <a:gd name="connsiteY16" fmla="*/ 1059582 h 1142842"/>
                <a:gd name="connsiteX17" fmla="*/ 187696 w 967452"/>
                <a:gd name="connsiteY17" fmla="*/ 1135574 h 1142842"/>
                <a:gd name="connsiteX18" fmla="*/ 142566 w 967452"/>
                <a:gd name="connsiteY18" fmla="*/ 1067893 h 1142842"/>
                <a:gd name="connsiteX19" fmla="*/ 143753 w 967452"/>
                <a:gd name="connsiteY19" fmla="*/ 459959 h 1142842"/>
                <a:gd name="connsiteX20" fmla="*/ 163943 w 967452"/>
                <a:gd name="connsiteY20" fmla="*/ 380405 h 1142842"/>
                <a:gd name="connsiteX21" fmla="*/ 158005 w 967452"/>
                <a:gd name="connsiteY21" fmla="*/ 337659 h 1142842"/>
                <a:gd name="connsiteX22" fmla="*/ 19050 w 967452"/>
                <a:gd name="connsiteY22" fmla="*/ 134619 h 1142842"/>
                <a:gd name="connsiteX23" fmla="*/ 67744 w 967452"/>
                <a:gd name="connsiteY23" fmla="*/ 26568 h 1142842"/>
                <a:gd name="connsiteX24" fmla="*/ 304086 w 967452"/>
                <a:gd name="connsiteY24" fmla="*/ 445 h 1142842"/>
                <a:gd name="connsiteX25" fmla="*/ 348029 w 967452"/>
                <a:gd name="connsiteY25" fmla="*/ 4008 h 1142842"/>
                <a:gd name="connsiteX26" fmla="*/ 584371 w 967452"/>
                <a:gd name="connsiteY26" fmla="*/ 81187 h 1142842"/>
                <a:gd name="connsiteX27" fmla="*/ 610499 w 967452"/>
                <a:gd name="connsiteY27" fmla="*/ 106121 h 1142842"/>
                <a:gd name="connsiteX28" fmla="*/ 750641 w 967452"/>
                <a:gd name="connsiteY28" fmla="*/ 452834 h 1142842"/>
                <a:gd name="connsiteX29" fmla="*/ 761330 w 967452"/>
                <a:gd name="connsiteY29" fmla="*/ 531201 h 1142842"/>
                <a:gd name="connsiteX30" fmla="*/ 779145 w 967452"/>
                <a:gd name="connsiteY30" fmla="*/ 594132 h 1142842"/>
                <a:gd name="connsiteX31" fmla="*/ 836152 w 967452"/>
                <a:gd name="connsiteY31" fmla="*/ 684372 h 1142842"/>
                <a:gd name="connsiteX32" fmla="*/ 876532 w 967452"/>
                <a:gd name="connsiteY32" fmla="*/ 693871 h 1142842"/>
                <a:gd name="connsiteX33" fmla="*/ 922850 w 967452"/>
                <a:gd name="connsiteY33" fmla="*/ 703370 h 1142842"/>
                <a:gd name="connsiteX34" fmla="*/ 960855 w 967452"/>
                <a:gd name="connsiteY34" fmla="*/ 851791 h 1142842"/>
                <a:gd name="connsiteX35" fmla="*/ 918100 w 967452"/>
                <a:gd name="connsiteY35" fmla="*/ 879102 h 1142842"/>
                <a:gd name="connsiteX36" fmla="*/ 791021 w 967452"/>
                <a:gd name="connsiteY36" fmla="*/ 763926 h 1142842"/>
                <a:gd name="connsiteX37" fmla="*/ 806461 w 967452"/>
                <a:gd name="connsiteY37" fmla="*/ 738991 h 1142842"/>
                <a:gd name="connsiteX38" fmla="*/ 814774 w 967452"/>
                <a:gd name="connsiteY38" fmla="*/ 703370 h 1142842"/>
                <a:gd name="connsiteX39" fmla="*/ 747078 w 967452"/>
                <a:gd name="connsiteY39" fmla="*/ 598881 h 1142842"/>
                <a:gd name="connsiteX40" fmla="*/ 697197 w 967452"/>
                <a:gd name="connsiteY40" fmla="*/ 564447 h 1142842"/>
                <a:gd name="connsiteX41" fmla="*/ 637815 w 967452"/>
                <a:gd name="connsiteY41" fmla="*/ 502704 h 1142842"/>
                <a:gd name="connsiteX42" fmla="*/ 580808 w 967452"/>
                <a:gd name="connsiteY42" fmla="*/ 355470 h 1142842"/>
                <a:gd name="connsiteX43" fmla="*/ 560618 w 967452"/>
                <a:gd name="connsiteY43" fmla="*/ 316287 h 114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7452" h="1142842">
                  <a:moveTo>
                    <a:pt x="560618" y="316287"/>
                  </a:moveTo>
                  <a:cubicBezTo>
                    <a:pt x="552304" y="334097"/>
                    <a:pt x="547554" y="343596"/>
                    <a:pt x="543991" y="354283"/>
                  </a:cubicBezTo>
                  <a:cubicBezTo>
                    <a:pt x="528551" y="402965"/>
                    <a:pt x="513112" y="452834"/>
                    <a:pt x="500048" y="501517"/>
                  </a:cubicBezTo>
                  <a:cubicBezTo>
                    <a:pt x="496485" y="515765"/>
                    <a:pt x="498860" y="534763"/>
                    <a:pt x="505986" y="547824"/>
                  </a:cubicBezTo>
                  <a:cubicBezTo>
                    <a:pt x="554679" y="633315"/>
                    <a:pt x="605748" y="718806"/>
                    <a:pt x="655629" y="804296"/>
                  </a:cubicBezTo>
                  <a:cubicBezTo>
                    <a:pt x="661568" y="813796"/>
                    <a:pt x="666318" y="825670"/>
                    <a:pt x="666318" y="837544"/>
                  </a:cubicBezTo>
                  <a:cubicBezTo>
                    <a:pt x="667506" y="913535"/>
                    <a:pt x="667506" y="989527"/>
                    <a:pt x="666318" y="1065519"/>
                  </a:cubicBezTo>
                  <a:cubicBezTo>
                    <a:pt x="666318" y="1098766"/>
                    <a:pt x="649691" y="1124887"/>
                    <a:pt x="617625" y="1136761"/>
                  </a:cubicBezTo>
                  <a:cubicBezTo>
                    <a:pt x="585558" y="1147448"/>
                    <a:pt x="552304" y="1143886"/>
                    <a:pt x="530926" y="1116576"/>
                  </a:cubicBezTo>
                  <a:cubicBezTo>
                    <a:pt x="519050" y="1101140"/>
                    <a:pt x="511924" y="1079767"/>
                    <a:pt x="511924" y="1059582"/>
                  </a:cubicBezTo>
                  <a:cubicBezTo>
                    <a:pt x="509549" y="1002588"/>
                    <a:pt x="511924" y="944407"/>
                    <a:pt x="510736" y="887413"/>
                  </a:cubicBezTo>
                  <a:cubicBezTo>
                    <a:pt x="510736" y="871977"/>
                    <a:pt x="505986" y="854166"/>
                    <a:pt x="497672" y="839918"/>
                  </a:cubicBezTo>
                  <a:cubicBezTo>
                    <a:pt x="450166" y="755614"/>
                    <a:pt x="400285" y="672498"/>
                    <a:pt x="351592" y="588195"/>
                  </a:cubicBezTo>
                  <a:cubicBezTo>
                    <a:pt x="349216" y="583445"/>
                    <a:pt x="348029" y="577509"/>
                    <a:pt x="344466" y="576321"/>
                  </a:cubicBezTo>
                  <a:cubicBezTo>
                    <a:pt x="332589" y="570384"/>
                    <a:pt x="320713" y="565635"/>
                    <a:pt x="308836" y="559698"/>
                  </a:cubicBezTo>
                  <a:cubicBezTo>
                    <a:pt x="305273" y="570384"/>
                    <a:pt x="298147" y="579883"/>
                    <a:pt x="298147" y="590570"/>
                  </a:cubicBezTo>
                  <a:cubicBezTo>
                    <a:pt x="296960" y="747303"/>
                    <a:pt x="298147" y="902849"/>
                    <a:pt x="296960" y="1059582"/>
                  </a:cubicBezTo>
                  <a:cubicBezTo>
                    <a:pt x="296960" y="1122513"/>
                    <a:pt x="242328" y="1159321"/>
                    <a:pt x="187696" y="1135574"/>
                  </a:cubicBezTo>
                  <a:cubicBezTo>
                    <a:pt x="159193" y="1122513"/>
                    <a:pt x="142566" y="1101140"/>
                    <a:pt x="142566" y="1067893"/>
                  </a:cubicBezTo>
                  <a:cubicBezTo>
                    <a:pt x="142566" y="864853"/>
                    <a:pt x="141378" y="661812"/>
                    <a:pt x="143753" y="459959"/>
                  </a:cubicBezTo>
                  <a:cubicBezTo>
                    <a:pt x="143753" y="433836"/>
                    <a:pt x="159193" y="406527"/>
                    <a:pt x="163943" y="380405"/>
                  </a:cubicBezTo>
                  <a:cubicBezTo>
                    <a:pt x="166319" y="366156"/>
                    <a:pt x="165131" y="348346"/>
                    <a:pt x="158005" y="337659"/>
                  </a:cubicBezTo>
                  <a:cubicBezTo>
                    <a:pt x="112874" y="268792"/>
                    <a:pt x="65368" y="202299"/>
                    <a:pt x="19050" y="134619"/>
                  </a:cubicBezTo>
                  <a:cubicBezTo>
                    <a:pt x="-18955" y="78812"/>
                    <a:pt x="1235" y="33692"/>
                    <a:pt x="67744" y="26568"/>
                  </a:cubicBezTo>
                  <a:cubicBezTo>
                    <a:pt x="146129" y="18256"/>
                    <a:pt x="224513" y="8757"/>
                    <a:pt x="304086" y="445"/>
                  </a:cubicBezTo>
                  <a:cubicBezTo>
                    <a:pt x="318338" y="-742"/>
                    <a:pt x="333777" y="445"/>
                    <a:pt x="348029" y="4008"/>
                  </a:cubicBezTo>
                  <a:cubicBezTo>
                    <a:pt x="427601" y="28942"/>
                    <a:pt x="505986" y="53877"/>
                    <a:pt x="584371" y="81187"/>
                  </a:cubicBezTo>
                  <a:cubicBezTo>
                    <a:pt x="595060" y="84749"/>
                    <a:pt x="605748" y="95435"/>
                    <a:pt x="610499" y="106121"/>
                  </a:cubicBezTo>
                  <a:cubicBezTo>
                    <a:pt x="658005" y="221297"/>
                    <a:pt x="705511" y="336472"/>
                    <a:pt x="750641" y="452834"/>
                  </a:cubicBezTo>
                  <a:cubicBezTo>
                    <a:pt x="760143" y="476582"/>
                    <a:pt x="756580" y="505079"/>
                    <a:pt x="761330" y="531201"/>
                  </a:cubicBezTo>
                  <a:cubicBezTo>
                    <a:pt x="764893" y="552574"/>
                    <a:pt x="768456" y="575134"/>
                    <a:pt x="779145" y="594132"/>
                  </a:cubicBezTo>
                  <a:cubicBezTo>
                    <a:pt x="795772" y="625003"/>
                    <a:pt x="818337" y="653501"/>
                    <a:pt x="836152" y="684372"/>
                  </a:cubicBezTo>
                  <a:cubicBezTo>
                    <a:pt x="846841" y="702183"/>
                    <a:pt x="859905" y="708120"/>
                    <a:pt x="876532" y="693871"/>
                  </a:cubicBezTo>
                  <a:cubicBezTo>
                    <a:pt x="896722" y="676060"/>
                    <a:pt x="909786" y="683185"/>
                    <a:pt x="922850" y="703370"/>
                  </a:cubicBezTo>
                  <a:cubicBezTo>
                    <a:pt x="954917" y="748491"/>
                    <a:pt x="979857" y="793611"/>
                    <a:pt x="960855" y="851791"/>
                  </a:cubicBezTo>
                  <a:cubicBezTo>
                    <a:pt x="953729" y="874352"/>
                    <a:pt x="941853" y="882664"/>
                    <a:pt x="918100" y="879102"/>
                  </a:cubicBezTo>
                  <a:cubicBezTo>
                    <a:pt x="846841" y="870790"/>
                    <a:pt x="817150" y="818545"/>
                    <a:pt x="791021" y="763926"/>
                  </a:cubicBezTo>
                  <a:cubicBezTo>
                    <a:pt x="788646" y="759176"/>
                    <a:pt x="799335" y="743741"/>
                    <a:pt x="806461" y="738991"/>
                  </a:cubicBezTo>
                  <a:cubicBezTo>
                    <a:pt x="821900" y="728305"/>
                    <a:pt x="825463" y="719993"/>
                    <a:pt x="814774" y="703370"/>
                  </a:cubicBezTo>
                  <a:cubicBezTo>
                    <a:pt x="791021" y="668936"/>
                    <a:pt x="772019" y="632127"/>
                    <a:pt x="747078" y="598881"/>
                  </a:cubicBezTo>
                  <a:cubicBezTo>
                    <a:pt x="735202" y="583445"/>
                    <a:pt x="716200" y="571572"/>
                    <a:pt x="697197" y="564447"/>
                  </a:cubicBezTo>
                  <a:cubicBezTo>
                    <a:pt x="666318" y="552574"/>
                    <a:pt x="649691" y="531201"/>
                    <a:pt x="637815" y="502704"/>
                  </a:cubicBezTo>
                  <a:cubicBezTo>
                    <a:pt x="618813" y="454022"/>
                    <a:pt x="600998" y="405340"/>
                    <a:pt x="580808" y="355470"/>
                  </a:cubicBezTo>
                  <a:cubicBezTo>
                    <a:pt x="574869" y="342409"/>
                    <a:pt x="568931" y="332910"/>
                    <a:pt x="560618" y="316287"/>
                  </a:cubicBezTo>
                  <a:close/>
                </a:path>
              </a:pathLst>
            </a:custGeom>
            <a:grpFill/>
            <a:ln w="1186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1B75FA4-907D-A38B-0FF1-0ED7F38AC841}"/>
                </a:ext>
              </a:extLst>
            </p:cNvPr>
            <p:cNvSpPr/>
            <p:nvPr/>
          </p:nvSpPr>
          <p:spPr>
            <a:xfrm>
              <a:off x="4590383" y="646852"/>
              <a:ext cx="2225652" cy="2825947"/>
            </a:xfrm>
            <a:custGeom>
              <a:avLst/>
              <a:gdLst>
                <a:gd name="connsiteX0" fmla="*/ 714964 w 2225652"/>
                <a:gd name="connsiteY0" fmla="*/ 289719 h 2825947"/>
                <a:gd name="connsiteX1" fmla="*/ 804038 w 2225652"/>
                <a:gd name="connsiteY1" fmla="*/ 218477 h 2825947"/>
                <a:gd name="connsiteX2" fmla="*/ 811164 w 2225652"/>
                <a:gd name="connsiteY2" fmla="*/ 191167 h 2825947"/>
                <a:gd name="connsiteX3" fmla="*/ 811164 w 2225652"/>
                <a:gd name="connsiteY3" fmla="*/ 87866 h 2825947"/>
                <a:gd name="connsiteX4" fmla="*/ 840855 w 2225652"/>
                <a:gd name="connsiteY4" fmla="*/ 66493 h 2825947"/>
                <a:gd name="connsiteX5" fmla="*/ 876484 w 2225652"/>
                <a:gd name="connsiteY5" fmla="*/ 87866 h 2825947"/>
                <a:gd name="connsiteX6" fmla="*/ 876484 w 2225652"/>
                <a:gd name="connsiteY6" fmla="*/ 154358 h 2825947"/>
                <a:gd name="connsiteX7" fmla="*/ 884798 w 2225652"/>
                <a:gd name="connsiteY7" fmla="*/ 156733 h 2825947"/>
                <a:gd name="connsiteX8" fmla="*/ 1083135 w 2225652"/>
                <a:gd name="connsiteY8" fmla="*/ 0 h 2825947"/>
                <a:gd name="connsiteX9" fmla="*/ 1239904 w 2225652"/>
                <a:gd name="connsiteY9" fmla="*/ 124674 h 2825947"/>
                <a:gd name="connsiteX10" fmla="*/ 1446555 w 2225652"/>
                <a:gd name="connsiteY10" fmla="*/ 289719 h 2825947"/>
                <a:gd name="connsiteX11" fmla="*/ 1473871 w 2225652"/>
                <a:gd name="connsiteY11" fmla="*/ 347900 h 2825947"/>
                <a:gd name="connsiteX12" fmla="*/ 1472683 w 2225652"/>
                <a:gd name="connsiteY12" fmla="*/ 680365 h 2825947"/>
                <a:gd name="connsiteX13" fmla="*/ 1505938 w 2225652"/>
                <a:gd name="connsiteY13" fmla="*/ 714799 h 2825947"/>
                <a:gd name="connsiteX14" fmla="*/ 1593824 w 2225652"/>
                <a:gd name="connsiteY14" fmla="*/ 628120 h 2825947"/>
                <a:gd name="connsiteX15" fmla="*/ 1593824 w 2225652"/>
                <a:gd name="connsiteY15" fmla="*/ 527193 h 2825947"/>
                <a:gd name="connsiteX16" fmla="*/ 1571258 w 2225652"/>
                <a:gd name="connsiteY16" fmla="*/ 493947 h 2825947"/>
                <a:gd name="connsiteX17" fmla="*/ 1559382 w 2225652"/>
                <a:gd name="connsiteY17" fmla="*/ 480886 h 2825947"/>
                <a:gd name="connsiteX18" fmla="*/ 1572446 w 2225652"/>
                <a:gd name="connsiteY18" fmla="*/ 467825 h 2825947"/>
                <a:gd name="connsiteX19" fmla="*/ 1592636 w 2225652"/>
                <a:gd name="connsiteY19" fmla="*/ 466638 h 2825947"/>
                <a:gd name="connsiteX20" fmla="*/ 2016626 w 2225652"/>
                <a:gd name="connsiteY20" fmla="*/ 466638 h 2825947"/>
                <a:gd name="connsiteX21" fmla="*/ 2034441 w 2225652"/>
                <a:gd name="connsiteY21" fmla="*/ 467825 h 2825947"/>
                <a:gd name="connsiteX22" fmla="*/ 2052256 w 2225652"/>
                <a:gd name="connsiteY22" fmla="*/ 480886 h 2825947"/>
                <a:gd name="connsiteX23" fmla="*/ 2038004 w 2225652"/>
                <a:gd name="connsiteY23" fmla="*/ 496322 h 2825947"/>
                <a:gd name="connsiteX24" fmla="*/ 2020189 w 2225652"/>
                <a:gd name="connsiteY24" fmla="*/ 520070 h 2825947"/>
                <a:gd name="connsiteX25" fmla="*/ 2019001 w 2225652"/>
                <a:gd name="connsiteY25" fmla="*/ 692239 h 2825947"/>
                <a:gd name="connsiteX26" fmla="*/ 2043942 w 2225652"/>
                <a:gd name="connsiteY26" fmla="*/ 715986 h 2825947"/>
                <a:gd name="connsiteX27" fmla="*/ 2182897 w 2225652"/>
                <a:gd name="connsiteY27" fmla="*/ 715986 h 2825947"/>
                <a:gd name="connsiteX28" fmla="*/ 2225652 w 2225652"/>
                <a:gd name="connsiteY28" fmla="*/ 724297 h 2825947"/>
                <a:gd name="connsiteX29" fmla="*/ 2214963 w 2225652"/>
                <a:gd name="connsiteY29" fmla="*/ 737359 h 2825947"/>
                <a:gd name="connsiteX30" fmla="*/ 2180522 w 2225652"/>
                <a:gd name="connsiteY30" fmla="*/ 799102 h 2825947"/>
                <a:gd name="connsiteX31" fmla="*/ 2180522 w 2225652"/>
                <a:gd name="connsiteY31" fmla="*/ 2787952 h 2825947"/>
                <a:gd name="connsiteX32" fmla="*/ 2178146 w 2225652"/>
                <a:gd name="connsiteY32" fmla="*/ 2824760 h 2825947"/>
                <a:gd name="connsiteX33" fmla="*/ 2167457 w 2225652"/>
                <a:gd name="connsiteY33" fmla="*/ 2825948 h 2825947"/>
                <a:gd name="connsiteX34" fmla="*/ 2163895 w 2225652"/>
                <a:gd name="connsiteY34" fmla="*/ 2789139 h 2825947"/>
                <a:gd name="connsiteX35" fmla="*/ 2163895 w 2225652"/>
                <a:gd name="connsiteY35" fmla="*/ 1833304 h 2825947"/>
                <a:gd name="connsiteX36" fmla="*/ 2163895 w 2225652"/>
                <a:gd name="connsiteY36" fmla="*/ 788415 h 2825947"/>
                <a:gd name="connsiteX37" fmla="*/ 2122327 w 2225652"/>
                <a:gd name="connsiteY37" fmla="*/ 745670 h 2825947"/>
                <a:gd name="connsiteX38" fmla="*/ 1510688 w 2225652"/>
                <a:gd name="connsiteY38" fmla="*/ 744483 h 2825947"/>
                <a:gd name="connsiteX39" fmla="*/ 1472683 w 2225652"/>
                <a:gd name="connsiteY39" fmla="*/ 783666 h 2825947"/>
                <a:gd name="connsiteX40" fmla="*/ 1472683 w 2225652"/>
                <a:gd name="connsiteY40" fmla="*/ 2139646 h 2825947"/>
                <a:gd name="connsiteX41" fmla="*/ 1469120 w 2225652"/>
                <a:gd name="connsiteY41" fmla="*/ 2177642 h 2825947"/>
                <a:gd name="connsiteX42" fmla="*/ 1458432 w 2225652"/>
                <a:gd name="connsiteY42" fmla="*/ 2177642 h 2825947"/>
                <a:gd name="connsiteX43" fmla="*/ 1454869 w 2225652"/>
                <a:gd name="connsiteY43" fmla="*/ 2139646 h 2825947"/>
                <a:gd name="connsiteX44" fmla="*/ 1454869 w 2225652"/>
                <a:gd name="connsiteY44" fmla="*/ 385896 h 2825947"/>
                <a:gd name="connsiteX45" fmla="*/ 1409738 w 2225652"/>
                <a:gd name="connsiteY45" fmla="*/ 340776 h 2825947"/>
                <a:gd name="connsiteX46" fmla="*/ 748218 w 2225652"/>
                <a:gd name="connsiteY46" fmla="*/ 340776 h 2825947"/>
                <a:gd name="connsiteX47" fmla="*/ 709026 w 2225652"/>
                <a:gd name="connsiteY47" fmla="*/ 379959 h 2825947"/>
                <a:gd name="connsiteX48" fmla="*/ 709026 w 2225652"/>
                <a:gd name="connsiteY48" fmla="*/ 1255053 h 2825947"/>
                <a:gd name="connsiteX49" fmla="*/ 705463 w 2225652"/>
                <a:gd name="connsiteY49" fmla="*/ 1294236 h 2825947"/>
                <a:gd name="connsiteX50" fmla="*/ 694774 w 2225652"/>
                <a:gd name="connsiteY50" fmla="*/ 1295424 h 2825947"/>
                <a:gd name="connsiteX51" fmla="*/ 690023 w 2225652"/>
                <a:gd name="connsiteY51" fmla="*/ 1258615 h 2825947"/>
                <a:gd name="connsiteX52" fmla="*/ 690023 w 2225652"/>
                <a:gd name="connsiteY52" fmla="*/ 374022 h 2825947"/>
                <a:gd name="connsiteX53" fmla="*/ 691211 w 2225652"/>
                <a:gd name="connsiteY53" fmla="*/ 86678 h 2825947"/>
                <a:gd name="connsiteX54" fmla="*/ 653206 w 2225652"/>
                <a:gd name="connsiteY54" fmla="*/ 51057 h 2825947"/>
                <a:gd name="connsiteX55" fmla="*/ 89074 w 2225652"/>
                <a:gd name="connsiteY55" fmla="*/ 51057 h 2825947"/>
                <a:gd name="connsiteX56" fmla="*/ 52256 w 2225652"/>
                <a:gd name="connsiteY56" fmla="*/ 87866 h 2825947"/>
                <a:gd name="connsiteX57" fmla="*/ 52256 w 2225652"/>
                <a:gd name="connsiteY57" fmla="*/ 1566145 h 2825947"/>
                <a:gd name="connsiteX58" fmla="*/ 48694 w 2225652"/>
                <a:gd name="connsiteY58" fmla="*/ 1604141 h 2825947"/>
                <a:gd name="connsiteX59" fmla="*/ 38005 w 2225652"/>
                <a:gd name="connsiteY59" fmla="*/ 1604141 h 2825947"/>
                <a:gd name="connsiteX60" fmla="*/ 34442 w 2225652"/>
                <a:gd name="connsiteY60" fmla="*/ 1567332 h 2825947"/>
                <a:gd name="connsiteX61" fmla="*/ 34442 w 2225652"/>
                <a:gd name="connsiteY61" fmla="*/ 341964 h 2825947"/>
                <a:gd name="connsiteX62" fmla="*/ 34442 w 2225652"/>
                <a:gd name="connsiteY62" fmla="*/ 80742 h 2825947"/>
                <a:gd name="connsiteX63" fmla="*/ 13064 w 2225652"/>
                <a:gd name="connsiteY63" fmla="*/ 49870 h 2825947"/>
                <a:gd name="connsiteX64" fmla="*/ 0 w 2225652"/>
                <a:gd name="connsiteY64" fmla="*/ 37996 h 2825947"/>
                <a:gd name="connsiteX65" fmla="*/ 15439 w 2225652"/>
                <a:gd name="connsiteY65" fmla="*/ 23747 h 2825947"/>
                <a:gd name="connsiteX66" fmla="*/ 41568 w 2225652"/>
                <a:gd name="connsiteY66" fmla="*/ 22560 h 2825947"/>
                <a:gd name="connsiteX67" fmla="*/ 703088 w 2225652"/>
                <a:gd name="connsiteY67" fmla="*/ 22560 h 2825947"/>
                <a:gd name="connsiteX68" fmla="*/ 723278 w 2225652"/>
                <a:gd name="connsiteY68" fmla="*/ 23747 h 2825947"/>
                <a:gd name="connsiteX69" fmla="*/ 742280 w 2225652"/>
                <a:gd name="connsiteY69" fmla="*/ 37996 h 2825947"/>
                <a:gd name="connsiteX70" fmla="*/ 726841 w 2225652"/>
                <a:gd name="connsiteY70" fmla="*/ 52244 h 2825947"/>
                <a:gd name="connsiteX71" fmla="*/ 709026 w 2225652"/>
                <a:gd name="connsiteY71" fmla="*/ 70055 h 2825947"/>
                <a:gd name="connsiteX72" fmla="*/ 707838 w 2225652"/>
                <a:gd name="connsiteY72" fmla="*/ 288532 h 2825947"/>
                <a:gd name="connsiteX73" fmla="*/ 714964 w 2225652"/>
                <a:gd name="connsiteY73" fmla="*/ 289719 h 2825947"/>
                <a:gd name="connsiteX74" fmla="*/ 1442992 w 2225652"/>
                <a:gd name="connsiteY74" fmla="*/ 317029 h 2825947"/>
                <a:gd name="connsiteX75" fmla="*/ 1423990 w 2225652"/>
                <a:gd name="connsiteY75" fmla="*/ 296843 h 2825947"/>
                <a:gd name="connsiteX76" fmla="*/ 1106888 w 2225652"/>
                <a:gd name="connsiteY76" fmla="*/ 42745 h 2825947"/>
                <a:gd name="connsiteX77" fmla="*/ 1057007 w 2225652"/>
                <a:gd name="connsiteY77" fmla="*/ 41558 h 2825947"/>
                <a:gd name="connsiteX78" fmla="*/ 738717 w 2225652"/>
                <a:gd name="connsiteY78" fmla="*/ 293281 h 2825947"/>
                <a:gd name="connsiteX79" fmla="*/ 714964 w 2225652"/>
                <a:gd name="connsiteY79" fmla="*/ 305155 h 2825947"/>
                <a:gd name="connsiteX80" fmla="*/ 723278 w 2225652"/>
                <a:gd name="connsiteY80" fmla="*/ 315841 h 2825947"/>
                <a:gd name="connsiteX81" fmla="*/ 1442992 w 2225652"/>
                <a:gd name="connsiteY81" fmla="*/ 317029 h 2825947"/>
                <a:gd name="connsiteX82" fmla="*/ 1804037 w 2225652"/>
                <a:gd name="connsiteY82" fmla="*/ 713611 h 2825947"/>
                <a:gd name="connsiteX83" fmla="*/ 1972683 w 2225652"/>
                <a:gd name="connsiteY83" fmla="*/ 713611 h 2825947"/>
                <a:gd name="connsiteX84" fmla="*/ 1998812 w 2225652"/>
                <a:gd name="connsiteY84" fmla="*/ 687489 h 2825947"/>
                <a:gd name="connsiteX85" fmla="*/ 1998812 w 2225652"/>
                <a:gd name="connsiteY85" fmla="*/ 521257 h 2825947"/>
                <a:gd name="connsiteX86" fmla="*/ 1971496 w 2225652"/>
                <a:gd name="connsiteY86" fmla="*/ 493947 h 2825947"/>
                <a:gd name="connsiteX87" fmla="*/ 1636579 w 2225652"/>
                <a:gd name="connsiteY87" fmla="*/ 493947 h 2825947"/>
                <a:gd name="connsiteX88" fmla="*/ 1608075 w 2225652"/>
                <a:gd name="connsiteY88" fmla="*/ 521257 h 2825947"/>
                <a:gd name="connsiteX89" fmla="*/ 1608075 w 2225652"/>
                <a:gd name="connsiteY89" fmla="*/ 683927 h 2825947"/>
                <a:gd name="connsiteX90" fmla="*/ 1636579 w 2225652"/>
                <a:gd name="connsiteY90" fmla="*/ 713611 h 2825947"/>
                <a:gd name="connsiteX91" fmla="*/ 1804037 w 2225652"/>
                <a:gd name="connsiteY91" fmla="*/ 713611 h 2825947"/>
                <a:gd name="connsiteX92" fmla="*/ 831354 w 2225652"/>
                <a:gd name="connsiteY92" fmla="*/ 184043 h 2825947"/>
                <a:gd name="connsiteX93" fmla="*/ 846793 w 2225652"/>
                <a:gd name="connsiteY93" fmla="*/ 179293 h 2825947"/>
                <a:gd name="connsiteX94" fmla="*/ 853919 w 2225652"/>
                <a:gd name="connsiteY94" fmla="*/ 89053 h 2825947"/>
                <a:gd name="connsiteX95" fmla="*/ 840855 w 2225652"/>
                <a:gd name="connsiteY95" fmla="*/ 84304 h 2825947"/>
                <a:gd name="connsiteX96" fmla="*/ 831354 w 2225652"/>
                <a:gd name="connsiteY96" fmla="*/ 93802 h 2825947"/>
                <a:gd name="connsiteX97" fmla="*/ 831354 w 2225652"/>
                <a:gd name="connsiteY97" fmla="*/ 184043 h 282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25652" h="2825947">
                  <a:moveTo>
                    <a:pt x="714964" y="289719"/>
                  </a:moveTo>
                  <a:cubicBezTo>
                    <a:pt x="744655" y="265971"/>
                    <a:pt x="775534" y="243411"/>
                    <a:pt x="804038" y="218477"/>
                  </a:cubicBezTo>
                  <a:cubicBezTo>
                    <a:pt x="809976" y="213727"/>
                    <a:pt x="811164" y="200666"/>
                    <a:pt x="811164" y="191167"/>
                  </a:cubicBezTo>
                  <a:cubicBezTo>
                    <a:pt x="812351" y="156733"/>
                    <a:pt x="812351" y="122300"/>
                    <a:pt x="811164" y="87866"/>
                  </a:cubicBezTo>
                  <a:cubicBezTo>
                    <a:pt x="809976" y="64118"/>
                    <a:pt x="825415" y="65306"/>
                    <a:pt x="840855" y="66493"/>
                  </a:cubicBezTo>
                  <a:cubicBezTo>
                    <a:pt x="856294" y="67680"/>
                    <a:pt x="876484" y="59369"/>
                    <a:pt x="876484" y="87866"/>
                  </a:cubicBezTo>
                  <a:cubicBezTo>
                    <a:pt x="875296" y="110426"/>
                    <a:pt x="876484" y="131798"/>
                    <a:pt x="876484" y="154358"/>
                  </a:cubicBezTo>
                  <a:cubicBezTo>
                    <a:pt x="878859" y="155546"/>
                    <a:pt x="882422" y="155546"/>
                    <a:pt x="884798" y="156733"/>
                  </a:cubicBezTo>
                  <a:cubicBezTo>
                    <a:pt x="950118" y="104489"/>
                    <a:pt x="1016627" y="53432"/>
                    <a:pt x="1083135" y="0"/>
                  </a:cubicBezTo>
                  <a:cubicBezTo>
                    <a:pt x="1135391" y="41558"/>
                    <a:pt x="1187648" y="83116"/>
                    <a:pt x="1239904" y="124674"/>
                  </a:cubicBezTo>
                  <a:cubicBezTo>
                    <a:pt x="1308788" y="179293"/>
                    <a:pt x="1376484" y="235100"/>
                    <a:pt x="1446555" y="289719"/>
                  </a:cubicBezTo>
                  <a:cubicBezTo>
                    <a:pt x="1466745" y="305155"/>
                    <a:pt x="1473871" y="321778"/>
                    <a:pt x="1473871" y="347900"/>
                  </a:cubicBezTo>
                  <a:cubicBezTo>
                    <a:pt x="1472683" y="458326"/>
                    <a:pt x="1473871" y="569939"/>
                    <a:pt x="1472683" y="680365"/>
                  </a:cubicBezTo>
                  <a:cubicBezTo>
                    <a:pt x="1472683" y="705299"/>
                    <a:pt x="1479809" y="714799"/>
                    <a:pt x="1505938" y="714799"/>
                  </a:cubicBezTo>
                  <a:cubicBezTo>
                    <a:pt x="1593824" y="714799"/>
                    <a:pt x="1593824" y="715986"/>
                    <a:pt x="1593824" y="628120"/>
                  </a:cubicBezTo>
                  <a:cubicBezTo>
                    <a:pt x="1593824" y="594874"/>
                    <a:pt x="1593824" y="560440"/>
                    <a:pt x="1593824" y="527193"/>
                  </a:cubicBezTo>
                  <a:cubicBezTo>
                    <a:pt x="1593824" y="510570"/>
                    <a:pt x="1595011" y="495135"/>
                    <a:pt x="1571258" y="493947"/>
                  </a:cubicBezTo>
                  <a:cubicBezTo>
                    <a:pt x="1566508" y="493947"/>
                    <a:pt x="1559382" y="484448"/>
                    <a:pt x="1559382" y="480886"/>
                  </a:cubicBezTo>
                  <a:cubicBezTo>
                    <a:pt x="1559382" y="476137"/>
                    <a:pt x="1566508" y="470200"/>
                    <a:pt x="1572446" y="467825"/>
                  </a:cubicBezTo>
                  <a:cubicBezTo>
                    <a:pt x="1578384" y="465450"/>
                    <a:pt x="1585510" y="466638"/>
                    <a:pt x="1592636" y="466638"/>
                  </a:cubicBezTo>
                  <a:cubicBezTo>
                    <a:pt x="1733966" y="466638"/>
                    <a:pt x="1875296" y="466638"/>
                    <a:pt x="2016626" y="466638"/>
                  </a:cubicBezTo>
                  <a:cubicBezTo>
                    <a:pt x="2022564" y="466638"/>
                    <a:pt x="2029690" y="465450"/>
                    <a:pt x="2034441" y="467825"/>
                  </a:cubicBezTo>
                  <a:cubicBezTo>
                    <a:pt x="2041567" y="470200"/>
                    <a:pt x="2046317" y="476137"/>
                    <a:pt x="2052256" y="480886"/>
                  </a:cubicBezTo>
                  <a:cubicBezTo>
                    <a:pt x="2047505" y="485635"/>
                    <a:pt x="2042754" y="491572"/>
                    <a:pt x="2038004" y="496322"/>
                  </a:cubicBezTo>
                  <a:cubicBezTo>
                    <a:pt x="2030878" y="503446"/>
                    <a:pt x="2020189" y="511758"/>
                    <a:pt x="2020189" y="520070"/>
                  </a:cubicBezTo>
                  <a:cubicBezTo>
                    <a:pt x="2019001" y="577063"/>
                    <a:pt x="2020189" y="635244"/>
                    <a:pt x="2019001" y="692239"/>
                  </a:cubicBezTo>
                  <a:cubicBezTo>
                    <a:pt x="2019001" y="711236"/>
                    <a:pt x="2026127" y="715986"/>
                    <a:pt x="2043942" y="715986"/>
                  </a:cubicBezTo>
                  <a:cubicBezTo>
                    <a:pt x="2090260" y="715986"/>
                    <a:pt x="2136579" y="714799"/>
                    <a:pt x="2182897" y="715986"/>
                  </a:cubicBezTo>
                  <a:cubicBezTo>
                    <a:pt x="2195961" y="715986"/>
                    <a:pt x="2207838" y="720735"/>
                    <a:pt x="2225652" y="724297"/>
                  </a:cubicBezTo>
                  <a:cubicBezTo>
                    <a:pt x="2219714" y="732609"/>
                    <a:pt x="2217339" y="737359"/>
                    <a:pt x="2214963" y="737359"/>
                  </a:cubicBezTo>
                  <a:cubicBezTo>
                    <a:pt x="2174583" y="742108"/>
                    <a:pt x="2180522" y="771792"/>
                    <a:pt x="2180522" y="799102"/>
                  </a:cubicBezTo>
                  <a:cubicBezTo>
                    <a:pt x="2180522" y="1461656"/>
                    <a:pt x="2180522" y="2125397"/>
                    <a:pt x="2180522" y="2787952"/>
                  </a:cubicBezTo>
                  <a:cubicBezTo>
                    <a:pt x="2180522" y="2799825"/>
                    <a:pt x="2179334" y="2811699"/>
                    <a:pt x="2178146" y="2824760"/>
                  </a:cubicBezTo>
                  <a:cubicBezTo>
                    <a:pt x="2174583" y="2824760"/>
                    <a:pt x="2171021" y="2824760"/>
                    <a:pt x="2167457" y="2825948"/>
                  </a:cubicBezTo>
                  <a:cubicBezTo>
                    <a:pt x="2166270" y="2814074"/>
                    <a:pt x="2163895" y="2802200"/>
                    <a:pt x="2163895" y="2789139"/>
                  </a:cubicBezTo>
                  <a:cubicBezTo>
                    <a:pt x="2163895" y="2470923"/>
                    <a:pt x="2163895" y="2151520"/>
                    <a:pt x="2163895" y="1833304"/>
                  </a:cubicBezTo>
                  <a:cubicBezTo>
                    <a:pt x="2163895" y="1485404"/>
                    <a:pt x="2163895" y="1136316"/>
                    <a:pt x="2163895" y="788415"/>
                  </a:cubicBezTo>
                  <a:cubicBezTo>
                    <a:pt x="2163895" y="745670"/>
                    <a:pt x="2163895" y="745670"/>
                    <a:pt x="2122327" y="745670"/>
                  </a:cubicBezTo>
                  <a:cubicBezTo>
                    <a:pt x="1918051" y="745670"/>
                    <a:pt x="1714964" y="745670"/>
                    <a:pt x="1510688" y="744483"/>
                  </a:cubicBezTo>
                  <a:cubicBezTo>
                    <a:pt x="1479809" y="744483"/>
                    <a:pt x="1472683" y="753982"/>
                    <a:pt x="1472683" y="783666"/>
                  </a:cubicBezTo>
                  <a:cubicBezTo>
                    <a:pt x="1473871" y="1236055"/>
                    <a:pt x="1472683" y="1688444"/>
                    <a:pt x="1472683" y="2139646"/>
                  </a:cubicBezTo>
                  <a:cubicBezTo>
                    <a:pt x="1472683" y="2152707"/>
                    <a:pt x="1470308" y="2164581"/>
                    <a:pt x="1469120" y="2177642"/>
                  </a:cubicBezTo>
                  <a:cubicBezTo>
                    <a:pt x="1465557" y="2177642"/>
                    <a:pt x="1461995" y="2177642"/>
                    <a:pt x="1458432" y="2177642"/>
                  </a:cubicBezTo>
                  <a:cubicBezTo>
                    <a:pt x="1457244" y="2164581"/>
                    <a:pt x="1454869" y="2152707"/>
                    <a:pt x="1454869" y="2139646"/>
                  </a:cubicBezTo>
                  <a:cubicBezTo>
                    <a:pt x="1454869" y="1555458"/>
                    <a:pt x="1454869" y="970084"/>
                    <a:pt x="1454869" y="385896"/>
                  </a:cubicBezTo>
                  <a:cubicBezTo>
                    <a:pt x="1454869" y="340776"/>
                    <a:pt x="1454869" y="340776"/>
                    <a:pt x="1409738" y="340776"/>
                  </a:cubicBezTo>
                  <a:cubicBezTo>
                    <a:pt x="1188836" y="340776"/>
                    <a:pt x="967933" y="340776"/>
                    <a:pt x="748218" y="340776"/>
                  </a:cubicBezTo>
                  <a:cubicBezTo>
                    <a:pt x="709026" y="340776"/>
                    <a:pt x="709026" y="340776"/>
                    <a:pt x="709026" y="379959"/>
                  </a:cubicBezTo>
                  <a:cubicBezTo>
                    <a:pt x="709026" y="672053"/>
                    <a:pt x="709026" y="964147"/>
                    <a:pt x="709026" y="1255053"/>
                  </a:cubicBezTo>
                  <a:cubicBezTo>
                    <a:pt x="709026" y="1268114"/>
                    <a:pt x="706651" y="1281175"/>
                    <a:pt x="705463" y="1294236"/>
                  </a:cubicBezTo>
                  <a:cubicBezTo>
                    <a:pt x="701900" y="1294236"/>
                    <a:pt x="698337" y="1294236"/>
                    <a:pt x="694774" y="1295424"/>
                  </a:cubicBezTo>
                  <a:cubicBezTo>
                    <a:pt x="693586" y="1283550"/>
                    <a:pt x="690023" y="1270489"/>
                    <a:pt x="690023" y="1258615"/>
                  </a:cubicBezTo>
                  <a:cubicBezTo>
                    <a:pt x="690023" y="964147"/>
                    <a:pt x="690023" y="668491"/>
                    <a:pt x="690023" y="374022"/>
                  </a:cubicBezTo>
                  <a:cubicBezTo>
                    <a:pt x="690023" y="277845"/>
                    <a:pt x="688836" y="181668"/>
                    <a:pt x="691211" y="86678"/>
                  </a:cubicBezTo>
                  <a:cubicBezTo>
                    <a:pt x="691211" y="56994"/>
                    <a:pt x="681710" y="51057"/>
                    <a:pt x="653206" y="51057"/>
                  </a:cubicBezTo>
                  <a:cubicBezTo>
                    <a:pt x="465558" y="52244"/>
                    <a:pt x="276722" y="52244"/>
                    <a:pt x="89074" y="51057"/>
                  </a:cubicBezTo>
                  <a:cubicBezTo>
                    <a:pt x="60570" y="51057"/>
                    <a:pt x="52256" y="60556"/>
                    <a:pt x="52256" y="87866"/>
                  </a:cubicBezTo>
                  <a:cubicBezTo>
                    <a:pt x="53444" y="580625"/>
                    <a:pt x="52256" y="1073385"/>
                    <a:pt x="52256" y="1566145"/>
                  </a:cubicBezTo>
                  <a:cubicBezTo>
                    <a:pt x="52256" y="1579206"/>
                    <a:pt x="49881" y="1592267"/>
                    <a:pt x="48694" y="1604141"/>
                  </a:cubicBezTo>
                  <a:cubicBezTo>
                    <a:pt x="45131" y="1604141"/>
                    <a:pt x="41568" y="1604141"/>
                    <a:pt x="38005" y="1604141"/>
                  </a:cubicBezTo>
                  <a:cubicBezTo>
                    <a:pt x="36817" y="1592267"/>
                    <a:pt x="34442" y="1579206"/>
                    <a:pt x="34442" y="1567332"/>
                  </a:cubicBezTo>
                  <a:cubicBezTo>
                    <a:pt x="34442" y="1158876"/>
                    <a:pt x="34442" y="750420"/>
                    <a:pt x="34442" y="341964"/>
                  </a:cubicBezTo>
                  <a:cubicBezTo>
                    <a:pt x="34442" y="255285"/>
                    <a:pt x="34442" y="167420"/>
                    <a:pt x="34442" y="80742"/>
                  </a:cubicBezTo>
                  <a:cubicBezTo>
                    <a:pt x="34442" y="65306"/>
                    <a:pt x="34442" y="51057"/>
                    <a:pt x="13064" y="49870"/>
                  </a:cubicBezTo>
                  <a:cubicBezTo>
                    <a:pt x="8313" y="49870"/>
                    <a:pt x="3563" y="41558"/>
                    <a:pt x="0" y="37996"/>
                  </a:cubicBezTo>
                  <a:cubicBezTo>
                    <a:pt x="4751" y="33247"/>
                    <a:pt x="9501" y="26122"/>
                    <a:pt x="15439" y="23747"/>
                  </a:cubicBezTo>
                  <a:cubicBezTo>
                    <a:pt x="23753" y="21373"/>
                    <a:pt x="33254" y="22560"/>
                    <a:pt x="41568" y="22560"/>
                  </a:cubicBezTo>
                  <a:cubicBezTo>
                    <a:pt x="262470" y="22560"/>
                    <a:pt x="483373" y="22560"/>
                    <a:pt x="703088" y="22560"/>
                  </a:cubicBezTo>
                  <a:cubicBezTo>
                    <a:pt x="710214" y="22560"/>
                    <a:pt x="717339" y="21373"/>
                    <a:pt x="723278" y="23747"/>
                  </a:cubicBezTo>
                  <a:cubicBezTo>
                    <a:pt x="730403" y="26122"/>
                    <a:pt x="736342" y="33247"/>
                    <a:pt x="742280" y="37996"/>
                  </a:cubicBezTo>
                  <a:cubicBezTo>
                    <a:pt x="736342" y="42745"/>
                    <a:pt x="731591" y="47495"/>
                    <a:pt x="726841" y="52244"/>
                  </a:cubicBezTo>
                  <a:cubicBezTo>
                    <a:pt x="720902" y="58181"/>
                    <a:pt x="709026" y="64118"/>
                    <a:pt x="709026" y="70055"/>
                  </a:cubicBezTo>
                  <a:cubicBezTo>
                    <a:pt x="707838" y="142485"/>
                    <a:pt x="707838" y="216102"/>
                    <a:pt x="707838" y="288532"/>
                  </a:cubicBezTo>
                  <a:cubicBezTo>
                    <a:pt x="710214" y="286157"/>
                    <a:pt x="712589" y="288532"/>
                    <a:pt x="714964" y="289719"/>
                  </a:cubicBezTo>
                  <a:close/>
                  <a:moveTo>
                    <a:pt x="1442992" y="317029"/>
                  </a:moveTo>
                  <a:cubicBezTo>
                    <a:pt x="1433491" y="306342"/>
                    <a:pt x="1428741" y="301593"/>
                    <a:pt x="1423990" y="296843"/>
                  </a:cubicBezTo>
                  <a:cubicBezTo>
                    <a:pt x="1318289" y="212540"/>
                    <a:pt x="1212588" y="128236"/>
                    <a:pt x="1106888" y="42745"/>
                  </a:cubicBezTo>
                  <a:cubicBezTo>
                    <a:pt x="1087885" y="27310"/>
                    <a:pt x="1076009" y="26122"/>
                    <a:pt x="1057007" y="41558"/>
                  </a:cubicBezTo>
                  <a:cubicBezTo>
                    <a:pt x="951306" y="127049"/>
                    <a:pt x="845605" y="210165"/>
                    <a:pt x="738717" y="293281"/>
                  </a:cubicBezTo>
                  <a:cubicBezTo>
                    <a:pt x="731591" y="298031"/>
                    <a:pt x="723278" y="300406"/>
                    <a:pt x="714964" y="305155"/>
                  </a:cubicBezTo>
                  <a:cubicBezTo>
                    <a:pt x="717339" y="308717"/>
                    <a:pt x="720902" y="312279"/>
                    <a:pt x="723278" y="315841"/>
                  </a:cubicBezTo>
                  <a:cubicBezTo>
                    <a:pt x="960807" y="317029"/>
                    <a:pt x="1198337" y="317029"/>
                    <a:pt x="1442992" y="317029"/>
                  </a:cubicBezTo>
                  <a:close/>
                  <a:moveTo>
                    <a:pt x="1804037" y="713611"/>
                  </a:moveTo>
                  <a:cubicBezTo>
                    <a:pt x="1859857" y="713611"/>
                    <a:pt x="1916864" y="713611"/>
                    <a:pt x="1972683" y="713611"/>
                  </a:cubicBezTo>
                  <a:cubicBezTo>
                    <a:pt x="1991686" y="713611"/>
                    <a:pt x="1998812" y="707674"/>
                    <a:pt x="1998812" y="687489"/>
                  </a:cubicBezTo>
                  <a:cubicBezTo>
                    <a:pt x="1998812" y="631683"/>
                    <a:pt x="1998812" y="577063"/>
                    <a:pt x="1998812" y="521257"/>
                  </a:cubicBezTo>
                  <a:cubicBezTo>
                    <a:pt x="1998812" y="501071"/>
                    <a:pt x="1991686" y="492760"/>
                    <a:pt x="1971496" y="493947"/>
                  </a:cubicBezTo>
                  <a:cubicBezTo>
                    <a:pt x="1859857" y="495135"/>
                    <a:pt x="1748218" y="495135"/>
                    <a:pt x="1636579" y="493947"/>
                  </a:cubicBezTo>
                  <a:cubicBezTo>
                    <a:pt x="1616389" y="493947"/>
                    <a:pt x="1608075" y="501071"/>
                    <a:pt x="1608075" y="521257"/>
                  </a:cubicBezTo>
                  <a:cubicBezTo>
                    <a:pt x="1609263" y="575876"/>
                    <a:pt x="1609263" y="629308"/>
                    <a:pt x="1608075" y="683927"/>
                  </a:cubicBezTo>
                  <a:cubicBezTo>
                    <a:pt x="1608075" y="705299"/>
                    <a:pt x="1615201" y="713611"/>
                    <a:pt x="1636579" y="713611"/>
                  </a:cubicBezTo>
                  <a:cubicBezTo>
                    <a:pt x="1693586" y="712424"/>
                    <a:pt x="1749405" y="713611"/>
                    <a:pt x="1804037" y="713611"/>
                  </a:cubicBezTo>
                  <a:close/>
                  <a:moveTo>
                    <a:pt x="831354" y="184043"/>
                  </a:moveTo>
                  <a:cubicBezTo>
                    <a:pt x="839667" y="181668"/>
                    <a:pt x="844418" y="180481"/>
                    <a:pt x="846793" y="179293"/>
                  </a:cubicBezTo>
                  <a:cubicBezTo>
                    <a:pt x="857482" y="169795"/>
                    <a:pt x="863420" y="99739"/>
                    <a:pt x="853919" y="89053"/>
                  </a:cubicBezTo>
                  <a:cubicBezTo>
                    <a:pt x="851544" y="85491"/>
                    <a:pt x="844418" y="84304"/>
                    <a:pt x="840855" y="84304"/>
                  </a:cubicBezTo>
                  <a:cubicBezTo>
                    <a:pt x="837292" y="85491"/>
                    <a:pt x="831354" y="90240"/>
                    <a:pt x="831354" y="93802"/>
                  </a:cubicBezTo>
                  <a:cubicBezTo>
                    <a:pt x="831354" y="123487"/>
                    <a:pt x="831354" y="151984"/>
                    <a:pt x="831354" y="184043"/>
                  </a:cubicBezTo>
                  <a:close/>
                </a:path>
              </a:pathLst>
            </a:custGeom>
            <a:grpFill/>
            <a:ln w="1186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59F3271-14E5-86F6-82C8-F198610ECADD}"/>
                </a:ext>
              </a:extLst>
            </p:cNvPr>
            <p:cNvSpPr/>
            <p:nvPr/>
          </p:nvSpPr>
          <p:spPr>
            <a:xfrm>
              <a:off x="6256527" y="2999038"/>
              <a:ext cx="260221" cy="461888"/>
            </a:xfrm>
            <a:custGeom>
              <a:avLst/>
              <a:gdLst>
                <a:gd name="connsiteX0" fmla="*/ 142644 w 260221"/>
                <a:gd name="connsiteY0" fmla="*/ 2375 h 461888"/>
                <a:gd name="connsiteX1" fmla="*/ 142644 w 260221"/>
                <a:gd name="connsiteY1" fmla="*/ 74804 h 461888"/>
                <a:gd name="connsiteX2" fmla="*/ 167585 w 260221"/>
                <a:gd name="connsiteY2" fmla="*/ 98552 h 461888"/>
                <a:gd name="connsiteX3" fmla="*/ 235281 w 260221"/>
                <a:gd name="connsiteY3" fmla="*/ 98552 h 461888"/>
                <a:gd name="connsiteX4" fmla="*/ 260221 w 260221"/>
                <a:gd name="connsiteY4" fmla="*/ 122299 h 461888"/>
                <a:gd name="connsiteX5" fmla="*/ 257846 w 260221"/>
                <a:gd name="connsiteY5" fmla="*/ 439328 h 461888"/>
                <a:gd name="connsiteX6" fmla="*/ 234093 w 260221"/>
                <a:gd name="connsiteY6" fmla="*/ 461888 h 461888"/>
                <a:gd name="connsiteX7" fmla="*/ 23879 w 260221"/>
                <a:gd name="connsiteY7" fmla="*/ 461888 h 461888"/>
                <a:gd name="connsiteX8" fmla="*/ 126 w 260221"/>
                <a:gd name="connsiteY8" fmla="*/ 436953 h 461888"/>
                <a:gd name="connsiteX9" fmla="*/ 3689 w 260221"/>
                <a:gd name="connsiteY9" fmla="*/ 122299 h 461888"/>
                <a:gd name="connsiteX10" fmla="*/ 31005 w 260221"/>
                <a:gd name="connsiteY10" fmla="*/ 97365 h 461888"/>
                <a:gd name="connsiteX11" fmla="*/ 96326 w 260221"/>
                <a:gd name="connsiteY11" fmla="*/ 97365 h 461888"/>
                <a:gd name="connsiteX12" fmla="*/ 124829 w 260221"/>
                <a:gd name="connsiteY12" fmla="*/ 68867 h 461888"/>
                <a:gd name="connsiteX13" fmla="*/ 130768 w 260221"/>
                <a:gd name="connsiteY13" fmla="*/ 0 h 461888"/>
                <a:gd name="connsiteX14" fmla="*/ 142644 w 260221"/>
                <a:gd name="connsiteY14" fmla="*/ 2375 h 4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221" h="461888">
                  <a:moveTo>
                    <a:pt x="142644" y="2375"/>
                  </a:moveTo>
                  <a:cubicBezTo>
                    <a:pt x="142644" y="26122"/>
                    <a:pt x="142644" y="49870"/>
                    <a:pt x="142644" y="74804"/>
                  </a:cubicBezTo>
                  <a:cubicBezTo>
                    <a:pt x="142644" y="92615"/>
                    <a:pt x="149770" y="99740"/>
                    <a:pt x="167585" y="98552"/>
                  </a:cubicBezTo>
                  <a:cubicBezTo>
                    <a:pt x="190150" y="97365"/>
                    <a:pt x="212715" y="98552"/>
                    <a:pt x="235281" y="98552"/>
                  </a:cubicBezTo>
                  <a:cubicBezTo>
                    <a:pt x="253095" y="98552"/>
                    <a:pt x="260221" y="104489"/>
                    <a:pt x="260221" y="122299"/>
                  </a:cubicBezTo>
                  <a:cubicBezTo>
                    <a:pt x="259034" y="227976"/>
                    <a:pt x="259034" y="333651"/>
                    <a:pt x="257846" y="439328"/>
                  </a:cubicBezTo>
                  <a:cubicBezTo>
                    <a:pt x="257846" y="455951"/>
                    <a:pt x="250720" y="461888"/>
                    <a:pt x="234093" y="461888"/>
                  </a:cubicBezTo>
                  <a:cubicBezTo>
                    <a:pt x="164022" y="461888"/>
                    <a:pt x="93951" y="461888"/>
                    <a:pt x="23879" y="461888"/>
                  </a:cubicBezTo>
                  <a:cubicBezTo>
                    <a:pt x="6065" y="461888"/>
                    <a:pt x="-1061" y="454764"/>
                    <a:pt x="126" y="436953"/>
                  </a:cubicBezTo>
                  <a:cubicBezTo>
                    <a:pt x="1314" y="332464"/>
                    <a:pt x="2502" y="226788"/>
                    <a:pt x="3689" y="122299"/>
                  </a:cubicBezTo>
                  <a:cubicBezTo>
                    <a:pt x="3689" y="102114"/>
                    <a:pt x="13190" y="97365"/>
                    <a:pt x="31005" y="97365"/>
                  </a:cubicBezTo>
                  <a:cubicBezTo>
                    <a:pt x="52383" y="98552"/>
                    <a:pt x="74948" y="97365"/>
                    <a:pt x="96326" y="97365"/>
                  </a:cubicBezTo>
                  <a:cubicBezTo>
                    <a:pt x="116516" y="98552"/>
                    <a:pt x="124829" y="90240"/>
                    <a:pt x="124829" y="68867"/>
                  </a:cubicBezTo>
                  <a:cubicBezTo>
                    <a:pt x="124829" y="46308"/>
                    <a:pt x="128392" y="22560"/>
                    <a:pt x="130768" y="0"/>
                  </a:cubicBezTo>
                  <a:cubicBezTo>
                    <a:pt x="134330" y="1187"/>
                    <a:pt x="139081" y="2375"/>
                    <a:pt x="142644" y="2375"/>
                  </a:cubicBezTo>
                  <a:close/>
                </a:path>
              </a:pathLst>
            </a:custGeom>
            <a:grpFill/>
            <a:ln w="1186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0022C52-611E-104A-87C3-9CB53314236C}"/>
                </a:ext>
              </a:extLst>
            </p:cNvPr>
            <p:cNvSpPr/>
            <p:nvPr/>
          </p:nvSpPr>
          <p:spPr>
            <a:xfrm>
              <a:off x="5032173" y="2034875"/>
              <a:ext cx="308819" cy="308747"/>
            </a:xfrm>
            <a:custGeom>
              <a:avLst/>
              <a:gdLst>
                <a:gd name="connsiteX0" fmla="*/ 308804 w 308819"/>
                <a:gd name="connsiteY0" fmla="*/ 156749 h 308747"/>
                <a:gd name="connsiteX1" fmla="*/ 152034 w 308819"/>
                <a:gd name="connsiteY1" fmla="*/ 308733 h 308747"/>
                <a:gd name="connsiteX2" fmla="*/ 15 w 308819"/>
                <a:gd name="connsiteY2" fmla="*/ 150812 h 308747"/>
                <a:gd name="connsiteX3" fmla="*/ 157972 w 308819"/>
                <a:gd name="connsiteY3" fmla="*/ 16 h 308747"/>
                <a:gd name="connsiteX4" fmla="*/ 308804 w 308819"/>
                <a:gd name="connsiteY4" fmla="*/ 156749 h 3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19" h="308747">
                  <a:moveTo>
                    <a:pt x="308804" y="156749"/>
                  </a:moveTo>
                  <a:cubicBezTo>
                    <a:pt x="307616" y="242240"/>
                    <a:pt x="237545" y="309920"/>
                    <a:pt x="152034" y="308733"/>
                  </a:cubicBezTo>
                  <a:cubicBezTo>
                    <a:pt x="67711" y="307546"/>
                    <a:pt x="-1172" y="236303"/>
                    <a:pt x="15" y="150812"/>
                  </a:cubicBezTo>
                  <a:cubicBezTo>
                    <a:pt x="1203" y="65321"/>
                    <a:pt x="71274" y="-1171"/>
                    <a:pt x="157972" y="16"/>
                  </a:cubicBezTo>
                  <a:cubicBezTo>
                    <a:pt x="244671" y="1203"/>
                    <a:pt x="309991" y="68883"/>
                    <a:pt x="308804" y="156749"/>
                  </a:cubicBezTo>
                  <a:close/>
                </a:path>
              </a:pathLst>
            </a:custGeom>
            <a:grpFill/>
            <a:ln w="1186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CCBA71E-3814-1F8B-7B33-3BF60F4ED5D1}"/>
                </a:ext>
              </a:extLst>
            </p:cNvPr>
            <p:cNvSpPr/>
            <p:nvPr/>
          </p:nvSpPr>
          <p:spPr>
            <a:xfrm>
              <a:off x="5610041" y="3187830"/>
              <a:ext cx="472571" cy="270720"/>
            </a:xfrm>
            <a:custGeom>
              <a:avLst/>
              <a:gdLst>
                <a:gd name="connsiteX0" fmla="*/ 241624 w 472571"/>
                <a:gd name="connsiteY0" fmla="*/ 1187 h 270720"/>
                <a:gd name="connsiteX1" fmla="*/ 248750 w 472571"/>
                <a:gd name="connsiteY1" fmla="*/ 86678 h 270720"/>
                <a:gd name="connsiteX2" fmla="*/ 282004 w 472571"/>
                <a:gd name="connsiteY2" fmla="*/ 149609 h 270720"/>
                <a:gd name="connsiteX3" fmla="*/ 369890 w 472571"/>
                <a:gd name="connsiteY3" fmla="*/ 179293 h 270720"/>
                <a:gd name="connsiteX4" fmla="*/ 439961 w 472571"/>
                <a:gd name="connsiteY4" fmla="*/ 200666 h 270720"/>
                <a:gd name="connsiteX5" fmla="*/ 468465 w 472571"/>
                <a:gd name="connsiteY5" fmla="*/ 232725 h 270720"/>
                <a:gd name="connsiteX6" fmla="*/ 442337 w 472571"/>
                <a:gd name="connsiteY6" fmla="*/ 270721 h 270720"/>
                <a:gd name="connsiteX7" fmla="*/ 36161 w 472571"/>
                <a:gd name="connsiteY7" fmla="*/ 270721 h 270720"/>
                <a:gd name="connsiteX8" fmla="*/ 11221 w 472571"/>
                <a:gd name="connsiteY8" fmla="*/ 223226 h 270720"/>
                <a:gd name="connsiteX9" fmla="*/ 77729 w 472571"/>
                <a:gd name="connsiteY9" fmla="*/ 184043 h 270720"/>
                <a:gd name="connsiteX10" fmla="*/ 183429 w 472571"/>
                <a:gd name="connsiteY10" fmla="*/ 146047 h 270720"/>
                <a:gd name="connsiteX11" fmla="*/ 228560 w 472571"/>
                <a:gd name="connsiteY11" fmla="*/ 62931 h 270720"/>
                <a:gd name="connsiteX12" fmla="*/ 228560 w 472571"/>
                <a:gd name="connsiteY12" fmla="*/ 0 h 270720"/>
                <a:gd name="connsiteX13" fmla="*/ 241624 w 472571"/>
                <a:gd name="connsiteY13" fmla="*/ 1187 h 2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571" h="270720">
                  <a:moveTo>
                    <a:pt x="241624" y="1187"/>
                  </a:moveTo>
                  <a:cubicBezTo>
                    <a:pt x="243999" y="29684"/>
                    <a:pt x="249938" y="58181"/>
                    <a:pt x="248750" y="86678"/>
                  </a:cubicBezTo>
                  <a:cubicBezTo>
                    <a:pt x="247562" y="116362"/>
                    <a:pt x="252313" y="134173"/>
                    <a:pt x="282004" y="149609"/>
                  </a:cubicBezTo>
                  <a:cubicBezTo>
                    <a:pt x="310508" y="165044"/>
                    <a:pt x="337824" y="175731"/>
                    <a:pt x="369890" y="179293"/>
                  </a:cubicBezTo>
                  <a:cubicBezTo>
                    <a:pt x="393643" y="181668"/>
                    <a:pt x="418584" y="189980"/>
                    <a:pt x="439961" y="200666"/>
                  </a:cubicBezTo>
                  <a:cubicBezTo>
                    <a:pt x="451838" y="206602"/>
                    <a:pt x="462527" y="220851"/>
                    <a:pt x="468465" y="232725"/>
                  </a:cubicBezTo>
                  <a:cubicBezTo>
                    <a:pt x="479154" y="256472"/>
                    <a:pt x="468465" y="270721"/>
                    <a:pt x="442337" y="270721"/>
                  </a:cubicBezTo>
                  <a:cubicBezTo>
                    <a:pt x="306945" y="270721"/>
                    <a:pt x="171553" y="270721"/>
                    <a:pt x="36161" y="270721"/>
                  </a:cubicBezTo>
                  <a:cubicBezTo>
                    <a:pt x="1719" y="270721"/>
                    <a:pt x="-11345" y="249348"/>
                    <a:pt x="11221" y="223226"/>
                  </a:cubicBezTo>
                  <a:cubicBezTo>
                    <a:pt x="27848" y="204228"/>
                    <a:pt x="53976" y="191167"/>
                    <a:pt x="77729" y="184043"/>
                  </a:cubicBezTo>
                  <a:cubicBezTo>
                    <a:pt x="113358" y="172169"/>
                    <a:pt x="148988" y="159108"/>
                    <a:pt x="183429" y="146047"/>
                  </a:cubicBezTo>
                  <a:cubicBezTo>
                    <a:pt x="233311" y="128236"/>
                    <a:pt x="227372" y="97364"/>
                    <a:pt x="228560" y="62931"/>
                  </a:cubicBezTo>
                  <a:cubicBezTo>
                    <a:pt x="229748" y="41558"/>
                    <a:pt x="228560" y="21373"/>
                    <a:pt x="228560" y="0"/>
                  </a:cubicBezTo>
                  <a:cubicBezTo>
                    <a:pt x="232123" y="2374"/>
                    <a:pt x="236874" y="1187"/>
                    <a:pt x="241624" y="1187"/>
                  </a:cubicBezTo>
                  <a:close/>
                </a:path>
              </a:pathLst>
            </a:custGeom>
            <a:grpFill/>
            <a:ln w="1186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FDDE37-DED0-94AC-CB9A-4C3AF3D6D452}"/>
                </a:ext>
              </a:extLst>
            </p:cNvPr>
            <p:cNvSpPr/>
            <p:nvPr/>
          </p:nvSpPr>
          <p:spPr>
            <a:xfrm>
              <a:off x="5688958" y="3060781"/>
              <a:ext cx="134465" cy="123453"/>
            </a:xfrm>
            <a:custGeom>
              <a:avLst/>
              <a:gdLst>
                <a:gd name="connsiteX0" fmla="*/ 9501 w 134465"/>
                <a:gd name="connsiteY0" fmla="*/ 0 h 123453"/>
                <a:gd name="connsiteX1" fmla="*/ 109264 w 134465"/>
                <a:gd name="connsiteY1" fmla="*/ 40370 h 123453"/>
                <a:gd name="connsiteX2" fmla="*/ 134204 w 134465"/>
                <a:gd name="connsiteY2" fmla="*/ 81928 h 123453"/>
                <a:gd name="connsiteX3" fmla="*/ 102138 w 134465"/>
                <a:gd name="connsiteY3" fmla="*/ 122299 h 123453"/>
                <a:gd name="connsiteX4" fmla="*/ 58195 w 134465"/>
                <a:gd name="connsiteY4" fmla="*/ 104489 h 123453"/>
                <a:gd name="connsiteX5" fmla="*/ 0 w 134465"/>
                <a:gd name="connsiteY5" fmla="*/ 10686 h 123453"/>
                <a:gd name="connsiteX6" fmla="*/ 9501 w 134465"/>
                <a:gd name="connsiteY6" fmla="*/ 0 h 12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65" h="123453">
                  <a:moveTo>
                    <a:pt x="9501" y="0"/>
                  </a:moveTo>
                  <a:cubicBezTo>
                    <a:pt x="42755" y="13061"/>
                    <a:pt x="77197" y="23747"/>
                    <a:pt x="109264" y="40370"/>
                  </a:cubicBezTo>
                  <a:cubicBezTo>
                    <a:pt x="122328" y="47495"/>
                    <a:pt x="136580" y="68867"/>
                    <a:pt x="134204" y="81928"/>
                  </a:cubicBezTo>
                  <a:cubicBezTo>
                    <a:pt x="131829" y="97365"/>
                    <a:pt x="116390" y="116362"/>
                    <a:pt x="102138" y="122299"/>
                  </a:cubicBezTo>
                  <a:cubicBezTo>
                    <a:pt x="90261" y="127049"/>
                    <a:pt x="66508" y="116362"/>
                    <a:pt x="58195" y="104489"/>
                  </a:cubicBezTo>
                  <a:cubicBezTo>
                    <a:pt x="35629" y="75991"/>
                    <a:pt x="19002" y="42745"/>
                    <a:pt x="0" y="10686"/>
                  </a:cubicBezTo>
                  <a:cubicBezTo>
                    <a:pt x="2375" y="7124"/>
                    <a:pt x="5938" y="3562"/>
                    <a:pt x="9501" y="0"/>
                  </a:cubicBezTo>
                  <a:close/>
                </a:path>
              </a:pathLst>
            </a:custGeom>
            <a:grpFill/>
            <a:ln w="1186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23471C4-4A62-1DE3-2A10-B147180AEC42}"/>
                </a:ext>
              </a:extLst>
            </p:cNvPr>
            <p:cNvSpPr/>
            <p:nvPr/>
          </p:nvSpPr>
          <p:spPr>
            <a:xfrm>
              <a:off x="5875343" y="3080967"/>
              <a:ext cx="136654" cy="116674"/>
            </a:xfrm>
            <a:custGeom>
              <a:avLst/>
              <a:gdLst>
                <a:gd name="connsiteX0" fmla="*/ 136655 w 136654"/>
                <a:gd name="connsiteY0" fmla="*/ 14248 h 116674"/>
                <a:gd name="connsiteX1" fmla="*/ 74897 w 136654"/>
                <a:gd name="connsiteY1" fmla="*/ 102114 h 116674"/>
                <a:gd name="connsiteX2" fmla="*/ 28579 w 136654"/>
                <a:gd name="connsiteY2" fmla="*/ 115175 h 116674"/>
                <a:gd name="connsiteX3" fmla="*/ 75 w 136654"/>
                <a:gd name="connsiteY3" fmla="*/ 75991 h 116674"/>
                <a:gd name="connsiteX4" fmla="*/ 25016 w 136654"/>
                <a:gd name="connsiteY4" fmla="*/ 35621 h 116674"/>
                <a:gd name="connsiteX5" fmla="*/ 129529 w 136654"/>
                <a:gd name="connsiteY5" fmla="*/ 0 h 116674"/>
                <a:gd name="connsiteX6" fmla="*/ 136655 w 136654"/>
                <a:gd name="connsiteY6" fmla="*/ 14248 h 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54" h="116674">
                  <a:moveTo>
                    <a:pt x="136655" y="14248"/>
                  </a:moveTo>
                  <a:cubicBezTo>
                    <a:pt x="116465" y="43932"/>
                    <a:pt x="98650" y="75991"/>
                    <a:pt x="74897" y="102114"/>
                  </a:cubicBezTo>
                  <a:cubicBezTo>
                    <a:pt x="65396" y="112800"/>
                    <a:pt x="41643" y="119924"/>
                    <a:pt x="28579" y="115175"/>
                  </a:cubicBezTo>
                  <a:cubicBezTo>
                    <a:pt x="15515" y="110426"/>
                    <a:pt x="75" y="90240"/>
                    <a:pt x="75" y="75991"/>
                  </a:cubicBezTo>
                  <a:cubicBezTo>
                    <a:pt x="-1112" y="62931"/>
                    <a:pt x="11952" y="41558"/>
                    <a:pt x="25016" y="35621"/>
                  </a:cubicBezTo>
                  <a:cubicBezTo>
                    <a:pt x="58270" y="20185"/>
                    <a:pt x="93899" y="11874"/>
                    <a:pt x="129529" y="0"/>
                  </a:cubicBezTo>
                  <a:cubicBezTo>
                    <a:pt x="131904" y="5937"/>
                    <a:pt x="134280" y="9499"/>
                    <a:pt x="136655" y="14248"/>
                  </a:cubicBezTo>
                  <a:close/>
                </a:path>
              </a:pathLst>
            </a:custGeom>
            <a:grpFill/>
            <a:ln w="1186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911F939-7492-2D51-D245-8916327A00DC}"/>
                </a:ext>
              </a:extLst>
            </p:cNvPr>
            <p:cNvSpPr/>
            <p:nvPr/>
          </p:nvSpPr>
          <p:spPr>
            <a:xfrm>
              <a:off x="5407188" y="1409146"/>
              <a:ext cx="191508" cy="175731"/>
            </a:xfrm>
            <a:custGeom>
              <a:avLst/>
              <a:gdLst>
                <a:gd name="connsiteX0" fmla="*/ 297 w 191508"/>
                <a:gd name="connsiteY0" fmla="*/ 0 h 175731"/>
                <a:gd name="connsiteX1" fmla="*/ 191508 w 191508"/>
                <a:gd name="connsiteY1" fmla="*/ 0 h 175731"/>
                <a:gd name="connsiteX2" fmla="*/ 191508 w 191508"/>
                <a:gd name="connsiteY2" fmla="*/ 175731 h 175731"/>
                <a:gd name="connsiteX3" fmla="*/ 14549 w 191508"/>
                <a:gd name="connsiteY3" fmla="*/ 175731 h 175731"/>
                <a:gd name="connsiteX4" fmla="*/ 1484 w 191508"/>
                <a:gd name="connsiteY4" fmla="*/ 163857 h 175731"/>
                <a:gd name="connsiteX5" fmla="*/ 297 w 191508"/>
                <a:gd name="connsiteY5" fmla="*/ 0 h 175731"/>
                <a:gd name="connsiteX6" fmla="*/ 98872 w 191508"/>
                <a:gd name="connsiteY6" fmla="*/ 8311 h 175731"/>
                <a:gd name="connsiteX7" fmla="*/ 31176 w 191508"/>
                <a:gd name="connsiteY7" fmla="*/ 9499 h 175731"/>
                <a:gd name="connsiteX8" fmla="*/ 10986 w 191508"/>
                <a:gd name="connsiteY8" fmla="*/ 29684 h 175731"/>
                <a:gd name="connsiteX9" fmla="*/ 10986 w 191508"/>
                <a:gd name="connsiteY9" fmla="*/ 144859 h 175731"/>
                <a:gd name="connsiteX10" fmla="*/ 31176 w 191508"/>
                <a:gd name="connsiteY10" fmla="*/ 165045 h 175731"/>
                <a:gd name="connsiteX11" fmla="*/ 110748 w 191508"/>
                <a:gd name="connsiteY11" fmla="*/ 166232 h 175731"/>
                <a:gd name="connsiteX12" fmla="*/ 183195 w 191508"/>
                <a:gd name="connsiteY12" fmla="*/ 92615 h 175731"/>
                <a:gd name="connsiteX13" fmla="*/ 98872 w 191508"/>
                <a:gd name="connsiteY13" fmla="*/ 8311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8" h="175731">
                  <a:moveTo>
                    <a:pt x="297" y="0"/>
                  </a:moveTo>
                  <a:cubicBezTo>
                    <a:pt x="65618" y="0"/>
                    <a:pt x="127375" y="0"/>
                    <a:pt x="191508" y="0"/>
                  </a:cubicBezTo>
                  <a:cubicBezTo>
                    <a:pt x="191508" y="58181"/>
                    <a:pt x="191508" y="115175"/>
                    <a:pt x="191508" y="175731"/>
                  </a:cubicBezTo>
                  <a:cubicBezTo>
                    <a:pt x="132126" y="175731"/>
                    <a:pt x="72743" y="175731"/>
                    <a:pt x="14549" y="175731"/>
                  </a:cubicBezTo>
                  <a:cubicBezTo>
                    <a:pt x="9798" y="175731"/>
                    <a:pt x="1484" y="168607"/>
                    <a:pt x="1484" y="163857"/>
                  </a:cubicBezTo>
                  <a:cubicBezTo>
                    <a:pt x="-891" y="110426"/>
                    <a:pt x="297" y="55806"/>
                    <a:pt x="297" y="0"/>
                  </a:cubicBezTo>
                  <a:close/>
                  <a:moveTo>
                    <a:pt x="98872" y="8311"/>
                  </a:moveTo>
                  <a:cubicBezTo>
                    <a:pt x="76306" y="8311"/>
                    <a:pt x="52553" y="5937"/>
                    <a:pt x="31176" y="9499"/>
                  </a:cubicBezTo>
                  <a:cubicBezTo>
                    <a:pt x="22862" y="10686"/>
                    <a:pt x="10986" y="22560"/>
                    <a:pt x="10986" y="29684"/>
                  </a:cubicBezTo>
                  <a:cubicBezTo>
                    <a:pt x="8610" y="67680"/>
                    <a:pt x="8610" y="106864"/>
                    <a:pt x="10986" y="144859"/>
                  </a:cubicBezTo>
                  <a:cubicBezTo>
                    <a:pt x="10986" y="151984"/>
                    <a:pt x="24050" y="163857"/>
                    <a:pt x="31176" y="165045"/>
                  </a:cubicBezTo>
                  <a:cubicBezTo>
                    <a:pt x="57304" y="167420"/>
                    <a:pt x="84620" y="166232"/>
                    <a:pt x="110748" y="166232"/>
                  </a:cubicBezTo>
                  <a:cubicBezTo>
                    <a:pt x="183195" y="166232"/>
                    <a:pt x="183195" y="166232"/>
                    <a:pt x="183195" y="92615"/>
                  </a:cubicBezTo>
                  <a:cubicBezTo>
                    <a:pt x="183195" y="8311"/>
                    <a:pt x="183195" y="8311"/>
                    <a:pt x="98872" y="8311"/>
                  </a:cubicBezTo>
                  <a:close/>
                </a:path>
              </a:pathLst>
            </a:custGeom>
            <a:grpFill/>
            <a:ln w="1186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E28B62D-6DB7-4465-B5CA-6399F3875418}"/>
                </a:ext>
              </a:extLst>
            </p:cNvPr>
            <p:cNvSpPr/>
            <p:nvPr/>
          </p:nvSpPr>
          <p:spPr>
            <a:xfrm>
              <a:off x="5408673" y="1694115"/>
              <a:ext cx="190023" cy="173356"/>
            </a:xfrm>
            <a:custGeom>
              <a:avLst/>
              <a:gdLst>
                <a:gd name="connsiteX0" fmla="*/ 0 w 190023"/>
                <a:gd name="connsiteY0" fmla="*/ 173357 h 173356"/>
                <a:gd name="connsiteX1" fmla="*/ 0 w 190023"/>
                <a:gd name="connsiteY1" fmla="*/ 0 h 173356"/>
                <a:gd name="connsiteX2" fmla="*/ 190024 w 190023"/>
                <a:gd name="connsiteY2" fmla="*/ 0 h 173356"/>
                <a:gd name="connsiteX3" fmla="*/ 190024 w 190023"/>
                <a:gd name="connsiteY3" fmla="*/ 173357 h 173356"/>
                <a:gd name="connsiteX4" fmla="*/ 0 w 190023"/>
                <a:gd name="connsiteY4" fmla="*/ 173357 h 173356"/>
                <a:gd name="connsiteX5" fmla="*/ 93824 w 190023"/>
                <a:gd name="connsiteY5" fmla="*/ 166232 h 173356"/>
                <a:gd name="connsiteX6" fmla="*/ 159145 w 190023"/>
                <a:gd name="connsiteY6" fmla="*/ 166232 h 173356"/>
                <a:gd name="connsiteX7" fmla="*/ 181710 w 190023"/>
                <a:gd name="connsiteY7" fmla="*/ 143672 h 173356"/>
                <a:gd name="connsiteX8" fmla="*/ 181710 w 190023"/>
                <a:gd name="connsiteY8" fmla="*/ 30872 h 173356"/>
                <a:gd name="connsiteX9" fmla="*/ 159145 w 190023"/>
                <a:gd name="connsiteY9" fmla="*/ 8311 h 173356"/>
                <a:gd name="connsiteX10" fmla="*/ 28504 w 190023"/>
                <a:gd name="connsiteY10" fmla="*/ 9499 h 173356"/>
                <a:gd name="connsiteX11" fmla="*/ 8313 w 190023"/>
                <a:gd name="connsiteY11" fmla="*/ 29684 h 173356"/>
                <a:gd name="connsiteX12" fmla="*/ 8313 w 190023"/>
                <a:gd name="connsiteY12" fmla="*/ 144859 h 173356"/>
                <a:gd name="connsiteX13" fmla="*/ 28504 w 190023"/>
                <a:gd name="connsiteY13" fmla="*/ 165045 h 173356"/>
                <a:gd name="connsiteX14" fmla="*/ 93824 w 190023"/>
                <a:gd name="connsiteY14" fmla="*/ 166232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23" h="173356">
                  <a:moveTo>
                    <a:pt x="0" y="173357"/>
                  </a:moveTo>
                  <a:cubicBezTo>
                    <a:pt x="0" y="113988"/>
                    <a:pt x="0" y="58181"/>
                    <a:pt x="0" y="0"/>
                  </a:cubicBezTo>
                  <a:cubicBezTo>
                    <a:pt x="64133" y="0"/>
                    <a:pt x="125891" y="0"/>
                    <a:pt x="190024" y="0"/>
                  </a:cubicBezTo>
                  <a:cubicBezTo>
                    <a:pt x="190024" y="58181"/>
                    <a:pt x="190024" y="113988"/>
                    <a:pt x="190024" y="173357"/>
                  </a:cubicBezTo>
                  <a:cubicBezTo>
                    <a:pt x="127078" y="173357"/>
                    <a:pt x="65321" y="173357"/>
                    <a:pt x="0" y="173357"/>
                  </a:cubicBezTo>
                  <a:close/>
                  <a:moveTo>
                    <a:pt x="93824" y="166232"/>
                  </a:moveTo>
                  <a:cubicBezTo>
                    <a:pt x="115202" y="166232"/>
                    <a:pt x="137767" y="166232"/>
                    <a:pt x="159145" y="166232"/>
                  </a:cubicBezTo>
                  <a:cubicBezTo>
                    <a:pt x="175772" y="167420"/>
                    <a:pt x="181710" y="159108"/>
                    <a:pt x="181710" y="143672"/>
                  </a:cubicBezTo>
                  <a:cubicBezTo>
                    <a:pt x="180522" y="105676"/>
                    <a:pt x="180522" y="68867"/>
                    <a:pt x="181710" y="30872"/>
                  </a:cubicBezTo>
                  <a:cubicBezTo>
                    <a:pt x="181710" y="14248"/>
                    <a:pt x="175772" y="8311"/>
                    <a:pt x="159145" y="8311"/>
                  </a:cubicBezTo>
                  <a:cubicBezTo>
                    <a:pt x="115202" y="8311"/>
                    <a:pt x="72447" y="7124"/>
                    <a:pt x="28504" y="9499"/>
                  </a:cubicBezTo>
                  <a:cubicBezTo>
                    <a:pt x="21378" y="9499"/>
                    <a:pt x="8313" y="22560"/>
                    <a:pt x="8313" y="29684"/>
                  </a:cubicBezTo>
                  <a:cubicBezTo>
                    <a:pt x="5938" y="67680"/>
                    <a:pt x="5938" y="106864"/>
                    <a:pt x="8313" y="144859"/>
                  </a:cubicBezTo>
                  <a:cubicBezTo>
                    <a:pt x="8313" y="151984"/>
                    <a:pt x="21378" y="163857"/>
                    <a:pt x="28504" y="165045"/>
                  </a:cubicBezTo>
                  <a:cubicBezTo>
                    <a:pt x="51069" y="167420"/>
                    <a:pt x="72447" y="166232"/>
                    <a:pt x="93824" y="166232"/>
                  </a:cubicBezTo>
                  <a:close/>
                </a:path>
              </a:pathLst>
            </a:custGeom>
            <a:grpFill/>
            <a:ln w="1186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8B4197-F5C5-CDF0-C1B1-01E94BA97EF5}"/>
                </a:ext>
              </a:extLst>
            </p:cNvPr>
            <p:cNvSpPr/>
            <p:nvPr/>
          </p:nvSpPr>
          <p:spPr>
            <a:xfrm>
              <a:off x="5717164" y="1407958"/>
              <a:ext cx="193586" cy="178996"/>
            </a:xfrm>
            <a:custGeom>
              <a:avLst/>
              <a:gdLst>
                <a:gd name="connsiteX0" fmla="*/ 297 w 193586"/>
                <a:gd name="connsiteY0" fmla="*/ 0 h 178996"/>
                <a:gd name="connsiteX1" fmla="*/ 178444 w 193586"/>
                <a:gd name="connsiteY1" fmla="*/ 1187 h 178996"/>
                <a:gd name="connsiteX2" fmla="*/ 192696 w 193586"/>
                <a:gd name="connsiteY2" fmla="*/ 17811 h 178996"/>
                <a:gd name="connsiteX3" fmla="*/ 192696 w 193586"/>
                <a:gd name="connsiteY3" fmla="*/ 160295 h 178996"/>
                <a:gd name="connsiteX4" fmla="*/ 173694 w 193586"/>
                <a:gd name="connsiteY4" fmla="*/ 178106 h 178996"/>
                <a:gd name="connsiteX5" fmla="*/ 19299 w 193586"/>
                <a:gd name="connsiteY5" fmla="*/ 178106 h 178996"/>
                <a:gd name="connsiteX6" fmla="*/ 1485 w 193586"/>
                <a:gd name="connsiteY6" fmla="*/ 165045 h 178996"/>
                <a:gd name="connsiteX7" fmla="*/ 297 w 193586"/>
                <a:gd name="connsiteY7" fmla="*/ 0 h 178996"/>
                <a:gd name="connsiteX8" fmla="*/ 95309 w 193586"/>
                <a:gd name="connsiteY8" fmla="*/ 167420 h 178996"/>
                <a:gd name="connsiteX9" fmla="*/ 160629 w 193586"/>
                <a:gd name="connsiteY9" fmla="*/ 167420 h 178996"/>
                <a:gd name="connsiteX10" fmla="*/ 183195 w 193586"/>
                <a:gd name="connsiteY10" fmla="*/ 144860 h 178996"/>
                <a:gd name="connsiteX11" fmla="*/ 183195 w 193586"/>
                <a:gd name="connsiteY11" fmla="*/ 32059 h 178996"/>
                <a:gd name="connsiteX12" fmla="*/ 158254 w 193586"/>
                <a:gd name="connsiteY12" fmla="*/ 8312 h 178996"/>
                <a:gd name="connsiteX13" fmla="*/ 33551 w 193586"/>
                <a:gd name="connsiteY13" fmla="*/ 8312 h 178996"/>
                <a:gd name="connsiteX14" fmla="*/ 8610 w 193586"/>
                <a:gd name="connsiteY14" fmla="*/ 32059 h 178996"/>
                <a:gd name="connsiteX15" fmla="*/ 8610 w 193586"/>
                <a:gd name="connsiteY15" fmla="*/ 141297 h 178996"/>
                <a:gd name="connsiteX16" fmla="*/ 35926 w 193586"/>
                <a:gd name="connsiteY16" fmla="*/ 166232 h 178996"/>
                <a:gd name="connsiteX17" fmla="*/ 95309 w 193586"/>
                <a:gd name="connsiteY17" fmla="*/ 167420 h 1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86" h="178996">
                  <a:moveTo>
                    <a:pt x="297" y="0"/>
                  </a:moveTo>
                  <a:cubicBezTo>
                    <a:pt x="62055" y="0"/>
                    <a:pt x="120249" y="0"/>
                    <a:pt x="178444" y="1187"/>
                  </a:cubicBezTo>
                  <a:cubicBezTo>
                    <a:pt x="183195" y="1187"/>
                    <a:pt x="192696" y="11874"/>
                    <a:pt x="192696" y="17811"/>
                  </a:cubicBezTo>
                  <a:cubicBezTo>
                    <a:pt x="193884" y="65306"/>
                    <a:pt x="193884" y="112800"/>
                    <a:pt x="192696" y="160295"/>
                  </a:cubicBezTo>
                  <a:cubicBezTo>
                    <a:pt x="192696" y="166232"/>
                    <a:pt x="180819" y="178106"/>
                    <a:pt x="173694" y="178106"/>
                  </a:cubicBezTo>
                  <a:cubicBezTo>
                    <a:pt x="122625" y="179293"/>
                    <a:pt x="71556" y="179293"/>
                    <a:pt x="19299" y="178106"/>
                  </a:cubicBezTo>
                  <a:cubicBezTo>
                    <a:pt x="13361" y="178106"/>
                    <a:pt x="1485" y="169794"/>
                    <a:pt x="1485" y="165045"/>
                  </a:cubicBezTo>
                  <a:cubicBezTo>
                    <a:pt x="-891" y="110426"/>
                    <a:pt x="297" y="56994"/>
                    <a:pt x="297" y="0"/>
                  </a:cubicBezTo>
                  <a:close/>
                  <a:moveTo>
                    <a:pt x="95309" y="167420"/>
                  </a:moveTo>
                  <a:cubicBezTo>
                    <a:pt x="116686" y="167420"/>
                    <a:pt x="139252" y="167420"/>
                    <a:pt x="160629" y="167420"/>
                  </a:cubicBezTo>
                  <a:cubicBezTo>
                    <a:pt x="177257" y="167420"/>
                    <a:pt x="184382" y="161483"/>
                    <a:pt x="183195" y="144860"/>
                  </a:cubicBezTo>
                  <a:cubicBezTo>
                    <a:pt x="183195" y="106864"/>
                    <a:pt x="182007" y="70055"/>
                    <a:pt x="183195" y="32059"/>
                  </a:cubicBezTo>
                  <a:cubicBezTo>
                    <a:pt x="183195" y="13061"/>
                    <a:pt x="174881" y="8312"/>
                    <a:pt x="158254" y="8312"/>
                  </a:cubicBezTo>
                  <a:cubicBezTo>
                    <a:pt x="116686" y="9499"/>
                    <a:pt x="75119" y="9499"/>
                    <a:pt x="33551" y="8312"/>
                  </a:cubicBezTo>
                  <a:cubicBezTo>
                    <a:pt x="15736" y="8312"/>
                    <a:pt x="8610" y="14249"/>
                    <a:pt x="8610" y="32059"/>
                  </a:cubicBezTo>
                  <a:cubicBezTo>
                    <a:pt x="9798" y="68867"/>
                    <a:pt x="9798" y="105676"/>
                    <a:pt x="8610" y="141297"/>
                  </a:cubicBezTo>
                  <a:cubicBezTo>
                    <a:pt x="8610" y="161483"/>
                    <a:pt x="16924" y="167420"/>
                    <a:pt x="35926" y="166232"/>
                  </a:cubicBezTo>
                  <a:cubicBezTo>
                    <a:pt x="56116" y="167420"/>
                    <a:pt x="76306" y="167420"/>
                    <a:pt x="95309" y="167420"/>
                  </a:cubicBezTo>
                  <a:close/>
                </a:path>
              </a:pathLst>
            </a:custGeom>
            <a:grpFill/>
            <a:ln w="1186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5E06571-9447-6A8E-4B16-EBABF07D4F62}"/>
                </a:ext>
              </a:extLst>
            </p:cNvPr>
            <p:cNvSpPr/>
            <p:nvPr/>
          </p:nvSpPr>
          <p:spPr>
            <a:xfrm>
              <a:off x="5716274" y="1971664"/>
              <a:ext cx="193289" cy="179773"/>
            </a:xfrm>
            <a:custGeom>
              <a:avLst/>
              <a:gdLst>
                <a:gd name="connsiteX0" fmla="*/ 0 w 193289"/>
                <a:gd name="connsiteY0" fmla="*/ 297 h 179773"/>
                <a:gd name="connsiteX1" fmla="*/ 175772 w 193289"/>
                <a:gd name="connsiteY1" fmla="*/ 1484 h 179773"/>
                <a:gd name="connsiteX2" fmla="*/ 192399 w 193289"/>
                <a:gd name="connsiteY2" fmla="*/ 21669 h 179773"/>
                <a:gd name="connsiteX3" fmla="*/ 192399 w 193289"/>
                <a:gd name="connsiteY3" fmla="*/ 158217 h 179773"/>
                <a:gd name="connsiteX4" fmla="*/ 172209 w 193289"/>
                <a:gd name="connsiteY4" fmla="*/ 178403 h 179773"/>
                <a:gd name="connsiteX5" fmla="*/ 17815 w 193289"/>
                <a:gd name="connsiteY5" fmla="*/ 178403 h 179773"/>
                <a:gd name="connsiteX6" fmla="*/ 0 w 193289"/>
                <a:gd name="connsiteY6" fmla="*/ 161780 h 179773"/>
                <a:gd name="connsiteX7" fmla="*/ 0 w 193289"/>
                <a:gd name="connsiteY7" fmla="*/ 297 h 179773"/>
                <a:gd name="connsiteX8" fmla="*/ 98575 w 193289"/>
                <a:gd name="connsiteY8" fmla="*/ 172466 h 179773"/>
                <a:gd name="connsiteX9" fmla="*/ 98575 w 193289"/>
                <a:gd name="connsiteY9" fmla="*/ 170091 h 179773"/>
                <a:gd name="connsiteX10" fmla="*/ 163895 w 193289"/>
                <a:gd name="connsiteY10" fmla="*/ 168904 h 179773"/>
                <a:gd name="connsiteX11" fmla="*/ 184085 w 193289"/>
                <a:gd name="connsiteY11" fmla="*/ 148718 h 179773"/>
                <a:gd name="connsiteX12" fmla="*/ 185273 w 193289"/>
                <a:gd name="connsiteY12" fmla="*/ 33543 h 179773"/>
                <a:gd name="connsiteX13" fmla="*/ 161520 w 193289"/>
                <a:gd name="connsiteY13" fmla="*/ 10983 h 179773"/>
                <a:gd name="connsiteX14" fmla="*/ 81948 w 193289"/>
                <a:gd name="connsiteY14" fmla="*/ 10983 h 179773"/>
                <a:gd name="connsiteX15" fmla="*/ 10689 w 193289"/>
                <a:gd name="connsiteY15" fmla="*/ 83413 h 179773"/>
                <a:gd name="connsiteX16" fmla="*/ 16627 w 193289"/>
                <a:gd name="connsiteY16" fmla="*/ 162967 h 179773"/>
                <a:gd name="connsiteX17" fmla="*/ 98575 w 193289"/>
                <a:gd name="connsiteY17" fmla="*/ 172466 h 17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289" h="179773">
                  <a:moveTo>
                    <a:pt x="0" y="297"/>
                  </a:moveTo>
                  <a:cubicBezTo>
                    <a:pt x="61758" y="297"/>
                    <a:pt x="118765" y="-891"/>
                    <a:pt x="175772" y="1484"/>
                  </a:cubicBezTo>
                  <a:cubicBezTo>
                    <a:pt x="181710" y="1484"/>
                    <a:pt x="192399" y="14545"/>
                    <a:pt x="192399" y="21669"/>
                  </a:cubicBezTo>
                  <a:cubicBezTo>
                    <a:pt x="193586" y="66790"/>
                    <a:pt x="193586" y="113097"/>
                    <a:pt x="192399" y="158217"/>
                  </a:cubicBezTo>
                  <a:cubicBezTo>
                    <a:pt x="192399" y="165342"/>
                    <a:pt x="179335" y="178403"/>
                    <a:pt x="172209" y="178403"/>
                  </a:cubicBezTo>
                  <a:cubicBezTo>
                    <a:pt x="121140" y="180778"/>
                    <a:pt x="70071" y="179590"/>
                    <a:pt x="17815" y="178403"/>
                  </a:cubicBezTo>
                  <a:cubicBezTo>
                    <a:pt x="11876" y="178403"/>
                    <a:pt x="0" y="167717"/>
                    <a:pt x="0" y="161780"/>
                  </a:cubicBezTo>
                  <a:cubicBezTo>
                    <a:pt x="0" y="109535"/>
                    <a:pt x="0" y="57291"/>
                    <a:pt x="0" y="297"/>
                  </a:cubicBezTo>
                  <a:close/>
                  <a:moveTo>
                    <a:pt x="98575" y="172466"/>
                  </a:moveTo>
                  <a:cubicBezTo>
                    <a:pt x="98575" y="171278"/>
                    <a:pt x="98575" y="170091"/>
                    <a:pt x="98575" y="170091"/>
                  </a:cubicBezTo>
                  <a:cubicBezTo>
                    <a:pt x="119952" y="170091"/>
                    <a:pt x="142518" y="172466"/>
                    <a:pt x="163895" y="168904"/>
                  </a:cubicBezTo>
                  <a:cubicBezTo>
                    <a:pt x="172209" y="167717"/>
                    <a:pt x="184085" y="155843"/>
                    <a:pt x="184085" y="148718"/>
                  </a:cubicBezTo>
                  <a:cubicBezTo>
                    <a:pt x="186461" y="110722"/>
                    <a:pt x="184085" y="71539"/>
                    <a:pt x="185273" y="33543"/>
                  </a:cubicBezTo>
                  <a:cubicBezTo>
                    <a:pt x="185273" y="16920"/>
                    <a:pt x="178147" y="10983"/>
                    <a:pt x="161520" y="10983"/>
                  </a:cubicBezTo>
                  <a:cubicBezTo>
                    <a:pt x="135392" y="12171"/>
                    <a:pt x="108076" y="10983"/>
                    <a:pt x="81948" y="10983"/>
                  </a:cubicBezTo>
                  <a:cubicBezTo>
                    <a:pt x="10689" y="10983"/>
                    <a:pt x="10689" y="10983"/>
                    <a:pt x="10689" y="83413"/>
                  </a:cubicBezTo>
                  <a:cubicBezTo>
                    <a:pt x="10689" y="110722"/>
                    <a:pt x="2375" y="148718"/>
                    <a:pt x="16627" y="162967"/>
                  </a:cubicBezTo>
                  <a:cubicBezTo>
                    <a:pt x="33254" y="177215"/>
                    <a:pt x="70071" y="170091"/>
                    <a:pt x="98575" y="172466"/>
                  </a:cubicBezTo>
                  <a:close/>
                </a:path>
              </a:pathLst>
            </a:custGeom>
            <a:grpFill/>
            <a:ln w="1186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274C268-1835-F312-D75C-676B5CB99BAB}"/>
                </a:ext>
              </a:extLst>
            </p:cNvPr>
            <p:cNvSpPr/>
            <p:nvPr/>
          </p:nvSpPr>
          <p:spPr>
            <a:xfrm>
              <a:off x="5716274" y="1690426"/>
              <a:ext cx="195368" cy="178760"/>
            </a:xfrm>
            <a:custGeom>
              <a:avLst/>
              <a:gdLst>
                <a:gd name="connsiteX0" fmla="*/ 96199 w 195368"/>
                <a:gd name="connsiteY0" fmla="*/ 178233 h 178760"/>
                <a:gd name="connsiteX1" fmla="*/ 22565 w 195368"/>
                <a:gd name="connsiteY1" fmla="*/ 178233 h 178760"/>
                <a:gd name="connsiteX2" fmla="*/ 0 w 195368"/>
                <a:gd name="connsiteY2" fmla="*/ 155673 h 178760"/>
                <a:gd name="connsiteX3" fmla="*/ 0 w 195368"/>
                <a:gd name="connsiteY3" fmla="*/ 22687 h 178760"/>
                <a:gd name="connsiteX4" fmla="*/ 22565 w 195368"/>
                <a:gd name="connsiteY4" fmla="*/ 127 h 178760"/>
                <a:gd name="connsiteX5" fmla="*/ 173396 w 195368"/>
                <a:gd name="connsiteY5" fmla="*/ 1314 h 178760"/>
                <a:gd name="connsiteX6" fmla="*/ 193586 w 195368"/>
                <a:gd name="connsiteY6" fmla="*/ 21500 h 178760"/>
                <a:gd name="connsiteX7" fmla="*/ 193586 w 195368"/>
                <a:gd name="connsiteY7" fmla="*/ 158048 h 178760"/>
                <a:gd name="connsiteX8" fmla="*/ 173396 w 195368"/>
                <a:gd name="connsiteY8" fmla="*/ 178233 h 178760"/>
                <a:gd name="connsiteX9" fmla="*/ 96199 w 195368"/>
                <a:gd name="connsiteY9" fmla="*/ 178233 h 178760"/>
                <a:gd name="connsiteX10" fmla="*/ 96199 w 195368"/>
                <a:gd name="connsiteY10" fmla="*/ 168734 h 178760"/>
                <a:gd name="connsiteX11" fmla="*/ 161520 w 195368"/>
                <a:gd name="connsiteY11" fmla="*/ 168734 h 178760"/>
                <a:gd name="connsiteX12" fmla="*/ 184085 w 195368"/>
                <a:gd name="connsiteY12" fmla="*/ 146174 h 178760"/>
                <a:gd name="connsiteX13" fmla="*/ 182898 w 195368"/>
                <a:gd name="connsiteY13" fmla="*/ 30999 h 178760"/>
                <a:gd name="connsiteX14" fmla="*/ 162708 w 195368"/>
                <a:gd name="connsiteY14" fmla="*/ 10813 h 178760"/>
                <a:gd name="connsiteX15" fmla="*/ 29691 w 195368"/>
                <a:gd name="connsiteY15" fmla="*/ 10813 h 178760"/>
                <a:gd name="connsiteX16" fmla="*/ 10689 w 195368"/>
                <a:gd name="connsiteY16" fmla="*/ 32186 h 178760"/>
                <a:gd name="connsiteX17" fmla="*/ 9501 w 195368"/>
                <a:gd name="connsiteY17" fmla="*/ 144986 h 178760"/>
                <a:gd name="connsiteX18" fmla="*/ 33254 w 195368"/>
                <a:gd name="connsiteY18" fmla="*/ 169921 h 178760"/>
                <a:gd name="connsiteX19" fmla="*/ 96199 w 195368"/>
                <a:gd name="connsiteY19" fmla="*/ 168734 h 1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368" h="178760">
                  <a:moveTo>
                    <a:pt x="96199" y="178233"/>
                  </a:moveTo>
                  <a:cubicBezTo>
                    <a:pt x="71259" y="178233"/>
                    <a:pt x="46318" y="177046"/>
                    <a:pt x="22565" y="178233"/>
                  </a:cubicBezTo>
                  <a:cubicBezTo>
                    <a:pt x="5938" y="179420"/>
                    <a:pt x="0" y="171109"/>
                    <a:pt x="0" y="155673"/>
                  </a:cubicBezTo>
                  <a:cubicBezTo>
                    <a:pt x="0" y="111740"/>
                    <a:pt x="1188" y="66620"/>
                    <a:pt x="0" y="22687"/>
                  </a:cubicBezTo>
                  <a:cubicBezTo>
                    <a:pt x="0" y="6064"/>
                    <a:pt x="5938" y="-1060"/>
                    <a:pt x="22565" y="127"/>
                  </a:cubicBezTo>
                  <a:cubicBezTo>
                    <a:pt x="72446" y="127"/>
                    <a:pt x="123515" y="127"/>
                    <a:pt x="173396" y="1314"/>
                  </a:cubicBezTo>
                  <a:cubicBezTo>
                    <a:pt x="180522" y="1314"/>
                    <a:pt x="193586" y="14375"/>
                    <a:pt x="193586" y="21500"/>
                  </a:cubicBezTo>
                  <a:cubicBezTo>
                    <a:pt x="195962" y="66620"/>
                    <a:pt x="195962" y="111740"/>
                    <a:pt x="193586" y="158048"/>
                  </a:cubicBezTo>
                  <a:cubicBezTo>
                    <a:pt x="193586" y="165172"/>
                    <a:pt x="180522" y="177046"/>
                    <a:pt x="173396" y="178233"/>
                  </a:cubicBezTo>
                  <a:cubicBezTo>
                    <a:pt x="148456" y="179420"/>
                    <a:pt x="122328" y="178233"/>
                    <a:pt x="96199" y="178233"/>
                  </a:cubicBezTo>
                  <a:close/>
                  <a:moveTo>
                    <a:pt x="96199" y="168734"/>
                  </a:moveTo>
                  <a:cubicBezTo>
                    <a:pt x="117577" y="168734"/>
                    <a:pt x="140142" y="168734"/>
                    <a:pt x="161520" y="168734"/>
                  </a:cubicBezTo>
                  <a:cubicBezTo>
                    <a:pt x="178147" y="168734"/>
                    <a:pt x="185273" y="162797"/>
                    <a:pt x="184085" y="146174"/>
                  </a:cubicBezTo>
                  <a:cubicBezTo>
                    <a:pt x="184085" y="108178"/>
                    <a:pt x="185273" y="68995"/>
                    <a:pt x="182898" y="30999"/>
                  </a:cubicBezTo>
                  <a:cubicBezTo>
                    <a:pt x="182898" y="23874"/>
                    <a:pt x="169834" y="10813"/>
                    <a:pt x="162708" y="10813"/>
                  </a:cubicBezTo>
                  <a:cubicBezTo>
                    <a:pt x="118765" y="8438"/>
                    <a:pt x="73634" y="8438"/>
                    <a:pt x="29691" y="10813"/>
                  </a:cubicBezTo>
                  <a:cubicBezTo>
                    <a:pt x="22565" y="10813"/>
                    <a:pt x="10689" y="25062"/>
                    <a:pt x="10689" y="32186"/>
                  </a:cubicBezTo>
                  <a:cubicBezTo>
                    <a:pt x="8313" y="68995"/>
                    <a:pt x="10689" y="106990"/>
                    <a:pt x="9501" y="144986"/>
                  </a:cubicBezTo>
                  <a:cubicBezTo>
                    <a:pt x="9501" y="162797"/>
                    <a:pt x="15439" y="169921"/>
                    <a:pt x="33254" y="169921"/>
                  </a:cubicBezTo>
                  <a:cubicBezTo>
                    <a:pt x="54632" y="167546"/>
                    <a:pt x="76009" y="168734"/>
                    <a:pt x="96199" y="168734"/>
                  </a:cubicBezTo>
                  <a:close/>
                </a:path>
              </a:pathLst>
            </a:custGeom>
            <a:grpFill/>
            <a:ln w="1186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084EFFE-3731-3D03-0B44-409D02E09C86}"/>
                </a:ext>
              </a:extLst>
            </p:cNvPr>
            <p:cNvSpPr/>
            <p:nvPr/>
          </p:nvSpPr>
          <p:spPr>
            <a:xfrm>
              <a:off x="5406297" y="1125364"/>
              <a:ext cx="194114" cy="178105"/>
            </a:xfrm>
            <a:custGeom>
              <a:avLst/>
              <a:gdLst>
                <a:gd name="connsiteX0" fmla="*/ 193587 w 194114"/>
                <a:gd name="connsiteY0" fmla="*/ 178106 h 178105"/>
                <a:gd name="connsiteX1" fmla="*/ 14252 w 194114"/>
                <a:gd name="connsiteY1" fmla="*/ 176918 h 178105"/>
                <a:gd name="connsiteX2" fmla="*/ 1188 w 194114"/>
                <a:gd name="connsiteY2" fmla="*/ 159108 h 178105"/>
                <a:gd name="connsiteX3" fmla="*/ 0 w 194114"/>
                <a:gd name="connsiteY3" fmla="*/ 20185 h 178105"/>
                <a:gd name="connsiteX4" fmla="*/ 22565 w 194114"/>
                <a:gd name="connsiteY4" fmla="*/ 0 h 178105"/>
                <a:gd name="connsiteX5" fmla="*/ 173397 w 194114"/>
                <a:gd name="connsiteY5" fmla="*/ 1187 h 178105"/>
                <a:gd name="connsiteX6" fmla="*/ 193587 w 194114"/>
                <a:gd name="connsiteY6" fmla="*/ 18998 h 178105"/>
                <a:gd name="connsiteX7" fmla="*/ 193587 w 194114"/>
                <a:gd name="connsiteY7" fmla="*/ 178106 h 178105"/>
                <a:gd name="connsiteX8" fmla="*/ 97387 w 194114"/>
                <a:gd name="connsiteY8" fmla="*/ 9499 h 178105"/>
                <a:gd name="connsiteX9" fmla="*/ 35629 w 194114"/>
                <a:gd name="connsiteY9" fmla="*/ 9499 h 178105"/>
                <a:gd name="connsiteX10" fmla="*/ 10689 w 194114"/>
                <a:gd name="connsiteY10" fmla="*/ 33246 h 178105"/>
                <a:gd name="connsiteX11" fmla="*/ 10689 w 194114"/>
                <a:gd name="connsiteY11" fmla="*/ 146047 h 178105"/>
                <a:gd name="connsiteX12" fmla="*/ 35629 w 194114"/>
                <a:gd name="connsiteY12" fmla="*/ 169794 h 178105"/>
                <a:gd name="connsiteX13" fmla="*/ 160332 w 194114"/>
                <a:gd name="connsiteY13" fmla="*/ 169794 h 178105"/>
                <a:gd name="connsiteX14" fmla="*/ 185273 w 194114"/>
                <a:gd name="connsiteY14" fmla="*/ 146047 h 178105"/>
                <a:gd name="connsiteX15" fmla="*/ 185273 w 194114"/>
                <a:gd name="connsiteY15" fmla="*/ 33246 h 178105"/>
                <a:gd name="connsiteX16" fmla="*/ 160332 w 194114"/>
                <a:gd name="connsiteY16" fmla="*/ 9499 h 178105"/>
                <a:gd name="connsiteX17" fmla="*/ 97387 w 194114"/>
                <a:gd name="connsiteY17" fmla="*/ 9499 h 1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14" h="178105">
                  <a:moveTo>
                    <a:pt x="193587" y="178106"/>
                  </a:moveTo>
                  <a:cubicBezTo>
                    <a:pt x="131829" y="178106"/>
                    <a:pt x="72447" y="178106"/>
                    <a:pt x="14252" y="176918"/>
                  </a:cubicBezTo>
                  <a:cubicBezTo>
                    <a:pt x="9501" y="176918"/>
                    <a:pt x="1188" y="165045"/>
                    <a:pt x="1188" y="159108"/>
                  </a:cubicBezTo>
                  <a:cubicBezTo>
                    <a:pt x="0" y="112800"/>
                    <a:pt x="1188" y="66493"/>
                    <a:pt x="0" y="20185"/>
                  </a:cubicBezTo>
                  <a:cubicBezTo>
                    <a:pt x="0" y="4749"/>
                    <a:pt x="8313" y="0"/>
                    <a:pt x="22565" y="0"/>
                  </a:cubicBezTo>
                  <a:cubicBezTo>
                    <a:pt x="72447" y="0"/>
                    <a:pt x="123515" y="0"/>
                    <a:pt x="173397" y="1187"/>
                  </a:cubicBezTo>
                  <a:cubicBezTo>
                    <a:pt x="180522" y="1187"/>
                    <a:pt x="192399" y="11874"/>
                    <a:pt x="193587" y="18998"/>
                  </a:cubicBezTo>
                  <a:cubicBezTo>
                    <a:pt x="194774" y="70055"/>
                    <a:pt x="193587" y="122299"/>
                    <a:pt x="193587" y="178106"/>
                  </a:cubicBezTo>
                  <a:close/>
                  <a:moveTo>
                    <a:pt x="97387" y="9499"/>
                  </a:moveTo>
                  <a:cubicBezTo>
                    <a:pt x="77197" y="9499"/>
                    <a:pt x="55819" y="9499"/>
                    <a:pt x="35629" y="9499"/>
                  </a:cubicBezTo>
                  <a:cubicBezTo>
                    <a:pt x="19002" y="9499"/>
                    <a:pt x="9501" y="14248"/>
                    <a:pt x="10689" y="33246"/>
                  </a:cubicBezTo>
                  <a:cubicBezTo>
                    <a:pt x="11876" y="71242"/>
                    <a:pt x="11876" y="108051"/>
                    <a:pt x="10689" y="146047"/>
                  </a:cubicBezTo>
                  <a:cubicBezTo>
                    <a:pt x="10689" y="163857"/>
                    <a:pt x="19002" y="169794"/>
                    <a:pt x="35629" y="169794"/>
                  </a:cubicBezTo>
                  <a:cubicBezTo>
                    <a:pt x="77197" y="168607"/>
                    <a:pt x="118765" y="168607"/>
                    <a:pt x="160332" y="169794"/>
                  </a:cubicBezTo>
                  <a:cubicBezTo>
                    <a:pt x="176959" y="169794"/>
                    <a:pt x="185273" y="165045"/>
                    <a:pt x="185273" y="146047"/>
                  </a:cubicBezTo>
                  <a:cubicBezTo>
                    <a:pt x="184085" y="108051"/>
                    <a:pt x="184085" y="71242"/>
                    <a:pt x="185273" y="33246"/>
                  </a:cubicBezTo>
                  <a:cubicBezTo>
                    <a:pt x="185273" y="15436"/>
                    <a:pt x="178147" y="8311"/>
                    <a:pt x="160332" y="9499"/>
                  </a:cubicBezTo>
                  <a:cubicBezTo>
                    <a:pt x="138955" y="10686"/>
                    <a:pt x="117577" y="9499"/>
                    <a:pt x="97387" y="9499"/>
                  </a:cubicBezTo>
                  <a:close/>
                </a:path>
              </a:pathLst>
            </a:custGeom>
            <a:grpFill/>
            <a:ln w="1186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090503-7CE4-DD95-F1BF-638F871624DC}"/>
                </a:ext>
              </a:extLst>
            </p:cNvPr>
            <p:cNvSpPr/>
            <p:nvPr/>
          </p:nvSpPr>
          <p:spPr>
            <a:xfrm>
              <a:off x="5716274" y="1125364"/>
              <a:ext cx="196258" cy="179589"/>
            </a:xfrm>
            <a:custGeom>
              <a:avLst/>
              <a:gdLst>
                <a:gd name="connsiteX0" fmla="*/ 95012 w 196258"/>
                <a:gd name="connsiteY0" fmla="*/ 179293 h 179589"/>
                <a:gd name="connsiteX1" fmla="*/ 21378 w 196258"/>
                <a:gd name="connsiteY1" fmla="*/ 179293 h 179589"/>
                <a:gd name="connsiteX2" fmla="*/ 0 w 196258"/>
                <a:gd name="connsiteY2" fmla="*/ 159108 h 179589"/>
                <a:gd name="connsiteX3" fmla="*/ 0 w 196258"/>
                <a:gd name="connsiteY3" fmla="*/ 22560 h 179589"/>
                <a:gd name="connsiteX4" fmla="*/ 23753 w 196258"/>
                <a:gd name="connsiteY4" fmla="*/ 0 h 179589"/>
                <a:gd name="connsiteX5" fmla="*/ 172209 w 196258"/>
                <a:gd name="connsiteY5" fmla="*/ 0 h 179589"/>
                <a:gd name="connsiteX6" fmla="*/ 195962 w 196258"/>
                <a:gd name="connsiteY6" fmla="*/ 22560 h 179589"/>
                <a:gd name="connsiteX7" fmla="*/ 194774 w 196258"/>
                <a:gd name="connsiteY7" fmla="*/ 159108 h 179589"/>
                <a:gd name="connsiteX8" fmla="*/ 173396 w 196258"/>
                <a:gd name="connsiteY8" fmla="*/ 178106 h 179589"/>
                <a:gd name="connsiteX9" fmla="*/ 95012 w 196258"/>
                <a:gd name="connsiteY9" fmla="*/ 179293 h 179589"/>
                <a:gd name="connsiteX10" fmla="*/ 98575 w 196258"/>
                <a:gd name="connsiteY10" fmla="*/ 172169 h 179589"/>
                <a:gd name="connsiteX11" fmla="*/ 98575 w 196258"/>
                <a:gd name="connsiteY11" fmla="*/ 169794 h 179589"/>
                <a:gd name="connsiteX12" fmla="*/ 160332 w 196258"/>
                <a:gd name="connsiteY12" fmla="*/ 169794 h 179589"/>
                <a:gd name="connsiteX13" fmla="*/ 184085 w 196258"/>
                <a:gd name="connsiteY13" fmla="*/ 148422 h 179589"/>
                <a:gd name="connsiteX14" fmla="*/ 184085 w 196258"/>
                <a:gd name="connsiteY14" fmla="*/ 33246 h 179589"/>
                <a:gd name="connsiteX15" fmla="*/ 160332 w 196258"/>
                <a:gd name="connsiteY15" fmla="*/ 10686 h 179589"/>
                <a:gd name="connsiteX16" fmla="*/ 80760 w 196258"/>
                <a:gd name="connsiteY16" fmla="*/ 10686 h 179589"/>
                <a:gd name="connsiteX17" fmla="*/ 9501 w 196258"/>
                <a:gd name="connsiteY17" fmla="*/ 83116 h 179589"/>
                <a:gd name="connsiteX18" fmla="*/ 15439 w 196258"/>
                <a:gd name="connsiteY18" fmla="*/ 162670 h 179589"/>
                <a:gd name="connsiteX19" fmla="*/ 98575 w 196258"/>
                <a:gd name="connsiteY19" fmla="*/ 172169 h 1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58" h="179589">
                  <a:moveTo>
                    <a:pt x="95012" y="179293"/>
                  </a:moveTo>
                  <a:cubicBezTo>
                    <a:pt x="70071" y="179293"/>
                    <a:pt x="45130" y="179293"/>
                    <a:pt x="21378" y="179293"/>
                  </a:cubicBezTo>
                  <a:cubicBezTo>
                    <a:pt x="5938" y="179293"/>
                    <a:pt x="0" y="173356"/>
                    <a:pt x="0" y="159108"/>
                  </a:cubicBezTo>
                  <a:cubicBezTo>
                    <a:pt x="0" y="113988"/>
                    <a:pt x="0" y="68867"/>
                    <a:pt x="0" y="22560"/>
                  </a:cubicBezTo>
                  <a:cubicBezTo>
                    <a:pt x="0" y="5937"/>
                    <a:pt x="7126" y="0"/>
                    <a:pt x="23753" y="0"/>
                  </a:cubicBezTo>
                  <a:cubicBezTo>
                    <a:pt x="73634" y="0"/>
                    <a:pt x="122328" y="0"/>
                    <a:pt x="172209" y="0"/>
                  </a:cubicBezTo>
                  <a:cubicBezTo>
                    <a:pt x="187648" y="0"/>
                    <a:pt x="195962" y="5937"/>
                    <a:pt x="195962" y="22560"/>
                  </a:cubicBezTo>
                  <a:cubicBezTo>
                    <a:pt x="195962" y="67680"/>
                    <a:pt x="197149" y="112800"/>
                    <a:pt x="194774" y="159108"/>
                  </a:cubicBezTo>
                  <a:cubicBezTo>
                    <a:pt x="194774" y="166232"/>
                    <a:pt x="181710" y="178106"/>
                    <a:pt x="173396" y="178106"/>
                  </a:cubicBezTo>
                  <a:cubicBezTo>
                    <a:pt x="147268" y="180480"/>
                    <a:pt x="121140" y="179293"/>
                    <a:pt x="95012" y="179293"/>
                  </a:cubicBezTo>
                  <a:close/>
                  <a:moveTo>
                    <a:pt x="98575" y="172169"/>
                  </a:moveTo>
                  <a:cubicBezTo>
                    <a:pt x="98575" y="170982"/>
                    <a:pt x="98575" y="170982"/>
                    <a:pt x="98575" y="169794"/>
                  </a:cubicBezTo>
                  <a:cubicBezTo>
                    <a:pt x="118765" y="169794"/>
                    <a:pt x="140142" y="169794"/>
                    <a:pt x="160332" y="169794"/>
                  </a:cubicBezTo>
                  <a:cubicBezTo>
                    <a:pt x="175772" y="169794"/>
                    <a:pt x="184085" y="165045"/>
                    <a:pt x="184085" y="148422"/>
                  </a:cubicBezTo>
                  <a:cubicBezTo>
                    <a:pt x="184085" y="110426"/>
                    <a:pt x="184085" y="71242"/>
                    <a:pt x="184085" y="33246"/>
                  </a:cubicBezTo>
                  <a:cubicBezTo>
                    <a:pt x="184085" y="16623"/>
                    <a:pt x="176959" y="10686"/>
                    <a:pt x="160332" y="10686"/>
                  </a:cubicBezTo>
                  <a:cubicBezTo>
                    <a:pt x="134204" y="10686"/>
                    <a:pt x="106888" y="10686"/>
                    <a:pt x="80760" y="10686"/>
                  </a:cubicBezTo>
                  <a:cubicBezTo>
                    <a:pt x="9501" y="10686"/>
                    <a:pt x="9501" y="10686"/>
                    <a:pt x="9501" y="83116"/>
                  </a:cubicBezTo>
                  <a:cubicBezTo>
                    <a:pt x="9501" y="110426"/>
                    <a:pt x="1188" y="148422"/>
                    <a:pt x="15439" y="162670"/>
                  </a:cubicBezTo>
                  <a:cubicBezTo>
                    <a:pt x="33254" y="175731"/>
                    <a:pt x="70071" y="168607"/>
                    <a:pt x="98575" y="172169"/>
                  </a:cubicBezTo>
                  <a:close/>
                </a:path>
              </a:pathLst>
            </a:custGeom>
            <a:grpFill/>
            <a:ln w="1186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6C533CA-4171-ADD0-8BEE-03161042B131}"/>
                </a:ext>
              </a:extLst>
            </p:cNvPr>
            <p:cNvSpPr/>
            <p:nvPr/>
          </p:nvSpPr>
          <p:spPr>
            <a:xfrm>
              <a:off x="6407952" y="2892174"/>
              <a:ext cx="113547" cy="104640"/>
            </a:xfrm>
            <a:custGeom>
              <a:avLst/>
              <a:gdLst>
                <a:gd name="connsiteX0" fmla="*/ 113547 w 113547"/>
                <a:gd name="connsiteY0" fmla="*/ 11874 h 104640"/>
                <a:gd name="connsiteX1" fmla="*/ 66041 w 113547"/>
                <a:gd name="connsiteY1" fmla="*/ 89053 h 104640"/>
                <a:gd name="connsiteX2" fmla="*/ 10222 w 113547"/>
                <a:gd name="connsiteY2" fmla="*/ 89053 h 104640"/>
                <a:gd name="connsiteX3" fmla="*/ 19723 w 113547"/>
                <a:gd name="connsiteY3" fmla="*/ 36809 h 104640"/>
                <a:gd name="connsiteX4" fmla="*/ 104046 w 113547"/>
                <a:gd name="connsiteY4" fmla="*/ 0 h 104640"/>
                <a:gd name="connsiteX5" fmla="*/ 113547 w 113547"/>
                <a:gd name="connsiteY5" fmla="*/ 11874 h 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47" h="104640">
                  <a:moveTo>
                    <a:pt x="113547" y="11874"/>
                  </a:moveTo>
                  <a:cubicBezTo>
                    <a:pt x="98108" y="37996"/>
                    <a:pt x="83856" y="65306"/>
                    <a:pt x="66041" y="89053"/>
                  </a:cubicBezTo>
                  <a:cubicBezTo>
                    <a:pt x="48226" y="110426"/>
                    <a:pt x="28036" y="109238"/>
                    <a:pt x="10222" y="89053"/>
                  </a:cubicBezTo>
                  <a:cubicBezTo>
                    <a:pt x="-5218" y="70055"/>
                    <a:pt x="-4030" y="49870"/>
                    <a:pt x="19723" y="36809"/>
                  </a:cubicBezTo>
                  <a:cubicBezTo>
                    <a:pt x="47039" y="22560"/>
                    <a:pt x="75542" y="11874"/>
                    <a:pt x="104046" y="0"/>
                  </a:cubicBezTo>
                  <a:cubicBezTo>
                    <a:pt x="107609" y="3562"/>
                    <a:pt x="111172" y="8312"/>
                    <a:pt x="113547" y="11874"/>
                  </a:cubicBezTo>
                  <a:close/>
                </a:path>
              </a:pathLst>
            </a:custGeom>
            <a:grpFill/>
            <a:ln w="1186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4A6FDCA-E603-B2BA-44CB-21D37426BEEA}"/>
                </a:ext>
              </a:extLst>
            </p:cNvPr>
            <p:cNvSpPr/>
            <p:nvPr/>
          </p:nvSpPr>
          <p:spPr>
            <a:xfrm>
              <a:off x="6261404" y="2908797"/>
              <a:ext cx="117054" cy="99767"/>
            </a:xfrm>
            <a:custGeom>
              <a:avLst/>
              <a:gdLst>
                <a:gd name="connsiteX0" fmla="*/ 10689 w 117054"/>
                <a:gd name="connsiteY0" fmla="*/ 0 h 99767"/>
                <a:gd name="connsiteX1" fmla="*/ 95012 w 117054"/>
                <a:gd name="connsiteY1" fmla="*/ 29684 h 99767"/>
                <a:gd name="connsiteX2" fmla="*/ 110451 w 117054"/>
                <a:gd name="connsiteY2" fmla="*/ 80742 h 99767"/>
                <a:gd name="connsiteX3" fmla="*/ 55819 w 117054"/>
                <a:gd name="connsiteY3" fmla="*/ 87866 h 99767"/>
                <a:gd name="connsiteX4" fmla="*/ 0 w 117054"/>
                <a:gd name="connsiteY4" fmla="*/ 10686 h 99767"/>
                <a:gd name="connsiteX5" fmla="*/ 10689 w 117054"/>
                <a:gd name="connsiteY5" fmla="*/ 0 h 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 h="99767">
                  <a:moveTo>
                    <a:pt x="10689" y="0"/>
                  </a:moveTo>
                  <a:cubicBezTo>
                    <a:pt x="39192" y="9499"/>
                    <a:pt x="68884" y="17811"/>
                    <a:pt x="95012" y="29684"/>
                  </a:cubicBezTo>
                  <a:cubicBezTo>
                    <a:pt x="118765" y="40371"/>
                    <a:pt x="122328" y="60556"/>
                    <a:pt x="110451" y="80742"/>
                  </a:cubicBezTo>
                  <a:cubicBezTo>
                    <a:pt x="96200" y="102114"/>
                    <a:pt x="73634" y="106864"/>
                    <a:pt x="55819" y="87866"/>
                  </a:cubicBezTo>
                  <a:cubicBezTo>
                    <a:pt x="34442" y="64118"/>
                    <a:pt x="19002" y="36809"/>
                    <a:pt x="0" y="10686"/>
                  </a:cubicBezTo>
                  <a:cubicBezTo>
                    <a:pt x="4751" y="7124"/>
                    <a:pt x="7126" y="3562"/>
                    <a:pt x="10689" y="0"/>
                  </a:cubicBezTo>
                  <a:close/>
                </a:path>
              </a:pathLst>
            </a:custGeom>
            <a:grpFill/>
            <a:ln w="1186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F35FAB30-7883-BB0F-66D8-3176FE5804E0}"/>
                </a:ext>
              </a:extLst>
            </p:cNvPr>
            <p:cNvSpPr/>
            <p:nvPr/>
          </p:nvSpPr>
          <p:spPr>
            <a:xfrm>
              <a:off x="6134326" y="2361419"/>
              <a:ext cx="542755" cy="2374"/>
            </a:xfrm>
            <a:custGeom>
              <a:avLst/>
              <a:gdLst>
                <a:gd name="connsiteX0" fmla="*/ 542755 w 542755"/>
                <a:gd name="connsiteY0" fmla="*/ 2375 h 2374"/>
                <a:gd name="connsiteX1" fmla="*/ 0 w 542755"/>
                <a:gd name="connsiteY1" fmla="*/ 2375 h 2374"/>
                <a:gd name="connsiteX2" fmla="*/ 0 w 542755"/>
                <a:gd name="connsiteY2" fmla="*/ 0 h 2374"/>
                <a:gd name="connsiteX3" fmla="*/ 542755 w 542755"/>
                <a:gd name="connsiteY3" fmla="*/ 0 h 2374"/>
                <a:gd name="connsiteX4" fmla="*/ 542755 w 542755"/>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55" h="2374">
                  <a:moveTo>
                    <a:pt x="542755" y="2375"/>
                  </a:moveTo>
                  <a:cubicBezTo>
                    <a:pt x="362233" y="2375"/>
                    <a:pt x="180522" y="2375"/>
                    <a:pt x="0" y="2375"/>
                  </a:cubicBezTo>
                  <a:cubicBezTo>
                    <a:pt x="0" y="1187"/>
                    <a:pt x="0" y="1187"/>
                    <a:pt x="0" y="0"/>
                  </a:cubicBezTo>
                  <a:cubicBezTo>
                    <a:pt x="180522" y="0"/>
                    <a:pt x="362233" y="0"/>
                    <a:pt x="542755" y="0"/>
                  </a:cubicBezTo>
                  <a:cubicBezTo>
                    <a:pt x="542755" y="1187"/>
                    <a:pt x="542755" y="1187"/>
                    <a:pt x="542755" y="2375"/>
                  </a:cubicBezTo>
                  <a:close/>
                </a:path>
              </a:pathLst>
            </a:custGeom>
            <a:grpFill/>
            <a:ln w="1186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CE673AC-8755-A032-212E-2DFCDA275D4D}"/>
                </a:ext>
              </a:extLst>
            </p:cNvPr>
            <p:cNvSpPr/>
            <p:nvPr/>
          </p:nvSpPr>
          <p:spPr>
            <a:xfrm>
              <a:off x="5818844" y="2980040"/>
              <a:ext cx="67262" cy="121437"/>
            </a:xfrm>
            <a:custGeom>
              <a:avLst/>
              <a:gdLst>
                <a:gd name="connsiteX0" fmla="*/ 58949 w 67262"/>
                <a:gd name="connsiteY0" fmla="*/ 2374 h 121437"/>
                <a:gd name="connsiteX1" fmla="*/ 67263 w 67262"/>
                <a:gd name="connsiteY1" fmla="*/ 91427 h 121437"/>
                <a:gd name="connsiteX2" fmla="*/ 31633 w 67262"/>
                <a:gd name="connsiteY2" fmla="*/ 121111 h 121437"/>
                <a:gd name="connsiteX3" fmla="*/ 1942 w 67262"/>
                <a:gd name="connsiteY3" fmla="*/ 79553 h 121437"/>
                <a:gd name="connsiteX4" fmla="*/ 42322 w 67262"/>
                <a:gd name="connsiteY4" fmla="*/ 0 h 121437"/>
                <a:gd name="connsiteX5" fmla="*/ 58949 w 67262"/>
                <a:gd name="connsiteY5" fmla="*/ 2374 h 1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2" h="121437">
                  <a:moveTo>
                    <a:pt x="58949" y="2374"/>
                  </a:moveTo>
                  <a:cubicBezTo>
                    <a:pt x="62512" y="32058"/>
                    <a:pt x="67263" y="61743"/>
                    <a:pt x="67263" y="91427"/>
                  </a:cubicBezTo>
                  <a:cubicBezTo>
                    <a:pt x="67263" y="112800"/>
                    <a:pt x="54199" y="123486"/>
                    <a:pt x="31633" y="121111"/>
                  </a:cubicBezTo>
                  <a:cubicBezTo>
                    <a:pt x="7880" y="118737"/>
                    <a:pt x="-5184" y="102114"/>
                    <a:pt x="1942" y="79553"/>
                  </a:cubicBezTo>
                  <a:cubicBezTo>
                    <a:pt x="12631" y="52244"/>
                    <a:pt x="28070" y="26122"/>
                    <a:pt x="42322" y="0"/>
                  </a:cubicBezTo>
                  <a:cubicBezTo>
                    <a:pt x="48260" y="1187"/>
                    <a:pt x="53011" y="1187"/>
                    <a:pt x="58949" y="2374"/>
                  </a:cubicBezTo>
                  <a:close/>
                </a:path>
              </a:pathLst>
            </a:custGeom>
            <a:grpFill/>
            <a:ln w="1186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FF67EFD-63F4-321B-A45E-2B2B260B2FBF}"/>
                </a:ext>
              </a:extLst>
            </p:cNvPr>
            <p:cNvSpPr/>
            <p:nvPr/>
          </p:nvSpPr>
          <p:spPr>
            <a:xfrm>
              <a:off x="4770015" y="1842537"/>
              <a:ext cx="141033" cy="143672"/>
            </a:xfrm>
            <a:custGeom>
              <a:avLst/>
              <a:gdLst>
                <a:gd name="connsiteX0" fmla="*/ 141033 w 141033"/>
                <a:gd name="connsiteY0" fmla="*/ 0 h 143672"/>
                <a:gd name="connsiteX1" fmla="*/ 141033 w 141033"/>
                <a:gd name="connsiteY1" fmla="*/ 143672 h 143672"/>
                <a:gd name="connsiteX2" fmla="*/ 12767 w 141033"/>
                <a:gd name="connsiteY2" fmla="*/ 142485 h 143672"/>
                <a:gd name="connsiteX3" fmla="*/ 891 w 141033"/>
                <a:gd name="connsiteY3" fmla="*/ 123487 h 143672"/>
                <a:gd name="connsiteX4" fmla="*/ 891 w 141033"/>
                <a:gd name="connsiteY4" fmla="*/ 20185 h 143672"/>
                <a:gd name="connsiteX5" fmla="*/ 15142 w 141033"/>
                <a:gd name="connsiteY5" fmla="*/ 1187 h 143672"/>
                <a:gd name="connsiteX6" fmla="*/ 141033 w 141033"/>
                <a:gd name="connsiteY6" fmla="*/ 0 h 143672"/>
                <a:gd name="connsiteX7" fmla="*/ 136283 w 141033"/>
                <a:gd name="connsiteY7" fmla="*/ 73617 h 143672"/>
                <a:gd name="connsiteX8" fmla="*/ 68587 w 141033"/>
                <a:gd name="connsiteY8" fmla="*/ 7124 h 143672"/>
                <a:gd name="connsiteX9" fmla="*/ 62648 w 141033"/>
                <a:gd name="connsiteY9" fmla="*/ 7124 h 143672"/>
                <a:gd name="connsiteX10" fmla="*/ 3266 w 141033"/>
                <a:gd name="connsiteY10" fmla="*/ 67680 h 143672"/>
                <a:gd name="connsiteX11" fmla="*/ 73337 w 141033"/>
                <a:gd name="connsiteY11" fmla="*/ 137735 h 143672"/>
                <a:gd name="connsiteX12" fmla="*/ 136283 w 141033"/>
                <a:gd name="connsiteY12" fmla="*/ 73617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33" h="143672">
                  <a:moveTo>
                    <a:pt x="141033" y="0"/>
                  </a:moveTo>
                  <a:cubicBezTo>
                    <a:pt x="141033" y="48682"/>
                    <a:pt x="141033" y="93802"/>
                    <a:pt x="141033" y="143672"/>
                  </a:cubicBezTo>
                  <a:cubicBezTo>
                    <a:pt x="98278" y="143672"/>
                    <a:pt x="55523" y="143672"/>
                    <a:pt x="12767" y="142485"/>
                  </a:cubicBezTo>
                  <a:cubicBezTo>
                    <a:pt x="8017" y="142485"/>
                    <a:pt x="2078" y="130611"/>
                    <a:pt x="891" y="123487"/>
                  </a:cubicBezTo>
                  <a:cubicBezTo>
                    <a:pt x="-297" y="89053"/>
                    <a:pt x="-297" y="54619"/>
                    <a:pt x="891" y="20185"/>
                  </a:cubicBezTo>
                  <a:cubicBezTo>
                    <a:pt x="891" y="13061"/>
                    <a:pt x="10392" y="1187"/>
                    <a:pt x="15142" y="1187"/>
                  </a:cubicBezTo>
                  <a:cubicBezTo>
                    <a:pt x="56710" y="0"/>
                    <a:pt x="97090" y="0"/>
                    <a:pt x="141033" y="0"/>
                  </a:cubicBezTo>
                  <a:close/>
                  <a:moveTo>
                    <a:pt x="136283" y="73617"/>
                  </a:moveTo>
                  <a:cubicBezTo>
                    <a:pt x="136283" y="7124"/>
                    <a:pt x="136283" y="7124"/>
                    <a:pt x="68587" y="7124"/>
                  </a:cubicBezTo>
                  <a:cubicBezTo>
                    <a:pt x="66211" y="7124"/>
                    <a:pt x="65024" y="7124"/>
                    <a:pt x="62648" y="7124"/>
                  </a:cubicBezTo>
                  <a:cubicBezTo>
                    <a:pt x="-3860" y="8311"/>
                    <a:pt x="3266" y="-3562"/>
                    <a:pt x="3266" y="67680"/>
                  </a:cubicBezTo>
                  <a:cubicBezTo>
                    <a:pt x="3266" y="137735"/>
                    <a:pt x="3266" y="137735"/>
                    <a:pt x="73337" y="137735"/>
                  </a:cubicBezTo>
                  <a:cubicBezTo>
                    <a:pt x="136283" y="136548"/>
                    <a:pt x="136283" y="136548"/>
                    <a:pt x="136283" y="73617"/>
                  </a:cubicBezTo>
                  <a:close/>
                </a:path>
              </a:pathLst>
            </a:custGeom>
            <a:grpFill/>
            <a:ln w="1186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AD8276A-20D7-ED0C-E860-A0640794F6D0}"/>
                </a:ext>
              </a:extLst>
            </p:cNvPr>
            <p:cNvSpPr/>
            <p:nvPr/>
          </p:nvSpPr>
          <p:spPr>
            <a:xfrm>
              <a:off x="6356416" y="2822119"/>
              <a:ext cx="57807" cy="100470"/>
            </a:xfrm>
            <a:custGeom>
              <a:avLst/>
              <a:gdLst>
                <a:gd name="connsiteX0" fmla="*/ 19002 w 57807"/>
                <a:gd name="connsiteY0" fmla="*/ 0 h 100470"/>
                <a:gd name="connsiteX1" fmla="*/ 54632 w 57807"/>
                <a:gd name="connsiteY1" fmla="*/ 62931 h 100470"/>
                <a:gd name="connsiteX2" fmla="*/ 33254 w 57807"/>
                <a:gd name="connsiteY2" fmla="*/ 99739 h 100470"/>
                <a:gd name="connsiteX3" fmla="*/ 0 w 57807"/>
                <a:gd name="connsiteY3" fmla="*/ 72430 h 100470"/>
                <a:gd name="connsiteX4" fmla="*/ 8313 w 57807"/>
                <a:gd name="connsiteY4" fmla="*/ 2375 h 100470"/>
                <a:gd name="connsiteX5" fmla="*/ 19002 w 57807"/>
                <a:gd name="connsiteY5" fmla="*/ 0 h 1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7" h="100470">
                  <a:moveTo>
                    <a:pt x="19002" y="0"/>
                  </a:moveTo>
                  <a:cubicBezTo>
                    <a:pt x="30879" y="21373"/>
                    <a:pt x="45131" y="41558"/>
                    <a:pt x="54632" y="62931"/>
                  </a:cubicBezTo>
                  <a:cubicBezTo>
                    <a:pt x="62945" y="81929"/>
                    <a:pt x="54632" y="96177"/>
                    <a:pt x="33254" y="99739"/>
                  </a:cubicBezTo>
                  <a:cubicBezTo>
                    <a:pt x="11876" y="103301"/>
                    <a:pt x="0" y="93802"/>
                    <a:pt x="0" y="72430"/>
                  </a:cubicBezTo>
                  <a:cubicBezTo>
                    <a:pt x="1188" y="48682"/>
                    <a:pt x="4751" y="26122"/>
                    <a:pt x="8313" y="2375"/>
                  </a:cubicBezTo>
                  <a:cubicBezTo>
                    <a:pt x="11876" y="1187"/>
                    <a:pt x="15439" y="1187"/>
                    <a:pt x="19002" y="0"/>
                  </a:cubicBezTo>
                  <a:close/>
                </a:path>
              </a:pathLst>
            </a:custGeom>
            <a:grpFill/>
            <a:ln w="1186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DA45046-A4B2-37DD-EF31-6CD3F1AA9974}"/>
                </a:ext>
              </a:extLst>
            </p:cNvPr>
            <p:cNvSpPr/>
            <p:nvPr/>
          </p:nvSpPr>
          <p:spPr>
            <a:xfrm>
              <a:off x="6392045" y="671764"/>
              <a:ext cx="171021" cy="62953"/>
            </a:xfrm>
            <a:custGeom>
              <a:avLst/>
              <a:gdLst>
                <a:gd name="connsiteX0" fmla="*/ 171021 w 171021"/>
                <a:gd name="connsiteY0" fmla="*/ 1210 h 62953"/>
                <a:gd name="connsiteX1" fmla="*/ 97387 w 171021"/>
                <a:gd name="connsiteY1" fmla="*/ 62953 h 62953"/>
                <a:gd name="connsiteX2" fmla="*/ 2375 w 171021"/>
                <a:gd name="connsiteY2" fmla="*/ 47518 h 62953"/>
                <a:gd name="connsiteX3" fmla="*/ 0 w 171021"/>
                <a:gd name="connsiteY3" fmla="*/ 43956 h 62953"/>
                <a:gd name="connsiteX4" fmla="*/ 68884 w 171021"/>
                <a:gd name="connsiteY4" fmla="*/ 39206 h 62953"/>
                <a:gd name="connsiteX5" fmla="*/ 109264 w 171021"/>
                <a:gd name="connsiteY5" fmla="*/ 24958 h 62953"/>
                <a:gd name="connsiteX6" fmla="*/ 171021 w 171021"/>
                <a:gd name="connsiteY6" fmla="*/ 1210 h 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21" h="62953">
                  <a:moveTo>
                    <a:pt x="171021" y="1210"/>
                  </a:moveTo>
                  <a:cubicBezTo>
                    <a:pt x="147268" y="21395"/>
                    <a:pt x="122328" y="41581"/>
                    <a:pt x="97387" y="62953"/>
                  </a:cubicBezTo>
                  <a:cubicBezTo>
                    <a:pt x="68884" y="58204"/>
                    <a:pt x="35629" y="53455"/>
                    <a:pt x="2375" y="47518"/>
                  </a:cubicBezTo>
                  <a:cubicBezTo>
                    <a:pt x="1188" y="46330"/>
                    <a:pt x="1188" y="45143"/>
                    <a:pt x="0" y="43956"/>
                  </a:cubicBezTo>
                  <a:cubicBezTo>
                    <a:pt x="22565" y="41581"/>
                    <a:pt x="46318" y="36831"/>
                    <a:pt x="68884" y="39206"/>
                  </a:cubicBezTo>
                  <a:cubicBezTo>
                    <a:pt x="86698" y="40393"/>
                    <a:pt x="98575" y="39206"/>
                    <a:pt x="109264" y="24958"/>
                  </a:cubicBezTo>
                  <a:cubicBezTo>
                    <a:pt x="127078" y="5960"/>
                    <a:pt x="147268" y="-3539"/>
                    <a:pt x="171021" y="1210"/>
                  </a:cubicBezTo>
                  <a:close/>
                </a:path>
              </a:pathLst>
            </a:custGeom>
            <a:grpFill/>
            <a:ln w="1186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6497C1F-D695-CF37-C8FF-9F893761F0ED}"/>
                </a:ext>
              </a:extLst>
            </p:cNvPr>
            <p:cNvSpPr/>
            <p:nvPr/>
          </p:nvSpPr>
          <p:spPr>
            <a:xfrm>
              <a:off x="6133435" y="2081199"/>
              <a:ext cx="542458" cy="2374"/>
            </a:xfrm>
            <a:custGeom>
              <a:avLst/>
              <a:gdLst>
                <a:gd name="connsiteX0" fmla="*/ 891 w 542458"/>
                <a:gd name="connsiteY0" fmla="*/ 0 h 2374"/>
                <a:gd name="connsiteX1" fmla="*/ 542458 w 542458"/>
                <a:gd name="connsiteY1" fmla="*/ 0 h 2374"/>
                <a:gd name="connsiteX2" fmla="*/ 542458 w 542458"/>
                <a:gd name="connsiteY2" fmla="*/ 2375 h 2374"/>
                <a:gd name="connsiteX3" fmla="*/ 891 w 542458"/>
                <a:gd name="connsiteY3" fmla="*/ 2375 h 2374"/>
                <a:gd name="connsiteX4" fmla="*/ 891 w 542458"/>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58" h="2374">
                  <a:moveTo>
                    <a:pt x="891" y="0"/>
                  </a:moveTo>
                  <a:cubicBezTo>
                    <a:pt x="181413" y="0"/>
                    <a:pt x="361936" y="0"/>
                    <a:pt x="542458" y="0"/>
                  </a:cubicBezTo>
                  <a:cubicBezTo>
                    <a:pt x="542458" y="1187"/>
                    <a:pt x="542458" y="2375"/>
                    <a:pt x="542458" y="2375"/>
                  </a:cubicBezTo>
                  <a:cubicBezTo>
                    <a:pt x="361936" y="2375"/>
                    <a:pt x="181413" y="2375"/>
                    <a:pt x="891" y="2375"/>
                  </a:cubicBezTo>
                  <a:cubicBezTo>
                    <a:pt x="-297" y="1187"/>
                    <a:pt x="-297" y="0"/>
                    <a:pt x="891" y="0"/>
                  </a:cubicBezTo>
                  <a:close/>
                </a:path>
              </a:pathLst>
            </a:custGeom>
            <a:grpFill/>
            <a:ln w="1186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E5CC460-4BDA-A76A-45CF-BB37508E407F}"/>
                </a:ext>
              </a:extLst>
            </p:cNvPr>
            <p:cNvSpPr/>
            <p:nvPr/>
          </p:nvSpPr>
          <p:spPr>
            <a:xfrm>
              <a:off x="4770609" y="1643058"/>
              <a:ext cx="140439" cy="141297"/>
            </a:xfrm>
            <a:custGeom>
              <a:avLst/>
              <a:gdLst>
                <a:gd name="connsiteX0" fmla="*/ 297 w 140439"/>
                <a:gd name="connsiteY0" fmla="*/ 141298 h 141297"/>
                <a:gd name="connsiteX1" fmla="*/ 1485 w 140439"/>
                <a:gd name="connsiteY1" fmla="*/ 15436 h 141297"/>
                <a:gd name="connsiteX2" fmla="*/ 18112 w 140439"/>
                <a:gd name="connsiteY2" fmla="*/ 1187 h 141297"/>
                <a:gd name="connsiteX3" fmla="*/ 140439 w 140439"/>
                <a:gd name="connsiteY3" fmla="*/ 0 h 141297"/>
                <a:gd name="connsiteX4" fmla="*/ 140439 w 140439"/>
                <a:gd name="connsiteY4" fmla="*/ 140110 h 141297"/>
                <a:gd name="connsiteX5" fmla="*/ 297 w 140439"/>
                <a:gd name="connsiteY5" fmla="*/ 141298 h 141297"/>
                <a:gd name="connsiteX6" fmla="*/ 3860 w 140439"/>
                <a:gd name="connsiteY6" fmla="*/ 68868 h 141297"/>
                <a:gd name="connsiteX7" fmla="*/ 73931 w 140439"/>
                <a:gd name="connsiteY7" fmla="*/ 136548 h 141297"/>
                <a:gd name="connsiteX8" fmla="*/ 136876 w 140439"/>
                <a:gd name="connsiteY8" fmla="*/ 73617 h 141297"/>
                <a:gd name="connsiteX9" fmla="*/ 69181 w 140439"/>
                <a:gd name="connsiteY9" fmla="*/ 4750 h 141297"/>
                <a:gd name="connsiteX10" fmla="*/ 3860 w 140439"/>
                <a:gd name="connsiteY10" fmla="*/ 68868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297" y="141298"/>
                  </a:moveTo>
                  <a:cubicBezTo>
                    <a:pt x="297" y="98552"/>
                    <a:pt x="-891" y="56994"/>
                    <a:pt x="1485" y="15436"/>
                  </a:cubicBezTo>
                  <a:cubicBezTo>
                    <a:pt x="1485" y="10687"/>
                    <a:pt x="12173" y="1187"/>
                    <a:pt x="18112" y="1187"/>
                  </a:cubicBezTo>
                  <a:cubicBezTo>
                    <a:pt x="58492" y="0"/>
                    <a:pt x="98872" y="0"/>
                    <a:pt x="140439" y="0"/>
                  </a:cubicBezTo>
                  <a:cubicBezTo>
                    <a:pt x="140439" y="47495"/>
                    <a:pt x="140439" y="92615"/>
                    <a:pt x="140439" y="140110"/>
                  </a:cubicBezTo>
                  <a:cubicBezTo>
                    <a:pt x="92933" y="141298"/>
                    <a:pt x="47803" y="141298"/>
                    <a:pt x="297" y="141298"/>
                  </a:cubicBezTo>
                  <a:close/>
                  <a:moveTo>
                    <a:pt x="3860" y="68868"/>
                  </a:moveTo>
                  <a:cubicBezTo>
                    <a:pt x="5048" y="144860"/>
                    <a:pt x="-8017" y="136548"/>
                    <a:pt x="73931" y="136548"/>
                  </a:cubicBezTo>
                  <a:cubicBezTo>
                    <a:pt x="148753" y="136548"/>
                    <a:pt x="135689" y="143672"/>
                    <a:pt x="136876" y="73617"/>
                  </a:cubicBezTo>
                  <a:cubicBezTo>
                    <a:pt x="138064" y="4750"/>
                    <a:pt x="136876" y="4750"/>
                    <a:pt x="69181" y="4750"/>
                  </a:cubicBezTo>
                  <a:cubicBezTo>
                    <a:pt x="3860" y="4750"/>
                    <a:pt x="3860" y="4750"/>
                    <a:pt x="3860" y="68868"/>
                  </a:cubicBezTo>
                  <a:close/>
                </a:path>
              </a:pathLst>
            </a:custGeom>
            <a:grpFill/>
            <a:ln w="1186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5966FA5-09D6-47FE-C30D-9F91FDA0B9E5}"/>
                </a:ext>
              </a:extLst>
            </p:cNvPr>
            <p:cNvSpPr/>
            <p:nvPr/>
          </p:nvSpPr>
          <p:spPr>
            <a:xfrm>
              <a:off x="6133138" y="1472076"/>
              <a:ext cx="541567" cy="2374"/>
            </a:xfrm>
            <a:custGeom>
              <a:avLst/>
              <a:gdLst>
                <a:gd name="connsiteX0" fmla="*/ 0 w 541567"/>
                <a:gd name="connsiteY0" fmla="*/ 0 h 2374"/>
                <a:gd name="connsiteX1" fmla="*/ 541568 w 541567"/>
                <a:gd name="connsiteY1" fmla="*/ 0 h 2374"/>
                <a:gd name="connsiteX2" fmla="*/ 541568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8" y="0"/>
                  </a:cubicBezTo>
                  <a:cubicBezTo>
                    <a:pt x="541568" y="1187"/>
                    <a:pt x="541568" y="2375"/>
                    <a:pt x="541568"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5FBEEE2-B628-8D26-6ACC-AAD4800EB23A}"/>
                </a:ext>
              </a:extLst>
            </p:cNvPr>
            <p:cNvSpPr/>
            <p:nvPr/>
          </p:nvSpPr>
          <p:spPr>
            <a:xfrm>
              <a:off x="5001013" y="1642761"/>
              <a:ext cx="144596" cy="142965"/>
            </a:xfrm>
            <a:custGeom>
              <a:avLst/>
              <a:gdLst>
                <a:gd name="connsiteX0" fmla="*/ 297 w 144596"/>
                <a:gd name="connsiteY0" fmla="*/ 297 h 142965"/>
                <a:gd name="connsiteX1" fmla="*/ 123812 w 144596"/>
                <a:gd name="connsiteY1" fmla="*/ 1484 h 142965"/>
                <a:gd name="connsiteX2" fmla="*/ 142815 w 144596"/>
                <a:gd name="connsiteY2" fmla="*/ 19295 h 142965"/>
                <a:gd name="connsiteX3" fmla="*/ 142815 w 144596"/>
                <a:gd name="connsiteY3" fmla="*/ 122596 h 142965"/>
                <a:gd name="connsiteX4" fmla="*/ 125000 w 144596"/>
                <a:gd name="connsiteY4" fmla="*/ 141594 h 142965"/>
                <a:gd name="connsiteX5" fmla="*/ 18112 w 144596"/>
                <a:gd name="connsiteY5" fmla="*/ 141594 h 142965"/>
                <a:gd name="connsiteX6" fmla="*/ 1485 w 144596"/>
                <a:gd name="connsiteY6" fmla="*/ 123784 h 142965"/>
                <a:gd name="connsiteX7" fmla="*/ 297 w 144596"/>
                <a:gd name="connsiteY7" fmla="*/ 297 h 142965"/>
                <a:gd name="connsiteX8" fmla="*/ 5048 w 144596"/>
                <a:gd name="connsiteY8" fmla="*/ 69165 h 142965"/>
                <a:gd name="connsiteX9" fmla="*/ 72743 w 144596"/>
                <a:gd name="connsiteY9" fmla="*/ 136845 h 142965"/>
                <a:gd name="connsiteX10" fmla="*/ 75119 w 144596"/>
                <a:gd name="connsiteY10" fmla="*/ 136845 h 142965"/>
                <a:gd name="connsiteX11" fmla="*/ 138064 w 144596"/>
                <a:gd name="connsiteY11" fmla="*/ 73914 h 142965"/>
                <a:gd name="connsiteX12" fmla="*/ 69180 w 144596"/>
                <a:gd name="connsiteY12" fmla="*/ 5047 h 142965"/>
                <a:gd name="connsiteX13" fmla="*/ 5048 w 144596"/>
                <a:gd name="connsiteY13" fmla="*/ 69165 h 1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596" h="142965">
                  <a:moveTo>
                    <a:pt x="297" y="297"/>
                  </a:moveTo>
                  <a:cubicBezTo>
                    <a:pt x="44240" y="297"/>
                    <a:pt x="84620" y="-890"/>
                    <a:pt x="123812" y="1484"/>
                  </a:cubicBezTo>
                  <a:cubicBezTo>
                    <a:pt x="130938" y="1484"/>
                    <a:pt x="142815" y="13358"/>
                    <a:pt x="142815" y="19295"/>
                  </a:cubicBezTo>
                  <a:cubicBezTo>
                    <a:pt x="145190" y="53729"/>
                    <a:pt x="145190" y="88163"/>
                    <a:pt x="142815" y="122596"/>
                  </a:cubicBezTo>
                  <a:cubicBezTo>
                    <a:pt x="142815" y="129721"/>
                    <a:pt x="130938" y="140407"/>
                    <a:pt x="125000" y="141594"/>
                  </a:cubicBezTo>
                  <a:cubicBezTo>
                    <a:pt x="89371" y="143969"/>
                    <a:pt x="53741" y="142781"/>
                    <a:pt x="18112" y="141594"/>
                  </a:cubicBezTo>
                  <a:cubicBezTo>
                    <a:pt x="12173" y="141594"/>
                    <a:pt x="1485" y="130908"/>
                    <a:pt x="1485" y="123784"/>
                  </a:cubicBezTo>
                  <a:cubicBezTo>
                    <a:pt x="-891" y="84600"/>
                    <a:pt x="297" y="44230"/>
                    <a:pt x="297" y="297"/>
                  </a:cubicBezTo>
                  <a:close/>
                  <a:moveTo>
                    <a:pt x="5048" y="69165"/>
                  </a:moveTo>
                  <a:cubicBezTo>
                    <a:pt x="6235" y="143969"/>
                    <a:pt x="-8017" y="136845"/>
                    <a:pt x="72743" y="136845"/>
                  </a:cubicBezTo>
                  <a:cubicBezTo>
                    <a:pt x="73931" y="136845"/>
                    <a:pt x="75119" y="136845"/>
                    <a:pt x="75119" y="136845"/>
                  </a:cubicBezTo>
                  <a:cubicBezTo>
                    <a:pt x="149941" y="136845"/>
                    <a:pt x="138064" y="142781"/>
                    <a:pt x="138064" y="73914"/>
                  </a:cubicBezTo>
                  <a:cubicBezTo>
                    <a:pt x="139252" y="5047"/>
                    <a:pt x="138064" y="5047"/>
                    <a:pt x="69180" y="5047"/>
                  </a:cubicBezTo>
                  <a:cubicBezTo>
                    <a:pt x="5048" y="5047"/>
                    <a:pt x="5048" y="5047"/>
                    <a:pt x="5048" y="69165"/>
                  </a:cubicBezTo>
                  <a:close/>
                </a:path>
              </a:pathLst>
            </a:custGeom>
            <a:grpFill/>
            <a:ln w="1186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14011752-4045-7B4C-E339-7D686187F4DB}"/>
                </a:ext>
              </a:extLst>
            </p:cNvPr>
            <p:cNvSpPr/>
            <p:nvPr/>
          </p:nvSpPr>
          <p:spPr>
            <a:xfrm>
              <a:off x="6135513" y="2031329"/>
              <a:ext cx="540379" cy="2374"/>
            </a:xfrm>
            <a:custGeom>
              <a:avLst/>
              <a:gdLst>
                <a:gd name="connsiteX0" fmla="*/ 540380 w 540379"/>
                <a:gd name="connsiteY0" fmla="*/ 2375 h 2374"/>
                <a:gd name="connsiteX1" fmla="*/ 0 w 540379"/>
                <a:gd name="connsiteY1" fmla="*/ 2375 h 2374"/>
                <a:gd name="connsiteX2" fmla="*/ 0 w 540379"/>
                <a:gd name="connsiteY2" fmla="*/ 0 h 2374"/>
                <a:gd name="connsiteX3" fmla="*/ 540380 w 540379"/>
                <a:gd name="connsiteY3" fmla="*/ 0 h 2374"/>
                <a:gd name="connsiteX4" fmla="*/ 540380 w 540379"/>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9" h="2374">
                  <a:moveTo>
                    <a:pt x="540380" y="2375"/>
                  </a:moveTo>
                  <a:cubicBezTo>
                    <a:pt x="359857" y="2375"/>
                    <a:pt x="180523" y="2375"/>
                    <a:pt x="0" y="2375"/>
                  </a:cubicBezTo>
                  <a:cubicBezTo>
                    <a:pt x="0" y="1187"/>
                    <a:pt x="0" y="1187"/>
                    <a:pt x="0" y="0"/>
                  </a:cubicBezTo>
                  <a:cubicBezTo>
                    <a:pt x="180523" y="0"/>
                    <a:pt x="359857" y="0"/>
                    <a:pt x="540380" y="0"/>
                  </a:cubicBezTo>
                  <a:cubicBezTo>
                    <a:pt x="540380" y="1187"/>
                    <a:pt x="540380" y="2375"/>
                    <a:pt x="540380" y="2375"/>
                  </a:cubicBezTo>
                  <a:close/>
                </a:path>
              </a:pathLst>
            </a:custGeom>
            <a:grpFill/>
            <a:ln w="1186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316C1DA-0AD6-5045-278C-3AD817801CD0}"/>
                </a:ext>
              </a:extLst>
            </p:cNvPr>
            <p:cNvSpPr/>
            <p:nvPr/>
          </p:nvSpPr>
          <p:spPr>
            <a:xfrm>
              <a:off x="6134326" y="1520759"/>
              <a:ext cx="541567" cy="2374"/>
            </a:xfrm>
            <a:custGeom>
              <a:avLst/>
              <a:gdLst>
                <a:gd name="connsiteX0" fmla="*/ 0 w 541567"/>
                <a:gd name="connsiteY0" fmla="*/ 0 h 2374"/>
                <a:gd name="connsiteX1" fmla="*/ 541567 w 541567"/>
                <a:gd name="connsiteY1" fmla="*/ 0 h 2374"/>
                <a:gd name="connsiteX2" fmla="*/ 541567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7" y="0"/>
                  </a:cubicBezTo>
                  <a:cubicBezTo>
                    <a:pt x="541567" y="1187"/>
                    <a:pt x="541567" y="1187"/>
                    <a:pt x="541567"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7E08365D-E9D4-205E-7DBE-8EC8E497AA46}"/>
                </a:ext>
              </a:extLst>
            </p:cNvPr>
            <p:cNvSpPr/>
            <p:nvPr/>
          </p:nvSpPr>
          <p:spPr>
            <a:xfrm>
              <a:off x="6137889" y="1753484"/>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7667F27-ABF6-BEE7-45AB-FC81B280366B}"/>
                </a:ext>
              </a:extLst>
            </p:cNvPr>
            <p:cNvSpPr/>
            <p:nvPr/>
          </p:nvSpPr>
          <p:spPr>
            <a:xfrm>
              <a:off x="6137889" y="1802166"/>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1E0656F-0F93-ABB2-23AE-D93F97B6C069}"/>
                </a:ext>
              </a:extLst>
            </p:cNvPr>
            <p:cNvSpPr/>
            <p:nvPr/>
          </p:nvSpPr>
          <p:spPr>
            <a:xfrm>
              <a:off x="6134326" y="2311549"/>
              <a:ext cx="541567" cy="2374"/>
            </a:xfrm>
            <a:custGeom>
              <a:avLst/>
              <a:gdLst>
                <a:gd name="connsiteX0" fmla="*/ 541567 w 541567"/>
                <a:gd name="connsiteY0" fmla="*/ 2375 h 2374"/>
                <a:gd name="connsiteX1" fmla="*/ 0 w 541567"/>
                <a:gd name="connsiteY1" fmla="*/ 2375 h 2374"/>
                <a:gd name="connsiteX2" fmla="*/ 0 w 541567"/>
                <a:gd name="connsiteY2" fmla="*/ 0 h 2374"/>
                <a:gd name="connsiteX3" fmla="*/ 540380 w 541567"/>
                <a:gd name="connsiteY3" fmla="*/ 0 h 2374"/>
                <a:gd name="connsiteX4" fmla="*/ 541567 w 541567"/>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541567" y="2375"/>
                  </a:moveTo>
                  <a:cubicBezTo>
                    <a:pt x="361045" y="2375"/>
                    <a:pt x="180522" y="2375"/>
                    <a:pt x="0" y="2375"/>
                  </a:cubicBezTo>
                  <a:cubicBezTo>
                    <a:pt x="0" y="1187"/>
                    <a:pt x="0" y="1187"/>
                    <a:pt x="0" y="0"/>
                  </a:cubicBezTo>
                  <a:cubicBezTo>
                    <a:pt x="180522" y="0"/>
                    <a:pt x="359857" y="0"/>
                    <a:pt x="540380" y="0"/>
                  </a:cubicBezTo>
                  <a:cubicBezTo>
                    <a:pt x="541567" y="1187"/>
                    <a:pt x="541567" y="2375"/>
                    <a:pt x="541567" y="2375"/>
                  </a:cubicBezTo>
                  <a:close/>
                </a:path>
              </a:pathLst>
            </a:custGeom>
            <a:grpFill/>
            <a:ln w="1186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AAB509FB-2CD9-604B-BA1C-B695741AE1F8}"/>
                </a:ext>
              </a:extLst>
            </p:cNvPr>
            <p:cNvSpPr/>
            <p:nvPr/>
          </p:nvSpPr>
          <p:spPr>
            <a:xfrm>
              <a:off x="5000122" y="1442392"/>
              <a:ext cx="143957" cy="142484"/>
            </a:xfrm>
            <a:custGeom>
              <a:avLst/>
              <a:gdLst>
                <a:gd name="connsiteX0" fmla="*/ 71259 w 143957"/>
                <a:gd name="connsiteY0" fmla="*/ 142485 h 142484"/>
                <a:gd name="connsiteX1" fmla="*/ 0 w 143957"/>
                <a:gd name="connsiteY1" fmla="*/ 71242 h 142484"/>
                <a:gd name="connsiteX2" fmla="*/ 71259 w 143957"/>
                <a:gd name="connsiteY2" fmla="*/ 0 h 142484"/>
                <a:gd name="connsiteX3" fmla="*/ 143705 w 143957"/>
                <a:gd name="connsiteY3" fmla="*/ 73617 h 142484"/>
                <a:gd name="connsiteX4" fmla="*/ 71259 w 143957"/>
                <a:gd name="connsiteY4" fmla="*/ 142485 h 142484"/>
                <a:gd name="connsiteX5" fmla="*/ 73634 w 143957"/>
                <a:gd name="connsiteY5" fmla="*/ 4749 h 142484"/>
                <a:gd name="connsiteX6" fmla="*/ 5938 w 143957"/>
                <a:gd name="connsiteY6" fmla="*/ 71242 h 142484"/>
                <a:gd name="connsiteX7" fmla="*/ 72447 w 143957"/>
                <a:gd name="connsiteY7" fmla="*/ 136548 h 142484"/>
                <a:gd name="connsiteX8" fmla="*/ 138955 w 143957"/>
                <a:gd name="connsiteY8" fmla="*/ 71242 h 142484"/>
                <a:gd name="connsiteX9" fmla="*/ 73634 w 143957"/>
                <a:gd name="connsiteY9"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7" h="142484">
                  <a:moveTo>
                    <a:pt x="71259" y="142485"/>
                  </a:moveTo>
                  <a:cubicBezTo>
                    <a:pt x="0" y="142485"/>
                    <a:pt x="0" y="142485"/>
                    <a:pt x="0" y="71242"/>
                  </a:cubicBezTo>
                  <a:cubicBezTo>
                    <a:pt x="0" y="0"/>
                    <a:pt x="0" y="0"/>
                    <a:pt x="71259" y="0"/>
                  </a:cubicBezTo>
                  <a:cubicBezTo>
                    <a:pt x="143705" y="0"/>
                    <a:pt x="143705" y="0"/>
                    <a:pt x="143705" y="73617"/>
                  </a:cubicBezTo>
                  <a:cubicBezTo>
                    <a:pt x="144893" y="142485"/>
                    <a:pt x="144893" y="142485"/>
                    <a:pt x="71259" y="142485"/>
                  </a:cubicBezTo>
                  <a:close/>
                  <a:moveTo>
                    <a:pt x="73634" y="4749"/>
                  </a:moveTo>
                  <a:cubicBezTo>
                    <a:pt x="5938" y="4749"/>
                    <a:pt x="4751" y="4749"/>
                    <a:pt x="5938" y="71242"/>
                  </a:cubicBezTo>
                  <a:cubicBezTo>
                    <a:pt x="5938" y="144860"/>
                    <a:pt x="-4751" y="136548"/>
                    <a:pt x="72447" y="136548"/>
                  </a:cubicBezTo>
                  <a:cubicBezTo>
                    <a:pt x="148456" y="136548"/>
                    <a:pt x="137767" y="146047"/>
                    <a:pt x="138955" y="71242"/>
                  </a:cubicBezTo>
                  <a:cubicBezTo>
                    <a:pt x="140142" y="4749"/>
                    <a:pt x="138955" y="4749"/>
                    <a:pt x="73634" y="4749"/>
                  </a:cubicBezTo>
                  <a:close/>
                </a:path>
              </a:pathLst>
            </a:custGeom>
            <a:grpFill/>
            <a:ln w="1186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3C9F1DC-3392-1AE1-3E49-13683E3BF148}"/>
                </a:ext>
              </a:extLst>
            </p:cNvPr>
            <p:cNvSpPr/>
            <p:nvPr/>
          </p:nvSpPr>
          <p:spPr>
            <a:xfrm>
              <a:off x="6131950" y="837450"/>
              <a:ext cx="162707" cy="65133"/>
            </a:xfrm>
            <a:custGeom>
              <a:avLst/>
              <a:gdLst>
                <a:gd name="connsiteX0" fmla="*/ 0 w 162707"/>
                <a:gd name="connsiteY0" fmla="*/ 42128 h 65133"/>
                <a:gd name="connsiteX1" fmla="*/ 66508 w 162707"/>
                <a:gd name="connsiteY1" fmla="*/ 38566 h 65133"/>
                <a:gd name="connsiteX2" fmla="*/ 106888 w 162707"/>
                <a:gd name="connsiteY2" fmla="*/ 24317 h 65133"/>
                <a:gd name="connsiteX3" fmla="*/ 162708 w 162707"/>
                <a:gd name="connsiteY3" fmla="*/ 1757 h 65133"/>
                <a:gd name="connsiteX4" fmla="*/ 102138 w 162707"/>
                <a:gd name="connsiteY4" fmla="*/ 61126 h 65133"/>
                <a:gd name="connsiteX5" fmla="*/ 86698 w 162707"/>
                <a:gd name="connsiteY5" fmla="*/ 64688 h 65133"/>
                <a:gd name="connsiteX6" fmla="*/ 1188 w 162707"/>
                <a:gd name="connsiteY6" fmla="*/ 48065 h 65133"/>
                <a:gd name="connsiteX7" fmla="*/ 0 w 162707"/>
                <a:gd name="connsiteY7" fmla="*/ 42128 h 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07" h="65133">
                  <a:moveTo>
                    <a:pt x="0" y="42128"/>
                  </a:moveTo>
                  <a:cubicBezTo>
                    <a:pt x="22565" y="40940"/>
                    <a:pt x="45130" y="36191"/>
                    <a:pt x="66508" y="38566"/>
                  </a:cubicBezTo>
                  <a:cubicBezTo>
                    <a:pt x="84323" y="40940"/>
                    <a:pt x="96199" y="37379"/>
                    <a:pt x="106888" y="24317"/>
                  </a:cubicBezTo>
                  <a:cubicBezTo>
                    <a:pt x="122328" y="5319"/>
                    <a:pt x="142518" y="-4180"/>
                    <a:pt x="162708" y="1757"/>
                  </a:cubicBezTo>
                  <a:cubicBezTo>
                    <a:pt x="143705" y="20755"/>
                    <a:pt x="122328" y="40940"/>
                    <a:pt x="102138" y="61126"/>
                  </a:cubicBezTo>
                  <a:cubicBezTo>
                    <a:pt x="98575" y="64688"/>
                    <a:pt x="91449" y="65875"/>
                    <a:pt x="86698" y="64688"/>
                  </a:cubicBezTo>
                  <a:cubicBezTo>
                    <a:pt x="58195" y="59939"/>
                    <a:pt x="29691" y="52814"/>
                    <a:pt x="1188" y="48065"/>
                  </a:cubicBezTo>
                  <a:cubicBezTo>
                    <a:pt x="1188" y="44503"/>
                    <a:pt x="1188" y="43315"/>
                    <a:pt x="0" y="42128"/>
                  </a:cubicBezTo>
                  <a:close/>
                </a:path>
              </a:pathLst>
            </a:custGeom>
            <a:grpFill/>
            <a:ln w="1186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C5A8F6E-26FD-F1E3-8759-A1EBF09DA99E}"/>
                </a:ext>
              </a:extLst>
            </p:cNvPr>
            <p:cNvSpPr/>
            <p:nvPr/>
          </p:nvSpPr>
          <p:spPr>
            <a:xfrm>
              <a:off x="5001310" y="836832"/>
              <a:ext cx="143705" cy="142484"/>
            </a:xfrm>
            <a:custGeom>
              <a:avLst/>
              <a:gdLst>
                <a:gd name="connsiteX0" fmla="*/ 0 w 143705"/>
                <a:gd name="connsiteY0" fmla="*/ 71242 h 142484"/>
                <a:gd name="connsiteX1" fmla="*/ 71259 w 143705"/>
                <a:gd name="connsiteY1" fmla="*/ 0 h 142484"/>
                <a:gd name="connsiteX2" fmla="*/ 143705 w 143705"/>
                <a:gd name="connsiteY2" fmla="*/ 72430 h 142484"/>
                <a:gd name="connsiteX3" fmla="*/ 73634 w 143705"/>
                <a:gd name="connsiteY3" fmla="*/ 142485 h 142484"/>
                <a:gd name="connsiteX4" fmla="*/ 71259 w 143705"/>
                <a:gd name="connsiteY4" fmla="*/ 142485 h 142484"/>
                <a:gd name="connsiteX5" fmla="*/ 0 w 143705"/>
                <a:gd name="connsiteY5" fmla="*/ 71242 h 142484"/>
                <a:gd name="connsiteX6" fmla="*/ 73634 w 143705"/>
                <a:gd name="connsiteY6" fmla="*/ 4749 h 142484"/>
                <a:gd name="connsiteX7" fmla="*/ 4751 w 143705"/>
                <a:gd name="connsiteY7" fmla="*/ 70055 h 142484"/>
                <a:gd name="connsiteX8" fmla="*/ 70071 w 143705"/>
                <a:gd name="connsiteY8" fmla="*/ 136548 h 142484"/>
                <a:gd name="connsiteX9" fmla="*/ 137767 w 143705"/>
                <a:gd name="connsiteY9" fmla="*/ 68868 h 142484"/>
                <a:gd name="connsiteX10" fmla="*/ 73634 w 143705"/>
                <a:gd name="connsiteY10"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05" h="142484">
                  <a:moveTo>
                    <a:pt x="0" y="71242"/>
                  </a:moveTo>
                  <a:cubicBezTo>
                    <a:pt x="0" y="0"/>
                    <a:pt x="0" y="0"/>
                    <a:pt x="71259" y="0"/>
                  </a:cubicBezTo>
                  <a:cubicBezTo>
                    <a:pt x="143705" y="0"/>
                    <a:pt x="143705" y="0"/>
                    <a:pt x="143705" y="72430"/>
                  </a:cubicBezTo>
                  <a:cubicBezTo>
                    <a:pt x="143705" y="142485"/>
                    <a:pt x="143705" y="142485"/>
                    <a:pt x="73634" y="142485"/>
                  </a:cubicBezTo>
                  <a:cubicBezTo>
                    <a:pt x="72447" y="142485"/>
                    <a:pt x="71259" y="142485"/>
                    <a:pt x="71259" y="142485"/>
                  </a:cubicBezTo>
                  <a:cubicBezTo>
                    <a:pt x="0" y="141297"/>
                    <a:pt x="0" y="141297"/>
                    <a:pt x="0" y="71242"/>
                  </a:cubicBezTo>
                  <a:close/>
                  <a:moveTo>
                    <a:pt x="73634" y="4749"/>
                  </a:moveTo>
                  <a:cubicBezTo>
                    <a:pt x="4751" y="4749"/>
                    <a:pt x="3563" y="4749"/>
                    <a:pt x="4751" y="70055"/>
                  </a:cubicBezTo>
                  <a:cubicBezTo>
                    <a:pt x="5938" y="144860"/>
                    <a:pt x="-5938" y="136548"/>
                    <a:pt x="70071" y="136548"/>
                  </a:cubicBezTo>
                  <a:cubicBezTo>
                    <a:pt x="148456" y="136548"/>
                    <a:pt x="136580" y="146047"/>
                    <a:pt x="137767" y="68868"/>
                  </a:cubicBezTo>
                  <a:cubicBezTo>
                    <a:pt x="138955" y="4749"/>
                    <a:pt x="137767" y="4749"/>
                    <a:pt x="73634" y="4749"/>
                  </a:cubicBezTo>
                  <a:close/>
                </a:path>
              </a:pathLst>
            </a:custGeom>
            <a:grpFill/>
            <a:ln w="1186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4FCB465-5168-7895-A9C9-6276AAC71735}"/>
                </a:ext>
              </a:extLst>
            </p:cNvPr>
            <p:cNvSpPr/>
            <p:nvPr/>
          </p:nvSpPr>
          <p:spPr>
            <a:xfrm>
              <a:off x="4770015" y="1441205"/>
              <a:ext cx="141033" cy="142781"/>
            </a:xfrm>
            <a:custGeom>
              <a:avLst/>
              <a:gdLst>
                <a:gd name="connsiteX0" fmla="*/ 141033 w 141033"/>
                <a:gd name="connsiteY0" fmla="*/ 0 h 142781"/>
                <a:gd name="connsiteX1" fmla="*/ 141033 w 141033"/>
                <a:gd name="connsiteY1" fmla="*/ 142485 h 142781"/>
                <a:gd name="connsiteX2" fmla="*/ 16330 w 141033"/>
                <a:gd name="connsiteY2" fmla="*/ 141298 h 142781"/>
                <a:gd name="connsiteX3" fmla="*/ 891 w 141033"/>
                <a:gd name="connsiteY3" fmla="*/ 122300 h 142781"/>
                <a:gd name="connsiteX4" fmla="*/ 891 w 141033"/>
                <a:gd name="connsiteY4" fmla="*/ 18998 h 142781"/>
                <a:gd name="connsiteX5" fmla="*/ 18705 w 141033"/>
                <a:gd name="connsiteY5" fmla="*/ 0 h 142781"/>
                <a:gd name="connsiteX6" fmla="*/ 141033 w 141033"/>
                <a:gd name="connsiteY6" fmla="*/ 0 h 142781"/>
                <a:gd name="connsiteX7" fmla="*/ 70962 w 141033"/>
                <a:gd name="connsiteY7" fmla="*/ 5937 h 142781"/>
                <a:gd name="connsiteX8" fmla="*/ 4454 w 141033"/>
                <a:gd name="connsiteY8" fmla="*/ 73617 h 142781"/>
                <a:gd name="connsiteX9" fmla="*/ 68587 w 141033"/>
                <a:gd name="connsiteY9" fmla="*/ 137735 h 142781"/>
                <a:gd name="connsiteX10" fmla="*/ 136283 w 141033"/>
                <a:gd name="connsiteY10" fmla="*/ 71242 h 142781"/>
                <a:gd name="connsiteX11" fmla="*/ 70962 w 141033"/>
                <a:gd name="connsiteY11" fmla="*/ 5937 h 1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3" h="142781">
                  <a:moveTo>
                    <a:pt x="141033" y="0"/>
                  </a:moveTo>
                  <a:cubicBezTo>
                    <a:pt x="141033" y="48682"/>
                    <a:pt x="141033" y="93803"/>
                    <a:pt x="141033" y="142485"/>
                  </a:cubicBezTo>
                  <a:cubicBezTo>
                    <a:pt x="98278" y="142485"/>
                    <a:pt x="56710" y="143672"/>
                    <a:pt x="16330" y="141298"/>
                  </a:cubicBezTo>
                  <a:cubicBezTo>
                    <a:pt x="10392" y="141298"/>
                    <a:pt x="2078" y="129424"/>
                    <a:pt x="891" y="122300"/>
                  </a:cubicBezTo>
                  <a:cubicBezTo>
                    <a:pt x="-297" y="87866"/>
                    <a:pt x="-297" y="53432"/>
                    <a:pt x="891" y="18998"/>
                  </a:cubicBezTo>
                  <a:cubicBezTo>
                    <a:pt x="891" y="11874"/>
                    <a:pt x="12767" y="0"/>
                    <a:pt x="18705" y="0"/>
                  </a:cubicBezTo>
                  <a:cubicBezTo>
                    <a:pt x="57898" y="0"/>
                    <a:pt x="97090" y="0"/>
                    <a:pt x="141033" y="0"/>
                  </a:cubicBezTo>
                  <a:close/>
                  <a:moveTo>
                    <a:pt x="70962" y="5937"/>
                  </a:moveTo>
                  <a:cubicBezTo>
                    <a:pt x="4454" y="5937"/>
                    <a:pt x="3266" y="5937"/>
                    <a:pt x="4454" y="73617"/>
                  </a:cubicBezTo>
                  <a:cubicBezTo>
                    <a:pt x="5641" y="146047"/>
                    <a:pt x="-6235" y="137735"/>
                    <a:pt x="68587" y="137735"/>
                  </a:cubicBezTo>
                  <a:cubicBezTo>
                    <a:pt x="136283" y="137735"/>
                    <a:pt x="136283" y="137735"/>
                    <a:pt x="136283" y="71242"/>
                  </a:cubicBezTo>
                  <a:cubicBezTo>
                    <a:pt x="136283" y="5937"/>
                    <a:pt x="136283" y="5937"/>
                    <a:pt x="70962" y="5937"/>
                  </a:cubicBezTo>
                  <a:close/>
                </a:path>
              </a:pathLst>
            </a:custGeom>
            <a:grpFill/>
            <a:ln w="1186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EE1105E-21A1-CAF5-D80E-F105F1D6A3D1}"/>
                </a:ext>
              </a:extLst>
            </p:cNvPr>
            <p:cNvSpPr/>
            <p:nvPr/>
          </p:nvSpPr>
          <p:spPr>
            <a:xfrm>
              <a:off x="6363542" y="933009"/>
              <a:ext cx="162707" cy="62930"/>
            </a:xfrm>
            <a:custGeom>
              <a:avLst/>
              <a:gdLst>
                <a:gd name="connsiteX0" fmla="*/ 87886 w 162707"/>
                <a:gd name="connsiteY0" fmla="*/ 62931 h 62930"/>
                <a:gd name="connsiteX1" fmla="*/ 1188 w 162707"/>
                <a:gd name="connsiteY1" fmla="*/ 45120 h 62930"/>
                <a:gd name="connsiteX2" fmla="*/ 0 w 162707"/>
                <a:gd name="connsiteY2" fmla="*/ 41558 h 62930"/>
                <a:gd name="connsiteX3" fmla="*/ 58195 w 162707"/>
                <a:gd name="connsiteY3" fmla="*/ 36809 h 62930"/>
                <a:gd name="connsiteX4" fmla="*/ 106888 w 162707"/>
                <a:gd name="connsiteY4" fmla="*/ 21373 h 62930"/>
                <a:gd name="connsiteX5" fmla="*/ 162708 w 162707"/>
                <a:gd name="connsiteY5" fmla="*/ 0 h 62930"/>
                <a:gd name="connsiteX6" fmla="*/ 87886 w 162707"/>
                <a:gd name="connsiteY6" fmla="*/ 62931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07" h="62930">
                  <a:moveTo>
                    <a:pt x="87886" y="62931"/>
                  </a:moveTo>
                  <a:cubicBezTo>
                    <a:pt x="60570" y="58181"/>
                    <a:pt x="30879" y="52244"/>
                    <a:pt x="1188" y="45120"/>
                  </a:cubicBezTo>
                  <a:cubicBezTo>
                    <a:pt x="1188" y="43933"/>
                    <a:pt x="0" y="42745"/>
                    <a:pt x="0" y="41558"/>
                  </a:cubicBezTo>
                  <a:cubicBezTo>
                    <a:pt x="19002" y="39183"/>
                    <a:pt x="39192" y="33246"/>
                    <a:pt x="58195" y="36809"/>
                  </a:cubicBezTo>
                  <a:cubicBezTo>
                    <a:pt x="79572" y="41558"/>
                    <a:pt x="91449" y="33246"/>
                    <a:pt x="106888" y="21373"/>
                  </a:cubicBezTo>
                  <a:cubicBezTo>
                    <a:pt x="122328" y="8312"/>
                    <a:pt x="142518" y="3562"/>
                    <a:pt x="162708" y="0"/>
                  </a:cubicBezTo>
                  <a:cubicBezTo>
                    <a:pt x="136580" y="20185"/>
                    <a:pt x="111639" y="41558"/>
                    <a:pt x="87886" y="62931"/>
                  </a:cubicBezTo>
                  <a:close/>
                </a:path>
              </a:pathLst>
            </a:custGeom>
            <a:grpFill/>
            <a:ln w="1186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53CDCEA-2863-8059-DB94-C7A6F8AD0EB4}"/>
                </a:ext>
              </a:extLst>
            </p:cNvPr>
            <p:cNvSpPr/>
            <p:nvPr/>
          </p:nvSpPr>
          <p:spPr>
            <a:xfrm>
              <a:off x="4769421" y="835644"/>
              <a:ext cx="140439" cy="141297"/>
            </a:xfrm>
            <a:custGeom>
              <a:avLst/>
              <a:gdLst>
                <a:gd name="connsiteX0" fmla="*/ 140439 w 140439"/>
                <a:gd name="connsiteY0" fmla="*/ 141298 h 141297"/>
                <a:gd name="connsiteX1" fmla="*/ 297 w 140439"/>
                <a:gd name="connsiteY1" fmla="*/ 141298 h 141297"/>
                <a:gd name="connsiteX2" fmla="*/ 1485 w 140439"/>
                <a:gd name="connsiteY2" fmla="*/ 16624 h 141297"/>
                <a:gd name="connsiteX3" fmla="*/ 16924 w 140439"/>
                <a:gd name="connsiteY3" fmla="*/ 1187 h 141297"/>
                <a:gd name="connsiteX4" fmla="*/ 140439 w 140439"/>
                <a:gd name="connsiteY4" fmla="*/ 0 h 141297"/>
                <a:gd name="connsiteX5" fmla="*/ 140439 w 140439"/>
                <a:gd name="connsiteY5" fmla="*/ 141298 h 141297"/>
                <a:gd name="connsiteX6" fmla="*/ 73931 w 140439"/>
                <a:gd name="connsiteY6" fmla="*/ 5937 h 141297"/>
                <a:gd name="connsiteX7" fmla="*/ 3860 w 140439"/>
                <a:gd name="connsiteY7" fmla="*/ 77179 h 141297"/>
                <a:gd name="connsiteX8" fmla="*/ 65618 w 140439"/>
                <a:gd name="connsiteY8" fmla="*/ 138923 h 141297"/>
                <a:gd name="connsiteX9" fmla="*/ 135689 w 140439"/>
                <a:gd name="connsiteY9" fmla="*/ 68868 h 141297"/>
                <a:gd name="connsiteX10" fmla="*/ 73931 w 140439"/>
                <a:gd name="connsiteY10" fmla="*/ 5937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140439" y="141298"/>
                  </a:moveTo>
                  <a:cubicBezTo>
                    <a:pt x="94121" y="141298"/>
                    <a:pt x="48990" y="141298"/>
                    <a:pt x="297" y="141298"/>
                  </a:cubicBezTo>
                  <a:cubicBezTo>
                    <a:pt x="297" y="98552"/>
                    <a:pt x="-891" y="56994"/>
                    <a:pt x="1485" y="16624"/>
                  </a:cubicBezTo>
                  <a:cubicBezTo>
                    <a:pt x="1485" y="10687"/>
                    <a:pt x="12173" y="2375"/>
                    <a:pt x="16924" y="1187"/>
                  </a:cubicBezTo>
                  <a:cubicBezTo>
                    <a:pt x="57304" y="0"/>
                    <a:pt x="97684" y="0"/>
                    <a:pt x="140439" y="0"/>
                  </a:cubicBezTo>
                  <a:cubicBezTo>
                    <a:pt x="140439" y="48682"/>
                    <a:pt x="140439" y="92615"/>
                    <a:pt x="140439" y="141298"/>
                  </a:cubicBezTo>
                  <a:close/>
                  <a:moveTo>
                    <a:pt x="73931" y="5937"/>
                  </a:moveTo>
                  <a:cubicBezTo>
                    <a:pt x="3860" y="5937"/>
                    <a:pt x="3860" y="5937"/>
                    <a:pt x="3860" y="77179"/>
                  </a:cubicBezTo>
                  <a:cubicBezTo>
                    <a:pt x="3860" y="146047"/>
                    <a:pt x="-5641" y="137735"/>
                    <a:pt x="65618" y="138923"/>
                  </a:cubicBezTo>
                  <a:cubicBezTo>
                    <a:pt x="135689" y="138923"/>
                    <a:pt x="135689" y="138923"/>
                    <a:pt x="135689" y="68868"/>
                  </a:cubicBezTo>
                  <a:cubicBezTo>
                    <a:pt x="136876" y="5937"/>
                    <a:pt x="136876" y="5937"/>
                    <a:pt x="73931" y="5937"/>
                  </a:cubicBezTo>
                  <a:close/>
                </a:path>
              </a:pathLst>
            </a:custGeom>
            <a:grpFill/>
            <a:ln w="1186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FA17D1E-279B-460C-3055-4C9E086F45DF}"/>
                </a:ext>
              </a:extLst>
            </p:cNvPr>
            <p:cNvSpPr/>
            <p:nvPr/>
          </p:nvSpPr>
          <p:spPr>
            <a:xfrm>
              <a:off x="5001310" y="1240539"/>
              <a:ext cx="143705" cy="142484"/>
            </a:xfrm>
            <a:custGeom>
              <a:avLst/>
              <a:gdLst>
                <a:gd name="connsiteX0" fmla="*/ 71259 w 143705"/>
                <a:gd name="connsiteY0" fmla="*/ 0 h 142484"/>
                <a:gd name="connsiteX1" fmla="*/ 143705 w 143705"/>
                <a:gd name="connsiteY1" fmla="*/ 73617 h 142484"/>
                <a:gd name="connsiteX2" fmla="*/ 73634 w 143705"/>
                <a:gd name="connsiteY2" fmla="*/ 142485 h 142484"/>
                <a:gd name="connsiteX3" fmla="*/ 0 w 143705"/>
                <a:gd name="connsiteY3" fmla="*/ 70055 h 142484"/>
                <a:gd name="connsiteX4" fmla="*/ 71259 w 143705"/>
                <a:gd name="connsiteY4" fmla="*/ 0 h 142484"/>
                <a:gd name="connsiteX5" fmla="*/ 4751 w 143705"/>
                <a:gd name="connsiteY5" fmla="*/ 68868 h 142484"/>
                <a:gd name="connsiteX6" fmla="*/ 73634 w 143705"/>
                <a:gd name="connsiteY6" fmla="*/ 137735 h 142484"/>
                <a:gd name="connsiteX7" fmla="*/ 137767 w 143705"/>
                <a:gd name="connsiteY7" fmla="*/ 73617 h 142484"/>
                <a:gd name="connsiteX8" fmla="*/ 68884 w 143705"/>
                <a:gd name="connsiteY8" fmla="*/ 4749 h 142484"/>
                <a:gd name="connsiteX9" fmla="*/ 4751 w 143705"/>
                <a:gd name="connsiteY9" fmla="*/ 68868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2484">
                  <a:moveTo>
                    <a:pt x="71259" y="0"/>
                  </a:moveTo>
                  <a:cubicBezTo>
                    <a:pt x="143705" y="0"/>
                    <a:pt x="143705" y="0"/>
                    <a:pt x="143705" y="73617"/>
                  </a:cubicBezTo>
                  <a:cubicBezTo>
                    <a:pt x="143705" y="142485"/>
                    <a:pt x="143705" y="142485"/>
                    <a:pt x="73634" y="142485"/>
                  </a:cubicBezTo>
                  <a:cubicBezTo>
                    <a:pt x="0" y="142485"/>
                    <a:pt x="0" y="142485"/>
                    <a:pt x="0" y="70055"/>
                  </a:cubicBezTo>
                  <a:cubicBezTo>
                    <a:pt x="0" y="0"/>
                    <a:pt x="0" y="0"/>
                    <a:pt x="71259" y="0"/>
                  </a:cubicBezTo>
                  <a:close/>
                  <a:moveTo>
                    <a:pt x="4751" y="68868"/>
                  </a:moveTo>
                  <a:cubicBezTo>
                    <a:pt x="4751" y="137735"/>
                    <a:pt x="4751" y="137735"/>
                    <a:pt x="73634" y="137735"/>
                  </a:cubicBezTo>
                  <a:cubicBezTo>
                    <a:pt x="147268" y="137735"/>
                    <a:pt x="137767" y="148422"/>
                    <a:pt x="137767" y="73617"/>
                  </a:cubicBezTo>
                  <a:cubicBezTo>
                    <a:pt x="137767" y="4749"/>
                    <a:pt x="137767" y="4749"/>
                    <a:pt x="68884" y="4749"/>
                  </a:cubicBezTo>
                  <a:cubicBezTo>
                    <a:pt x="-3563" y="5937"/>
                    <a:pt x="5938" y="-5937"/>
                    <a:pt x="4751" y="68868"/>
                  </a:cubicBezTo>
                  <a:close/>
                </a:path>
              </a:pathLst>
            </a:custGeom>
            <a:grpFill/>
            <a:ln w="1186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F9FF49-2F08-A669-9E28-B0E3AD69D4A1}"/>
                </a:ext>
              </a:extLst>
            </p:cNvPr>
            <p:cNvSpPr/>
            <p:nvPr/>
          </p:nvSpPr>
          <p:spPr>
            <a:xfrm>
              <a:off x="4769718" y="1242914"/>
              <a:ext cx="141330" cy="140109"/>
            </a:xfrm>
            <a:custGeom>
              <a:avLst/>
              <a:gdLst>
                <a:gd name="connsiteX0" fmla="*/ 141330 w 141330"/>
                <a:gd name="connsiteY0" fmla="*/ 0 h 140109"/>
                <a:gd name="connsiteX1" fmla="*/ 141330 w 141330"/>
                <a:gd name="connsiteY1" fmla="*/ 140110 h 140109"/>
                <a:gd name="connsiteX2" fmla="*/ 14252 w 141330"/>
                <a:gd name="connsiteY2" fmla="*/ 138922 h 140109"/>
                <a:gd name="connsiteX3" fmla="*/ 1188 w 141330"/>
                <a:gd name="connsiteY3" fmla="*/ 121112 h 140109"/>
                <a:gd name="connsiteX4" fmla="*/ 0 w 141330"/>
                <a:gd name="connsiteY4" fmla="*/ 0 h 140109"/>
                <a:gd name="connsiteX5" fmla="*/ 141330 w 141330"/>
                <a:gd name="connsiteY5" fmla="*/ 0 h 140109"/>
                <a:gd name="connsiteX6" fmla="*/ 72447 w 141330"/>
                <a:gd name="connsiteY6" fmla="*/ 2375 h 140109"/>
                <a:gd name="connsiteX7" fmla="*/ 3563 w 141330"/>
                <a:gd name="connsiteY7" fmla="*/ 71242 h 140109"/>
                <a:gd name="connsiteX8" fmla="*/ 66508 w 141330"/>
                <a:gd name="connsiteY8" fmla="*/ 134173 h 140109"/>
                <a:gd name="connsiteX9" fmla="*/ 135392 w 141330"/>
                <a:gd name="connsiteY9" fmla="*/ 66493 h 140109"/>
                <a:gd name="connsiteX10" fmla="*/ 72447 w 141330"/>
                <a:gd name="connsiteY10" fmla="*/ 2375 h 14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30" h="140109">
                  <a:moveTo>
                    <a:pt x="141330" y="0"/>
                  </a:moveTo>
                  <a:cubicBezTo>
                    <a:pt x="141330" y="47495"/>
                    <a:pt x="141330" y="91427"/>
                    <a:pt x="141330" y="140110"/>
                  </a:cubicBezTo>
                  <a:cubicBezTo>
                    <a:pt x="97387" y="140110"/>
                    <a:pt x="55819" y="140110"/>
                    <a:pt x="14252" y="138922"/>
                  </a:cubicBezTo>
                  <a:cubicBezTo>
                    <a:pt x="9501" y="138922"/>
                    <a:pt x="1188" y="127049"/>
                    <a:pt x="1188" y="121112"/>
                  </a:cubicBezTo>
                  <a:cubicBezTo>
                    <a:pt x="0" y="81929"/>
                    <a:pt x="0" y="42745"/>
                    <a:pt x="0" y="0"/>
                  </a:cubicBezTo>
                  <a:cubicBezTo>
                    <a:pt x="47506" y="0"/>
                    <a:pt x="93824" y="0"/>
                    <a:pt x="141330" y="0"/>
                  </a:cubicBezTo>
                  <a:close/>
                  <a:moveTo>
                    <a:pt x="72447" y="2375"/>
                  </a:moveTo>
                  <a:cubicBezTo>
                    <a:pt x="3563" y="2375"/>
                    <a:pt x="3563" y="2375"/>
                    <a:pt x="3563" y="71242"/>
                  </a:cubicBezTo>
                  <a:cubicBezTo>
                    <a:pt x="3563" y="143672"/>
                    <a:pt x="-4751" y="134173"/>
                    <a:pt x="66508" y="134173"/>
                  </a:cubicBezTo>
                  <a:cubicBezTo>
                    <a:pt x="135392" y="134173"/>
                    <a:pt x="135392" y="134173"/>
                    <a:pt x="135392" y="66493"/>
                  </a:cubicBezTo>
                  <a:cubicBezTo>
                    <a:pt x="136580" y="2375"/>
                    <a:pt x="136580" y="2375"/>
                    <a:pt x="72447" y="2375"/>
                  </a:cubicBezTo>
                  <a:close/>
                </a:path>
              </a:pathLst>
            </a:custGeom>
            <a:grpFill/>
            <a:ln w="1186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ABCAA20-27B6-F43B-78BD-907551127FE6}"/>
                </a:ext>
              </a:extLst>
            </p:cNvPr>
            <p:cNvSpPr/>
            <p:nvPr/>
          </p:nvSpPr>
          <p:spPr>
            <a:xfrm>
              <a:off x="5001310" y="1037498"/>
              <a:ext cx="143705" cy="143672"/>
            </a:xfrm>
            <a:custGeom>
              <a:avLst/>
              <a:gdLst>
                <a:gd name="connsiteX0" fmla="*/ 72447 w 143705"/>
                <a:gd name="connsiteY0" fmla="*/ 143672 h 143672"/>
                <a:gd name="connsiteX1" fmla="*/ 0 w 143705"/>
                <a:gd name="connsiteY1" fmla="*/ 70055 h 143672"/>
                <a:gd name="connsiteX2" fmla="*/ 70071 w 143705"/>
                <a:gd name="connsiteY2" fmla="*/ 0 h 143672"/>
                <a:gd name="connsiteX3" fmla="*/ 143705 w 143705"/>
                <a:gd name="connsiteY3" fmla="*/ 71242 h 143672"/>
                <a:gd name="connsiteX4" fmla="*/ 72447 w 143705"/>
                <a:gd name="connsiteY4" fmla="*/ 143672 h 143672"/>
                <a:gd name="connsiteX5" fmla="*/ 71259 w 143705"/>
                <a:gd name="connsiteY5" fmla="*/ 138923 h 143672"/>
                <a:gd name="connsiteX6" fmla="*/ 137767 w 143705"/>
                <a:gd name="connsiteY6" fmla="*/ 71242 h 143672"/>
                <a:gd name="connsiteX7" fmla="*/ 71259 w 143705"/>
                <a:gd name="connsiteY7" fmla="*/ 5937 h 143672"/>
                <a:gd name="connsiteX8" fmla="*/ 4751 w 143705"/>
                <a:gd name="connsiteY8" fmla="*/ 73617 h 143672"/>
                <a:gd name="connsiteX9" fmla="*/ 71259 w 143705"/>
                <a:gd name="connsiteY9" fmla="*/ 138923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3672">
                  <a:moveTo>
                    <a:pt x="72447" y="143672"/>
                  </a:moveTo>
                  <a:cubicBezTo>
                    <a:pt x="0" y="143672"/>
                    <a:pt x="0" y="143672"/>
                    <a:pt x="0" y="70055"/>
                  </a:cubicBezTo>
                  <a:cubicBezTo>
                    <a:pt x="0" y="0"/>
                    <a:pt x="0" y="0"/>
                    <a:pt x="70071" y="0"/>
                  </a:cubicBezTo>
                  <a:cubicBezTo>
                    <a:pt x="143705" y="0"/>
                    <a:pt x="143705" y="0"/>
                    <a:pt x="143705" y="71242"/>
                  </a:cubicBezTo>
                  <a:cubicBezTo>
                    <a:pt x="143705" y="143672"/>
                    <a:pt x="143705" y="143672"/>
                    <a:pt x="72447" y="143672"/>
                  </a:cubicBezTo>
                  <a:close/>
                  <a:moveTo>
                    <a:pt x="71259" y="138923"/>
                  </a:moveTo>
                  <a:cubicBezTo>
                    <a:pt x="138955" y="138923"/>
                    <a:pt x="138955" y="138923"/>
                    <a:pt x="137767" y="71242"/>
                  </a:cubicBezTo>
                  <a:cubicBezTo>
                    <a:pt x="136580" y="-5937"/>
                    <a:pt x="147268" y="5937"/>
                    <a:pt x="71259" y="5937"/>
                  </a:cubicBezTo>
                  <a:cubicBezTo>
                    <a:pt x="-7126" y="5937"/>
                    <a:pt x="4751" y="-4749"/>
                    <a:pt x="4751" y="73617"/>
                  </a:cubicBezTo>
                  <a:cubicBezTo>
                    <a:pt x="4751" y="138923"/>
                    <a:pt x="4751" y="138923"/>
                    <a:pt x="71259" y="138923"/>
                  </a:cubicBezTo>
                  <a:close/>
                </a:path>
              </a:pathLst>
            </a:custGeom>
            <a:grpFill/>
            <a:ln w="1186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5DFE8FC-5284-C450-F428-FE22088EA0C8}"/>
                </a:ext>
              </a:extLst>
            </p:cNvPr>
            <p:cNvSpPr/>
            <p:nvPr/>
          </p:nvSpPr>
          <p:spPr>
            <a:xfrm>
              <a:off x="4772093" y="1041060"/>
              <a:ext cx="137767" cy="137735"/>
            </a:xfrm>
            <a:custGeom>
              <a:avLst/>
              <a:gdLst>
                <a:gd name="connsiteX0" fmla="*/ 0 w 137767"/>
                <a:gd name="connsiteY0" fmla="*/ 137735 h 137735"/>
                <a:gd name="connsiteX1" fmla="*/ 0 w 137767"/>
                <a:gd name="connsiteY1" fmla="*/ 0 h 137735"/>
                <a:gd name="connsiteX2" fmla="*/ 137767 w 137767"/>
                <a:gd name="connsiteY2" fmla="*/ 0 h 137735"/>
                <a:gd name="connsiteX3" fmla="*/ 137767 w 137767"/>
                <a:gd name="connsiteY3" fmla="*/ 137735 h 137735"/>
                <a:gd name="connsiteX4" fmla="*/ 0 w 137767"/>
                <a:gd name="connsiteY4" fmla="*/ 137735 h 137735"/>
                <a:gd name="connsiteX5" fmla="*/ 134204 w 137767"/>
                <a:gd name="connsiteY5" fmla="*/ 70055 h 137735"/>
                <a:gd name="connsiteX6" fmla="*/ 67696 w 137767"/>
                <a:gd name="connsiteY6" fmla="*/ 3562 h 137735"/>
                <a:gd name="connsiteX7" fmla="*/ 2375 w 137767"/>
                <a:gd name="connsiteY7" fmla="*/ 68867 h 137735"/>
                <a:gd name="connsiteX8" fmla="*/ 70071 w 137767"/>
                <a:gd name="connsiteY8" fmla="*/ 135360 h 137735"/>
                <a:gd name="connsiteX9" fmla="*/ 134204 w 137767"/>
                <a:gd name="connsiteY9" fmla="*/ 70055 h 1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67" h="137735">
                  <a:moveTo>
                    <a:pt x="0" y="137735"/>
                  </a:moveTo>
                  <a:cubicBezTo>
                    <a:pt x="0" y="90240"/>
                    <a:pt x="0" y="46307"/>
                    <a:pt x="0" y="0"/>
                  </a:cubicBezTo>
                  <a:cubicBezTo>
                    <a:pt x="46318" y="0"/>
                    <a:pt x="91449" y="0"/>
                    <a:pt x="137767" y="0"/>
                  </a:cubicBezTo>
                  <a:cubicBezTo>
                    <a:pt x="137767" y="45120"/>
                    <a:pt x="137767" y="90240"/>
                    <a:pt x="137767" y="137735"/>
                  </a:cubicBezTo>
                  <a:cubicBezTo>
                    <a:pt x="92637" y="137735"/>
                    <a:pt x="47506" y="137735"/>
                    <a:pt x="0" y="137735"/>
                  </a:cubicBezTo>
                  <a:close/>
                  <a:moveTo>
                    <a:pt x="134204" y="70055"/>
                  </a:moveTo>
                  <a:cubicBezTo>
                    <a:pt x="134204" y="2375"/>
                    <a:pt x="134204" y="2375"/>
                    <a:pt x="67696" y="3562"/>
                  </a:cubicBezTo>
                  <a:cubicBezTo>
                    <a:pt x="-8313" y="4749"/>
                    <a:pt x="2375" y="-7124"/>
                    <a:pt x="2375" y="68867"/>
                  </a:cubicBezTo>
                  <a:cubicBezTo>
                    <a:pt x="2375" y="135360"/>
                    <a:pt x="2375" y="135360"/>
                    <a:pt x="70071" y="135360"/>
                  </a:cubicBezTo>
                  <a:cubicBezTo>
                    <a:pt x="134204" y="135360"/>
                    <a:pt x="134204" y="135360"/>
                    <a:pt x="134204" y="70055"/>
                  </a:cubicBezTo>
                  <a:close/>
                </a:path>
              </a:pathLst>
            </a:custGeom>
            <a:grpFill/>
            <a:ln w="11862"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B8A73CA4-1A65-9278-2AF8-3DF693480FB8}"/>
              </a:ext>
            </a:extLst>
          </p:cNvPr>
          <p:cNvGrpSpPr/>
          <p:nvPr/>
        </p:nvGrpSpPr>
        <p:grpSpPr>
          <a:xfrm>
            <a:off x="-1" y="426031"/>
            <a:ext cx="11594985" cy="6126777"/>
            <a:chOff x="-1" y="469619"/>
            <a:chExt cx="10168258" cy="6753637"/>
          </a:xfrm>
        </p:grpSpPr>
        <p:sp>
          <p:nvSpPr>
            <p:cNvPr id="6" name="Freeform 5">
              <a:extLst>
                <a:ext uri="{FF2B5EF4-FFF2-40B4-BE49-F238E27FC236}">
                  <a16:creationId xmlns:a16="http://schemas.microsoft.com/office/drawing/2014/main" id="{497E1B83-150D-6FA9-071D-76F6D874F089}"/>
                </a:ext>
              </a:extLst>
            </p:cNvPr>
            <p:cNvSpPr/>
            <p:nvPr/>
          </p:nvSpPr>
          <p:spPr>
            <a:xfrm>
              <a:off x="523554" y="469619"/>
              <a:ext cx="9644703" cy="6355761"/>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chemeClr val="bg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Freeform 6">
              <a:extLst>
                <a:ext uri="{FF2B5EF4-FFF2-40B4-BE49-F238E27FC236}">
                  <a16:creationId xmlns:a16="http://schemas.microsoft.com/office/drawing/2014/main" id="{13EAE10C-405C-A282-150C-EFFB9ABAC0C1}"/>
                </a:ext>
              </a:extLst>
            </p:cNvPr>
            <p:cNvSpPr/>
            <p:nvPr/>
          </p:nvSpPr>
          <p:spPr>
            <a:xfrm>
              <a:off x="-1" y="6454840"/>
              <a:ext cx="3693934" cy="715533"/>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E8A116"/>
            </a:solidFill>
            <a:ln w="24491" cap="flat">
              <a:noFill/>
              <a:prstDash val="solid"/>
              <a:miter/>
            </a:ln>
          </p:spPr>
          <p:txBody>
            <a:bodyPr wrap="square" rtlCol="0" anchor="ctr">
              <a:noAutofit/>
            </a:bodyPr>
            <a:lstStyle/>
            <a:p>
              <a:endParaRPr lang="en-US"/>
            </a:p>
          </p:txBody>
        </p:sp>
        <p:sp>
          <p:nvSpPr>
            <p:cNvPr id="8" name="Text Placeholder 23">
              <a:extLst>
                <a:ext uri="{FF2B5EF4-FFF2-40B4-BE49-F238E27FC236}">
                  <a16:creationId xmlns:a16="http://schemas.microsoft.com/office/drawing/2014/main" id="{93B1FDD9-0CAF-46E4-1881-F878DEE9EB26}"/>
                </a:ext>
              </a:extLst>
            </p:cNvPr>
            <p:cNvSpPr txBox="1">
              <a:spLocks/>
            </p:cNvSpPr>
            <p:nvPr/>
          </p:nvSpPr>
          <p:spPr>
            <a:xfrm>
              <a:off x="584605" y="6439129"/>
              <a:ext cx="6101044" cy="720752"/>
            </a:xfrm>
            <a:prstGeom prst="rect">
              <a:avLst/>
            </a:prstGeom>
            <a:noFill/>
          </p:spPr>
          <p:txBody>
            <a:bodyPr anchor="ctr">
              <a:noAutofit/>
            </a:bodyPr>
            <a:lstStyle>
              <a:lvl1pPr marL="0" indent="0" algn="l" defTabSz="1007943" rtl="0" eaLnBrk="1" latinLnBrk="0" hangingPunct="1">
                <a:lnSpc>
                  <a:spcPct val="90000"/>
                </a:lnSpc>
                <a:spcBef>
                  <a:spcPts val="1102"/>
                </a:spcBef>
                <a:buFont typeface="Arial" panose="020B0604020202020204" pitchFamily="34" charset="0"/>
                <a:buNone/>
                <a:defRPr sz="3200" b="0" i="0" kern="1200">
                  <a:solidFill>
                    <a:srgbClr val="000000"/>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2400" dirty="0" err="1">
                  <a:solidFill>
                    <a:schemeClr val="bg1"/>
                  </a:solidFill>
                </a:rPr>
                <a:t>www.</a:t>
              </a:r>
              <a:r>
                <a:rPr lang="en-US" sz="2400" b="1" dirty="0" err="1">
                  <a:solidFill>
                    <a:schemeClr val="bg1"/>
                  </a:solidFill>
                </a:rPr>
                <a:t>natureproject</a:t>
              </a:r>
              <a:r>
                <a:rPr lang="en-US" sz="2400" dirty="0" err="1">
                  <a:solidFill>
                    <a:schemeClr val="bg1"/>
                  </a:solidFill>
                </a:rPr>
                <a:t>.info</a:t>
              </a:r>
              <a:endParaRPr lang="en-US" sz="2400" dirty="0">
                <a:solidFill>
                  <a:schemeClr val="bg1"/>
                </a:solidFill>
              </a:endParaRPr>
            </a:p>
          </p:txBody>
        </p:sp>
        <p:sp>
          <p:nvSpPr>
            <p:cNvPr id="9" name="TextBox 8">
              <a:extLst>
                <a:ext uri="{FF2B5EF4-FFF2-40B4-BE49-F238E27FC236}">
                  <a16:creationId xmlns:a16="http://schemas.microsoft.com/office/drawing/2014/main" id="{EC9DB42A-7195-6E43-39A6-2F29C0D0C9D2}"/>
                </a:ext>
              </a:extLst>
            </p:cNvPr>
            <p:cNvSpPr txBox="1"/>
            <p:nvPr/>
          </p:nvSpPr>
          <p:spPr>
            <a:xfrm>
              <a:off x="487103" y="1223806"/>
              <a:ext cx="7687702" cy="949946"/>
            </a:xfrm>
            <a:prstGeom prst="rect">
              <a:avLst/>
            </a:prstGeom>
            <a:noFill/>
          </p:spPr>
          <p:txBody>
            <a:bodyPr wrap="square" rtlCol="0">
              <a:spAutoFit/>
            </a:bodyPr>
            <a:lstStyle/>
            <a:p>
              <a:pPr algn="ctr"/>
              <a:r>
                <a:rPr lang="en-US" sz="5000" b="1" spc="0" baseline="0" dirty="0">
                  <a:solidFill>
                    <a:srgbClr val="E8A116"/>
                  </a:solidFill>
                  <a:latin typeface="Calibri" panose="020F0502020204030204" pitchFamily="34" charset="0"/>
                  <a:cs typeface="Calibri" panose="020F0502020204030204" pitchFamily="34" charset="0"/>
                  <a:sym typeface="Orkney-Bold"/>
                  <a:rtl val="0"/>
                </a:rPr>
                <a:t>CERTIFICATE OF COMPLETION</a:t>
              </a:r>
            </a:p>
          </p:txBody>
        </p:sp>
        <p:sp>
          <p:nvSpPr>
            <p:cNvPr id="10" name="TextBox 9">
              <a:extLst>
                <a:ext uri="{FF2B5EF4-FFF2-40B4-BE49-F238E27FC236}">
                  <a16:creationId xmlns:a16="http://schemas.microsoft.com/office/drawing/2014/main" id="{E0084CE4-C9EB-0D8F-8B1E-2598CD1B6461}"/>
                </a:ext>
              </a:extLst>
            </p:cNvPr>
            <p:cNvSpPr txBox="1"/>
            <p:nvPr/>
          </p:nvSpPr>
          <p:spPr>
            <a:xfrm>
              <a:off x="487103" y="2054497"/>
              <a:ext cx="7687702" cy="1390993"/>
            </a:xfrm>
            <a:prstGeom prst="rect">
              <a:avLst/>
            </a:prstGeom>
            <a:noFill/>
          </p:spPr>
          <p:txBody>
            <a:bodyPr wrap="square" rtlCol="0">
              <a:spAutoFit/>
            </a:bodyPr>
            <a:lstStyle/>
            <a:p>
              <a:pPr algn="ctr"/>
              <a:r>
                <a:rPr lang="en-US" sz="1900" b="1" spc="0" baseline="0" dirty="0">
                  <a:solidFill>
                    <a:srgbClr val="296B5F"/>
                  </a:solidFill>
                  <a:latin typeface="Calibri" panose="020F0502020204030204" pitchFamily="34" charset="0"/>
                  <a:cs typeface="Calibri" panose="020F0502020204030204" pitchFamily="34" charset="0"/>
                  <a:sym typeface="Avenir-Medium"/>
                  <a:rtl val="0"/>
                </a:rPr>
                <a:t>Presented to</a:t>
              </a:r>
            </a:p>
            <a:p>
              <a:pPr algn="ctr"/>
              <a:endParaRPr lang="en-US" sz="1900" dirty="0">
                <a:solidFill>
                  <a:srgbClr val="424242"/>
                </a:solidFill>
                <a:latin typeface="Calibri" panose="020F0502020204030204" pitchFamily="34" charset="0"/>
                <a:cs typeface="Calibri" panose="020F0502020204030204" pitchFamily="34" charset="0"/>
                <a:sym typeface="Avenir-Medium"/>
                <a:rtl val="0"/>
              </a:endParaRPr>
            </a:p>
            <a:p>
              <a:pPr algn="ctr"/>
              <a:endParaRPr lang="en-US" sz="1900" dirty="0">
                <a:solidFill>
                  <a:srgbClr val="424242"/>
                </a:solidFill>
                <a:latin typeface="Calibri" panose="020F0502020204030204" pitchFamily="34" charset="0"/>
                <a:cs typeface="Calibri" panose="020F0502020204030204" pitchFamily="34" charset="0"/>
                <a:sym typeface="Avenir-Medium"/>
                <a:rtl val="0"/>
              </a:endParaRPr>
            </a:p>
            <a:p>
              <a:pPr algn="ctr"/>
              <a:r>
                <a:rPr lang="en-US" sz="1900" i="1" dirty="0">
                  <a:solidFill>
                    <a:srgbClr val="424242"/>
                  </a:solidFill>
                  <a:latin typeface="Calibri" panose="020F0502020204030204" pitchFamily="34" charset="0"/>
                  <a:cs typeface="Calibri" panose="020F0502020204030204" pitchFamily="34" charset="0"/>
                  <a:sym typeface="Avenir-Medium"/>
                  <a:rtl val="0"/>
                </a:rPr>
                <a:t>[ Insert your name here! ]</a:t>
              </a:r>
              <a:endParaRPr lang="en-US" sz="1900" i="1" spc="0" baseline="0" dirty="0">
                <a:solidFill>
                  <a:srgbClr val="424242"/>
                </a:solidFill>
                <a:latin typeface="Calibri" panose="020F0502020204030204" pitchFamily="34" charset="0"/>
                <a:cs typeface="Calibri" panose="020F0502020204030204" pitchFamily="34" charset="0"/>
                <a:sym typeface="Avenir-Medium"/>
                <a:rtl val="0"/>
              </a:endParaRPr>
            </a:p>
          </p:txBody>
        </p:sp>
        <p:grpSp>
          <p:nvGrpSpPr>
            <p:cNvPr id="11" name="Graphic 4">
              <a:extLst>
                <a:ext uri="{FF2B5EF4-FFF2-40B4-BE49-F238E27FC236}">
                  <a16:creationId xmlns:a16="http://schemas.microsoft.com/office/drawing/2014/main" id="{9953FE2A-6850-A253-2D55-8F62C2FF41CA}"/>
                </a:ext>
              </a:extLst>
            </p:cNvPr>
            <p:cNvGrpSpPr/>
            <p:nvPr/>
          </p:nvGrpSpPr>
          <p:grpSpPr>
            <a:xfrm>
              <a:off x="858615" y="3493672"/>
              <a:ext cx="8004457" cy="1218442"/>
              <a:chOff x="3284540" y="2297209"/>
              <a:chExt cx="6362218" cy="1218442"/>
            </a:xfrm>
          </p:grpSpPr>
          <p:sp>
            <p:nvSpPr>
              <p:cNvPr id="13" name="Freeform 12">
                <a:extLst>
                  <a:ext uri="{FF2B5EF4-FFF2-40B4-BE49-F238E27FC236}">
                    <a16:creationId xmlns:a16="http://schemas.microsoft.com/office/drawing/2014/main" id="{66829C98-B28B-2BED-BECF-43E18FFB3638}"/>
                  </a:ext>
                </a:extLst>
              </p:cNvPr>
              <p:cNvSpPr/>
              <p:nvPr/>
            </p:nvSpPr>
            <p:spPr>
              <a:xfrm>
                <a:off x="4095142" y="3502950"/>
                <a:ext cx="6349" cy="12701"/>
              </a:xfrm>
              <a:custGeom>
                <a:avLst/>
                <a:gdLst>
                  <a:gd name="connsiteX0" fmla="*/ 0 w 6349"/>
                  <a:gd name="connsiteY0" fmla="*/ 0 h 12701"/>
                  <a:gd name="connsiteX1" fmla="*/ 6349 w 6349"/>
                  <a:gd name="connsiteY1" fmla="*/ 0 h 12701"/>
                </a:gdLst>
                <a:ahLst/>
                <a:cxnLst>
                  <a:cxn ang="0">
                    <a:pos x="connsiteX0" y="connsiteY0"/>
                  </a:cxn>
                  <a:cxn ang="0">
                    <a:pos x="connsiteX1" y="connsiteY1"/>
                  </a:cxn>
                </a:cxnLst>
                <a:rect l="l" t="t" r="r" b="b"/>
                <a:pathLst>
                  <a:path w="6349" h="12701">
                    <a:moveTo>
                      <a:pt x="0" y="0"/>
                    </a:moveTo>
                    <a:lnTo>
                      <a:pt x="6349" y="0"/>
                    </a:lnTo>
                  </a:path>
                </a:pathLst>
              </a:custGeom>
              <a:ln w="6346" cap="flat">
                <a:solidFill>
                  <a:srgbClr val="092E4B"/>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BB3E51E-C6EB-4204-0231-A52DFE398DFC}"/>
                  </a:ext>
                </a:extLst>
              </p:cNvPr>
              <p:cNvSpPr/>
              <p:nvPr/>
            </p:nvSpPr>
            <p:spPr>
              <a:xfrm>
                <a:off x="3284540" y="2297209"/>
                <a:ext cx="5519870" cy="12701"/>
              </a:xfrm>
              <a:custGeom>
                <a:avLst/>
                <a:gdLst>
                  <a:gd name="connsiteX0" fmla="*/ 0 w 5519870"/>
                  <a:gd name="connsiteY0" fmla="*/ 0 h 12701"/>
                  <a:gd name="connsiteX1" fmla="*/ 5519871 w 5519870"/>
                  <a:gd name="connsiteY1" fmla="*/ 0 h 12701"/>
                </a:gdLst>
                <a:ahLst/>
                <a:cxnLst>
                  <a:cxn ang="0">
                    <a:pos x="connsiteX0" y="connsiteY0"/>
                  </a:cxn>
                  <a:cxn ang="0">
                    <a:pos x="connsiteX1" y="connsiteY1"/>
                  </a:cxn>
                </a:cxnLst>
                <a:rect l="l" t="t" r="r" b="b"/>
                <a:pathLst>
                  <a:path w="5519870" h="12701">
                    <a:moveTo>
                      <a:pt x="0" y="0"/>
                    </a:moveTo>
                    <a:lnTo>
                      <a:pt x="5519871" y="0"/>
                    </a:lnTo>
                  </a:path>
                </a:pathLst>
              </a:custGeom>
              <a:ln w="6346" cap="flat">
                <a:solidFill>
                  <a:srgbClr val="296B5F"/>
                </a:solidFill>
                <a:custDash>
                  <a:ds d="74873" sp="74873"/>
                </a:custDash>
                <a:miter/>
              </a:ln>
            </p:spPr>
            <p:txBody>
              <a:bodyPr rtlCol="0" anchor="ctr"/>
              <a:lstStyle/>
              <a:p>
                <a:endParaRPr lang="en-US"/>
              </a:p>
            </p:txBody>
          </p:sp>
          <p:sp>
            <p:nvSpPr>
              <p:cNvPr id="15" name="Freeform 14">
                <a:extLst>
                  <a:ext uri="{FF2B5EF4-FFF2-40B4-BE49-F238E27FC236}">
                    <a16:creationId xmlns:a16="http://schemas.microsoft.com/office/drawing/2014/main" id="{EAB8E2E3-BA0C-AF93-D4C1-444568CF32E2}"/>
                  </a:ext>
                </a:extLst>
              </p:cNvPr>
              <p:cNvSpPr/>
              <p:nvPr/>
            </p:nvSpPr>
            <p:spPr>
              <a:xfrm>
                <a:off x="9640409" y="3502950"/>
                <a:ext cx="6349" cy="12701"/>
              </a:xfrm>
              <a:custGeom>
                <a:avLst/>
                <a:gdLst>
                  <a:gd name="connsiteX0" fmla="*/ 0 w 6349"/>
                  <a:gd name="connsiteY0" fmla="*/ 0 h 12701"/>
                  <a:gd name="connsiteX1" fmla="*/ 6349 w 6349"/>
                  <a:gd name="connsiteY1" fmla="*/ 0 h 12701"/>
                </a:gdLst>
                <a:ahLst/>
                <a:cxnLst>
                  <a:cxn ang="0">
                    <a:pos x="connsiteX0" y="connsiteY0"/>
                  </a:cxn>
                  <a:cxn ang="0">
                    <a:pos x="connsiteX1" y="connsiteY1"/>
                  </a:cxn>
                </a:cxnLst>
                <a:rect l="l" t="t" r="r" b="b"/>
                <a:pathLst>
                  <a:path w="6349" h="12701">
                    <a:moveTo>
                      <a:pt x="0" y="0"/>
                    </a:moveTo>
                    <a:lnTo>
                      <a:pt x="6349" y="0"/>
                    </a:lnTo>
                  </a:path>
                </a:pathLst>
              </a:custGeom>
              <a:ln w="6346" cap="flat">
                <a:solidFill>
                  <a:srgbClr val="092E4B"/>
                </a:solid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842E8A2F-13DC-3D8D-FB9E-DD718AD28AFA}"/>
                </a:ext>
              </a:extLst>
            </p:cNvPr>
            <p:cNvSpPr txBox="1"/>
            <p:nvPr/>
          </p:nvSpPr>
          <p:spPr>
            <a:xfrm>
              <a:off x="487103" y="3796663"/>
              <a:ext cx="7479655" cy="3426593"/>
            </a:xfrm>
            <a:prstGeom prst="rect">
              <a:avLst/>
            </a:prstGeom>
            <a:noFill/>
          </p:spPr>
          <p:txBody>
            <a:bodyPr wrap="square" lIns="91440" tIns="45720" rIns="91440" bIns="45720" rtlCol="0" anchor="t">
              <a:spAutoFit/>
            </a:bodyPr>
            <a:lstStyle/>
            <a:p>
              <a:pPr algn="ctr"/>
              <a:r>
                <a:rPr lang="en-US" sz="1600" spc="0" baseline="0" dirty="0">
                  <a:solidFill>
                    <a:srgbClr val="296B5F"/>
                  </a:solidFill>
                  <a:latin typeface="Calibri" panose="020F0502020204030204" pitchFamily="34" charset="0"/>
                  <a:cs typeface="Calibri" panose="020F0502020204030204" pitchFamily="34" charset="0"/>
                  <a:sym typeface="Avenir-Book"/>
                </a:rPr>
                <a:t>for the successful completion of the</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2400" b="1" spc="0" baseline="0" dirty="0">
                  <a:solidFill>
                    <a:srgbClr val="296B5F"/>
                  </a:solidFill>
                  <a:latin typeface="Calibri" panose="020F0502020204030204" pitchFamily="34" charset="0"/>
                  <a:cs typeface="Calibri" panose="020F0502020204030204" pitchFamily="34" charset="0"/>
                  <a:sym typeface="Avenir-Book"/>
                </a:rPr>
                <a:t>NATURE Module 1 </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2200" b="1" spc="0" baseline="0" dirty="0">
                  <a:solidFill>
                    <a:srgbClr val="296B5F"/>
                  </a:solidFill>
                  <a:latin typeface="Calibri" panose="020F0502020204030204" pitchFamily="34" charset="0"/>
                  <a:cs typeface="Calibri" panose="020F0502020204030204" pitchFamily="34" charset="0"/>
                  <a:sym typeface="Avenir-Book"/>
                </a:rPr>
                <a:t>Trainers Guide - Training Vulnerable Adults </a:t>
              </a:r>
            </a:p>
            <a:p>
              <a:pPr algn="ctr"/>
              <a:r>
                <a:rPr lang="en-US" sz="2200" b="1" spc="0" baseline="0" dirty="0">
                  <a:solidFill>
                    <a:srgbClr val="296B5F"/>
                  </a:solidFill>
                  <a:latin typeface="Calibri" panose="020F0502020204030204" pitchFamily="34" charset="0"/>
                  <a:cs typeface="Calibri" panose="020F0502020204030204" pitchFamily="34" charset="0"/>
                  <a:sym typeface="Avenir-Book"/>
                </a:rPr>
                <a:t>in Community Based Urban Agriculture</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1600" dirty="0">
                  <a:solidFill>
                    <a:srgbClr val="424242"/>
                  </a:solidFill>
                  <a:latin typeface="Calibri" panose="020F0502020204030204" pitchFamily="34" charset="0"/>
                  <a:cs typeface="Calibri" panose="020F0502020204030204" pitchFamily="34" charset="0"/>
                  <a:sym typeface="Avenir-Book"/>
                  <a:rtl val="0"/>
                </a:rPr>
                <a:t> </a:t>
              </a:r>
            </a:p>
            <a:p>
              <a:pPr algn="ctr"/>
              <a:endParaRPr lang="en-US" sz="1600" dirty="0">
                <a:solidFill>
                  <a:srgbClr val="424242"/>
                </a:solidFill>
                <a:latin typeface="Calibri" panose="020F0502020204030204" pitchFamily="34" charset="0"/>
                <a:cs typeface="Calibri" panose="020F0502020204030204" pitchFamily="34" charset="0"/>
                <a:sym typeface="Avenir-Black"/>
                <a:rtl val="0"/>
              </a:endParaRPr>
            </a:p>
            <a:p>
              <a:pPr algn="ctr"/>
              <a:endParaRPr lang="en-US" sz="1600" dirty="0">
                <a:solidFill>
                  <a:srgbClr val="424242"/>
                </a:solidFill>
                <a:latin typeface="Calibri" panose="020F0502020204030204" pitchFamily="34" charset="0"/>
                <a:cs typeface="Calibri" panose="020F0502020204030204" pitchFamily="34" charset="0"/>
                <a:sym typeface="Avenir-Black"/>
                <a:rtl val="0"/>
              </a:endParaRPr>
            </a:p>
            <a:p>
              <a:pPr algn="ctr"/>
              <a:r>
                <a:rPr lang="en-US" sz="1600" spc="0" baseline="0" dirty="0">
                  <a:solidFill>
                    <a:srgbClr val="424242"/>
                  </a:solidFill>
                  <a:latin typeface="Calibri" panose="020F0502020204030204" pitchFamily="34" charset="0"/>
                  <a:cs typeface="Calibri" panose="020F0502020204030204" pitchFamily="34" charset="0"/>
                  <a:sym typeface="Avenir-Book"/>
                  <a:rtl val="0"/>
                </a:rPr>
                <a:t> </a:t>
              </a:r>
            </a:p>
          </p:txBody>
        </p:sp>
      </p:grpSp>
      <p:pic>
        <p:nvPicPr>
          <p:cNvPr id="18" name="Content Placeholder 5" descr="Logo&#10;&#10;Description automatically generated with medium confidence">
            <a:extLst>
              <a:ext uri="{FF2B5EF4-FFF2-40B4-BE49-F238E27FC236}">
                <a16:creationId xmlns:a16="http://schemas.microsoft.com/office/drawing/2014/main" id="{9496F0B5-BE0B-B2BB-D1F1-94CCC26D4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140" y="4123701"/>
            <a:ext cx="2063291" cy="1924018"/>
          </a:xfrm>
          <a:prstGeom prst="rect">
            <a:avLst/>
          </a:prstGeom>
        </p:spPr>
      </p:pic>
    </p:spTree>
    <p:extLst>
      <p:ext uri="{BB962C8B-B14F-4D97-AF65-F5344CB8AC3E}">
        <p14:creationId xmlns:p14="http://schemas.microsoft.com/office/powerpoint/2010/main" val="2195386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E1659D-3E68-FE7E-44DB-D2C94413FE0C}"/>
              </a:ext>
            </a:extLst>
          </p:cNvPr>
          <p:cNvSpPr>
            <a:spLocks noGrp="1"/>
          </p:cNvSpPr>
          <p:nvPr>
            <p:ph type="body" sz="quarter" idx="19"/>
          </p:nvPr>
        </p:nvSpPr>
        <p:spPr>
          <a:xfrm>
            <a:off x="805864" y="3927444"/>
            <a:ext cx="5791883" cy="679346"/>
          </a:xfrm>
        </p:spPr>
        <p:txBody>
          <a:bodyPr>
            <a:noAutofit/>
          </a:bodyPr>
          <a:lstStyle/>
          <a:p>
            <a:r>
              <a:rPr lang="en-US" sz="3200" dirty="0"/>
              <a:t>You have completed </a:t>
            </a:r>
            <a:r>
              <a:rPr lang="en-US" sz="3200" b="1" dirty="0"/>
              <a:t>Module 1</a:t>
            </a:r>
          </a:p>
        </p:txBody>
      </p:sp>
      <p:sp>
        <p:nvSpPr>
          <p:cNvPr id="6" name="Text Placeholder 5">
            <a:extLst>
              <a:ext uri="{FF2B5EF4-FFF2-40B4-BE49-F238E27FC236}">
                <a16:creationId xmlns:a16="http://schemas.microsoft.com/office/drawing/2014/main" id="{F26908E1-4EBA-CCDE-88AD-03A7169B85E6}"/>
              </a:ext>
            </a:extLst>
          </p:cNvPr>
          <p:cNvSpPr>
            <a:spLocks noGrp="1"/>
          </p:cNvSpPr>
          <p:nvPr>
            <p:ph type="body" sz="quarter" idx="20"/>
          </p:nvPr>
        </p:nvSpPr>
        <p:spPr>
          <a:xfrm>
            <a:off x="805865" y="2880154"/>
            <a:ext cx="3195485" cy="837258"/>
          </a:xfrm>
        </p:spPr>
        <p:txBody>
          <a:bodyPr/>
          <a:lstStyle/>
          <a:p>
            <a:r>
              <a:rPr lang="en-US" dirty="0"/>
              <a:t>Thank You</a:t>
            </a:r>
          </a:p>
        </p:txBody>
      </p:sp>
      <p:sp>
        <p:nvSpPr>
          <p:cNvPr id="4" name="Text Placeholder 3">
            <a:extLst>
              <a:ext uri="{FF2B5EF4-FFF2-40B4-BE49-F238E27FC236}">
                <a16:creationId xmlns:a16="http://schemas.microsoft.com/office/drawing/2014/main" id="{A845F7B2-E78B-ED5F-6BE9-3CD1314428F1}"/>
              </a:ext>
            </a:extLst>
          </p:cNvPr>
          <p:cNvSpPr>
            <a:spLocks noGrp="1"/>
          </p:cNvSpPr>
          <p:nvPr>
            <p:ph type="body" sz="quarter" idx="16"/>
          </p:nvPr>
        </p:nvSpPr>
        <p:spPr/>
        <p:txBody>
          <a:bodyPr/>
          <a:lstStyle/>
          <a:p>
            <a:r>
              <a:rPr lang="en-US" dirty="0" err="1"/>
              <a:t>www.</a:t>
            </a:r>
            <a:r>
              <a:rPr lang="en-US" b="1" dirty="0" err="1"/>
              <a:t>natureproject</a:t>
            </a:r>
            <a:r>
              <a:rPr lang="en-US" dirty="0" err="1"/>
              <a:t>.info</a:t>
            </a:r>
            <a:endParaRPr lang="en-US" dirty="0"/>
          </a:p>
          <a:p>
            <a:endParaRPr lang="en-US" dirty="0"/>
          </a:p>
        </p:txBody>
      </p:sp>
      <p:pic>
        <p:nvPicPr>
          <p:cNvPr id="7" name="Picture 6">
            <a:extLst>
              <a:ext uri="{FF2B5EF4-FFF2-40B4-BE49-F238E27FC236}">
                <a16:creationId xmlns:a16="http://schemas.microsoft.com/office/drawing/2014/main" id="{9B4E8D40-ED26-645A-7702-8E6E5F78DBB9}"/>
              </a:ext>
            </a:extLst>
          </p:cNvPr>
          <p:cNvPicPr>
            <a:picLocks noChangeAspect="1"/>
          </p:cNvPicPr>
          <p:nvPr/>
        </p:nvPicPr>
        <p:blipFill>
          <a:blip r:embed="rId2"/>
          <a:stretch>
            <a:fillRect/>
          </a:stretch>
        </p:blipFill>
        <p:spPr>
          <a:xfrm>
            <a:off x="7466099" y="5346600"/>
            <a:ext cx="1905000" cy="660400"/>
          </a:xfrm>
          <a:prstGeom prst="rect">
            <a:avLst/>
          </a:prstGeom>
        </p:spPr>
      </p:pic>
      <p:pic>
        <p:nvPicPr>
          <p:cNvPr id="8" name="Picture 7">
            <a:extLst>
              <a:ext uri="{FF2B5EF4-FFF2-40B4-BE49-F238E27FC236}">
                <a16:creationId xmlns:a16="http://schemas.microsoft.com/office/drawing/2014/main" id="{B3D820E1-D248-5434-2280-FEA27693AC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9832078" y="553181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465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52104" y="761603"/>
            <a:ext cx="7624392" cy="5134019"/>
          </a:xfrm>
        </p:spPr>
        <p:txBody>
          <a:bodyPr/>
          <a:lstStyle/>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Provide a culturally sensitive training environment by being aware of </a:t>
            </a:r>
            <a:r>
              <a:rPr lang="en-IE" b="1" dirty="0">
                <a:solidFill>
                  <a:srgbClr val="424242"/>
                </a:solidFill>
              </a:rPr>
              <a:t>unconscious bias</a:t>
            </a:r>
            <a:r>
              <a:rPr lang="en-IE" dirty="0">
                <a:solidFill>
                  <a:srgbClr val="424242"/>
                </a:solidFill>
              </a:rPr>
              <a:t> </a:t>
            </a:r>
          </a:p>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Understand the unique challenges that people from migrant communities experience in relation to their </a:t>
            </a:r>
            <a:r>
              <a:rPr lang="en-IE" b="1" dirty="0">
                <a:solidFill>
                  <a:srgbClr val="424242"/>
                </a:solidFill>
              </a:rPr>
              <a:t>mental health and wellbeing.</a:t>
            </a:r>
            <a:endParaRPr lang="en-IE" dirty="0">
              <a:solidFill>
                <a:srgbClr val="424242"/>
              </a:solidFill>
            </a:endParaRPr>
          </a:p>
          <a:p>
            <a:pPr marL="342900" lvl="0" indent="-342900">
              <a:lnSpc>
                <a:spcPct val="100000"/>
              </a:lnSpc>
              <a:spcBef>
                <a:spcPts val="0"/>
              </a:spcBef>
              <a:buClr>
                <a:srgbClr val="E8A116"/>
              </a:buClr>
              <a:buFont typeface="Arial" panose="020B0604020202020204" pitchFamily="34" charset="0"/>
              <a:buChar char="•"/>
            </a:pPr>
            <a:r>
              <a:rPr lang="en-IE" b="1" dirty="0">
                <a:solidFill>
                  <a:srgbClr val="424242"/>
                </a:solidFill>
              </a:rPr>
              <a:t>Plan and Evaluate</a:t>
            </a:r>
            <a:r>
              <a:rPr lang="en-IE" dirty="0">
                <a:solidFill>
                  <a:srgbClr val="424242"/>
                </a:solidFill>
              </a:rPr>
              <a:t> course content to ensure students receive effective training</a:t>
            </a:r>
          </a:p>
          <a:p>
            <a:pPr marL="342900" lvl="0" indent="-342900">
              <a:lnSpc>
                <a:spcPct val="100000"/>
              </a:lnSpc>
              <a:spcBef>
                <a:spcPts val="0"/>
              </a:spcBef>
              <a:buClr>
                <a:srgbClr val="E8A116"/>
              </a:buClr>
              <a:buFont typeface="Arial" panose="020B0604020202020204" pitchFamily="34" charset="0"/>
              <a:buChar char="•"/>
            </a:pPr>
            <a:r>
              <a:rPr lang="en-IE" dirty="0">
                <a:solidFill>
                  <a:srgbClr val="424242"/>
                </a:solidFill>
              </a:rPr>
              <a:t>Help</a:t>
            </a:r>
            <a:r>
              <a:rPr lang="en-IE" b="1" dirty="0">
                <a:solidFill>
                  <a:srgbClr val="424242"/>
                </a:solidFill>
              </a:rPr>
              <a:t> resolve conflict </a:t>
            </a:r>
            <a:r>
              <a:rPr lang="en-IE" dirty="0">
                <a:solidFill>
                  <a:srgbClr val="424242"/>
                </a:solidFill>
              </a:rPr>
              <a:t>amongst trainees</a:t>
            </a:r>
          </a:p>
          <a:p>
            <a:pPr marL="171450" indent="-171450">
              <a:lnSpc>
                <a:spcPct val="100000"/>
              </a:lnSpc>
              <a:spcBef>
                <a:spcPts val="0"/>
              </a:spcBef>
              <a:buClr>
                <a:srgbClr val="E8A116"/>
              </a:buClr>
              <a:buFont typeface="Arial" panose="020B0604020202020204" pitchFamily="34" charset="0"/>
              <a:buChar char="•"/>
            </a:pPr>
            <a:endParaRPr lang="en-IE" sz="11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Learning Outcomes</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715254" y="2011283"/>
            <a:ext cx="2531545"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On completion of this course, the trainer should be               able to:</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364864" y="282633"/>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984626" y="4849262"/>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3764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504501" y="2803631"/>
            <a:ext cx="4765355"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Who are you training?</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02</a:t>
            </a:r>
          </a:p>
        </p:txBody>
      </p:sp>
    </p:spTree>
    <p:extLst>
      <p:ext uri="{BB962C8B-B14F-4D97-AF65-F5344CB8AC3E}">
        <p14:creationId xmlns:p14="http://schemas.microsoft.com/office/powerpoint/2010/main" val="62234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19101" y="429181"/>
            <a:ext cx="8437577" cy="5929416"/>
          </a:xfrm>
        </p:spPr>
        <p:txBody>
          <a:bodyPr/>
          <a:lstStyle/>
          <a:p>
            <a:pPr marL="0" indent="0">
              <a:lnSpc>
                <a:spcPct val="100000"/>
              </a:lnSpc>
              <a:spcBef>
                <a:spcPts val="0"/>
              </a:spcBef>
              <a:buClr>
                <a:srgbClr val="E8A116"/>
              </a:buClr>
            </a:pPr>
            <a:r>
              <a:rPr lang="en-IE" sz="2400" b="1" dirty="0"/>
              <a:t>Introduction: Who are your trainees? </a:t>
            </a:r>
          </a:p>
          <a:p>
            <a:pPr marL="342900" indent="-342900">
              <a:lnSpc>
                <a:spcPct val="100000"/>
              </a:lnSpc>
              <a:spcBef>
                <a:spcPts val="0"/>
              </a:spcBef>
              <a:buClr>
                <a:srgbClr val="E8A116"/>
              </a:buClr>
              <a:buFont typeface="Arial" panose="020B0604020202020204" pitchFamily="34" charset="0"/>
              <a:buChar char="•"/>
            </a:pPr>
            <a:r>
              <a:rPr lang="en-IE" sz="2400" dirty="0"/>
              <a:t>In our case, they are under-privileged migrant and/or refugee status people with diverse racial and cultural backgrounds, who encounter social or professional exclusion in Europe.</a:t>
            </a:r>
          </a:p>
          <a:p>
            <a:pPr marL="342900" indent="-342900">
              <a:lnSpc>
                <a:spcPct val="100000"/>
              </a:lnSpc>
              <a:spcBef>
                <a:spcPts val="0"/>
              </a:spcBef>
              <a:buClr>
                <a:srgbClr val="E8A116"/>
              </a:buClr>
              <a:buFont typeface="Arial" panose="020B0604020202020204" pitchFamily="34" charset="0"/>
              <a:buChar char="•"/>
            </a:pPr>
            <a:r>
              <a:rPr lang="en-IE" sz="2400" dirty="0"/>
              <a:t>There were 89.3 million forcibly</a:t>
            </a:r>
            <a:r>
              <a:rPr lang="en-IE" sz="2400" b="1" dirty="0"/>
              <a:t> displaced</a:t>
            </a:r>
            <a:r>
              <a:rPr lang="en-IE" sz="2400" dirty="0"/>
              <a:t> </a:t>
            </a:r>
            <a:r>
              <a:rPr lang="en-IE" sz="2400" b="1" dirty="0"/>
              <a:t>persons</a:t>
            </a:r>
            <a:r>
              <a:rPr lang="en-IE" sz="2400" dirty="0"/>
              <a:t> world-wide at the end of 2021. Among those were 27.1 million refugees, half under the age of 18 (United Nations 2023)</a:t>
            </a:r>
          </a:p>
          <a:p>
            <a:pPr marL="342900" indent="-342900">
              <a:lnSpc>
                <a:spcPct val="100000"/>
              </a:lnSpc>
              <a:spcBef>
                <a:spcPts val="0"/>
              </a:spcBef>
              <a:buClr>
                <a:srgbClr val="E8A116"/>
              </a:buClr>
              <a:buFont typeface="Arial" panose="020B0604020202020204" pitchFamily="34" charset="0"/>
              <a:buChar char="•"/>
            </a:pPr>
            <a:r>
              <a:rPr lang="en-IE" sz="2400" b="1" dirty="0"/>
              <a:t>Displaced persons </a:t>
            </a:r>
            <a:r>
              <a:rPr lang="en-IE" sz="2400" dirty="0"/>
              <a:t>are "</a:t>
            </a:r>
            <a:r>
              <a:rPr lang="en-IE" sz="2400" i="1" dirty="0"/>
              <a:t>persons or groups of persons who have been forced or obliged to flee or to leave their homes or places of habitual residence, in particular as a result of or in order to avoid the effects of armed conflict, situations of generalized violence, violations of human rights or natural or human-made disasters, and who have not crossed an internationally recognized border</a:t>
            </a:r>
            <a:r>
              <a:rPr lang="en-IE" sz="2400" dirty="0"/>
              <a:t>.“ (United Nations 2023)</a:t>
            </a:r>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053083"/>
            <a:ext cx="3390864" cy="4834792"/>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Introduction to </a:t>
            </a:r>
            <a:r>
              <a:rPr lang="en-US" b="1" dirty="0">
                <a:solidFill>
                  <a:schemeClr val="bg1"/>
                </a:solidFill>
              </a:rPr>
              <a:t>migrants, refugees </a:t>
            </a:r>
            <a:r>
              <a:rPr lang="en-US" dirty="0">
                <a:solidFill>
                  <a:schemeClr val="bg1"/>
                </a:solidFill>
              </a:rPr>
              <a:t>and </a:t>
            </a:r>
            <a:r>
              <a:rPr lang="en-US" b="1" dirty="0">
                <a:solidFill>
                  <a:schemeClr val="bg1"/>
                </a:solidFill>
              </a:rPr>
              <a:t>forcibly displaced persons</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5725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8511</TotalTime>
  <Words>8269</Words>
  <Application>Microsoft Office PowerPoint</Application>
  <PresentationFormat>Widescreen</PresentationFormat>
  <Paragraphs>453</Paragraphs>
  <Slides>67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247</cp:revision>
  <dcterms:created xsi:type="dcterms:W3CDTF">2020-10-14T13:32:04Z</dcterms:created>
  <dcterms:modified xsi:type="dcterms:W3CDTF">2024-02-27T15:36:11Z</dcterms:modified>
</cp:coreProperties>
</file>