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6858000" cx="12192000"/>
  <p:notesSz cx="6858000" cy="9144000"/>
  <p:embeddedFontLst>
    <p:embeddedFont>
      <p:font typeface="Montserrat Light"/>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7" roundtripDataSignature="AMtx7mhpWkVTDCaydYYVvAIa2Rha1yup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F87749-EDA5-4065-84B9-99C49D282FBA}">
  <a:tblStyle styleId="{10F87749-EDA5-4065-84B9-99C49D282FB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EA"/>
          </a:solidFill>
        </a:fill>
      </a:tcStyle>
    </a:wholeTbl>
    <a:band1H>
      <a:tcTxStyle b="off" i="off"/>
      <a:tcStyle>
        <a:fill>
          <a:solidFill>
            <a:srgbClr val="CAD3D4"/>
          </a:solidFill>
        </a:fill>
      </a:tcStyle>
    </a:band1H>
    <a:band2H>
      <a:tcTxStyle b="off" i="off"/>
    </a:band2H>
    <a:band1V>
      <a:tcTxStyle b="off" i="off"/>
      <a:tcStyle>
        <a:fill>
          <a:solidFill>
            <a:srgbClr val="CAD3D4"/>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MontserratLight-regular.fntdata"/><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MontserratLight-italic.fntdata"/><Relationship Id="rId30" Type="http://schemas.openxmlformats.org/officeDocument/2006/relationships/slide" Target="slides/slide25.xml"/><Relationship Id="rId74" Type="http://schemas.openxmlformats.org/officeDocument/2006/relationships/font" Target="fonts/MontserratLight-bold.fntdata"/><Relationship Id="rId33" Type="http://schemas.openxmlformats.org/officeDocument/2006/relationships/slide" Target="slides/slide28.xml"/><Relationship Id="rId77" Type="http://customschemas.google.com/relationships/presentationmetadata" Target="metadata"/><Relationship Id="rId32" Type="http://schemas.openxmlformats.org/officeDocument/2006/relationships/slide" Target="slides/slide27.xml"/><Relationship Id="rId76" Type="http://schemas.openxmlformats.org/officeDocument/2006/relationships/font" Target="fonts/MontserratLight-bold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ultureplusconsulting.com/2015/06/19/explaining-affinity-bia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IE"/>
              <a:t>Cercle de confiance : Source : https://cultureplusconsulting.com/2018/08/16/a-ha-activities-for-unconscious-bias-training/</a:t>
            </a:r>
            <a:endParaRPr/>
          </a:p>
          <a:p>
            <a:pPr indent="0" lvl="0" marL="0" rtl="0" algn="l">
              <a:lnSpc>
                <a:spcPct val="100000"/>
              </a:lnSpc>
              <a:spcBef>
                <a:spcPts val="0"/>
              </a:spcBef>
              <a:spcAft>
                <a:spcPts val="0"/>
              </a:spcAft>
              <a:buSzPts val="1400"/>
              <a:buNone/>
            </a:pPr>
            <a:r>
              <a:rPr b="1" i="0" lang="en-IE" sz="1200" u="none" cap="none" strike="noStrike">
                <a:solidFill>
                  <a:schemeClr val="dk1"/>
                </a:solidFill>
                <a:latin typeface="Calibri"/>
                <a:ea typeface="Calibri"/>
                <a:cs typeface="Calibri"/>
                <a:sym typeface="Calibri"/>
              </a:rPr>
              <a:t>(iv) Le cercle de confiance</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IE" sz="1200" u="none" cap="none" strike="noStrike">
                <a:solidFill>
                  <a:schemeClr val="dk1"/>
                </a:solidFill>
                <a:latin typeface="Calibri"/>
                <a:ea typeface="Calibri"/>
                <a:cs typeface="Calibri"/>
                <a:sym typeface="Calibri"/>
              </a:rPr>
              <a:t>Le cercle de confiance est un exercice puissant pour démontrer l'effet du biais d'affinité. Dans cet exercice, les participants sont invités à inscrire dans une colonne sur le côté gauche d'une feuille blanche les initiales de six à dix personnes en qui ils ont le plus confiance et qui ne sont pas des membres de leur famille.  L'animateur lit ensuite quelques dimensions de la diversité, notamment le sexe, la nationalité, la langue maternelle, l'accent, l'âge, la race/l'ethnicité, l'expérience professionnelle, la religion, etc. et les participants sont invités à cocher les membres de leur cercle de confiance qui leur ressemblent dans cette dimension. Par exemple, les participants masculins cocheront la case de tous les hommes de leur cercle de confiance, les participants blancs cocheront la case de toutes les personnes blanches de leur cercle de confiance, etc. Les participants découvrent que leur cercle de confiance présente souvent une diversité minimale - pour la plupart d'entre eux, leur cercle intérieur comprend des personnes ayant des antécédents similaires aux leurs.</a:t>
            </a:r>
            <a:endParaRPr/>
          </a:p>
          <a:p>
            <a:pPr indent="0" lvl="0" marL="0" rtl="0" algn="l">
              <a:lnSpc>
                <a:spcPct val="100000"/>
              </a:lnSpc>
              <a:spcBef>
                <a:spcPts val="0"/>
              </a:spcBef>
              <a:spcAft>
                <a:spcPts val="0"/>
              </a:spcAft>
              <a:buSzPts val="1400"/>
              <a:buNone/>
            </a:pPr>
            <a:r>
              <a:rPr b="0" i="0" lang="en-IE" sz="1200" u="none" cap="none" strike="noStrike">
                <a:solidFill>
                  <a:schemeClr val="dk1"/>
                </a:solidFill>
                <a:latin typeface="Calibri"/>
                <a:ea typeface="Calibri"/>
                <a:cs typeface="Calibri"/>
                <a:sym typeface="Calibri"/>
              </a:rPr>
              <a:t>L'animateur explique que cette </a:t>
            </a:r>
            <a:r>
              <a:rPr b="0" i="0" lang="en-IE"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tendance ou préférence pour les personnes qui nous ressemblent est appelée affinité ou préjugé de groupe et qu'elle a fait l'objet de nombreuses recherches</a:t>
            </a:r>
            <a:r>
              <a:rPr b="0" i="0" lang="en-IE" sz="1200" u="none" cap="none" strike="noStrike">
                <a:solidFill>
                  <a:schemeClr val="dk1"/>
                </a:solidFill>
                <a:latin typeface="Calibri"/>
                <a:ea typeface="Calibri"/>
                <a:cs typeface="Calibri"/>
                <a:sym typeface="Calibri"/>
              </a:rPr>
              <a:t>. Les </a:t>
            </a:r>
            <a:r>
              <a:rPr b="1" i="0" lang="en-IE" sz="1200" u="none" cap="none" strike="noStrike">
                <a:solidFill>
                  <a:schemeClr val="dk1"/>
                </a:solidFill>
                <a:latin typeface="Calibri"/>
                <a:ea typeface="Calibri"/>
                <a:cs typeface="Calibri"/>
                <a:sym typeface="Calibri"/>
              </a:rPr>
              <a:t>études montrent qu'en général, les gens accordent non seulement une plus grande confiance, mais aussi une plus grande considération positive, une plus grande coopération et une plus grande empathie aux membres de leur groupe qu</a:t>
            </a:r>
            <a:r>
              <a:rPr b="0" i="0" lang="en-IE" sz="1200" u="none" cap="none" strike="noStrike">
                <a:solidFill>
                  <a:schemeClr val="dk1"/>
                </a:solidFill>
                <a:latin typeface="Calibri"/>
                <a:ea typeface="Calibri"/>
                <a:cs typeface="Calibri"/>
                <a:sym typeface="Calibri"/>
              </a:rPr>
              <a:t>'aux membres de leur groupe d'appartenance. Cette préférence pour les personnes qui nous ressemblent est largement instinctive et inconsciente. Le biais d'affinité ne se manifeste pas seulement par une préférence pour les membres d'un groupe, mais aussi par une préférence pour les membres d'un autre groupe. Par exemple, nous sommes plus enclins à ne pas féliciter ou récompenser les membres du hors-groupe. </a:t>
            </a:r>
            <a:r>
              <a:rPr b="1" i="0" lang="en-IE" sz="1200" u="none" cap="none" strike="noStrike">
                <a:solidFill>
                  <a:schemeClr val="dk1"/>
                </a:solidFill>
                <a:latin typeface="Calibri"/>
                <a:ea typeface="Calibri"/>
                <a:cs typeface="Calibri"/>
                <a:sym typeface="Calibri"/>
              </a:rPr>
              <a:t>peut également se manifester par une tendance à l'aversion envers les membres du hors-groupe</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IE" sz="1200" u="none" cap="none" strike="noStrike">
                <a:solidFill>
                  <a:schemeClr val="dk1"/>
                </a:solidFill>
                <a:latin typeface="Calibri"/>
                <a:ea typeface="Calibri"/>
                <a:cs typeface="Calibri"/>
                <a:sym typeface="Calibri"/>
              </a:rPr>
              <a:t>Les participants sont ensuite invités à </a:t>
            </a:r>
            <a:r>
              <a:rPr b="1" i="0" lang="en-IE" sz="1200" u="none" cap="none" strike="noStrike">
                <a:solidFill>
                  <a:schemeClr val="dk1"/>
                </a:solidFill>
                <a:latin typeface="Calibri"/>
                <a:ea typeface="Calibri"/>
                <a:cs typeface="Calibri"/>
                <a:sym typeface="Calibri"/>
              </a:rPr>
              <a:t>réfléchir aux implications de cette situation sur le lieu de travail. </a:t>
            </a:r>
            <a:r>
              <a:rPr b="0" i="0" lang="en-IE" sz="1200" u="none" cap="none" strike="noStrike">
                <a:solidFill>
                  <a:schemeClr val="dk1"/>
                </a:solidFill>
                <a:latin typeface="Calibri"/>
                <a:ea typeface="Calibri"/>
                <a:cs typeface="Calibri"/>
                <a:sym typeface="Calibri"/>
              </a:rPr>
              <a:t>Par exemple, en tant que dirigeants, lorsqu'ils confient la responsabilité d'un travail très médiatisé, à qui confient-ils cette responsabilité ? L'animateur suggère que les participants offriront probablement des opportunités aux personnes en qui ils ont le plus confiance. Il s'avère que ces personnes sont celles qui leur ressemblent. Or, comme la réussite dans des missions de haut niveau est essentielle à l'émergence d'un leader, la tendance à privilégier les personnes qui nous ressemblent lors de l'attribution de missions de haut niveau conduit à l'</a:t>
            </a:r>
            <a:r>
              <a:rPr b="1" i="0" lang="en-IE" sz="1200" u="none" cap="none" strike="noStrike">
                <a:solidFill>
                  <a:schemeClr val="dk1"/>
                </a:solidFill>
                <a:latin typeface="Calibri"/>
                <a:ea typeface="Calibri"/>
                <a:cs typeface="Calibri"/>
                <a:sym typeface="Calibri"/>
              </a:rPr>
              <a:t>auto-clonage et favorise l'homogénéité dans le leadership</a:t>
            </a:r>
            <a:r>
              <a:rPr b="0" i="0" lang="en-IE" sz="1200" u="none" cap="none" strike="noStrike">
                <a:solidFill>
                  <a:schemeClr val="dk1"/>
                </a:solidFill>
                <a:latin typeface="Calibri"/>
                <a:ea typeface="Calibri"/>
                <a:cs typeface="Calibri"/>
                <a:sym typeface="Calibri"/>
              </a:rPr>
              <a:t>. Bien que ce ne soit pas intentionnel, les </a:t>
            </a:r>
            <a:r>
              <a:rPr b="1" i="0" lang="en-IE" sz="1200" u="none" cap="none" strike="noStrike">
                <a:solidFill>
                  <a:schemeClr val="dk1"/>
                </a:solidFill>
                <a:latin typeface="Calibri"/>
                <a:ea typeface="Calibri"/>
                <a:cs typeface="Calibri"/>
                <a:sym typeface="Calibri"/>
              </a:rPr>
              <a:t>personnes qui ne nous ressemblent pas sont négligées et laissées pour compte</a:t>
            </a:r>
            <a:r>
              <a:rPr b="0" i="0" lang="en-IE" sz="1200" u="none" cap="none" strike="noStrike">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0" i="0" lang="en-IE" sz="1200" u="none" cap="none" strike="noStrike">
                <a:solidFill>
                  <a:schemeClr val="dk1"/>
                </a:solidFill>
                <a:latin typeface="Calibri"/>
                <a:ea typeface="Calibri"/>
                <a:cs typeface="Calibri"/>
                <a:sym typeface="Calibri"/>
              </a:rPr>
              <a:t>Même si nous pensons évaluer objectivement les mérites et traiter les gens de manière équitable, des préférences cachées pour des personnes qui nous ressemblent peuvent nous amener à soutenir le développement et la progression de carrière de certaines personnes plutôt que d'autres, sans même que nous le sachions. En ce qui concerne l'emploi, le </a:t>
            </a:r>
            <a:r>
              <a:rPr b="1" i="0" lang="en-IE" sz="1200" u="none" cap="none" strike="noStrike">
                <a:solidFill>
                  <a:schemeClr val="dk1"/>
                </a:solidFill>
                <a:latin typeface="Calibri"/>
                <a:ea typeface="Calibri"/>
                <a:cs typeface="Calibri"/>
                <a:sym typeface="Calibri"/>
              </a:rPr>
              <a:t>biais d'affinité peut obliger les gens à favoriser les personnes qui leur ressemblent le plus</a:t>
            </a:r>
            <a:r>
              <a:rPr b="0" i="0" lang="en-IE" sz="1200" u="none" cap="none" strike="noStrike">
                <a:solidFill>
                  <a:schemeClr val="dk1"/>
                </a:solidFill>
                <a:latin typeface="Calibri"/>
                <a:ea typeface="Calibri"/>
                <a:cs typeface="Calibri"/>
                <a:sym typeface="Calibri"/>
              </a:rPr>
              <a:t>, ce qui fait que les dirigeants, les responsables des ressources humaines ou les responsables du recrutement ont tendance à embaucher, à promouvoir ou à estimer d'une manière ou d'une autre les personnes qui ont des attributs ou des qualités qui correspondent aux leurs. En outre, nous sommes également très doués pour justifier nos préjugés. Des études montrent que nous avons systématiquement tendance à affirmer que les points forts des candidats du groupe sont des critères de sélection plus importants que les points forts des candidats ayant des antécédents différents des nôtres.</a:t>
            </a:r>
            <a:endParaRPr/>
          </a:p>
          <a:p>
            <a:pPr indent="0" lvl="0" marL="0" rtl="0" algn="l">
              <a:lnSpc>
                <a:spcPct val="100000"/>
              </a:lnSpc>
              <a:spcBef>
                <a:spcPts val="0"/>
              </a:spcBef>
              <a:spcAft>
                <a:spcPts val="0"/>
              </a:spcAft>
              <a:buSzPts val="1400"/>
              <a:buNone/>
            </a:pPr>
            <a:r>
              <a:rPr b="0" i="0" lang="en-IE" sz="1200" u="none" cap="none" strike="noStrike">
                <a:solidFill>
                  <a:schemeClr val="dk1"/>
                </a:solidFill>
                <a:latin typeface="Calibri"/>
                <a:ea typeface="Calibri"/>
                <a:cs typeface="Calibri"/>
                <a:sym typeface="Calibri"/>
              </a:rPr>
              <a:t>Le biais d'affinité peut également nous amener à solliciter activement, à accorder une plus grande attention et à privilégier les contributions des membres du groupe par rapport à celles des membres du groupe extérieur. Nous sommes également plus susceptibles d'encadrer ou de parrainer des membres du groupe que des membres du groupe extérieur.</a:t>
            </a:r>
            <a:endParaRPr/>
          </a:p>
          <a:p>
            <a:pPr indent="0" lvl="0" marL="0" rtl="0" algn="l">
              <a:lnSpc>
                <a:spcPct val="100000"/>
              </a:lnSpc>
              <a:spcBef>
                <a:spcPts val="0"/>
              </a:spcBef>
              <a:spcAft>
                <a:spcPts val="0"/>
              </a:spcAft>
              <a:buSzPts val="1400"/>
              <a:buNone/>
            </a:pPr>
            <a:r>
              <a:rPr b="0" i="0" lang="en-IE" sz="1200" u="none" cap="none" strike="noStrike">
                <a:solidFill>
                  <a:schemeClr val="dk1"/>
                </a:solidFill>
                <a:latin typeface="Calibri"/>
                <a:ea typeface="Calibri"/>
                <a:cs typeface="Calibri"/>
                <a:sym typeface="Calibri"/>
              </a:rPr>
              <a:t>Dans certains groupes, il se peut que certaines personnes aient un cercle intérieur diversifié. L'animateur encourage les participants à réfléchir à la manière dont les expériences d'un individu peuvent perturber les préjugés liés aux affinités. La discussion qui s'ensuit s'appuie sur la recherche intergroupe qui soutient l'amitié intergroupe en tant que technique de réduction des préjugés.</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471" name="Google Shape;47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5" name="Google Shape;60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6" name="Google Shape;62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4" name="Google Shape;63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7" name="Google Shape;70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3" name="Google Shape;74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1" name="Google Shape;75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0" name="Google Shape;78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4" name="Google Shape;79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1" name="Google Shape;81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9" name="Google Shape;81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2" name="Google Shape;84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5" name="Google Shape;86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73" name="Google Shape;87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4" name="Google Shape;88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5" name="Google Shape;90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6" name="Google Shape;92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8" name="Google Shape;95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66" name="Google Shape;96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7" name="Google Shape;97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9" name="Google Shape;99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1" name="Google Shape;102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9" name="Google Shape;102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4" name="Google Shape;106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2" name="Google Shape;108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0" name="Google Shape;110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9" name="Google Shape;110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7" name="Google Shape;1117;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4" name="Google Shape;113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4" name="Google Shape;1144;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4" name="Google Shape;1154;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5" name="Google Shape;1165;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6" name="Google Shape;117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4" name="Google Shape;1184;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2" name="Google Shape;1192;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0" name="Google Shape;120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9" name="Google Shape;1209;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7" name="Google Shape;1217;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5" name="Google Shape;1225;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IE"/>
              <a:t>Inscrivez votre nom sur ce certificat à l'endroit où il est indiqué " [insérez votre nom ici] "</a:t>
            </a:r>
            <a:endParaRPr/>
          </a:p>
          <a:p>
            <a:pPr indent="0" lvl="0" marL="0" rtl="0" algn="l">
              <a:lnSpc>
                <a:spcPct val="100000"/>
              </a:lnSpc>
              <a:spcBef>
                <a:spcPts val="0"/>
              </a:spcBef>
              <a:spcAft>
                <a:spcPts val="0"/>
              </a:spcAft>
              <a:buSzPts val="1400"/>
              <a:buNone/>
            </a:pPr>
            <a:r>
              <a:t/>
            </a:r>
            <a:endParaRPr/>
          </a:p>
        </p:txBody>
      </p:sp>
      <p:sp>
        <p:nvSpPr>
          <p:cNvPr id="1226" name="Google Shape;1226;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5" name="Google Shape;132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69"/>
          <p:cNvSpPr/>
          <p:nvPr/>
        </p:nvSpPr>
        <p:spPr>
          <a:xfrm>
            <a:off x="417723" y="2781054"/>
            <a:ext cx="11356551" cy="3143826"/>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69"/>
          <p:cNvSpPr/>
          <p:nvPr/>
        </p:nvSpPr>
        <p:spPr>
          <a:xfrm flipH="1">
            <a:off x="7228605" y="535434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69"/>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69"/>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7" name="Google Shape;17;p69"/>
          <p:cNvPicPr preferRelativeResize="0"/>
          <p:nvPr/>
        </p:nvPicPr>
        <p:blipFill rotWithShape="1">
          <a:blip r:embed="rId2">
            <a:alphaModFix/>
          </a:blip>
          <a:srcRect b="0" l="0" r="0" t="0"/>
          <a:stretch/>
        </p:blipFill>
        <p:spPr>
          <a:xfrm>
            <a:off x="537579" y="350356"/>
            <a:ext cx="2462796" cy="2296557"/>
          </a:xfrm>
          <a:prstGeom prst="rect">
            <a:avLst/>
          </a:prstGeom>
          <a:noFill/>
          <a:ln>
            <a:noFill/>
          </a:ln>
        </p:spPr>
      </p:pic>
      <p:pic>
        <p:nvPicPr>
          <p:cNvPr id="18" name="Google Shape;18;p69"/>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19" name="Google Shape;19;p69"/>
          <p:cNvPicPr preferRelativeResize="0"/>
          <p:nvPr/>
        </p:nvPicPr>
        <p:blipFill rotWithShape="1">
          <a:blip r:embed="rId4">
            <a:alphaModFix/>
          </a:blip>
          <a:srcRect b="0" l="0" r="44449" t="0"/>
          <a:stretch/>
        </p:blipFill>
        <p:spPr>
          <a:xfrm>
            <a:off x="2896706" y="6196193"/>
            <a:ext cx="1991960" cy="457426"/>
          </a:xfrm>
          <a:prstGeom prst="rect">
            <a:avLst/>
          </a:prstGeom>
          <a:noFill/>
          <a:ln>
            <a:noFill/>
          </a:ln>
        </p:spPr>
      </p:pic>
      <p:sp>
        <p:nvSpPr>
          <p:cNvPr id="20" name="Google Shape;20;p69"/>
          <p:cNvSpPr/>
          <p:nvPr>
            <p:ph idx="3" type="pic"/>
          </p:nvPr>
        </p:nvSpPr>
        <p:spPr>
          <a:xfrm>
            <a:off x="5861120" y="433094"/>
            <a:ext cx="5470479" cy="5127406"/>
          </a:xfrm>
          <a:prstGeom prst="rect">
            <a:avLst/>
          </a:prstGeom>
          <a:solidFill>
            <a:srgbClr val="D8D8D8"/>
          </a:solidFill>
          <a:ln>
            <a:noFill/>
          </a:ln>
        </p:spPr>
      </p:sp>
      <p:sp>
        <p:nvSpPr>
          <p:cNvPr id="21" name="Google Shape;21;p69"/>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1_Quote Slide">
    <p:spTree>
      <p:nvGrpSpPr>
        <p:cNvPr id="77" name="Shape 77"/>
        <p:cNvGrpSpPr/>
        <p:nvPr/>
      </p:nvGrpSpPr>
      <p:grpSpPr>
        <a:xfrm>
          <a:off x="0" y="0"/>
          <a:ext cx="0" cy="0"/>
          <a:chOff x="0" y="0"/>
          <a:chExt cx="0" cy="0"/>
        </a:xfrm>
      </p:grpSpPr>
      <p:sp>
        <p:nvSpPr>
          <p:cNvPr id="78" name="Google Shape;78;p78"/>
          <p:cNvSpPr/>
          <p:nvPr/>
        </p:nvSpPr>
        <p:spPr>
          <a:xfrm>
            <a:off x="632638" y="567428"/>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9" name="Google Shape;79;p78"/>
          <p:cNvSpPr txBox="1"/>
          <p:nvPr>
            <p:ph idx="1" type="body"/>
          </p:nvPr>
        </p:nvSpPr>
        <p:spPr>
          <a:xfrm>
            <a:off x="856356" y="152491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78"/>
          <p:cNvSpPr/>
          <p:nvPr>
            <p:ph idx="2" type="pic"/>
          </p:nvPr>
        </p:nvSpPr>
        <p:spPr>
          <a:xfrm>
            <a:off x="6096000" y="1404749"/>
            <a:ext cx="5239644" cy="4704418"/>
          </a:xfrm>
          <a:prstGeom prst="rect">
            <a:avLst/>
          </a:prstGeom>
          <a:solidFill>
            <a:srgbClr val="D8D8D8"/>
          </a:solidFill>
          <a:ln>
            <a:noFill/>
          </a:ln>
        </p:spPr>
      </p:sp>
      <p:sp>
        <p:nvSpPr>
          <p:cNvPr id="81" name="Google Shape;81;p78"/>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82" name="Shape 82"/>
        <p:cNvGrpSpPr/>
        <p:nvPr/>
      </p:nvGrpSpPr>
      <p:grpSpPr>
        <a:xfrm>
          <a:off x="0" y="0"/>
          <a:ext cx="0" cy="0"/>
          <a:chOff x="0" y="0"/>
          <a:chExt cx="0" cy="0"/>
        </a:xfrm>
      </p:grpSpPr>
      <p:sp>
        <p:nvSpPr>
          <p:cNvPr id="83" name="Google Shape;83;p79"/>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4" name="Google Shape;84;p79"/>
          <p:cNvSpPr/>
          <p:nvPr/>
        </p:nvSpPr>
        <p:spPr>
          <a:xfrm>
            <a:off x="3732000" y="342405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79"/>
          <p:cNvSpPr txBox="1"/>
          <p:nvPr>
            <p:ph idx="1" type="body"/>
          </p:nvPr>
        </p:nvSpPr>
        <p:spPr>
          <a:xfrm>
            <a:off x="805865" y="3029069"/>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79"/>
          <p:cNvSpPr txBox="1"/>
          <p:nvPr>
            <p:ph idx="2" type="body"/>
          </p:nvPr>
        </p:nvSpPr>
        <p:spPr>
          <a:xfrm>
            <a:off x="805865" y="2219493"/>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79"/>
          <p:cNvSpPr/>
          <p:nvPr/>
        </p:nvSpPr>
        <p:spPr>
          <a:xfrm>
            <a:off x="0" y="5625489"/>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79"/>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89" name="Google Shape;89;p79"/>
          <p:cNvPicPr preferRelativeResize="0"/>
          <p:nvPr/>
        </p:nvPicPr>
        <p:blipFill rotWithShape="1">
          <a:blip r:embed="rId2">
            <a:alphaModFix/>
          </a:blip>
          <a:srcRect b="0" l="0" r="0" t="0"/>
          <a:stretch/>
        </p:blipFill>
        <p:spPr>
          <a:xfrm>
            <a:off x="8879678" y="752960"/>
            <a:ext cx="2670279" cy="249003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90" name="Shape 90"/>
        <p:cNvGrpSpPr/>
        <p:nvPr/>
      </p:nvGrpSpPr>
      <p:grpSpPr>
        <a:xfrm>
          <a:off x="0" y="0"/>
          <a:ext cx="0" cy="0"/>
          <a:chOff x="0" y="0"/>
          <a:chExt cx="0" cy="0"/>
        </a:xfrm>
      </p:grpSpPr>
      <p:sp>
        <p:nvSpPr>
          <p:cNvPr id="91" name="Google Shape;91;p80"/>
          <p:cNvSpPr/>
          <p:nvPr/>
        </p:nvSpPr>
        <p:spPr>
          <a:xfrm>
            <a:off x="0" y="0"/>
            <a:ext cx="12192000" cy="6858001"/>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80"/>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IE"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93" name="Google Shape;93;p80"/>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IE"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94" name="Google Shape;94;p80"/>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cap="none" strike="noStrike">
                <a:solidFill>
                  <a:schemeClr val="lt1"/>
                </a:solidFill>
                <a:latin typeface="Calibri"/>
                <a:ea typeface="Calibri"/>
                <a:cs typeface="Calibri"/>
                <a:sym typeface="Calibri"/>
              </a:rPr>
              <a:t>Nature</a:t>
            </a:r>
            <a:r>
              <a:rPr b="0" i="0" lang="en-IE"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IE"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95" name="Google Shape;95;p80"/>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96" name="Google Shape;96;p80"/>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97" name="Google Shape;97;p80"/>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Calibri"/>
                <a:ea typeface="Calibri"/>
                <a:cs typeface="Calibri"/>
                <a:sym typeface="Calibri"/>
              </a:rPr>
              <a:t>*** </a:t>
            </a:r>
            <a:r>
              <a:rPr b="1" i="0" lang="en-IE" sz="2400" u="none" cap="none" strike="noStrike">
                <a:solidFill>
                  <a:schemeClr val="lt1"/>
                </a:solidFill>
                <a:latin typeface="Calibri"/>
                <a:ea typeface="Calibri"/>
                <a:cs typeface="Calibri"/>
                <a:sym typeface="Calibri"/>
              </a:rPr>
              <a:t>PLEASE DELETE THIS INSTRUCTION SLIDE BEFORE PRESENTING FINAL PRESENTATION </a:t>
            </a:r>
            <a:r>
              <a:rPr b="0" i="0" lang="en-IE"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98" name="Google Shape;98;p80"/>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99" name="Shape 9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100" name="Shape 100"/>
        <p:cNvGrpSpPr/>
        <p:nvPr/>
      </p:nvGrpSpPr>
      <p:grpSpPr>
        <a:xfrm>
          <a:off x="0" y="0"/>
          <a:ext cx="0" cy="0"/>
          <a:chOff x="0" y="0"/>
          <a:chExt cx="0" cy="0"/>
        </a:xfrm>
      </p:grpSpPr>
      <p:sp>
        <p:nvSpPr>
          <p:cNvPr id="101" name="Google Shape;101;p82"/>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82"/>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03" name="Google Shape;103;p82"/>
          <p:cNvPicPr preferRelativeResize="0"/>
          <p:nvPr/>
        </p:nvPicPr>
        <p:blipFill rotWithShape="1">
          <a:blip r:embed="rId2">
            <a:alphaModFix/>
          </a:blip>
          <a:srcRect b="0" l="0" r="0" t="0"/>
          <a:stretch/>
        </p:blipFill>
        <p:spPr>
          <a:xfrm>
            <a:off x="9171999" y="591281"/>
            <a:ext cx="2326773" cy="2169716"/>
          </a:xfrm>
          <a:prstGeom prst="rect">
            <a:avLst/>
          </a:prstGeom>
          <a:noFill/>
          <a:ln>
            <a:noFill/>
          </a:ln>
        </p:spPr>
      </p:pic>
      <p:pic>
        <p:nvPicPr>
          <p:cNvPr id="104" name="Google Shape;104;p82"/>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105" name="Google Shape;105;p82"/>
          <p:cNvPicPr preferRelativeResize="0"/>
          <p:nvPr/>
        </p:nvPicPr>
        <p:blipFill rotWithShape="1">
          <a:blip r:embed="rId4">
            <a:alphaModFix/>
          </a:blip>
          <a:srcRect b="0" l="0" r="44449" t="0"/>
          <a:stretch/>
        </p:blipFill>
        <p:spPr>
          <a:xfrm>
            <a:off x="9782317" y="6037192"/>
            <a:ext cx="1991960" cy="457426"/>
          </a:xfrm>
          <a:prstGeom prst="rect">
            <a:avLst/>
          </a:prstGeom>
          <a:noFill/>
          <a:ln>
            <a:noFill/>
          </a:ln>
        </p:spPr>
      </p:pic>
      <p:sp>
        <p:nvSpPr>
          <p:cNvPr id="106" name="Google Shape;106;p82"/>
          <p:cNvSpPr/>
          <p:nvPr/>
        </p:nvSpPr>
        <p:spPr>
          <a:xfrm>
            <a:off x="417723" y="59128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 name="Google Shape;107;p82"/>
          <p:cNvSpPr/>
          <p:nvPr>
            <p:ph idx="3" type="pic"/>
          </p:nvPr>
        </p:nvSpPr>
        <p:spPr>
          <a:xfrm>
            <a:off x="4647235" y="2814866"/>
            <a:ext cx="7127042" cy="2793606"/>
          </a:xfrm>
          <a:prstGeom prst="rect">
            <a:avLst/>
          </a:prstGeom>
          <a:solidFill>
            <a:srgbClr val="D8D8D8"/>
          </a:solidFill>
          <a:ln>
            <a:noFill/>
          </a:ln>
        </p:spPr>
      </p:sp>
      <p:sp>
        <p:nvSpPr>
          <p:cNvPr id="108" name="Google Shape;108;p82"/>
          <p:cNvSpPr/>
          <p:nvPr/>
        </p:nvSpPr>
        <p:spPr>
          <a:xfrm>
            <a:off x="-3203" y="564785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 name="Google Shape;109;p82"/>
          <p:cNvSpPr txBox="1"/>
          <p:nvPr>
            <p:ph idx="4" type="body"/>
          </p:nvPr>
        </p:nvSpPr>
        <p:spPr>
          <a:xfrm>
            <a:off x="545615" y="578289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110" name="Shape 110"/>
        <p:cNvGrpSpPr/>
        <p:nvPr/>
      </p:nvGrpSpPr>
      <p:grpSpPr>
        <a:xfrm>
          <a:off x="0" y="0"/>
          <a:ext cx="0" cy="0"/>
          <a:chOff x="0" y="0"/>
          <a:chExt cx="0" cy="0"/>
        </a:xfrm>
      </p:grpSpPr>
      <p:sp>
        <p:nvSpPr>
          <p:cNvPr id="111" name="Google Shape;111;p83"/>
          <p:cNvSpPr/>
          <p:nvPr/>
        </p:nvSpPr>
        <p:spPr>
          <a:xfrm>
            <a:off x="2599985" y="518604"/>
            <a:ext cx="2144406" cy="563803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83"/>
          <p:cNvSpPr txBox="1"/>
          <p:nvPr>
            <p:ph idx="1" type="body"/>
          </p:nvPr>
        </p:nvSpPr>
        <p:spPr>
          <a:xfrm>
            <a:off x="5305044" y="82032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83"/>
          <p:cNvSpPr txBox="1"/>
          <p:nvPr>
            <p:ph idx="2" type="body"/>
          </p:nvPr>
        </p:nvSpPr>
        <p:spPr>
          <a:xfrm>
            <a:off x="5305045" y="131903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83"/>
          <p:cNvSpPr txBox="1"/>
          <p:nvPr>
            <p:ph idx="3" type="body"/>
          </p:nvPr>
        </p:nvSpPr>
        <p:spPr>
          <a:xfrm>
            <a:off x="3492414" y="99105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83"/>
          <p:cNvSpPr/>
          <p:nvPr>
            <p:ph idx="4" type="pic"/>
          </p:nvPr>
        </p:nvSpPr>
        <p:spPr>
          <a:xfrm>
            <a:off x="7559" y="188180"/>
            <a:ext cx="3354094" cy="5923858"/>
          </a:xfrm>
          <a:prstGeom prst="rect">
            <a:avLst/>
          </a:prstGeom>
          <a:solidFill>
            <a:srgbClr val="D8D8D8"/>
          </a:solidFill>
          <a:ln>
            <a:noFill/>
          </a:ln>
        </p:spPr>
      </p:sp>
      <p:sp>
        <p:nvSpPr>
          <p:cNvPr id="116" name="Google Shape;116;p83"/>
          <p:cNvSpPr txBox="1"/>
          <p:nvPr>
            <p:ph idx="5" type="body"/>
          </p:nvPr>
        </p:nvSpPr>
        <p:spPr>
          <a:xfrm>
            <a:off x="5305043" y="2743458"/>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Google Shape;117;p83"/>
          <p:cNvSpPr txBox="1"/>
          <p:nvPr>
            <p:ph idx="6" type="body"/>
          </p:nvPr>
        </p:nvSpPr>
        <p:spPr>
          <a:xfrm>
            <a:off x="5305044" y="3242171"/>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83"/>
          <p:cNvSpPr txBox="1"/>
          <p:nvPr>
            <p:ph idx="7" type="body"/>
          </p:nvPr>
        </p:nvSpPr>
        <p:spPr>
          <a:xfrm>
            <a:off x="3492413" y="2914191"/>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83"/>
          <p:cNvSpPr txBox="1"/>
          <p:nvPr>
            <p:ph idx="8" type="body"/>
          </p:nvPr>
        </p:nvSpPr>
        <p:spPr>
          <a:xfrm>
            <a:off x="5320541" y="460725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83"/>
          <p:cNvSpPr txBox="1"/>
          <p:nvPr>
            <p:ph idx="9" type="body"/>
          </p:nvPr>
        </p:nvSpPr>
        <p:spPr>
          <a:xfrm>
            <a:off x="5320542" y="510596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83"/>
          <p:cNvSpPr txBox="1"/>
          <p:nvPr>
            <p:ph idx="13" type="body"/>
          </p:nvPr>
        </p:nvSpPr>
        <p:spPr>
          <a:xfrm>
            <a:off x="3507911" y="477798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2" name="Google Shape;122;p83"/>
          <p:cNvGrpSpPr/>
          <p:nvPr/>
        </p:nvGrpSpPr>
        <p:grpSpPr>
          <a:xfrm>
            <a:off x="4446910" y="695225"/>
            <a:ext cx="7230875" cy="5461417"/>
            <a:chOff x="4054159" y="721803"/>
            <a:chExt cx="7578908" cy="5461417"/>
          </a:xfrm>
        </p:grpSpPr>
        <p:grpSp>
          <p:nvGrpSpPr>
            <p:cNvPr id="123" name="Google Shape;123;p83"/>
            <p:cNvGrpSpPr/>
            <p:nvPr/>
          </p:nvGrpSpPr>
          <p:grpSpPr>
            <a:xfrm>
              <a:off x="4054161" y="721803"/>
              <a:ext cx="7547911" cy="1674487"/>
              <a:chOff x="4061909" y="1565906"/>
              <a:chExt cx="7547911" cy="1882781"/>
            </a:xfrm>
          </p:grpSpPr>
          <p:cxnSp>
            <p:nvCxnSpPr>
              <p:cNvPr id="124" name="Google Shape;124;p83"/>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5" name="Google Shape;125;p83"/>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6" name="Google Shape;126;p83"/>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7" name="Google Shape;127;p83"/>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8" name="Google Shape;128;p83"/>
            <p:cNvCxnSpPr/>
            <p:nvPr/>
          </p:nvCxnSpPr>
          <p:spPr>
            <a:xfrm>
              <a:off x="4069659" y="238824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29" name="Google Shape;129;p83"/>
            <p:cNvGrpSpPr/>
            <p:nvPr/>
          </p:nvGrpSpPr>
          <p:grpSpPr>
            <a:xfrm>
              <a:off x="4054160" y="2644936"/>
              <a:ext cx="7547911" cy="1674487"/>
              <a:chOff x="4061909" y="1565906"/>
              <a:chExt cx="7547911" cy="1882781"/>
            </a:xfrm>
          </p:grpSpPr>
          <p:cxnSp>
            <p:nvCxnSpPr>
              <p:cNvPr id="130" name="Google Shape;130;p83"/>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1" name="Google Shape;131;p83"/>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2" name="Google Shape;132;p83"/>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33" name="Google Shape;133;p83"/>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4" name="Google Shape;134;p83"/>
            <p:cNvCxnSpPr/>
            <p:nvPr/>
          </p:nvCxnSpPr>
          <p:spPr>
            <a:xfrm>
              <a:off x="4069658" y="4311378"/>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35" name="Google Shape;135;p83"/>
            <p:cNvGrpSpPr/>
            <p:nvPr/>
          </p:nvGrpSpPr>
          <p:grpSpPr>
            <a:xfrm>
              <a:off x="4069658" y="4508733"/>
              <a:ext cx="7547911" cy="1674487"/>
              <a:chOff x="4061909" y="1565906"/>
              <a:chExt cx="7547911" cy="1882781"/>
            </a:xfrm>
          </p:grpSpPr>
          <p:cxnSp>
            <p:nvCxnSpPr>
              <p:cNvPr id="136" name="Google Shape;136;p83"/>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7" name="Google Shape;137;p83"/>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38" name="Google Shape;138;p83"/>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39" name="Google Shape;139;p83"/>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40" name="Google Shape;140;p83"/>
            <p:cNvCxnSpPr/>
            <p:nvPr/>
          </p:nvCxnSpPr>
          <p:spPr>
            <a:xfrm>
              <a:off x="4085156" y="617517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141" name="Shape 141"/>
        <p:cNvGrpSpPr/>
        <p:nvPr/>
      </p:nvGrpSpPr>
      <p:grpSpPr>
        <a:xfrm>
          <a:off x="0" y="0"/>
          <a:ext cx="0" cy="0"/>
          <a:chOff x="0" y="0"/>
          <a:chExt cx="0" cy="0"/>
        </a:xfrm>
      </p:grpSpPr>
      <p:sp>
        <p:nvSpPr>
          <p:cNvPr id="142" name="Google Shape;142;p84"/>
          <p:cNvSpPr/>
          <p:nvPr/>
        </p:nvSpPr>
        <p:spPr>
          <a:xfrm>
            <a:off x="666427" y="1299620"/>
            <a:ext cx="11525573"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 name="Google Shape;143;p84"/>
          <p:cNvSpPr/>
          <p:nvPr/>
        </p:nvSpPr>
        <p:spPr>
          <a:xfrm>
            <a:off x="3732000" y="189338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84"/>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84"/>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84"/>
          <p:cNvSpPr/>
          <p:nvPr/>
        </p:nvSpPr>
        <p:spPr>
          <a:xfrm>
            <a:off x="-1949202" y="5998942"/>
            <a:ext cx="6870578" cy="655024"/>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84"/>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48" name="Shape 148"/>
        <p:cNvGrpSpPr/>
        <p:nvPr/>
      </p:nvGrpSpPr>
      <p:grpSpPr>
        <a:xfrm>
          <a:off x="0" y="0"/>
          <a:ext cx="0" cy="0"/>
          <a:chOff x="0" y="0"/>
          <a:chExt cx="0" cy="0"/>
        </a:xfrm>
      </p:grpSpPr>
      <p:sp>
        <p:nvSpPr>
          <p:cNvPr id="149" name="Google Shape;149;p85"/>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 name="Google Shape;150;p85"/>
          <p:cNvSpPr/>
          <p:nvPr/>
        </p:nvSpPr>
        <p:spPr>
          <a:xfrm>
            <a:off x="5280000" y="2582803"/>
            <a:ext cx="6912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p85"/>
          <p:cNvSpPr txBox="1"/>
          <p:nvPr>
            <p:ph idx="1" type="body"/>
          </p:nvPr>
        </p:nvSpPr>
        <p:spPr>
          <a:xfrm>
            <a:off x="5278758" y="2930184"/>
            <a:ext cx="6010480" cy="30664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85"/>
          <p:cNvSpPr txBox="1"/>
          <p:nvPr>
            <p:ph idx="2" type="body"/>
          </p:nvPr>
        </p:nvSpPr>
        <p:spPr>
          <a:xfrm>
            <a:off x="4011879" y="1670479"/>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 name="Google Shape;153;p85"/>
          <p:cNvSpPr/>
          <p:nvPr/>
        </p:nvSpPr>
        <p:spPr>
          <a:xfrm>
            <a:off x="83835" y="914400"/>
            <a:ext cx="236705" cy="20157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54" name="Shape 154"/>
        <p:cNvGrpSpPr/>
        <p:nvPr/>
      </p:nvGrpSpPr>
      <p:grpSpPr>
        <a:xfrm>
          <a:off x="0" y="0"/>
          <a:ext cx="0" cy="0"/>
          <a:chOff x="0" y="0"/>
          <a:chExt cx="0" cy="0"/>
        </a:xfrm>
      </p:grpSpPr>
      <p:sp>
        <p:nvSpPr>
          <p:cNvPr id="155" name="Google Shape;155;p86"/>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p86"/>
          <p:cNvSpPr txBox="1"/>
          <p:nvPr>
            <p:ph idx="1" type="body"/>
          </p:nvPr>
        </p:nvSpPr>
        <p:spPr>
          <a:xfrm>
            <a:off x="898357" y="2319301"/>
            <a:ext cx="4867011"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86"/>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58" name="Google Shape;158;p86"/>
          <p:cNvPicPr preferRelativeResize="0"/>
          <p:nvPr/>
        </p:nvPicPr>
        <p:blipFill rotWithShape="1">
          <a:blip r:embed="rId2">
            <a:alphaModFix/>
          </a:blip>
          <a:srcRect b="11083" l="-18315" r="29196" t="15976"/>
          <a:stretch/>
        </p:blipFill>
        <p:spPr>
          <a:xfrm>
            <a:off x="3752900" y="1247613"/>
            <a:ext cx="8439100" cy="5375657"/>
          </a:xfrm>
          <a:prstGeom prst="rect">
            <a:avLst/>
          </a:prstGeom>
          <a:noFill/>
          <a:ln>
            <a:noFill/>
          </a:ln>
        </p:spPr>
      </p:pic>
      <p:sp>
        <p:nvSpPr>
          <p:cNvPr id="159" name="Google Shape;159;p86"/>
          <p:cNvSpPr/>
          <p:nvPr>
            <p:ph idx="3" type="pic"/>
          </p:nvPr>
        </p:nvSpPr>
        <p:spPr>
          <a:xfrm>
            <a:off x="7061200" y="1420553"/>
            <a:ext cx="5130800" cy="3913188"/>
          </a:xfrm>
          <a:prstGeom prst="rect">
            <a:avLst/>
          </a:prstGeom>
          <a:solidFill>
            <a:srgbClr val="D8D8D8"/>
          </a:solidFill>
          <a:ln>
            <a:noFill/>
          </a:ln>
        </p:spPr>
      </p:sp>
      <p:sp>
        <p:nvSpPr>
          <p:cNvPr id="160" name="Google Shape;160;p86"/>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1" name="Shape 161"/>
        <p:cNvGrpSpPr/>
        <p:nvPr/>
      </p:nvGrpSpPr>
      <p:grpSpPr>
        <a:xfrm>
          <a:off x="0" y="0"/>
          <a:ext cx="0" cy="0"/>
          <a:chOff x="0" y="0"/>
          <a:chExt cx="0" cy="0"/>
        </a:xfrm>
      </p:grpSpPr>
      <p:sp>
        <p:nvSpPr>
          <p:cNvPr id="162" name="Google Shape;162;p87"/>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Phone6_mockup_front_white.png" id="163" name="Google Shape;163;p87"/>
          <p:cNvPicPr preferRelativeResize="0"/>
          <p:nvPr/>
        </p:nvPicPr>
        <p:blipFill rotWithShape="1">
          <a:blip r:embed="rId2">
            <a:alphaModFix/>
          </a:blip>
          <a:srcRect b="0" l="0" r="0" t="0"/>
          <a:stretch/>
        </p:blipFill>
        <p:spPr>
          <a:xfrm>
            <a:off x="8097746" y="226918"/>
            <a:ext cx="4094254" cy="6404164"/>
          </a:xfrm>
          <a:prstGeom prst="rect">
            <a:avLst/>
          </a:prstGeom>
          <a:noFill/>
          <a:ln>
            <a:noFill/>
          </a:ln>
        </p:spPr>
      </p:pic>
      <p:sp>
        <p:nvSpPr>
          <p:cNvPr id="164" name="Google Shape;164;p87"/>
          <p:cNvSpPr/>
          <p:nvPr>
            <p:ph idx="2" type="pic"/>
          </p:nvPr>
        </p:nvSpPr>
        <p:spPr>
          <a:xfrm>
            <a:off x="8912202" y="1246695"/>
            <a:ext cx="2444127" cy="4336988"/>
          </a:xfrm>
          <a:prstGeom prst="rect">
            <a:avLst/>
          </a:prstGeom>
          <a:solidFill>
            <a:srgbClr val="D8D8D8"/>
          </a:solidFill>
          <a:ln>
            <a:noFill/>
          </a:ln>
        </p:spPr>
      </p:sp>
      <p:sp>
        <p:nvSpPr>
          <p:cNvPr id="165" name="Google Shape;165;p87"/>
          <p:cNvSpPr txBox="1"/>
          <p:nvPr>
            <p:ph idx="1" type="body"/>
          </p:nvPr>
        </p:nvSpPr>
        <p:spPr>
          <a:xfrm>
            <a:off x="898357" y="2319301"/>
            <a:ext cx="7199389"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6" name="Google Shape;166;p87"/>
          <p:cNvSpPr txBox="1"/>
          <p:nvPr>
            <p:ph idx="3" type="body"/>
          </p:nvPr>
        </p:nvSpPr>
        <p:spPr>
          <a:xfrm>
            <a:off x="835670" y="1104338"/>
            <a:ext cx="7382793"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87"/>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22" name="Shape 22"/>
        <p:cNvGrpSpPr/>
        <p:nvPr/>
      </p:nvGrpSpPr>
      <p:grpSpPr>
        <a:xfrm>
          <a:off x="0" y="0"/>
          <a:ext cx="0" cy="0"/>
          <a:chOff x="0" y="0"/>
          <a:chExt cx="0" cy="0"/>
        </a:xfrm>
      </p:grpSpPr>
      <p:sp>
        <p:nvSpPr>
          <p:cNvPr id="23" name="Google Shape;23;p70"/>
          <p:cNvSpPr/>
          <p:nvPr/>
        </p:nvSpPr>
        <p:spPr>
          <a:xfrm>
            <a:off x="477385" y="748833"/>
            <a:ext cx="6185499" cy="5441935"/>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70"/>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70"/>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70"/>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70"/>
          <p:cNvSpPr txBox="1"/>
          <p:nvPr>
            <p:ph idx="3" type="body"/>
          </p:nvPr>
        </p:nvSpPr>
        <p:spPr>
          <a:xfrm>
            <a:off x="979124" y="1519186"/>
            <a:ext cx="4198618" cy="467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70"/>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70"/>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70"/>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70"/>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70"/>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3" name="Google Shape;33;p70"/>
          <p:cNvCxnSpPr/>
          <p:nvPr/>
        </p:nvCxnSpPr>
        <p:spPr>
          <a:xfrm rot="10800000">
            <a:off x="5658046" y="3081881"/>
            <a:ext cx="5784878" cy="0"/>
          </a:xfrm>
          <a:prstGeom prst="straightConnector1">
            <a:avLst/>
          </a:prstGeom>
          <a:noFill/>
          <a:ln cap="flat" cmpd="sng" w="28575">
            <a:solidFill>
              <a:srgbClr val="E8A116"/>
            </a:solidFill>
            <a:prstDash val="solid"/>
            <a:miter lim="800000"/>
            <a:headEnd len="sm" w="sm" type="none"/>
            <a:tailEnd len="sm" w="sm" type="none"/>
          </a:ln>
        </p:spPr>
      </p:cxnSp>
      <p:cxnSp>
        <p:nvCxnSpPr>
          <p:cNvPr id="34" name="Google Shape;34;p70"/>
          <p:cNvCxnSpPr/>
          <p:nvPr/>
        </p:nvCxnSpPr>
        <p:spPr>
          <a:xfrm rot="10800000">
            <a:off x="5658046" y="2103078"/>
            <a:ext cx="5784878" cy="0"/>
          </a:xfrm>
          <a:prstGeom prst="straightConnector1">
            <a:avLst/>
          </a:prstGeom>
          <a:noFill/>
          <a:ln cap="flat" cmpd="sng" w="28575">
            <a:solidFill>
              <a:srgbClr val="E8A116"/>
            </a:solidFill>
            <a:prstDash val="solid"/>
            <a:miter lim="800000"/>
            <a:headEnd len="sm" w="sm" type="none"/>
            <a:tailEnd len="sm" w="sm" type="none"/>
          </a:ln>
        </p:spPr>
      </p:cxnSp>
      <p:sp>
        <p:nvSpPr>
          <p:cNvPr id="35" name="Google Shape;35;p70"/>
          <p:cNvSpPr/>
          <p:nvPr/>
        </p:nvSpPr>
        <p:spPr>
          <a:xfrm>
            <a:off x="-2858315" y="78585"/>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70"/>
          <p:cNvSpPr txBox="1"/>
          <p:nvPr>
            <p:ph idx="9" type="body"/>
          </p:nvPr>
        </p:nvSpPr>
        <p:spPr>
          <a:xfrm>
            <a:off x="5891164" y="406068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70"/>
          <p:cNvSpPr txBox="1"/>
          <p:nvPr>
            <p:ph idx="13" type="body"/>
          </p:nvPr>
        </p:nvSpPr>
        <p:spPr>
          <a:xfrm>
            <a:off x="6797901" y="4060684"/>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8" name="Google Shape;38;p70"/>
          <p:cNvCxnSpPr/>
          <p:nvPr/>
        </p:nvCxnSpPr>
        <p:spPr>
          <a:xfrm rot="10800000">
            <a:off x="5658046" y="3974600"/>
            <a:ext cx="5784878"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39" name="Shape 39"/>
        <p:cNvGrpSpPr/>
        <p:nvPr/>
      </p:nvGrpSpPr>
      <p:grpSpPr>
        <a:xfrm>
          <a:off x="0" y="0"/>
          <a:ext cx="0" cy="0"/>
          <a:chOff x="0" y="0"/>
          <a:chExt cx="0" cy="0"/>
        </a:xfrm>
      </p:grpSpPr>
      <p:sp>
        <p:nvSpPr>
          <p:cNvPr id="40" name="Google Shape;40;p71"/>
          <p:cNvSpPr/>
          <p:nvPr/>
        </p:nvSpPr>
        <p:spPr>
          <a:xfrm>
            <a:off x="-1014" y="63782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 name="Google Shape;41;p71"/>
          <p:cNvSpPr/>
          <p:nvPr>
            <p:ph idx="2" type="pic"/>
          </p:nvPr>
        </p:nvSpPr>
        <p:spPr>
          <a:xfrm>
            <a:off x="320540" y="335338"/>
            <a:ext cx="11578483" cy="6146707"/>
          </a:xfrm>
          <a:prstGeom prst="rect">
            <a:avLst/>
          </a:prstGeom>
          <a:solidFill>
            <a:srgbClr val="D8D8D8"/>
          </a:solidFill>
          <a:ln>
            <a:noFill/>
          </a:ln>
        </p:spPr>
      </p:sp>
      <p:sp>
        <p:nvSpPr>
          <p:cNvPr id="42" name="Google Shape;42;p71"/>
          <p:cNvSpPr txBox="1"/>
          <p:nvPr>
            <p:ph idx="1" type="body"/>
          </p:nvPr>
        </p:nvSpPr>
        <p:spPr>
          <a:xfrm>
            <a:off x="427670" y="150460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71"/>
          <p:cNvSpPr/>
          <p:nvPr/>
        </p:nvSpPr>
        <p:spPr>
          <a:xfrm>
            <a:off x="-2858315" y="0"/>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44" name="Shape 44"/>
        <p:cNvGrpSpPr/>
        <p:nvPr/>
      </p:nvGrpSpPr>
      <p:grpSpPr>
        <a:xfrm>
          <a:off x="0" y="0"/>
          <a:ext cx="0" cy="0"/>
          <a:chOff x="0" y="0"/>
          <a:chExt cx="0" cy="0"/>
        </a:xfrm>
      </p:grpSpPr>
      <p:sp>
        <p:nvSpPr>
          <p:cNvPr id="45" name="Google Shape;45;p72"/>
          <p:cNvSpPr/>
          <p:nvPr/>
        </p:nvSpPr>
        <p:spPr>
          <a:xfrm>
            <a:off x="511444" y="453836"/>
            <a:ext cx="6033735"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72"/>
          <p:cNvSpPr txBox="1"/>
          <p:nvPr>
            <p:ph idx="1" type="body"/>
          </p:nvPr>
        </p:nvSpPr>
        <p:spPr>
          <a:xfrm>
            <a:off x="898357" y="2584411"/>
            <a:ext cx="4867011" cy="30259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72"/>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72"/>
          <p:cNvSpPr/>
          <p:nvPr/>
        </p:nvSpPr>
        <p:spPr>
          <a:xfrm>
            <a:off x="6180000" y="1149469"/>
            <a:ext cx="6012000" cy="36000"/>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72"/>
          <p:cNvSpPr/>
          <p:nvPr>
            <p:ph idx="3" type="pic"/>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50" name="Shape 50"/>
        <p:cNvGrpSpPr/>
        <p:nvPr/>
      </p:nvGrpSpPr>
      <p:grpSpPr>
        <a:xfrm>
          <a:off x="0" y="0"/>
          <a:ext cx="0" cy="0"/>
          <a:chOff x="0" y="0"/>
          <a:chExt cx="0" cy="0"/>
        </a:xfrm>
      </p:grpSpPr>
      <p:sp>
        <p:nvSpPr>
          <p:cNvPr id="51" name="Google Shape;51;p73"/>
          <p:cNvSpPr txBox="1"/>
          <p:nvPr>
            <p:ph idx="1" type="body"/>
          </p:nvPr>
        </p:nvSpPr>
        <p:spPr>
          <a:xfrm>
            <a:off x="798381" y="2045704"/>
            <a:ext cx="4203926"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73"/>
          <p:cNvSpPr txBox="1"/>
          <p:nvPr>
            <p:ph idx="2" type="body"/>
          </p:nvPr>
        </p:nvSpPr>
        <p:spPr>
          <a:xfrm>
            <a:off x="798382" y="761603"/>
            <a:ext cx="4203926"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3" name="Shape 53"/>
        <p:cNvGrpSpPr/>
        <p:nvPr/>
      </p:nvGrpSpPr>
      <p:grpSpPr>
        <a:xfrm>
          <a:off x="0" y="0"/>
          <a:ext cx="0" cy="0"/>
          <a:chOff x="0" y="0"/>
          <a:chExt cx="0" cy="0"/>
        </a:xfrm>
      </p:grpSpPr>
      <p:sp>
        <p:nvSpPr>
          <p:cNvPr id="54" name="Google Shape;54;p74"/>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74"/>
          <p:cNvSpPr/>
          <p:nvPr/>
        </p:nvSpPr>
        <p:spPr>
          <a:xfrm flipH="1" rot="5400000">
            <a:off x="3260663" y="-2530143"/>
            <a:ext cx="5761056" cy="11492016"/>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74"/>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7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74"/>
          <p:cNvSpPr/>
          <p:nvPr/>
        </p:nvSpPr>
        <p:spPr>
          <a:xfrm>
            <a:off x="-2834839" y="-349898"/>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9" name="Google Shape;59;p74"/>
          <p:cNvCxnSpPr>
            <a:endCxn id="60"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60" name="Google Shape;60;p74"/>
          <p:cNvPicPr preferRelativeResize="0"/>
          <p:nvPr/>
        </p:nvPicPr>
        <p:blipFill rotWithShape="1">
          <a:blip r:embed="rId2">
            <a:alphaModFix/>
          </a:blip>
          <a:srcRect b="0" l="0" r="0" t="88571"/>
          <a:stretch/>
        </p:blipFill>
        <p:spPr>
          <a:xfrm>
            <a:off x="9737225" y="6392886"/>
            <a:ext cx="1432003" cy="1526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61" name="Shape 61"/>
        <p:cNvGrpSpPr/>
        <p:nvPr/>
      </p:nvGrpSpPr>
      <p:grpSpPr>
        <a:xfrm>
          <a:off x="0" y="0"/>
          <a:ext cx="0" cy="0"/>
          <a:chOff x="0" y="0"/>
          <a:chExt cx="0" cy="0"/>
        </a:xfrm>
      </p:grpSpPr>
      <p:sp>
        <p:nvSpPr>
          <p:cNvPr id="62" name="Google Shape;62;p75"/>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75"/>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75"/>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65" name="Shape 65"/>
        <p:cNvGrpSpPr/>
        <p:nvPr/>
      </p:nvGrpSpPr>
      <p:grpSpPr>
        <a:xfrm>
          <a:off x="0" y="0"/>
          <a:ext cx="0" cy="0"/>
          <a:chOff x="0" y="0"/>
          <a:chExt cx="0" cy="0"/>
        </a:xfrm>
      </p:grpSpPr>
      <p:sp>
        <p:nvSpPr>
          <p:cNvPr id="66" name="Google Shape;66;p76"/>
          <p:cNvSpPr/>
          <p:nvPr/>
        </p:nvSpPr>
        <p:spPr>
          <a:xfrm>
            <a:off x="632638" y="567428"/>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 name="Google Shape;67;p76"/>
          <p:cNvSpPr txBox="1"/>
          <p:nvPr>
            <p:ph idx="1" type="body"/>
          </p:nvPr>
        </p:nvSpPr>
        <p:spPr>
          <a:xfrm>
            <a:off x="856356" y="152491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76"/>
          <p:cNvSpPr/>
          <p:nvPr>
            <p:ph idx="2" type="pic"/>
          </p:nvPr>
        </p:nvSpPr>
        <p:spPr>
          <a:xfrm>
            <a:off x="6096000" y="1404749"/>
            <a:ext cx="5239644" cy="4704418"/>
          </a:xfrm>
          <a:prstGeom prst="rect">
            <a:avLst/>
          </a:prstGeom>
          <a:solidFill>
            <a:srgbClr val="D8D8D8"/>
          </a:solidFill>
          <a:ln>
            <a:noFill/>
          </a:ln>
        </p:spPr>
      </p:sp>
      <p:sp>
        <p:nvSpPr>
          <p:cNvPr id="69" name="Google Shape;69;p76"/>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1_Text Slide 1">
    <p:spTree>
      <p:nvGrpSpPr>
        <p:cNvPr id="70" name="Shape 70"/>
        <p:cNvGrpSpPr/>
        <p:nvPr/>
      </p:nvGrpSpPr>
      <p:grpSpPr>
        <a:xfrm>
          <a:off x="0" y="0"/>
          <a:ext cx="0" cy="0"/>
          <a:chOff x="0" y="0"/>
          <a:chExt cx="0" cy="0"/>
        </a:xfrm>
      </p:grpSpPr>
      <p:sp>
        <p:nvSpPr>
          <p:cNvPr id="71" name="Google Shape;71;p77"/>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72" name="Google Shape;72;p77"/>
          <p:cNvSpPr/>
          <p:nvPr/>
        </p:nvSpPr>
        <p:spPr>
          <a:xfrm flipH="1" rot="5400000">
            <a:off x="3260663" y="-2530143"/>
            <a:ext cx="5761056" cy="11492016"/>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3" name="Google Shape;73;p77"/>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77"/>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77"/>
          <p:cNvSpPr/>
          <p:nvPr/>
        </p:nvSpPr>
        <p:spPr>
          <a:xfrm>
            <a:off x="-1949202" y="5998942"/>
            <a:ext cx="6870578" cy="655024"/>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76" name="Google Shape;76;p77"/>
          <p:cNvSpPr/>
          <p:nvPr/>
        </p:nvSpPr>
        <p:spPr>
          <a:xfrm>
            <a:off x="-2834839" y="-349898"/>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68"/>
          <p:cNvCxnSpPr>
            <a:endCxn id="11"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11" name="Google Shape;11;p68"/>
          <p:cNvPicPr preferRelativeResize="0"/>
          <p:nvPr/>
        </p:nvPicPr>
        <p:blipFill rotWithShape="1">
          <a:blip r:embed="rId1">
            <a:alphaModFix/>
          </a:blip>
          <a:srcRect b="0" l="0" r="0" t="88571"/>
          <a:stretch/>
        </p:blipFill>
        <p:spPr>
          <a:xfrm>
            <a:off x="9737225" y="6392886"/>
            <a:ext cx="1432003" cy="152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refugeesmigrants.un.org/" TargetMode="External"/><Relationship Id="rId4" Type="http://schemas.openxmlformats.org/officeDocument/2006/relationships/hyperlink" Target="https://www.un.org/en/global-issues/refugees" TargetMode="External"/><Relationship Id="rId5" Type="http://schemas.openxmlformats.org/officeDocument/2006/relationships/hyperlink" Target="https://www.youtube.com/watch?v=BUVA_5Azrbs" TargetMode="External"/><Relationship Id="rId6" Type="http://schemas.openxmlformats.org/officeDocument/2006/relationships/hyperlink" Target="https://www.youtube.com/watch?v=7II5FVnJyHE" TargetMode="External"/><Relationship Id="rId7"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s://www.un.org/development/desa/socialperspectiveondevelopment/issues/social-integration.html" TargetMode="External"/><Relationship Id="rId4" Type="http://schemas.openxmlformats.org/officeDocument/2006/relationships/hyperlink" Target="https://www.un.org/esa/socdev/rwss/2016/chapter1.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www.consilium.europa.eu/en/infographics/disability-eu-facts-figures/#:~:text=87%20million%20Europeans%20have%20some,1%20in%204%20European%20adults" TargetMode="External"/><Relationship Id="rId4" Type="http://schemas.openxmlformats.org/officeDocument/2006/relationships/hyperlink" Target="https://www.consilium.europa.eu/en/infographics/disability-eu-facts-figures/#:~:text=87%20million%20Europeans%20have%20some,1%20in%204%20European%20adults" TargetMode="External"/><Relationship Id="rId5" Type="http://schemas.openxmlformats.org/officeDocument/2006/relationships/hyperlink" Target="https://implicit.harvard.edu/implicit/takeatest.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s://resources.peopleinneed.net/documents/612-trainings-guideline-v4-final.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hyperlink" Target="https://www.ilfm.org.uk/cms/document/ILFM_Learning_Styles_Resource_TK_09Oct17_Ver1.0.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hyperlink" Target="https://scholarworks.uni.edu/grp/1201"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2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hyperlink" Target="http://www.educationplanner.org/students/self-assessments/learning-styles-quiz.shtml?event=results&amp;A=5&amp;V=13&amp;T=2" TargetMode="External"/><Relationship Id="rId4" Type="http://schemas.openxmlformats.org/officeDocument/2006/relationships/hyperlink" Target="https://vark-learn.com/" TargetMode="External"/><Relationship Id="rId5" Type="http://schemas.openxmlformats.org/officeDocument/2006/relationships/hyperlink" Target="https://www.youtube.com/watch?v=Pu3gIN8WgYk"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2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hyperlink" Target="https://www.go2itech.org/HTML/TT06/toolkit/delivery/com_skills.html" TargetMode="External"/><Relationship Id="rId4" Type="http://schemas.openxmlformats.org/officeDocument/2006/relationships/hyperlink" Target="https://www.youtube.com/watch?v=gCfzeONu3Mo" TargetMode="External"/><Relationship Id="rId5" Type="http://schemas.openxmlformats.org/officeDocument/2006/relationships/hyperlink" Target="https://www.youtube.com/watch?v=2Yw6dFQBkl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hyperlink" Target="https://www.shrm.org/resourcesandtools/tools-and-samples/toolkits/pages/managingworkplaceconflict.aspx" TargetMode="External"/><Relationship Id="rId4" Type="http://schemas.openxmlformats.org/officeDocument/2006/relationships/hyperlink" Target="https://www.youtube.com/watch?v=AnIk41p9QnA"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2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hyperlink" Target="https://openbadges.org/about/faq" TargetMode="External"/><Relationship Id="rId4" Type="http://schemas.openxmlformats.org/officeDocument/2006/relationships/hyperlink" Target="https://education.ec.europa.eu/education-levels/higher-education/micro-credentials#:~:text=Micro%2Dcredentials%20certify%20the%20learning,a%20short%20course%20or%20training" TargetMode="External"/><Relationship Id="rId5" Type="http://schemas.openxmlformats.org/officeDocument/2006/relationships/hyperlink" Target="https://www.youtube.com/watch?v=IUT3kpD7EPU" TargetMode="External"/><Relationship Id="rId6" Type="http://schemas.openxmlformats.org/officeDocument/2006/relationships/hyperlink" Target="https://www.youtube.com/watch?v=q3dkGupx0ac"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2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7.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
          <p:cNvSpPr txBox="1"/>
          <p:nvPr>
            <p:ph idx="1" type="body"/>
          </p:nvPr>
        </p:nvSpPr>
        <p:spPr>
          <a:xfrm>
            <a:off x="711252" y="4043134"/>
            <a:ext cx="5384748" cy="697353"/>
          </a:xfrm>
          <a:prstGeom prst="rect">
            <a:avLst/>
          </a:prstGeom>
          <a:noFill/>
          <a:ln>
            <a:noFill/>
          </a:ln>
        </p:spPr>
        <p:txBody>
          <a:bodyPr anchorCtr="0" anchor="t" bIns="45700" lIns="91425" spcFirstLastPara="1" rIns="91425" wrap="square" tIns="45700">
            <a:noAutofit/>
          </a:bodyPr>
          <a:lstStyle/>
          <a:p>
            <a:pPr indent="0" lvl="0" marL="0" rtl="0" algn="l">
              <a:lnSpc>
                <a:spcPct val="96470"/>
              </a:lnSpc>
              <a:spcBef>
                <a:spcPts val="0"/>
              </a:spcBef>
              <a:spcAft>
                <a:spcPts val="0"/>
              </a:spcAft>
              <a:buClr>
                <a:schemeClr val="lt1"/>
              </a:buClr>
              <a:buSzPts val="3400"/>
              <a:buNone/>
            </a:pPr>
            <a:r>
              <a:rPr b="0" lang="en-IE" sz="3400"/>
              <a:t>Formation d'adultes vulnérables à l'agriculture urbaine communautaire</a:t>
            </a:r>
            <a:endParaRPr/>
          </a:p>
        </p:txBody>
      </p:sp>
      <p:sp>
        <p:nvSpPr>
          <p:cNvPr id="174" name="Google Shape;174;p1"/>
          <p:cNvSpPr txBox="1"/>
          <p:nvPr>
            <p:ph idx="2" type="body"/>
          </p:nvPr>
        </p:nvSpPr>
        <p:spPr>
          <a:xfrm>
            <a:off x="711251" y="3188187"/>
            <a:ext cx="5278651"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b="1" lang="en-IE" sz="4000"/>
              <a:t>Guide du formateur</a:t>
            </a:r>
            <a:endParaRPr b="1" sz="4000"/>
          </a:p>
          <a:p>
            <a:pPr indent="0" lvl="0" marL="0" rtl="0" algn="l">
              <a:lnSpc>
                <a:spcPct val="90000"/>
              </a:lnSpc>
              <a:spcBef>
                <a:spcPts val="1000"/>
              </a:spcBef>
              <a:spcAft>
                <a:spcPts val="0"/>
              </a:spcAft>
              <a:buClr>
                <a:schemeClr val="lt1"/>
              </a:buClr>
              <a:buSzPts val="3600"/>
              <a:buNone/>
            </a:pPr>
            <a:r>
              <a:t/>
            </a:r>
            <a:endParaRPr/>
          </a:p>
        </p:txBody>
      </p:sp>
      <p:sp>
        <p:nvSpPr>
          <p:cNvPr id="175" name="Google Shape;175;p1"/>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b="1" lang="en-IE"/>
              <a:t>www.natureproject.info</a:t>
            </a:r>
            <a:endParaRPr/>
          </a:p>
          <a:p>
            <a:pPr indent="0" lvl="0" marL="0" rtl="0" algn="l">
              <a:lnSpc>
                <a:spcPct val="90000"/>
              </a:lnSpc>
              <a:spcBef>
                <a:spcPts val="1000"/>
              </a:spcBef>
              <a:spcAft>
                <a:spcPts val="0"/>
              </a:spcAft>
              <a:buClr>
                <a:schemeClr val="lt1"/>
              </a:buClr>
              <a:buSzPts val="2800"/>
              <a:buNone/>
            </a:pPr>
            <a:r>
              <a:t/>
            </a:r>
            <a:endParaRPr/>
          </a:p>
        </p:txBody>
      </p:sp>
      <p:pic>
        <p:nvPicPr>
          <p:cNvPr id="176" name="Google Shape;176;p1"/>
          <p:cNvPicPr preferRelativeResize="0"/>
          <p:nvPr>
            <p:ph idx="3" type="pic"/>
          </p:nvPr>
        </p:nvPicPr>
        <p:blipFill rotWithShape="1">
          <a:blip r:embed="rId3">
            <a:alphaModFix/>
          </a:blip>
          <a:srcRect b="0" l="667" r="667" t="0"/>
          <a:stretch/>
        </p:blipFill>
        <p:spPr>
          <a:xfrm>
            <a:off x="5861120" y="433094"/>
            <a:ext cx="5470479" cy="5127406"/>
          </a:xfrm>
          <a:prstGeom prst="rect">
            <a:avLst/>
          </a:prstGeom>
          <a:solidFill>
            <a:srgbClr val="D8D8D8"/>
          </a:solidFill>
          <a:ln>
            <a:noFill/>
          </a:ln>
        </p:spPr>
      </p:pic>
      <p:sp>
        <p:nvSpPr>
          <p:cNvPr id="177" name="Google Shape;177;p1"/>
          <p:cNvSpPr txBox="1"/>
          <p:nvPr/>
        </p:nvSpPr>
        <p:spPr>
          <a:xfrm>
            <a:off x="8296857" y="222724"/>
            <a:ext cx="2309962" cy="697353"/>
          </a:xfrm>
          <a:prstGeom prst="rect">
            <a:avLst/>
          </a:prstGeom>
          <a:solidFill>
            <a:srgbClr val="E8A116"/>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IE" sz="3600" u="none" cap="none" strike="noStrike">
                <a:solidFill>
                  <a:schemeClr val="lt1"/>
                </a:solidFill>
                <a:latin typeface="Calibri"/>
                <a:ea typeface="Calibri"/>
                <a:cs typeface="Calibri"/>
                <a:sym typeface="Calibri"/>
              </a:rPr>
              <a:t>MODULE 1</a:t>
            </a:r>
            <a:endParaRPr b="0" i="0" sz="1400" u="none" cap="none" strike="noStrike">
              <a:solidFill>
                <a:srgbClr val="000000"/>
              </a:solidFill>
              <a:latin typeface="Arial"/>
              <a:ea typeface="Arial"/>
              <a:cs typeface="Arial"/>
              <a:sym typeface="Arial"/>
            </a:endParaRPr>
          </a:p>
        </p:txBody>
      </p:sp>
      <p:cxnSp>
        <p:nvCxnSpPr>
          <p:cNvPr id="178" name="Google Shape;178;p1"/>
          <p:cNvCxnSpPr/>
          <p:nvPr/>
        </p:nvCxnSpPr>
        <p:spPr>
          <a:xfrm rot="10800000">
            <a:off x="0" y="3885540"/>
            <a:ext cx="5070764" cy="0"/>
          </a:xfrm>
          <a:prstGeom prst="straightConnector1">
            <a:avLst/>
          </a:prstGeom>
          <a:noFill/>
          <a:ln cap="flat" cmpd="sng" w="34925">
            <a:solidFill>
              <a:srgbClr val="E8A116"/>
            </a:solidFill>
            <a:prstDash val="solid"/>
            <a:miter lim="800000"/>
            <a:headEnd len="sm" w="sm" type="none"/>
            <a:tailEnd len="sm" w="sm" type="none"/>
          </a:ln>
        </p:spPr>
      </p:cxnSp>
      <p:sp>
        <p:nvSpPr>
          <p:cNvPr id="179" name="Google Shape;179;p1"/>
          <p:cNvSpPr/>
          <p:nvPr/>
        </p:nvSpPr>
        <p:spPr>
          <a:xfrm>
            <a:off x="2819400" y="6168725"/>
            <a:ext cx="2122714" cy="471908"/>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0" name="Google Shape;180;p1"/>
          <p:cNvPicPr preferRelativeResize="0"/>
          <p:nvPr/>
        </p:nvPicPr>
        <p:blipFill rotWithShape="1">
          <a:blip r:embed="rId4">
            <a:alphaModFix/>
          </a:blip>
          <a:srcRect b="0" l="0" r="0" t="0"/>
          <a:stretch/>
        </p:blipFill>
        <p:spPr>
          <a:xfrm>
            <a:off x="2721003" y="6168725"/>
            <a:ext cx="2425844" cy="5089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0"/>
          <p:cNvSpPr txBox="1"/>
          <p:nvPr>
            <p:ph idx="1" type="body"/>
          </p:nvPr>
        </p:nvSpPr>
        <p:spPr>
          <a:xfrm>
            <a:off x="3462854" y="429181"/>
            <a:ext cx="8437577" cy="499524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b="1" lang="en-IE" sz="2000"/>
              <a:t>Quelle est la différence entre un migrant et un réfugié </a:t>
            </a:r>
            <a:r>
              <a:rPr lang="en-IE" sz="2000"/>
              <a:t>? Bien qu'il n'existe pas de définition juridique officielle, la plupart des experts s'accordent à dire qu'un </a:t>
            </a:r>
            <a:r>
              <a:rPr b="1" lang="en-IE" sz="2000"/>
              <a:t>migrant </a:t>
            </a:r>
            <a:r>
              <a:rPr lang="en-IE" sz="2000"/>
              <a:t>international est une personne qui change de pays de résidence habituelle. Un travailleur migrant est une personne qui travaille dans un État dont elle n'est pas ressortissante. Un </a:t>
            </a:r>
            <a:r>
              <a:rPr b="1" lang="en-IE" sz="2000"/>
              <a:t>réfugié </a:t>
            </a:r>
            <a:r>
              <a:rPr lang="en-IE" sz="2000"/>
              <a:t>est une personne qui se trouve hors de son pays d'origine parce qu'elle craint des persécutions, un conflit, une violence généralisée ou d'autres circonstances ayant gravement troublé l'ordre public et qui a besoin d'une protection internationale (Nations unies, 2023).</a:t>
            </a:r>
            <a:endParaRPr/>
          </a:p>
          <a:p>
            <a:pPr indent="-190500" lvl="0" marL="342900" rtl="0" algn="l">
              <a:lnSpc>
                <a:spcPct val="100000"/>
              </a:lnSpc>
              <a:spcBef>
                <a:spcPts val="0"/>
              </a:spcBef>
              <a:spcAft>
                <a:spcPts val="0"/>
              </a:spcAft>
              <a:buClr>
                <a:srgbClr val="E8A116"/>
              </a:buClr>
              <a:buSzPts val="2400"/>
              <a:buFont typeface="Arial"/>
              <a:buNone/>
            </a:pPr>
            <a:r>
              <a:t/>
            </a:r>
            <a:endParaRPr sz="2000"/>
          </a:p>
          <a:p>
            <a:pPr indent="-342900" lvl="0" marL="342900" rtl="0" algn="l">
              <a:lnSpc>
                <a:spcPct val="100000"/>
              </a:lnSpc>
              <a:spcBef>
                <a:spcPts val="0"/>
              </a:spcBef>
              <a:spcAft>
                <a:spcPts val="0"/>
              </a:spcAft>
              <a:buClr>
                <a:srgbClr val="E8A116"/>
              </a:buClr>
              <a:buSzPts val="2400"/>
              <a:buFont typeface="Arial"/>
              <a:buChar char="•"/>
            </a:pPr>
            <a:r>
              <a:rPr lang="en-IE" sz="2000"/>
              <a:t>Un </a:t>
            </a:r>
            <a:r>
              <a:rPr b="1" lang="en-IE" sz="2000"/>
              <a:t>demandeur d'asile </a:t>
            </a:r>
            <a:r>
              <a:rPr lang="en-IE" sz="2000"/>
              <a:t>est une personne qui prétend être un réfugié, mais dont la demande n'a pas encore été évaluée par les autorités du pays dans lequel il dépose sa demande.</a:t>
            </a:r>
            <a:endParaRPr/>
          </a:p>
          <a:p>
            <a:pPr indent="-190500" lvl="0" marL="342900" rtl="0" algn="l">
              <a:lnSpc>
                <a:spcPct val="100000"/>
              </a:lnSpc>
              <a:spcBef>
                <a:spcPts val="0"/>
              </a:spcBef>
              <a:spcAft>
                <a:spcPts val="0"/>
              </a:spcAft>
              <a:buClr>
                <a:srgbClr val="E8A116"/>
              </a:buClr>
              <a:buSzPts val="2400"/>
              <a:buFont typeface="Arial"/>
              <a:buNone/>
            </a:pPr>
            <a:r>
              <a:t/>
            </a:r>
            <a:endParaRPr sz="2000"/>
          </a:p>
          <a:p>
            <a:pPr indent="-342900" lvl="0" marL="342900" rtl="0" algn="l">
              <a:lnSpc>
                <a:spcPct val="100000"/>
              </a:lnSpc>
              <a:spcBef>
                <a:spcPts val="0"/>
              </a:spcBef>
              <a:spcAft>
                <a:spcPts val="0"/>
              </a:spcAft>
              <a:buClr>
                <a:srgbClr val="E8A116"/>
              </a:buClr>
              <a:buSzPts val="2400"/>
              <a:buFont typeface="Arial"/>
              <a:buChar char="•"/>
            </a:pPr>
            <a:r>
              <a:rPr b="1" lang="en-IE" sz="2000">
                <a:solidFill>
                  <a:srgbClr val="E8A116"/>
                </a:solidFill>
              </a:rPr>
              <a:t>Nous voyons le monde à travers des lentilles différentes, mais tout le monde a besoin de se sentir en sécurité</a:t>
            </a:r>
            <a:r>
              <a:rPr lang="en-IE" sz="2000"/>
              <a:t>. </a:t>
            </a:r>
            <a:r>
              <a:rPr b="1" lang="en-IE" sz="2000"/>
              <a:t>Ne portez pas de jugement </a:t>
            </a:r>
            <a:r>
              <a:rPr lang="en-IE" sz="2000"/>
              <a:t>et cherchez à connaître les expériences des personnes que vous formez afin d'établir une relation formateur/stagiaire et un environnement d'apprentissage.</a:t>
            </a:r>
            <a:endParaRPr sz="2000"/>
          </a:p>
          <a:p>
            <a:pPr indent="-190500" lvl="0" marL="342900" rtl="0" algn="l">
              <a:lnSpc>
                <a:spcPct val="100000"/>
              </a:lnSpc>
              <a:spcBef>
                <a:spcPts val="0"/>
              </a:spcBef>
              <a:spcAft>
                <a:spcPts val="0"/>
              </a:spcAft>
              <a:buClr>
                <a:srgbClr val="E8A116"/>
              </a:buClr>
              <a:buSzPts val="2400"/>
              <a:buFont typeface="Arial"/>
              <a:buNone/>
            </a:pPr>
            <a:r>
              <a:t/>
            </a:r>
            <a:endParaRPr sz="2000"/>
          </a:p>
        </p:txBody>
      </p:sp>
      <p:grpSp>
        <p:nvGrpSpPr>
          <p:cNvPr id="321" name="Google Shape;321;p10"/>
          <p:cNvGrpSpPr/>
          <p:nvPr/>
        </p:nvGrpSpPr>
        <p:grpSpPr>
          <a:xfrm flipH="1" rot="10800000">
            <a:off x="0" y="2053083"/>
            <a:ext cx="3390864" cy="4834792"/>
            <a:chOff x="0" y="-412420"/>
            <a:chExt cx="3390864" cy="4834792"/>
          </a:xfrm>
        </p:grpSpPr>
        <p:sp>
          <p:nvSpPr>
            <p:cNvPr id="322" name="Google Shape;322;p10"/>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3" name="Google Shape;323;p10"/>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4" name="Google Shape;324;p10"/>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25" name="Google Shape;325;p10"/>
          <p:cNvGrpSpPr/>
          <p:nvPr/>
        </p:nvGrpSpPr>
        <p:grpSpPr>
          <a:xfrm>
            <a:off x="2048544" y="429181"/>
            <a:ext cx="997032" cy="1008734"/>
            <a:chOff x="7190753" y="5365577"/>
            <a:chExt cx="745522" cy="754272"/>
          </a:xfrm>
        </p:grpSpPr>
        <p:grpSp>
          <p:nvGrpSpPr>
            <p:cNvPr id="326" name="Google Shape;326;p10"/>
            <p:cNvGrpSpPr/>
            <p:nvPr/>
          </p:nvGrpSpPr>
          <p:grpSpPr>
            <a:xfrm>
              <a:off x="7353351" y="5651417"/>
              <a:ext cx="420044" cy="75879"/>
              <a:chOff x="7353351" y="5651417"/>
              <a:chExt cx="420044" cy="75879"/>
            </a:xfrm>
          </p:grpSpPr>
          <p:sp>
            <p:nvSpPr>
              <p:cNvPr id="327" name="Google Shape;327;p10"/>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8" name="Google Shape;328;p10"/>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10"/>
            <p:cNvGrpSpPr/>
            <p:nvPr/>
          </p:nvGrpSpPr>
          <p:grpSpPr>
            <a:xfrm>
              <a:off x="7190753" y="5365577"/>
              <a:ext cx="745522" cy="754272"/>
              <a:chOff x="7190753" y="5365577"/>
              <a:chExt cx="745522" cy="754272"/>
            </a:xfrm>
          </p:grpSpPr>
          <p:sp>
            <p:nvSpPr>
              <p:cNvPr id="330" name="Google Shape;330;p10"/>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1" name="Google Shape;331;p10"/>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2" name="Google Shape;332;p10"/>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3" name="Google Shape;333;p10"/>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4" name="Google Shape;334;p10"/>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5" name="Google Shape;335;p10"/>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6" name="Google Shape;336;p10"/>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7" name="Google Shape;337;p10"/>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8" name="Google Shape;338;p10"/>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339" name="Google Shape;339;p10"/>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sp>
        <p:nvSpPr>
          <p:cNvPr id="340" name="Google Shape;340;p10"/>
          <p:cNvSpPr txBox="1"/>
          <p:nvPr/>
        </p:nvSpPr>
        <p:spPr>
          <a:xfrm>
            <a:off x="324176" y="2146570"/>
            <a:ext cx="2955052"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u="none" cap="none" strike="noStrike">
                <a:solidFill>
                  <a:schemeClr val="lt1"/>
                </a:solidFill>
                <a:latin typeface="Calibri"/>
                <a:ea typeface="Calibri"/>
                <a:cs typeface="Calibri"/>
                <a:sym typeface="Calibri"/>
              </a:rPr>
              <a:t>2.1 Introduction aux </a:t>
            </a:r>
            <a:r>
              <a:rPr b="1" i="0" lang="en-IE" sz="3600" u="none" cap="none" strike="noStrike">
                <a:solidFill>
                  <a:schemeClr val="lt1"/>
                </a:solidFill>
                <a:latin typeface="Calibri"/>
                <a:ea typeface="Calibri"/>
                <a:cs typeface="Calibri"/>
                <a:sym typeface="Calibri"/>
              </a:rPr>
              <a:t>migrants, aux réfugiés </a:t>
            </a:r>
            <a:r>
              <a:rPr b="0" i="0" lang="en-IE" sz="3600" u="none" cap="none" strike="noStrike">
                <a:solidFill>
                  <a:schemeClr val="lt1"/>
                </a:solidFill>
                <a:latin typeface="Calibri"/>
                <a:ea typeface="Calibri"/>
                <a:cs typeface="Calibri"/>
                <a:sym typeface="Calibri"/>
              </a:rPr>
              <a:t>et aux </a:t>
            </a:r>
            <a:r>
              <a:rPr b="1" i="0" lang="en-IE" sz="3600" u="none" cap="none" strike="noStrike">
                <a:solidFill>
                  <a:schemeClr val="lt1"/>
                </a:solidFill>
                <a:latin typeface="Calibri"/>
                <a:ea typeface="Calibri"/>
                <a:cs typeface="Calibri"/>
                <a:sym typeface="Calibri"/>
              </a:rPr>
              <a:t>personnes déplacées de force</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1"/>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p11"/>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Sites web </a:t>
            </a:r>
            <a:r>
              <a:rPr lang="en-IE" sz="1800"/>
              <a:t>: Nations unies 2023 </a:t>
            </a:r>
            <a:r>
              <a:rPr lang="en-IE" sz="1800" u="sng">
                <a:solidFill>
                  <a:srgbClr val="87AF3F"/>
                </a:solidFill>
                <a:hlinkClick r:id="rId3">
                  <a:extLst>
                    <a:ext uri="{A12FA001-AC4F-418D-AE19-62706E023703}">
                      <ahyp:hlinkClr val="tx"/>
                    </a:ext>
                  </a:extLst>
                </a:hlinkClick>
              </a:rPr>
              <a:t>: </a:t>
            </a:r>
            <a:r>
              <a:rPr lang="en-IE" sz="1800">
                <a:solidFill>
                  <a:srgbClr val="87AF3F"/>
                </a:solidFill>
              </a:rPr>
              <a:t>https://refugeesmigrants.un.org/ https://www.un.org/en/global-issues/refugees </a:t>
            </a:r>
            <a:r>
              <a:rPr lang="en-IE" sz="1800" u="sng">
                <a:solidFill>
                  <a:srgbClr val="87AF3F"/>
                </a:solidFill>
                <a:hlinkClick r:id="rId4">
                  <a:extLst>
                    <a:ext uri="{A12FA001-AC4F-418D-AE19-62706E023703}">
                      <ahyp:hlinkClr val="tx"/>
                    </a:ext>
                  </a:extLst>
                </a:hlinkClick>
              </a:rPr>
              <a:t>https://www.ohchr.org/en/special-procedures/sr-internally-displaced-persons/about-internally-displaced-persons. </a:t>
            </a:r>
            <a:r>
              <a:rPr lang="en-IE" sz="1800">
                <a:solidFill>
                  <a:srgbClr val="87AF3F"/>
                </a:solidFill>
              </a:rPr>
              <a:t>https://www.</a:t>
            </a:r>
            <a:r>
              <a:rPr lang="en-IE" sz="1800"/>
              <a:t>un.org/en/fight-racism/vulnerable-groups/refugees-asylum-seekers-internally-displaced</a:t>
            </a:r>
            <a:endParaRPr/>
          </a:p>
          <a:p>
            <a:pPr indent="-1212850" lvl="0" marL="1212850" rtl="0" algn="l">
              <a:lnSpc>
                <a:spcPct val="90000"/>
              </a:lnSpc>
              <a:spcBef>
                <a:spcPts val="400"/>
              </a:spcBef>
              <a:spcAft>
                <a:spcPts val="0"/>
              </a:spcAft>
              <a:buClr>
                <a:srgbClr val="424242"/>
              </a:buClr>
              <a:buSzPts val="1800"/>
              <a:buNone/>
            </a:pPr>
            <a:r>
              <a:rPr b="1" lang="en-IE" sz="1800"/>
              <a:t>YouTube </a:t>
            </a:r>
            <a:r>
              <a:rPr lang="en-IE" sz="1800"/>
              <a:t>: 	Travailler avec des personnes d'origines raciales et culturelles différentes </a:t>
            </a:r>
            <a:r>
              <a:rPr lang="en-IE" sz="1800">
                <a:solidFill>
                  <a:srgbClr val="87AF3F"/>
                </a:solidFill>
              </a:rPr>
              <a:t>https://www.youtube.com/watch?v=E8lwckSCptg.  </a:t>
            </a:r>
            <a:endParaRPr sz="1800">
              <a:solidFill>
                <a:srgbClr val="87AF3F"/>
              </a:solidFill>
            </a:endParaRPr>
          </a:p>
          <a:p>
            <a:pPr indent="-1212850" lvl="0" marL="1212850" rtl="0" algn="l">
              <a:lnSpc>
                <a:spcPct val="90000"/>
              </a:lnSpc>
              <a:spcBef>
                <a:spcPts val="400"/>
              </a:spcBef>
              <a:spcAft>
                <a:spcPts val="0"/>
              </a:spcAft>
              <a:buClr>
                <a:srgbClr val="87AF3F"/>
              </a:buClr>
              <a:buSzPts val="1800"/>
              <a:buNone/>
            </a:pPr>
            <a:r>
              <a:rPr lang="en-IE" sz="1800"/>
              <a:t>	Travailler avec des personnes d'origines nationales et culturelles diverses https://www.youtube.com/watch?v=cE3wu0Ujsp4. </a:t>
            </a:r>
            <a:endParaRPr sz="1800"/>
          </a:p>
          <a:p>
            <a:pPr indent="-1212850" lvl="0" marL="1212850" rtl="0" algn="l">
              <a:lnSpc>
                <a:spcPct val="90000"/>
              </a:lnSpc>
              <a:spcBef>
                <a:spcPts val="400"/>
              </a:spcBef>
              <a:spcAft>
                <a:spcPts val="0"/>
              </a:spcAft>
              <a:buClr>
                <a:srgbClr val="424242"/>
              </a:buClr>
              <a:buSzPts val="1800"/>
              <a:buNone/>
            </a:pPr>
            <a:r>
              <a:rPr lang="en-IE" sz="1800"/>
              <a:t>	Les réfugiés en Europe </a:t>
            </a:r>
            <a:r>
              <a:rPr lang="en-IE" sz="1800" u="sng">
                <a:solidFill>
                  <a:schemeClr val="hlink"/>
                </a:solidFill>
                <a:hlinkClick r:id="rId5"/>
              </a:rPr>
              <a:t>: </a:t>
            </a:r>
            <a:r>
              <a:rPr lang="en-IE" sz="1800"/>
              <a:t>https://www.youtube.com/watch?v=BUVA_5Azrbs.   </a:t>
            </a:r>
            <a:endParaRPr sz="1800"/>
          </a:p>
          <a:p>
            <a:pPr indent="-1212850" lvl="0" marL="1212850" rtl="0" algn="l">
              <a:lnSpc>
                <a:spcPct val="90000"/>
              </a:lnSpc>
              <a:spcBef>
                <a:spcPts val="400"/>
              </a:spcBef>
              <a:spcAft>
                <a:spcPts val="0"/>
              </a:spcAft>
              <a:buClr>
                <a:srgbClr val="424242"/>
              </a:buClr>
              <a:buSzPts val="1800"/>
              <a:buNone/>
            </a:pPr>
            <a:r>
              <a:rPr lang="en-IE" sz="1800"/>
              <a:t>	La crise des migrants en Europe </a:t>
            </a:r>
            <a:r>
              <a:rPr lang="en-IE" sz="1800" u="sng">
                <a:solidFill>
                  <a:schemeClr val="hlink"/>
                </a:solidFill>
                <a:hlinkClick r:id="rId6"/>
              </a:rPr>
              <a:t>: </a:t>
            </a:r>
            <a:r>
              <a:rPr lang="en-IE" sz="1800"/>
              <a:t>https://www.youtube.com/watch?v=7II5FVnJyHE </a:t>
            </a:r>
            <a:endParaRPr/>
          </a:p>
          <a:p>
            <a:pPr indent="-1212850" lvl="0" marL="1212850" rtl="0" algn="l">
              <a:lnSpc>
                <a:spcPct val="90000"/>
              </a:lnSpc>
              <a:spcBef>
                <a:spcPts val="400"/>
              </a:spcBef>
              <a:spcAft>
                <a:spcPts val="0"/>
              </a:spcAft>
              <a:buClr>
                <a:srgbClr val="424242"/>
              </a:buClr>
              <a:buSzPts val="1800"/>
              <a:buNone/>
            </a:pPr>
            <a:r>
              <a:rPr b="1" lang="en-IE" sz="1800"/>
              <a:t>Étude de cas : 	</a:t>
            </a:r>
            <a:r>
              <a:rPr lang="en-IE" sz="1800"/>
              <a:t>Eta Beta</a:t>
            </a:r>
            <a:endParaRPr sz="1800"/>
          </a:p>
          <a:p>
            <a:pPr indent="-1200150" lvl="0" marL="1212850" rtl="0" algn="l">
              <a:lnSpc>
                <a:spcPct val="90000"/>
              </a:lnSpc>
              <a:spcBef>
                <a:spcPts val="400"/>
              </a:spcBef>
              <a:spcAft>
                <a:spcPts val="0"/>
              </a:spcAft>
              <a:buClr>
                <a:srgbClr val="424242"/>
              </a:buClr>
              <a:buSzPts val="1800"/>
              <a:buNone/>
            </a:pPr>
            <a:r>
              <a:rPr b="1" lang="en-IE" sz="1800"/>
              <a:t>Publication </a:t>
            </a:r>
            <a:r>
              <a:rPr lang="en-IE" sz="1800"/>
              <a:t>: Cattivelli, V. 2022. Quelles sont les motivations qui poussent les jardiniers étrangers à cultiver ? Résultats des initiatives de jardinage urbain dans les municipalités lombardes. Urban Forestry &amp; Urban Greening. Volume 72</a:t>
            </a:r>
            <a:r>
              <a:rPr lang="en-IE" sz="1800">
                <a:solidFill>
                  <a:srgbClr val="87AF3F"/>
                </a:solidFill>
              </a:rPr>
              <a:t>. https://doi.org/10.1016/j.ufug.2022.127511. </a:t>
            </a:r>
            <a:endParaRPr sz="1800">
              <a:solidFill>
                <a:srgbClr val="87AF3F"/>
              </a:solidFill>
            </a:endParaRPr>
          </a:p>
          <a:p>
            <a:pPr indent="-1200150" lvl="0" marL="1212850" rtl="0" algn="l">
              <a:lnSpc>
                <a:spcPct val="90000"/>
              </a:lnSpc>
              <a:spcBef>
                <a:spcPts val="400"/>
              </a:spcBef>
              <a:spcAft>
                <a:spcPts val="0"/>
              </a:spcAft>
              <a:buClr>
                <a:srgbClr val="424242"/>
              </a:buClr>
              <a:buSzPts val="1800"/>
              <a:buNone/>
            </a:pPr>
            <a:r>
              <a:rPr lang="en-IE" sz="1800"/>
              <a:t>	Smit, J., Bailkey, M. et Van Veenhuizen, R., 2006. L'agriculture urbaine et la construction de communautés. Van Veenhuizen, R. Cities farming for the future, urban agriculture for green and productive cities. Leusden : RUAF Foundation, pp.146-171.</a:t>
            </a:r>
            <a:endParaRPr/>
          </a:p>
          <a:p>
            <a:pPr indent="-15875" lvl="0" marL="15875" rtl="0" algn="l">
              <a:lnSpc>
                <a:spcPct val="90000"/>
              </a:lnSpc>
              <a:spcBef>
                <a:spcPts val="400"/>
              </a:spcBef>
              <a:spcAft>
                <a:spcPts val="0"/>
              </a:spcAft>
              <a:buClr>
                <a:srgbClr val="424242"/>
              </a:buClr>
              <a:buSzPts val="1800"/>
              <a:buNone/>
            </a:pPr>
            <a:r>
              <a:t/>
            </a:r>
            <a:endParaRPr sz="1800"/>
          </a:p>
          <a:p>
            <a:pPr indent="-15875" lvl="0" marL="15875" rtl="0" algn="l">
              <a:lnSpc>
                <a:spcPct val="90000"/>
              </a:lnSpc>
              <a:spcBef>
                <a:spcPts val="400"/>
              </a:spcBef>
              <a:spcAft>
                <a:spcPts val="0"/>
              </a:spcAft>
              <a:buClr>
                <a:srgbClr val="424242"/>
              </a:buClr>
              <a:buSzPts val="1800"/>
              <a:buNone/>
            </a:pPr>
            <a:r>
              <a:t/>
            </a:r>
            <a:endParaRPr sz="1800"/>
          </a:p>
          <a:p>
            <a:pPr indent="0" lvl="0" marL="15875" rtl="0" algn="l">
              <a:lnSpc>
                <a:spcPct val="100000"/>
              </a:lnSpc>
              <a:spcBef>
                <a:spcPts val="400"/>
              </a:spcBef>
              <a:spcAft>
                <a:spcPts val="0"/>
              </a:spcAft>
              <a:buClr>
                <a:srgbClr val="E8A116"/>
              </a:buClr>
              <a:buSzPts val="1800"/>
              <a:buFont typeface="Arial"/>
              <a:buNone/>
            </a:pPr>
            <a:r>
              <a:t/>
            </a:r>
            <a:endParaRPr sz="1800"/>
          </a:p>
        </p:txBody>
      </p:sp>
      <p:pic>
        <p:nvPicPr>
          <p:cNvPr id="347" name="Google Shape;347;p11"/>
          <p:cNvPicPr preferRelativeResize="0"/>
          <p:nvPr/>
        </p:nvPicPr>
        <p:blipFill rotWithShape="1">
          <a:blip r:embed="rId7">
            <a:alphaModFix/>
          </a:blip>
          <a:srcRect b="0" l="0" r="0" t="0"/>
          <a:stretch/>
        </p:blipFill>
        <p:spPr>
          <a:xfrm>
            <a:off x="9541839" y="359196"/>
            <a:ext cx="2162175" cy="762000"/>
          </a:xfrm>
          <a:prstGeom prst="rect">
            <a:avLst/>
          </a:prstGeom>
          <a:noFill/>
          <a:ln>
            <a:noFill/>
          </a:ln>
        </p:spPr>
      </p:pic>
      <p:sp>
        <p:nvSpPr>
          <p:cNvPr id="348" name="Google Shape;348;p11"/>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Ressources</a:t>
            </a:r>
            <a:endParaRPr b="0" i="0" sz="1400" u="none" cap="none" strike="noStrike">
              <a:solidFill>
                <a:srgbClr val="000000"/>
              </a:solidFill>
              <a:latin typeface="Arial"/>
              <a:ea typeface="Arial"/>
              <a:cs typeface="Arial"/>
              <a:sym typeface="Arial"/>
            </a:endParaRPr>
          </a:p>
        </p:txBody>
      </p:sp>
      <p:cxnSp>
        <p:nvCxnSpPr>
          <p:cNvPr id="349" name="Google Shape;349;p11"/>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Une image contenant texte, cercle, Police, logo&#10;&#10;Description générée automatiquement" id="354" name="Google Shape;354;p12"/>
          <p:cNvPicPr preferRelativeResize="0"/>
          <p:nvPr/>
        </p:nvPicPr>
        <p:blipFill rotWithShape="1">
          <a:blip r:embed="rId3">
            <a:alphaModFix/>
          </a:blip>
          <a:srcRect b="0" l="0" r="0" t="0"/>
          <a:stretch/>
        </p:blipFill>
        <p:spPr>
          <a:xfrm>
            <a:off x="4345130" y="336884"/>
            <a:ext cx="5713264" cy="5630911"/>
          </a:xfrm>
          <a:prstGeom prst="rect">
            <a:avLst/>
          </a:prstGeom>
          <a:noFill/>
          <a:ln>
            <a:noFill/>
          </a:ln>
        </p:spPr>
      </p:pic>
      <p:sp>
        <p:nvSpPr>
          <p:cNvPr id="355" name="Google Shape;355;p12"/>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Inclusion sociale - embrasser la diversité</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356" name="Google Shape;356;p12"/>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357" name="Google Shape;357;p12"/>
          <p:cNvGrpSpPr/>
          <p:nvPr/>
        </p:nvGrpSpPr>
        <p:grpSpPr>
          <a:xfrm>
            <a:off x="2855419" y="4849262"/>
            <a:ext cx="943614" cy="841150"/>
            <a:chOff x="4422991" y="1951890"/>
            <a:chExt cx="1086135" cy="968195"/>
          </a:xfrm>
        </p:grpSpPr>
        <p:sp>
          <p:nvSpPr>
            <p:cNvPr id="358" name="Google Shape;358;p12"/>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59" name="Google Shape;359;p12"/>
            <p:cNvGrpSpPr/>
            <p:nvPr/>
          </p:nvGrpSpPr>
          <p:grpSpPr>
            <a:xfrm>
              <a:off x="4738409" y="2001259"/>
              <a:ext cx="466270" cy="416900"/>
              <a:chOff x="4738409" y="2001259"/>
              <a:chExt cx="466270" cy="416900"/>
            </a:xfrm>
          </p:grpSpPr>
          <p:sp>
            <p:nvSpPr>
              <p:cNvPr id="360" name="Google Shape;360;p12"/>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1" name="Google Shape;361;p12"/>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2" name="Google Shape;362;p12"/>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363" name="Google Shape;363;p12"/>
          <p:cNvSpPr txBox="1"/>
          <p:nvPr/>
        </p:nvSpPr>
        <p:spPr>
          <a:xfrm>
            <a:off x="9226950" y="5451279"/>
            <a:ext cx="2691600"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96B5F"/>
              </a:buClr>
              <a:buSzPts val="1800"/>
              <a:buFont typeface="Arial"/>
              <a:buNone/>
            </a:pPr>
            <a:r>
              <a:rPr b="1" i="1" lang="en-IE" sz="1800" u="none" cap="none" strike="noStrike">
                <a:solidFill>
                  <a:srgbClr val="296B5F"/>
                </a:solidFill>
                <a:latin typeface="Calibri"/>
                <a:ea typeface="Calibri"/>
                <a:cs typeface="Calibri"/>
                <a:sym typeface="Calibri"/>
              </a:rPr>
              <a:t>Les moteurs de l'exclusion sociale</a:t>
            </a:r>
            <a:endParaRPr b="1" i="1" sz="1800" u="none" cap="none" strike="noStrike">
              <a:solidFill>
                <a:srgbClr val="296B5F"/>
              </a:solidFill>
              <a:latin typeface="Calibri"/>
              <a:ea typeface="Calibri"/>
              <a:cs typeface="Calibri"/>
              <a:sym typeface="Calibri"/>
            </a:endParaRPr>
          </a:p>
          <a:p>
            <a:pPr indent="0" lvl="0" marL="0" marR="0" rtl="0" algn="l">
              <a:lnSpc>
                <a:spcPct val="90000"/>
              </a:lnSpc>
              <a:spcBef>
                <a:spcPts val="1000"/>
              </a:spcBef>
              <a:spcAft>
                <a:spcPts val="0"/>
              </a:spcAft>
              <a:buClr>
                <a:srgbClr val="086575"/>
              </a:buClr>
              <a:buSzPts val="3000"/>
              <a:buFont typeface="Arial"/>
              <a:buNone/>
            </a:pPr>
            <a:r>
              <a:t/>
            </a:r>
            <a:endParaRPr b="1" i="1" sz="3000" u="none" cap="none" strike="noStrike">
              <a:solidFill>
                <a:srgbClr val="296B5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3"/>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0" lvl="0" marL="0" rtl="0" algn="l">
              <a:lnSpc>
                <a:spcPct val="111666"/>
              </a:lnSpc>
              <a:spcBef>
                <a:spcPts val="0"/>
              </a:spcBef>
              <a:spcAft>
                <a:spcPts val="0"/>
              </a:spcAft>
              <a:buClr>
                <a:srgbClr val="E8A116"/>
              </a:buClr>
              <a:buSzPts val="2400"/>
              <a:buNone/>
            </a:pPr>
            <a:r>
              <a:rPr b="1" lang="en-IE" sz="2000">
                <a:solidFill>
                  <a:srgbClr val="424242"/>
                </a:solidFill>
              </a:rPr>
              <a:t>L'exclusion sociale est à l'origine de sociétés divisées.</a:t>
            </a:r>
            <a:endParaRPr sz="2000"/>
          </a:p>
          <a:p>
            <a:pPr indent="-342900" lvl="0" marL="342900" rtl="0" algn="l">
              <a:lnSpc>
                <a:spcPct val="111666"/>
              </a:lnSpc>
              <a:spcBef>
                <a:spcPts val="0"/>
              </a:spcBef>
              <a:spcAft>
                <a:spcPts val="0"/>
              </a:spcAft>
              <a:buClr>
                <a:srgbClr val="E8A116"/>
              </a:buClr>
              <a:buSzPts val="2400"/>
              <a:buFont typeface="Arial"/>
              <a:buChar char="•"/>
            </a:pPr>
            <a:r>
              <a:rPr b="1" lang="en-IE" sz="2000">
                <a:solidFill>
                  <a:srgbClr val="424242"/>
                </a:solidFill>
              </a:rPr>
              <a:t>L'exclusion sociale </a:t>
            </a:r>
            <a:r>
              <a:rPr lang="en-IE" sz="2000">
                <a:solidFill>
                  <a:srgbClr val="424242"/>
                </a:solidFill>
              </a:rPr>
              <a:t>désigne les structures et les processus par lesquels des catégories particulières de personnes sont exclues de la pleine participation à la société en termes de droits, d'avantages et d'opportunités. L'exclusion sociale se manifeste par l'isolement, le chômage, le manque de possibilités d'éducation, la pauvreté et la discrimination. </a:t>
            </a:r>
            <a:endParaRPr sz="2000"/>
          </a:p>
          <a:p>
            <a:pPr indent="-342900" lvl="0" marL="342900" rtl="0" algn="l">
              <a:lnSpc>
                <a:spcPct val="111666"/>
              </a:lnSpc>
              <a:spcBef>
                <a:spcPts val="0"/>
              </a:spcBef>
              <a:spcAft>
                <a:spcPts val="0"/>
              </a:spcAft>
              <a:buClr>
                <a:srgbClr val="E8A116"/>
              </a:buClr>
              <a:buSzPts val="2400"/>
              <a:buFont typeface="Arial"/>
              <a:buChar char="•"/>
            </a:pPr>
            <a:r>
              <a:rPr b="1" lang="en-IE" sz="2000">
                <a:solidFill>
                  <a:srgbClr val="424242"/>
                </a:solidFill>
              </a:rPr>
              <a:t>L'inclusion sociale </a:t>
            </a:r>
            <a:r>
              <a:rPr lang="en-IE" sz="2000">
                <a:solidFill>
                  <a:srgbClr val="424242"/>
                </a:solidFill>
              </a:rPr>
              <a:t>est le processus par lequel des efforts sont déployés pour garantir l'égalité des chances - pour que chacun, </a:t>
            </a:r>
            <a:r>
              <a:rPr b="1" lang="en-IE" sz="2000">
                <a:solidFill>
                  <a:srgbClr val="E8A116"/>
                </a:solidFill>
              </a:rPr>
              <a:t>quel que soit son milieu, </a:t>
            </a:r>
            <a:r>
              <a:rPr lang="en-IE" sz="2000">
                <a:solidFill>
                  <a:srgbClr val="424242"/>
                </a:solidFill>
              </a:rPr>
              <a:t>puisse réaliser son plein potentiel dans la vie. Ces efforts comprennent des politiques et des actions qui favorisent l'égalité d'accès aux services (publics) et permettent aux citoyens de participer aux processus de prise de décision qui affectent leur vie (Nations unies 2023). L'inclusion sociale rend la société plus intelligente</a:t>
            </a:r>
            <a:endParaRPr sz="2000"/>
          </a:p>
        </p:txBody>
      </p:sp>
      <p:sp>
        <p:nvSpPr>
          <p:cNvPr id="369" name="Google Shape;369;p13"/>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Inclusion sociale - embrasser la diversité</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370" name="Google Shape;370;p13"/>
          <p:cNvGrpSpPr/>
          <p:nvPr/>
        </p:nvGrpSpPr>
        <p:grpSpPr>
          <a:xfrm>
            <a:off x="2855419" y="4849262"/>
            <a:ext cx="943614" cy="841150"/>
            <a:chOff x="4422991" y="1951890"/>
            <a:chExt cx="1086135" cy="968195"/>
          </a:xfrm>
        </p:grpSpPr>
        <p:sp>
          <p:nvSpPr>
            <p:cNvPr id="371" name="Google Shape;371;p13"/>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72" name="Google Shape;372;p13"/>
            <p:cNvGrpSpPr/>
            <p:nvPr/>
          </p:nvGrpSpPr>
          <p:grpSpPr>
            <a:xfrm>
              <a:off x="4738409" y="2001259"/>
              <a:ext cx="466270" cy="416900"/>
              <a:chOff x="4738409" y="2001259"/>
              <a:chExt cx="466270" cy="416900"/>
            </a:xfrm>
          </p:grpSpPr>
          <p:sp>
            <p:nvSpPr>
              <p:cNvPr id="373" name="Google Shape;373;p13"/>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4" name="Google Shape;374;p13"/>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5" name="Google Shape;375;p13"/>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376" name="Google Shape;376;p13"/>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4"/>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11666"/>
              </a:lnSpc>
              <a:spcBef>
                <a:spcPts val="0"/>
              </a:spcBef>
              <a:spcAft>
                <a:spcPts val="0"/>
              </a:spcAft>
              <a:buClr>
                <a:srgbClr val="E8A116"/>
              </a:buClr>
              <a:buSzPts val="2400"/>
              <a:buFont typeface="Arial"/>
              <a:buChar char="•"/>
            </a:pPr>
            <a:r>
              <a:rPr lang="en-IE" sz="2400">
                <a:solidFill>
                  <a:srgbClr val="424242"/>
                </a:solidFill>
              </a:rPr>
              <a:t>Une société </a:t>
            </a:r>
            <a:r>
              <a:rPr b="1" lang="en-IE" sz="2400">
                <a:solidFill>
                  <a:srgbClr val="424242"/>
                </a:solidFill>
              </a:rPr>
              <a:t>socialement cohésive </a:t>
            </a:r>
            <a:r>
              <a:rPr lang="en-IE" sz="2400">
                <a:solidFill>
                  <a:srgbClr val="424242"/>
                </a:solidFill>
              </a:rPr>
              <a:t>est une société où tous les groupes ont un sentiment d'appartenance, de participation, d'inclusion, de reconnaissance et de légitimité. Ces sociétés ne sont pas nécessairement homogènes sur le plan démographique. Au contraire, en respectant la diversité, elles exploitent le potentiel résidant dans la diversité de leur société (en termes d'idées, d'opinions, de compétences, etc.). ). Par conséquent, elles sont moins enclines à glisser vers des schémas destructeurs de tension et de conflit lorsque des intérêts différents entrent en collision (Nations unies 2023).</a:t>
            </a:r>
            <a:endParaRPr sz="2400">
              <a:solidFill>
                <a:srgbClr val="424242"/>
              </a:solidFill>
            </a:endParaRPr>
          </a:p>
        </p:txBody>
      </p:sp>
      <p:sp>
        <p:nvSpPr>
          <p:cNvPr id="382" name="Google Shape;382;p14"/>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Inclusion sociale - embrasser la diversité</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383" name="Google Shape;383;p14"/>
          <p:cNvGrpSpPr/>
          <p:nvPr/>
        </p:nvGrpSpPr>
        <p:grpSpPr>
          <a:xfrm>
            <a:off x="2855419" y="4849262"/>
            <a:ext cx="943614" cy="841150"/>
            <a:chOff x="4422991" y="1951890"/>
            <a:chExt cx="1086135" cy="968195"/>
          </a:xfrm>
        </p:grpSpPr>
        <p:sp>
          <p:nvSpPr>
            <p:cNvPr id="384" name="Google Shape;384;p14"/>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85" name="Google Shape;385;p14"/>
            <p:cNvGrpSpPr/>
            <p:nvPr/>
          </p:nvGrpSpPr>
          <p:grpSpPr>
            <a:xfrm>
              <a:off x="4738409" y="2001259"/>
              <a:ext cx="466270" cy="416900"/>
              <a:chOff x="4738409" y="2001259"/>
              <a:chExt cx="466270" cy="416900"/>
            </a:xfrm>
          </p:grpSpPr>
          <p:sp>
            <p:nvSpPr>
              <p:cNvPr id="386" name="Google Shape;386;p14"/>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7" name="Google Shape;387;p14"/>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8" name="Google Shape;388;p14"/>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389" name="Google Shape;389;p14"/>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5"/>
          <p:cNvSpPr txBox="1"/>
          <p:nvPr>
            <p:ph idx="1" type="body"/>
          </p:nvPr>
        </p:nvSpPr>
        <p:spPr>
          <a:xfrm>
            <a:off x="3952104" y="336884"/>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11666"/>
              </a:lnSpc>
              <a:spcBef>
                <a:spcPts val="0"/>
              </a:spcBef>
              <a:spcAft>
                <a:spcPts val="0"/>
              </a:spcAft>
              <a:buClr>
                <a:srgbClr val="E8A116"/>
              </a:buClr>
              <a:buSzPts val="2400"/>
              <a:buFont typeface="Arial"/>
              <a:buChar char="•"/>
            </a:pPr>
            <a:r>
              <a:rPr lang="en-IE" sz="2400">
                <a:solidFill>
                  <a:srgbClr val="424242"/>
                </a:solidFill>
              </a:rPr>
              <a:t>Les communautés </a:t>
            </a:r>
            <a:r>
              <a:rPr b="1" lang="en-IE" sz="2400">
                <a:solidFill>
                  <a:srgbClr val="424242"/>
                </a:solidFill>
              </a:rPr>
              <a:t>interculturelles </a:t>
            </a:r>
            <a:r>
              <a:rPr lang="en-IE" sz="2400">
                <a:solidFill>
                  <a:srgbClr val="424242"/>
                </a:solidFill>
              </a:rPr>
              <a:t>sont celles où il existe une compréhension et un respect profonds de toutes les cultures. La communication interculturelle se concentre sur l'échange mutuel d'idées et de normes culturelles et sur le développement de relations profondes. Dans une société interculturelle, personne n'est laissé inchangé car tout le monde apprend les uns des autres et grandit ensemble.</a:t>
            </a:r>
            <a:endParaRPr/>
          </a:p>
          <a:p>
            <a:pPr indent="-342900" lvl="0" marL="342900" rtl="0" algn="l">
              <a:lnSpc>
                <a:spcPct val="111666"/>
              </a:lnSpc>
              <a:spcBef>
                <a:spcPts val="0"/>
              </a:spcBef>
              <a:spcAft>
                <a:spcPts val="0"/>
              </a:spcAft>
              <a:buClr>
                <a:srgbClr val="E8A116"/>
              </a:buClr>
              <a:buSzPts val="2400"/>
              <a:buFont typeface="Arial"/>
              <a:buChar char="•"/>
            </a:pPr>
            <a:r>
              <a:rPr lang="en-IE">
                <a:solidFill>
                  <a:srgbClr val="424242"/>
                </a:solidFill>
              </a:rPr>
              <a:t>N'oubliez pas que nos stagiaires sont : </a:t>
            </a:r>
            <a:r>
              <a:rPr b="1" lang="en-IE">
                <a:solidFill>
                  <a:srgbClr val="424242"/>
                </a:solidFill>
              </a:rPr>
              <a:t>Débrouillards, résilients, compétents</a:t>
            </a:r>
            <a:r>
              <a:rPr lang="en-IE">
                <a:solidFill>
                  <a:srgbClr val="424242"/>
                </a:solidFill>
              </a:rPr>
              <a:t>. L'inclusion n'est pas seulement une question d'accès. Un certain nombre de pratiques </a:t>
            </a:r>
            <a:r>
              <a:rPr b="1" lang="en-IE">
                <a:solidFill>
                  <a:srgbClr val="424242"/>
                </a:solidFill>
              </a:rPr>
              <a:t>discriminatoires et d'exclusion </a:t>
            </a:r>
            <a:r>
              <a:rPr lang="en-IE">
                <a:solidFill>
                  <a:srgbClr val="424242"/>
                </a:solidFill>
              </a:rPr>
              <a:t>empêchent les migrants de participer efficacement à la société, ce qui entraîne le </a:t>
            </a:r>
            <a:r>
              <a:rPr b="1" lang="en-IE">
                <a:solidFill>
                  <a:srgbClr val="E8A116"/>
                </a:solidFill>
              </a:rPr>
              <a:t>gaspillage de nombreux talents</a:t>
            </a:r>
            <a:r>
              <a:rPr lang="en-IE">
                <a:solidFill>
                  <a:srgbClr val="424242"/>
                </a:solidFill>
              </a:rPr>
              <a:t>.</a:t>
            </a:r>
            <a:endParaRPr/>
          </a:p>
          <a:p>
            <a:pPr indent="0" lvl="0" marL="0" rtl="0" algn="l">
              <a:lnSpc>
                <a:spcPct val="111666"/>
              </a:lnSpc>
              <a:spcBef>
                <a:spcPts val="0"/>
              </a:spcBef>
              <a:spcAft>
                <a:spcPts val="0"/>
              </a:spcAft>
              <a:buClr>
                <a:srgbClr val="E8A116"/>
              </a:buClr>
              <a:buSzPts val="2400"/>
              <a:buNone/>
            </a:pPr>
            <a:r>
              <a:t/>
            </a:r>
            <a:endParaRPr sz="2400">
              <a:solidFill>
                <a:srgbClr val="424242"/>
              </a:solidFill>
            </a:endParaRPr>
          </a:p>
        </p:txBody>
      </p:sp>
      <p:sp>
        <p:nvSpPr>
          <p:cNvPr id="395" name="Google Shape;395;p15"/>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Inclusion sociale - embrasser la diversité</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396" name="Google Shape;396;p15"/>
          <p:cNvGrpSpPr/>
          <p:nvPr/>
        </p:nvGrpSpPr>
        <p:grpSpPr>
          <a:xfrm>
            <a:off x="2855419" y="4849262"/>
            <a:ext cx="943614" cy="841150"/>
            <a:chOff x="4422991" y="1951890"/>
            <a:chExt cx="1086135" cy="968195"/>
          </a:xfrm>
        </p:grpSpPr>
        <p:sp>
          <p:nvSpPr>
            <p:cNvPr id="397" name="Google Shape;397;p15"/>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98" name="Google Shape;398;p15"/>
            <p:cNvGrpSpPr/>
            <p:nvPr/>
          </p:nvGrpSpPr>
          <p:grpSpPr>
            <a:xfrm>
              <a:off x="4738409" y="2001259"/>
              <a:ext cx="466270" cy="416900"/>
              <a:chOff x="4738409" y="2001259"/>
              <a:chExt cx="466270" cy="416900"/>
            </a:xfrm>
          </p:grpSpPr>
          <p:sp>
            <p:nvSpPr>
              <p:cNvPr id="399" name="Google Shape;399;p15"/>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0" name="Google Shape;400;p15"/>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1" name="Google Shape;401;p15"/>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402" name="Google Shape;402;p15"/>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6"/>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8" name="Google Shape;408;p16"/>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Ressources</a:t>
            </a:r>
            <a:endParaRPr b="0" i="0" sz="1400" u="none" cap="none" strike="noStrike">
              <a:solidFill>
                <a:srgbClr val="000000"/>
              </a:solidFill>
              <a:latin typeface="Arial"/>
              <a:ea typeface="Arial"/>
              <a:cs typeface="Arial"/>
              <a:sym typeface="Arial"/>
            </a:endParaRPr>
          </a:p>
        </p:txBody>
      </p:sp>
      <p:cxnSp>
        <p:nvCxnSpPr>
          <p:cNvPr id="409" name="Google Shape;409;p16"/>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10" name="Google Shape;410;p16"/>
          <p:cNvGrpSpPr/>
          <p:nvPr/>
        </p:nvGrpSpPr>
        <p:grpSpPr>
          <a:xfrm>
            <a:off x="10559667" y="212376"/>
            <a:ext cx="1050202" cy="1060250"/>
            <a:chOff x="6582714" y="331356"/>
            <a:chExt cx="1146476" cy="1157445"/>
          </a:xfrm>
        </p:grpSpPr>
        <p:sp>
          <p:nvSpPr>
            <p:cNvPr id="411" name="Google Shape;411;p16"/>
            <p:cNvSpPr/>
            <p:nvPr/>
          </p:nvSpPr>
          <p:spPr>
            <a:xfrm>
              <a:off x="7021557" y="463008"/>
              <a:ext cx="255077" cy="279761"/>
            </a:xfrm>
            <a:custGeom>
              <a:rect b="b" l="l" r="r" t="t"/>
              <a:pathLst>
                <a:path extrusionOk="0" h="279761" w="255077">
                  <a:moveTo>
                    <a:pt x="27428" y="49370"/>
                  </a:moveTo>
                  <a:cubicBezTo>
                    <a:pt x="52113" y="19199"/>
                    <a:pt x="87769" y="0"/>
                    <a:pt x="128910" y="0"/>
                  </a:cubicBezTo>
                  <a:lnTo>
                    <a:pt x="128910" y="0"/>
                  </a:lnTo>
                  <a:cubicBezTo>
                    <a:pt x="200222" y="0"/>
                    <a:pt x="255077" y="57598"/>
                    <a:pt x="255077" y="128910"/>
                  </a:cubicBezTo>
                  <a:cubicBezTo>
                    <a:pt x="255077" y="161823"/>
                    <a:pt x="241363" y="194736"/>
                    <a:pt x="219421" y="216678"/>
                  </a:cubicBezTo>
                  <a:cubicBezTo>
                    <a:pt x="202965" y="233135"/>
                    <a:pt x="189252" y="255077"/>
                    <a:pt x="181022" y="279762"/>
                  </a:cubicBezTo>
                  <a:lnTo>
                    <a:pt x="76797" y="279762"/>
                  </a:lnTo>
                  <a:cubicBezTo>
                    <a:pt x="68569" y="257820"/>
                    <a:pt x="54855" y="235878"/>
                    <a:pt x="35656" y="216678"/>
                  </a:cubicBezTo>
                  <a:cubicBezTo>
                    <a:pt x="13714" y="191993"/>
                    <a:pt x="0" y="161823"/>
                    <a:pt x="0" y="128910"/>
                  </a:cubicBezTo>
                  <a:lnTo>
                    <a:pt x="2742" y="74055"/>
                  </a:lnTo>
                  <a:lnTo>
                    <a:pt x="27428" y="4937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412" name="Google Shape;412;p16"/>
            <p:cNvGrpSpPr/>
            <p:nvPr/>
          </p:nvGrpSpPr>
          <p:grpSpPr>
            <a:xfrm>
              <a:off x="6582714" y="331356"/>
              <a:ext cx="1146476" cy="1157445"/>
              <a:chOff x="6582714" y="331356"/>
              <a:chExt cx="1146476" cy="1157445"/>
            </a:xfrm>
          </p:grpSpPr>
          <p:sp>
            <p:nvSpPr>
              <p:cNvPr id="413" name="Google Shape;413;p16"/>
              <p:cNvSpPr/>
              <p:nvPr/>
            </p:nvSpPr>
            <p:spPr>
              <a:xfrm>
                <a:off x="6582714" y="424610"/>
                <a:ext cx="1146476" cy="1064191"/>
              </a:xfrm>
              <a:custGeom>
                <a:rect b="b" l="l" r="r" t="t"/>
                <a:pathLst>
                  <a:path extrusionOk="0" h="1064191" w="1146476">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4" name="Google Shape;414;p16"/>
              <p:cNvSpPr/>
              <p:nvPr/>
            </p:nvSpPr>
            <p:spPr>
              <a:xfrm>
                <a:off x="6889905" y="572719"/>
                <a:ext cx="65825" cy="32913"/>
              </a:xfrm>
              <a:custGeom>
                <a:rect b="b" l="l" r="r" t="t"/>
                <a:pathLst>
                  <a:path extrusionOk="0" h="32913" w="65825">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5" name="Google Shape;415;p16"/>
              <p:cNvSpPr/>
              <p:nvPr/>
            </p:nvSpPr>
            <p:spPr>
              <a:xfrm>
                <a:off x="7339717" y="572719"/>
                <a:ext cx="65827" cy="32913"/>
              </a:xfrm>
              <a:custGeom>
                <a:rect b="b" l="l" r="r" t="t"/>
                <a:pathLst>
                  <a:path extrusionOk="0" h="32913" w="65827">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6" name="Google Shape;416;p16"/>
              <p:cNvSpPr/>
              <p:nvPr/>
            </p:nvSpPr>
            <p:spPr>
              <a:xfrm>
                <a:off x="6959845" y="401296"/>
                <a:ext cx="54854" cy="56226"/>
              </a:xfrm>
              <a:custGeom>
                <a:rect b="b" l="l" r="r" t="t"/>
                <a:pathLst>
                  <a:path extrusionOk="0" h="56226" w="54854">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7" name="Google Shape;417;p16"/>
              <p:cNvSpPr/>
              <p:nvPr/>
            </p:nvSpPr>
            <p:spPr>
              <a:xfrm>
                <a:off x="7278006" y="719456"/>
                <a:ext cx="52112" cy="56226"/>
              </a:xfrm>
              <a:custGeom>
                <a:rect b="b" l="l" r="r" t="t"/>
                <a:pathLst>
                  <a:path extrusionOk="0" h="56226" w="52112">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8" name="Google Shape;418;p16"/>
              <p:cNvSpPr/>
              <p:nvPr/>
            </p:nvSpPr>
            <p:spPr>
              <a:xfrm>
                <a:off x="6959845" y="719456"/>
                <a:ext cx="54854" cy="56226"/>
              </a:xfrm>
              <a:custGeom>
                <a:rect b="b" l="l" r="r" t="t"/>
                <a:pathLst>
                  <a:path extrusionOk="0" h="56226" w="54854">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19" name="Google Shape;419;p16"/>
              <p:cNvSpPr/>
              <p:nvPr/>
            </p:nvSpPr>
            <p:spPr>
              <a:xfrm>
                <a:off x="7278006" y="401296"/>
                <a:ext cx="54856" cy="56226"/>
              </a:xfrm>
              <a:custGeom>
                <a:rect b="b" l="l" r="r" t="t"/>
                <a:pathLst>
                  <a:path extrusionOk="0" h="56226" w="54856">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20" name="Google Shape;420;p16"/>
              <p:cNvSpPr/>
              <p:nvPr/>
            </p:nvSpPr>
            <p:spPr>
              <a:xfrm>
                <a:off x="7131268" y="331356"/>
                <a:ext cx="32913" cy="65826"/>
              </a:xfrm>
              <a:custGeom>
                <a:rect b="b" l="l" r="r" t="t"/>
                <a:pathLst>
                  <a:path extrusionOk="0" h="65826" w="32913">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sp>
        <p:nvSpPr>
          <p:cNvPr id="421" name="Google Shape;421;p16"/>
          <p:cNvSpPr txBox="1"/>
          <p:nvPr>
            <p:ph idx="1" type="body"/>
          </p:nvPr>
        </p:nvSpPr>
        <p:spPr>
          <a:xfrm>
            <a:off x="930166" y="1329010"/>
            <a:ext cx="11027739" cy="4995245"/>
          </a:xfrm>
          <a:prstGeom prst="rect">
            <a:avLst/>
          </a:prstGeom>
          <a:noFill/>
          <a:ln>
            <a:noFill/>
          </a:ln>
        </p:spPr>
        <p:txBody>
          <a:bodyPr anchorCtr="0" anchor="t" bIns="45700" lIns="91425" spcFirstLastPara="1" rIns="91425" wrap="square" tIns="45700">
            <a:noAutofit/>
          </a:bodyPr>
          <a:lstStyle/>
          <a:p>
            <a:pPr indent="-1289050" lvl="0" marL="1289050" rtl="0" algn="l">
              <a:lnSpc>
                <a:spcPct val="90000"/>
              </a:lnSpc>
              <a:spcBef>
                <a:spcPts val="0"/>
              </a:spcBef>
              <a:spcAft>
                <a:spcPts val="0"/>
              </a:spcAft>
              <a:buClr>
                <a:srgbClr val="424242"/>
              </a:buClr>
              <a:buSzPts val="1800"/>
              <a:buNone/>
            </a:pPr>
            <a:r>
              <a:rPr b="1" lang="en-IE" sz="1800"/>
              <a:t>Exercice </a:t>
            </a:r>
            <a:r>
              <a:rPr lang="en-IE" sz="1800"/>
              <a:t>: souvenez-vous d'un moment où vous n'avez pas été inclus dans quelque chose. Qu'avez-vous ressenti et qu'avez-vous ressenti à l'égard des personnes qui vous ont exclu ? </a:t>
            </a:r>
            <a:endParaRPr b="1" sz="1800"/>
          </a:p>
          <a:p>
            <a:pPr indent="-1289050" lvl="0" marL="1289050" rtl="0" algn="l">
              <a:lnSpc>
                <a:spcPct val="90000"/>
              </a:lnSpc>
              <a:spcBef>
                <a:spcPts val="1000"/>
              </a:spcBef>
              <a:spcAft>
                <a:spcPts val="0"/>
              </a:spcAft>
              <a:buClr>
                <a:srgbClr val="424242"/>
              </a:buClr>
              <a:buSzPts val="1800"/>
              <a:buNone/>
            </a:pPr>
            <a:r>
              <a:rPr b="1" lang="en-IE" sz="1800"/>
              <a:t>Sites web </a:t>
            </a:r>
            <a:r>
              <a:rPr lang="en-IE" sz="1800"/>
              <a:t>: Nations unies 2023 </a:t>
            </a:r>
            <a:r>
              <a:rPr lang="en-IE" sz="1800" u="sng">
                <a:solidFill>
                  <a:schemeClr val="hlink"/>
                </a:solidFill>
                <a:hlinkClick r:id="rId3"/>
              </a:rPr>
              <a:t>: </a:t>
            </a:r>
            <a:r>
              <a:rPr lang="en-IE" sz="1800"/>
              <a:t>https://www.un.org/development/desa/socialperspectiveondevelopment/issues/social-integration.html </a:t>
            </a:r>
            <a:endParaRPr sz="1800"/>
          </a:p>
          <a:p>
            <a:pPr indent="-1289050" lvl="0" marL="1289050" rtl="0" algn="l">
              <a:lnSpc>
                <a:spcPct val="90000"/>
              </a:lnSpc>
              <a:spcBef>
                <a:spcPts val="1000"/>
              </a:spcBef>
              <a:spcAft>
                <a:spcPts val="0"/>
              </a:spcAft>
              <a:buClr>
                <a:srgbClr val="424242"/>
              </a:buClr>
              <a:buSzPts val="1800"/>
              <a:buNone/>
            </a:pPr>
            <a:r>
              <a:rPr lang="en-IE" sz="1800"/>
              <a:t>	Identifier l'inclusion et l'exclusion sociales </a:t>
            </a:r>
            <a:r>
              <a:rPr lang="en-IE" sz="1800" u="sng">
                <a:solidFill>
                  <a:schemeClr val="hlink"/>
                </a:solidFill>
                <a:hlinkClick r:id="rId4"/>
              </a:rPr>
              <a:t>https://www.un.org/esa/socdev/rwss/2016/chapter1.pdf</a:t>
            </a:r>
            <a:endParaRPr sz="1800"/>
          </a:p>
          <a:p>
            <a:pPr indent="-1289050" lvl="0" marL="1289050" rtl="0" algn="l">
              <a:lnSpc>
                <a:spcPct val="90000"/>
              </a:lnSpc>
              <a:spcBef>
                <a:spcPts val="1000"/>
              </a:spcBef>
              <a:spcAft>
                <a:spcPts val="0"/>
              </a:spcAft>
              <a:buClr>
                <a:srgbClr val="424242"/>
              </a:buClr>
              <a:buSzPts val="1800"/>
              <a:buNone/>
            </a:pPr>
            <a:r>
              <a:rPr b="1" lang="en-IE" sz="1800"/>
              <a:t>YouTube </a:t>
            </a:r>
            <a:r>
              <a:rPr lang="en-IE" sz="1800"/>
              <a:t>: 	L'inclusion sociale et son importance : Vikki Butler à TEDxRiverTawe 2013 disponible sur https://www.youtube.com/watch?v=0r2BNV3VElc)</a:t>
            </a:r>
            <a:endParaRPr/>
          </a:p>
          <a:p>
            <a:pPr indent="-1289050" lvl="0" marL="1289050" rtl="0" algn="l">
              <a:lnSpc>
                <a:spcPct val="90000"/>
              </a:lnSpc>
              <a:spcBef>
                <a:spcPts val="1000"/>
              </a:spcBef>
              <a:spcAft>
                <a:spcPts val="0"/>
              </a:spcAft>
              <a:buClr>
                <a:srgbClr val="424242"/>
              </a:buClr>
              <a:buSzPts val="1800"/>
              <a:buNone/>
            </a:pPr>
            <a:r>
              <a:rPr b="1" lang="en-IE" sz="1800"/>
              <a:t>Étude de cas : </a:t>
            </a:r>
            <a:r>
              <a:rPr lang="en-IE" sz="1800"/>
              <a:t>Lersøgrøftens Integrationsbyhaver</a:t>
            </a:r>
            <a:endParaRPr sz="1800"/>
          </a:p>
          <a:p>
            <a:pPr indent="-1289050" lvl="0" marL="1289050" rtl="0" algn="l">
              <a:lnSpc>
                <a:spcPct val="90000"/>
              </a:lnSpc>
              <a:spcBef>
                <a:spcPts val="1000"/>
              </a:spcBef>
              <a:spcAft>
                <a:spcPts val="0"/>
              </a:spcAft>
              <a:buClr>
                <a:srgbClr val="424242"/>
              </a:buClr>
              <a:buSzPts val="1800"/>
              <a:buNone/>
            </a:pPr>
            <a:r>
              <a:rPr b="1" lang="en-IE" sz="1800"/>
              <a:t>Publication </a:t>
            </a:r>
            <a:r>
              <a:rPr lang="en-IE" sz="1800"/>
              <a:t>: Davidson, G., &amp; Carr, S. (2010). Migration forcée, exclusion sociale et pauvreté : Introduction. Journal of Pacific Rim Psychology, 4(1), 1-6. doi:10.1375/prp.4.1.1</a:t>
            </a:r>
            <a:endParaRPr/>
          </a:p>
          <a:p>
            <a:pPr indent="-1289050" lvl="0" marL="1289050" rtl="0" algn="l">
              <a:lnSpc>
                <a:spcPct val="90000"/>
              </a:lnSpc>
              <a:spcBef>
                <a:spcPts val="1000"/>
              </a:spcBef>
              <a:spcAft>
                <a:spcPts val="0"/>
              </a:spcAft>
              <a:buClr>
                <a:srgbClr val="424242"/>
              </a:buClr>
              <a:buSzPts val="1800"/>
              <a:buNone/>
            </a:pPr>
            <a:r>
              <a:rPr lang="en-IE" sz="1800"/>
              <a:t>	Gorodzeisky, A., Semyonov, M. 2019. Unwelcome Immigrants : Sources of Opposition to Different Immigrant Groups Among Europeans. Frontiers in Sociology. Volume 4. https://www.frontiersin.org/articles/10.3389/fsoc.2019.00024 </a:t>
            </a:r>
            <a:endParaRPr sz="1800"/>
          </a:p>
          <a:p>
            <a:pPr indent="-1289050" lvl="0" marL="1289050" rtl="0" algn="l">
              <a:lnSpc>
                <a:spcPct val="90000"/>
              </a:lnSpc>
              <a:spcBef>
                <a:spcPts val="1000"/>
              </a:spcBef>
              <a:spcAft>
                <a:spcPts val="0"/>
              </a:spcAft>
              <a:buClr>
                <a:srgbClr val="424242"/>
              </a:buClr>
              <a:buSzPts val="1800"/>
              <a:buNone/>
            </a:pPr>
            <a:r>
              <a:rPr lang="en-IE" sz="1800"/>
              <a:t>	Hagen-Zanker et Babajanian, B. 2012. Protection sociale et exclusion sociale : un cadre analytique pour évaluer les liens. https://www.researchgate.net/publication/268809138</a:t>
            </a:r>
            <a:endParaRPr/>
          </a:p>
          <a:p>
            <a:pPr indent="-1174750" lvl="0" marL="1289050" rtl="0" algn="l">
              <a:lnSpc>
                <a:spcPct val="100000"/>
              </a:lnSpc>
              <a:spcBef>
                <a:spcPts val="400"/>
              </a:spcBef>
              <a:spcAft>
                <a:spcPts val="0"/>
              </a:spcAft>
              <a:buClr>
                <a:srgbClr val="E8A116"/>
              </a:buClr>
              <a:buSzPts val="1800"/>
              <a:buFont typeface="Arial"/>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7"/>
          <p:cNvSpPr txBox="1"/>
          <p:nvPr>
            <p:ph idx="1" type="body"/>
          </p:nvPr>
        </p:nvSpPr>
        <p:spPr>
          <a:xfrm>
            <a:off x="1374418" y="1435627"/>
            <a:ext cx="4464797" cy="4501181"/>
          </a:xfrm>
          <a:prstGeom prst="rect">
            <a:avLst/>
          </a:prstGeom>
          <a:noFill/>
          <a:ln>
            <a:noFill/>
          </a:ln>
        </p:spPr>
        <p:txBody>
          <a:bodyPr anchorCtr="0" anchor="ctr" bIns="45700" lIns="91425" spcFirstLastPara="1" rIns="91425" wrap="square" tIns="45700">
            <a:normAutofit fontScale="92500"/>
          </a:bodyPr>
          <a:lstStyle/>
          <a:p>
            <a:pPr indent="0" lvl="0" marL="0" rtl="0" algn="ctr">
              <a:lnSpc>
                <a:spcPct val="120000"/>
              </a:lnSpc>
              <a:spcBef>
                <a:spcPts val="0"/>
              </a:spcBef>
              <a:spcAft>
                <a:spcPts val="0"/>
              </a:spcAft>
              <a:buClr>
                <a:schemeClr val="lt1"/>
              </a:buClr>
              <a:buSzPct val="108108"/>
              <a:buNone/>
            </a:pPr>
            <a:r>
              <a:rPr i="0" lang="en-IE" sz="2400"/>
              <a:t>La Charte des droits fondamentaux de l'Union européenne rassemble les libertés et les droits personnels les plus importants dont jouissent les citoyens de l'UE dans un document juridiquement contraignant. La Charte a été adoptée en 2000 et est entrée en vigueur en décembre 2009, en même temps que le </a:t>
            </a:r>
            <a:r>
              <a:rPr b="1" i="0" lang="en-IE" sz="2400"/>
              <a:t>traité de Lisbonne</a:t>
            </a:r>
            <a:r>
              <a:rPr i="0" lang="en-IE" sz="2400"/>
              <a:t>.</a:t>
            </a:r>
            <a:endParaRPr/>
          </a:p>
          <a:p>
            <a:pPr indent="0" lvl="0" marL="0" rtl="0" algn="ctr">
              <a:lnSpc>
                <a:spcPct val="120000"/>
              </a:lnSpc>
              <a:spcBef>
                <a:spcPts val="1000"/>
              </a:spcBef>
              <a:spcAft>
                <a:spcPts val="0"/>
              </a:spcAft>
              <a:buClr>
                <a:schemeClr val="lt1"/>
              </a:buClr>
              <a:buSzPct val="108108"/>
              <a:buNone/>
            </a:pPr>
            <a:r>
              <a:t/>
            </a:r>
            <a:endParaRPr i="0"/>
          </a:p>
          <a:p>
            <a:pPr indent="0" lvl="0" marL="0" rtl="0" algn="ctr">
              <a:lnSpc>
                <a:spcPct val="120000"/>
              </a:lnSpc>
              <a:spcBef>
                <a:spcPts val="1000"/>
              </a:spcBef>
              <a:spcAft>
                <a:spcPts val="0"/>
              </a:spcAft>
              <a:buClr>
                <a:schemeClr val="lt1"/>
              </a:buClr>
              <a:buSzPct val="108108"/>
              <a:buNone/>
            </a:pPr>
            <a:r>
              <a:t/>
            </a:r>
            <a:endParaRPr i="0"/>
          </a:p>
        </p:txBody>
      </p:sp>
      <p:pic>
        <p:nvPicPr>
          <p:cNvPr id="427" name="Google Shape;427;p17"/>
          <p:cNvPicPr preferRelativeResize="0"/>
          <p:nvPr>
            <p:ph idx="2" type="pic"/>
          </p:nvPr>
        </p:nvPicPr>
        <p:blipFill rotWithShape="1">
          <a:blip r:embed="rId3">
            <a:alphaModFix/>
          </a:blip>
          <a:srcRect b="0" l="4826" r="4825" t="0"/>
          <a:stretch/>
        </p:blipFill>
        <p:spPr>
          <a:xfrm>
            <a:off x="6096000" y="1893062"/>
            <a:ext cx="5496431" cy="4055778"/>
          </a:xfrm>
          <a:prstGeom prst="rect">
            <a:avLst/>
          </a:prstGeom>
          <a:solidFill>
            <a:srgbClr val="D8D8D8"/>
          </a:solidFill>
          <a:ln>
            <a:noFill/>
          </a:ln>
        </p:spPr>
      </p:pic>
      <p:sp>
        <p:nvSpPr>
          <p:cNvPr id="428" name="Google Shape;428;p17"/>
          <p:cNvSpPr txBox="1"/>
          <p:nvPr/>
        </p:nvSpPr>
        <p:spPr>
          <a:xfrm>
            <a:off x="6989736" y="631973"/>
            <a:ext cx="4511645" cy="803654"/>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E8A116"/>
              </a:buClr>
              <a:buSzPts val="3600"/>
              <a:buFont typeface="Arial"/>
              <a:buNone/>
            </a:pPr>
            <a:r>
              <a:rPr b="1" i="0" lang="en-IE" sz="3600" u="none" cap="none" strike="noStrike">
                <a:solidFill>
                  <a:srgbClr val="E8A116"/>
                </a:solidFill>
                <a:latin typeface="Calibri"/>
                <a:ea typeface="Calibri"/>
                <a:cs typeface="Calibri"/>
                <a:sym typeface="Calibri"/>
              </a:rPr>
              <a:t>2.3 Égalité, diversité et handicap</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1000"/>
              </a:spcBef>
              <a:spcAft>
                <a:spcPts val="0"/>
              </a:spcAft>
              <a:buClr>
                <a:schemeClr val="dk1"/>
              </a:buClr>
              <a:buSzPts val="3600"/>
              <a:buFont typeface="Arial"/>
              <a:buNone/>
            </a:pPr>
            <a:r>
              <a:t/>
            </a:r>
            <a:endParaRPr b="1" i="0" sz="3600" u="none" cap="none" strike="noStrike">
              <a:solidFill>
                <a:srgbClr val="E8A11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8"/>
          <p:cNvSpPr txBox="1"/>
          <p:nvPr>
            <p:ph idx="1" type="body"/>
          </p:nvPr>
        </p:nvSpPr>
        <p:spPr>
          <a:xfrm>
            <a:off x="3847921" y="196921"/>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95454"/>
              </a:lnSpc>
              <a:spcBef>
                <a:spcPts val="0"/>
              </a:spcBef>
              <a:spcAft>
                <a:spcPts val="0"/>
              </a:spcAft>
              <a:buClr>
                <a:srgbClr val="E8A116"/>
              </a:buClr>
              <a:buSzPts val="2200"/>
              <a:buFont typeface="Arial"/>
              <a:buChar char="•"/>
            </a:pPr>
            <a:r>
              <a:rPr b="1" lang="en-IE" sz="2200">
                <a:solidFill>
                  <a:srgbClr val="454545"/>
                </a:solidFill>
                <a:latin typeface="Calibri"/>
                <a:ea typeface="Calibri"/>
                <a:cs typeface="Calibri"/>
                <a:sym typeface="Calibri"/>
              </a:rPr>
              <a:t>Non-discrimination : </a:t>
            </a:r>
            <a:r>
              <a:rPr lang="en-IE" sz="2200">
                <a:solidFill>
                  <a:srgbClr val="454545"/>
                </a:solidFill>
                <a:latin typeface="Calibri"/>
                <a:ea typeface="Calibri"/>
                <a:cs typeface="Calibri"/>
                <a:sym typeface="Calibri"/>
              </a:rPr>
              <a:t>La législation de l'Union européenne interdit toute discrimination fondée sur des motifs :</a:t>
            </a:r>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sexe,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la course,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couleur,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l'origine ethnique ou sociale,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caractéristiques génétiques,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la langue,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la religion ou d'autres convictions,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l'opinion politique,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l'appartenance à une minorité nationale,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propriété,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naissance,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l'invalidité,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l'âge, ou </a:t>
            </a:r>
            <a:endParaRPr sz="2200">
              <a:solidFill>
                <a:srgbClr val="454545"/>
              </a:solidFill>
              <a:latin typeface="Calibri"/>
              <a:ea typeface="Calibri"/>
              <a:cs typeface="Calibri"/>
              <a:sym typeface="Calibri"/>
            </a:endParaRPr>
          </a:p>
          <a:p>
            <a:pPr indent="-342900" lvl="0" marL="704850" rtl="0" algn="l">
              <a:lnSpc>
                <a:spcPct val="72727"/>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l'orientation sexuelle.</a:t>
            </a:r>
            <a:endParaRPr/>
          </a:p>
          <a:p>
            <a:pPr indent="-203200" lvl="0" marL="704850" rtl="0" algn="l">
              <a:lnSpc>
                <a:spcPct val="90000"/>
              </a:lnSpc>
              <a:spcBef>
                <a:spcPts val="1000"/>
              </a:spcBef>
              <a:spcAft>
                <a:spcPts val="0"/>
              </a:spcAft>
              <a:buClr>
                <a:srgbClr val="E8A116"/>
              </a:buClr>
              <a:buSzPts val="2200"/>
              <a:buFont typeface="Noto Sans Symbols"/>
              <a:buNone/>
            </a:pPr>
            <a:r>
              <a:t/>
            </a:r>
            <a:endParaRPr sz="2200">
              <a:solidFill>
                <a:srgbClr val="454545"/>
              </a:solidFill>
              <a:latin typeface="Calibri"/>
              <a:ea typeface="Calibri"/>
              <a:cs typeface="Calibri"/>
              <a:sym typeface="Calibri"/>
            </a:endParaRPr>
          </a:p>
          <a:p>
            <a:pPr indent="-203200" lvl="0" marL="704850" rtl="0" algn="l">
              <a:lnSpc>
                <a:spcPct val="90000"/>
              </a:lnSpc>
              <a:spcBef>
                <a:spcPts val="1000"/>
              </a:spcBef>
              <a:spcAft>
                <a:spcPts val="0"/>
              </a:spcAft>
              <a:buClr>
                <a:srgbClr val="E8A116"/>
              </a:buClr>
              <a:buSzPts val="2200"/>
              <a:buFont typeface="Noto Sans Symbols"/>
              <a:buNone/>
            </a:pPr>
            <a:r>
              <a:t/>
            </a:r>
            <a:endParaRPr sz="2200">
              <a:solidFill>
                <a:srgbClr val="454545"/>
              </a:solidFill>
              <a:latin typeface="Calibri"/>
              <a:ea typeface="Calibri"/>
              <a:cs typeface="Calibri"/>
              <a:sym typeface="Calibri"/>
            </a:endParaRPr>
          </a:p>
        </p:txBody>
      </p:sp>
      <p:sp>
        <p:nvSpPr>
          <p:cNvPr id="434" name="Google Shape;434;p18"/>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Égalité, diversité et handicap</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435" name="Google Shape;435;p18"/>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36" name="Google Shape;436;p18"/>
          <p:cNvGrpSpPr/>
          <p:nvPr/>
        </p:nvGrpSpPr>
        <p:grpSpPr>
          <a:xfrm>
            <a:off x="2921897" y="4921208"/>
            <a:ext cx="885933" cy="845986"/>
            <a:chOff x="10407709" y="5371716"/>
            <a:chExt cx="1086136" cy="1037162"/>
          </a:xfrm>
        </p:grpSpPr>
        <p:sp>
          <p:nvSpPr>
            <p:cNvPr id="437" name="Google Shape;437;p18"/>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8" name="Google Shape;438;p18"/>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39" name="Google Shape;439;p18"/>
            <p:cNvGrpSpPr/>
            <p:nvPr/>
          </p:nvGrpSpPr>
          <p:grpSpPr>
            <a:xfrm>
              <a:off x="10407709" y="5371716"/>
              <a:ext cx="1086136" cy="1037162"/>
              <a:chOff x="10407709" y="5371716"/>
              <a:chExt cx="1086136" cy="1037162"/>
            </a:xfrm>
          </p:grpSpPr>
          <p:grpSp>
            <p:nvGrpSpPr>
              <p:cNvPr id="440" name="Google Shape;440;p18"/>
              <p:cNvGrpSpPr/>
              <p:nvPr/>
            </p:nvGrpSpPr>
            <p:grpSpPr>
              <a:xfrm>
                <a:off x="10407709" y="5371716"/>
                <a:ext cx="1086136" cy="1037162"/>
                <a:chOff x="10407709" y="5371716"/>
                <a:chExt cx="1086136" cy="1037162"/>
              </a:xfrm>
            </p:grpSpPr>
            <p:sp>
              <p:nvSpPr>
                <p:cNvPr id="441" name="Google Shape;441;p18"/>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2" name="Google Shape;442;p18"/>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3" name="Google Shape;443;p18"/>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4" name="Google Shape;444;p18"/>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19"/>
          <p:cNvSpPr txBox="1"/>
          <p:nvPr>
            <p:ph idx="1" type="body"/>
          </p:nvPr>
        </p:nvSpPr>
        <p:spPr>
          <a:xfrm>
            <a:off x="3715942" y="633175"/>
            <a:ext cx="8066321" cy="5134019"/>
          </a:xfrm>
          <a:prstGeom prst="rect">
            <a:avLst/>
          </a:prstGeom>
          <a:noFill/>
          <a:ln>
            <a:noFill/>
          </a:ln>
        </p:spPr>
        <p:txBody>
          <a:bodyPr anchorCtr="0" anchor="t" bIns="45700" lIns="91425" spcFirstLastPara="1" rIns="91425" wrap="square" tIns="45700">
            <a:noAutofit/>
          </a:bodyPr>
          <a:lstStyle/>
          <a:p>
            <a:pPr indent="-363538" lvl="0" marL="363538" rtl="0" algn="l">
              <a:lnSpc>
                <a:spcPct val="112727"/>
              </a:lnSpc>
              <a:spcBef>
                <a:spcPts val="0"/>
              </a:spcBef>
              <a:spcAft>
                <a:spcPts val="0"/>
              </a:spcAft>
              <a:buClr>
                <a:srgbClr val="E8A116"/>
              </a:buClr>
              <a:buSzPts val="2200"/>
              <a:buFont typeface="Arial"/>
              <a:buChar char="•"/>
            </a:pPr>
            <a:r>
              <a:rPr b="1" lang="en-IE" sz="1800">
                <a:solidFill>
                  <a:srgbClr val="454545"/>
                </a:solidFill>
                <a:latin typeface="Calibri"/>
                <a:ea typeface="Calibri"/>
                <a:cs typeface="Calibri"/>
                <a:sym typeface="Calibri"/>
              </a:rPr>
              <a:t>Handicaps : </a:t>
            </a:r>
            <a:r>
              <a:rPr lang="en-IE" sz="1800">
                <a:solidFill>
                  <a:srgbClr val="454545"/>
                </a:solidFill>
                <a:latin typeface="Calibri"/>
                <a:ea typeface="Calibri"/>
                <a:cs typeface="Calibri"/>
                <a:sym typeface="Calibri"/>
              </a:rPr>
              <a:t>Les personnes handicapées sont celles qui présentent des incapacités physiques, mentales, intellectuelles ou sensorielles durables dont l'interaction avec diverses barrières peut entraver leur pleine et effective participation à la société sur la base de l'égalité avec les autres.</a:t>
            </a:r>
            <a:endParaRPr sz="1800"/>
          </a:p>
          <a:p>
            <a:pPr indent="-427038" lvl="0" marL="722313" rtl="0" algn="l">
              <a:lnSpc>
                <a:spcPct val="112727"/>
              </a:lnSpc>
              <a:spcBef>
                <a:spcPts val="0"/>
              </a:spcBef>
              <a:spcAft>
                <a:spcPts val="0"/>
              </a:spcAft>
              <a:buClr>
                <a:srgbClr val="E8A116"/>
              </a:buClr>
              <a:buSzPts val="2200"/>
              <a:buFont typeface="Noto Sans Symbols"/>
              <a:buChar char="⮚"/>
            </a:pPr>
            <a:r>
              <a:rPr lang="en-IE" sz="1800">
                <a:solidFill>
                  <a:srgbClr val="454545"/>
                </a:solidFill>
                <a:latin typeface="Calibri"/>
                <a:ea typeface="Calibri"/>
                <a:cs typeface="Calibri"/>
                <a:sym typeface="Calibri"/>
              </a:rPr>
              <a:t>Il y a discrimination fondée sur le handicap lorsqu'une personne est traitée moins favorablement qu'une autre parce qu'elle est handicapée et que l'autre ne l'est pas, ou parce que l'autre est atteinte d'un handicap différent.</a:t>
            </a:r>
            <a:endParaRPr sz="1800"/>
          </a:p>
          <a:p>
            <a:pPr indent="-427038" lvl="0" marL="722313" rtl="0" algn="l">
              <a:lnSpc>
                <a:spcPct val="112727"/>
              </a:lnSpc>
              <a:spcBef>
                <a:spcPts val="0"/>
              </a:spcBef>
              <a:spcAft>
                <a:spcPts val="0"/>
              </a:spcAft>
              <a:buClr>
                <a:srgbClr val="E8A116"/>
              </a:buClr>
              <a:buSzPts val="2200"/>
              <a:buFont typeface="Noto Sans Symbols"/>
              <a:buChar char="⮚"/>
            </a:pPr>
            <a:r>
              <a:rPr lang="en-IE" sz="1800">
                <a:solidFill>
                  <a:srgbClr val="454545"/>
                </a:solidFill>
                <a:latin typeface="Calibri"/>
                <a:ea typeface="Calibri"/>
                <a:cs typeface="Calibri"/>
                <a:sym typeface="Calibri"/>
              </a:rPr>
              <a:t>1 adulte européen sur 4 souffre d'une forme de handicap</a:t>
            </a:r>
            <a:endParaRPr sz="1800"/>
          </a:p>
          <a:p>
            <a:pPr indent="-427038" lvl="0" marL="722313" rtl="0" algn="l">
              <a:lnSpc>
                <a:spcPct val="112727"/>
              </a:lnSpc>
              <a:spcBef>
                <a:spcPts val="0"/>
              </a:spcBef>
              <a:spcAft>
                <a:spcPts val="0"/>
              </a:spcAft>
              <a:buClr>
                <a:srgbClr val="E8A116"/>
              </a:buClr>
              <a:buSzPts val="2200"/>
              <a:buFont typeface="Noto Sans Symbols"/>
              <a:buChar char="⮚"/>
            </a:pPr>
            <a:r>
              <a:rPr lang="en-IE" sz="1800">
                <a:solidFill>
                  <a:srgbClr val="454545"/>
                </a:solidFill>
                <a:latin typeface="Calibri"/>
                <a:ea typeface="Calibri"/>
                <a:cs typeface="Calibri"/>
                <a:sym typeface="Calibri"/>
              </a:rPr>
              <a:t>Les personnes handicapées sont 50 % plus susceptibles d'être exposées au risque de pauvreté ou d'exclusion sociale. </a:t>
            </a:r>
            <a:endParaRPr sz="1800"/>
          </a:p>
          <a:p>
            <a:pPr indent="-427038" lvl="0" marL="722313" rtl="0" algn="l">
              <a:lnSpc>
                <a:spcPct val="112727"/>
              </a:lnSpc>
              <a:spcBef>
                <a:spcPts val="0"/>
              </a:spcBef>
              <a:spcAft>
                <a:spcPts val="0"/>
              </a:spcAft>
              <a:buClr>
                <a:srgbClr val="E8A116"/>
              </a:buClr>
              <a:buSzPts val="2200"/>
              <a:buFont typeface="Noto Sans Symbols"/>
              <a:buChar char="⮚"/>
            </a:pPr>
            <a:r>
              <a:rPr lang="en-IE" sz="1800">
                <a:solidFill>
                  <a:srgbClr val="454545"/>
                </a:solidFill>
                <a:latin typeface="Calibri"/>
                <a:ea typeface="Calibri"/>
                <a:cs typeface="Calibri"/>
                <a:sym typeface="Calibri"/>
              </a:rPr>
              <a:t>16 % de la population mondiale souffre actuellement d'un handicap important.</a:t>
            </a:r>
            <a:endParaRPr sz="1800"/>
          </a:p>
          <a:p>
            <a:pPr indent="-427038" lvl="0" marL="722313" rtl="0" algn="l">
              <a:lnSpc>
                <a:spcPct val="112727"/>
              </a:lnSpc>
              <a:spcBef>
                <a:spcPts val="0"/>
              </a:spcBef>
              <a:spcAft>
                <a:spcPts val="0"/>
              </a:spcAft>
              <a:buClr>
                <a:srgbClr val="E8A116"/>
              </a:buClr>
              <a:buSzPts val="2200"/>
              <a:buFont typeface="Noto Sans Symbols"/>
              <a:buChar char="⮚"/>
            </a:pPr>
            <a:r>
              <a:rPr lang="en-IE" sz="1800">
                <a:solidFill>
                  <a:srgbClr val="454545"/>
                </a:solidFill>
                <a:latin typeface="Calibri"/>
                <a:ea typeface="Calibri"/>
                <a:cs typeface="Calibri"/>
                <a:sym typeface="Calibri"/>
              </a:rPr>
              <a:t>Le handicap comprend la dépression, l'épilepsie, la claustrophobie et l'agoraphobie, l'alcoolisme, les cicatrices faciales, le trouble déficitaire de l'attention avec hyperactivité, l'infection par le VIH, le diabète et la dyslexie.</a:t>
            </a:r>
            <a:endParaRPr sz="1800"/>
          </a:p>
          <a:p>
            <a:pPr indent="-223838" lvl="0" marL="363538" rtl="0" algn="l">
              <a:lnSpc>
                <a:spcPct val="112727"/>
              </a:lnSpc>
              <a:spcBef>
                <a:spcPts val="0"/>
              </a:spcBef>
              <a:spcAft>
                <a:spcPts val="0"/>
              </a:spcAft>
              <a:buClr>
                <a:srgbClr val="E8A116"/>
              </a:buClr>
              <a:buSzPts val="2200"/>
              <a:buFont typeface="Arial"/>
              <a:buNone/>
            </a:pPr>
            <a:r>
              <a:t/>
            </a:r>
            <a:endParaRPr sz="1800">
              <a:solidFill>
                <a:srgbClr val="454545"/>
              </a:solidFill>
              <a:latin typeface="Calibri"/>
              <a:ea typeface="Calibri"/>
              <a:cs typeface="Calibri"/>
              <a:sym typeface="Calibri"/>
            </a:endParaRPr>
          </a:p>
        </p:txBody>
      </p:sp>
      <p:sp>
        <p:nvSpPr>
          <p:cNvPr id="450" name="Google Shape;450;p19"/>
          <p:cNvSpPr txBox="1"/>
          <p:nvPr>
            <p:ph idx="2" type="body"/>
          </p:nvPr>
        </p:nvSpPr>
        <p:spPr>
          <a:xfrm>
            <a:off x="615502" y="761603"/>
            <a:ext cx="244079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Égalité, diversité et handicap</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451" name="Google Shape;451;p19"/>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452" name="Google Shape;452;p19"/>
          <p:cNvGrpSpPr/>
          <p:nvPr/>
        </p:nvGrpSpPr>
        <p:grpSpPr>
          <a:xfrm>
            <a:off x="2921897" y="4921208"/>
            <a:ext cx="885933" cy="845986"/>
            <a:chOff x="10407709" y="5371716"/>
            <a:chExt cx="1086136" cy="1037162"/>
          </a:xfrm>
        </p:grpSpPr>
        <p:sp>
          <p:nvSpPr>
            <p:cNvPr id="453" name="Google Shape;453;p19"/>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4" name="Google Shape;454;p19"/>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55" name="Google Shape;455;p19"/>
            <p:cNvGrpSpPr/>
            <p:nvPr/>
          </p:nvGrpSpPr>
          <p:grpSpPr>
            <a:xfrm>
              <a:off x="10407709" y="5371716"/>
              <a:ext cx="1086136" cy="1037162"/>
              <a:chOff x="10407709" y="5371716"/>
              <a:chExt cx="1086136" cy="1037162"/>
            </a:xfrm>
          </p:grpSpPr>
          <p:grpSp>
            <p:nvGrpSpPr>
              <p:cNvPr id="456" name="Google Shape;456;p19"/>
              <p:cNvGrpSpPr/>
              <p:nvPr/>
            </p:nvGrpSpPr>
            <p:grpSpPr>
              <a:xfrm>
                <a:off x="10407709" y="5371716"/>
                <a:ext cx="1086136" cy="1037162"/>
                <a:chOff x="10407709" y="5371716"/>
                <a:chExt cx="1086136" cy="1037162"/>
              </a:xfrm>
            </p:grpSpPr>
            <p:sp>
              <p:nvSpPr>
                <p:cNvPr id="457" name="Google Shape;457;p19"/>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8" name="Google Shape;458;p19"/>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9" name="Google Shape;459;p19"/>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0" name="Google Shape;460;p19"/>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01</a:t>
            </a:r>
            <a:endParaRPr/>
          </a:p>
        </p:txBody>
      </p:sp>
      <p:sp>
        <p:nvSpPr>
          <p:cNvPr id="187" name="Google Shape;187;p2"/>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Introduction</a:t>
            </a:r>
            <a:endParaRPr/>
          </a:p>
        </p:txBody>
      </p:sp>
      <p:sp>
        <p:nvSpPr>
          <p:cNvPr id="188" name="Google Shape;188;p2"/>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02</a:t>
            </a:r>
            <a:endParaRPr/>
          </a:p>
        </p:txBody>
      </p:sp>
      <p:sp>
        <p:nvSpPr>
          <p:cNvPr id="189" name="Google Shape;189;p2"/>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Qui formez-vous ?</a:t>
            </a:r>
            <a:endParaRPr/>
          </a:p>
        </p:txBody>
      </p:sp>
      <p:sp>
        <p:nvSpPr>
          <p:cNvPr id="190" name="Google Shape;190;p2"/>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03</a:t>
            </a:r>
            <a:endParaRPr/>
          </a:p>
        </p:txBody>
      </p:sp>
      <p:sp>
        <p:nvSpPr>
          <p:cNvPr id="191" name="Google Shape;191;p2"/>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Besoins en formation</a:t>
            </a:r>
            <a:endParaRPr/>
          </a:p>
        </p:txBody>
      </p:sp>
      <p:sp>
        <p:nvSpPr>
          <p:cNvPr id="192" name="Google Shape;192;p2"/>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SOMMAIRE</a:t>
            </a:r>
            <a:endParaRPr/>
          </a:p>
        </p:txBody>
      </p:sp>
      <p:pic>
        <p:nvPicPr>
          <p:cNvPr descr="Logo&#10;&#10;Description automatically generated with medium confidence" id="193" name="Google Shape;193;p2"/>
          <p:cNvPicPr preferRelativeResize="0"/>
          <p:nvPr/>
        </p:nvPicPr>
        <p:blipFill rotWithShape="1">
          <a:blip r:embed="rId3">
            <a:alphaModFix/>
          </a:blip>
          <a:srcRect b="14013" l="36846" r="0" t="0"/>
          <a:stretch/>
        </p:blipFill>
        <p:spPr>
          <a:xfrm>
            <a:off x="10034215" y="4997936"/>
            <a:ext cx="1465061" cy="1860063"/>
          </a:xfrm>
          <a:prstGeom prst="rect">
            <a:avLst/>
          </a:prstGeom>
          <a:noFill/>
          <a:ln>
            <a:noFill/>
          </a:ln>
        </p:spPr>
      </p:pic>
      <p:sp>
        <p:nvSpPr>
          <p:cNvPr id="194" name="Google Shape;194;p2"/>
          <p:cNvSpPr txBox="1"/>
          <p:nvPr/>
        </p:nvSpPr>
        <p:spPr>
          <a:xfrm>
            <a:off x="929031" y="2046506"/>
            <a:ext cx="3957293" cy="308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b="1" i="0" lang="en-IE" sz="4000" u="none" cap="none" strike="noStrike">
                <a:solidFill>
                  <a:schemeClr val="lt1"/>
                </a:solidFill>
                <a:latin typeface="Calibri"/>
                <a:ea typeface="Calibri"/>
                <a:cs typeface="Calibri"/>
                <a:sym typeface="Calibri"/>
              </a:rPr>
              <a:t>Guide du formateur :</a:t>
            </a:r>
            <a:endParaRPr b="0" i="0" sz="1400" u="none" cap="none" strike="noStrike">
              <a:solidFill>
                <a:srgbClr val="000000"/>
              </a:solidFill>
              <a:latin typeface="Arial"/>
              <a:ea typeface="Arial"/>
              <a:cs typeface="Arial"/>
              <a:sym typeface="Arial"/>
            </a:endParaRPr>
          </a:p>
          <a:p>
            <a:pPr indent="0" lvl="0" marL="0" marR="0" rtl="0" algn="l">
              <a:lnSpc>
                <a:spcPct val="75000"/>
              </a:lnSpc>
              <a:spcBef>
                <a:spcPts val="0"/>
              </a:spcBef>
              <a:spcAft>
                <a:spcPts val="0"/>
              </a:spcAft>
              <a:buClr>
                <a:schemeClr val="lt1"/>
              </a:buClr>
              <a:buSzPts val="4000"/>
              <a:buFont typeface="Arial"/>
              <a:buNone/>
            </a:pPr>
            <a:r>
              <a:t/>
            </a:r>
            <a:endParaRPr b="1" i="0" sz="4000" u="none" cap="none" strike="noStrike">
              <a:solidFill>
                <a:schemeClr val="lt1"/>
              </a:solidFill>
              <a:latin typeface="Calibri"/>
              <a:ea typeface="Calibri"/>
              <a:cs typeface="Calibri"/>
              <a:sym typeface="Calibri"/>
            </a:endParaRPr>
          </a:p>
          <a:p>
            <a:pPr indent="0" lvl="0" marL="0" marR="0" rtl="0" algn="l">
              <a:lnSpc>
                <a:spcPct val="102352"/>
              </a:lnSpc>
              <a:spcBef>
                <a:spcPts val="1000"/>
              </a:spcBef>
              <a:spcAft>
                <a:spcPts val="0"/>
              </a:spcAft>
              <a:buClr>
                <a:schemeClr val="lt1"/>
              </a:buClr>
              <a:buSzPts val="3400"/>
              <a:buFont typeface="Arial"/>
              <a:buNone/>
            </a:pPr>
            <a:r>
              <a:rPr b="0" i="0" lang="en-IE" sz="3400" u="none" cap="none" strike="noStrike">
                <a:solidFill>
                  <a:schemeClr val="lt1"/>
                </a:solidFill>
                <a:latin typeface="Calibri"/>
                <a:ea typeface="Calibri"/>
                <a:cs typeface="Calibri"/>
                <a:sym typeface="Calibri"/>
              </a:rPr>
              <a:t>Formation d'adultes vulnérables à l'agriculture urbaine communautaire</a:t>
            </a:r>
            <a:endParaRPr b="0" i="0" sz="1400" u="none" cap="none" strike="noStrike">
              <a:solidFill>
                <a:srgbClr val="000000"/>
              </a:solidFill>
              <a:latin typeface="Arial"/>
              <a:ea typeface="Arial"/>
              <a:cs typeface="Arial"/>
              <a:sym typeface="Arial"/>
            </a:endParaRPr>
          </a:p>
        </p:txBody>
      </p:sp>
      <p:sp>
        <p:nvSpPr>
          <p:cNvPr id="195" name="Google Shape;195;p2"/>
          <p:cNvSpPr txBox="1"/>
          <p:nvPr/>
        </p:nvSpPr>
        <p:spPr>
          <a:xfrm>
            <a:off x="5891164" y="4082951"/>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196" name="Google Shape;196;p2"/>
          <p:cNvSpPr txBox="1"/>
          <p:nvPr/>
        </p:nvSpPr>
        <p:spPr>
          <a:xfrm>
            <a:off x="6797901" y="4082951"/>
            <a:ext cx="4822013" cy="689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b="0" i="0" lang="en-IE" sz="2200" u="none" cap="none" strike="noStrike">
                <a:solidFill>
                  <a:srgbClr val="424242"/>
                </a:solidFill>
                <a:latin typeface="Calibri"/>
                <a:ea typeface="Calibri"/>
                <a:cs typeface="Calibri"/>
                <a:sym typeface="Calibri"/>
              </a:rPr>
              <a:t>Formation : Conception, mise en œuvre et évaluation</a:t>
            </a:r>
            <a:endParaRPr b="0" i="0" sz="2200" u="none" cap="none" strike="noStrike">
              <a:solidFill>
                <a:srgbClr val="424242"/>
              </a:solidFill>
              <a:latin typeface="Calibri"/>
              <a:ea typeface="Calibri"/>
              <a:cs typeface="Calibri"/>
              <a:sym typeface="Calibri"/>
            </a:endParaRPr>
          </a:p>
        </p:txBody>
      </p:sp>
      <p:sp>
        <p:nvSpPr>
          <p:cNvPr id="197" name="Google Shape;197;p2"/>
          <p:cNvSpPr txBox="1"/>
          <p:nvPr/>
        </p:nvSpPr>
        <p:spPr>
          <a:xfrm>
            <a:off x="5891164" y="4858186"/>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05</a:t>
            </a:r>
            <a:endParaRPr b="1" i="0" sz="3200" u="none" cap="none" strike="noStrike">
              <a:solidFill>
                <a:schemeClr val="lt1"/>
              </a:solidFill>
              <a:latin typeface="Calibri"/>
              <a:ea typeface="Calibri"/>
              <a:cs typeface="Calibri"/>
              <a:sym typeface="Calibri"/>
            </a:endParaRPr>
          </a:p>
        </p:txBody>
      </p:sp>
      <p:sp>
        <p:nvSpPr>
          <p:cNvPr id="198" name="Google Shape;198;p2"/>
          <p:cNvSpPr txBox="1"/>
          <p:nvPr/>
        </p:nvSpPr>
        <p:spPr>
          <a:xfrm>
            <a:off x="6797901" y="4858186"/>
            <a:ext cx="4465067" cy="689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b="0" i="0" lang="en-IE" sz="2200" u="none" cap="none" strike="noStrike">
                <a:solidFill>
                  <a:srgbClr val="424242"/>
                </a:solidFill>
                <a:latin typeface="Calibri"/>
                <a:ea typeface="Calibri"/>
                <a:cs typeface="Calibri"/>
                <a:sym typeface="Calibri"/>
              </a:rPr>
              <a:t>Certification</a:t>
            </a:r>
            <a:endParaRPr b="0" i="0" sz="2200" u="none" cap="none" strike="noStrike">
              <a:solidFill>
                <a:srgbClr val="424242"/>
              </a:solidFill>
              <a:latin typeface="Calibri"/>
              <a:ea typeface="Calibri"/>
              <a:cs typeface="Calibri"/>
              <a:sym typeface="Calibri"/>
            </a:endParaRPr>
          </a:p>
        </p:txBody>
      </p:sp>
      <p:cxnSp>
        <p:nvCxnSpPr>
          <p:cNvPr id="199" name="Google Shape;199;p2"/>
          <p:cNvCxnSpPr/>
          <p:nvPr/>
        </p:nvCxnSpPr>
        <p:spPr>
          <a:xfrm>
            <a:off x="5655212" y="4814470"/>
            <a:ext cx="5796000" cy="0"/>
          </a:xfrm>
          <a:prstGeom prst="straightConnector1">
            <a:avLst/>
          </a:prstGeom>
          <a:noFill/>
          <a:ln cap="flat" cmpd="sng" w="28575">
            <a:solidFill>
              <a:srgbClr val="D89F11"/>
            </a:solidFill>
            <a:prstDash val="solid"/>
            <a:miter lim="800000"/>
            <a:headEnd len="sm" w="sm" type="none"/>
            <a:tailEnd len="sm" w="sm" type="none"/>
          </a:ln>
        </p:spPr>
      </p:cxnSp>
      <p:sp>
        <p:nvSpPr>
          <p:cNvPr id="200" name="Google Shape;200;p2"/>
          <p:cNvSpPr txBox="1"/>
          <p:nvPr>
            <p:ph idx="1" type="body"/>
          </p:nvPr>
        </p:nvSpPr>
        <p:spPr>
          <a:xfrm>
            <a:off x="308524" y="6224937"/>
            <a:ext cx="9725691" cy="83901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100"/>
              <a:buFont typeface="Arial"/>
              <a:buNone/>
            </a:pPr>
            <a:r>
              <a:rPr b="0" i="0" lang="en-IE" sz="1100" u="none" cap="none" strike="noStrike">
                <a:solidFill>
                  <a:schemeClr val="dk1"/>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 Ce travail est placé sous une licence internationale Creative Commons Attribution-Non-Commercial 4.0, dans le cadre du projet européen NATURE 2021-1-FR01-KA220-ADU-000033584.</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20"/>
          <p:cNvPicPr preferRelativeResize="0"/>
          <p:nvPr/>
        </p:nvPicPr>
        <p:blipFill rotWithShape="1">
          <a:blip r:embed="rId3">
            <a:alphaModFix/>
          </a:blip>
          <a:srcRect b="7686" l="0" r="0" t="7688"/>
          <a:stretch/>
        </p:blipFill>
        <p:spPr>
          <a:xfrm>
            <a:off x="0" y="0"/>
            <a:ext cx="12192000" cy="6859981"/>
          </a:xfrm>
          <a:prstGeom prst="rect">
            <a:avLst/>
          </a:prstGeom>
          <a:noFill/>
          <a:ln>
            <a:noFill/>
          </a:ln>
        </p:spPr>
      </p:pic>
      <p:sp>
        <p:nvSpPr>
          <p:cNvPr id="466" name="Google Shape;466;p20"/>
          <p:cNvSpPr/>
          <p:nvPr/>
        </p:nvSpPr>
        <p:spPr>
          <a:xfrm>
            <a:off x="511444" y="453836"/>
            <a:ext cx="6359711" cy="54912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7" name="Google Shape;467;p20"/>
          <p:cNvSpPr txBox="1"/>
          <p:nvPr>
            <p:ph idx="1" type="body"/>
          </p:nvPr>
        </p:nvSpPr>
        <p:spPr>
          <a:xfrm>
            <a:off x="798382" y="2533338"/>
            <a:ext cx="5297618" cy="3575830"/>
          </a:xfrm>
          <a:prstGeom prst="rect">
            <a:avLst/>
          </a:prstGeom>
          <a:noFill/>
          <a:ln>
            <a:noFill/>
          </a:ln>
        </p:spPr>
        <p:txBody>
          <a:bodyPr anchorCtr="0" anchor="t" bIns="45700" lIns="91425" spcFirstLastPara="1" rIns="91425" wrap="square" tIns="45700">
            <a:noAutofit/>
          </a:bodyPr>
          <a:lstStyle/>
          <a:p>
            <a:pPr indent="-14288" lvl="0" marL="14288" rtl="0" algn="l">
              <a:lnSpc>
                <a:spcPct val="90000"/>
              </a:lnSpc>
              <a:spcBef>
                <a:spcPts val="0"/>
              </a:spcBef>
              <a:spcAft>
                <a:spcPts val="0"/>
              </a:spcAft>
              <a:buClr>
                <a:srgbClr val="296B5F"/>
              </a:buClr>
              <a:buSzPts val="3200"/>
              <a:buNone/>
            </a:pPr>
            <a:r>
              <a:rPr b="1" lang="en-IE" sz="3200">
                <a:solidFill>
                  <a:srgbClr val="296B5F"/>
                </a:solidFill>
              </a:rPr>
              <a:t>Préjugés implicites </a:t>
            </a:r>
            <a:r>
              <a:rPr lang="en-IE" sz="3200">
                <a:solidFill>
                  <a:srgbClr val="296B5F"/>
                </a:solidFill>
              </a:rPr>
              <a:t>... </a:t>
            </a:r>
            <a:endParaRPr/>
          </a:p>
          <a:p>
            <a:pPr indent="-14288" lvl="0" marL="14288" rtl="0" algn="l">
              <a:lnSpc>
                <a:spcPct val="90000"/>
              </a:lnSpc>
              <a:spcBef>
                <a:spcPts val="1000"/>
              </a:spcBef>
              <a:spcAft>
                <a:spcPts val="0"/>
              </a:spcAft>
              <a:buClr>
                <a:srgbClr val="086575"/>
              </a:buClr>
              <a:buSzPts val="2600"/>
              <a:buNone/>
            </a:pPr>
            <a:r>
              <a:t/>
            </a:r>
            <a:endParaRPr sz="2600">
              <a:solidFill>
                <a:srgbClr val="424242"/>
              </a:solidFill>
            </a:endParaRPr>
          </a:p>
          <a:p>
            <a:pPr indent="-14288" lvl="0" marL="14288" rtl="0" algn="l">
              <a:lnSpc>
                <a:spcPct val="90000"/>
              </a:lnSpc>
              <a:spcBef>
                <a:spcPts val="1000"/>
              </a:spcBef>
              <a:spcAft>
                <a:spcPts val="0"/>
              </a:spcAft>
              <a:buClr>
                <a:srgbClr val="424242"/>
              </a:buClr>
              <a:buSzPts val="2600"/>
              <a:buNone/>
            </a:pPr>
            <a:r>
              <a:rPr lang="en-IE" sz="2600">
                <a:solidFill>
                  <a:srgbClr val="424242"/>
                </a:solidFill>
              </a:rPr>
              <a:t>Essayez de ne pas </a:t>
            </a:r>
            <a:r>
              <a:rPr lang="en-IE" sz="2600" u="sng">
                <a:solidFill>
                  <a:srgbClr val="424242"/>
                </a:solidFill>
              </a:rPr>
              <a:t>présumer de </a:t>
            </a:r>
            <a:r>
              <a:rPr lang="en-IE" sz="2600">
                <a:solidFill>
                  <a:srgbClr val="424242"/>
                </a:solidFill>
              </a:rPr>
              <a:t>l'histoire de la personne que vous formez, demandez-lui de vous raconter son histoire et écoutez.</a:t>
            </a:r>
            <a:endParaRPr/>
          </a:p>
        </p:txBody>
      </p:sp>
      <p:sp>
        <p:nvSpPr>
          <p:cNvPr id="468" name="Google Shape;468;p20"/>
          <p:cNvSpPr txBox="1"/>
          <p:nvPr>
            <p:ph idx="2" type="body"/>
          </p:nvPr>
        </p:nvSpPr>
        <p:spPr>
          <a:xfrm>
            <a:off x="4090489" y="1452344"/>
            <a:ext cx="7167123" cy="803654"/>
          </a:xfrm>
          <a:prstGeom prst="rect">
            <a:avLst/>
          </a:prstGeom>
          <a:solidFill>
            <a:srgbClr val="E8A116"/>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solidFill>
                  <a:schemeClr val="lt1"/>
                </a:solidFill>
              </a:rPr>
              <a:t>2.3 Égalité, diversité et handicap</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1"/>
          <p:cNvSpPr txBox="1"/>
          <p:nvPr>
            <p:ph idx="1" type="body"/>
          </p:nvPr>
        </p:nvSpPr>
        <p:spPr>
          <a:xfrm>
            <a:off x="798380" y="1481570"/>
            <a:ext cx="10595237" cy="452734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86575"/>
              </a:buClr>
              <a:buSzPts val="2400"/>
              <a:buNone/>
            </a:pPr>
            <a:r>
              <a:rPr b="1" lang="en-IE"/>
              <a:t>Cercle de confiance</a:t>
            </a:r>
            <a:endParaRPr/>
          </a:p>
          <a:p>
            <a:pPr indent="-457200" lvl="0" marL="457200" rtl="0" algn="l">
              <a:lnSpc>
                <a:spcPct val="90000"/>
              </a:lnSpc>
              <a:spcBef>
                <a:spcPts val="0"/>
              </a:spcBef>
              <a:spcAft>
                <a:spcPts val="0"/>
              </a:spcAft>
              <a:buSzPts val="2400"/>
              <a:buFont typeface="Arial"/>
              <a:buChar char="•"/>
            </a:pPr>
            <a:r>
              <a:rPr lang="en-IE" sz="2000"/>
              <a:t>Inscrivez dans une colonne sur le côté gauche d'une feuille blanche les initiales de six à dix personnes en qui vous avez le plus confiance et qui </a:t>
            </a:r>
            <a:r>
              <a:rPr lang="en-IE" sz="2000" u="sng"/>
              <a:t>ne sont pas des </a:t>
            </a:r>
            <a:r>
              <a:rPr lang="en-IE" sz="2000"/>
              <a:t>membres de </a:t>
            </a:r>
            <a:r>
              <a:rPr lang="en-IE" sz="2000" u="sng"/>
              <a:t>votre famille.</a:t>
            </a:r>
            <a:endParaRPr/>
          </a:p>
          <a:p>
            <a:pPr indent="-457200" lvl="0" marL="457200" rtl="0" algn="l">
              <a:lnSpc>
                <a:spcPct val="90000"/>
              </a:lnSpc>
              <a:spcBef>
                <a:spcPts val="0"/>
              </a:spcBef>
              <a:spcAft>
                <a:spcPts val="0"/>
              </a:spcAft>
              <a:buSzPts val="2400"/>
              <a:buFont typeface="Arial"/>
              <a:buChar char="•"/>
            </a:pPr>
            <a:r>
              <a:rPr lang="en-IE" sz="2000"/>
              <a:t>Cochez les membres de leur cercle de confiance qui se ressemblent de la manière suivante. </a:t>
            </a:r>
            <a:r>
              <a:rPr b="1" lang="en-IE" sz="2000">
                <a:solidFill>
                  <a:srgbClr val="E8A116"/>
                </a:solidFill>
              </a:rPr>
              <a:t>Qui, dans vos groupes, est...</a:t>
            </a:r>
            <a:endParaRPr/>
          </a:p>
          <a:p>
            <a:pPr indent="-457200" lvl="0" marL="457200" rtl="0" algn="l">
              <a:lnSpc>
                <a:spcPct val="90000"/>
              </a:lnSpc>
              <a:spcBef>
                <a:spcPts val="0"/>
              </a:spcBef>
              <a:spcAft>
                <a:spcPts val="0"/>
              </a:spcAft>
              <a:buSzPts val="2400"/>
              <a:buFont typeface="Calibri"/>
              <a:buAutoNum type="arabicPeriod"/>
            </a:pPr>
            <a:r>
              <a:rPr lang="en-IE"/>
              <a:t>Le même sexe que vous ?</a:t>
            </a:r>
            <a:endParaRPr/>
          </a:p>
          <a:p>
            <a:pPr indent="-457200" lvl="0" marL="457200" rtl="0" algn="l">
              <a:lnSpc>
                <a:spcPct val="90000"/>
              </a:lnSpc>
              <a:spcBef>
                <a:spcPts val="0"/>
              </a:spcBef>
              <a:spcAft>
                <a:spcPts val="0"/>
              </a:spcAft>
              <a:buSzPts val="2400"/>
              <a:buFont typeface="Calibri"/>
              <a:buAutoNum type="arabicPeriod"/>
            </a:pPr>
            <a:r>
              <a:rPr lang="en-IE"/>
              <a:t>De la même nationalité que vous ?</a:t>
            </a:r>
            <a:endParaRPr/>
          </a:p>
          <a:p>
            <a:pPr indent="-457200" lvl="0" marL="457200" rtl="0" algn="l">
              <a:lnSpc>
                <a:spcPct val="90000"/>
              </a:lnSpc>
              <a:spcBef>
                <a:spcPts val="0"/>
              </a:spcBef>
              <a:spcAft>
                <a:spcPts val="0"/>
              </a:spcAft>
              <a:buSzPts val="2400"/>
              <a:buFont typeface="Calibri"/>
              <a:buAutoNum type="arabicPeriod"/>
            </a:pPr>
            <a:r>
              <a:rPr lang="en-IE"/>
              <a:t>Parle la même langue maternelle que vous ?</a:t>
            </a:r>
            <a:endParaRPr/>
          </a:p>
          <a:p>
            <a:pPr indent="-457200" lvl="0" marL="457200" rtl="0" algn="l">
              <a:lnSpc>
                <a:spcPct val="90000"/>
              </a:lnSpc>
              <a:spcBef>
                <a:spcPts val="0"/>
              </a:spcBef>
              <a:spcAft>
                <a:spcPts val="0"/>
              </a:spcAft>
              <a:buSzPts val="2400"/>
              <a:buFont typeface="Calibri"/>
              <a:buAutoNum type="arabicPeriod"/>
            </a:pPr>
            <a:r>
              <a:rPr lang="en-IE"/>
              <a:t>Parle-t-il avec le même accent que vous ?</a:t>
            </a:r>
            <a:endParaRPr/>
          </a:p>
          <a:p>
            <a:pPr indent="-457200" lvl="0" marL="457200" rtl="0" algn="l">
              <a:lnSpc>
                <a:spcPct val="90000"/>
              </a:lnSpc>
              <a:spcBef>
                <a:spcPts val="0"/>
              </a:spcBef>
              <a:spcAft>
                <a:spcPts val="0"/>
              </a:spcAft>
              <a:buSzPts val="2400"/>
              <a:buFont typeface="Calibri"/>
              <a:buAutoNum type="arabicPeriod"/>
            </a:pPr>
            <a:r>
              <a:rPr lang="en-IE"/>
              <a:t>A-t-il le même âge que vous ?</a:t>
            </a:r>
            <a:endParaRPr/>
          </a:p>
          <a:p>
            <a:pPr indent="-457200" lvl="0" marL="457200" rtl="0" algn="l">
              <a:lnSpc>
                <a:spcPct val="90000"/>
              </a:lnSpc>
              <a:spcBef>
                <a:spcPts val="0"/>
              </a:spcBef>
              <a:spcAft>
                <a:spcPts val="0"/>
              </a:spcAft>
              <a:buSzPts val="2400"/>
              <a:buFont typeface="Calibri"/>
              <a:buAutoNum type="arabicPeriod"/>
            </a:pPr>
            <a:r>
              <a:rPr lang="en-IE"/>
              <a:t>Est de la même race/ethnie que vous ?</a:t>
            </a:r>
            <a:endParaRPr/>
          </a:p>
          <a:p>
            <a:pPr indent="-457200" lvl="0" marL="457200" rtl="0" algn="l">
              <a:lnSpc>
                <a:spcPct val="90000"/>
              </a:lnSpc>
              <a:spcBef>
                <a:spcPts val="0"/>
              </a:spcBef>
              <a:spcAft>
                <a:spcPts val="0"/>
              </a:spcAft>
              <a:buSzPts val="2400"/>
              <a:buFont typeface="Calibri"/>
              <a:buAutoNum type="arabicPeriod"/>
            </a:pPr>
            <a:r>
              <a:rPr lang="en-IE"/>
              <a:t>A la même appartenance religieuse que vous ?</a:t>
            </a:r>
            <a:endParaRPr/>
          </a:p>
          <a:p>
            <a:pPr indent="-457200" lvl="0" marL="457200" rtl="0" algn="l">
              <a:lnSpc>
                <a:spcPct val="90000"/>
              </a:lnSpc>
              <a:spcBef>
                <a:spcPts val="0"/>
              </a:spcBef>
              <a:spcAft>
                <a:spcPts val="0"/>
              </a:spcAft>
              <a:buSzPts val="2400"/>
              <a:buFont typeface="Calibri"/>
              <a:buAutoNum type="arabicPeriod"/>
            </a:pPr>
            <a:r>
              <a:rPr lang="en-IE"/>
              <a:t>A le même niveau d'éducation que vous ?</a:t>
            </a:r>
            <a:endParaRPr/>
          </a:p>
          <a:p>
            <a:pPr indent="0" lvl="0" marL="0" rtl="0" algn="l">
              <a:lnSpc>
                <a:spcPct val="90000"/>
              </a:lnSpc>
              <a:spcBef>
                <a:spcPts val="0"/>
              </a:spcBef>
              <a:spcAft>
                <a:spcPts val="0"/>
              </a:spcAft>
              <a:buClr>
                <a:srgbClr val="086575"/>
              </a:buClr>
              <a:buSzPts val="2400"/>
              <a:buNone/>
            </a:pPr>
            <a:r>
              <a:t/>
            </a:r>
            <a:endParaRPr/>
          </a:p>
          <a:p>
            <a:pPr indent="-304800" lvl="0" marL="457200" rtl="0" algn="l">
              <a:lnSpc>
                <a:spcPct val="90000"/>
              </a:lnSpc>
              <a:spcBef>
                <a:spcPts val="0"/>
              </a:spcBef>
              <a:spcAft>
                <a:spcPts val="0"/>
              </a:spcAft>
              <a:buClr>
                <a:srgbClr val="086575"/>
              </a:buClr>
              <a:buSzPts val="2400"/>
              <a:buFont typeface="Calibri"/>
              <a:buNone/>
            </a:pPr>
            <a:r>
              <a:t/>
            </a:r>
            <a:endParaRPr/>
          </a:p>
          <a:p>
            <a:pPr indent="-304800" lvl="0" marL="457200" rtl="0" algn="l">
              <a:lnSpc>
                <a:spcPct val="90000"/>
              </a:lnSpc>
              <a:spcBef>
                <a:spcPts val="0"/>
              </a:spcBef>
              <a:spcAft>
                <a:spcPts val="0"/>
              </a:spcAft>
              <a:buClr>
                <a:srgbClr val="086575"/>
              </a:buClr>
              <a:buSzPts val="2400"/>
              <a:buFont typeface="Calibri"/>
              <a:buNone/>
            </a:pPr>
            <a:r>
              <a:t/>
            </a:r>
            <a:endParaRPr/>
          </a:p>
          <a:p>
            <a:pPr indent="-228600" lvl="0" marL="228600" rtl="0" algn="l">
              <a:lnSpc>
                <a:spcPct val="90000"/>
              </a:lnSpc>
              <a:spcBef>
                <a:spcPts val="1000"/>
              </a:spcBef>
              <a:spcAft>
                <a:spcPts val="0"/>
              </a:spcAft>
              <a:buClr>
                <a:srgbClr val="086575"/>
              </a:buClr>
              <a:buSzPts val="2400"/>
              <a:buNone/>
            </a:pPr>
            <a:r>
              <a:t/>
            </a:r>
            <a:endParaRPr/>
          </a:p>
        </p:txBody>
      </p:sp>
      <p:sp>
        <p:nvSpPr>
          <p:cNvPr id="474" name="Google Shape;474;p21"/>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86575"/>
              </a:buClr>
              <a:buSzPts val="3600"/>
              <a:buNone/>
            </a:pPr>
            <a:r>
              <a:rPr lang="en-IE"/>
              <a:t>ACTIVITÉ</a:t>
            </a:r>
            <a:endParaRPr/>
          </a:p>
          <a:p>
            <a:pPr indent="0" lvl="0" marL="0" rtl="0" algn="l">
              <a:lnSpc>
                <a:spcPct val="90000"/>
              </a:lnSpc>
              <a:spcBef>
                <a:spcPts val="1000"/>
              </a:spcBef>
              <a:spcAft>
                <a:spcPts val="0"/>
              </a:spcAft>
              <a:buClr>
                <a:srgbClr val="086575"/>
              </a:buClr>
              <a:buSzPts val="3600"/>
              <a:buNone/>
            </a:pPr>
            <a:r>
              <a:t/>
            </a:r>
            <a:endParaRPr/>
          </a:p>
        </p:txBody>
      </p:sp>
      <p:graphicFrame>
        <p:nvGraphicFramePr>
          <p:cNvPr id="475" name="Google Shape;475;p21"/>
          <p:cNvGraphicFramePr/>
          <p:nvPr/>
        </p:nvGraphicFramePr>
        <p:xfrm>
          <a:off x="8275899" y="3231273"/>
          <a:ext cx="3000000" cy="3000000"/>
        </p:xfrm>
        <a:graphic>
          <a:graphicData uri="http://schemas.openxmlformats.org/drawingml/2006/table">
            <a:tbl>
              <a:tblPr bandRow="1" firstRow="1">
                <a:noFill/>
                <a:tableStyleId>{10F87749-EDA5-4065-84B9-99C49D282FBA}</a:tableStyleId>
              </a:tblPr>
              <a:tblGrid>
                <a:gridCol w="937450"/>
                <a:gridCol w="602650"/>
                <a:gridCol w="549075"/>
                <a:gridCol w="586200"/>
              </a:tblGrid>
              <a:tr h="368175">
                <a:tc>
                  <a:txBody>
                    <a:bodyPr/>
                    <a:lstStyle/>
                    <a:p>
                      <a:pPr indent="0" lvl="0" marL="0" marR="0" rtl="0" algn="l">
                        <a:lnSpc>
                          <a:spcPct val="100000"/>
                        </a:lnSpc>
                        <a:spcBef>
                          <a:spcPts val="0"/>
                        </a:spcBef>
                        <a:spcAft>
                          <a:spcPts val="0"/>
                        </a:spcAft>
                        <a:buClr>
                          <a:srgbClr val="000000"/>
                        </a:buClr>
                        <a:buSzPts val="1800"/>
                        <a:buFont typeface="Arial"/>
                        <a:buNone/>
                      </a:pPr>
                      <a:r>
                        <a:rPr lang="en-IE" sz="1800" u="none" cap="none" strike="noStrike"/>
                        <a:t>Initiales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u="none" cap="none" strike="noStrike"/>
                        <a:t>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u="none" cap="none" strike="noStrike"/>
                        <a:t>2</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u="none" cap="none" strike="noStrike"/>
                        <a:t>3</a:t>
                      </a:r>
                      <a:endParaRPr sz="1800" u="none" cap="none" strike="noStrike"/>
                    </a:p>
                  </a:txBody>
                  <a:tcPr marT="45725" marB="45725" marR="91450" marL="91450"/>
                </a:tc>
              </a:tr>
              <a:tr h="368175">
                <a:tc>
                  <a:txBody>
                    <a:bodyPr/>
                    <a:lstStyle/>
                    <a:p>
                      <a:pPr indent="0" lvl="0" marL="0" marR="0" rtl="0" algn="l">
                        <a:lnSpc>
                          <a:spcPct val="100000"/>
                        </a:lnSpc>
                        <a:spcBef>
                          <a:spcPts val="0"/>
                        </a:spcBef>
                        <a:spcAft>
                          <a:spcPts val="0"/>
                        </a:spcAft>
                        <a:buClr>
                          <a:srgbClr val="000000"/>
                        </a:buClr>
                        <a:buSzPts val="1800"/>
                        <a:buFont typeface="Arial"/>
                        <a:buNone/>
                      </a:pPr>
                      <a:r>
                        <a:rPr lang="en-IE" sz="1800" u="none" cap="none" strike="noStrike"/>
                        <a:t>A.F</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u="none" cap="none" strike="noStrike"/>
                        <a:t>✔</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u="none" cap="none" strike="noStrike"/>
                        <a:t>✔</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68175">
                <a:tc>
                  <a:txBody>
                    <a:bodyPr/>
                    <a:lstStyle/>
                    <a:p>
                      <a:pPr indent="0" lvl="0" marL="0" marR="0" rtl="0" algn="l">
                        <a:lnSpc>
                          <a:spcPct val="100000"/>
                        </a:lnSpc>
                        <a:spcBef>
                          <a:spcPts val="0"/>
                        </a:spcBef>
                        <a:spcAft>
                          <a:spcPts val="0"/>
                        </a:spcAft>
                        <a:buClr>
                          <a:srgbClr val="000000"/>
                        </a:buClr>
                        <a:buSzPts val="1800"/>
                        <a:buFont typeface="Arial"/>
                        <a:buNone/>
                      </a:pPr>
                      <a:r>
                        <a:rPr lang="en-IE" sz="1800" u="none" cap="none" strike="noStrike"/>
                        <a:t>D.B.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u="none" cap="none" strike="noStrike"/>
                        <a:t>✔</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u="none" cap="none" strike="noStrike"/>
                        <a:t>✔</a:t>
                      </a:r>
                      <a:endParaRPr sz="1800" u="none" cap="none" strike="noStrike"/>
                    </a:p>
                  </a:txBody>
                  <a:tcPr marT="45725" marB="45725" marR="91450" marL="91450"/>
                </a:tc>
              </a:tr>
              <a:tr h="368175">
                <a:tc>
                  <a:txBody>
                    <a:bodyPr/>
                    <a:lstStyle/>
                    <a:p>
                      <a:pPr indent="0" lvl="0" marL="0" marR="0" rtl="0" algn="l">
                        <a:lnSpc>
                          <a:spcPct val="100000"/>
                        </a:lnSpc>
                        <a:spcBef>
                          <a:spcPts val="0"/>
                        </a:spcBef>
                        <a:spcAft>
                          <a:spcPts val="0"/>
                        </a:spcAft>
                        <a:buClr>
                          <a:srgbClr val="000000"/>
                        </a:buClr>
                        <a:buSzPts val="1800"/>
                        <a:buFont typeface="Arial"/>
                        <a:buNone/>
                      </a:pPr>
                      <a:r>
                        <a:rPr lang="en-IE" sz="1800" u="none" cap="none" strike="noStrike"/>
                        <a:t>CTE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u="none" cap="none" strike="noStrike"/>
                        <a:t>✔</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681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681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681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grpSp>
        <p:nvGrpSpPr>
          <p:cNvPr id="476" name="Google Shape;476;p21"/>
          <p:cNvGrpSpPr/>
          <p:nvPr/>
        </p:nvGrpSpPr>
        <p:grpSpPr>
          <a:xfrm>
            <a:off x="2747740" y="580428"/>
            <a:ext cx="789352" cy="789216"/>
            <a:chOff x="3258209" y="1217582"/>
            <a:chExt cx="4712093" cy="4711281"/>
          </a:xfrm>
        </p:grpSpPr>
        <p:sp>
          <p:nvSpPr>
            <p:cNvPr id="477" name="Google Shape;477;p21"/>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78" name="Google Shape;478;p21"/>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479" name="Google Shape;479;p21"/>
            <p:cNvGrpSpPr/>
            <p:nvPr/>
          </p:nvGrpSpPr>
          <p:grpSpPr>
            <a:xfrm>
              <a:off x="3258209" y="1217582"/>
              <a:ext cx="4712093" cy="4711281"/>
              <a:chOff x="3258209" y="1217582"/>
              <a:chExt cx="4712093" cy="4711281"/>
            </a:xfrm>
          </p:grpSpPr>
          <p:sp>
            <p:nvSpPr>
              <p:cNvPr id="480" name="Google Shape;480;p21"/>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1" name="Google Shape;481;p21"/>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2" name="Google Shape;482;p21"/>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3" name="Google Shape;483;p21"/>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4" name="Google Shape;484;p21"/>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5" name="Google Shape;485;p21"/>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6" name="Google Shape;486;p21"/>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7" name="Google Shape;487;p21"/>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8" name="Google Shape;488;p21"/>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89" name="Google Shape;489;p21"/>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0" name="Google Shape;490;p21"/>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1" name="Google Shape;491;p21"/>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2" name="Google Shape;492;p21"/>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493" name="Google Shape;493;p21"/>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sp>
        <p:nvSpPr>
          <p:cNvPr id="494" name="Google Shape;494;p21"/>
          <p:cNvSpPr txBox="1"/>
          <p:nvPr/>
        </p:nvSpPr>
        <p:spPr>
          <a:xfrm>
            <a:off x="442913" y="6083269"/>
            <a:ext cx="4487574" cy="4801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2800"/>
              <a:buFont typeface="Arial"/>
              <a:buNone/>
            </a:pPr>
            <a:r>
              <a:rPr b="0" i="0" lang="en-IE" sz="2800" u="none" cap="none" strike="noStrike">
                <a:solidFill>
                  <a:schemeClr val="lt1"/>
                </a:solidFill>
                <a:latin typeface="Calibri"/>
                <a:ea typeface="Calibri"/>
                <a:cs typeface="Calibri"/>
                <a:sym typeface="Calibri"/>
              </a:rPr>
              <a:t>Affinité ou préjugé de groupe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0" name="Google Shape;500;p2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39838" lvl="0" marL="1254125" rtl="0" algn="l">
              <a:lnSpc>
                <a:spcPct val="90000"/>
              </a:lnSpc>
              <a:spcBef>
                <a:spcPts val="0"/>
              </a:spcBef>
              <a:spcAft>
                <a:spcPts val="0"/>
              </a:spcAft>
              <a:buClr>
                <a:srgbClr val="424242"/>
              </a:buClr>
              <a:buSzPts val="1800"/>
              <a:buNone/>
            </a:pPr>
            <a:r>
              <a:rPr b="1" lang="en-IE" sz="1800"/>
              <a:t>Exercice </a:t>
            </a:r>
            <a:r>
              <a:rPr lang="en-IE" sz="1800"/>
              <a:t>: </a:t>
            </a:r>
            <a:r>
              <a:rPr b="1" lang="en-IE" sz="1800"/>
              <a:t>1) </a:t>
            </a:r>
            <a:r>
              <a:rPr lang="en-IE" sz="1800"/>
              <a:t>Avez-vous des préjugés ? Regardez la vidéo YouTube ci-dessous pour découvrir et reconnaître vos préjugés implicites.  </a:t>
            </a:r>
            <a:r>
              <a:rPr b="1" lang="en-IE" sz="1800"/>
              <a:t>2) </a:t>
            </a:r>
            <a:r>
              <a:rPr lang="en-IE" sz="1800"/>
              <a:t>Bien que les hommes et les femmes soient traités de manière égale aux yeux de la législation européenne, certaines traditions culturelles peuvent avoir un impact sur les rôles des hommes et des femmes et sur les droits de l'homme : identifiez l'origine de vos apprenants et recherchez les traditions, les normes sociales, les principaux groupes ethniques et les minorités culturelles dans ces régions.</a:t>
            </a:r>
            <a:endParaRPr/>
          </a:p>
          <a:p>
            <a:pPr indent="-1239838" lvl="0" marL="1254125" rtl="0" algn="l">
              <a:lnSpc>
                <a:spcPct val="90000"/>
              </a:lnSpc>
              <a:spcBef>
                <a:spcPts val="1000"/>
              </a:spcBef>
              <a:spcAft>
                <a:spcPts val="0"/>
              </a:spcAft>
              <a:buClr>
                <a:srgbClr val="424242"/>
              </a:buClr>
              <a:buSzPts val="1800"/>
              <a:buNone/>
            </a:pPr>
            <a:r>
              <a:rPr b="1" lang="en-IE" sz="1800"/>
              <a:t>Sites web </a:t>
            </a:r>
            <a:r>
              <a:rPr lang="en-IE" sz="1800"/>
              <a:t>: Infographie </a:t>
            </a:r>
            <a:r>
              <a:rPr lang="en-IE" sz="1800" u="sng">
                <a:solidFill>
                  <a:schemeClr val="hlink"/>
                </a:solidFill>
                <a:hlinkClick r:id="rId3"/>
              </a:rPr>
              <a:t>- le </a:t>
            </a:r>
            <a:r>
              <a:rPr lang="en-IE" sz="1800"/>
              <a:t>handicap dans l'UE (2022) </a:t>
            </a:r>
            <a:r>
              <a:rPr lang="en-IE" sz="1800" u="sng">
                <a:solidFill>
                  <a:srgbClr val="87AF3F"/>
                </a:solidFill>
                <a:hlinkClick r:id="rId4">
                  <a:extLst>
                    <a:ext uri="{A12FA001-AC4F-418D-AE19-62706E023703}">
                      <ahyp:hlinkClr val="tx"/>
                    </a:ext>
                  </a:extLst>
                </a:hlinkClick>
              </a:rPr>
              <a:t>https://www.consilium.europa.eu/en/infographics/disability-eu-facts-figures/#:~:text=87%20million%20Européens%20sont%20somes,1%20dans%204%20adultes%20européens</a:t>
            </a:r>
            <a:r>
              <a:rPr lang="en-IE" sz="1800">
                <a:solidFill>
                  <a:srgbClr val="87AF3F"/>
                </a:solidFill>
              </a:rPr>
              <a:t>. </a:t>
            </a:r>
            <a:r>
              <a:rPr lang="en-IE" sz="1800"/>
              <a:t>Test d'association implicite de Harvard </a:t>
            </a:r>
            <a:r>
              <a:rPr lang="en-IE" sz="1800" u="sng">
                <a:solidFill>
                  <a:srgbClr val="87AF3F"/>
                </a:solidFill>
                <a:hlinkClick r:id="rId5">
                  <a:extLst>
                    <a:ext uri="{A12FA001-AC4F-418D-AE19-62706E023703}">
                      <ahyp:hlinkClr val="tx"/>
                    </a:ext>
                  </a:extLst>
                </a:hlinkClick>
              </a:rPr>
              <a:t>: </a:t>
            </a:r>
            <a:r>
              <a:rPr lang="en-IE" sz="1800">
                <a:solidFill>
                  <a:srgbClr val="87AF3F"/>
                </a:solidFill>
              </a:rPr>
              <a:t>https://implicit.harvard.edu/implicit/takeatest.html.  </a:t>
            </a:r>
            <a:r>
              <a:rPr lang="en-IE" sz="1800"/>
              <a:t>OMS (2023) Handicap : https://www.who.int/health-topics/disability#tab=tab_1</a:t>
            </a:r>
            <a:endParaRPr/>
          </a:p>
          <a:p>
            <a:pPr indent="-1239838" lvl="0" marL="1254125" rtl="0" algn="l">
              <a:lnSpc>
                <a:spcPct val="90000"/>
              </a:lnSpc>
              <a:spcBef>
                <a:spcPts val="1000"/>
              </a:spcBef>
              <a:spcAft>
                <a:spcPts val="0"/>
              </a:spcAft>
              <a:buClr>
                <a:srgbClr val="424242"/>
              </a:buClr>
              <a:buSzPts val="1800"/>
              <a:buNone/>
            </a:pPr>
            <a:r>
              <a:rPr b="1" lang="en-IE" sz="1800"/>
              <a:t>YouTube </a:t>
            </a:r>
            <a:r>
              <a:rPr lang="en-IE" sz="1800"/>
              <a:t>: 	Quels sont vos préjugés ? Reconnaître et combattre les préjugés inconscients | Jennefer Witter | TEDxAlbany. Disponible à l'adresse : https://www.youtube.com/watch?v=tEoajtG90qY</a:t>
            </a:r>
            <a:endParaRPr/>
          </a:p>
          <a:p>
            <a:pPr indent="-1239838" lvl="0" marL="1254125" rtl="0" algn="l">
              <a:lnSpc>
                <a:spcPct val="90000"/>
              </a:lnSpc>
              <a:spcBef>
                <a:spcPts val="1000"/>
              </a:spcBef>
              <a:spcAft>
                <a:spcPts val="0"/>
              </a:spcAft>
              <a:buClr>
                <a:srgbClr val="424242"/>
              </a:buClr>
              <a:buSzPts val="1800"/>
              <a:buNone/>
            </a:pPr>
            <a:r>
              <a:rPr b="1" lang="en-IE" sz="1800"/>
              <a:t>Étude de cas : 	</a:t>
            </a:r>
            <a:r>
              <a:rPr lang="en-IE" sz="1800"/>
              <a:t>Orti Generali </a:t>
            </a:r>
            <a:endParaRPr/>
          </a:p>
          <a:p>
            <a:pPr indent="-1239838" lvl="0" marL="1254125" rtl="0" algn="l">
              <a:lnSpc>
                <a:spcPct val="90000"/>
              </a:lnSpc>
              <a:spcBef>
                <a:spcPts val="1000"/>
              </a:spcBef>
              <a:spcAft>
                <a:spcPts val="0"/>
              </a:spcAft>
              <a:buClr>
                <a:srgbClr val="424242"/>
              </a:buClr>
              <a:buSzPts val="1800"/>
              <a:buNone/>
            </a:pPr>
            <a:r>
              <a:rPr b="1" lang="en-IE" sz="1800"/>
              <a:t>Publication </a:t>
            </a:r>
            <a:r>
              <a:rPr lang="en-IE" sz="1800"/>
              <a:t>: QadirMushtaq, A. et Afzal, M., 2017. Le printemps arabe : Ses causes et ses conséquences. Journal de la société historique de l'université du Pendjab, 30(1), pp.1-10.</a:t>
            </a:r>
            <a:endParaRPr/>
          </a:p>
          <a:p>
            <a:pPr indent="-1239838" lvl="0" marL="1254125" rtl="0" algn="l">
              <a:lnSpc>
                <a:spcPct val="90000"/>
              </a:lnSpc>
              <a:spcBef>
                <a:spcPts val="1000"/>
              </a:spcBef>
              <a:spcAft>
                <a:spcPts val="0"/>
              </a:spcAft>
              <a:buClr>
                <a:srgbClr val="424242"/>
              </a:buClr>
              <a:buSzPts val="1800"/>
              <a:buNone/>
            </a:pPr>
            <a:r>
              <a:rPr lang="en-IE" sz="1800"/>
              <a:t>         	Thein, P.T., 2015, juillet. Gender equality and cultural norms in Myanmar. In Int'l Conference on Burma/Myanmar Studies (juillet 2015).</a:t>
            </a:r>
            <a:endParaRPr/>
          </a:p>
          <a:p>
            <a:pPr indent="-1125538" lvl="0" marL="1254125" rtl="0" algn="l">
              <a:lnSpc>
                <a:spcPct val="100000"/>
              </a:lnSpc>
              <a:spcBef>
                <a:spcPts val="400"/>
              </a:spcBef>
              <a:spcAft>
                <a:spcPts val="0"/>
              </a:spcAft>
              <a:buClr>
                <a:srgbClr val="E8A116"/>
              </a:buClr>
              <a:buSzPts val="1800"/>
              <a:buFont typeface="Arial"/>
              <a:buNone/>
            </a:pPr>
            <a:r>
              <a:t/>
            </a:r>
            <a:endParaRPr sz="1800"/>
          </a:p>
        </p:txBody>
      </p:sp>
      <p:sp>
        <p:nvSpPr>
          <p:cNvPr id="501" name="Google Shape;501;p2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Ressources</a:t>
            </a:r>
            <a:endParaRPr b="0" i="0" sz="1400" u="none" cap="none" strike="noStrike">
              <a:solidFill>
                <a:srgbClr val="000000"/>
              </a:solidFill>
              <a:latin typeface="Arial"/>
              <a:ea typeface="Arial"/>
              <a:cs typeface="Arial"/>
              <a:sym typeface="Arial"/>
            </a:endParaRPr>
          </a:p>
        </p:txBody>
      </p:sp>
      <p:cxnSp>
        <p:nvCxnSpPr>
          <p:cNvPr id="502" name="Google Shape;502;p2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503" name="Google Shape;503;p22"/>
          <p:cNvGrpSpPr/>
          <p:nvPr/>
        </p:nvGrpSpPr>
        <p:grpSpPr>
          <a:xfrm>
            <a:off x="10618032" y="212376"/>
            <a:ext cx="991837" cy="990574"/>
            <a:chOff x="6054339" y="3604505"/>
            <a:chExt cx="847183" cy="846104"/>
          </a:xfrm>
        </p:grpSpPr>
        <p:grpSp>
          <p:nvGrpSpPr>
            <p:cNvPr id="504" name="Google Shape;504;p22"/>
            <p:cNvGrpSpPr/>
            <p:nvPr/>
          </p:nvGrpSpPr>
          <p:grpSpPr>
            <a:xfrm>
              <a:off x="6123227" y="3643245"/>
              <a:ext cx="640536" cy="353722"/>
              <a:chOff x="1091072" y="3888347"/>
              <a:chExt cx="640536" cy="353722"/>
            </a:xfrm>
          </p:grpSpPr>
          <p:sp>
            <p:nvSpPr>
              <p:cNvPr id="505" name="Google Shape;505;p22"/>
              <p:cNvSpPr/>
              <p:nvPr/>
            </p:nvSpPr>
            <p:spPr>
              <a:xfrm>
                <a:off x="1309464" y="3888347"/>
                <a:ext cx="273036" cy="299579"/>
              </a:xfrm>
              <a:custGeom>
                <a:rect b="b" l="l" r="r" t="t"/>
                <a:pathLst>
                  <a:path extrusionOk="0" h="299579" w="273036">
                    <a:moveTo>
                      <a:pt x="107817" y="299195"/>
                    </a:moveTo>
                    <a:cubicBezTo>
                      <a:pt x="98222" y="299195"/>
                      <a:pt x="90547" y="299195"/>
                      <a:pt x="82104" y="299195"/>
                    </a:cubicBezTo>
                    <a:cubicBezTo>
                      <a:pt x="81336" y="294972"/>
                      <a:pt x="80569" y="290748"/>
                      <a:pt x="79417" y="286908"/>
                    </a:cubicBezTo>
                    <a:cubicBezTo>
                      <a:pt x="74428" y="266940"/>
                      <a:pt x="62531" y="251965"/>
                      <a:pt x="47564" y="238909"/>
                    </a:cubicBezTo>
                    <a:cubicBezTo>
                      <a:pt x="23770" y="218558"/>
                      <a:pt x="9187" y="192447"/>
                      <a:pt x="2662" y="161728"/>
                    </a:cubicBezTo>
                    <a:cubicBezTo>
                      <a:pt x="-13072" y="88002"/>
                      <a:pt x="42959" y="10820"/>
                      <a:pt x="117411" y="1221"/>
                    </a:cubicBezTo>
                    <a:cubicBezTo>
                      <a:pt x="189177" y="-8379"/>
                      <a:pt x="257489" y="39619"/>
                      <a:pt x="270537" y="111041"/>
                    </a:cubicBezTo>
                    <a:cubicBezTo>
                      <a:pt x="279364" y="160960"/>
                      <a:pt x="264781" y="203582"/>
                      <a:pt x="227171" y="237757"/>
                    </a:cubicBezTo>
                    <a:cubicBezTo>
                      <a:pt x="212204" y="251581"/>
                      <a:pt x="199155" y="265788"/>
                      <a:pt x="194166" y="286140"/>
                    </a:cubicBezTo>
                    <a:cubicBezTo>
                      <a:pt x="193015" y="290364"/>
                      <a:pt x="192247" y="294972"/>
                      <a:pt x="191096" y="299579"/>
                    </a:cubicBezTo>
                    <a:cubicBezTo>
                      <a:pt x="183037" y="299579"/>
                      <a:pt x="174977" y="299579"/>
                      <a:pt x="165383" y="299579"/>
                    </a:cubicBezTo>
                    <a:cubicBezTo>
                      <a:pt x="168069" y="258877"/>
                      <a:pt x="170756" y="218942"/>
                      <a:pt x="173442" y="177471"/>
                    </a:cubicBezTo>
                    <a:cubicBezTo>
                      <a:pt x="179966" y="177471"/>
                      <a:pt x="186107" y="177471"/>
                      <a:pt x="192247" y="177471"/>
                    </a:cubicBezTo>
                    <a:cubicBezTo>
                      <a:pt x="214122" y="177087"/>
                      <a:pt x="232160" y="159040"/>
                      <a:pt x="232544" y="137152"/>
                    </a:cubicBezTo>
                    <a:cubicBezTo>
                      <a:pt x="232927" y="114881"/>
                      <a:pt x="215274" y="96066"/>
                      <a:pt x="193782" y="95298"/>
                    </a:cubicBezTo>
                    <a:cubicBezTo>
                      <a:pt x="169988" y="94530"/>
                      <a:pt x="150416" y="110273"/>
                      <a:pt x="148881" y="132545"/>
                    </a:cubicBezTo>
                    <a:cubicBezTo>
                      <a:pt x="148497" y="138304"/>
                      <a:pt x="148113" y="143680"/>
                      <a:pt x="147346" y="149824"/>
                    </a:cubicBezTo>
                    <a:cubicBezTo>
                      <a:pt x="140054" y="149824"/>
                      <a:pt x="133530" y="149824"/>
                      <a:pt x="126622" y="149824"/>
                    </a:cubicBezTo>
                    <a:cubicBezTo>
                      <a:pt x="126238" y="144448"/>
                      <a:pt x="125470" y="139456"/>
                      <a:pt x="125087" y="134464"/>
                    </a:cubicBezTo>
                    <a:cubicBezTo>
                      <a:pt x="123935" y="111041"/>
                      <a:pt x="104747" y="94530"/>
                      <a:pt x="80185" y="95298"/>
                    </a:cubicBezTo>
                    <a:cubicBezTo>
                      <a:pt x="58694" y="96066"/>
                      <a:pt x="41040" y="114881"/>
                      <a:pt x="41040" y="136768"/>
                    </a:cubicBezTo>
                    <a:cubicBezTo>
                      <a:pt x="41040" y="159424"/>
                      <a:pt x="59461" y="177087"/>
                      <a:pt x="82871" y="177087"/>
                    </a:cubicBezTo>
                    <a:cubicBezTo>
                      <a:pt x="88244" y="177087"/>
                      <a:pt x="93617" y="177087"/>
                      <a:pt x="100141" y="177087"/>
                    </a:cubicBezTo>
                    <a:cubicBezTo>
                      <a:pt x="102444" y="217790"/>
                      <a:pt x="105130" y="258109"/>
                      <a:pt x="107817" y="29919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6" name="Google Shape;506;p22"/>
              <p:cNvSpPr/>
              <p:nvPr/>
            </p:nvSpPr>
            <p:spPr>
              <a:xfrm>
                <a:off x="1091072" y="4024732"/>
                <a:ext cx="53344" cy="217337"/>
              </a:xfrm>
              <a:custGeom>
                <a:rect b="b" l="l" r="r" t="t"/>
                <a:pathLst>
                  <a:path extrusionOk="0" h="217337" w="53344">
                    <a:moveTo>
                      <a:pt x="53345" y="217337"/>
                    </a:moveTo>
                    <a:cubicBezTo>
                      <a:pt x="35307" y="217337"/>
                      <a:pt x="18037" y="217337"/>
                      <a:pt x="0" y="217337"/>
                    </a:cubicBezTo>
                    <a:cubicBezTo>
                      <a:pt x="0" y="144764"/>
                      <a:pt x="0" y="72574"/>
                      <a:pt x="0" y="0"/>
                    </a:cubicBezTo>
                    <a:cubicBezTo>
                      <a:pt x="17654" y="0"/>
                      <a:pt x="34924" y="0"/>
                      <a:pt x="53345" y="0"/>
                    </a:cubicBezTo>
                    <a:cubicBezTo>
                      <a:pt x="53345" y="72190"/>
                      <a:pt x="53345" y="144379"/>
                      <a:pt x="53345" y="21733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7" name="Google Shape;507;p22"/>
              <p:cNvSpPr/>
              <p:nvPr/>
            </p:nvSpPr>
            <p:spPr>
              <a:xfrm>
                <a:off x="1172816" y="4023927"/>
                <a:ext cx="53728" cy="217872"/>
              </a:xfrm>
              <a:custGeom>
                <a:rect b="b" l="l" r="r" t="t"/>
                <a:pathLst>
                  <a:path extrusionOk="0" h="217872" w="53728">
                    <a:moveTo>
                      <a:pt x="53729" y="110241"/>
                    </a:moveTo>
                    <a:cubicBezTo>
                      <a:pt x="53729" y="142880"/>
                      <a:pt x="53345" y="175519"/>
                      <a:pt x="53729" y="208158"/>
                    </a:cubicBezTo>
                    <a:cubicBezTo>
                      <a:pt x="53729" y="215453"/>
                      <a:pt x="52193" y="218525"/>
                      <a:pt x="44518" y="217757"/>
                    </a:cubicBezTo>
                    <a:cubicBezTo>
                      <a:pt x="32237" y="216989"/>
                      <a:pt x="19956" y="217373"/>
                      <a:pt x="7676" y="217757"/>
                    </a:cubicBezTo>
                    <a:cubicBezTo>
                      <a:pt x="2303" y="217757"/>
                      <a:pt x="0" y="216605"/>
                      <a:pt x="0" y="210462"/>
                    </a:cubicBezTo>
                    <a:cubicBezTo>
                      <a:pt x="0" y="142880"/>
                      <a:pt x="0" y="75298"/>
                      <a:pt x="0" y="7332"/>
                    </a:cubicBezTo>
                    <a:cubicBezTo>
                      <a:pt x="0" y="1572"/>
                      <a:pt x="2303" y="36"/>
                      <a:pt x="7676" y="36"/>
                    </a:cubicBezTo>
                    <a:cubicBezTo>
                      <a:pt x="20340" y="420"/>
                      <a:pt x="33388" y="420"/>
                      <a:pt x="46053" y="36"/>
                    </a:cubicBezTo>
                    <a:cubicBezTo>
                      <a:pt x="52193" y="-348"/>
                      <a:pt x="53729" y="2340"/>
                      <a:pt x="53729" y="8100"/>
                    </a:cubicBezTo>
                    <a:cubicBezTo>
                      <a:pt x="53729" y="42659"/>
                      <a:pt x="53729" y="76450"/>
                      <a:pt x="53729" y="11024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8" name="Google Shape;508;p22"/>
              <p:cNvSpPr/>
              <p:nvPr/>
            </p:nvSpPr>
            <p:spPr>
              <a:xfrm>
                <a:off x="1100666" y="3889568"/>
                <a:ext cx="116667" cy="106364"/>
              </a:xfrm>
              <a:custGeom>
                <a:rect b="b" l="l" r="r" t="t"/>
                <a:pathLst>
                  <a:path extrusionOk="0" h="106364" w="116667">
                    <a:moveTo>
                      <a:pt x="116668" y="106365"/>
                    </a:moveTo>
                    <a:cubicBezTo>
                      <a:pt x="77139" y="106365"/>
                      <a:pt x="39145" y="106365"/>
                      <a:pt x="0" y="106365"/>
                    </a:cubicBezTo>
                    <a:cubicBezTo>
                      <a:pt x="1151" y="103677"/>
                      <a:pt x="1919" y="101757"/>
                      <a:pt x="2686" y="99837"/>
                    </a:cubicBezTo>
                    <a:cubicBezTo>
                      <a:pt x="18037" y="69118"/>
                      <a:pt x="33388" y="38399"/>
                      <a:pt x="48739" y="8064"/>
                    </a:cubicBezTo>
                    <a:cubicBezTo>
                      <a:pt x="50658" y="4608"/>
                      <a:pt x="54880" y="0"/>
                      <a:pt x="57950" y="0"/>
                    </a:cubicBezTo>
                    <a:cubicBezTo>
                      <a:pt x="61020" y="0"/>
                      <a:pt x="65626" y="4224"/>
                      <a:pt x="67161" y="7680"/>
                    </a:cubicBezTo>
                    <a:cubicBezTo>
                      <a:pt x="82895" y="38015"/>
                      <a:pt x="97863" y="68734"/>
                      <a:pt x="113214" y="99453"/>
                    </a:cubicBezTo>
                    <a:cubicBezTo>
                      <a:pt x="114749" y="101757"/>
                      <a:pt x="115516" y="103677"/>
                      <a:pt x="116668" y="10636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09" name="Google Shape;509;p22"/>
              <p:cNvSpPr/>
              <p:nvPr/>
            </p:nvSpPr>
            <p:spPr>
              <a:xfrm>
                <a:off x="1392335" y="4216342"/>
                <a:ext cx="107457" cy="25343"/>
              </a:xfrm>
              <a:custGeom>
                <a:rect b="b" l="l" r="r" t="t"/>
                <a:pathLst>
                  <a:path extrusionOk="0" h="25343" w="107457">
                    <a:moveTo>
                      <a:pt x="107457" y="0"/>
                    </a:moveTo>
                    <a:cubicBezTo>
                      <a:pt x="107457" y="8448"/>
                      <a:pt x="107457" y="16511"/>
                      <a:pt x="107457" y="25343"/>
                    </a:cubicBezTo>
                    <a:cubicBezTo>
                      <a:pt x="71766" y="25343"/>
                      <a:pt x="36075" y="25343"/>
                      <a:pt x="0" y="25343"/>
                    </a:cubicBezTo>
                    <a:cubicBezTo>
                      <a:pt x="0" y="17279"/>
                      <a:pt x="0" y="9216"/>
                      <a:pt x="0" y="0"/>
                    </a:cubicBezTo>
                    <a:cubicBezTo>
                      <a:pt x="35307" y="0"/>
                      <a:pt x="70615" y="0"/>
                      <a:pt x="107457"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0" name="Google Shape;510;p22"/>
              <p:cNvSpPr/>
              <p:nvPr/>
            </p:nvSpPr>
            <p:spPr>
              <a:xfrm>
                <a:off x="1437237" y="4065818"/>
                <a:ext cx="17653" cy="117884"/>
              </a:xfrm>
              <a:custGeom>
                <a:rect b="b" l="l" r="r" t="t"/>
                <a:pathLst>
                  <a:path extrusionOk="0" h="117884" w="17653">
                    <a:moveTo>
                      <a:pt x="7676" y="117884"/>
                    </a:moveTo>
                    <a:cubicBezTo>
                      <a:pt x="4989" y="78718"/>
                      <a:pt x="2303" y="39935"/>
                      <a:pt x="0" y="0"/>
                    </a:cubicBezTo>
                    <a:cubicBezTo>
                      <a:pt x="6140" y="0"/>
                      <a:pt x="11129" y="0"/>
                      <a:pt x="17654" y="0"/>
                    </a:cubicBezTo>
                    <a:cubicBezTo>
                      <a:pt x="14967" y="39551"/>
                      <a:pt x="12281" y="78718"/>
                      <a:pt x="9978" y="117500"/>
                    </a:cubicBezTo>
                    <a:cubicBezTo>
                      <a:pt x="8827" y="117884"/>
                      <a:pt x="8443" y="117884"/>
                      <a:pt x="7676" y="1178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1" name="Google Shape;511;p22"/>
              <p:cNvSpPr/>
              <p:nvPr/>
            </p:nvSpPr>
            <p:spPr>
              <a:xfrm>
                <a:off x="1377752" y="4010825"/>
                <a:ext cx="28495" cy="26749"/>
              </a:xfrm>
              <a:custGeom>
                <a:rect b="b" l="l" r="r" t="t"/>
                <a:pathLst>
                  <a:path extrusionOk="0" h="26749" w="28495">
                    <a:moveTo>
                      <a:pt x="28399" y="26578"/>
                    </a:moveTo>
                    <a:cubicBezTo>
                      <a:pt x="23027" y="26578"/>
                      <a:pt x="18421" y="26962"/>
                      <a:pt x="13816" y="26578"/>
                    </a:cubicBezTo>
                    <a:cubicBezTo>
                      <a:pt x="5757" y="26194"/>
                      <a:pt x="0" y="20051"/>
                      <a:pt x="0" y="13139"/>
                    </a:cubicBezTo>
                    <a:cubicBezTo>
                      <a:pt x="0" y="6611"/>
                      <a:pt x="5757" y="851"/>
                      <a:pt x="12281" y="83"/>
                    </a:cubicBezTo>
                    <a:cubicBezTo>
                      <a:pt x="19573" y="-685"/>
                      <a:pt x="26864" y="3923"/>
                      <a:pt x="28016" y="11219"/>
                    </a:cubicBezTo>
                    <a:cubicBezTo>
                      <a:pt x="28783" y="16211"/>
                      <a:pt x="28399" y="20819"/>
                      <a:pt x="28399" y="2657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2" name="Google Shape;512;p22"/>
              <p:cNvSpPr/>
              <p:nvPr/>
            </p:nvSpPr>
            <p:spPr>
              <a:xfrm>
                <a:off x="1485422" y="4010503"/>
                <a:ext cx="28186" cy="26995"/>
              </a:xfrm>
              <a:custGeom>
                <a:rect b="b" l="l" r="r" t="t"/>
                <a:pathLst>
                  <a:path extrusionOk="0" h="26995" w="28186">
                    <a:moveTo>
                      <a:pt x="171" y="26900"/>
                    </a:moveTo>
                    <a:cubicBezTo>
                      <a:pt x="171" y="21524"/>
                      <a:pt x="-213" y="16916"/>
                      <a:pt x="171" y="12308"/>
                    </a:cubicBezTo>
                    <a:cubicBezTo>
                      <a:pt x="938" y="4629"/>
                      <a:pt x="7846" y="-363"/>
                      <a:pt x="15138" y="21"/>
                    </a:cubicBezTo>
                    <a:cubicBezTo>
                      <a:pt x="22429" y="405"/>
                      <a:pt x="28186" y="6549"/>
                      <a:pt x="28186" y="13076"/>
                    </a:cubicBezTo>
                    <a:cubicBezTo>
                      <a:pt x="28186" y="19988"/>
                      <a:pt x="22429" y="26132"/>
                      <a:pt x="14370" y="26516"/>
                    </a:cubicBezTo>
                    <a:cubicBezTo>
                      <a:pt x="10149" y="27284"/>
                      <a:pt x="5543" y="26900"/>
                      <a:pt x="171" y="2690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3" name="Google Shape;513;p22"/>
              <p:cNvSpPr/>
              <p:nvPr/>
            </p:nvSpPr>
            <p:spPr>
              <a:xfrm>
                <a:off x="1706263" y="4161431"/>
                <a:ext cx="25345" cy="25343"/>
              </a:xfrm>
              <a:custGeom>
                <a:rect b="b" l="l" r="r" t="t"/>
                <a:pathLst>
                  <a:path extrusionOk="0" h="25343" w="25345">
                    <a:moveTo>
                      <a:pt x="13048" y="25343"/>
                    </a:moveTo>
                    <a:cubicBezTo>
                      <a:pt x="6908" y="25343"/>
                      <a:pt x="384" y="19199"/>
                      <a:pt x="0" y="13056"/>
                    </a:cubicBezTo>
                    <a:cubicBezTo>
                      <a:pt x="0" y="6912"/>
                      <a:pt x="6140" y="384"/>
                      <a:pt x="12281" y="0"/>
                    </a:cubicBezTo>
                    <a:cubicBezTo>
                      <a:pt x="18421" y="0"/>
                      <a:pt x="24945" y="6144"/>
                      <a:pt x="25329" y="12288"/>
                    </a:cubicBezTo>
                    <a:cubicBezTo>
                      <a:pt x="25713" y="18816"/>
                      <a:pt x="19189" y="25343"/>
                      <a:pt x="13048" y="253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514" name="Google Shape;514;p22"/>
            <p:cNvGrpSpPr/>
            <p:nvPr/>
          </p:nvGrpSpPr>
          <p:grpSpPr>
            <a:xfrm>
              <a:off x="6054339" y="3604505"/>
              <a:ext cx="847183" cy="846104"/>
              <a:chOff x="1022184" y="3859823"/>
              <a:chExt cx="847183" cy="846104"/>
            </a:xfrm>
          </p:grpSpPr>
          <p:sp>
            <p:nvSpPr>
              <p:cNvPr id="515" name="Google Shape;515;p22"/>
              <p:cNvSpPr/>
              <p:nvPr/>
            </p:nvSpPr>
            <p:spPr>
              <a:xfrm>
                <a:off x="1022184" y="3859823"/>
                <a:ext cx="847183" cy="846104"/>
              </a:xfrm>
              <a:custGeom>
                <a:rect b="b" l="l" r="r" t="t"/>
                <a:pathLst>
                  <a:path extrusionOk="0" h="846104" w="847183">
                    <a:moveTo>
                      <a:pt x="847183" y="846104"/>
                    </a:moveTo>
                    <a:cubicBezTo>
                      <a:pt x="564725" y="846104"/>
                      <a:pt x="283034" y="846104"/>
                      <a:pt x="192" y="846104"/>
                    </a:cubicBezTo>
                    <a:cubicBezTo>
                      <a:pt x="192" y="841496"/>
                      <a:pt x="192" y="837272"/>
                      <a:pt x="192" y="832665"/>
                    </a:cubicBezTo>
                    <a:cubicBezTo>
                      <a:pt x="576" y="808089"/>
                      <a:pt x="-1343" y="783514"/>
                      <a:pt x="2111" y="759323"/>
                    </a:cubicBezTo>
                    <a:cubicBezTo>
                      <a:pt x="10938" y="699037"/>
                      <a:pt x="44710" y="657566"/>
                      <a:pt x="101508" y="634143"/>
                    </a:cubicBezTo>
                    <a:cubicBezTo>
                      <a:pt x="104195" y="632991"/>
                      <a:pt x="106498" y="631839"/>
                      <a:pt x="109184" y="630687"/>
                    </a:cubicBezTo>
                    <a:cubicBezTo>
                      <a:pt x="112638" y="615711"/>
                      <a:pt x="107649" y="607647"/>
                      <a:pt x="93833" y="599968"/>
                    </a:cubicBezTo>
                    <a:cubicBezTo>
                      <a:pt x="33580" y="565793"/>
                      <a:pt x="2878" y="513186"/>
                      <a:pt x="576" y="444068"/>
                    </a:cubicBezTo>
                    <a:cubicBezTo>
                      <a:pt x="-192" y="423717"/>
                      <a:pt x="576" y="403366"/>
                      <a:pt x="576" y="382246"/>
                    </a:cubicBezTo>
                    <a:cubicBezTo>
                      <a:pt x="14392" y="382246"/>
                      <a:pt x="27440" y="382246"/>
                      <a:pt x="41640" y="382246"/>
                    </a:cubicBezTo>
                    <a:cubicBezTo>
                      <a:pt x="41640" y="378406"/>
                      <a:pt x="41640" y="374950"/>
                      <a:pt x="41640" y="371879"/>
                    </a:cubicBezTo>
                    <a:cubicBezTo>
                      <a:pt x="41640" y="299689"/>
                      <a:pt x="41640" y="227499"/>
                      <a:pt x="41640" y="155309"/>
                    </a:cubicBezTo>
                    <a:cubicBezTo>
                      <a:pt x="41640" y="149933"/>
                      <a:pt x="42791" y="144173"/>
                      <a:pt x="45477" y="139182"/>
                    </a:cubicBezTo>
                    <a:cubicBezTo>
                      <a:pt x="64282" y="100783"/>
                      <a:pt x="83855" y="62384"/>
                      <a:pt x="102660" y="23985"/>
                    </a:cubicBezTo>
                    <a:cubicBezTo>
                      <a:pt x="109952" y="9394"/>
                      <a:pt x="119930" y="178"/>
                      <a:pt x="136816" y="178"/>
                    </a:cubicBezTo>
                    <a:cubicBezTo>
                      <a:pt x="154086" y="178"/>
                      <a:pt x="164448" y="9778"/>
                      <a:pt x="171739" y="24369"/>
                    </a:cubicBezTo>
                    <a:cubicBezTo>
                      <a:pt x="190928" y="63152"/>
                      <a:pt x="210501" y="101551"/>
                      <a:pt x="229306" y="140334"/>
                    </a:cubicBezTo>
                    <a:cubicBezTo>
                      <a:pt x="231224" y="144557"/>
                      <a:pt x="232376" y="149549"/>
                      <a:pt x="232376" y="154157"/>
                    </a:cubicBezTo>
                    <a:cubicBezTo>
                      <a:pt x="232760" y="226731"/>
                      <a:pt x="232376" y="299305"/>
                      <a:pt x="232376" y="371495"/>
                    </a:cubicBezTo>
                    <a:cubicBezTo>
                      <a:pt x="232376" y="374950"/>
                      <a:pt x="232376" y="378022"/>
                      <a:pt x="232376" y="382246"/>
                    </a:cubicBezTo>
                    <a:cubicBezTo>
                      <a:pt x="241203" y="382246"/>
                      <a:pt x="249646" y="383014"/>
                      <a:pt x="257705" y="382246"/>
                    </a:cubicBezTo>
                    <a:cubicBezTo>
                      <a:pt x="266916" y="381478"/>
                      <a:pt x="270753" y="384166"/>
                      <a:pt x="273824" y="393382"/>
                    </a:cubicBezTo>
                    <a:cubicBezTo>
                      <a:pt x="281499" y="419493"/>
                      <a:pt x="290710" y="444836"/>
                      <a:pt x="300304" y="470564"/>
                    </a:cubicBezTo>
                    <a:cubicBezTo>
                      <a:pt x="300304" y="441764"/>
                      <a:pt x="300304" y="412581"/>
                      <a:pt x="300304" y="382630"/>
                    </a:cubicBezTo>
                    <a:cubicBezTo>
                      <a:pt x="314120" y="382630"/>
                      <a:pt x="327552" y="382630"/>
                      <a:pt x="342519" y="382630"/>
                    </a:cubicBezTo>
                    <a:cubicBezTo>
                      <a:pt x="341368" y="361127"/>
                      <a:pt x="341368" y="340392"/>
                      <a:pt x="339065" y="320040"/>
                    </a:cubicBezTo>
                    <a:cubicBezTo>
                      <a:pt x="337530" y="307753"/>
                      <a:pt x="328703" y="298153"/>
                      <a:pt x="319109" y="290089"/>
                    </a:cubicBezTo>
                    <a:cubicBezTo>
                      <a:pt x="288791" y="264362"/>
                      <a:pt x="269602" y="232107"/>
                      <a:pt x="261926" y="192940"/>
                    </a:cubicBezTo>
                    <a:cubicBezTo>
                      <a:pt x="245424" y="108847"/>
                      <a:pt x="303758" y="20913"/>
                      <a:pt x="388188" y="3634"/>
                    </a:cubicBezTo>
                    <a:cubicBezTo>
                      <a:pt x="480678" y="-15566"/>
                      <a:pt x="569330" y="43185"/>
                      <a:pt x="585065" y="135726"/>
                    </a:cubicBezTo>
                    <a:cubicBezTo>
                      <a:pt x="595043" y="195244"/>
                      <a:pt x="576622" y="246698"/>
                      <a:pt x="531336" y="286633"/>
                    </a:cubicBezTo>
                    <a:cubicBezTo>
                      <a:pt x="513299" y="302761"/>
                      <a:pt x="504089" y="320808"/>
                      <a:pt x="505624" y="344615"/>
                    </a:cubicBezTo>
                    <a:cubicBezTo>
                      <a:pt x="506391" y="356903"/>
                      <a:pt x="505624" y="368807"/>
                      <a:pt x="505624" y="381862"/>
                    </a:cubicBezTo>
                    <a:cubicBezTo>
                      <a:pt x="519440" y="381862"/>
                      <a:pt x="532488" y="381862"/>
                      <a:pt x="546304" y="381862"/>
                    </a:cubicBezTo>
                    <a:cubicBezTo>
                      <a:pt x="546304" y="411813"/>
                      <a:pt x="546304" y="440996"/>
                      <a:pt x="546304" y="470180"/>
                    </a:cubicBezTo>
                    <a:cubicBezTo>
                      <a:pt x="546687" y="470180"/>
                      <a:pt x="547455" y="470180"/>
                      <a:pt x="547839" y="470564"/>
                    </a:cubicBezTo>
                    <a:cubicBezTo>
                      <a:pt x="557817" y="440996"/>
                      <a:pt x="567411" y="411813"/>
                      <a:pt x="577389" y="382246"/>
                    </a:cubicBezTo>
                    <a:cubicBezTo>
                      <a:pt x="667193" y="382246"/>
                      <a:pt x="756612" y="382246"/>
                      <a:pt x="846800" y="382246"/>
                    </a:cubicBezTo>
                    <a:cubicBezTo>
                      <a:pt x="846800" y="402982"/>
                      <a:pt x="847567" y="423333"/>
                      <a:pt x="846416" y="443684"/>
                    </a:cubicBezTo>
                    <a:cubicBezTo>
                      <a:pt x="845648" y="459044"/>
                      <a:pt x="844113" y="474403"/>
                      <a:pt x="840275" y="488995"/>
                    </a:cubicBezTo>
                    <a:cubicBezTo>
                      <a:pt x="826076" y="541985"/>
                      <a:pt x="793839" y="580768"/>
                      <a:pt x="744715" y="604959"/>
                    </a:cubicBezTo>
                    <a:cubicBezTo>
                      <a:pt x="733586" y="610335"/>
                      <a:pt x="738575" y="618399"/>
                      <a:pt x="737424" y="625695"/>
                    </a:cubicBezTo>
                    <a:cubicBezTo>
                      <a:pt x="736272" y="632607"/>
                      <a:pt x="742029" y="632607"/>
                      <a:pt x="745867" y="633759"/>
                    </a:cubicBezTo>
                    <a:cubicBezTo>
                      <a:pt x="806119" y="657182"/>
                      <a:pt x="846416" y="715164"/>
                      <a:pt x="846416" y="779674"/>
                    </a:cubicBezTo>
                    <a:cubicBezTo>
                      <a:pt x="847183" y="801945"/>
                      <a:pt x="847183" y="823449"/>
                      <a:pt x="847183" y="846104"/>
                    </a:cubicBezTo>
                    <a:close/>
                    <a:moveTo>
                      <a:pt x="395096" y="327720"/>
                    </a:moveTo>
                    <a:cubicBezTo>
                      <a:pt x="392410" y="286633"/>
                      <a:pt x="389724" y="246314"/>
                      <a:pt x="387037" y="205612"/>
                    </a:cubicBezTo>
                    <a:cubicBezTo>
                      <a:pt x="380513" y="205612"/>
                      <a:pt x="375140" y="205612"/>
                      <a:pt x="369767" y="205612"/>
                    </a:cubicBezTo>
                    <a:cubicBezTo>
                      <a:pt x="346357" y="205612"/>
                      <a:pt x="328320" y="187564"/>
                      <a:pt x="327936" y="165293"/>
                    </a:cubicBezTo>
                    <a:cubicBezTo>
                      <a:pt x="327936" y="143022"/>
                      <a:pt x="345206" y="124590"/>
                      <a:pt x="367081" y="123822"/>
                    </a:cubicBezTo>
                    <a:cubicBezTo>
                      <a:pt x="391642" y="123054"/>
                      <a:pt x="410831" y="139566"/>
                      <a:pt x="411983" y="162989"/>
                    </a:cubicBezTo>
                    <a:cubicBezTo>
                      <a:pt x="412366" y="167981"/>
                      <a:pt x="412750" y="172973"/>
                      <a:pt x="413518" y="178349"/>
                    </a:cubicBezTo>
                    <a:cubicBezTo>
                      <a:pt x="420809" y="178349"/>
                      <a:pt x="427334" y="178349"/>
                      <a:pt x="434241" y="178349"/>
                    </a:cubicBezTo>
                    <a:cubicBezTo>
                      <a:pt x="434625" y="172589"/>
                      <a:pt x="435009" y="166829"/>
                      <a:pt x="435777" y="161069"/>
                    </a:cubicBezTo>
                    <a:cubicBezTo>
                      <a:pt x="437695" y="139182"/>
                      <a:pt x="456884" y="123054"/>
                      <a:pt x="480678" y="123822"/>
                    </a:cubicBezTo>
                    <a:cubicBezTo>
                      <a:pt x="502170" y="124590"/>
                      <a:pt x="519823" y="143406"/>
                      <a:pt x="519440" y="165677"/>
                    </a:cubicBezTo>
                    <a:cubicBezTo>
                      <a:pt x="519056" y="187564"/>
                      <a:pt x="501018" y="205612"/>
                      <a:pt x="479143" y="205996"/>
                    </a:cubicBezTo>
                    <a:cubicBezTo>
                      <a:pt x="473003" y="205996"/>
                      <a:pt x="466862" y="205996"/>
                      <a:pt x="460338" y="205996"/>
                    </a:cubicBezTo>
                    <a:cubicBezTo>
                      <a:pt x="457652" y="247466"/>
                      <a:pt x="454965" y="287785"/>
                      <a:pt x="452279" y="328104"/>
                    </a:cubicBezTo>
                    <a:cubicBezTo>
                      <a:pt x="461873" y="328104"/>
                      <a:pt x="469932" y="328104"/>
                      <a:pt x="477992" y="328104"/>
                    </a:cubicBezTo>
                    <a:cubicBezTo>
                      <a:pt x="479143" y="323496"/>
                      <a:pt x="479911" y="318888"/>
                      <a:pt x="481062" y="314664"/>
                    </a:cubicBezTo>
                    <a:cubicBezTo>
                      <a:pt x="486051" y="294313"/>
                      <a:pt x="499099" y="280105"/>
                      <a:pt x="514067" y="266282"/>
                    </a:cubicBezTo>
                    <a:cubicBezTo>
                      <a:pt x="551677" y="232107"/>
                      <a:pt x="566644" y="189484"/>
                      <a:pt x="557433" y="139566"/>
                    </a:cubicBezTo>
                    <a:cubicBezTo>
                      <a:pt x="544385" y="68144"/>
                      <a:pt x="476073" y="20529"/>
                      <a:pt x="404307" y="29745"/>
                    </a:cubicBezTo>
                    <a:cubicBezTo>
                      <a:pt x="329855" y="39729"/>
                      <a:pt x="273824" y="116526"/>
                      <a:pt x="289558" y="190252"/>
                    </a:cubicBezTo>
                    <a:cubicBezTo>
                      <a:pt x="296082" y="220971"/>
                      <a:pt x="310666" y="247082"/>
                      <a:pt x="334460" y="267434"/>
                    </a:cubicBezTo>
                    <a:cubicBezTo>
                      <a:pt x="349811" y="280489"/>
                      <a:pt x="361708" y="295465"/>
                      <a:pt x="366313" y="315432"/>
                    </a:cubicBezTo>
                    <a:cubicBezTo>
                      <a:pt x="367465" y="319656"/>
                      <a:pt x="368232" y="323496"/>
                      <a:pt x="369000" y="327720"/>
                    </a:cubicBezTo>
                    <a:cubicBezTo>
                      <a:pt x="377826" y="327720"/>
                      <a:pt x="385502" y="327720"/>
                      <a:pt x="395096" y="327720"/>
                    </a:cubicBezTo>
                    <a:close/>
                    <a:moveTo>
                      <a:pt x="519056" y="410661"/>
                    </a:moveTo>
                    <a:cubicBezTo>
                      <a:pt x="454965" y="410661"/>
                      <a:pt x="391642" y="410661"/>
                      <a:pt x="328320" y="410661"/>
                    </a:cubicBezTo>
                    <a:cubicBezTo>
                      <a:pt x="328320" y="413349"/>
                      <a:pt x="328320" y="415653"/>
                      <a:pt x="328320" y="417957"/>
                    </a:cubicBezTo>
                    <a:cubicBezTo>
                      <a:pt x="328320" y="460196"/>
                      <a:pt x="328320" y="502051"/>
                      <a:pt x="328320" y="544289"/>
                    </a:cubicBezTo>
                    <a:cubicBezTo>
                      <a:pt x="328320" y="576928"/>
                      <a:pt x="352114" y="600736"/>
                      <a:pt x="384734" y="600736"/>
                    </a:cubicBezTo>
                    <a:cubicBezTo>
                      <a:pt x="410447" y="600736"/>
                      <a:pt x="436544" y="600736"/>
                      <a:pt x="462257" y="600736"/>
                    </a:cubicBezTo>
                    <a:cubicBezTo>
                      <a:pt x="495262" y="600736"/>
                      <a:pt x="518672" y="576928"/>
                      <a:pt x="519056" y="544289"/>
                    </a:cubicBezTo>
                    <a:cubicBezTo>
                      <a:pt x="519056" y="522018"/>
                      <a:pt x="519056" y="500131"/>
                      <a:pt x="519056" y="477859"/>
                    </a:cubicBezTo>
                    <a:cubicBezTo>
                      <a:pt x="519056" y="455588"/>
                      <a:pt x="519056" y="433317"/>
                      <a:pt x="519056" y="410661"/>
                    </a:cubicBezTo>
                    <a:close/>
                    <a:moveTo>
                      <a:pt x="818400" y="819225"/>
                    </a:moveTo>
                    <a:cubicBezTo>
                      <a:pt x="818400" y="800410"/>
                      <a:pt x="820319" y="781978"/>
                      <a:pt x="818016" y="764315"/>
                    </a:cubicBezTo>
                    <a:cubicBezTo>
                      <a:pt x="810725" y="711708"/>
                      <a:pt x="780407" y="676765"/>
                      <a:pt x="730900" y="658718"/>
                    </a:cubicBezTo>
                    <a:cubicBezTo>
                      <a:pt x="727829" y="657566"/>
                      <a:pt x="723608" y="657950"/>
                      <a:pt x="720538" y="659102"/>
                    </a:cubicBezTo>
                    <a:cubicBezTo>
                      <a:pt x="704035" y="665630"/>
                      <a:pt x="687149" y="671773"/>
                      <a:pt x="671031" y="679837"/>
                    </a:cubicBezTo>
                    <a:cubicBezTo>
                      <a:pt x="613464" y="708252"/>
                      <a:pt x="582379" y="755483"/>
                      <a:pt x="574319" y="818841"/>
                    </a:cubicBezTo>
                    <a:cubicBezTo>
                      <a:pt x="629199" y="818841"/>
                      <a:pt x="683311" y="818841"/>
                      <a:pt x="738191" y="818841"/>
                    </a:cubicBezTo>
                    <a:cubicBezTo>
                      <a:pt x="738191" y="791578"/>
                      <a:pt x="738191" y="765083"/>
                      <a:pt x="738191" y="738203"/>
                    </a:cubicBezTo>
                    <a:cubicBezTo>
                      <a:pt x="747402" y="738203"/>
                      <a:pt x="756229" y="738203"/>
                      <a:pt x="765823" y="738203"/>
                    </a:cubicBezTo>
                    <a:cubicBezTo>
                      <a:pt x="765823" y="765467"/>
                      <a:pt x="765823" y="792346"/>
                      <a:pt x="765823" y="819225"/>
                    </a:cubicBezTo>
                    <a:cubicBezTo>
                      <a:pt x="783861" y="819225"/>
                      <a:pt x="801130" y="819225"/>
                      <a:pt x="818400" y="819225"/>
                    </a:cubicBezTo>
                    <a:close/>
                    <a:moveTo>
                      <a:pt x="710176" y="411429"/>
                    </a:moveTo>
                    <a:cubicBezTo>
                      <a:pt x="709024" y="411045"/>
                      <a:pt x="708641" y="410661"/>
                      <a:pt x="707873" y="410661"/>
                    </a:cubicBezTo>
                    <a:cubicBezTo>
                      <a:pt x="672566" y="410661"/>
                      <a:pt x="637258" y="410277"/>
                      <a:pt x="601951" y="410661"/>
                    </a:cubicBezTo>
                    <a:cubicBezTo>
                      <a:pt x="600032" y="410661"/>
                      <a:pt x="596578" y="412965"/>
                      <a:pt x="596195" y="414885"/>
                    </a:cubicBezTo>
                    <a:cubicBezTo>
                      <a:pt x="588903" y="436005"/>
                      <a:pt x="581611" y="457124"/>
                      <a:pt x="575087" y="478627"/>
                    </a:cubicBezTo>
                    <a:cubicBezTo>
                      <a:pt x="572017" y="487843"/>
                      <a:pt x="575854" y="497059"/>
                      <a:pt x="584298" y="502051"/>
                    </a:cubicBezTo>
                    <a:cubicBezTo>
                      <a:pt x="587751" y="504355"/>
                      <a:pt x="592357" y="505506"/>
                      <a:pt x="595427" y="508194"/>
                    </a:cubicBezTo>
                    <a:cubicBezTo>
                      <a:pt x="598113" y="510498"/>
                      <a:pt x="600800" y="513954"/>
                      <a:pt x="600800" y="517026"/>
                    </a:cubicBezTo>
                    <a:cubicBezTo>
                      <a:pt x="601567" y="527394"/>
                      <a:pt x="601184" y="537378"/>
                      <a:pt x="601184" y="547745"/>
                    </a:cubicBezTo>
                    <a:cubicBezTo>
                      <a:pt x="601184" y="575392"/>
                      <a:pt x="613464" y="587680"/>
                      <a:pt x="641096" y="587680"/>
                    </a:cubicBezTo>
                    <a:cubicBezTo>
                      <a:pt x="654912" y="587680"/>
                      <a:pt x="668728" y="587680"/>
                      <a:pt x="682544" y="587680"/>
                    </a:cubicBezTo>
                    <a:cubicBezTo>
                      <a:pt x="682544" y="597664"/>
                      <a:pt x="682544" y="606111"/>
                      <a:pt x="682544" y="615327"/>
                    </a:cubicBezTo>
                    <a:cubicBezTo>
                      <a:pt x="673333" y="615327"/>
                      <a:pt x="665274" y="615327"/>
                      <a:pt x="656447" y="615327"/>
                    </a:cubicBezTo>
                    <a:cubicBezTo>
                      <a:pt x="656447" y="628767"/>
                      <a:pt x="656447" y="641822"/>
                      <a:pt x="656447" y="655646"/>
                    </a:cubicBezTo>
                    <a:cubicBezTo>
                      <a:pt x="672182" y="649118"/>
                      <a:pt x="687533" y="642206"/>
                      <a:pt x="702884" y="636446"/>
                    </a:cubicBezTo>
                    <a:cubicBezTo>
                      <a:pt x="708257" y="634143"/>
                      <a:pt x="710559" y="631455"/>
                      <a:pt x="710559" y="625311"/>
                    </a:cubicBezTo>
                    <a:cubicBezTo>
                      <a:pt x="710176" y="594976"/>
                      <a:pt x="710176" y="564641"/>
                      <a:pt x="710559" y="534306"/>
                    </a:cubicBezTo>
                    <a:cubicBezTo>
                      <a:pt x="710559" y="530466"/>
                      <a:pt x="712862" y="525858"/>
                      <a:pt x="715549" y="522786"/>
                    </a:cubicBezTo>
                    <a:cubicBezTo>
                      <a:pt x="720921" y="516258"/>
                      <a:pt x="728213" y="511266"/>
                      <a:pt x="733202" y="504355"/>
                    </a:cubicBezTo>
                    <a:cubicBezTo>
                      <a:pt x="736272" y="500131"/>
                      <a:pt x="737040" y="493219"/>
                      <a:pt x="736272" y="488227"/>
                    </a:cubicBezTo>
                    <a:cubicBezTo>
                      <a:pt x="735121" y="481699"/>
                      <a:pt x="728981" y="479395"/>
                      <a:pt x="722457" y="479395"/>
                    </a:cubicBezTo>
                    <a:cubicBezTo>
                      <a:pt x="718619" y="479395"/>
                      <a:pt x="714781" y="479395"/>
                      <a:pt x="710176" y="479395"/>
                    </a:cubicBezTo>
                    <a:cubicBezTo>
                      <a:pt x="710176" y="455204"/>
                      <a:pt x="710176" y="432933"/>
                      <a:pt x="710176" y="411429"/>
                    </a:cubicBezTo>
                    <a:close/>
                    <a:moveTo>
                      <a:pt x="164448" y="588064"/>
                    </a:moveTo>
                    <a:cubicBezTo>
                      <a:pt x="165599" y="587680"/>
                      <a:pt x="165983" y="587296"/>
                      <a:pt x="166367" y="587296"/>
                    </a:cubicBezTo>
                    <a:cubicBezTo>
                      <a:pt x="181334" y="587296"/>
                      <a:pt x="196685" y="587296"/>
                      <a:pt x="211652" y="586912"/>
                    </a:cubicBezTo>
                    <a:cubicBezTo>
                      <a:pt x="231992" y="586528"/>
                      <a:pt x="245808" y="572704"/>
                      <a:pt x="245808" y="552353"/>
                    </a:cubicBezTo>
                    <a:cubicBezTo>
                      <a:pt x="245808" y="543137"/>
                      <a:pt x="246575" y="533922"/>
                      <a:pt x="245808" y="525090"/>
                    </a:cubicBezTo>
                    <a:cubicBezTo>
                      <a:pt x="244657" y="513954"/>
                      <a:pt x="248111" y="507810"/>
                      <a:pt x="258856" y="503203"/>
                    </a:cubicBezTo>
                    <a:cubicBezTo>
                      <a:pt x="272672" y="497443"/>
                      <a:pt x="275742" y="488227"/>
                      <a:pt x="271137" y="474019"/>
                    </a:cubicBezTo>
                    <a:cubicBezTo>
                      <a:pt x="264997" y="454820"/>
                      <a:pt x="258089" y="436005"/>
                      <a:pt x="251948" y="416805"/>
                    </a:cubicBezTo>
                    <a:cubicBezTo>
                      <a:pt x="250029" y="411429"/>
                      <a:pt x="247727" y="409509"/>
                      <a:pt x="241586" y="409509"/>
                    </a:cubicBezTo>
                    <a:cubicBezTo>
                      <a:pt x="209349" y="409893"/>
                      <a:pt x="176728" y="409509"/>
                      <a:pt x="144491" y="409509"/>
                    </a:cubicBezTo>
                    <a:cubicBezTo>
                      <a:pt x="142189" y="409509"/>
                      <a:pt x="139502" y="409893"/>
                      <a:pt x="136432" y="409893"/>
                    </a:cubicBezTo>
                    <a:cubicBezTo>
                      <a:pt x="136432" y="432549"/>
                      <a:pt x="136432" y="454436"/>
                      <a:pt x="136432" y="477475"/>
                    </a:cubicBezTo>
                    <a:cubicBezTo>
                      <a:pt x="132594" y="477475"/>
                      <a:pt x="129524" y="477475"/>
                      <a:pt x="126454" y="477475"/>
                    </a:cubicBezTo>
                    <a:cubicBezTo>
                      <a:pt x="119546" y="477091"/>
                      <a:pt x="113406" y="479011"/>
                      <a:pt x="110335" y="485923"/>
                    </a:cubicBezTo>
                    <a:cubicBezTo>
                      <a:pt x="107265" y="493219"/>
                      <a:pt x="109568" y="498979"/>
                      <a:pt x="114941" y="504355"/>
                    </a:cubicBezTo>
                    <a:cubicBezTo>
                      <a:pt x="120697" y="509730"/>
                      <a:pt x="126454" y="515106"/>
                      <a:pt x="131827" y="521250"/>
                    </a:cubicBezTo>
                    <a:cubicBezTo>
                      <a:pt x="134129" y="524322"/>
                      <a:pt x="136432" y="528546"/>
                      <a:pt x="136432" y="532386"/>
                    </a:cubicBezTo>
                    <a:cubicBezTo>
                      <a:pt x="136816" y="559265"/>
                      <a:pt x="136816" y="585760"/>
                      <a:pt x="136816" y="612639"/>
                    </a:cubicBezTo>
                    <a:cubicBezTo>
                      <a:pt x="136816" y="631839"/>
                      <a:pt x="136816" y="631839"/>
                      <a:pt x="154086" y="639134"/>
                    </a:cubicBezTo>
                    <a:cubicBezTo>
                      <a:pt x="166367" y="644126"/>
                      <a:pt x="178263" y="649118"/>
                      <a:pt x="190544" y="654494"/>
                    </a:cubicBezTo>
                    <a:cubicBezTo>
                      <a:pt x="190544" y="640670"/>
                      <a:pt x="190544" y="627615"/>
                      <a:pt x="190544" y="614175"/>
                    </a:cubicBezTo>
                    <a:cubicBezTo>
                      <a:pt x="181718" y="614175"/>
                      <a:pt x="173274" y="614175"/>
                      <a:pt x="164448" y="614175"/>
                    </a:cubicBezTo>
                    <a:cubicBezTo>
                      <a:pt x="164448" y="605343"/>
                      <a:pt x="164448" y="596896"/>
                      <a:pt x="164448" y="588064"/>
                    </a:cubicBezTo>
                    <a:close/>
                    <a:moveTo>
                      <a:pt x="546687" y="818841"/>
                    </a:moveTo>
                    <a:cubicBezTo>
                      <a:pt x="549374" y="786970"/>
                      <a:pt x="558585" y="757787"/>
                      <a:pt x="574703" y="730908"/>
                    </a:cubicBezTo>
                    <a:cubicBezTo>
                      <a:pt x="575471" y="729756"/>
                      <a:pt x="575087" y="726684"/>
                      <a:pt x="574319" y="725532"/>
                    </a:cubicBezTo>
                    <a:cubicBezTo>
                      <a:pt x="558201" y="703644"/>
                      <a:pt x="538245" y="687517"/>
                      <a:pt x="512148" y="677917"/>
                    </a:cubicBezTo>
                    <a:cubicBezTo>
                      <a:pt x="503705" y="716316"/>
                      <a:pt x="495262" y="753563"/>
                      <a:pt x="486435" y="793498"/>
                    </a:cubicBezTo>
                    <a:cubicBezTo>
                      <a:pt x="464560" y="771610"/>
                      <a:pt x="444220" y="750875"/>
                      <a:pt x="422728" y="729372"/>
                    </a:cubicBezTo>
                    <a:cubicBezTo>
                      <a:pt x="402004" y="750107"/>
                      <a:pt x="382048" y="770458"/>
                      <a:pt x="360940" y="791194"/>
                    </a:cubicBezTo>
                    <a:cubicBezTo>
                      <a:pt x="352497" y="753563"/>
                      <a:pt x="344054" y="715932"/>
                      <a:pt x="335611" y="677917"/>
                    </a:cubicBezTo>
                    <a:cubicBezTo>
                      <a:pt x="309515" y="687901"/>
                      <a:pt x="289175" y="703644"/>
                      <a:pt x="273824" y="725148"/>
                    </a:cubicBezTo>
                    <a:cubicBezTo>
                      <a:pt x="272672" y="726684"/>
                      <a:pt x="273440" y="730908"/>
                      <a:pt x="274591" y="733212"/>
                    </a:cubicBezTo>
                    <a:cubicBezTo>
                      <a:pt x="279580" y="744731"/>
                      <a:pt x="286488" y="755867"/>
                      <a:pt x="290326" y="768154"/>
                    </a:cubicBezTo>
                    <a:cubicBezTo>
                      <a:pt x="295315" y="784666"/>
                      <a:pt x="298385" y="801561"/>
                      <a:pt x="302607" y="818841"/>
                    </a:cubicBezTo>
                    <a:cubicBezTo>
                      <a:pt x="382816" y="818841"/>
                      <a:pt x="464176" y="818841"/>
                      <a:pt x="546687" y="818841"/>
                    </a:cubicBezTo>
                    <a:close/>
                    <a:moveTo>
                      <a:pt x="82320" y="818457"/>
                    </a:moveTo>
                    <a:cubicBezTo>
                      <a:pt x="82320" y="790810"/>
                      <a:pt x="82320" y="764315"/>
                      <a:pt x="82320" y="737435"/>
                    </a:cubicBezTo>
                    <a:cubicBezTo>
                      <a:pt x="91530" y="737435"/>
                      <a:pt x="100357" y="737435"/>
                      <a:pt x="109952" y="737435"/>
                    </a:cubicBezTo>
                    <a:cubicBezTo>
                      <a:pt x="109952" y="764699"/>
                      <a:pt x="109952" y="791578"/>
                      <a:pt x="109952" y="818457"/>
                    </a:cubicBezTo>
                    <a:cubicBezTo>
                      <a:pt x="164448" y="818457"/>
                      <a:pt x="217792" y="818457"/>
                      <a:pt x="271137" y="818457"/>
                    </a:cubicBezTo>
                    <a:cubicBezTo>
                      <a:pt x="273824" y="791194"/>
                      <a:pt x="249262" y="734748"/>
                      <a:pt x="229306" y="721308"/>
                    </a:cubicBezTo>
                    <a:cubicBezTo>
                      <a:pt x="223165" y="733212"/>
                      <a:pt x="217409" y="744731"/>
                      <a:pt x="210884" y="757403"/>
                    </a:cubicBezTo>
                    <a:cubicBezTo>
                      <a:pt x="185555" y="742043"/>
                      <a:pt x="161377" y="727068"/>
                      <a:pt x="136432" y="712860"/>
                    </a:cubicBezTo>
                    <a:cubicBezTo>
                      <a:pt x="127605" y="707868"/>
                      <a:pt x="123000" y="702109"/>
                      <a:pt x="121081" y="692125"/>
                    </a:cubicBezTo>
                    <a:cubicBezTo>
                      <a:pt x="119162" y="681373"/>
                      <a:pt x="115708" y="671005"/>
                      <a:pt x="113022" y="660254"/>
                    </a:cubicBezTo>
                    <a:cubicBezTo>
                      <a:pt x="110335" y="661022"/>
                      <a:pt x="109184" y="661406"/>
                      <a:pt x="107649" y="662174"/>
                    </a:cubicBezTo>
                    <a:cubicBezTo>
                      <a:pt x="105346" y="663326"/>
                      <a:pt x="103044" y="664094"/>
                      <a:pt x="100741" y="665246"/>
                    </a:cubicBezTo>
                    <a:cubicBezTo>
                      <a:pt x="56223" y="688285"/>
                      <a:pt x="32429" y="725148"/>
                      <a:pt x="28208" y="774682"/>
                    </a:cubicBezTo>
                    <a:cubicBezTo>
                      <a:pt x="27056" y="789274"/>
                      <a:pt x="28208" y="803865"/>
                      <a:pt x="28208" y="818841"/>
                    </a:cubicBezTo>
                    <a:cubicBezTo>
                      <a:pt x="45094" y="818841"/>
                      <a:pt x="61212" y="818841"/>
                      <a:pt x="76947" y="818841"/>
                    </a:cubicBezTo>
                    <a:cubicBezTo>
                      <a:pt x="78098" y="818841"/>
                      <a:pt x="79633" y="818841"/>
                      <a:pt x="82320" y="818457"/>
                    </a:cubicBezTo>
                    <a:close/>
                    <a:moveTo>
                      <a:pt x="300688" y="497059"/>
                    </a:moveTo>
                    <a:cubicBezTo>
                      <a:pt x="295699" y="504355"/>
                      <a:pt x="292245" y="513954"/>
                      <a:pt x="285337" y="518562"/>
                    </a:cubicBezTo>
                    <a:cubicBezTo>
                      <a:pt x="273440" y="526242"/>
                      <a:pt x="271905" y="535842"/>
                      <a:pt x="273056" y="548129"/>
                    </a:cubicBezTo>
                    <a:cubicBezTo>
                      <a:pt x="273440" y="550817"/>
                      <a:pt x="273056" y="553121"/>
                      <a:pt x="273056" y="555809"/>
                    </a:cubicBezTo>
                    <a:cubicBezTo>
                      <a:pt x="272672" y="581536"/>
                      <a:pt x="256554" y="603423"/>
                      <a:pt x="231992" y="611487"/>
                    </a:cubicBezTo>
                    <a:cubicBezTo>
                      <a:pt x="227771" y="613023"/>
                      <a:pt x="223165" y="613791"/>
                      <a:pt x="218560" y="615327"/>
                    </a:cubicBezTo>
                    <a:cubicBezTo>
                      <a:pt x="218560" y="633375"/>
                      <a:pt x="218560" y="651038"/>
                      <a:pt x="218560" y="669085"/>
                    </a:cubicBezTo>
                    <a:cubicBezTo>
                      <a:pt x="218560" y="671005"/>
                      <a:pt x="219711" y="673693"/>
                      <a:pt x="221246" y="674845"/>
                    </a:cubicBezTo>
                    <a:cubicBezTo>
                      <a:pt x="231992" y="684445"/>
                      <a:pt x="242738" y="694045"/>
                      <a:pt x="253867" y="703644"/>
                    </a:cubicBezTo>
                    <a:cubicBezTo>
                      <a:pt x="253483" y="703644"/>
                      <a:pt x="253867" y="703644"/>
                      <a:pt x="253867" y="703644"/>
                    </a:cubicBezTo>
                    <a:cubicBezTo>
                      <a:pt x="255786" y="701724"/>
                      <a:pt x="257705" y="699421"/>
                      <a:pt x="259624" y="697501"/>
                    </a:cubicBezTo>
                    <a:cubicBezTo>
                      <a:pt x="283418" y="671389"/>
                      <a:pt x="312201" y="653726"/>
                      <a:pt x="346741" y="645662"/>
                    </a:cubicBezTo>
                    <a:cubicBezTo>
                      <a:pt x="359789" y="642590"/>
                      <a:pt x="361324" y="641054"/>
                      <a:pt x="362475" y="626463"/>
                    </a:cubicBezTo>
                    <a:cubicBezTo>
                      <a:pt x="361324" y="626079"/>
                      <a:pt x="360557" y="625695"/>
                      <a:pt x="359405" y="625311"/>
                    </a:cubicBezTo>
                    <a:cubicBezTo>
                      <a:pt x="322947" y="614175"/>
                      <a:pt x="300304" y="583456"/>
                      <a:pt x="300304" y="545057"/>
                    </a:cubicBezTo>
                    <a:cubicBezTo>
                      <a:pt x="300688" y="528546"/>
                      <a:pt x="300688" y="512418"/>
                      <a:pt x="300688" y="497059"/>
                    </a:cubicBezTo>
                    <a:close/>
                    <a:moveTo>
                      <a:pt x="546687" y="496291"/>
                    </a:moveTo>
                    <a:cubicBezTo>
                      <a:pt x="546687" y="513186"/>
                      <a:pt x="546687" y="529698"/>
                      <a:pt x="546687" y="546593"/>
                    </a:cubicBezTo>
                    <a:cubicBezTo>
                      <a:pt x="546687" y="581152"/>
                      <a:pt x="524812" y="611487"/>
                      <a:pt x="492192" y="623391"/>
                    </a:cubicBezTo>
                    <a:cubicBezTo>
                      <a:pt x="489505" y="624543"/>
                      <a:pt x="486435" y="625695"/>
                      <a:pt x="484516" y="626463"/>
                    </a:cubicBezTo>
                    <a:cubicBezTo>
                      <a:pt x="484900" y="639518"/>
                      <a:pt x="491808" y="643742"/>
                      <a:pt x="503321" y="646046"/>
                    </a:cubicBezTo>
                    <a:cubicBezTo>
                      <a:pt x="535942" y="653342"/>
                      <a:pt x="563190" y="670237"/>
                      <a:pt x="585449" y="694813"/>
                    </a:cubicBezTo>
                    <a:cubicBezTo>
                      <a:pt x="588135" y="697885"/>
                      <a:pt x="590822" y="700956"/>
                      <a:pt x="593124" y="703644"/>
                    </a:cubicBezTo>
                    <a:cubicBezTo>
                      <a:pt x="604638" y="693661"/>
                      <a:pt x="615000" y="684445"/>
                      <a:pt x="625745" y="674845"/>
                    </a:cubicBezTo>
                    <a:cubicBezTo>
                      <a:pt x="626897" y="673693"/>
                      <a:pt x="628432" y="671773"/>
                      <a:pt x="628432" y="670237"/>
                    </a:cubicBezTo>
                    <a:cubicBezTo>
                      <a:pt x="628815" y="651806"/>
                      <a:pt x="628432" y="633375"/>
                      <a:pt x="628432" y="615327"/>
                    </a:cubicBezTo>
                    <a:cubicBezTo>
                      <a:pt x="625361" y="614559"/>
                      <a:pt x="623059" y="613791"/>
                      <a:pt x="620756" y="613407"/>
                    </a:cubicBezTo>
                    <a:cubicBezTo>
                      <a:pt x="596195" y="608031"/>
                      <a:pt x="577773" y="588832"/>
                      <a:pt x="574319" y="563873"/>
                    </a:cubicBezTo>
                    <a:cubicBezTo>
                      <a:pt x="573168" y="554273"/>
                      <a:pt x="573936" y="543905"/>
                      <a:pt x="573168" y="533922"/>
                    </a:cubicBezTo>
                    <a:cubicBezTo>
                      <a:pt x="573168" y="531234"/>
                      <a:pt x="572017" y="527394"/>
                      <a:pt x="569714" y="526242"/>
                    </a:cubicBezTo>
                    <a:cubicBezTo>
                      <a:pt x="558968" y="518562"/>
                      <a:pt x="551677" y="508578"/>
                      <a:pt x="546687" y="496291"/>
                    </a:cubicBezTo>
                    <a:close/>
                    <a:moveTo>
                      <a:pt x="122232" y="382246"/>
                    </a:moveTo>
                    <a:cubicBezTo>
                      <a:pt x="122232" y="309288"/>
                      <a:pt x="122232" y="237099"/>
                      <a:pt x="122232" y="164909"/>
                    </a:cubicBezTo>
                    <a:cubicBezTo>
                      <a:pt x="104195" y="164909"/>
                      <a:pt x="86541" y="164909"/>
                      <a:pt x="68888" y="164909"/>
                    </a:cubicBezTo>
                    <a:cubicBezTo>
                      <a:pt x="68888" y="237483"/>
                      <a:pt x="68888" y="310056"/>
                      <a:pt x="68888" y="382246"/>
                    </a:cubicBezTo>
                    <a:cubicBezTo>
                      <a:pt x="87309" y="382246"/>
                      <a:pt x="104579" y="382246"/>
                      <a:pt x="122232" y="382246"/>
                    </a:cubicBezTo>
                    <a:close/>
                    <a:moveTo>
                      <a:pt x="204360" y="274346"/>
                    </a:moveTo>
                    <a:cubicBezTo>
                      <a:pt x="204360" y="240555"/>
                      <a:pt x="204360" y="206764"/>
                      <a:pt x="204360" y="172973"/>
                    </a:cubicBezTo>
                    <a:cubicBezTo>
                      <a:pt x="204360" y="167213"/>
                      <a:pt x="203209" y="164909"/>
                      <a:pt x="196685" y="164909"/>
                    </a:cubicBezTo>
                    <a:cubicBezTo>
                      <a:pt x="184020" y="165293"/>
                      <a:pt x="170972" y="165293"/>
                      <a:pt x="158307" y="164909"/>
                    </a:cubicBezTo>
                    <a:cubicBezTo>
                      <a:pt x="152934" y="164909"/>
                      <a:pt x="150632" y="166061"/>
                      <a:pt x="150632" y="172205"/>
                    </a:cubicBezTo>
                    <a:cubicBezTo>
                      <a:pt x="150632" y="239787"/>
                      <a:pt x="150632" y="307369"/>
                      <a:pt x="150632" y="375334"/>
                    </a:cubicBezTo>
                    <a:cubicBezTo>
                      <a:pt x="150632" y="381094"/>
                      <a:pt x="152934" y="382630"/>
                      <a:pt x="158307" y="382630"/>
                    </a:cubicBezTo>
                    <a:cubicBezTo>
                      <a:pt x="170588" y="382246"/>
                      <a:pt x="182869" y="381862"/>
                      <a:pt x="195150" y="382630"/>
                    </a:cubicBezTo>
                    <a:cubicBezTo>
                      <a:pt x="203209" y="383014"/>
                      <a:pt x="204744" y="379942"/>
                      <a:pt x="204360" y="373031"/>
                    </a:cubicBezTo>
                    <a:cubicBezTo>
                      <a:pt x="204360" y="339624"/>
                      <a:pt x="204360" y="306985"/>
                      <a:pt x="204360" y="274346"/>
                    </a:cubicBezTo>
                    <a:close/>
                    <a:moveTo>
                      <a:pt x="738191" y="410661"/>
                    </a:moveTo>
                    <a:cubicBezTo>
                      <a:pt x="738191" y="423333"/>
                      <a:pt x="738575" y="434853"/>
                      <a:pt x="738191" y="446372"/>
                    </a:cubicBezTo>
                    <a:cubicBezTo>
                      <a:pt x="738191" y="450980"/>
                      <a:pt x="739343" y="453284"/>
                      <a:pt x="743564" y="455588"/>
                    </a:cubicBezTo>
                    <a:cubicBezTo>
                      <a:pt x="768510" y="469412"/>
                      <a:pt x="773499" y="502051"/>
                      <a:pt x="753926" y="523170"/>
                    </a:cubicBezTo>
                    <a:cubicBezTo>
                      <a:pt x="750088" y="527394"/>
                      <a:pt x="745867" y="531234"/>
                      <a:pt x="742029" y="535458"/>
                    </a:cubicBezTo>
                    <a:cubicBezTo>
                      <a:pt x="740878" y="536994"/>
                      <a:pt x="738575" y="538529"/>
                      <a:pt x="738575" y="540065"/>
                    </a:cubicBezTo>
                    <a:cubicBezTo>
                      <a:pt x="738191" y="552353"/>
                      <a:pt x="738575" y="564641"/>
                      <a:pt x="738575" y="577696"/>
                    </a:cubicBezTo>
                    <a:cubicBezTo>
                      <a:pt x="804968" y="541601"/>
                      <a:pt x="826076" y="475171"/>
                      <a:pt x="818784" y="411045"/>
                    </a:cubicBezTo>
                    <a:cubicBezTo>
                      <a:pt x="791920" y="410661"/>
                      <a:pt x="765823" y="410661"/>
                      <a:pt x="738191" y="410661"/>
                    </a:cubicBezTo>
                    <a:close/>
                    <a:moveTo>
                      <a:pt x="195150" y="136110"/>
                    </a:moveTo>
                    <a:cubicBezTo>
                      <a:pt x="193998" y="133422"/>
                      <a:pt x="193231" y="131502"/>
                      <a:pt x="192463" y="129198"/>
                    </a:cubicBezTo>
                    <a:cubicBezTo>
                      <a:pt x="177112" y="98479"/>
                      <a:pt x="161761" y="67760"/>
                      <a:pt x="146410" y="37425"/>
                    </a:cubicBezTo>
                    <a:cubicBezTo>
                      <a:pt x="144491" y="33969"/>
                      <a:pt x="140270" y="29745"/>
                      <a:pt x="137200" y="29745"/>
                    </a:cubicBezTo>
                    <a:cubicBezTo>
                      <a:pt x="134129" y="29745"/>
                      <a:pt x="129908" y="33969"/>
                      <a:pt x="127989" y="37809"/>
                    </a:cubicBezTo>
                    <a:cubicBezTo>
                      <a:pt x="112254" y="68144"/>
                      <a:pt x="97287" y="98863"/>
                      <a:pt x="81936" y="129582"/>
                    </a:cubicBezTo>
                    <a:cubicBezTo>
                      <a:pt x="80785" y="131502"/>
                      <a:pt x="80401" y="133806"/>
                      <a:pt x="79250" y="136110"/>
                    </a:cubicBezTo>
                    <a:cubicBezTo>
                      <a:pt x="117627" y="136110"/>
                      <a:pt x="155621" y="136110"/>
                      <a:pt x="195150" y="136110"/>
                    </a:cubicBezTo>
                    <a:close/>
                    <a:moveTo>
                      <a:pt x="423879" y="690205"/>
                    </a:moveTo>
                    <a:cubicBezTo>
                      <a:pt x="433090" y="680989"/>
                      <a:pt x="440766" y="671389"/>
                      <a:pt x="449976" y="664094"/>
                    </a:cubicBezTo>
                    <a:cubicBezTo>
                      <a:pt x="460722" y="655646"/>
                      <a:pt x="463025" y="646430"/>
                      <a:pt x="456884" y="634143"/>
                    </a:cubicBezTo>
                    <a:cubicBezTo>
                      <a:pt x="454581" y="629535"/>
                      <a:pt x="452663" y="627615"/>
                      <a:pt x="447674" y="627999"/>
                    </a:cubicBezTo>
                    <a:cubicBezTo>
                      <a:pt x="435009" y="628383"/>
                      <a:pt x="422728" y="627999"/>
                      <a:pt x="410064" y="627999"/>
                    </a:cubicBezTo>
                    <a:cubicBezTo>
                      <a:pt x="390875" y="627999"/>
                      <a:pt x="389724" y="629151"/>
                      <a:pt x="386270" y="647966"/>
                    </a:cubicBezTo>
                    <a:cubicBezTo>
                      <a:pt x="385886" y="649886"/>
                      <a:pt x="386653" y="652574"/>
                      <a:pt x="387805" y="654110"/>
                    </a:cubicBezTo>
                    <a:cubicBezTo>
                      <a:pt x="399318" y="666014"/>
                      <a:pt x="411215" y="677917"/>
                      <a:pt x="423879" y="690205"/>
                    </a:cubicBezTo>
                    <a:close/>
                    <a:moveTo>
                      <a:pt x="477608" y="356519"/>
                    </a:moveTo>
                    <a:cubicBezTo>
                      <a:pt x="440766" y="356519"/>
                      <a:pt x="405075" y="356519"/>
                      <a:pt x="370151" y="356519"/>
                    </a:cubicBezTo>
                    <a:cubicBezTo>
                      <a:pt x="370151" y="365735"/>
                      <a:pt x="370151" y="373799"/>
                      <a:pt x="370151" y="381862"/>
                    </a:cubicBezTo>
                    <a:cubicBezTo>
                      <a:pt x="406610" y="381862"/>
                      <a:pt x="442301" y="381862"/>
                      <a:pt x="477608" y="381862"/>
                    </a:cubicBezTo>
                    <a:cubicBezTo>
                      <a:pt x="477608" y="372647"/>
                      <a:pt x="477608" y="364583"/>
                      <a:pt x="477608" y="356519"/>
                    </a:cubicBezTo>
                    <a:close/>
                    <a:moveTo>
                      <a:pt x="208198" y="699805"/>
                    </a:moveTo>
                    <a:cubicBezTo>
                      <a:pt x="188625" y="684061"/>
                      <a:pt x="167134" y="675229"/>
                      <a:pt x="144108" y="666398"/>
                    </a:cubicBezTo>
                    <a:cubicBezTo>
                      <a:pt x="145259" y="671005"/>
                      <a:pt x="146026" y="674461"/>
                      <a:pt x="147178" y="677533"/>
                    </a:cubicBezTo>
                    <a:cubicBezTo>
                      <a:pt x="148713" y="681373"/>
                      <a:pt x="149864" y="687133"/>
                      <a:pt x="152934" y="689053"/>
                    </a:cubicBezTo>
                    <a:cubicBezTo>
                      <a:pt x="167902" y="698653"/>
                      <a:pt x="183253" y="707484"/>
                      <a:pt x="199371" y="717084"/>
                    </a:cubicBezTo>
                    <a:cubicBezTo>
                      <a:pt x="202058" y="711324"/>
                      <a:pt x="205128" y="705948"/>
                      <a:pt x="208198" y="699805"/>
                    </a:cubicBezTo>
                    <a:close/>
                    <a:moveTo>
                      <a:pt x="422728" y="323880"/>
                    </a:moveTo>
                    <a:cubicBezTo>
                      <a:pt x="423496" y="323880"/>
                      <a:pt x="423879" y="323880"/>
                      <a:pt x="424647" y="323880"/>
                    </a:cubicBezTo>
                    <a:cubicBezTo>
                      <a:pt x="427334" y="284713"/>
                      <a:pt x="429636" y="245546"/>
                      <a:pt x="432323" y="206380"/>
                    </a:cubicBezTo>
                    <a:cubicBezTo>
                      <a:pt x="425798" y="206380"/>
                      <a:pt x="420809" y="206380"/>
                      <a:pt x="414669" y="206380"/>
                    </a:cubicBezTo>
                    <a:cubicBezTo>
                      <a:pt x="417355" y="245546"/>
                      <a:pt x="420042" y="284713"/>
                      <a:pt x="422728" y="323880"/>
                    </a:cubicBezTo>
                    <a:close/>
                    <a:moveTo>
                      <a:pt x="401621" y="710556"/>
                    </a:moveTo>
                    <a:cubicBezTo>
                      <a:pt x="388956" y="697885"/>
                      <a:pt x="375908" y="684829"/>
                      <a:pt x="362859" y="671773"/>
                    </a:cubicBezTo>
                    <a:cubicBezTo>
                      <a:pt x="367465" y="692893"/>
                      <a:pt x="372070" y="714012"/>
                      <a:pt x="377059" y="735515"/>
                    </a:cubicBezTo>
                    <a:cubicBezTo>
                      <a:pt x="385886" y="726684"/>
                      <a:pt x="393945" y="718236"/>
                      <a:pt x="401621" y="710556"/>
                    </a:cubicBezTo>
                    <a:close/>
                    <a:moveTo>
                      <a:pt x="445755" y="709404"/>
                    </a:moveTo>
                    <a:cubicBezTo>
                      <a:pt x="454198" y="717852"/>
                      <a:pt x="462257" y="725916"/>
                      <a:pt x="470700" y="734748"/>
                    </a:cubicBezTo>
                    <a:cubicBezTo>
                      <a:pt x="475305" y="714012"/>
                      <a:pt x="479911" y="692893"/>
                      <a:pt x="484900" y="671005"/>
                    </a:cubicBezTo>
                    <a:cubicBezTo>
                      <a:pt x="470700" y="684445"/>
                      <a:pt x="457652" y="697117"/>
                      <a:pt x="445755" y="709404"/>
                    </a:cubicBezTo>
                    <a:close/>
                    <a:moveTo>
                      <a:pt x="383967" y="177581"/>
                    </a:moveTo>
                    <a:cubicBezTo>
                      <a:pt x="383967" y="171821"/>
                      <a:pt x="384351" y="166829"/>
                      <a:pt x="383967" y="162221"/>
                    </a:cubicBezTo>
                    <a:cubicBezTo>
                      <a:pt x="382816" y="154925"/>
                      <a:pt x="375908" y="149933"/>
                      <a:pt x="368232" y="151085"/>
                    </a:cubicBezTo>
                    <a:cubicBezTo>
                      <a:pt x="361324" y="151853"/>
                      <a:pt x="355951" y="157613"/>
                      <a:pt x="355951" y="164141"/>
                    </a:cubicBezTo>
                    <a:cubicBezTo>
                      <a:pt x="355951" y="171053"/>
                      <a:pt x="361708" y="177196"/>
                      <a:pt x="369767" y="177581"/>
                    </a:cubicBezTo>
                    <a:cubicBezTo>
                      <a:pt x="373989" y="177965"/>
                      <a:pt x="378594" y="177581"/>
                      <a:pt x="383967" y="177581"/>
                    </a:cubicBezTo>
                    <a:close/>
                    <a:moveTo>
                      <a:pt x="463408" y="177581"/>
                    </a:moveTo>
                    <a:cubicBezTo>
                      <a:pt x="468781" y="177581"/>
                      <a:pt x="473387" y="177965"/>
                      <a:pt x="477992" y="177581"/>
                    </a:cubicBezTo>
                    <a:cubicBezTo>
                      <a:pt x="486051" y="177196"/>
                      <a:pt x="491808" y="171053"/>
                      <a:pt x="491808" y="164141"/>
                    </a:cubicBezTo>
                    <a:cubicBezTo>
                      <a:pt x="491808" y="157613"/>
                      <a:pt x="485667" y="151469"/>
                      <a:pt x="478759" y="151085"/>
                    </a:cubicBezTo>
                    <a:cubicBezTo>
                      <a:pt x="471468" y="150701"/>
                      <a:pt x="464943" y="155693"/>
                      <a:pt x="463792" y="163373"/>
                    </a:cubicBezTo>
                    <a:cubicBezTo>
                      <a:pt x="463025" y="167597"/>
                      <a:pt x="463408" y="172205"/>
                      <a:pt x="463408" y="17758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6" name="Google Shape;516;p22"/>
              <p:cNvSpPr/>
              <p:nvPr/>
            </p:nvSpPr>
            <p:spPr>
              <a:xfrm>
                <a:off x="1637833" y="3887469"/>
                <a:ext cx="163897" cy="218283"/>
              </a:xfrm>
              <a:custGeom>
                <a:rect b="b" l="l" r="r" t="t"/>
                <a:pathLst>
                  <a:path extrusionOk="0" h="218283" w="163897">
                    <a:moveTo>
                      <a:pt x="94910" y="218284"/>
                    </a:moveTo>
                    <a:cubicBezTo>
                      <a:pt x="85316" y="218284"/>
                      <a:pt x="77257" y="218284"/>
                      <a:pt x="67662" y="218284"/>
                    </a:cubicBezTo>
                    <a:cubicBezTo>
                      <a:pt x="67662" y="198701"/>
                      <a:pt x="67662" y="179501"/>
                      <a:pt x="68046" y="160302"/>
                    </a:cubicBezTo>
                    <a:cubicBezTo>
                      <a:pt x="68046" y="157998"/>
                      <a:pt x="70732" y="154926"/>
                      <a:pt x="73035" y="153390"/>
                    </a:cubicBezTo>
                    <a:cubicBezTo>
                      <a:pt x="86467" y="142254"/>
                      <a:pt x="100283" y="131886"/>
                      <a:pt x="113715" y="120751"/>
                    </a:cubicBezTo>
                    <a:cubicBezTo>
                      <a:pt x="135207" y="103087"/>
                      <a:pt x="141731" y="80048"/>
                      <a:pt x="131369" y="57393"/>
                    </a:cubicBezTo>
                    <a:cubicBezTo>
                      <a:pt x="121007" y="35121"/>
                      <a:pt x="97213" y="23602"/>
                      <a:pt x="70732" y="28594"/>
                    </a:cubicBezTo>
                    <a:cubicBezTo>
                      <a:pt x="43868" y="33585"/>
                      <a:pt x="29285" y="51249"/>
                      <a:pt x="26598" y="81968"/>
                    </a:cubicBezTo>
                    <a:cubicBezTo>
                      <a:pt x="18155" y="81968"/>
                      <a:pt x="9328" y="81968"/>
                      <a:pt x="118" y="81968"/>
                    </a:cubicBezTo>
                    <a:cubicBezTo>
                      <a:pt x="-1034" y="59313"/>
                      <a:pt x="6258" y="40113"/>
                      <a:pt x="21993" y="24370"/>
                    </a:cubicBezTo>
                    <a:cubicBezTo>
                      <a:pt x="46171" y="-205"/>
                      <a:pt x="76105" y="-4813"/>
                      <a:pt x="107959" y="4402"/>
                    </a:cubicBezTo>
                    <a:cubicBezTo>
                      <a:pt x="139044" y="13234"/>
                      <a:pt x="157849" y="35505"/>
                      <a:pt x="162838" y="67376"/>
                    </a:cubicBezTo>
                    <a:cubicBezTo>
                      <a:pt x="167060" y="94256"/>
                      <a:pt x="158617" y="118063"/>
                      <a:pt x="138277" y="136494"/>
                    </a:cubicBezTo>
                    <a:cubicBezTo>
                      <a:pt x="126380" y="147246"/>
                      <a:pt x="112948" y="156846"/>
                      <a:pt x="100667" y="167213"/>
                    </a:cubicBezTo>
                    <a:cubicBezTo>
                      <a:pt x="97980" y="169517"/>
                      <a:pt x="95678" y="174125"/>
                      <a:pt x="95678" y="177581"/>
                    </a:cubicBezTo>
                    <a:cubicBezTo>
                      <a:pt x="94526" y="190637"/>
                      <a:pt x="94910" y="204076"/>
                      <a:pt x="94910" y="2182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7" name="Google Shape;517;p22"/>
              <p:cNvSpPr/>
              <p:nvPr/>
            </p:nvSpPr>
            <p:spPr>
              <a:xfrm>
                <a:off x="1677864" y="4133400"/>
                <a:ext cx="82127" cy="81789"/>
              </a:xfrm>
              <a:custGeom>
                <a:rect b="b" l="l" r="r" t="t"/>
                <a:pathLst>
                  <a:path extrusionOk="0" h="81789" w="82127">
                    <a:moveTo>
                      <a:pt x="41064" y="0"/>
                    </a:moveTo>
                    <a:cubicBezTo>
                      <a:pt x="64090" y="0"/>
                      <a:pt x="82128" y="18047"/>
                      <a:pt x="82128" y="41087"/>
                    </a:cubicBezTo>
                    <a:cubicBezTo>
                      <a:pt x="82128" y="64126"/>
                      <a:pt x="63707" y="81789"/>
                      <a:pt x="40680" y="81789"/>
                    </a:cubicBezTo>
                    <a:cubicBezTo>
                      <a:pt x="18037" y="81789"/>
                      <a:pt x="0" y="63742"/>
                      <a:pt x="0" y="41087"/>
                    </a:cubicBezTo>
                    <a:cubicBezTo>
                      <a:pt x="0" y="18047"/>
                      <a:pt x="18037" y="0"/>
                      <a:pt x="41064" y="0"/>
                    </a:cubicBezTo>
                    <a:close/>
                    <a:moveTo>
                      <a:pt x="41448" y="53374"/>
                    </a:moveTo>
                    <a:cubicBezTo>
                      <a:pt x="47588" y="53374"/>
                      <a:pt x="54112" y="46463"/>
                      <a:pt x="53729" y="40319"/>
                    </a:cubicBezTo>
                    <a:cubicBezTo>
                      <a:pt x="53729" y="34175"/>
                      <a:pt x="46820" y="27647"/>
                      <a:pt x="40680" y="28031"/>
                    </a:cubicBezTo>
                    <a:cubicBezTo>
                      <a:pt x="34540" y="28031"/>
                      <a:pt x="28016" y="34943"/>
                      <a:pt x="28399" y="41087"/>
                    </a:cubicBezTo>
                    <a:cubicBezTo>
                      <a:pt x="28783" y="47231"/>
                      <a:pt x="35307" y="53758"/>
                      <a:pt x="41448" y="5337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518" name="Google Shape;518;p22"/>
              <p:cNvSpPr/>
              <p:nvPr/>
            </p:nvSpPr>
            <p:spPr>
              <a:xfrm>
                <a:off x="1405000" y="4365329"/>
                <a:ext cx="94944" cy="41117"/>
              </a:xfrm>
              <a:custGeom>
                <a:rect b="b" l="l" r="r" t="t"/>
                <a:pathLst>
                  <a:path extrusionOk="0" h="41117" w="94944">
                    <a:moveTo>
                      <a:pt x="0" y="40703"/>
                    </a:moveTo>
                    <a:cubicBezTo>
                      <a:pt x="0" y="31103"/>
                      <a:pt x="0" y="22655"/>
                      <a:pt x="0" y="13440"/>
                    </a:cubicBezTo>
                    <a:cubicBezTo>
                      <a:pt x="16502" y="13440"/>
                      <a:pt x="32621" y="13056"/>
                      <a:pt x="48739" y="13440"/>
                    </a:cubicBezTo>
                    <a:cubicBezTo>
                      <a:pt x="58718" y="13824"/>
                      <a:pt x="66009" y="10752"/>
                      <a:pt x="68312" y="0"/>
                    </a:cubicBezTo>
                    <a:cubicBezTo>
                      <a:pt x="77139" y="0"/>
                      <a:pt x="85966" y="0"/>
                      <a:pt x="94792" y="0"/>
                    </a:cubicBezTo>
                    <a:cubicBezTo>
                      <a:pt x="96711" y="19199"/>
                      <a:pt x="80209" y="39167"/>
                      <a:pt x="59869" y="40319"/>
                    </a:cubicBezTo>
                    <a:cubicBezTo>
                      <a:pt x="40296" y="41855"/>
                      <a:pt x="20340" y="40703"/>
                      <a:pt x="0" y="407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id="523" name="Google Shape;523;p23"/>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524" name="Google Shape;524;p2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5" name="Google Shape;525;p23"/>
          <p:cNvSpPr txBox="1"/>
          <p:nvPr/>
        </p:nvSpPr>
        <p:spPr>
          <a:xfrm>
            <a:off x="1753849" y="2803631"/>
            <a:ext cx="3516007"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Besoins en formation</a:t>
            </a:r>
            <a:endParaRPr b="0" i="0" sz="1400" u="none" cap="none" strike="noStrike">
              <a:solidFill>
                <a:srgbClr val="000000"/>
              </a:solidFill>
              <a:latin typeface="Arial"/>
              <a:ea typeface="Arial"/>
              <a:cs typeface="Arial"/>
              <a:sym typeface="Arial"/>
            </a:endParaRPr>
          </a:p>
        </p:txBody>
      </p:sp>
      <p:sp>
        <p:nvSpPr>
          <p:cNvPr id="526" name="Google Shape;526;p2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4"/>
          <p:cNvSpPr txBox="1"/>
          <p:nvPr>
            <p:ph idx="1" type="body"/>
          </p:nvPr>
        </p:nvSpPr>
        <p:spPr>
          <a:xfrm>
            <a:off x="3596574" y="220476"/>
            <a:ext cx="8437577" cy="4995245"/>
          </a:xfrm>
          <a:prstGeom prst="rect">
            <a:avLst/>
          </a:prstGeom>
          <a:noFill/>
          <a:ln>
            <a:noFill/>
          </a:ln>
        </p:spPr>
        <p:txBody>
          <a:bodyPr anchorCtr="0" anchor="t" bIns="45700" lIns="91425" spcFirstLastPara="1" rIns="91425" wrap="square" tIns="45700">
            <a:noAutofit/>
          </a:bodyPr>
          <a:lstStyle/>
          <a:p>
            <a:pPr indent="-342900" lvl="0" marL="342900" rtl="0" algn="l">
              <a:lnSpc>
                <a:spcPct val="112173"/>
              </a:lnSpc>
              <a:spcBef>
                <a:spcPts val="0"/>
              </a:spcBef>
              <a:spcAft>
                <a:spcPts val="0"/>
              </a:spcAft>
              <a:buClr>
                <a:srgbClr val="E8A116"/>
              </a:buClr>
              <a:buSzPts val="2300"/>
              <a:buFont typeface="Arial"/>
              <a:buChar char="•"/>
            </a:pPr>
            <a:r>
              <a:rPr b="1" lang="en-IE" sz="2000"/>
              <a:t>La formation </a:t>
            </a:r>
            <a:r>
              <a:rPr lang="en-IE" sz="2000"/>
              <a:t>est un processus dynamique impliquant la participation active des stagiaires.</a:t>
            </a:r>
            <a:endParaRPr sz="2000"/>
          </a:p>
          <a:p>
            <a:pPr indent="-342900" lvl="0" marL="342900" rtl="0" algn="l">
              <a:lnSpc>
                <a:spcPct val="112173"/>
              </a:lnSpc>
              <a:spcBef>
                <a:spcPts val="0"/>
              </a:spcBef>
              <a:spcAft>
                <a:spcPts val="0"/>
              </a:spcAft>
              <a:buClr>
                <a:srgbClr val="E8A116"/>
              </a:buClr>
              <a:buSzPts val="2300"/>
              <a:buFont typeface="Arial"/>
              <a:buChar char="•"/>
            </a:pPr>
            <a:r>
              <a:rPr b="1" lang="en-IE" sz="2000">
                <a:solidFill>
                  <a:srgbClr val="454545"/>
                </a:solidFill>
              </a:rPr>
              <a:t>La formation </a:t>
            </a:r>
            <a:r>
              <a:rPr lang="en-IE" sz="2000">
                <a:solidFill>
                  <a:srgbClr val="454545"/>
                </a:solidFill>
              </a:rPr>
              <a:t>est le résultat d'un effort planifié par une organisation pour faciliter l'apprentissage des compétences requises par les personnes pour l'exécution de certaines tâches, impliquant les connaissances, les attitudes et les comportements qui sont essentiels pour cette exécution.</a:t>
            </a:r>
            <a:endParaRPr sz="2000"/>
          </a:p>
          <a:p>
            <a:pPr indent="-342900" lvl="0" marL="342900" rtl="0" algn="l">
              <a:lnSpc>
                <a:spcPct val="112173"/>
              </a:lnSpc>
              <a:spcBef>
                <a:spcPts val="0"/>
              </a:spcBef>
              <a:spcAft>
                <a:spcPts val="0"/>
              </a:spcAft>
              <a:buClr>
                <a:srgbClr val="E8A116"/>
              </a:buClr>
              <a:buSzPts val="2300"/>
              <a:buFont typeface="Arial"/>
              <a:buChar char="•"/>
            </a:pPr>
            <a:r>
              <a:rPr lang="en-IE" sz="2000">
                <a:solidFill>
                  <a:srgbClr val="454545"/>
                </a:solidFill>
              </a:rPr>
              <a:t>Les "</a:t>
            </a:r>
            <a:r>
              <a:rPr b="1" lang="en-IE" sz="2000">
                <a:solidFill>
                  <a:srgbClr val="454545"/>
                </a:solidFill>
              </a:rPr>
              <a:t>hard skills" </a:t>
            </a:r>
            <a:r>
              <a:rPr lang="en-IE" sz="2000">
                <a:solidFill>
                  <a:srgbClr val="454545"/>
                </a:solidFill>
              </a:rPr>
              <a:t>sont les compétences techniques et les connaissances relatives à l'emploi.</a:t>
            </a:r>
            <a:endParaRPr sz="2000"/>
          </a:p>
          <a:p>
            <a:pPr indent="-342900" lvl="0" marL="342900" rtl="0" algn="l">
              <a:lnSpc>
                <a:spcPct val="112173"/>
              </a:lnSpc>
              <a:spcBef>
                <a:spcPts val="0"/>
              </a:spcBef>
              <a:spcAft>
                <a:spcPts val="0"/>
              </a:spcAft>
              <a:buClr>
                <a:srgbClr val="E8A116"/>
              </a:buClr>
              <a:buSzPts val="2300"/>
              <a:buFont typeface="Arial"/>
              <a:buChar char="•"/>
            </a:pPr>
            <a:r>
              <a:rPr b="1" lang="en-IE" sz="2000">
                <a:solidFill>
                  <a:srgbClr val="454545"/>
                </a:solidFill>
              </a:rPr>
              <a:t>Les "soft skills" </a:t>
            </a:r>
            <a:r>
              <a:rPr lang="en-IE" sz="2000">
                <a:solidFill>
                  <a:srgbClr val="454545"/>
                </a:solidFill>
              </a:rPr>
              <a:t>sont les compétences comportementales associées à la communication, aux relations interpersonnelles, à la capacité à résoudre des problèmes, à la prise de décision, au leadership et à la capacité à travailler en équipe. Ces compétences sont essentielles dans certains secteurs d'activité et la formation devrait promouvoir les capacités individuelles que les stagiaires ignorent parfois posséder.</a:t>
            </a:r>
            <a:endParaRPr sz="2000"/>
          </a:p>
          <a:p>
            <a:pPr indent="-342900" lvl="0" marL="342900" rtl="0" algn="l">
              <a:lnSpc>
                <a:spcPct val="112173"/>
              </a:lnSpc>
              <a:spcBef>
                <a:spcPts val="0"/>
              </a:spcBef>
              <a:spcAft>
                <a:spcPts val="0"/>
              </a:spcAft>
              <a:buClr>
                <a:srgbClr val="E8A116"/>
              </a:buClr>
              <a:buSzPts val="2300"/>
              <a:buFont typeface="Arial"/>
              <a:buChar char="•"/>
            </a:pPr>
            <a:r>
              <a:rPr b="1" lang="en-IE" sz="2000">
                <a:solidFill>
                  <a:srgbClr val="454545"/>
                </a:solidFill>
              </a:rPr>
              <a:t>Les formateurs </a:t>
            </a:r>
            <a:r>
              <a:rPr lang="en-IE" sz="2000">
                <a:solidFill>
                  <a:srgbClr val="454545"/>
                </a:solidFill>
              </a:rPr>
              <a:t>donnent des instructions et un retour d'information concernant la tâche à un </a:t>
            </a:r>
            <a:r>
              <a:rPr b="1" lang="en-IE" sz="2000">
                <a:solidFill>
                  <a:srgbClr val="E8A116"/>
                </a:solidFill>
              </a:rPr>
              <a:t>niveau approprié </a:t>
            </a:r>
            <a:r>
              <a:rPr lang="en-IE" sz="2000">
                <a:solidFill>
                  <a:srgbClr val="454545"/>
                </a:solidFill>
              </a:rPr>
              <a:t>aux besoins des stagiaires. De bonnes relations interpersonnelles sont développées entre le formateur et le stagiaire. </a:t>
            </a:r>
            <a:endParaRPr sz="2000"/>
          </a:p>
        </p:txBody>
      </p:sp>
      <p:grpSp>
        <p:nvGrpSpPr>
          <p:cNvPr id="532" name="Google Shape;532;p24"/>
          <p:cNvGrpSpPr/>
          <p:nvPr/>
        </p:nvGrpSpPr>
        <p:grpSpPr>
          <a:xfrm flipH="1" rot="10800000">
            <a:off x="0" y="2053083"/>
            <a:ext cx="3390864" cy="4834792"/>
            <a:chOff x="0" y="-412420"/>
            <a:chExt cx="3390864" cy="4834792"/>
          </a:xfrm>
        </p:grpSpPr>
        <p:sp>
          <p:nvSpPr>
            <p:cNvPr id="533" name="Google Shape;533;p24"/>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4" name="Google Shape;534;p24"/>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5" name="Google Shape;535;p24"/>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36" name="Google Shape;536;p24"/>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u="none" cap="none" strike="noStrike">
                <a:solidFill>
                  <a:schemeClr val="lt1"/>
                </a:solidFill>
                <a:latin typeface="Calibri"/>
                <a:ea typeface="Calibri"/>
                <a:cs typeface="Calibri"/>
                <a:sym typeface="Calibri"/>
              </a:rPr>
              <a:t>3.1 Introduction à la formation</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cxnSp>
        <p:nvCxnSpPr>
          <p:cNvPr id="537" name="Google Shape;537;p24"/>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grpSp>
        <p:nvGrpSpPr>
          <p:cNvPr id="538" name="Google Shape;538;p24"/>
          <p:cNvGrpSpPr/>
          <p:nvPr/>
        </p:nvGrpSpPr>
        <p:grpSpPr>
          <a:xfrm>
            <a:off x="1928933" y="581726"/>
            <a:ext cx="959968" cy="957223"/>
            <a:chOff x="8711101" y="501407"/>
            <a:chExt cx="959968" cy="957223"/>
          </a:xfrm>
        </p:grpSpPr>
        <p:sp>
          <p:nvSpPr>
            <p:cNvPr id="539" name="Google Shape;539;p24"/>
            <p:cNvSpPr/>
            <p:nvPr/>
          </p:nvSpPr>
          <p:spPr>
            <a:xfrm>
              <a:off x="9191085" y="537063"/>
              <a:ext cx="449814" cy="493697"/>
            </a:xfrm>
            <a:custGeom>
              <a:rect b="b" l="l" r="r" t="t"/>
              <a:pathLst>
                <a:path extrusionOk="0" h="493697" w="449814">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40" name="Google Shape;540;p24"/>
            <p:cNvGrpSpPr/>
            <p:nvPr/>
          </p:nvGrpSpPr>
          <p:grpSpPr>
            <a:xfrm>
              <a:off x="8711101" y="501407"/>
              <a:ext cx="959968" cy="957223"/>
              <a:chOff x="8711101" y="501407"/>
              <a:chExt cx="959968" cy="957223"/>
            </a:xfrm>
          </p:grpSpPr>
          <p:sp>
            <p:nvSpPr>
              <p:cNvPr id="541" name="Google Shape;541;p24"/>
              <p:cNvSpPr/>
              <p:nvPr/>
            </p:nvSpPr>
            <p:spPr>
              <a:xfrm>
                <a:off x="8711101" y="501407"/>
                <a:ext cx="959968" cy="619864"/>
              </a:xfrm>
              <a:custGeom>
                <a:rect b="b" l="l" r="r" t="t"/>
                <a:pathLst>
                  <a:path extrusionOk="0" h="619864" w="959968">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2" name="Google Shape;542;p24"/>
              <p:cNvSpPr/>
              <p:nvPr/>
            </p:nvSpPr>
            <p:spPr>
              <a:xfrm>
                <a:off x="9281598" y="565176"/>
                <a:ext cx="298960" cy="78854"/>
              </a:xfrm>
              <a:custGeom>
                <a:rect b="b" l="l" r="r" t="t"/>
                <a:pathLst>
                  <a:path extrusionOk="0" h="78854" w="298960">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3" name="Google Shape;543;p24"/>
              <p:cNvSpPr/>
              <p:nvPr/>
            </p:nvSpPr>
            <p:spPr>
              <a:xfrm>
                <a:off x="9396794" y="740027"/>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4" name="Google Shape;544;p24"/>
              <p:cNvSpPr/>
              <p:nvPr/>
            </p:nvSpPr>
            <p:spPr>
              <a:xfrm>
                <a:off x="9396794" y="80311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5" name="Google Shape;545;p24"/>
              <p:cNvSpPr/>
              <p:nvPr/>
            </p:nvSpPr>
            <p:spPr>
              <a:xfrm>
                <a:off x="9396794" y="866194"/>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6" name="Google Shape;546;p24"/>
              <p:cNvSpPr/>
              <p:nvPr/>
            </p:nvSpPr>
            <p:spPr>
              <a:xfrm>
                <a:off x="9396794" y="93202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7" name="Google Shape;547;p24"/>
              <p:cNvSpPr/>
              <p:nvPr/>
            </p:nvSpPr>
            <p:spPr>
              <a:xfrm>
                <a:off x="8760472"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8" name="Google Shape;548;p24"/>
              <p:cNvSpPr/>
              <p:nvPr/>
            </p:nvSpPr>
            <p:spPr>
              <a:xfrm>
                <a:off x="8982636" y="1121271"/>
                <a:ext cx="191993" cy="337359"/>
              </a:xfrm>
              <a:custGeom>
                <a:rect b="b" l="l" r="r" t="t"/>
                <a:pathLst>
                  <a:path extrusionOk="0" h="337359" w="191993">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9" name="Google Shape;549;p24"/>
              <p:cNvSpPr/>
              <p:nvPr/>
            </p:nvSpPr>
            <p:spPr>
              <a:xfrm>
                <a:off x="9207543"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0" name="Google Shape;550;p24"/>
              <p:cNvSpPr/>
              <p:nvPr/>
            </p:nvSpPr>
            <p:spPr>
              <a:xfrm>
                <a:off x="9429707" y="1121271"/>
                <a:ext cx="191993" cy="337359"/>
              </a:xfrm>
              <a:custGeom>
                <a:rect b="b" l="l" r="r" t="t"/>
                <a:pathLst>
                  <a:path extrusionOk="0" h="337359" w="191993">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6" name="Google Shape;556;p2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lnSpc>
                <a:spcPct val="90000"/>
              </a:lnSpc>
              <a:spcBef>
                <a:spcPts val="0"/>
              </a:spcBef>
              <a:spcAft>
                <a:spcPts val="0"/>
              </a:spcAft>
              <a:buClr>
                <a:srgbClr val="424242"/>
              </a:buClr>
              <a:buSzPts val="1800"/>
              <a:buNone/>
            </a:pPr>
            <a:r>
              <a:rPr lang="en-IE" sz="1800"/>
              <a:t>	</a:t>
            </a:r>
            <a:endParaRPr/>
          </a:p>
          <a:p>
            <a:pPr indent="-1209675" lvl="0" marL="1209675" rtl="0" algn="l">
              <a:lnSpc>
                <a:spcPct val="90000"/>
              </a:lnSpc>
              <a:spcBef>
                <a:spcPts val="1000"/>
              </a:spcBef>
              <a:spcAft>
                <a:spcPts val="0"/>
              </a:spcAft>
              <a:buClr>
                <a:srgbClr val="424242"/>
              </a:buClr>
              <a:buSzPts val="1800"/>
              <a:buNone/>
            </a:pPr>
            <a:r>
              <a:rPr b="1" lang="en-IE" sz="1800"/>
              <a:t>Exercice </a:t>
            </a:r>
            <a:r>
              <a:rPr lang="en-IE" sz="1800"/>
              <a:t>: dressez une liste de vos compétences et de vos aptitudes. Demandez à un(e) ami(e) d'écrire ce qu'il (elle) pense être vos aptitudes et vos compétences. Comment se comparent-elles ?</a:t>
            </a:r>
            <a:endParaRPr b="1" sz="1800"/>
          </a:p>
          <a:p>
            <a:pPr indent="-1209675" lvl="0" marL="1209675" rtl="0" algn="l">
              <a:lnSpc>
                <a:spcPct val="90000"/>
              </a:lnSpc>
              <a:spcBef>
                <a:spcPts val="1000"/>
              </a:spcBef>
              <a:spcAft>
                <a:spcPts val="0"/>
              </a:spcAft>
              <a:buClr>
                <a:srgbClr val="424242"/>
              </a:buClr>
              <a:buSzPts val="1800"/>
              <a:buNone/>
            </a:pPr>
            <a:r>
              <a:rPr b="1" lang="en-IE" sz="1800"/>
              <a:t>Sites web : </a:t>
            </a:r>
            <a:r>
              <a:rPr lang="en-IE" sz="1800"/>
              <a:t>Formation - Introduction et vue d'ensemble https://www.tutor2u.net/business/reference/training-introduction-overview</a:t>
            </a:r>
            <a:endParaRPr sz="1800"/>
          </a:p>
          <a:p>
            <a:pPr indent="-1209675" lvl="0" marL="1209675" rtl="0" algn="l">
              <a:lnSpc>
                <a:spcPct val="90000"/>
              </a:lnSpc>
              <a:spcBef>
                <a:spcPts val="1000"/>
              </a:spcBef>
              <a:spcAft>
                <a:spcPts val="0"/>
              </a:spcAft>
              <a:buClr>
                <a:srgbClr val="424242"/>
              </a:buClr>
              <a:buSzPts val="1800"/>
              <a:buNone/>
            </a:pPr>
            <a:r>
              <a:rPr b="1" lang="en-IE" sz="1800"/>
              <a:t>YouTube : 	</a:t>
            </a:r>
            <a:r>
              <a:rPr lang="en-IE" sz="1800"/>
              <a:t>Introduction à la formation des adultes https://www.youtube.com/watch?v=l3t8xiFJF9M </a:t>
            </a:r>
            <a:endParaRPr/>
          </a:p>
          <a:p>
            <a:pPr indent="-1209675" lvl="0" marL="1209675" rtl="0" algn="l">
              <a:lnSpc>
                <a:spcPct val="90000"/>
              </a:lnSpc>
              <a:spcBef>
                <a:spcPts val="1000"/>
              </a:spcBef>
              <a:spcAft>
                <a:spcPts val="0"/>
              </a:spcAft>
              <a:buClr>
                <a:srgbClr val="424242"/>
              </a:buClr>
              <a:buSzPts val="1800"/>
              <a:buNone/>
            </a:pPr>
            <a:r>
              <a:rPr lang="en-IE" sz="1800"/>
              <a:t>	Quels sont les principes de l'apprentissage des adultes ? https://www.youtube.com/watch?v=h5FlW4-NKXE </a:t>
            </a:r>
            <a:endParaRPr sz="1800"/>
          </a:p>
          <a:p>
            <a:pPr indent="-1209675" lvl="0" marL="1209675" rtl="0" algn="l">
              <a:lnSpc>
                <a:spcPct val="90000"/>
              </a:lnSpc>
              <a:spcBef>
                <a:spcPts val="1000"/>
              </a:spcBef>
              <a:spcAft>
                <a:spcPts val="0"/>
              </a:spcAft>
              <a:buClr>
                <a:srgbClr val="424242"/>
              </a:buClr>
              <a:buSzPts val="1800"/>
              <a:buNone/>
            </a:pPr>
            <a:r>
              <a:rPr b="1" lang="en-IE" sz="1800"/>
              <a:t>Étude de cas : 	</a:t>
            </a:r>
            <a:r>
              <a:rPr lang="en-IE" sz="1800"/>
              <a:t>Les Cinq Tiots</a:t>
            </a:r>
            <a:endParaRPr sz="1800"/>
          </a:p>
          <a:p>
            <a:pPr indent="-1209675" lvl="0" marL="1209675" rtl="0" algn="l">
              <a:lnSpc>
                <a:spcPct val="90000"/>
              </a:lnSpc>
              <a:spcBef>
                <a:spcPts val="1000"/>
              </a:spcBef>
              <a:spcAft>
                <a:spcPts val="0"/>
              </a:spcAft>
              <a:buClr>
                <a:srgbClr val="424242"/>
              </a:buClr>
              <a:buSzPts val="1800"/>
              <a:buNone/>
            </a:pPr>
            <a:r>
              <a:rPr b="1" lang="en-IE" sz="1800"/>
              <a:t>Publication </a:t>
            </a:r>
            <a:r>
              <a:rPr lang="en-IE" sz="1800"/>
              <a:t>: Blanchard, P.N., et J.W. Thacker (2003). Effective Training : Systèmes, stratégies et pratiques.  </a:t>
            </a:r>
            <a:endParaRPr/>
          </a:p>
          <a:p>
            <a:pPr indent="-1209675" lvl="0" marL="1209675" rtl="0" algn="l">
              <a:lnSpc>
                <a:spcPct val="90000"/>
              </a:lnSpc>
              <a:spcBef>
                <a:spcPts val="1000"/>
              </a:spcBef>
              <a:spcAft>
                <a:spcPts val="0"/>
              </a:spcAft>
              <a:buClr>
                <a:srgbClr val="424242"/>
              </a:buClr>
              <a:buSzPts val="1800"/>
              <a:buNone/>
            </a:pPr>
            <a:r>
              <a:rPr lang="en-IE" sz="1800"/>
              <a:t>	Personnes en détresse. 2017. Lignes directrices pour les formations agricoles. Disponible à l'adresse suivante </a:t>
            </a:r>
            <a:r>
              <a:rPr lang="en-IE" sz="1800" u="sng">
                <a:solidFill>
                  <a:srgbClr val="87AF3F"/>
                </a:solidFill>
                <a:hlinkClick r:id="rId3">
                  <a:extLst>
                    <a:ext uri="{A12FA001-AC4F-418D-AE19-62706E023703}">
                      <ahyp:hlinkClr val="tx"/>
                    </a:ext>
                  </a:extLst>
                </a:hlinkClick>
              </a:rPr>
              <a:t>: https://resources.peopleinneed.net/documents/612-trainings-guideline-v4-final.pdf</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095375" lvl="0" marL="1209675" rtl="0" algn="l">
              <a:lnSpc>
                <a:spcPct val="100000"/>
              </a:lnSpc>
              <a:spcBef>
                <a:spcPts val="400"/>
              </a:spcBef>
              <a:spcAft>
                <a:spcPts val="0"/>
              </a:spcAft>
              <a:buClr>
                <a:srgbClr val="E8A116"/>
              </a:buClr>
              <a:buSzPts val="1800"/>
              <a:buFont typeface="Arial"/>
              <a:buNone/>
            </a:pPr>
            <a:r>
              <a:t/>
            </a:r>
            <a:endParaRPr sz="1800"/>
          </a:p>
        </p:txBody>
      </p:sp>
      <p:sp>
        <p:nvSpPr>
          <p:cNvPr id="557" name="Google Shape;557;p2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Ressources</a:t>
            </a:r>
            <a:endParaRPr b="0" i="0" sz="1400" u="none" cap="none" strike="noStrike">
              <a:solidFill>
                <a:srgbClr val="000000"/>
              </a:solidFill>
              <a:latin typeface="Arial"/>
              <a:ea typeface="Arial"/>
              <a:cs typeface="Arial"/>
              <a:sym typeface="Arial"/>
            </a:endParaRPr>
          </a:p>
        </p:txBody>
      </p:sp>
      <p:cxnSp>
        <p:nvCxnSpPr>
          <p:cNvPr id="558" name="Google Shape;558;p2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26"/>
          <p:cNvSpPr/>
          <p:nvPr/>
        </p:nvSpPr>
        <p:spPr>
          <a:xfrm>
            <a:off x="7832" y="-1"/>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4" name="Google Shape;564;p26"/>
          <p:cNvSpPr/>
          <p:nvPr/>
        </p:nvSpPr>
        <p:spPr>
          <a:xfrm>
            <a:off x="674686" y="0"/>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65" name="Google Shape;565;p26"/>
          <p:cNvCxnSpPr/>
          <p:nvPr/>
        </p:nvCxnSpPr>
        <p:spPr>
          <a:xfrm rot="10800000">
            <a:off x="0" y="1812838"/>
            <a:ext cx="3317380" cy="0"/>
          </a:xfrm>
          <a:prstGeom prst="straightConnector1">
            <a:avLst/>
          </a:prstGeom>
          <a:noFill/>
          <a:ln cap="flat" cmpd="sng" w="34925">
            <a:solidFill>
              <a:srgbClr val="E8A116"/>
            </a:solidFill>
            <a:prstDash val="solid"/>
            <a:miter lim="800000"/>
            <a:headEnd len="sm" w="sm" type="none"/>
            <a:tailEnd len="sm" w="sm" type="none"/>
          </a:ln>
        </p:spPr>
      </p:cxnSp>
      <p:sp>
        <p:nvSpPr>
          <p:cNvPr id="566" name="Google Shape;566;p26"/>
          <p:cNvSpPr txBox="1"/>
          <p:nvPr/>
        </p:nvSpPr>
        <p:spPr>
          <a:xfrm>
            <a:off x="468003" y="2005951"/>
            <a:ext cx="328180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Le </a:t>
            </a:r>
            <a:r>
              <a:rPr b="1" i="0" lang="en-IE" sz="2400" u="none" cap="none" strike="noStrike">
                <a:solidFill>
                  <a:schemeClr val="lt1"/>
                </a:solidFill>
                <a:latin typeface="Calibri"/>
                <a:ea typeface="Calibri"/>
                <a:cs typeface="Calibri"/>
                <a:sym typeface="Calibri"/>
              </a:rPr>
              <a:t>cycle de formation </a:t>
            </a:r>
            <a:r>
              <a:rPr b="0" i="0" lang="en-IE" sz="2400" u="none" cap="none" strike="noStrike">
                <a:solidFill>
                  <a:schemeClr val="lt1"/>
                </a:solidFill>
                <a:latin typeface="Calibri"/>
                <a:ea typeface="Calibri"/>
                <a:cs typeface="Calibri"/>
                <a:sym typeface="Calibri"/>
              </a:rPr>
              <a:t>est une approche systématique de l'élaboration, de l'exécution et de l'amélioration continue d'un programme de formation. Le processus de formation comporte quatre étapes qui sont mutuellement nécessaires pour que tout programme de formation soit efficace</a:t>
            </a:r>
            <a:endParaRPr b="0" i="0" sz="1400" u="none" cap="none" strike="noStrike">
              <a:solidFill>
                <a:srgbClr val="000000"/>
              </a:solidFill>
              <a:latin typeface="Arial"/>
              <a:ea typeface="Arial"/>
              <a:cs typeface="Arial"/>
              <a:sym typeface="Arial"/>
            </a:endParaRPr>
          </a:p>
        </p:txBody>
      </p:sp>
      <p:sp>
        <p:nvSpPr>
          <p:cNvPr id="567" name="Google Shape;567;p26"/>
          <p:cNvSpPr txBox="1"/>
          <p:nvPr>
            <p:ph idx="2" type="body"/>
          </p:nvPr>
        </p:nvSpPr>
        <p:spPr>
          <a:xfrm>
            <a:off x="559120" y="704551"/>
            <a:ext cx="3133585"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3.2 Le cycle de formation</a:t>
            </a:r>
            <a:endParaRPr/>
          </a:p>
        </p:txBody>
      </p:sp>
      <p:grpSp>
        <p:nvGrpSpPr>
          <p:cNvPr id="568" name="Google Shape;568;p26"/>
          <p:cNvGrpSpPr/>
          <p:nvPr/>
        </p:nvGrpSpPr>
        <p:grpSpPr>
          <a:xfrm>
            <a:off x="6559450" y="1752901"/>
            <a:ext cx="3765284" cy="3764536"/>
            <a:chOff x="6386850" y="1698685"/>
            <a:chExt cx="3765284" cy="3764536"/>
          </a:xfrm>
        </p:grpSpPr>
        <p:sp>
          <p:nvSpPr>
            <p:cNvPr id="569" name="Google Shape;569;p26"/>
            <p:cNvSpPr/>
            <p:nvPr/>
          </p:nvSpPr>
          <p:spPr>
            <a:xfrm>
              <a:off x="7798816" y="1698685"/>
              <a:ext cx="2294703" cy="2657618"/>
            </a:xfrm>
            <a:custGeom>
              <a:rect b="b" l="l" r="r" t="t"/>
              <a:pathLst>
                <a:path extrusionOk="0" h="2657618" w="2294703">
                  <a:moveTo>
                    <a:pt x="470676" y="0"/>
                  </a:moveTo>
                  <a:cubicBezTo>
                    <a:pt x="312508" y="0"/>
                    <a:pt x="154341" y="20404"/>
                    <a:pt x="0" y="59936"/>
                  </a:cubicBezTo>
                  <a:cubicBezTo>
                    <a:pt x="1007680" y="321362"/>
                    <a:pt x="1612288" y="1349213"/>
                    <a:pt x="1352077" y="2355384"/>
                  </a:cubicBezTo>
                  <a:cubicBezTo>
                    <a:pt x="1325290" y="2458680"/>
                    <a:pt x="1289575" y="2559424"/>
                    <a:pt x="1246207" y="2657619"/>
                  </a:cubicBezTo>
                  <a:cubicBezTo>
                    <a:pt x="1766629" y="2421698"/>
                    <a:pt x="2151843" y="1963883"/>
                    <a:pt x="2294704" y="1411700"/>
                  </a:cubicBezTo>
                  <a:cubicBezTo>
                    <a:pt x="2079137" y="581513"/>
                    <a:pt x="1327842" y="0"/>
                    <a:pt x="470676" y="0"/>
                  </a:cubicBezTo>
                </a:path>
              </a:pathLst>
            </a:custGeom>
            <a:gradFill>
              <a:gsLst>
                <a:gs pos="0">
                  <a:srgbClr val="296B5F">
                    <a:alpha val="61568"/>
                  </a:srgbClr>
                </a:gs>
                <a:gs pos="1000">
                  <a:srgbClr val="296B5F">
                    <a:alpha val="61568"/>
                  </a:srgbClr>
                </a:gs>
                <a:gs pos="58999">
                  <a:srgbClr val="296B5F"/>
                </a:gs>
                <a:gs pos="100000">
                  <a:srgbClr val="296B5F"/>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0" name="Google Shape;570;p26"/>
            <p:cNvSpPr/>
            <p:nvPr/>
          </p:nvSpPr>
          <p:spPr>
            <a:xfrm>
              <a:off x="7493961" y="3110386"/>
              <a:ext cx="2658173" cy="2294172"/>
            </a:xfrm>
            <a:custGeom>
              <a:rect b="b" l="l" r="r" t="t"/>
              <a:pathLst>
                <a:path extrusionOk="0" h="2294172" w="2658173">
                  <a:moveTo>
                    <a:pt x="775531" y="1411701"/>
                  </a:moveTo>
                  <a:cubicBezTo>
                    <a:pt x="508942" y="1411701"/>
                    <a:pt x="243629" y="1355590"/>
                    <a:pt x="0" y="1245918"/>
                  </a:cubicBezTo>
                  <a:cubicBezTo>
                    <a:pt x="235976" y="1766220"/>
                    <a:pt x="693896" y="2151345"/>
                    <a:pt x="1246207" y="2294173"/>
                  </a:cubicBezTo>
                  <a:cubicBezTo>
                    <a:pt x="2252611" y="2032747"/>
                    <a:pt x="2857219" y="1006171"/>
                    <a:pt x="2598284" y="0"/>
                  </a:cubicBezTo>
                  <a:cubicBezTo>
                    <a:pt x="2383992" y="831462"/>
                    <a:pt x="1632697" y="1412976"/>
                    <a:pt x="775531" y="1411701"/>
                  </a:cubicBezTo>
                </a:path>
              </a:pathLst>
            </a:custGeom>
            <a:gradFill>
              <a:gsLst>
                <a:gs pos="0">
                  <a:srgbClr val="E8A116"/>
                </a:gs>
                <a:gs pos="36000">
                  <a:srgbClr val="E8A116"/>
                </a:gs>
                <a:gs pos="94000">
                  <a:srgbClr val="E8A116">
                    <a:alpha val="40000"/>
                  </a:srgbClr>
                </a:gs>
                <a:gs pos="100000">
                  <a:srgbClr val="E8A116">
                    <a:alpha val="4000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1" name="Google Shape;571;p26"/>
            <p:cNvSpPr/>
            <p:nvPr/>
          </p:nvSpPr>
          <p:spPr>
            <a:xfrm>
              <a:off x="6445464" y="2805601"/>
              <a:ext cx="2294703" cy="2657620"/>
            </a:xfrm>
            <a:custGeom>
              <a:rect b="b" l="l" r="r" t="t"/>
              <a:pathLst>
                <a:path extrusionOk="0" h="2657620" w="2294703">
                  <a:moveTo>
                    <a:pt x="1824028" y="2657619"/>
                  </a:moveTo>
                  <a:cubicBezTo>
                    <a:pt x="1982196" y="2657619"/>
                    <a:pt x="2140363" y="2637215"/>
                    <a:pt x="2294704" y="2597682"/>
                  </a:cubicBezTo>
                  <a:cubicBezTo>
                    <a:pt x="1287024" y="2337531"/>
                    <a:pt x="681141" y="1309681"/>
                    <a:pt x="942627" y="302234"/>
                  </a:cubicBezTo>
                  <a:cubicBezTo>
                    <a:pt x="969414" y="198939"/>
                    <a:pt x="1005129" y="98194"/>
                    <a:pt x="1048497" y="0"/>
                  </a:cubicBezTo>
                  <a:cubicBezTo>
                    <a:pt x="528075" y="235921"/>
                    <a:pt x="142861" y="693735"/>
                    <a:pt x="0" y="1245918"/>
                  </a:cubicBezTo>
                  <a:cubicBezTo>
                    <a:pt x="214291" y="2077381"/>
                    <a:pt x="964312" y="2658894"/>
                    <a:pt x="1824028" y="2657619"/>
                  </a:cubicBezTo>
                </a:path>
              </a:pathLst>
            </a:custGeom>
            <a:gradFill>
              <a:gsLst>
                <a:gs pos="0">
                  <a:srgbClr val="296B5F"/>
                </a:gs>
                <a:gs pos="29000">
                  <a:srgbClr val="296B5F"/>
                </a:gs>
                <a:gs pos="85000">
                  <a:srgbClr val="296B5F">
                    <a:alpha val="61568"/>
                  </a:srgbClr>
                </a:gs>
                <a:gs pos="100000">
                  <a:srgbClr val="296B5F">
                    <a:alpha val="61568"/>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2" name="Google Shape;572;p26"/>
            <p:cNvSpPr/>
            <p:nvPr/>
          </p:nvSpPr>
          <p:spPr>
            <a:xfrm>
              <a:off x="6386850" y="1758622"/>
              <a:ext cx="2658173" cy="2294172"/>
            </a:xfrm>
            <a:custGeom>
              <a:rect b="b" l="l" r="r" t="t"/>
              <a:pathLst>
                <a:path extrusionOk="0" h="2294172" w="2658173">
                  <a:moveTo>
                    <a:pt x="1882642" y="881197"/>
                  </a:moveTo>
                  <a:cubicBezTo>
                    <a:pt x="2149231" y="881197"/>
                    <a:pt x="2414545" y="937308"/>
                    <a:pt x="2658173" y="1046979"/>
                  </a:cubicBezTo>
                  <a:cubicBezTo>
                    <a:pt x="2422198" y="527953"/>
                    <a:pt x="1964277" y="142828"/>
                    <a:pt x="1411967" y="0"/>
                  </a:cubicBezTo>
                  <a:cubicBezTo>
                    <a:pt x="405562" y="261426"/>
                    <a:pt x="-199046" y="1286726"/>
                    <a:pt x="59890" y="2294173"/>
                  </a:cubicBezTo>
                  <a:cubicBezTo>
                    <a:pt x="274181" y="1462711"/>
                    <a:pt x="1024201" y="882472"/>
                    <a:pt x="1882642" y="881197"/>
                  </a:cubicBezTo>
                </a:path>
              </a:pathLst>
            </a:custGeom>
            <a:gradFill>
              <a:gsLst>
                <a:gs pos="0">
                  <a:srgbClr val="E8A116"/>
                </a:gs>
                <a:gs pos="36000">
                  <a:srgbClr val="E8A116"/>
                </a:gs>
                <a:gs pos="94000">
                  <a:srgbClr val="E8A116">
                    <a:alpha val="40000"/>
                  </a:srgbClr>
                </a:gs>
                <a:gs pos="100000">
                  <a:srgbClr val="E8A116">
                    <a:alpha val="4000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3" name="Google Shape;573;p26"/>
          <p:cNvSpPr txBox="1"/>
          <p:nvPr/>
        </p:nvSpPr>
        <p:spPr>
          <a:xfrm>
            <a:off x="7324295" y="3105939"/>
            <a:ext cx="2294703" cy="780376"/>
          </a:xfrm>
          <a:prstGeom prst="rect">
            <a:avLst/>
          </a:prstGeom>
          <a:noFill/>
          <a:ln>
            <a:noFill/>
          </a:ln>
        </p:spPr>
        <p:txBody>
          <a:bodyPr anchorCtr="0" anchor="t" bIns="45700" lIns="91425" spcFirstLastPara="1" rIns="91425" wrap="square" tIns="45700">
            <a:noAutofit/>
          </a:bodyPr>
          <a:lstStyle/>
          <a:p>
            <a:pPr indent="0" lvl="0" marL="0" marR="0" rtl="0" algn="ctr">
              <a:lnSpc>
                <a:spcPct val="89444"/>
              </a:lnSpc>
              <a:spcBef>
                <a:spcPts val="0"/>
              </a:spcBef>
              <a:spcAft>
                <a:spcPts val="0"/>
              </a:spcAft>
              <a:buClr>
                <a:srgbClr val="296B5F"/>
              </a:buClr>
              <a:buSzPts val="3600"/>
              <a:buFont typeface="Arial"/>
              <a:buNone/>
            </a:pPr>
            <a:r>
              <a:rPr b="0" i="0" lang="en-IE" sz="2400" u="none" cap="none" strike="noStrike">
                <a:solidFill>
                  <a:srgbClr val="296B5F"/>
                </a:solidFill>
                <a:latin typeface="Calibri"/>
                <a:ea typeface="Calibri"/>
                <a:cs typeface="Calibri"/>
                <a:sym typeface="Calibri"/>
              </a:rPr>
              <a:t>Le cycle de formation</a:t>
            </a:r>
            <a:endParaRPr b="0" i="0" sz="1050" u="none" cap="none" strike="noStrike">
              <a:solidFill>
                <a:srgbClr val="000000"/>
              </a:solidFill>
              <a:latin typeface="Arial"/>
              <a:ea typeface="Arial"/>
              <a:cs typeface="Arial"/>
              <a:sym typeface="Arial"/>
            </a:endParaRPr>
          </a:p>
        </p:txBody>
      </p:sp>
      <p:sp>
        <p:nvSpPr>
          <p:cNvPr id="574" name="Google Shape;574;p26"/>
          <p:cNvSpPr txBox="1"/>
          <p:nvPr/>
        </p:nvSpPr>
        <p:spPr>
          <a:xfrm>
            <a:off x="10266119" y="1678376"/>
            <a:ext cx="1715210" cy="780376"/>
          </a:xfrm>
          <a:prstGeom prst="rect">
            <a:avLst/>
          </a:prstGeom>
          <a:noFill/>
          <a:ln>
            <a:noFill/>
          </a:ln>
        </p:spPr>
        <p:txBody>
          <a:bodyPr anchorCtr="0" anchor="t" bIns="45700" lIns="91425" spcFirstLastPara="1" rIns="91425" wrap="square" tIns="45700">
            <a:noAutofit/>
          </a:bodyPr>
          <a:lstStyle/>
          <a:p>
            <a:pPr indent="0" lvl="0" marL="0" marR="0" rtl="0" algn="l">
              <a:lnSpc>
                <a:spcPct val="96666"/>
              </a:lnSpc>
              <a:spcBef>
                <a:spcPts val="0"/>
              </a:spcBef>
              <a:spcAft>
                <a:spcPts val="0"/>
              </a:spcAft>
              <a:buClr>
                <a:srgbClr val="E8A116"/>
              </a:buClr>
              <a:buSzPts val="2400"/>
              <a:buFont typeface="Arial"/>
              <a:buNone/>
            </a:pPr>
            <a:r>
              <a:rPr b="1" i="0" lang="en-IE" sz="2400" u="none" cap="none" strike="noStrike">
                <a:solidFill>
                  <a:srgbClr val="E8A116"/>
                </a:solidFill>
                <a:latin typeface="Calibri"/>
                <a:ea typeface="Calibri"/>
                <a:cs typeface="Calibri"/>
                <a:sym typeface="Calibri"/>
              </a:rPr>
              <a:t>STAGE 01</a:t>
            </a:r>
            <a:endParaRPr b="0" i="0" sz="1400" u="none" cap="none" strike="noStrike">
              <a:solidFill>
                <a:srgbClr val="000000"/>
              </a:solidFill>
              <a:latin typeface="Arial"/>
              <a:ea typeface="Arial"/>
              <a:cs typeface="Arial"/>
              <a:sym typeface="Arial"/>
            </a:endParaRPr>
          </a:p>
          <a:p>
            <a:pPr indent="0" lvl="0" marL="0" marR="0" rtl="0" algn="l">
              <a:lnSpc>
                <a:spcPct val="105454"/>
              </a:lnSpc>
              <a:spcBef>
                <a:spcPts val="0"/>
              </a:spcBef>
              <a:spcAft>
                <a:spcPts val="0"/>
              </a:spcAft>
              <a:buClr>
                <a:srgbClr val="296B5F"/>
              </a:buClr>
              <a:buSzPts val="2200"/>
              <a:buFont typeface="Arial"/>
              <a:buNone/>
            </a:pPr>
            <a:r>
              <a:rPr b="0" i="0" lang="en-IE" sz="2200" u="none" cap="none" strike="noStrike">
                <a:solidFill>
                  <a:srgbClr val="296B5F"/>
                </a:solidFill>
                <a:latin typeface="Calibri"/>
                <a:ea typeface="Calibri"/>
                <a:cs typeface="Calibri"/>
                <a:sym typeface="Calibri"/>
              </a:rPr>
              <a:t>Évaluation et analyse des besoins </a:t>
            </a:r>
            <a:endParaRPr b="0" i="0" sz="1400" u="none" cap="none" strike="noStrike">
              <a:solidFill>
                <a:srgbClr val="000000"/>
              </a:solidFill>
              <a:latin typeface="Arial"/>
              <a:ea typeface="Arial"/>
              <a:cs typeface="Arial"/>
              <a:sym typeface="Arial"/>
            </a:endParaRPr>
          </a:p>
        </p:txBody>
      </p:sp>
      <p:sp>
        <p:nvSpPr>
          <p:cNvPr id="575" name="Google Shape;575;p26"/>
          <p:cNvSpPr txBox="1"/>
          <p:nvPr/>
        </p:nvSpPr>
        <p:spPr>
          <a:xfrm>
            <a:off x="10083093" y="4707730"/>
            <a:ext cx="2605525" cy="780376"/>
          </a:xfrm>
          <a:prstGeom prst="rect">
            <a:avLst/>
          </a:prstGeom>
          <a:noFill/>
          <a:ln>
            <a:noFill/>
          </a:ln>
        </p:spPr>
        <p:txBody>
          <a:bodyPr anchorCtr="0" anchor="t" bIns="45700" lIns="91425" spcFirstLastPara="1" rIns="91425" wrap="square" tIns="45700">
            <a:noAutofit/>
          </a:bodyPr>
          <a:lstStyle/>
          <a:p>
            <a:pPr indent="0" lvl="0" marL="0" marR="0" rtl="0" algn="l">
              <a:lnSpc>
                <a:spcPct val="96666"/>
              </a:lnSpc>
              <a:spcBef>
                <a:spcPts val="0"/>
              </a:spcBef>
              <a:spcAft>
                <a:spcPts val="0"/>
              </a:spcAft>
              <a:buClr>
                <a:srgbClr val="E8A116"/>
              </a:buClr>
              <a:buSzPts val="2400"/>
              <a:buFont typeface="Arial"/>
              <a:buNone/>
            </a:pPr>
            <a:r>
              <a:rPr b="1" i="0" lang="en-IE" sz="2400" u="none" cap="none" strike="noStrike">
                <a:solidFill>
                  <a:srgbClr val="E8A116"/>
                </a:solidFill>
                <a:latin typeface="Calibri"/>
                <a:ea typeface="Calibri"/>
                <a:cs typeface="Calibri"/>
                <a:sym typeface="Calibri"/>
              </a:rPr>
              <a:t>STAGE 02</a:t>
            </a:r>
            <a:endParaRPr b="0" i="0" sz="1400" u="none" cap="none" strike="noStrike">
              <a:solidFill>
                <a:srgbClr val="000000"/>
              </a:solidFill>
              <a:latin typeface="Arial"/>
              <a:ea typeface="Arial"/>
              <a:cs typeface="Arial"/>
              <a:sym typeface="Arial"/>
            </a:endParaRPr>
          </a:p>
          <a:p>
            <a:pPr indent="0" lvl="0" marL="0" marR="0" rtl="0" algn="l">
              <a:lnSpc>
                <a:spcPct val="105454"/>
              </a:lnSpc>
              <a:spcBef>
                <a:spcPts val="0"/>
              </a:spcBef>
              <a:spcAft>
                <a:spcPts val="0"/>
              </a:spcAft>
              <a:buClr>
                <a:srgbClr val="296B5F"/>
              </a:buClr>
              <a:buSzPts val="2200"/>
              <a:buFont typeface="Arial"/>
              <a:buNone/>
            </a:pPr>
            <a:r>
              <a:rPr b="0" i="0" lang="en-IE" sz="2200" u="none" cap="none" strike="noStrike">
                <a:solidFill>
                  <a:srgbClr val="296B5F"/>
                </a:solidFill>
                <a:latin typeface="Calibri"/>
                <a:ea typeface="Calibri"/>
                <a:cs typeface="Calibri"/>
                <a:sym typeface="Calibri"/>
              </a:rPr>
              <a:t>Conception et développement</a:t>
            </a:r>
            <a:endParaRPr b="0" i="0" sz="1400" u="none" cap="none" strike="noStrike">
              <a:solidFill>
                <a:srgbClr val="000000"/>
              </a:solidFill>
              <a:latin typeface="Arial"/>
              <a:ea typeface="Arial"/>
              <a:cs typeface="Arial"/>
              <a:sym typeface="Arial"/>
            </a:endParaRPr>
          </a:p>
        </p:txBody>
      </p:sp>
      <p:sp>
        <p:nvSpPr>
          <p:cNvPr id="576" name="Google Shape;576;p26"/>
          <p:cNvSpPr txBox="1"/>
          <p:nvPr/>
        </p:nvSpPr>
        <p:spPr>
          <a:xfrm>
            <a:off x="4804914" y="1677969"/>
            <a:ext cx="1976533" cy="780376"/>
          </a:xfrm>
          <a:prstGeom prst="rect">
            <a:avLst/>
          </a:prstGeom>
          <a:noFill/>
          <a:ln>
            <a:noFill/>
          </a:ln>
        </p:spPr>
        <p:txBody>
          <a:bodyPr anchorCtr="0" anchor="t" bIns="45700" lIns="91425" spcFirstLastPara="1" rIns="91425" wrap="square" tIns="45700">
            <a:noAutofit/>
          </a:bodyPr>
          <a:lstStyle/>
          <a:p>
            <a:pPr indent="0" lvl="0" marL="0" marR="0" rtl="0" algn="r">
              <a:lnSpc>
                <a:spcPct val="96666"/>
              </a:lnSpc>
              <a:spcBef>
                <a:spcPts val="0"/>
              </a:spcBef>
              <a:spcAft>
                <a:spcPts val="0"/>
              </a:spcAft>
              <a:buClr>
                <a:srgbClr val="E8A116"/>
              </a:buClr>
              <a:buSzPts val="2400"/>
              <a:buFont typeface="Arial"/>
              <a:buNone/>
            </a:pPr>
            <a:r>
              <a:rPr b="1" i="0" lang="en-IE" sz="2400" u="none" cap="none" strike="noStrike">
                <a:solidFill>
                  <a:srgbClr val="E8A116"/>
                </a:solidFill>
                <a:latin typeface="Calibri"/>
                <a:ea typeface="Calibri"/>
                <a:cs typeface="Calibri"/>
                <a:sym typeface="Calibri"/>
              </a:rPr>
              <a:t>STAGE 04</a:t>
            </a:r>
            <a:endParaRPr b="0" i="0" sz="1400" u="none" cap="none" strike="noStrike">
              <a:solidFill>
                <a:srgbClr val="000000"/>
              </a:solidFill>
              <a:latin typeface="Arial"/>
              <a:ea typeface="Arial"/>
              <a:cs typeface="Arial"/>
              <a:sym typeface="Arial"/>
            </a:endParaRPr>
          </a:p>
          <a:p>
            <a:pPr indent="0" lvl="0" marL="0" marR="0" rtl="0" algn="r">
              <a:lnSpc>
                <a:spcPct val="105454"/>
              </a:lnSpc>
              <a:spcBef>
                <a:spcPts val="0"/>
              </a:spcBef>
              <a:spcAft>
                <a:spcPts val="0"/>
              </a:spcAft>
              <a:buClr>
                <a:srgbClr val="296B5F"/>
              </a:buClr>
              <a:buSzPts val="2200"/>
              <a:buFont typeface="Arial"/>
              <a:buNone/>
            </a:pPr>
            <a:r>
              <a:rPr b="0" i="0" lang="en-IE" sz="2200" u="none" cap="none" strike="noStrike">
                <a:solidFill>
                  <a:srgbClr val="296B5F"/>
                </a:solidFill>
                <a:latin typeface="Calibri"/>
                <a:ea typeface="Calibri"/>
                <a:cs typeface="Calibri"/>
                <a:sym typeface="Calibri"/>
              </a:rPr>
              <a:t>L'évaluation</a:t>
            </a:r>
            <a:endParaRPr b="0" i="0" sz="1400" u="none" cap="none" strike="noStrike">
              <a:solidFill>
                <a:srgbClr val="000000"/>
              </a:solidFill>
              <a:latin typeface="Arial"/>
              <a:ea typeface="Arial"/>
              <a:cs typeface="Arial"/>
              <a:sym typeface="Arial"/>
            </a:endParaRPr>
          </a:p>
        </p:txBody>
      </p:sp>
      <p:sp>
        <p:nvSpPr>
          <p:cNvPr id="577" name="Google Shape;577;p26"/>
          <p:cNvSpPr txBox="1"/>
          <p:nvPr/>
        </p:nvSpPr>
        <p:spPr>
          <a:xfrm>
            <a:off x="4178081" y="4695283"/>
            <a:ext cx="2605525" cy="780376"/>
          </a:xfrm>
          <a:prstGeom prst="rect">
            <a:avLst/>
          </a:prstGeom>
          <a:noFill/>
          <a:ln>
            <a:noFill/>
          </a:ln>
        </p:spPr>
        <p:txBody>
          <a:bodyPr anchorCtr="0" anchor="t" bIns="45700" lIns="91425" spcFirstLastPara="1" rIns="91425" wrap="square" tIns="45700">
            <a:noAutofit/>
          </a:bodyPr>
          <a:lstStyle/>
          <a:p>
            <a:pPr indent="0" lvl="0" marL="0" marR="0" rtl="0" algn="r">
              <a:lnSpc>
                <a:spcPct val="96666"/>
              </a:lnSpc>
              <a:spcBef>
                <a:spcPts val="0"/>
              </a:spcBef>
              <a:spcAft>
                <a:spcPts val="0"/>
              </a:spcAft>
              <a:buClr>
                <a:srgbClr val="E8A116"/>
              </a:buClr>
              <a:buSzPts val="2400"/>
              <a:buFont typeface="Arial"/>
              <a:buNone/>
            </a:pPr>
            <a:r>
              <a:rPr b="1" i="0" lang="en-IE" sz="2400" u="none" cap="none" strike="noStrike">
                <a:solidFill>
                  <a:srgbClr val="E8A116"/>
                </a:solidFill>
                <a:latin typeface="Calibri"/>
                <a:ea typeface="Calibri"/>
                <a:cs typeface="Calibri"/>
                <a:sym typeface="Calibri"/>
              </a:rPr>
              <a:t>STAGE 03</a:t>
            </a:r>
            <a:endParaRPr b="0" i="0" sz="1400" u="none" cap="none" strike="noStrike">
              <a:solidFill>
                <a:srgbClr val="000000"/>
              </a:solidFill>
              <a:latin typeface="Arial"/>
              <a:ea typeface="Arial"/>
              <a:cs typeface="Arial"/>
              <a:sym typeface="Arial"/>
            </a:endParaRPr>
          </a:p>
          <a:p>
            <a:pPr indent="0" lvl="0" marL="0" marR="0" rtl="0" algn="r">
              <a:lnSpc>
                <a:spcPct val="105454"/>
              </a:lnSpc>
              <a:spcBef>
                <a:spcPts val="0"/>
              </a:spcBef>
              <a:spcAft>
                <a:spcPts val="0"/>
              </a:spcAft>
              <a:buClr>
                <a:srgbClr val="296B5F"/>
              </a:buClr>
              <a:buSzPts val="2200"/>
              <a:buFont typeface="Arial"/>
              <a:buNone/>
            </a:pPr>
            <a:r>
              <a:rPr b="0" i="0" lang="en-IE" sz="2200" u="none" cap="none" strike="noStrike">
                <a:solidFill>
                  <a:srgbClr val="296B5F"/>
                </a:solidFill>
                <a:latin typeface="Calibri"/>
                <a:ea typeface="Calibri"/>
                <a:cs typeface="Calibri"/>
                <a:sym typeface="Calibri"/>
              </a:rPr>
              <a:t>Mise en œuvre et livraison</a:t>
            </a:r>
            <a:endParaRPr b="0" i="0" sz="1400" u="none" cap="none" strike="noStrike">
              <a:solidFill>
                <a:srgbClr val="000000"/>
              </a:solidFill>
              <a:latin typeface="Arial"/>
              <a:ea typeface="Arial"/>
              <a:cs typeface="Arial"/>
              <a:sym typeface="Arial"/>
            </a:endParaRPr>
          </a:p>
        </p:txBody>
      </p:sp>
      <p:sp>
        <p:nvSpPr>
          <p:cNvPr id="578" name="Google Shape;578;p26"/>
          <p:cNvSpPr txBox="1"/>
          <p:nvPr/>
        </p:nvSpPr>
        <p:spPr>
          <a:xfrm>
            <a:off x="9021971" y="2510234"/>
            <a:ext cx="1061122" cy="780376"/>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01</a:t>
            </a:r>
            <a:endParaRPr b="0" i="0" sz="3200" u="none" cap="none" strike="noStrike">
              <a:solidFill>
                <a:schemeClr val="lt1"/>
              </a:solidFill>
              <a:latin typeface="Calibri"/>
              <a:ea typeface="Calibri"/>
              <a:cs typeface="Calibri"/>
              <a:sym typeface="Calibri"/>
            </a:endParaRPr>
          </a:p>
        </p:txBody>
      </p:sp>
      <p:sp>
        <p:nvSpPr>
          <p:cNvPr id="579" name="Google Shape;579;p26"/>
          <p:cNvSpPr txBox="1"/>
          <p:nvPr/>
        </p:nvSpPr>
        <p:spPr>
          <a:xfrm>
            <a:off x="8904332" y="4579336"/>
            <a:ext cx="1061122" cy="780376"/>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02</a:t>
            </a:r>
            <a:endParaRPr b="0" i="0" sz="3200" u="none" cap="none" strike="noStrike">
              <a:solidFill>
                <a:schemeClr val="lt1"/>
              </a:solidFill>
              <a:latin typeface="Calibri"/>
              <a:ea typeface="Calibri"/>
              <a:cs typeface="Calibri"/>
              <a:sym typeface="Calibri"/>
            </a:endParaRPr>
          </a:p>
        </p:txBody>
      </p:sp>
      <p:sp>
        <p:nvSpPr>
          <p:cNvPr id="580" name="Google Shape;580;p26"/>
          <p:cNvSpPr txBox="1"/>
          <p:nvPr/>
        </p:nvSpPr>
        <p:spPr>
          <a:xfrm>
            <a:off x="6727486" y="4164126"/>
            <a:ext cx="1061122" cy="780376"/>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03</a:t>
            </a:r>
            <a:endParaRPr b="0" i="0" sz="3200" u="none" cap="none" strike="noStrike">
              <a:solidFill>
                <a:schemeClr val="lt1"/>
              </a:solidFill>
              <a:latin typeface="Calibri"/>
              <a:ea typeface="Calibri"/>
              <a:cs typeface="Calibri"/>
              <a:sym typeface="Calibri"/>
            </a:endParaRPr>
          </a:p>
        </p:txBody>
      </p:sp>
      <p:sp>
        <p:nvSpPr>
          <p:cNvPr id="581" name="Google Shape;581;p26"/>
          <p:cNvSpPr txBox="1"/>
          <p:nvPr/>
        </p:nvSpPr>
        <p:spPr>
          <a:xfrm>
            <a:off x="7038230" y="2271544"/>
            <a:ext cx="1061122" cy="780376"/>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04</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7"/>
          <p:cNvSpPr txBox="1"/>
          <p:nvPr>
            <p:ph idx="1" type="body"/>
          </p:nvPr>
        </p:nvSpPr>
        <p:spPr>
          <a:xfrm>
            <a:off x="719519" y="1998470"/>
            <a:ext cx="10867878" cy="3428836"/>
          </a:xfrm>
          <a:prstGeom prst="rect">
            <a:avLst/>
          </a:prstGeom>
          <a:noFill/>
          <a:ln>
            <a:noFill/>
          </a:ln>
        </p:spPr>
        <p:txBody>
          <a:bodyPr anchorCtr="0" anchor="t" bIns="45700" lIns="91425" spcFirstLastPara="1" rIns="91425" wrap="square" tIns="45700">
            <a:noAutofit/>
          </a:bodyPr>
          <a:lstStyle/>
          <a:p>
            <a:pPr indent="-457200" lvl="0" marL="457200" rtl="0" algn="l">
              <a:lnSpc>
                <a:spcPct val="110909"/>
              </a:lnSpc>
              <a:spcBef>
                <a:spcPts val="0"/>
              </a:spcBef>
              <a:spcAft>
                <a:spcPts val="0"/>
              </a:spcAft>
              <a:buClr>
                <a:srgbClr val="E8A116"/>
              </a:buClr>
              <a:buSzPts val="2200"/>
              <a:buFont typeface="Calibri"/>
              <a:buAutoNum type="arabicPeriod"/>
            </a:pPr>
            <a:r>
              <a:rPr b="1" lang="en-IE" sz="2000">
                <a:solidFill>
                  <a:srgbClr val="424242"/>
                </a:solidFill>
              </a:rPr>
              <a:t>Analyser les besoins : </a:t>
            </a:r>
            <a:r>
              <a:rPr lang="en-IE" sz="2000">
                <a:solidFill>
                  <a:srgbClr val="424242"/>
                </a:solidFill>
              </a:rPr>
              <a:t>qui formons-nous et quels sont leurs antécédents ? Quels sont leurs besoins ? Pourquoi la formation est-elle nécessaire ? Comment la formation sera-t-elle dispensée ? Qui assurera la formation ? Quel est l'objectif général ? Quels sont les buts et les objectifs de la formation ? Quels sont les résultats de l'apprentissage ?</a:t>
            </a:r>
            <a:endParaRPr sz="2000"/>
          </a:p>
          <a:p>
            <a:pPr indent="-317500" lvl="0" marL="457200" rtl="0" algn="l">
              <a:lnSpc>
                <a:spcPct val="110909"/>
              </a:lnSpc>
              <a:spcBef>
                <a:spcPts val="0"/>
              </a:spcBef>
              <a:spcAft>
                <a:spcPts val="0"/>
              </a:spcAft>
              <a:buClr>
                <a:srgbClr val="E8A116"/>
              </a:buClr>
              <a:buSzPts val="2200"/>
              <a:buFont typeface="Calibri"/>
              <a:buNone/>
            </a:pPr>
            <a:r>
              <a:t/>
            </a:r>
            <a:endParaRPr sz="2000">
              <a:solidFill>
                <a:srgbClr val="424242"/>
              </a:solidFill>
            </a:endParaRPr>
          </a:p>
          <a:p>
            <a:pPr indent="-457200" lvl="0" marL="457200" rtl="0" algn="l">
              <a:lnSpc>
                <a:spcPct val="110909"/>
              </a:lnSpc>
              <a:spcBef>
                <a:spcPts val="0"/>
              </a:spcBef>
              <a:spcAft>
                <a:spcPts val="0"/>
              </a:spcAft>
              <a:buClr>
                <a:srgbClr val="E8A116"/>
              </a:buClr>
              <a:buSzPts val="2200"/>
              <a:buFont typeface="Calibri"/>
              <a:buAutoNum type="arabicPeriod"/>
            </a:pPr>
            <a:r>
              <a:rPr b="1" lang="en-IE" sz="2000">
                <a:solidFill>
                  <a:srgbClr val="424242"/>
                </a:solidFill>
              </a:rPr>
              <a:t>Conception et développement : </a:t>
            </a:r>
            <a:r>
              <a:rPr lang="en-IE" sz="2000">
                <a:solidFill>
                  <a:srgbClr val="424242"/>
                </a:solidFill>
              </a:rPr>
              <a:t>créer un contenu de formation détaillé basé sur les buts et les objectifs. La formation sera-t-elle dispensée en personne ou en ligne, en tête-à-tête ou en grand groupe, ou sous la forme d'un module autodidacte autonome ? Créer est le cadre du programme de formation. Créer le contenu de chaque sujet, les activités d'apprentissage, les manuels, les polycopiés, les présentations, les ateliers, les travaux pratiques, etc. en fonction des besoins d'apprentissage. Un calendrier d'exécution est ensuite établi. Une session pilote est organisée pour s'assurer que le programme est correct et pour résoudre les éventuels problèmes de mise en œuvre. </a:t>
            </a:r>
            <a:endParaRPr sz="2000"/>
          </a:p>
        </p:txBody>
      </p:sp>
      <p:sp>
        <p:nvSpPr>
          <p:cNvPr id="587" name="Google Shape;587;p27"/>
          <p:cNvSpPr/>
          <p:nvPr/>
        </p:nvSpPr>
        <p:spPr>
          <a:xfrm>
            <a:off x="482455" y="308377"/>
            <a:ext cx="4524260"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8" name="Google Shape;588;p27"/>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3.2 Le cycle de formation</a:t>
            </a:r>
            <a:endParaRPr/>
          </a:p>
          <a:p>
            <a:pPr indent="0" lvl="0" marL="0" rtl="0" algn="l">
              <a:lnSpc>
                <a:spcPct val="90000"/>
              </a:lnSpc>
              <a:spcBef>
                <a:spcPts val="1000"/>
              </a:spcBef>
              <a:spcAft>
                <a:spcPts val="0"/>
              </a:spcAft>
              <a:buClr>
                <a:srgbClr val="086575"/>
              </a:buClr>
              <a:buSzPts val="3600"/>
              <a:buNone/>
            </a:pPr>
            <a:r>
              <a:t/>
            </a:r>
            <a:endParaRPr/>
          </a:p>
        </p:txBody>
      </p:sp>
      <p:cxnSp>
        <p:nvCxnSpPr>
          <p:cNvPr id="589" name="Google Shape;589;p27"/>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590" name="Google Shape;590;p27"/>
          <p:cNvGrpSpPr/>
          <p:nvPr/>
        </p:nvGrpSpPr>
        <p:grpSpPr>
          <a:xfrm>
            <a:off x="10239503" y="874941"/>
            <a:ext cx="959968" cy="957223"/>
            <a:chOff x="8711101" y="501407"/>
            <a:chExt cx="959968" cy="957223"/>
          </a:xfrm>
        </p:grpSpPr>
        <p:sp>
          <p:nvSpPr>
            <p:cNvPr id="591" name="Google Shape;591;p27"/>
            <p:cNvSpPr/>
            <p:nvPr/>
          </p:nvSpPr>
          <p:spPr>
            <a:xfrm>
              <a:off x="9191085" y="537063"/>
              <a:ext cx="449814" cy="493697"/>
            </a:xfrm>
            <a:custGeom>
              <a:rect b="b" l="l" r="r" t="t"/>
              <a:pathLst>
                <a:path extrusionOk="0" h="493697" w="449814">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92" name="Google Shape;592;p27"/>
            <p:cNvGrpSpPr/>
            <p:nvPr/>
          </p:nvGrpSpPr>
          <p:grpSpPr>
            <a:xfrm>
              <a:off x="8711101" y="501407"/>
              <a:ext cx="959968" cy="957223"/>
              <a:chOff x="8711101" y="501407"/>
              <a:chExt cx="959968" cy="957223"/>
            </a:xfrm>
          </p:grpSpPr>
          <p:sp>
            <p:nvSpPr>
              <p:cNvPr id="593" name="Google Shape;593;p27"/>
              <p:cNvSpPr/>
              <p:nvPr/>
            </p:nvSpPr>
            <p:spPr>
              <a:xfrm>
                <a:off x="8711101" y="501407"/>
                <a:ext cx="959968" cy="619864"/>
              </a:xfrm>
              <a:custGeom>
                <a:rect b="b" l="l" r="r" t="t"/>
                <a:pathLst>
                  <a:path extrusionOk="0" h="619864" w="959968">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4" name="Google Shape;594;p27"/>
              <p:cNvSpPr/>
              <p:nvPr/>
            </p:nvSpPr>
            <p:spPr>
              <a:xfrm>
                <a:off x="9281598" y="565176"/>
                <a:ext cx="298960" cy="78854"/>
              </a:xfrm>
              <a:custGeom>
                <a:rect b="b" l="l" r="r" t="t"/>
                <a:pathLst>
                  <a:path extrusionOk="0" h="78854" w="298960">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5" name="Google Shape;595;p27"/>
              <p:cNvSpPr/>
              <p:nvPr/>
            </p:nvSpPr>
            <p:spPr>
              <a:xfrm>
                <a:off x="9396794" y="740027"/>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6" name="Google Shape;596;p27"/>
              <p:cNvSpPr/>
              <p:nvPr/>
            </p:nvSpPr>
            <p:spPr>
              <a:xfrm>
                <a:off x="9396794" y="80311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7" name="Google Shape;597;p27"/>
              <p:cNvSpPr/>
              <p:nvPr/>
            </p:nvSpPr>
            <p:spPr>
              <a:xfrm>
                <a:off x="9396794" y="866194"/>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8" name="Google Shape;598;p27"/>
              <p:cNvSpPr/>
              <p:nvPr/>
            </p:nvSpPr>
            <p:spPr>
              <a:xfrm>
                <a:off x="9396794" y="93202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9" name="Google Shape;599;p27"/>
              <p:cNvSpPr/>
              <p:nvPr/>
            </p:nvSpPr>
            <p:spPr>
              <a:xfrm>
                <a:off x="8760472"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0" name="Google Shape;600;p27"/>
              <p:cNvSpPr/>
              <p:nvPr/>
            </p:nvSpPr>
            <p:spPr>
              <a:xfrm>
                <a:off x="8982636" y="1121271"/>
                <a:ext cx="191993" cy="337359"/>
              </a:xfrm>
              <a:custGeom>
                <a:rect b="b" l="l" r="r" t="t"/>
                <a:pathLst>
                  <a:path extrusionOk="0" h="337359" w="191993">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1" name="Google Shape;601;p27"/>
              <p:cNvSpPr/>
              <p:nvPr/>
            </p:nvSpPr>
            <p:spPr>
              <a:xfrm>
                <a:off x="9207543"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2" name="Google Shape;602;p27"/>
              <p:cNvSpPr/>
              <p:nvPr/>
            </p:nvSpPr>
            <p:spPr>
              <a:xfrm>
                <a:off x="9429707" y="1121271"/>
                <a:ext cx="191993" cy="337359"/>
              </a:xfrm>
              <a:custGeom>
                <a:rect b="b" l="l" r="r" t="t"/>
                <a:pathLst>
                  <a:path extrusionOk="0" h="337359" w="191993">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8"/>
          <p:cNvSpPr txBox="1"/>
          <p:nvPr>
            <p:ph idx="1" type="body"/>
          </p:nvPr>
        </p:nvSpPr>
        <p:spPr>
          <a:xfrm>
            <a:off x="719519" y="1958332"/>
            <a:ext cx="10867878" cy="3428836"/>
          </a:xfrm>
          <a:prstGeom prst="rect">
            <a:avLst/>
          </a:prstGeom>
          <a:noFill/>
          <a:ln>
            <a:noFill/>
          </a:ln>
        </p:spPr>
        <p:txBody>
          <a:bodyPr anchorCtr="0" anchor="t" bIns="45700" lIns="91425" spcFirstLastPara="1" rIns="91425" wrap="square" tIns="45700">
            <a:noAutofit/>
          </a:bodyPr>
          <a:lstStyle/>
          <a:p>
            <a:pPr indent="-457200" lvl="0" marL="457200" rtl="0" algn="l">
              <a:lnSpc>
                <a:spcPct val="110909"/>
              </a:lnSpc>
              <a:spcBef>
                <a:spcPts val="0"/>
              </a:spcBef>
              <a:spcAft>
                <a:spcPts val="0"/>
              </a:spcAft>
              <a:buClr>
                <a:srgbClr val="E8A116"/>
              </a:buClr>
              <a:buSzPts val="2200"/>
              <a:buFont typeface="Calibri"/>
              <a:buAutoNum type="arabicPeriod" startAt="3"/>
            </a:pPr>
            <a:r>
              <a:rPr b="1" lang="en-IE" sz="2000">
                <a:solidFill>
                  <a:srgbClr val="424242"/>
                </a:solidFill>
              </a:rPr>
              <a:t>Livrer : </a:t>
            </a:r>
            <a:r>
              <a:rPr lang="en-IE" sz="2000">
                <a:solidFill>
                  <a:srgbClr val="424242"/>
                </a:solidFill>
              </a:rPr>
              <a:t>Pendant la session de formation, il est extrêmement important de lire constamment le langage corporel des apprenants pour voir s'ils sont engagés ou non. Il est important d'être flexible et si la formation ne fonctionne pas, il faut changer d'approche. Il est important d'utiliser une gamme d'aides à l'apprentissage dans le cadre d'un cours de formation afin de stimuler le plus grand nombre possible des cinq sens que sont : la vue, l'odorat, l'ouïe, le toucher et le goût. Il est également important de reconnaître que chacun a des styles d'apprentissage, des formations et des expériences de vie différents. </a:t>
            </a:r>
            <a:endParaRPr sz="2000"/>
          </a:p>
          <a:p>
            <a:pPr indent="-317500" lvl="0" marL="457200" rtl="0" algn="l">
              <a:lnSpc>
                <a:spcPct val="110909"/>
              </a:lnSpc>
              <a:spcBef>
                <a:spcPts val="0"/>
              </a:spcBef>
              <a:spcAft>
                <a:spcPts val="0"/>
              </a:spcAft>
              <a:buClr>
                <a:srgbClr val="E8A116"/>
              </a:buClr>
              <a:buSzPts val="2200"/>
              <a:buFont typeface="Calibri"/>
              <a:buNone/>
            </a:pPr>
            <a:r>
              <a:t/>
            </a:r>
            <a:endParaRPr sz="2000">
              <a:solidFill>
                <a:srgbClr val="424242"/>
              </a:solidFill>
            </a:endParaRPr>
          </a:p>
          <a:p>
            <a:pPr indent="-457200" lvl="0" marL="457200" rtl="0" algn="l">
              <a:lnSpc>
                <a:spcPct val="110909"/>
              </a:lnSpc>
              <a:spcBef>
                <a:spcPts val="0"/>
              </a:spcBef>
              <a:spcAft>
                <a:spcPts val="0"/>
              </a:spcAft>
              <a:buClr>
                <a:srgbClr val="E8A116"/>
              </a:buClr>
              <a:buSzPts val="2200"/>
              <a:buFont typeface="Calibri"/>
              <a:buAutoNum type="arabicPeriod" startAt="3"/>
            </a:pPr>
            <a:r>
              <a:rPr b="1" lang="en-IE" sz="2000">
                <a:solidFill>
                  <a:srgbClr val="424242"/>
                </a:solidFill>
              </a:rPr>
              <a:t>Évaluer : la </a:t>
            </a:r>
            <a:r>
              <a:rPr lang="en-IE" sz="2000">
                <a:solidFill>
                  <a:srgbClr val="424242"/>
                </a:solidFill>
              </a:rPr>
              <a:t>formation a-t-elle atteint ses objectifs ? a-t-elle été efficace ? Les stagiaires ont-ils appris ? Peuvent-ils mettre en pratique ce qu'ils ont appris ? Obtenez un retour d'information à l'aide d'enquêtes ou de fiches de commentaires avant et après la formation. Des questionnaires à choix multiples, des examens, des observations peuvent être utilisés pour évaluer si les étudiants ont appris.</a:t>
            </a:r>
            <a:endParaRPr sz="2000"/>
          </a:p>
          <a:p>
            <a:pPr indent="-317500" lvl="0" marL="457200" rtl="0" algn="l">
              <a:lnSpc>
                <a:spcPct val="110909"/>
              </a:lnSpc>
              <a:spcBef>
                <a:spcPts val="0"/>
              </a:spcBef>
              <a:spcAft>
                <a:spcPts val="0"/>
              </a:spcAft>
              <a:buClr>
                <a:srgbClr val="E8A116"/>
              </a:buClr>
              <a:buSzPts val="2200"/>
              <a:buFont typeface="Calibri"/>
              <a:buNone/>
            </a:pPr>
            <a:r>
              <a:t/>
            </a:r>
            <a:endParaRPr sz="2000"/>
          </a:p>
        </p:txBody>
      </p:sp>
      <p:sp>
        <p:nvSpPr>
          <p:cNvPr id="608" name="Google Shape;608;p28"/>
          <p:cNvSpPr/>
          <p:nvPr/>
        </p:nvSpPr>
        <p:spPr>
          <a:xfrm>
            <a:off x="482456" y="308377"/>
            <a:ext cx="4479288"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9" name="Google Shape;609;p28"/>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3.2 Le cycle de formation</a:t>
            </a:r>
            <a:endParaRPr/>
          </a:p>
          <a:p>
            <a:pPr indent="0" lvl="0" marL="0" rtl="0" algn="l">
              <a:lnSpc>
                <a:spcPct val="90000"/>
              </a:lnSpc>
              <a:spcBef>
                <a:spcPts val="1000"/>
              </a:spcBef>
              <a:spcAft>
                <a:spcPts val="0"/>
              </a:spcAft>
              <a:buClr>
                <a:srgbClr val="086575"/>
              </a:buClr>
              <a:buSzPts val="3600"/>
              <a:buNone/>
            </a:pPr>
            <a:r>
              <a:t/>
            </a:r>
            <a:endParaRPr/>
          </a:p>
        </p:txBody>
      </p:sp>
      <p:cxnSp>
        <p:nvCxnSpPr>
          <p:cNvPr id="610" name="Google Shape;610;p28"/>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611" name="Google Shape;611;p28"/>
          <p:cNvGrpSpPr/>
          <p:nvPr/>
        </p:nvGrpSpPr>
        <p:grpSpPr>
          <a:xfrm>
            <a:off x="10239503" y="874941"/>
            <a:ext cx="959968" cy="957223"/>
            <a:chOff x="8711101" y="501407"/>
            <a:chExt cx="959968" cy="957223"/>
          </a:xfrm>
        </p:grpSpPr>
        <p:sp>
          <p:nvSpPr>
            <p:cNvPr id="612" name="Google Shape;612;p28"/>
            <p:cNvSpPr/>
            <p:nvPr/>
          </p:nvSpPr>
          <p:spPr>
            <a:xfrm>
              <a:off x="9191085" y="537063"/>
              <a:ext cx="449814" cy="493697"/>
            </a:xfrm>
            <a:custGeom>
              <a:rect b="b" l="l" r="r" t="t"/>
              <a:pathLst>
                <a:path extrusionOk="0" h="493697" w="449814">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13" name="Google Shape;613;p28"/>
            <p:cNvGrpSpPr/>
            <p:nvPr/>
          </p:nvGrpSpPr>
          <p:grpSpPr>
            <a:xfrm>
              <a:off x="8711101" y="501407"/>
              <a:ext cx="959968" cy="957223"/>
              <a:chOff x="8711101" y="501407"/>
              <a:chExt cx="959968" cy="957223"/>
            </a:xfrm>
          </p:grpSpPr>
          <p:sp>
            <p:nvSpPr>
              <p:cNvPr id="614" name="Google Shape;614;p28"/>
              <p:cNvSpPr/>
              <p:nvPr/>
            </p:nvSpPr>
            <p:spPr>
              <a:xfrm>
                <a:off x="8711101" y="501407"/>
                <a:ext cx="959968" cy="619864"/>
              </a:xfrm>
              <a:custGeom>
                <a:rect b="b" l="l" r="r" t="t"/>
                <a:pathLst>
                  <a:path extrusionOk="0" h="619864" w="959968">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5" name="Google Shape;615;p28"/>
              <p:cNvSpPr/>
              <p:nvPr/>
            </p:nvSpPr>
            <p:spPr>
              <a:xfrm>
                <a:off x="9281598" y="565176"/>
                <a:ext cx="298960" cy="78854"/>
              </a:xfrm>
              <a:custGeom>
                <a:rect b="b" l="l" r="r" t="t"/>
                <a:pathLst>
                  <a:path extrusionOk="0" h="78854" w="298960">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6" name="Google Shape;616;p28"/>
              <p:cNvSpPr/>
              <p:nvPr/>
            </p:nvSpPr>
            <p:spPr>
              <a:xfrm>
                <a:off x="9396794" y="740027"/>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7" name="Google Shape;617;p28"/>
              <p:cNvSpPr/>
              <p:nvPr/>
            </p:nvSpPr>
            <p:spPr>
              <a:xfrm>
                <a:off x="9396794" y="80311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8" name="Google Shape;618;p28"/>
              <p:cNvSpPr/>
              <p:nvPr/>
            </p:nvSpPr>
            <p:spPr>
              <a:xfrm>
                <a:off x="9396794" y="866194"/>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9" name="Google Shape;619;p28"/>
              <p:cNvSpPr/>
              <p:nvPr/>
            </p:nvSpPr>
            <p:spPr>
              <a:xfrm>
                <a:off x="9396794" y="93202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0" name="Google Shape;620;p28"/>
              <p:cNvSpPr/>
              <p:nvPr/>
            </p:nvSpPr>
            <p:spPr>
              <a:xfrm>
                <a:off x="8760472"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1" name="Google Shape;621;p28"/>
              <p:cNvSpPr/>
              <p:nvPr/>
            </p:nvSpPr>
            <p:spPr>
              <a:xfrm>
                <a:off x="8982636" y="1121271"/>
                <a:ext cx="191993" cy="337359"/>
              </a:xfrm>
              <a:custGeom>
                <a:rect b="b" l="l" r="r" t="t"/>
                <a:pathLst>
                  <a:path extrusionOk="0" h="337359" w="191993">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2" name="Google Shape;622;p28"/>
              <p:cNvSpPr/>
              <p:nvPr/>
            </p:nvSpPr>
            <p:spPr>
              <a:xfrm>
                <a:off x="9207543"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3" name="Google Shape;623;p28"/>
              <p:cNvSpPr/>
              <p:nvPr/>
            </p:nvSpPr>
            <p:spPr>
              <a:xfrm>
                <a:off x="9429707" y="1121271"/>
                <a:ext cx="191993" cy="337359"/>
              </a:xfrm>
              <a:custGeom>
                <a:rect b="b" l="l" r="r" t="t"/>
                <a:pathLst>
                  <a:path extrusionOk="0" h="337359" w="191993">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9"/>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9" name="Google Shape;629;p29"/>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4125" lvl="0" marL="1254125" rtl="0" algn="l">
              <a:lnSpc>
                <a:spcPct val="90000"/>
              </a:lnSpc>
              <a:spcBef>
                <a:spcPts val="0"/>
              </a:spcBef>
              <a:spcAft>
                <a:spcPts val="0"/>
              </a:spcAft>
              <a:buClr>
                <a:srgbClr val="424242"/>
              </a:buClr>
              <a:buSzPts val="1800"/>
              <a:buNone/>
            </a:pPr>
            <a:r>
              <a:rPr b="1" lang="en-IE" sz="1800"/>
              <a:t>Exercice : </a:t>
            </a:r>
            <a:r>
              <a:rPr lang="en-IE" sz="1800"/>
              <a:t>souvenez-vous de votre professeur ou formateur préféré et de celui que vous aimez le moins. Notez ce que vous aimez le plus dans leur style d'enseignement et ce que vous aimez le moins. Essayez d'adopter certains de leurs aspects positifs dans votre formation ! </a:t>
            </a:r>
            <a:endParaRPr/>
          </a:p>
          <a:p>
            <a:pPr indent="-1254125" lvl="0" marL="1254125" rtl="0" algn="l">
              <a:lnSpc>
                <a:spcPct val="90000"/>
              </a:lnSpc>
              <a:spcBef>
                <a:spcPts val="1000"/>
              </a:spcBef>
              <a:spcAft>
                <a:spcPts val="0"/>
              </a:spcAft>
              <a:buClr>
                <a:srgbClr val="424242"/>
              </a:buClr>
              <a:buSzPts val="1800"/>
              <a:buNone/>
            </a:pPr>
            <a:r>
              <a:rPr b="1" lang="en-IE" sz="1800"/>
              <a:t>Sites web : </a:t>
            </a:r>
            <a:r>
              <a:rPr lang="en-IE" sz="1800"/>
              <a:t>Le cycle d'entraînement : une vue d'ensemble https://www.dummies.com/article/business-careers-money/business/human-resources/the-training-cycle-an-overview-142508/</a:t>
            </a:r>
            <a:endParaRPr sz="1800"/>
          </a:p>
          <a:p>
            <a:pPr indent="-1254125" lvl="0" marL="1254125" rtl="0" algn="l">
              <a:lnSpc>
                <a:spcPct val="90000"/>
              </a:lnSpc>
              <a:spcBef>
                <a:spcPts val="1000"/>
              </a:spcBef>
              <a:spcAft>
                <a:spcPts val="0"/>
              </a:spcAft>
              <a:buClr>
                <a:srgbClr val="424242"/>
              </a:buClr>
              <a:buSzPts val="1800"/>
              <a:buNone/>
            </a:pPr>
            <a:r>
              <a:rPr b="1" lang="en-IE" sz="1800"/>
              <a:t>You Tube </a:t>
            </a:r>
            <a:r>
              <a:rPr lang="en-IE" sz="1800"/>
              <a:t>: 	Concevoir un processus de formation efficace https://www.youtube.com/watch?v=4ivhLCdAP6U . </a:t>
            </a:r>
            <a:endParaRPr/>
          </a:p>
          <a:p>
            <a:pPr indent="-1254125" lvl="0" marL="1254125" rtl="0" algn="l">
              <a:lnSpc>
                <a:spcPct val="90000"/>
              </a:lnSpc>
              <a:spcBef>
                <a:spcPts val="1000"/>
              </a:spcBef>
              <a:spcAft>
                <a:spcPts val="0"/>
              </a:spcAft>
              <a:buClr>
                <a:srgbClr val="424242"/>
              </a:buClr>
              <a:buSzPts val="1800"/>
              <a:buNone/>
            </a:pPr>
            <a:r>
              <a:rPr b="1" lang="en-IE" sz="1800"/>
              <a:t>Étude de cas : 	</a:t>
            </a:r>
            <a:r>
              <a:rPr lang="en-IE" sz="1800"/>
              <a:t>Les Cinq Tiots</a:t>
            </a:r>
            <a:endParaRPr sz="1800"/>
          </a:p>
          <a:p>
            <a:pPr indent="-1254125" lvl="0" marL="1254125" rtl="0" algn="l">
              <a:lnSpc>
                <a:spcPct val="90000"/>
              </a:lnSpc>
              <a:spcBef>
                <a:spcPts val="1000"/>
              </a:spcBef>
              <a:spcAft>
                <a:spcPts val="0"/>
              </a:spcAft>
              <a:buClr>
                <a:srgbClr val="424242"/>
              </a:buClr>
              <a:buSzPts val="1800"/>
              <a:buNone/>
            </a:pPr>
            <a:r>
              <a:rPr b="1" lang="en-IE" sz="1800"/>
              <a:t>Publication </a:t>
            </a:r>
            <a:r>
              <a:rPr lang="en-IE" sz="1800"/>
              <a:t>: Roque, H.C. et Ramos, M., 2019. L'importance de la formation culturelle dans le secteur de l'hôtellerie. Revue européenne du tourisme, de l'hôtellerie et des loisirs, 9(2), pp.58-67.</a:t>
            </a:r>
            <a:endParaRPr/>
          </a:p>
          <a:p>
            <a:pPr indent="-1254125" lvl="0" marL="1254125" rtl="0" algn="l">
              <a:lnSpc>
                <a:spcPct val="90000"/>
              </a:lnSpc>
              <a:spcBef>
                <a:spcPts val="1000"/>
              </a:spcBef>
              <a:spcAft>
                <a:spcPts val="0"/>
              </a:spcAft>
              <a:buClr>
                <a:srgbClr val="424242"/>
              </a:buClr>
              <a:buSzPts val="1800"/>
              <a:buNone/>
            </a:pPr>
            <a:r>
              <a:rPr lang="en-IE" sz="1800"/>
              <a:t>	Blanchard, P.N., et J.W. Thacker (2003). Effective Training : Systèmes, stratégies et pratiques.  </a:t>
            </a:r>
            <a:endParaRPr/>
          </a:p>
          <a:p>
            <a:pPr indent="-1254125" lvl="0" marL="1254125" rtl="0" algn="l">
              <a:lnSpc>
                <a:spcPct val="90000"/>
              </a:lnSpc>
              <a:spcBef>
                <a:spcPts val="1000"/>
              </a:spcBef>
              <a:spcAft>
                <a:spcPts val="0"/>
              </a:spcAft>
              <a:buClr>
                <a:srgbClr val="424242"/>
              </a:buClr>
              <a:buSzPts val="1800"/>
              <a:buNone/>
            </a:pPr>
            <a:r>
              <a:rPr lang="en-IE" sz="1800"/>
              <a:t>	Personnes en détresse. 2017. Lignes directrices pour les formations agricoles. Disponible à l'adresse suivante : https://resources.peopleinneed.net/documents/612-trainings-guideline-v4-final.pdf</a:t>
            </a:r>
            <a:endParaRPr/>
          </a:p>
          <a:p>
            <a:pPr indent="-1139825" lvl="0" marL="1254125" rtl="0" algn="l">
              <a:lnSpc>
                <a:spcPct val="100000"/>
              </a:lnSpc>
              <a:spcBef>
                <a:spcPts val="400"/>
              </a:spcBef>
              <a:spcAft>
                <a:spcPts val="0"/>
              </a:spcAft>
              <a:buClr>
                <a:srgbClr val="E8A116"/>
              </a:buClr>
              <a:buSzPts val="1800"/>
              <a:buFont typeface="Arial"/>
              <a:buNone/>
            </a:pPr>
            <a:r>
              <a:t/>
            </a:r>
            <a:endParaRPr sz="1800"/>
          </a:p>
        </p:txBody>
      </p:sp>
      <p:sp>
        <p:nvSpPr>
          <p:cNvPr id="630" name="Google Shape;630;p29"/>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Ressources</a:t>
            </a:r>
            <a:endParaRPr b="0" i="0" sz="1400" u="none" cap="none" strike="noStrike">
              <a:solidFill>
                <a:srgbClr val="000000"/>
              </a:solidFill>
              <a:latin typeface="Arial"/>
              <a:ea typeface="Arial"/>
              <a:cs typeface="Arial"/>
              <a:sym typeface="Arial"/>
            </a:endParaRPr>
          </a:p>
        </p:txBody>
      </p:sp>
      <p:cxnSp>
        <p:nvCxnSpPr>
          <p:cNvPr id="631" name="Google Shape;631;p29"/>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206" name="Google Shape;206;p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7" name="Google Shape;207;p3"/>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Introduction</a:t>
            </a:r>
            <a:endParaRPr b="0" i="0" sz="1400" u="none" cap="none" strike="noStrike">
              <a:solidFill>
                <a:srgbClr val="000000"/>
              </a:solidFill>
              <a:latin typeface="Arial"/>
              <a:ea typeface="Arial"/>
              <a:cs typeface="Arial"/>
              <a:sym typeface="Arial"/>
            </a:endParaRPr>
          </a:p>
        </p:txBody>
      </p:sp>
      <p:sp>
        <p:nvSpPr>
          <p:cNvPr id="208" name="Google Shape;208;p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30"/>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Caractéristiques des apprenants adultes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37" name="Google Shape;637;p30"/>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638" name="Google Shape;638;p30"/>
          <p:cNvGrpSpPr/>
          <p:nvPr/>
        </p:nvGrpSpPr>
        <p:grpSpPr>
          <a:xfrm>
            <a:off x="2733915" y="4805322"/>
            <a:ext cx="1073455" cy="1074802"/>
            <a:chOff x="6601914" y="3685068"/>
            <a:chExt cx="1090935" cy="1092304"/>
          </a:xfrm>
        </p:grpSpPr>
        <p:sp>
          <p:nvSpPr>
            <p:cNvPr id="639" name="Google Shape;639;p30"/>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0" name="Google Shape;640;p30"/>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41" name="Google Shape;641;p30"/>
            <p:cNvGrpSpPr/>
            <p:nvPr/>
          </p:nvGrpSpPr>
          <p:grpSpPr>
            <a:xfrm>
              <a:off x="6601914" y="3685068"/>
              <a:ext cx="1090935" cy="1092304"/>
              <a:chOff x="6601914" y="3685068"/>
              <a:chExt cx="1090935" cy="1092304"/>
            </a:xfrm>
          </p:grpSpPr>
          <p:sp>
            <p:nvSpPr>
              <p:cNvPr id="642" name="Google Shape;642;p30"/>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3" name="Google Shape;643;p30"/>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44" name="Google Shape;644;p30"/>
              <p:cNvGrpSpPr/>
              <p:nvPr/>
            </p:nvGrpSpPr>
            <p:grpSpPr>
              <a:xfrm>
                <a:off x="6601914" y="3685068"/>
                <a:ext cx="1090935" cy="1092304"/>
                <a:chOff x="6601914" y="3685068"/>
                <a:chExt cx="1090935" cy="1092304"/>
              </a:xfrm>
            </p:grpSpPr>
            <p:sp>
              <p:nvSpPr>
                <p:cNvPr id="645" name="Google Shape;645;p30"/>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6" name="Google Shape;646;p30"/>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47" name="Google Shape;647;p30"/>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8" name="Google Shape;648;p30"/>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9" name="Google Shape;649;p30"/>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0" name="Google Shape;650;p30"/>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1" name="Google Shape;651;p30"/>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2" name="Google Shape;652;p30"/>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3" name="Google Shape;653;p30"/>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4" name="Google Shape;654;p30"/>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5" name="Google Shape;655;p30"/>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6" name="Google Shape;656;p30"/>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7" name="Google Shape;657;p30"/>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8" name="Google Shape;658;p30"/>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9" name="Google Shape;659;p30"/>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0" name="Google Shape;660;p30"/>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1" name="Google Shape;661;p30"/>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2" name="Google Shape;662;p30"/>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3" name="Google Shape;663;p30"/>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4" name="Google Shape;664;p30"/>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5" name="Google Shape;665;p30"/>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6" name="Google Shape;666;p30"/>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pic>
        <p:nvPicPr>
          <p:cNvPr id="667" name="Google Shape;667;p30"/>
          <p:cNvPicPr preferRelativeResize="0"/>
          <p:nvPr/>
        </p:nvPicPr>
        <p:blipFill rotWithShape="1">
          <a:blip r:embed="rId3">
            <a:alphaModFix/>
          </a:blip>
          <a:srcRect b="0" l="22493" r="24115" t="0"/>
          <a:stretch/>
        </p:blipFill>
        <p:spPr>
          <a:xfrm rot="485490">
            <a:off x="6044338" y="415392"/>
            <a:ext cx="2975676" cy="5573221"/>
          </a:xfrm>
          <a:prstGeom prst="roundRect">
            <a:avLst>
              <a:gd fmla="val 16667" name="adj"/>
            </a:avLst>
          </a:prstGeom>
          <a:noFill/>
          <a:ln>
            <a:noFill/>
          </a:ln>
        </p:spPr>
      </p:pic>
      <p:pic>
        <p:nvPicPr>
          <p:cNvPr id="668" name="Google Shape;668;p30"/>
          <p:cNvPicPr preferRelativeResize="0"/>
          <p:nvPr/>
        </p:nvPicPr>
        <p:blipFill rotWithShape="1">
          <a:blip r:embed="rId4">
            <a:alphaModFix/>
          </a:blip>
          <a:srcRect b="7470" l="43369" r="22986" t="2940"/>
          <a:stretch/>
        </p:blipFill>
        <p:spPr>
          <a:xfrm rot="523525">
            <a:off x="6325611" y="1079638"/>
            <a:ext cx="2444127" cy="4336988"/>
          </a:xfrm>
          <a:prstGeom prst="rect">
            <a:avLst/>
          </a:prstGeom>
          <a:solidFill>
            <a:srgbClr val="D8D8D8"/>
          </a:solidFill>
          <a:ln cap="flat" cmpd="sng" w="9525">
            <a:solidFill>
              <a:srgbClr val="A5A5A5"/>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31"/>
          <p:cNvSpPr txBox="1"/>
          <p:nvPr>
            <p:ph idx="1" type="body"/>
          </p:nvPr>
        </p:nvSpPr>
        <p:spPr>
          <a:xfrm>
            <a:off x="3832335" y="482604"/>
            <a:ext cx="7904099" cy="5134019"/>
          </a:xfrm>
          <a:prstGeom prst="rect">
            <a:avLst/>
          </a:prstGeom>
          <a:noFill/>
          <a:ln>
            <a:noFill/>
          </a:ln>
        </p:spPr>
        <p:txBody>
          <a:bodyPr anchorCtr="0" anchor="t" bIns="45700" lIns="91425" spcFirstLastPara="1" rIns="91425" wrap="square" tIns="45700">
            <a:noAutofit/>
          </a:bodyPr>
          <a:lstStyle/>
          <a:p>
            <a:pPr indent="0" lvl="0" marL="0" rtl="0" algn="l">
              <a:lnSpc>
                <a:spcPct val="110909"/>
              </a:lnSpc>
              <a:spcBef>
                <a:spcPts val="0"/>
              </a:spcBef>
              <a:spcAft>
                <a:spcPts val="0"/>
              </a:spcAft>
              <a:buClr>
                <a:srgbClr val="E8A116"/>
              </a:buClr>
              <a:buSzPts val="2200"/>
              <a:buNone/>
            </a:pPr>
            <a:r>
              <a:rPr b="1" lang="en-IE" sz="1800">
                <a:solidFill>
                  <a:srgbClr val="454545"/>
                </a:solidFill>
              </a:rPr>
              <a:t>L'andragogie </a:t>
            </a:r>
            <a:r>
              <a:rPr lang="en-IE" sz="1800">
                <a:solidFill>
                  <a:srgbClr val="454545"/>
                </a:solidFill>
              </a:rPr>
              <a:t>est la pratique de l'enseignement aux adultes. </a:t>
            </a:r>
            <a:r>
              <a:rPr b="1" lang="en-IE" sz="1800">
                <a:solidFill>
                  <a:srgbClr val="E8A116"/>
                </a:solidFill>
              </a:rPr>
              <a:t>Les adultes sont :</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Indépendants </a:t>
            </a:r>
            <a:r>
              <a:rPr lang="en-IE" sz="1800">
                <a:solidFill>
                  <a:srgbClr val="454545"/>
                </a:solidFill>
              </a:rPr>
              <a:t>et désireux de s'autodiriger et de s'autonomiser dans leur apprentissage. L'éducation et la formation des adultes peuvent jouer un rôle clé dans l'accueil et l'intégration des personnes. </a:t>
            </a:r>
            <a:endParaRPr sz="1800">
              <a:solidFill>
                <a:srgbClr val="454545"/>
              </a:solidFill>
            </a:endParaRPr>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Autonome </a:t>
            </a:r>
            <a:r>
              <a:rPr lang="en-IE" sz="1800">
                <a:solidFill>
                  <a:srgbClr val="454545"/>
                </a:solidFill>
              </a:rPr>
              <a:t>: Les adultes sont motivés et peuvent s'appuyer sur leur expérience passée pour résoudre des problèmes complexes. Ils doivent être libres de se diriger eux-mêmes. Il est important qu'ils aient le contrôle de leur apprentissage et qu'ils puissent être guidés par leur formateur.</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Pratique et axé sur les résultats </a:t>
            </a:r>
            <a:r>
              <a:rPr lang="en-IE" sz="1800">
                <a:solidFill>
                  <a:srgbClr val="454545"/>
                </a:solidFill>
              </a:rPr>
              <a:t>: Les stagiaires adultes sont généralement pratiques, ont besoin de pertinence et n'ont besoin que d'informations immédiatement applicables à leurs besoins. Par conséquent, il convient d'utiliser moins de théorie et plus de connaissances pratiques en utilisant des tâches et des travaux pratiques pour améliorer leurs compétences.</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Résistance au changement </a:t>
            </a:r>
            <a:r>
              <a:rPr lang="en-IE" sz="1800">
                <a:solidFill>
                  <a:srgbClr val="454545"/>
                </a:solidFill>
              </a:rPr>
              <a:t>: Les adultes sont souvent moins ouverts d'esprit que les enfants et peuvent s'enfermer dans leurs habitudes. Il est important d'expliquer "pourquoi" les choses sont faites d'une certaine manière.</a:t>
            </a:r>
            <a:endParaRPr sz="1800"/>
          </a:p>
        </p:txBody>
      </p:sp>
      <p:sp>
        <p:nvSpPr>
          <p:cNvPr id="674" name="Google Shape;674;p31"/>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Caractéristiques des apprenants adultes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675" name="Google Shape;675;p31"/>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676" name="Google Shape;676;p31"/>
          <p:cNvGrpSpPr/>
          <p:nvPr/>
        </p:nvGrpSpPr>
        <p:grpSpPr>
          <a:xfrm>
            <a:off x="2733915" y="4805322"/>
            <a:ext cx="1073455" cy="1074802"/>
            <a:chOff x="6601914" y="3685068"/>
            <a:chExt cx="1090935" cy="1092304"/>
          </a:xfrm>
        </p:grpSpPr>
        <p:sp>
          <p:nvSpPr>
            <p:cNvPr id="677" name="Google Shape;677;p31"/>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8" name="Google Shape;678;p31"/>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79" name="Google Shape;679;p31"/>
            <p:cNvGrpSpPr/>
            <p:nvPr/>
          </p:nvGrpSpPr>
          <p:grpSpPr>
            <a:xfrm>
              <a:off x="6601914" y="3685068"/>
              <a:ext cx="1090935" cy="1092304"/>
              <a:chOff x="6601914" y="3685068"/>
              <a:chExt cx="1090935" cy="1092304"/>
            </a:xfrm>
          </p:grpSpPr>
          <p:sp>
            <p:nvSpPr>
              <p:cNvPr id="680" name="Google Shape;680;p31"/>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1" name="Google Shape;681;p31"/>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82" name="Google Shape;682;p31"/>
              <p:cNvGrpSpPr/>
              <p:nvPr/>
            </p:nvGrpSpPr>
            <p:grpSpPr>
              <a:xfrm>
                <a:off x="6601914" y="3685068"/>
                <a:ext cx="1090935" cy="1092304"/>
                <a:chOff x="6601914" y="3685068"/>
                <a:chExt cx="1090935" cy="1092304"/>
              </a:xfrm>
            </p:grpSpPr>
            <p:sp>
              <p:nvSpPr>
                <p:cNvPr id="683" name="Google Shape;683;p31"/>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4" name="Google Shape;684;p31"/>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85" name="Google Shape;685;p31"/>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6" name="Google Shape;686;p31"/>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7" name="Google Shape;687;p31"/>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8" name="Google Shape;688;p31"/>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9" name="Google Shape;689;p31"/>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0" name="Google Shape;690;p31"/>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1" name="Google Shape;691;p31"/>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2" name="Google Shape;692;p31"/>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3" name="Google Shape;693;p31"/>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4" name="Google Shape;694;p31"/>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5" name="Google Shape;695;p31"/>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6" name="Google Shape;696;p31"/>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7" name="Google Shape;697;p31"/>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8" name="Google Shape;698;p31"/>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9" name="Google Shape;699;p31"/>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0" name="Google Shape;700;p31"/>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1" name="Google Shape;701;p31"/>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2" name="Google Shape;702;p31"/>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3" name="Google Shape;703;p31"/>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4" name="Google Shape;704;p31"/>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32"/>
          <p:cNvSpPr txBox="1"/>
          <p:nvPr>
            <p:ph idx="1" type="body"/>
          </p:nvPr>
        </p:nvSpPr>
        <p:spPr>
          <a:xfrm>
            <a:off x="3855949" y="463161"/>
            <a:ext cx="7997089"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Plus âgé - Le vieillissement affecte l'apprentissage </a:t>
            </a:r>
            <a:r>
              <a:rPr lang="en-IE" sz="1800">
                <a:solidFill>
                  <a:srgbClr val="454545"/>
                </a:solidFill>
              </a:rPr>
              <a:t>: Les adultes ont la capacité d'apprendre à tout âge, mais l'âge affecte la vitesse d'exécution et le temps de réaction. Les leçons doivent être renforcées par la répétition et des exercices significatifs. La vue, l'ouïe et les réactions physiques des adultes diminuent.</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Expérimentés : ils ont </a:t>
            </a:r>
            <a:r>
              <a:rPr lang="en-IE" sz="1800">
                <a:solidFill>
                  <a:srgbClr val="454545"/>
                </a:solidFill>
              </a:rPr>
              <a:t>tendance à lier leurs expériences passées à tout ce qui est nouveau et à valider les nouveaux concepts sur la base de leurs acquis antérieurs. Il est important de former une classe avec des adultes qui ont des niveaux d'expérience de vie similaires, d'encourager la discussion et le partage et, de manière générale, de créer une communauté d'apprentissage composée de personnes qui peuvent interagir de manière approfondie.</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Motivé </a:t>
            </a:r>
            <a:r>
              <a:rPr lang="en-IE" sz="1800">
                <a:solidFill>
                  <a:srgbClr val="454545"/>
                </a:solidFill>
              </a:rPr>
              <a:t>: L'apprentissage à l'âge adulte est généralement volontaire. L'apprentissage se fait plus rapidement lorsque les gens ont envie d'apprendre. La pertinence du contenu des cours est essentielle.</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Stressé </a:t>
            </a:r>
            <a:r>
              <a:rPr lang="en-IE" sz="1800">
                <a:solidFill>
                  <a:srgbClr val="454545"/>
                </a:solidFill>
              </a:rPr>
              <a:t>: Le stress lié à l'acculturation, les obligations familiales et les pressions quotidiennes peuvent briser la concentration nécessaire à l'apprentissage.  Créer un programme flexible pour s'adapter aux emplois du temps chargés </a:t>
            </a:r>
            <a:endParaRPr sz="1800"/>
          </a:p>
        </p:txBody>
      </p:sp>
      <p:sp>
        <p:nvSpPr>
          <p:cNvPr id="710" name="Google Shape;710;p32"/>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Caractéristiques des apprenants adultes</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711" name="Google Shape;711;p32"/>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12" name="Google Shape;712;p32"/>
          <p:cNvGrpSpPr/>
          <p:nvPr/>
        </p:nvGrpSpPr>
        <p:grpSpPr>
          <a:xfrm>
            <a:off x="2733915" y="4805322"/>
            <a:ext cx="1073455" cy="1074802"/>
            <a:chOff x="6601914" y="3685068"/>
            <a:chExt cx="1090935" cy="1092304"/>
          </a:xfrm>
        </p:grpSpPr>
        <p:sp>
          <p:nvSpPr>
            <p:cNvPr id="713" name="Google Shape;713;p32"/>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4" name="Google Shape;714;p32"/>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15" name="Google Shape;715;p32"/>
            <p:cNvGrpSpPr/>
            <p:nvPr/>
          </p:nvGrpSpPr>
          <p:grpSpPr>
            <a:xfrm>
              <a:off x="6601914" y="3685068"/>
              <a:ext cx="1090935" cy="1092304"/>
              <a:chOff x="6601914" y="3685068"/>
              <a:chExt cx="1090935" cy="1092304"/>
            </a:xfrm>
          </p:grpSpPr>
          <p:sp>
            <p:nvSpPr>
              <p:cNvPr id="716" name="Google Shape;716;p32"/>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7" name="Google Shape;717;p32"/>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18" name="Google Shape;718;p32"/>
              <p:cNvGrpSpPr/>
              <p:nvPr/>
            </p:nvGrpSpPr>
            <p:grpSpPr>
              <a:xfrm>
                <a:off x="6601914" y="3685068"/>
                <a:ext cx="1090935" cy="1092304"/>
                <a:chOff x="6601914" y="3685068"/>
                <a:chExt cx="1090935" cy="1092304"/>
              </a:xfrm>
            </p:grpSpPr>
            <p:sp>
              <p:nvSpPr>
                <p:cNvPr id="719" name="Google Shape;719;p32"/>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0" name="Google Shape;720;p32"/>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21" name="Google Shape;721;p32"/>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2" name="Google Shape;722;p32"/>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3" name="Google Shape;723;p32"/>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4" name="Google Shape;724;p32"/>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5" name="Google Shape;725;p32"/>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6" name="Google Shape;726;p32"/>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7" name="Google Shape;727;p32"/>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8" name="Google Shape;728;p32"/>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9" name="Google Shape;729;p32"/>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0" name="Google Shape;730;p32"/>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1" name="Google Shape;731;p32"/>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2" name="Google Shape;732;p32"/>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3" name="Google Shape;733;p32"/>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4" name="Google Shape;734;p32"/>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5" name="Google Shape;735;p32"/>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6" name="Google Shape;736;p32"/>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7" name="Google Shape;737;p32"/>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8" name="Google Shape;738;p32"/>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9" name="Google Shape;739;p32"/>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0" name="Google Shape;740;p32"/>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33"/>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6" name="Google Shape;746;p33"/>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4125" lvl="0" marL="1254125" rtl="0" algn="l">
              <a:lnSpc>
                <a:spcPct val="90000"/>
              </a:lnSpc>
              <a:spcBef>
                <a:spcPts val="0"/>
              </a:spcBef>
              <a:spcAft>
                <a:spcPts val="0"/>
              </a:spcAft>
              <a:buClr>
                <a:srgbClr val="424242"/>
              </a:buClr>
              <a:buSzPts val="1800"/>
              <a:buNone/>
            </a:pPr>
            <a:r>
              <a:rPr b="1" lang="en-IE" sz="1800"/>
              <a:t>Exercice : </a:t>
            </a:r>
            <a:r>
              <a:rPr lang="en-IE" sz="1800"/>
              <a:t>Quelles sont les caractéristiques des apprenants adultes que vous observez chez vous et chez d'autres apprenants adultes que vous connaissez ?</a:t>
            </a:r>
            <a:endParaRPr/>
          </a:p>
          <a:p>
            <a:pPr indent="-1254125" lvl="0" marL="1254125" rtl="0" algn="l">
              <a:lnSpc>
                <a:spcPct val="90000"/>
              </a:lnSpc>
              <a:spcBef>
                <a:spcPts val="1000"/>
              </a:spcBef>
              <a:spcAft>
                <a:spcPts val="0"/>
              </a:spcAft>
              <a:buClr>
                <a:srgbClr val="424242"/>
              </a:buClr>
              <a:buSzPts val="1800"/>
              <a:buNone/>
            </a:pPr>
            <a:r>
              <a:rPr b="1" lang="en-IE" sz="1800"/>
              <a:t>Sites web </a:t>
            </a:r>
            <a:r>
              <a:rPr lang="en-IE" sz="1800"/>
              <a:t>: Quel rôle joue l'éducation des adultes dans la crise des réfugiés ? https://epale.ec.europa.eu/en/blog/what-role-does-adult-education-play-refugee-crisis. </a:t>
            </a:r>
            <a:endParaRPr sz="1800"/>
          </a:p>
          <a:p>
            <a:pPr indent="-1254125" lvl="0" marL="1254125" rtl="0" algn="l">
              <a:lnSpc>
                <a:spcPct val="90000"/>
              </a:lnSpc>
              <a:spcBef>
                <a:spcPts val="1000"/>
              </a:spcBef>
              <a:spcAft>
                <a:spcPts val="0"/>
              </a:spcAft>
              <a:buClr>
                <a:srgbClr val="424242"/>
              </a:buClr>
              <a:buSzPts val="1800"/>
              <a:buNone/>
            </a:pPr>
            <a:r>
              <a:rPr lang="en-IE" sz="1800"/>
              <a:t>	Andragogie et pédagogie : Différences clés dans l'apprentissage </a:t>
            </a:r>
            <a:r>
              <a:rPr lang="en-IE" sz="1800">
                <a:solidFill>
                  <a:srgbClr val="87AF3F"/>
                </a:solidFill>
              </a:rPr>
              <a:t>https://www.wgu.edu/blog/andragogy-pedagogy-key-differences-learning2205.html. </a:t>
            </a:r>
            <a:endParaRPr/>
          </a:p>
          <a:p>
            <a:pPr indent="-1254125" lvl="0" marL="1254125" rtl="0" algn="l">
              <a:lnSpc>
                <a:spcPct val="90000"/>
              </a:lnSpc>
              <a:spcBef>
                <a:spcPts val="1000"/>
              </a:spcBef>
              <a:spcAft>
                <a:spcPts val="0"/>
              </a:spcAft>
              <a:buClr>
                <a:srgbClr val="424242"/>
              </a:buClr>
              <a:buSzPts val="1800"/>
              <a:buNone/>
            </a:pPr>
            <a:r>
              <a:rPr b="1" lang="en-IE" sz="1800"/>
              <a:t>YouTube </a:t>
            </a:r>
            <a:r>
              <a:rPr lang="en-IE" sz="1800"/>
              <a:t>: 	Théorie de l'apprentissage des adultes | Les 6 hypothèses de Knowles sur les apprenants adultes https://www.youtube.com/watch?v=SArAggTULLU.  </a:t>
            </a:r>
            <a:endParaRPr sz="1800"/>
          </a:p>
          <a:p>
            <a:pPr indent="-1254125" lvl="0" marL="1254125" rtl="0" algn="l">
              <a:lnSpc>
                <a:spcPct val="90000"/>
              </a:lnSpc>
              <a:spcBef>
                <a:spcPts val="1000"/>
              </a:spcBef>
              <a:spcAft>
                <a:spcPts val="0"/>
              </a:spcAft>
              <a:buClr>
                <a:srgbClr val="424242"/>
              </a:buClr>
              <a:buSzPts val="1800"/>
              <a:buNone/>
            </a:pPr>
            <a:r>
              <a:rPr lang="en-IE" sz="1800"/>
              <a:t>	Le rôle essentiel de l'éducation dans la crise des réfugiés en Europe https://www.youtube.com/watch?v=foWa7MnWONo </a:t>
            </a:r>
            <a:endParaRPr sz="1800"/>
          </a:p>
          <a:p>
            <a:pPr indent="-1254125" lvl="0" marL="1254125" rtl="0" algn="l">
              <a:lnSpc>
                <a:spcPct val="90000"/>
              </a:lnSpc>
              <a:spcBef>
                <a:spcPts val="1000"/>
              </a:spcBef>
              <a:spcAft>
                <a:spcPts val="0"/>
              </a:spcAft>
              <a:buClr>
                <a:srgbClr val="424242"/>
              </a:buClr>
              <a:buSzPts val="1800"/>
              <a:buNone/>
            </a:pPr>
            <a:r>
              <a:rPr lang="en-IE" sz="1800"/>
              <a:t>	6 Caractéristiques des apprenants adultes https://www.youtube.com/watch?v=fDMK5ysYujk </a:t>
            </a:r>
            <a:endParaRPr sz="1800"/>
          </a:p>
          <a:p>
            <a:pPr indent="-1254125" lvl="0" marL="1254125" rtl="0" algn="l">
              <a:lnSpc>
                <a:spcPct val="90000"/>
              </a:lnSpc>
              <a:spcBef>
                <a:spcPts val="1000"/>
              </a:spcBef>
              <a:spcAft>
                <a:spcPts val="0"/>
              </a:spcAft>
              <a:buClr>
                <a:srgbClr val="424242"/>
              </a:buClr>
              <a:buSzPts val="1800"/>
              <a:buNone/>
            </a:pPr>
            <a:r>
              <a:rPr b="1" lang="en-IE" sz="1800"/>
              <a:t>Publication </a:t>
            </a:r>
            <a:r>
              <a:rPr lang="en-IE" sz="1800"/>
              <a:t>: Grognet, A.G., 1997. Elderly Refugees and Language Learning (Réfugiés âgés et apprentissage des langues). ELT. </a:t>
            </a:r>
            <a:endParaRPr/>
          </a:p>
          <a:p>
            <a:pPr indent="-1254125" lvl="0" marL="1254125" rtl="0" algn="l">
              <a:lnSpc>
                <a:spcPct val="90000"/>
              </a:lnSpc>
              <a:spcBef>
                <a:spcPts val="1000"/>
              </a:spcBef>
              <a:spcAft>
                <a:spcPts val="0"/>
              </a:spcAft>
              <a:buClr>
                <a:srgbClr val="424242"/>
              </a:buClr>
              <a:buSzPts val="1800"/>
              <a:buNone/>
            </a:pPr>
            <a:r>
              <a:rPr lang="en-IE" sz="1800"/>
              <a:t>	Berry, J.W., 1986. The acculturation process and refugee behavior. Refugee mental health in resettlement countries, 10(75), pp.25-37.</a:t>
            </a:r>
            <a:endParaRPr/>
          </a:p>
          <a:p>
            <a:pPr indent="-1139825" lvl="0" marL="1254125" rtl="0" algn="l">
              <a:lnSpc>
                <a:spcPct val="100000"/>
              </a:lnSpc>
              <a:spcBef>
                <a:spcPts val="400"/>
              </a:spcBef>
              <a:spcAft>
                <a:spcPts val="0"/>
              </a:spcAft>
              <a:buClr>
                <a:srgbClr val="E8A116"/>
              </a:buClr>
              <a:buSzPts val="1800"/>
              <a:buFont typeface="Arial"/>
              <a:buNone/>
            </a:pPr>
            <a:r>
              <a:t/>
            </a:r>
            <a:endParaRPr sz="1800"/>
          </a:p>
        </p:txBody>
      </p:sp>
      <p:sp>
        <p:nvSpPr>
          <p:cNvPr id="747" name="Google Shape;747;p33"/>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Ressources</a:t>
            </a:r>
            <a:endParaRPr b="0" i="0" sz="1400" u="none" cap="none" strike="noStrike">
              <a:solidFill>
                <a:srgbClr val="000000"/>
              </a:solidFill>
              <a:latin typeface="Arial"/>
              <a:ea typeface="Arial"/>
              <a:cs typeface="Arial"/>
              <a:sym typeface="Arial"/>
            </a:endParaRPr>
          </a:p>
        </p:txBody>
      </p:sp>
      <p:cxnSp>
        <p:nvCxnSpPr>
          <p:cNvPr id="748" name="Google Shape;748;p33"/>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34"/>
          <p:cNvSpPr txBox="1"/>
          <p:nvPr>
            <p:ph idx="2" type="body"/>
          </p:nvPr>
        </p:nvSpPr>
        <p:spPr>
          <a:xfrm>
            <a:off x="615502" y="761603"/>
            <a:ext cx="263327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3.4 Styles d'apprentissage - Différentes approches de l'apprentissage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754" name="Google Shape;754;p34"/>
          <p:cNvCxnSpPr/>
          <p:nvPr/>
        </p:nvCxnSpPr>
        <p:spPr>
          <a:xfrm>
            <a:off x="3141193" y="29343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55" name="Google Shape;755;p34"/>
          <p:cNvGrpSpPr/>
          <p:nvPr/>
        </p:nvGrpSpPr>
        <p:grpSpPr>
          <a:xfrm>
            <a:off x="2587688" y="4837451"/>
            <a:ext cx="877031" cy="989677"/>
            <a:chOff x="4643578" y="432838"/>
            <a:chExt cx="1028134" cy="1160188"/>
          </a:xfrm>
        </p:grpSpPr>
        <p:sp>
          <p:nvSpPr>
            <p:cNvPr id="756" name="Google Shape;756;p34"/>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57" name="Google Shape;757;p34"/>
            <p:cNvGrpSpPr/>
            <p:nvPr/>
          </p:nvGrpSpPr>
          <p:grpSpPr>
            <a:xfrm>
              <a:off x="4643578" y="432838"/>
              <a:ext cx="1028134" cy="1160188"/>
              <a:chOff x="4643578" y="432838"/>
              <a:chExt cx="1028134" cy="1160188"/>
            </a:xfrm>
          </p:grpSpPr>
          <p:sp>
            <p:nvSpPr>
              <p:cNvPr id="758" name="Google Shape;758;p34"/>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59" name="Google Shape;759;p34"/>
              <p:cNvGrpSpPr/>
              <p:nvPr/>
            </p:nvGrpSpPr>
            <p:grpSpPr>
              <a:xfrm>
                <a:off x="4643578" y="432838"/>
                <a:ext cx="1028134" cy="1160188"/>
                <a:chOff x="4643578" y="432838"/>
                <a:chExt cx="1028134" cy="1160188"/>
              </a:xfrm>
            </p:grpSpPr>
            <p:sp>
              <p:nvSpPr>
                <p:cNvPr id="760" name="Google Shape;760;p34"/>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61" name="Google Shape;761;p34"/>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
        <p:nvSpPr>
          <p:cNvPr id="762" name="Google Shape;762;p34"/>
          <p:cNvSpPr/>
          <p:nvPr/>
        </p:nvSpPr>
        <p:spPr>
          <a:xfrm>
            <a:off x="7868668" y="1498068"/>
            <a:ext cx="1732251" cy="1732249"/>
          </a:xfrm>
          <a:custGeom>
            <a:rect b="b" l="l" r="r" t="t"/>
            <a:pathLst>
              <a:path extrusionOk="0" h="1732249" w="1732251">
                <a:moveTo>
                  <a:pt x="0" y="0"/>
                </a:moveTo>
                <a:lnTo>
                  <a:pt x="135066" y="6820"/>
                </a:lnTo>
                <a:cubicBezTo>
                  <a:pt x="973621" y="91980"/>
                  <a:pt x="1640271" y="758630"/>
                  <a:pt x="1725431" y="1597185"/>
                </a:cubicBezTo>
                <a:lnTo>
                  <a:pt x="1732251" y="1732249"/>
                </a:lnTo>
                <a:lnTo>
                  <a:pt x="0" y="1732249"/>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3" name="Google Shape;763;p34"/>
          <p:cNvSpPr/>
          <p:nvPr/>
        </p:nvSpPr>
        <p:spPr>
          <a:xfrm>
            <a:off x="6042205" y="1498068"/>
            <a:ext cx="1732249" cy="1732249"/>
          </a:xfrm>
          <a:custGeom>
            <a:rect b="b" l="l" r="r" t="t"/>
            <a:pathLst>
              <a:path extrusionOk="0" h="1732249" w="1732249">
                <a:moveTo>
                  <a:pt x="1732249" y="0"/>
                </a:moveTo>
                <a:lnTo>
                  <a:pt x="1732249" y="1732249"/>
                </a:lnTo>
                <a:lnTo>
                  <a:pt x="0" y="1732249"/>
                </a:lnTo>
                <a:lnTo>
                  <a:pt x="6820" y="1597185"/>
                </a:lnTo>
                <a:cubicBezTo>
                  <a:pt x="91980" y="758630"/>
                  <a:pt x="758630" y="91980"/>
                  <a:pt x="1597185" y="6820"/>
                </a:cubicBezTo>
                <a:lnTo>
                  <a:pt x="1732249"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4" name="Google Shape;764;p34"/>
          <p:cNvSpPr/>
          <p:nvPr/>
        </p:nvSpPr>
        <p:spPr>
          <a:xfrm>
            <a:off x="6042205" y="3324531"/>
            <a:ext cx="1732249" cy="1732251"/>
          </a:xfrm>
          <a:custGeom>
            <a:rect b="b" l="l" r="r" t="t"/>
            <a:pathLst>
              <a:path extrusionOk="0" h="1732251" w="1732249">
                <a:moveTo>
                  <a:pt x="0" y="0"/>
                </a:moveTo>
                <a:lnTo>
                  <a:pt x="1732249" y="0"/>
                </a:lnTo>
                <a:lnTo>
                  <a:pt x="1732249" y="1732251"/>
                </a:lnTo>
                <a:lnTo>
                  <a:pt x="1597185" y="1725431"/>
                </a:lnTo>
                <a:cubicBezTo>
                  <a:pt x="758630" y="1640272"/>
                  <a:pt x="91980" y="973621"/>
                  <a:pt x="6820" y="135066"/>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5" name="Google Shape;765;p34"/>
          <p:cNvSpPr/>
          <p:nvPr/>
        </p:nvSpPr>
        <p:spPr>
          <a:xfrm>
            <a:off x="7868668" y="3324530"/>
            <a:ext cx="1732251" cy="1732252"/>
          </a:xfrm>
          <a:custGeom>
            <a:rect b="b" l="l" r="r" t="t"/>
            <a:pathLst>
              <a:path extrusionOk="0" h="1732252" w="1732251">
                <a:moveTo>
                  <a:pt x="0" y="0"/>
                </a:moveTo>
                <a:lnTo>
                  <a:pt x="1732251" y="0"/>
                </a:lnTo>
                <a:lnTo>
                  <a:pt x="1725431" y="135066"/>
                </a:lnTo>
                <a:cubicBezTo>
                  <a:pt x="1640271" y="973621"/>
                  <a:pt x="973621" y="1640272"/>
                  <a:pt x="135066" y="1725431"/>
                </a:cubicBezTo>
                <a:lnTo>
                  <a:pt x="0" y="1732252"/>
                </a:ln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6" name="Google Shape;766;p34"/>
          <p:cNvSpPr txBox="1"/>
          <p:nvPr/>
        </p:nvSpPr>
        <p:spPr>
          <a:xfrm>
            <a:off x="6042203" y="2554369"/>
            <a:ext cx="1732251" cy="545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u="none" cap="none" strike="noStrike">
                <a:solidFill>
                  <a:schemeClr val="lt1"/>
                </a:solidFill>
                <a:latin typeface="Calibri"/>
                <a:ea typeface="Calibri"/>
                <a:cs typeface="Calibri"/>
                <a:sym typeface="Calibri"/>
              </a:rPr>
              <a:t>Réflecteur</a:t>
            </a:r>
            <a:endParaRPr b="0" i="0" sz="1400" u="none" cap="none" strike="noStrike">
              <a:solidFill>
                <a:srgbClr val="000000"/>
              </a:solidFill>
              <a:latin typeface="Arial"/>
              <a:ea typeface="Arial"/>
              <a:cs typeface="Arial"/>
              <a:sym typeface="Arial"/>
            </a:endParaRPr>
          </a:p>
        </p:txBody>
      </p:sp>
      <p:sp>
        <p:nvSpPr>
          <p:cNvPr id="767" name="Google Shape;767;p34"/>
          <p:cNvSpPr txBox="1"/>
          <p:nvPr/>
        </p:nvSpPr>
        <p:spPr>
          <a:xfrm>
            <a:off x="7836620" y="2568967"/>
            <a:ext cx="1732251" cy="545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u="none" cap="none" strike="noStrike">
                <a:solidFill>
                  <a:schemeClr val="lt1"/>
                </a:solidFill>
                <a:latin typeface="Calibri"/>
                <a:ea typeface="Calibri"/>
                <a:cs typeface="Calibri"/>
                <a:sym typeface="Calibri"/>
              </a:rPr>
              <a:t>Militant</a:t>
            </a:r>
            <a:endParaRPr b="0" i="0" sz="1400" u="none" cap="none" strike="noStrike">
              <a:solidFill>
                <a:srgbClr val="000000"/>
              </a:solidFill>
              <a:latin typeface="Arial"/>
              <a:ea typeface="Arial"/>
              <a:cs typeface="Arial"/>
              <a:sym typeface="Arial"/>
            </a:endParaRPr>
          </a:p>
        </p:txBody>
      </p:sp>
      <p:sp>
        <p:nvSpPr>
          <p:cNvPr id="768" name="Google Shape;768;p34"/>
          <p:cNvSpPr txBox="1"/>
          <p:nvPr/>
        </p:nvSpPr>
        <p:spPr>
          <a:xfrm>
            <a:off x="6042203" y="3473294"/>
            <a:ext cx="1732251" cy="545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u="none" cap="none" strike="noStrike">
                <a:solidFill>
                  <a:schemeClr val="lt1"/>
                </a:solidFill>
                <a:latin typeface="Calibri"/>
                <a:ea typeface="Calibri"/>
                <a:cs typeface="Calibri"/>
                <a:sym typeface="Calibri"/>
              </a:rPr>
              <a:t>Pragmatique</a:t>
            </a:r>
            <a:endParaRPr b="0" i="0" sz="1400" u="none" cap="none" strike="noStrike">
              <a:solidFill>
                <a:srgbClr val="000000"/>
              </a:solidFill>
              <a:latin typeface="Arial"/>
              <a:ea typeface="Arial"/>
              <a:cs typeface="Arial"/>
              <a:sym typeface="Arial"/>
            </a:endParaRPr>
          </a:p>
        </p:txBody>
      </p:sp>
      <p:sp>
        <p:nvSpPr>
          <p:cNvPr id="769" name="Google Shape;769;p34"/>
          <p:cNvSpPr txBox="1"/>
          <p:nvPr/>
        </p:nvSpPr>
        <p:spPr>
          <a:xfrm>
            <a:off x="7836620" y="3487892"/>
            <a:ext cx="1732251" cy="545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u="none" cap="none" strike="noStrike">
                <a:solidFill>
                  <a:schemeClr val="lt1"/>
                </a:solidFill>
                <a:latin typeface="Calibri"/>
                <a:ea typeface="Calibri"/>
                <a:cs typeface="Calibri"/>
                <a:sym typeface="Calibri"/>
              </a:rPr>
              <a:t>Théoricien</a:t>
            </a:r>
            <a:endParaRPr b="0" i="0" sz="1400" u="none" cap="none" strike="noStrike">
              <a:solidFill>
                <a:srgbClr val="000000"/>
              </a:solidFill>
              <a:latin typeface="Arial"/>
              <a:ea typeface="Arial"/>
              <a:cs typeface="Arial"/>
              <a:sym typeface="Arial"/>
            </a:endParaRPr>
          </a:p>
        </p:txBody>
      </p:sp>
      <p:sp>
        <p:nvSpPr>
          <p:cNvPr id="770" name="Google Shape;770;p34"/>
          <p:cNvSpPr/>
          <p:nvPr/>
        </p:nvSpPr>
        <p:spPr>
          <a:xfrm>
            <a:off x="8786719" y="623644"/>
            <a:ext cx="2514600" cy="1699208"/>
          </a:xfrm>
          <a:prstGeom prst="cloudCallout">
            <a:avLst>
              <a:gd fmla="val -28271" name="adj1"/>
              <a:gd fmla="val 77176" name="adj2"/>
            </a:avLst>
          </a:prstGeom>
          <a:solidFill>
            <a:schemeClr val="lt1"/>
          </a:solidFill>
          <a:ln cap="flat" cmpd="sng" w="28575">
            <a:solidFill>
              <a:srgbClr val="296B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1" name="Google Shape;771;p34"/>
          <p:cNvSpPr txBox="1"/>
          <p:nvPr/>
        </p:nvSpPr>
        <p:spPr>
          <a:xfrm>
            <a:off x="8984674" y="933312"/>
            <a:ext cx="2128969" cy="846731"/>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u="none" cap="none" strike="noStrike">
                <a:solidFill>
                  <a:srgbClr val="296B5F"/>
                </a:solidFill>
                <a:latin typeface="Calibri"/>
                <a:ea typeface="Calibri"/>
                <a:cs typeface="Calibri"/>
                <a:sym typeface="Calibri"/>
              </a:rPr>
              <a:t>Puis-je essayer de le faire maintenant ?</a:t>
            </a:r>
            <a:endParaRPr b="0" i="0" sz="1400" u="none" cap="none" strike="noStrike">
              <a:solidFill>
                <a:srgbClr val="000000"/>
              </a:solidFill>
              <a:latin typeface="Arial"/>
              <a:ea typeface="Arial"/>
              <a:cs typeface="Arial"/>
              <a:sym typeface="Arial"/>
            </a:endParaRPr>
          </a:p>
        </p:txBody>
      </p:sp>
      <p:sp>
        <p:nvSpPr>
          <p:cNvPr id="772" name="Google Shape;772;p34"/>
          <p:cNvSpPr/>
          <p:nvPr/>
        </p:nvSpPr>
        <p:spPr>
          <a:xfrm rot="-9900000">
            <a:off x="3708740" y="3790153"/>
            <a:ext cx="2679490" cy="1810630"/>
          </a:xfrm>
          <a:prstGeom prst="cloudCallout">
            <a:avLst>
              <a:gd fmla="val -28957" name="adj1"/>
              <a:gd fmla="val 88513" name="adj2"/>
            </a:avLst>
          </a:prstGeom>
          <a:solidFill>
            <a:schemeClr val="lt1"/>
          </a:solidFill>
          <a:ln cap="flat" cmpd="sng" w="28575">
            <a:solidFill>
              <a:srgbClr val="296B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3" name="Google Shape;773;p34"/>
          <p:cNvSpPr txBox="1"/>
          <p:nvPr/>
        </p:nvSpPr>
        <p:spPr>
          <a:xfrm>
            <a:off x="3842591" y="4210051"/>
            <a:ext cx="2464052" cy="846731"/>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u="none" cap="none" strike="noStrike">
                <a:solidFill>
                  <a:srgbClr val="296B5F"/>
                </a:solidFill>
                <a:latin typeface="Calibri"/>
                <a:ea typeface="Calibri"/>
                <a:cs typeface="Calibri"/>
                <a:sym typeface="Calibri"/>
              </a:rPr>
              <a:t>Comment cela fonctionne-t-il dans le monde réel ?</a:t>
            </a:r>
            <a:endParaRPr b="0" i="0" sz="1400" u="none" cap="none" strike="noStrike">
              <a:solidFill>
                <a:srgbClr val="000000"/>
              </a:solidFill>
              <a:latin typeface="Arial"/>
              <a:ea typeface="Arial"/>
              <a:cs typeface="Arial"/>
              <a:sym typeface="Arial"/>
            </a:endParaRPr>
          </a:p>
        </p:txBody>
      </p:sp>
      <p:sp>
        <p:nvSpPr>
          <p:cNvPr id="774" name="Google Shape;774;p34"/>
          <p:cNvSpPr/>
          <p:nvPr/>
        </p:nvSpPr>
        <p:spPr>
          <a:xfrm flipH="1" rot="-776494">
            <a:off x="3903953" y="678613"/>
            <a:ext cx="2514600" cy="1699208"/>
          </a:xfrm>
          <a:prstGeom prst="cloudCallout">
            <a:avLst>
              <a:gd fmla="val -28957" name="adj1"/>
              <a:gd fmla="val 88513" name="adj2"/>
            </a:avLst>
          </a:prstGeom>
          <a:solidFill>
            <a:schemeClr val="lt1"/>
          </a:solidFill>
          <a:ln cap="flat" cmpd="sng" w="28575">
            <a:solidFill>
              <a:srgbClr val="E8A1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5" name="Google Shape;775;p34"/>
          <p:cNvSpPr/>
          <p:nvPr/>
        </p:nvSpPr>
        <p:spPr>
          <a:xfrm flipH="1" rot="9900000">
            <a:off x="9105212" y="3845864"/>
            <a:ext cx="2514600" cy="1699208"/>
          </a:xfrm>
          <a:prstGeom prst="cloudCallout">
            <a:avLst>
              <a:gd fmla="val -28957" name="adj1"/>
              <a:gd fmla="val 88513" name="adj2"/>
            </a:avLst>
          </a:prstGeom>
          <a:solidFill>
            <a:schemeClr val="lt1"/>
          </a:solidFill>
          <a:ln cap="flat" cmpd="sng" w="28575">
            <a:solidFill>
              <a:srgbClr val="E8A1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6" name="Google Shape;776;p34"/>
          <p:cNvSpPr txBox="1"/>
          <p:nvPr/>
        </p:nvSpPr>
        <p:spPr>
          <a:xfrm>
            <a:off x="4253592" y="1012766"/>
            <a:ext cx="1826464" cy="846731"/>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u="none" cap="none" strike="noStrike">
                <a:solidFill>
                  <a:srgbClr val="296B5F"/>
                </a:solidFill>
                <a:latin typeface="Calibri"/>
                <a:ea typeface="Calibri"/>
                <a:cs typeface="Calibri"/>
                <a:sym typeface="Calibri"/>
              </a:rPr>
              <a:t>Puis-je y réfléchir ?</a:t>
            </a:r>
            <a:endParaRPr b="0" i="0" sz="1400" u="none" cap="none" strike="noStrike">
              <a:solidFill>
                <a:srgbClr val="000000"/>
              </a:solidFill>
              <a:latin typeface="Arial"/>
              <a:ea typeface="Arial"/>
              <a:cs typeface="Arial"/>
              <a:sym typeface="Arial"/>
            </a:endParaRPr>
          </a:p>
        </p:txBody>
      </p:sp>
      <p:sp>
        <p:nvSpPr>
          <p:cNvPr id="777" name="Google Shape;777;p34"/>
          <p:cNvSpPr txBox="1"/>
          <p:nvPr/>
        </p:nvSpPr>
        <p:spPr>
          <a:xfrm>
            <a:off x="9481162" y="4318259"/>
            <a:ext cx="1826464" cy="846731"/>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u="none" cap="none" strike="noStrike">
                <a:solidFill>
                  <a:srgbClr val="296B5F"/>
                </a:solidFill>
                <a:latin typeface="Calibri"/>
                <a:ea typeface="Calibri"/>
                <a:cs typeface="Calibri"/>
                <a:sym typeface="Calibri"/>
              </a:rPr>
              <a:t>Pourquoi cela fonctionne-t-il ainsi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35"/>
          <p:cNvSpPr txBox="1"/>
          <p:nvPr>
            <p:ph idx="1" type="body"/>
          </p:nvPr>
        </p:nvSpPr>
        <p:spPr>
          <a:xfrm>
            <a:off x="3832335" y="763789"/>
            <a:ext cx="7904099"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rgbClr val="E8A116"/>
              </a:buClr>
              <a:buSzPts val="2200"/>
              <a:buFont typeface="Arial"/>
              <a:buChar char="•"/>
            </a:pPr>
            <a:r>
              <a:rPr b="1" lang="en-IE" sz="1800">
                <a:solidFill>
                  <a:srgbClr val="454545"/>
                </a:solidFill>
              </a:rPr>
              <a:t>Comment les gens apprennent-ils ? </a:t>
            </a:r>
            <a:r>
              <a:rPr lang="en-IE" sz="1800">
                <a:solidFill>
                  <a:srgbClr val="454545"/>
                </a:solidFill>
              </a:rPr>
              <a:t>Bien qu'il existe de nombreuses théories et cadres différents concernant les styles d'apprentissage, l'une des théories les plus célèbres a été élaborée par Peter Honey et Alan Mumford, qui ont identifié quatre approches différentes de l'apprentissage de nouvelles informations :</a:t>
            </a:r>
            <a:endParaRPr sz="1800"/>
          </a:p>
          <a:p>
            <a:pPr indent="-458788" lvl="0" marL="763588" rtl="0" algn="l">
              <a:lnSpc>
                <a:spcPct val="120000"/>
              </a:lnSpc>
              <a:spcBef>
                <a:spcPts val="0"/>
              </a:spcBef>
              <a:spcAft>
                <a:spcPts val="0"/>
              </a:spcAft>
              <a:buClr>
                <a:srgbClr val="E8A116"/>
              </a:buClr>
              <a:buSzPts val="2200"/>
              <a:buFont typeface="Calibri"/>
              <a:buAutoNum type="arabicPeriod"/>
            </a:pPr>
            <a:r>
              <a:rPr b="1" lang="en-IE" sz="1800">
                <a:solidFill>
                  <a:srgbClr val="454545"/>
                </a:solidFill>
              </a:rPr>
              <a:t>Militants </a:t>
            </a:r>
            <a:r>
              <a:rPr lang="en-IE" sz="1800">
                <a:solidFill>
                  <a:srgbClr val="454545"/>
                </a:solidFill>
              </a:rPr>
              <a:t>: Ils aiment les cours pratiques et "s'impliquer" ; ils n'aiment pas les présentations PowerPoint ennuyeuses et les explications interminables.</a:t>
            </a:r>
            <a:endParaRPr sz="1800"/>
          </a:p>
          <a:p>
            <a:pPr indent="-458788" lvl="0" marL="763588" rtl="0" algn="l">
              <a:lnSpc>
                <a:spcPct val="120000"/>
              </a:lnSpc>
              <a:spcBef>
                <a:spcPts val="0"/>
              </a:spcBef>
              <a:spcAft>
                <a:spcPts val="0"/>
              </a:spcAft>
              <a:buClr>
                <a:srgbClr val="E8A116"/>
              </a:buClr>
              <a:buSzPts val="2200"/>
              <a:buFont typeface="Calibri"/>
              <a:buAutoNum type="arabicPeriod"/>
            </a:pPr>
            <a:r>
              <a:rPr b="1" lang="en-IE" sz="1800">
                <a:solidFill>
                  <a:srgbClr val="454545"/>
                </a:solidFill>
              </a:rPr>
              <a:t>Théoricien </a:t>
            </a:r>
            <a:r>
              <a:rPr lang="en-IE" sz="1800">
                <a:solidFill>
                  <a:srgbClr val="454545"/>
                </a:solidFill>
              </a:rPr>
              <a:t>: Ils aiment les structures méthodiques et logiques ; ils n'aiment pas les situations émotionnelles et n'aiment pas apprendre quelque chose de pratique sans connaître la théorie qui le sous-tend. </a:t>
            </a:r>
            <a:endParaRPr sz="1800"/>
          </a:p>
          <a:p>
            <a:pPr indent="-458788" lvl="0" marL="763588" rtl="0" algn="l">
              <a:lnSpc>
                <a:spcPct val="120000"/>
              </a:lnSpc>
              <a:spcBef>
                <a:spcPts val="0"/>
              </a:spcBef>
              <a:spcAft>
                <a:spcPts val="0"/>
              </a:spcAft>
              <a:buClr>
                <a:srgbClr val="E8A116"/>
              </a:buClr>
              <a:buSzPts val="2200"/>
              <a:buFont typeface="Calibri"/>
              <a:buAutoNum type="arabicPeriod"/>
            </a:pPr>
            <a:r>
              <a:rPr b="1" lang="en-IE" sz="1800">
                <a:solidFill>
                  <a:srgbClr val="454545"/>
                </a:solidFill>
              </a:rPr>
              <a:t>Pragmatique </a:t>
            </a:r>
            <a:r>
              <a:rPr lang="en-IE" sz="1800">
                <a:solidFill>
                  <a:srgbClr val="454545"/>
                </a:solidFill>
              </a:rPr>
              <a:t>: Ils doivent être capables de voir comment ils peuvent appliquer leur apprentissage au monde réel. </a:t>
            </a:r>
            <a:endParaRPr sz="1800"/>
          </a:p>
          <a:p>
            <a:pPr indent="-458788" lvl="0" marL="763588" rtl="0" algn="l">
              <a:lnSpc>
                <a:spcPct val="120000"/>
              </a:lnSpc>
              <a:spcBef>
                <a:spcPts val="0"/>
              </a:spcBef>
              <a:spcAft>
                <a:spcPts val="0"/>
              </a:spcAft>
              <a:buClr>
                <a:srgbClr val="E8A116"/>
              </a:buClr>
              <a:buSzPts val="2200"/>
              <a:buFont typeface="Calibri"/>
              <a:buAutoNum type="arabicPeriod"/>
            </a:pPr>
            <a:r>
              <a:rPr b="1" lang="en-IE" sz="1800">
                <a:solidFill>
                  <a:srgbClr val="454545"/>
                </a:solidFill>
              </a:rPr>
              <a:t>Réflecteur </a:t>
            </a:r>
            <a:r>
              <a:rPr lang="en-IE" sz="1800">
                <a:solidFill>
                  <a:srgbClr val="454545"/>
                </a:solidFill>
              </a:rPr>
              <a:t>: Il apprend par l'observation et n'aime pas être mis sur la sellette ou pressé.</a:t>
            </a:r>
            <a:endParaRPr sz="1800"/>
          </a:p>
        </p:txBody>
      </p:sp>
      <p:sp>
        <p:nvSpPr>
          <p:cNvPr id="783" name="Google Shape;783;p35"/>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3.4 Styles d'apprentissage - Différentes approches de l'apprentissage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784" name="Google Shape;784;p35"/>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85" name="Google Shape;785;p35"/>
          <p:cNvGrpSpPr/>
          <p:nvPr/>
        </p:nvGrpSpPr>
        <p:grpSpPr>
          <a:xfrm>
            <a:off x="3171123" y="4850921"/>
            <a:ext cx="877031" cy="989677"/>
            <a:chOff x="4643578" y="432838"/>
            <a:chExt cx="1028134" cy="1160188"/>
          </a:xfrm>
        </p:grpSpPr>
        <p:sp>
          <p:nvSpPr>
            <p:cNvPr id="786" name="Google Shape;786;p35"/>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87" name="Google Shape;787;p35"/>
            <p:cNvGrpSpPr/>
            <p:nvPr/>
          </p:nvGrpSpPr>
          <p:grpSpPr>
            <a:xfrm>
              <a:off x="4643578" y="432838"/>
              <a:ext cx="1028134" cy="1160188"/>
              <a:chOff x="4643578" y="432838"/>
              <a:chExt cx="1028134" cy="1160188"/>
            </a:xfrm>
          </p:grpSpPr>
          <p:sp>
            <p:nvSpPr>
              <p:cNvPr id="788" name="Google Shape;788;p35"/>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89" name="Google Shape;789;p35"/>
              <p:cNvGrpSpPr/>
              <p:nvPr/>
            </p:nvGrpSpPr>
            <p:grpSpPr>
              <a:xfrm>
                <a:off x="4643578" y="432838"/>
                <a:ext cx="1028134" cy="1160188"/>
                <a:chOff x="4643578" y="432838"/>
                <a:chExt cx="1028134" cy="1160188"/>
              </a:xfrm>
            </p:grpSpPr>
            <p:sp>
              <p:nvSpPr>
                <p:cNvPr id="790" name="Google Shape;790;p35"/>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1" name="Google Shape;791;p35"/>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36"/>
          <p:cNvSpPr txBox="1"/>
          <p:nvPr>
            <p:ph idx="1" type="body"/>
          </p:nvPr>
        </p:nvSpPr>
        <p:spPr>
          <a:xfrm>
            <a:off x="3832335" y="555445"/>
            <a:ext cx="7904099"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rgbClr val="E8A116"/>
              </a:buClr>
              <a:buSzPts val="2200"/>
              <a:buFont typeface="Arial"/>
              <a:buChar char="•"/>
            </a:pPr>
            <a:r>
              <a:rPr lang="en-IE" sz="2200">
                <a:solidFill>
                  <a:srgbClr val="454545"/>
                </a:solidFill>
              </a:rPr>
              <a:t>Il est important de concevoir la session de formation de manière à ce qu'elle s'adresse à chaque style d'apprenant. </a:t>
            </a:r>
            <a:endParaRPr/>
          </a:p>
          <a:p>
            <a:pPr indent="-342900" lvl="0" marL="342900" rtl="0" algn="l">
              <a:lnSpc>
                <a:spcPct val="120000"/>
              </a:lnSpc>
              <a:spcBef>
                <a:spcPts val="0"/>
              </a:spcBef>
              <a:spcAft>
                <a:spcPts val="0"/>
              </a:spcAft>
              <a:buClr>
                <a:srgbClr val="E8A116"/>
              </a:buClr>
              <a:buSzPts val="2200"/>
              <a:buFont typeface="Arial"/>
              <a:buChar char="•"/>
            </a:pPr>
            <a:r>
              <a:rPr lang="en-IE" sz="2200">
                <a:solidFill>
                  <a:srgbClr val="454545"/>
                </a:solidFill>
              </a:rPr>
              <a:t>La plupart des gens s'en tiennent généralement à l'un des styles susmentionnés ou varient entre les deux en fonction du scénario. Chacun de ces styles s'accompagne d'activités pédagogiques différentes qui peuvent être plus appropriées à ces apprenants individuels (voir l'exercice ci-dessous).</a:t>
            </a:r>
            <a:endParaRPr/>
          </a:p>
        </p:txBody>
      </p:sp>
      <p:sp>
        <p:nvSpPr>
          <p:cNvPr id="797" name="Google Shape;797;p36"/>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3.4 Styles d'apprentissage - Différentes approches de l'apprentissage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798" name="Google Shape;798;p36"/>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799" name="Google Shape;799;p36"/>
          <p:cNvGrpSpPr/>
          <p:nvPr/>
        </p:nvGrpSpPr>
        <p:grpSpPr>
          <a:xfrm>
            <a:off x="3171123" y="4850921"/>
            <a:ext cx="877031" cy="989677"/>
            <a:chOff x="4643578" y="432838"/>
            <a:chExt cx="1028134" cy="1160188"/>
          </a:xfrm>
        </p:grpSpPr>
        <p:sp>
          <p:nvSpPr>
            <p:cNvPr id="800" name="Google Shape;800;p36"/>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01" name="Google Shape;801;p36"/>
            <p:cNvGrpSpPr/>
            <p:nvPr/>
          </p:nvGrpSpPr>
          <p:grpSpPr>
            <a:xfrm>
              <a:off x="4643578" y="432838"/>
              <a:ext cx="1028134" cy="1160188"/>
              <a:chOff x="4643578" y="432838"/>
              <a:chExt cx="1028134" cy="1160188"/>
            </a:xfrm>
          </p:grpSpPr>
          <p:sp>
            <p:nvSpPr>
              <p:cNvPr id="802" name="Google Shape;802;p36"/>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03" name="Google Shape;803;p36"/>
              <p:cNvGrpSpPr/>
              <p:nvPr/>
            </p:nvGrpSpPr>
            <p:grpSpPr>
              <a:xfrm>
                <a:off x="4643578" y="432838"/>
                <a:ext cx="1028134" cy="1160188"/>
                <a:chOff x="4643578" y="432838"/>
                <a:chExt cx="1028134" cy="1160188"/>
              </a:xfrm>
            </p:grpSpPr>
            <p:sp>
              <p:nvSpPr>
                <p:cNvPr id="804" name="Google Shape;804;p36"/>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5" name="Google Shape;805;p36"/>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
        <p:nvSpPr>
          <p:cNvPr id="806" name="Google Shape;806;p36"/>
          <p:cNvSpPr txBox="1"/>
          <p:nvPr/>
        </p:nvSpPr>
        <p:spPr>
          <a:xfrm>
            <a:off x="4646625" y="4093489"/>
            <a:ext cx="7089809" cy="2310347"/>
          </a:xfrm>
          <a:prstGeom prst="rect">
            <a:avLst/>
          </a:prstGeom>
          <a:noFill/>
          <a:ln>
            <a:noFill/>
          </a:ln>
        </p:spPr>
        <p:txBody>
          <a:bodyPr anchorCtr="0" anchor="t" bIns="45700" lIns="91425" spcFirstLastPara="1" rIns="91425" wrap="square" tIns="45700">
            <a:noAutofit/>
          </a:bodyPr>
          <a:lstStyle/>
          <a:p>
            <a:pPr indent="-1346200" lvl="0" marL="1346200" marR="0" rtl="0" algn="l">
              <a:lnSpc>
                <a:spcPct val="90000"/>
              </a:lnSpc>
              <a:spcBef>
                <a:spcPts val="0"/>
              </a:spcBef>
              <a:spcAft>
                <a:spcPts val="0"/>
              </a:spcAft>
              <a:buClr>
                <a:srgbClr val="086575"/>
              </a:buClr>
              <a:buSzPts val="1800"/>
              <a:buFont typeface="Arial"/>
              <a:buNone/>
            </a:pPr>
            <a:r>
              <a:rPr b="1" i="0" lang="en-IE" sz="1800" u="none" cap="none" strike="noStrike">
                <a:solidFill>
                  <a:srgbClr val="086575"/>
                </a:solidFill>
                <a:latin typeface="Calibri"/>
                <a:ea typeface="Calibri"/>
                <a:cs typeface="Calibri"/>
                <a:sym typeface="Calibri"/>
              </a:rPr>
              <a:t>Exercice </a:t>
            </a:r>
            <a:r>
              <a:rPr b="0" i="0" lang="en-IE" sz="1800" u="none" cap="none" strike="noStrike">
                <a:solidFill>
                  <a:srgbClr val="086575"/>
                </a:solidFill>
                <a:latin typeface="Calibri"/>
                <a:ea typeface="Calibri"/>
                <a:cs typeface="Calibri"/>
                <a:sym typeface="Calibri"/>
              </a:rPr>
              <a:t>: découvrez quel type d'apprenant vous êtes en remplissant le questionnaire sur les styles d'apprentissage de Honey et Mumford </a:t>
            </a:r>
            <a:r>
              <a:rPr b="0" i="0" lang="en-IE" sz="1800" u="sng" cap="none" strike="noStrike">
                <a:solidFill>
                  <a:srgbClr val="87AF3F"/>
                </a:solidFill>
                <a:latin typeface="Calibri"/>
                <a:ea typeface="Calibri"/>
                <a:cs typeface="Calibri"/>
                <a:sym typeface="Calibri"/>
                <a:hlinkClick r:id="rId3">
                  <a:extLst>
                    <a:ext uri="{A12FA001-AC4F-418D-AE19-62706E023703}">
                      <ahyp:hlinkClr val="tx"/>
                    </a:ext>
                  </a:extLst>
                </a:hlinkClick>
              </a:rPr>
              <a:t>: https://www.ilfm.org.uk/cms/document/ILFM_Learning_Styles_Resource_TK_09Oct17_Ver1.0.pdf</a:t>
            </a:r>
            <a:endParaRPr b="0" i="0" sz="1800" u="none" cap="none" strike="noStrike">
              <a:solidFill>
                <a:srgbClr val="87AF3F"/>
              </a:solidFill>
              <a:latin typeface="Calibri"/>
              <a:ea typeface="Calibri"/>
              <a:cs typeface="Calibri"/>
              <a:sym typeface="Calibri"/>
            </a:endParaRPr>
          </a:p>
          <a:p>
            <a:pPr indent="-1346200" lvl="0" marL="1346200" marR="0" rtl="0" algn="l">
              <a:lnSpc>
                <a:spcPct val="90000"/>
              </a:lnSpc>
              <a:spcBef>
                <a:spcPts val="1000"/>
              </a:spcBef>
              <a:spcAft>
                <a:spcPts val="0"/>
              </a:spcAft>
              <a:buClr>
                <a:srgbClr val="086575"/>
              </a:buClr>
              <a:buSzPts val="1800"/>
              <a:buFont typeface="Arial"/>
              <a:buNone/>
            </a:pPr>
            <a:r>
              <a:rPr b="1" i="0" lang="en-IE" sz="1800" u="none" cap="none" strike="noStrike">
                <a:solidFill>
                  <a:srgbClr val="086575"/>
                </a:solidFill>
                <a:latin typeface="Calibri"/>
                <a:ea typeface="Calibri"/>
                <a:cs typeface="Calibri"/>
                <a:sym typeface="Calibri"/>
              </a:rPr>
              <a:t>Publication </a:t>
            </a:r>
            <a:r>
              <a:rPr b="0" i="0" lang="en-IE" sz="1800" u="none" cap="none" strike="noStrike">
                <a:solidFill>
                  <a:srgbClr val="086575"/>
                </a:solidFill>
                <a:latin typeface="Calibri"/>
                <a:ea typeface="Calibri"/>
                <a:cs typeface="Calibri"/>
                <a:sym typeface="Calibri"/>
              </a:rPr>
              <a:t>: Rosewell, J. 2005. Styles d'apprentissage. Niveau technologique 1 : Vivre en réseau : explorer les technologies de l'information et de la communication. The Open University. </a:t>
            </a:r>
            <a:endParaRPr b="0" i="0" sz="1400" u="none" cap="none" strike="noStrike">
              <a:solidFill>
                <a:srgbClr val="000000"/>
              </a:solidFill>
              <a:latin typeface="Arial"/>
              <a:ea typeface="Arial"/>
              <a:cs typeface="Arial"/>
              <a:sym typeface="Arial"/>
            </a:endParaRPr>
          </a:p>
          <a:p>
            <a:pPr indent="-1231900" lvl="0" marL="1346200" marR="0" rtl="0" algn="l">
              <a:lnSpc>
                <a:spcPct val="100000"/>
              </a:lnSpc>
              <a:spcBef>
                <a:spcPts val="400"/>
              </a:spcBef>
              <a:spcAft>
                <a:spcPts val="0"/>
              </a:spcAft>
              <a:buClr>
                <a:srgbClr val="E8A116"/>
              </a:buClr>
              <a:buSzPts val="1800"/>
              <a:buFont typeface="Arial"/>
              <a:buNone/>
            </a:pPr>
            <a:r>
              <a:t/>
            </a:r>
            <a:endParaRPr b="0" i="0" sz="1800" u="none" cap="none" strike="noStrike">
              <a:solidFill>
                <a:srgbClr val="086575"/>
              </a:solidFill>
              <a:latin typeface="Calibri"/>
              <a:ea typeface="Calibri"/>
              <a:cs typeface="Calibri"/>
              <a:sym typeface="Calibri"/>
            </a:endParaRPr>
          </a:p>
        </p:txBody>
      </p:sp>
      <p:sp>
        <p:nvSpPr>
          <p:cNvPr id="807" name="Google Shape;807;p36"/>
          <p:cNvSpPr/>
          <p:nvPr/>
        </p:nvSpPr>
        <p:spPr>
          <a:xfrm>
            <a:off x="3899111" y="3567616"/>
            <a:ext cx="1645118" cy="562910"/>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8" name="Google Shape;808;p36"/>
          <p:cNvSpPr txBox="1"/>
          <p:nvPr/>
        </p:nvSpPr>
        <p:spPr>
          <a:xfrm>
            <a:off x="4041910" y="3630518"/>
            <a:ext cx="2481698" cy="400069"/>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2800"/>
              <a:buFont typeface="Calibri"/>
              <a:buNone/>
            </a:pPr>
            <a:r>
              <a:rPr b="1" i="0" lang="en-IE" sz="2000" u="none" cap="none" strike="noStrike">
                <a:solidFill>
                  <a:schemeClr val="lt1"/>
                </a:solidFill>
                <a:latin typeface="Calibri"/>
                <a:ea typeface="Calibri"/>
                <a:cs typeface="Calibri"/>
                <a:sym typeface="Calibri"/>
              </a:rPr>
              <a:t>Ressources</a:t>
            </a:r>
            <a:endParaRPr b="1" i="0" sz="2800" u="none" cap="none" strike="noStrik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pic>
        <p:nvPicPr>
          <p:cNvPr id="813" name="Google Shape;813;p37"/>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814" name="Google Shape;814;p37"/>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5" name="Google Shape;815;p37"/>
          <p:cNvSpPr txBox="1"/>
          <p:nvPr/>
        </p:nvSpPr>
        <p:spPr>
          <a:xfrm>
            <a:off x="1753849" y="2803631"/>
            <a:ext cx="3516007"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Formation : Conception, mise en œuvre et évaluation</a:t>
            </a:r>
            <a:endParaRPr b="0" i="0" sz="1400" u="none" cap="none" strike="noStrike">
              <a:solidFill>
                <a:srgbClr val="000000"/>
              </a:solidFill>
              <a:latin typeface="Arial"/>
              <a:ea typeface="Arial"/>
              <a:cs typeface="Arial"/>
              <a:sym typeface="Arial"/>
            </a:endParaRPr>
          </a:p>
        </p:txBody>
      </p:sp>
      <p:sp>
        <p:nvSpPr>
          <p:cNvPr id="816" name="Google Shape;816;p37"/>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38"/>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22" name="Google Shape;822;p38"/>
          <p:cNvSpPr txBox="1"/>
          <p:nvPr>
            <p:ph idx="1" type="body"/>
          </p:nvPr>
        </p:nvSpPr>
        <p:spPr>
          <a:xfrm>
            <a:off x="3862553" y="1701068"/>
            <a:ext cx="7724844" cy="3428836"/>
          </a:xfrm>
          <a:prstGeom prst="rect">
            <a:avLst/>
          </a:prstGeom>
          <a:noFill/>
          <a:ln>
            <a:noFill/>
          </a:ln>
        </p:spPr>
        <p:txBody>
          <a:bodyPr anchorCtr="0" anchor="t" bIns="45700" lIns="91425" spcFirstLastPara="1" rIns="91425" wrap="square" tIns="45700">
            <a:noAutofit/>
          </a:bodyPr>
          <a:lstStyle/>
          <a:p>
            <a:pPr indent="0" lvl="0" marL="0" rtl="0" algn="l">
              <a:lnSpc>
                <a:spcPct val="110909"/>
              </a:lnSpc>
              <a:spcBef>
                <a:spcPts val="0"/>
              </a:spcBef>
              <a:spcAft>
                <a:spcPts val="0"/>
              </a:spcAft>
              <a:buClr>
                <a:srgbClr val="E8A116"/>
              </a:buClr>
              <a:buSzPts val="2200"/>
              <a:buNone/>
            </a:pPr>
            <a:r>
              <a:rPr b="1" lang="en-IE" sz="1800">
                <a:solidFill>
                  <a:srgbClr val="454545"/>
                </a:solidFill>
              </a:rPr>
              <a:t>Les obstacles à l'apprentissage sont les suivants</a:t>
            </a:r>
            <a:endParaRPr sz="1800"/>
          </a:p>
          <a:p>
            <a:pPr indent="0" lvl="0" marL="0" rtl="0" algn="l">
              <a:lnSpc>
                <a:spcPct val="110909"/>
              </a:lnSpc>
              <a:spcBef>
                <a:spcPts val="0"/>
              </a:spcBef>
              <a:spcAft>
                <a:spcPts val="0"/>
              </a:spcAft>
              <a:buClr>
                <a:srgbClr val="E8A116"/>
              </a:buClr>
              <a:buSzPts val="2200"/>
              <a:buNone/>
            </a:pPr>
            <a:r>
              <a:t/>
            </a:r>
            <a:endParaRPr b="1" sz="1800">
              <a:solidFill>
                <a:srgbClr val="454545"/>
              </a:solidFill>
            </a:endParaRPr>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Âge </a:t>
            </a:r>
            <a:r>
              <a:rPr lang="en-IE" sz="1800">
                <a:solidFill>
                  <a:srgbClr val="454545"/>
                </a:solidFill>
              </a:rPr>
              <a:t>- effets du vieillissement sur l'audition et la vue chez les adultes. Les adultes ont plus d'expériences de vie et de préjugés</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Mauvaise santé </a:t>
            </a:r>
            <a:r>
              <a:rPr lang="en-IE" sz="1800">
                <a:solidFill>
                  <a:srgbClr val="454545"/>
                </a:solidFill>
              </a:rPr>
              <a:t>- Mauvaise santé physique (par exemple, mauvaise alimentation, maladies chroniques) ; mauvaise santé mentale (par exemple, dépression, anxiété, troubles post-traumatiques fréquents chez les réfugiés).</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Neurodiversité </a:t>
            </a:r>
            <a:r>
              <a:rPr lang="en-IE" sz="1800">
                <a:solidFill>
                  <a:srgbClr val="454545"/>
                </a:solidFill>
              </a:rPr>
              <a:t>(par exemple, dyslexie, dyspraxie, dysgraphie, troubles du spectre autistique, TDAH) </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Handicap </a:t>
            </a:r>
            <a:r>
              <a:rPr lang="en-IE" sz="1800">
                <a:solidFill>
                  <a:srgbClr val="454545"/>
                </a:solidFill>
              </a:rPr>
              <a:t>(physique / mental / d'apprentissage / médical)</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Responsabilités familiales </a:t>
            </a:r>
            <a:r>
              <a:rPr lang="en-IE" sz="1800">
                <a:solidFill>
                  <a:srgbClr val="454545"/>
                </a:solidFill>
              </a:rPr>
              <a:t>(par exemple, garde d'enfants, responsabilité à l'égard de membres de la famille, changements dans la dynamique familiale)</a:t>
            </a:r>
            <a:endParaRPr sz="1800"/>
          </a:p>
          <a:p>
            <a:pPr indent="-342900" lvl="0" marL="342900" rtl="0" algn="l">
              <a:lnSpc>
                <a:spcPct val="110909"/>
              </a:lnSpc>
              <a:spcBef>
                <a:spcPts val="0"/>
              </a:spcBef>
              <a:spcAft>
                <a:spcPts val="0"/>
              </a:spcAft>
              <a:buClr>
                <a:srgbClr val="E8A116"/>
              </a:buClr>
              <a:buSzPts val="2200"/>
              <a:buFont typeface="Arial"/>
              <a:buChar char="•"/>
            </a:pPr>
            <a:r>
              <a:rPr lang="en-IE" sz="1800">
                <a:solidFill>
                  <a:srgbClr val="454545"/>
                </a:solidFill>
              </a:rPr>
              <a:t>Expériences négatives </a:t>
            </a:r>
            <a:r>
              <a:rPr b="1" lang="en-IE" sz="1800">
                <a:solidFill>
                  <a:srgbClr val="454545"/>
                </a:solidFill>
              </a:rPr>
              <a:t>passées </a:t>
            </a:r>
            <a:r>
              <a:rPr lang="en-IE" sz="1800">
                <a:solidFill>
                  <a:srgbClr val="454545"/>
                </a:solidFill>
              </a:rPr>
              <a:t>à l'école</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Mauvaise </a:t>
            </a:r>
            <a:r>
              <a:rPr lang="en-IE" sz="1800">
                <a:solidFill>
                  <a:srgbClr val="454545"/>
                </a:solidFill>
              </a:rPr>
              <a:t>maîtrise de la </a:t>
            </a:r>
            <a:r>
              <a:rPr b="1" lang="en-IE" sz="1800">
                <a:solidFill>
                  <a:srgbClr val="454545"/>
                </a:solidFill>
              </a:rPr>
              <a:t>langue</a:t>
            </a:r>
            <a:endParaRPr sz="1800"/>
          </a:p>
        </p:txBody>
      </p:sp>
      <p:sp>
        <p:nvSpPr>
          <p:cNvPr id="823" name="Google Shape;823;p38"/>
          <p:cNvSpPr txBox="1"/>
          <p:nvPr>
            <p:ph idx="2" type="body"/>
          </p:nvPr>
        </p:nvSpPr>
        <p:spPr>
          <a:xfrm>
            <a:off x="574360" y="387666"/>
            <a:ext cx="3411012"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Obstacles à l'apprentissage</a:t>
            </a:r>
            <a:endParaRPr/>
          </a:p>
          <a:p>
            <a:pPr indent="0" lvl="0" marL="0" rtl="0" algn="l">
              <a:lnSpc>
                <a:spcPct val="103333"/>
              </a:lnSpc>
              <a:spcBef>
                <a:spcPts val="0"/>
              </a:spcBef>
              <a:spcAft>
                <a:spcPts val="0"/>
              </a:spcAft>
              <a:buClr>
                <a:srgbClr val="086575"/>
              </a:buClr>
              <a:buSzPts val="3600"/>
              <a:buNone/>
            </a:pPr>
            <a:r>
              <a:t/>
            </a:r>
            <a:endParaRPr/>
          </a:p>
        </p:txBody>
      </p:sp>
      <p:cxnSp>
        <p:nvCxnSpPr>
          <p:cNvPr id="824" name="Google Shape;824;p38"/>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825" name="Google Shape;825;p38"/>
          <p:cNvGrpSpPr/>
          <p:nvPr/>
        </p:nvGrpSpPr>
        <p:grpSpPr>
          <a:xfrm>
            <a:off x="10364171" y="1001114"/>
            <a:ext cx="1025228" cy="1023928"/>
            <a:chOff x="4583522" y="477429"/>
            <a:chExt cx="1285857" cy="1284227"/>
          </a:xfrm>
        </p:grpSpPr>
        <p:grpSp>
          <p:nvGrpSpPr>
            <p:cNvPr id="826" name="Google Shape;826;p38"/>
            <p:cNvGrpSpPr/>
            <p:nvPr/>
          </p:nvGrpSpPr>
          <p:grpSpPr>
            <a:xfrm>
              <a:off x="5099909" y="1002440"/>
              <a:ext cx="720240" cy="720592"/>
              <a:chOff x="5098372" y="991465"/>
              <a:chExt cx="720240" cy="720592"/>
            </a:xfrm>
          </p:grpSpPr>
          <p:sp>
            <p:nvSpPr>
              <p:cNvPr id="827" name="Google Shape;827;p38"/>
              <p:cNvSpPr/>
              <p:nvPr/>
            </p:nvSpPr>
            <p:spPr>
              <a:xfrm>
                <a:off x="5427325" y="991465"/>
                <a:ext cx="391287" cy="390774"/>
              </a:xfrm>
              <a:custGeom>
                <a:rect b="b" l="l" r="r" t="t"/>
                <a:pathLst>
                  <a:path extrusionOk="0" h="390774" w="391287">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8" name="Google Shape;828;p38"/>
              <p:cNvSpPr/>
              <p:nvPr/>
            </p:nvSpPr>
            <p:spPr>
              <a:xfrm>
                <a:off x="5098372" y="1320880"/>
                <a:ext cx="391481" cy="391177"/>
              </a:xfrm>
              <a:custGeom>
                <a:rect b="b" l="l" r="r" t="t"/>
                <a:pathLst>
                  <a:path extrusionOk="0" h="391177" w="391481">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9" name="Google Shape;829;p38"/>
              <p:cNvSpPr/>
              <p:nvPr/>
            </p:nvSpPr>
            <p:spPr>
              <a:xfrm>
                <a:off x="5330925" y="1222922"/>
                <a:ext cx="259181" cy="256678"/>
              </a:xfrm>
              <a:custGeom>
                <a:rect b="b" l="l" r="r" t="t"/>
                <a:pathLst>
                  <a:path extrusionOk="0" h="256678" w="259181">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30" name="Google Shape;830;p38"/>
            <p:cNvGrpSpPr/>
            <p:nvPr/>
          </p:nvGrpSpPr>
          <p:grpSpPr>
            <a:xfrm>
              <a:off x="4583522" y="477429"/>
              <a:ext cx="1285857" cy="1284227"/>
              <a:chOff x="4583522" y="477429"/>
              <a:chExt cx="1285857" cy="1284227"/>
            </a:xfrm>
          </p:grpSpPr>
          <p:sp>
            <p:nvSpPr>
              <p:cNvPr id="831" name="Google Shape;831;p38"/>
              <p:cNvSpPr/>
              <p:nvPr/>
            </p:nvSpPr>
            <p:spPr>
              <a:xfrm>
                <a:off x="4583522" y="477429"/>
                <a:ext cx="1285857" cy="1284227"/>
              </a:xfrm>
              <a:custGeom>
                <a:rect b="b" l="l" r="r" t="t"/>
                <a:pathLst>
                  <a:path extrusionOk="0" h="1284227" w="128585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2" name="Google Shape;832;p38"/>
              <p:cNvSpPr/>
              <p:nvPr/>
            </p:nvSpPr>
            <p:spPr>
              <a:xfrm>
                <a:off x="4584188" y="1023905"/>
                <a:ext cx="50275" cy="49840"/>
              </a:xfrm>
              <a:custGeom>
                <a:rect b="b" l="l" r="r" t="t"/>
                <a:pathLst>
                  <a:path extrusionOk="0" h="49840" w="50275">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3" name="Google Shape;833;p38"/>
              <p:cNvSpPr/>
              <p:nvPr/>
            </p:nvSpPr>
            <p:spPr>
              <a:xfrm>
                <a:off x="4754948" y="883282"/>
                <a:ext cx="591842" cy="50482"/>
              </a:xfrm>
              <a:custGeom>
                <a:rect b="b" l="l" r="r" t="t"/>
                <a:pathLst>
                  <a:path extrusionOk="0" h="50482" w="59184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4" name="Google Shape;834;p38"/>
              <p:cNvSpPr/>
              <p:nvPr/>
            </p:nvSpPr>
            <p:spPr>
              <a:xfrm>
                <a:off x="4754939" y="1164552"/>
                <a:ext cx="550909" cy="50417"/>
              </a:xfrm>
              <a:custGeom>
                <a:rect b="b" l="l" r="r" t="t"/>
                <a:pathLst>
                  <a:path extrusionOk="0" h="50417" w="550909">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5" name="Google Shape;835;p38"/>
              <p:cNvSpPr/>
              <p:nvPr/>
            </p:nvSpPr>
            <p:spPr>
              <a:xfrm>
                <a:off x="4755273" y="1024199"/>
                <a:ext cx="433874" cy="50334"/>
              </a:xfrm>
              <a:custGeom>
                <a:rect b="b" l="l" r="r" t="t"/>
                <a:pathLst>
                  <a:path extrusionOk="0" h="50334" w="43387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6" name="Google Shape;836;p38"/>
              <p:cNvSpPr/>
              <p:nvPr/>
            </p:nvSpPr>
            <p:spPr>
              <a:xfrm>
                <a:off x="4944169" y="743076"/>
                <a:ext cx="397649" cy="50167"/>
              </a:xfrm>
              <a:custGeom>
                <a:rect b="b" l="l" r="r" t="t"/>
                <a:pathLst>
                  <a:path extrusionOk="0" h="50167" w="397649">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7" name="Google Shape;837;p38"/>
              <p:cNvSpPr/>
              <p:nvPr/>
            </p:nvSpPr>
            <p:spPr>
              <a:xfrm>
                <a:off x="4754941" y="1305405"/>
                <a:ext cx="239031" cy="49918"/>
              </a:xfrm>
              <a:custGeom>
                <a:rect b="b" l="l" r="r" t="t"/>
                <a:pathLst>
                  <a:path extrusionOk="0" h="49918" w="239031">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8" name="Google Shape;838;p38"/>
              <p:cNvSpPr/>
              <p:nvPr/>
            </p:nvSpPr>
            <p:spPr>
              <a:xfrm>
                <a:off x="5256242" y="1023949"/>
                <a:ext cx="90872" cy="50315"/>
              </a:xfrm>
              <a:custGeom>
                <a:rect b="b" l="l" r="r" t="t"/>
                <a:pathLst>
                  <a:path extrusionOk="0" h="50315" w="90872">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839" name="Google Shape;839;p38"/>
          <p:cNvSpPr txBox="1"/>
          <p:nvPr/>
        </p:nvSpPr>
        <p:spPr>
          <a:xfrm>
            <a:off x="574360" y="2322786"/>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1" i="0" lang="en-IE" sz="2400" u="none" cap="none" strike="noStrike">
                <a:solidFill>
                  <a:schemeClr val="lt1"/>
                </a:solidFill>
                <a:latin typeface="Calibri"/>
                <a:ea typeface="Calibri"/>
                <a:cs typeface="Calibri"/>
                <a:sym typeface="Calibri"/>
              </a:rPr>
              <a:t>Les obstacles à l'apprentissage </a:t>
            </a:r>
            <a:r>
              <a:rPr b="0" i="0" lang="en-IE" sz="2400" u="none" cap="none" strike="noStrike">
                <a:solidFill>
                  <a:schemeClr val="lt1"/>
                </a:solidFill>
                <a:latin typeface="Calibri"/>
                <a:ea typeface="Calibri"/>
                <a:cs typeface="Calibri"/>
                <a:sym typeface="Calibri"/>
              </a:rPr>
              <a:t>peuvent être des éléments physiques, mentaux, émotionnels, culturels ou sociaux qui empêchent un apprenant d'atteindre ses objectifs d'apprentissage.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39"/>
          <p:cNvSpPr txBox="1"/>
          <p:nvPr>
            <p:ph idx="1" type="body"/>
          </p:nvPr>
        </p:nvSpPr>
        <p:spPr>
          <a:xfrm>
            <a:off x="3862553" y="1732120"/>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31818"/>
              </a:lnSpc>
              <a:spcBef>
                <a:spcPts val="0"/>
              </a:spcBef>
              <a:spcAft>
                <a:spcPts val="0"/>
              </a:spcAft>
              <a:buClr>
                <a:srgbClr val="E8A116"/>
              </a:buClr>
              <a:buSzPts val="2200"/>
              <a:buFont typeface="Arial"/>
              <a:buChar char="•"/>
            </a:pPr>
            <a:r>
              <a:rPr lang="en-IE" sz="1800">
                <a:solidFill>
                  <a:srgbClr val="454545"/>
                </a:solidFill>
              </a:rPr>
              <a:t>Infrastructures de </a:t>
            </a:r>
            <a:r>
              <a:rPr b="1" lang="en-IE" sz="1800">
                <a:solidFill>
                  <a:srgbClr val="454545"/>
                </a:solidFill>
              </a:rPr>
              <a:t>transport </a:t>
            </a:r>
            <a:r>
              <a:rPr lang="en-IE" sz="1800">
                <a:solidFill>
                  <a:srgbClr val="454545"/>
                </a:solidFill>
              </a:rPr>
              <a:t>indisponibles</a:t>
            </a:r>
            <a:endParaRPr sz="2000"/>
          </a:p>
          <a:p>
            <a:pPr indent="-342900" lvl="0" marL="342900" rtl="0" algn="l">
              <a:lnSpc>
                <a:spcPct val="131818"/>
              </a:lnSpc>
              <a:spcBef>
                <a:spcPts val="0"/>
              </a:spcBef>
              <a:spcAft>
                <a:spcPts val="0"/>
              </a:spcAft>
              <a:buClr>
                <a:srgbClr val="E8A116"/>
              </a:buClr>
              <a:buSzPts val="2200"/>
              <a:buFont typeface="Arial"/>
              <a:buChar char="•"/>
            </a:pPr>
            <a:r>
              <a:rPr b="1" lang="en-IE" sz="1800">
                <a:solidFill>
                  <a:srgbClr val="454545"/>
                </a:solidFill>
              </a:rPr>
              <a:t>Manque d'intérêt de </a:t>
            </a:r>
            <a:r>
              <a:rPr lang="en-IE" sz="1800">
                <a:solidFill>
                  <a:srgbClr val="454545"/>
                </a:solidFill>
              </a:rPr>
              <a:t>la part de l'apprenant</a:t>
            </a:r>
            <a:endParaRPr sz="2000"/>
          </a:p>
          <a:p>
            <a:pPr indent="-342900" lvl="0" marL="342900" rtl="0" algn="l">
              <a:lnSpc>
                <a:spcPct val="131818"/>
              </a:lnSpc>
              <a:spcBef>
                <a:spcPts val="0"/>
              </a:spcBef>
              <a:spcAft>
                <a:spcPts val="0"/>
              </a:spcAft>
              <a:buClr>
                <a:srgbClr val="E8A116"/>
              </a:buClr>
              <a:buSzPts val="2200"/>
              <a:buFont typeface="Arial"/>
              <a:buChar char="•"/>
            </a:pPr>
            <a:r>
              <a:rPr b="1" lang="en-IE" sz="1800">
                <a:solidFill>
                  <a:srgbClr val="454545"/>
                </a:solidFill>
              </a:rPr>
              <a:t>Manque d'identité </a:t>
            </a:r>
            <a:r>
              <a:rPr lang="en-IE" sz="1800">
                <a:solidFill>
                  <a:srgbClr val="454545"/>
                </a:solidFill>
              </a:rPr>
              <a:t>avec l'organisation apprenante  </a:t>
            </a:r>
            <a:endParaRPr sz="1800">
              <a:solidFill>
                <a:srgbClr val="454545"/>
              </a:solidFill>
            </a:endParaRPr>
          </a:p>
          <a:p>
            <a:pPr indent="-342900" lvl="0" marL="342900" rtl="0" algn="l">
              <a:lnSpc>
                <a:spcPct val="131818"/>
              </a:lnSpc>
              <a:spcBef>
                <a:spcPts val="0"/>
              </a:spcBef>
              <a:spcAft>
                <a:spcPts val="0"/>
              </a:spcAft>
              <a:buClr>
                <a:srgbClr val="E8A116"/>
              </a:buClr>
              <a:buSzPts val="2200"/>
              <a:buFont typeface="Arial"/>
              <a:buChar char="•"/>
            </a:pPr>
            <a:r>
              <a:rPr b="1" lang="en-IE" sz="1800">
                <a:solidFill>
                  <a:srgbClr val="454545"/>
                </a:solidFill>
              </a:rPr>
              <a:t>Manque de temps </a:t>
            </a:r>
            <a:r>
              <a:rPr lang="en-IE" sz="1800">
                <a:solidFill>
                  <a:srgbClr val="454545"/>
                </a:solidFill>
              </a:rPr>
              <a:t>à consacrer à la formation</a:t>
            </a:r>
            <a:endParaRPr sz="1800">
              <a:solidFill>
                <a:srgbClr val="454545"/>
              </a:solidFill>
            </a:endParaRPr>
          </a:p>
          <a:p>
            <a:pPr indent="-342900" lvl="0" marL="342900" rtl="0" algn="l">
              <a:lnSpc>
                <a:spcPct val="131818"/>
              </a:lnSpc>
              <a:spcBef>
                <a:spcPts val="0"/>
              </a:spcBef>
              <a:spcAft>
                <a:spcPts val="0"/>
              </a:spcAft>
              <a:buClr>
                <a:srgbClr val="E8A116"/>
              </a:buClr>
              <a:buSzPts val="2200"/>
              <a:buFont typeface="Arial"/>
              <a:buChar char="•"/>
            </a:pPr>
            <a:r>
              <a:rPr b="1" lang="en-IE" sz="1800">
                <a:solidFill>
                  <a:srgbClr val="454545"/>
                </a:solidFill>
              </a:rPr>
              <a:t>Manque de soutien </a:t>
            </a:r>
            <a:r>
              <a:rPr lang="en-IE" sz="1800">
                <a:solidFill>
                  <a:srgbClr val="454545"/>
                </a:solidFill>
              </a:rPr>
              <a:t>de la part de la famille et/ou du groupe de pairs</a:t>
            </a:r>
            <a:endParaRPr sz="1800">
              <a:solidFill>
                <a:srgbClr val="454545"/>
              </a:solidFill>
            </a:endParaRPr>
          </a:p>
          <a:p>
            <a:pPr indent="-342900" lvl="0" marL="342900" rtl="0" algn="l">
              <a:lnSpc>
                <a:spcPct val="131818"/>
              </a:lnSpc>
              <a:spcBef>
                <a:spcPts val="0"/>
              </a:spcBef>
              <a:spcAft>
                <a:spcPts val="0"/>
              </a:spcAft>
              <a:buClr>
                <a:srgbClr val="E8A116"/>
              </a:buClr>
              <a:buSzPts val="2200"/>
              <a:buFont typeface="Arial"/>
              <a:buChar char="•"/>
            </a:pPr>
            <a:r>
              <a:rPr b="1" lang="en-IE" sz="1800">
                <a:solidFill>
                  <a:srgbClr val="454545"/>
                </a:solidFill>
              </a:rPr>
              <a:t>Mauvaise estime de soi </a:t>
            </a:r>
            <a:r>
              <a:rPr lang="en-IE" sz="1800">
                <a:solidFill>
                  <a:srgbClr val="454545"/>
                </a:solidFill>
              </a:rPr>
              <a:t>Mauvaise croyance en soi</a:t>
            </a:r>
            <a:endParaRPr b="1" sz="1800">
              <a:solidFill>
                <a:srgbClr val="454545"/>
              </a:solidFill>
            </a:endParaRPr>
          </a:p>
          <a:p>
            <a:pPr indent="-342900" lvl="0" marL="342900" rtl="0" algn="l">
              <a:lnSpc>
                <a:spcPct val="131818"/>
              </a:lnSpc>
              <a:spcBef>
                <a:spcPts val="0"/>
              </a:spcBef>
              <a:spcAft>
                <a:spcPts val="0"/>
              </a:spcAft>
              <a:buClr>
                <a:srgbClr val="E8A116"/>
              </a:buClr>
              <a:buSzPts val="2200"/>
              <a:buFont typeface="Arial"/>
              <a:buChar char="•"/>
            </a:pPr>
            <a:r>
              <a:rPr b="1" lang="en-IE" sz="1800">
                <a:solidFill>
                  <a:srgbClr val="454545"/>
                </a:solidFill>
              </a:rPr>
              <a:t>La peur de l'échec</a:t>
            </a:r>
            <a:endParaRPr sz="2000"/>
          </a:p>
          <a:p>
            <a:pPr indent="-342900" lvl="0" marL="342900" rtl="0" algn="l">
              <a:lnSpc>
                <a:spcPct val="131818"/>
              </a:lnSpc>
              <a:spcBef>
                <a:spcPts val="0"/>
              </a:spcBef>
              <a:spcAft>
                <a:spcPts val="0"/>
              </a:spcAft>
              <a:buClr>
                <a:srgbClr val="E8A116"/>
              </a:buClr>
              <a:buSzPts val="2200"/>
              <a:buFont typeface="Arial"/>
              <a:buChar char="•"/>
            </a:pPr>
            <a:r>
              <a:rPr b="1" lang="en-IE" sz="1800">
                <a:solidFill>
                  <a:srgbClr val="454545"/>
                </a:solidFill>
              </a:rPr>
              <a:t>Éducation </a:t>
            </a:r>
            <a:r>
              <a:rPr lang="en-IE" sz="1800">
                <a:solidFill>
                  <a:srgbClr val="454545"/>
                </a:solidFill>
              </a:rPr>
              <a:t>et profession </a:t>
            </a:r>
            <a:r>
              <a:rPr b="1" lang="en-IE" sz="1800">
                <a:solidFill>
                  <a:srgbClr val="454545"/>
                </a:solidFill>
              </a:rPr>
              <a:t>antérieures </a:t>
            </a:r>
            <a:r>
              <a:rPr lang="en-IE" sz="1800">
                <a:solidFill>
                  <a:srgbClr val="454545"/>
                </a:solidFill>
              </a:rPr>
              <a:t>: les différences de niveau peuvent entraîner de grandes différences dans les connaissances et les concepts.</a:t>
            </a:r>
            <a:endParaRPr sz="2000"/>
          </a:p>
          <a:p>
            <a:pPr indent="-342900" lvl="0" marL="342900" rtl="0" algn="l">
              <a:lnSpc>
                <a:spcPct val="131818"/>
              </a:lnSpc>
              <a:spcBef>
                <a:spcPts val="0"/>
              </a:spcBef>
              <a:spcAft>
                <a:spcPts val="0"/>
              </a:spcAft>
              <a:buClr>
                <a:srgbClr val="E8A116"/>
              </a:buClr>
              <a:buSzPts val="2200"/>
              <a:buFont typeface="Arial"/>
              <a:buChar char="•"/>
            </a:pPr>
            <a:r>
              <a:rPr b="1" lang="en-IE" sz="1800">
                <a:solidFill>
                  <a:srgbClr val="454545"/>
                </a:solidFill>
              </a:rPr>
              <a:t>Financement </a:t>
            </a:r>
            <a:r>
              <a:rPr lang="en-IE" sz="1800">
                <a:solidFill>
                  <a:srgbClr val="454545"/>
                </a:solidFill>
              </a:rPr>
              <a:t>: coût du cours de formation ou du déplacement vers/depuis la formation</a:t>
            </a:r>
            <a:endParaRPr sz="2000"/>
          </a:p>
          <a:p>
            <a:pPr indent="-203200" lvl="0" marL="342900" rtl="0" algn="l">
              <a:lnSpc>
                <a:spcPct val="131818"/>
              </a:lnSpc>
              <a:spcBef>
                <a:spcPts val="0"/>
              </a:spcBef>
              <a:spcAft>
                <a:spcPts val="0"/>
              </a:spcAft>
              <a:buClr>
                <a:srgbClr val="E8A116"/>
              </a:buClr>
              <a:buSzPts val="2200"/>
              <a:buFont typeface="Arial"/>
              <a:buNone/>
            </a:pPr>
            <a:r>
              <a:t/>
            </a:r>
            <a:endParaRPr sz="1800">
              <a:solidFill>
                <a:srgbClr val="454545"/>
              </a:solidFill>
            </a:endParaRPr>
          </a:p>
        </p:txBody>
      </p:sp>
      <p:sp>
        <p:nvSpPr>
          <p:cNvPr id="845" name="Google Shape;845;p39"/>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46" name="Google Shape;846;p39"/>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847" name="Google Shape;847;p39"/>
          <p:cNvGrpSpPr/>
          <p:nvPr/>
        </p:nvGrpSpPr>
        <p:grpSpPr>
          <a:xfrm>
            <a:off x="10364171" y="1001114"/>
            <a:ext cx="1025228" cy="1023928"/>
            <a:chOff x="4583522" y="477429"/>
            <a:chExt cx="1285857" cy="1284227"/>
          </a:xfrm>
        </p:grpSpPr>
        <p:grpSp>
          <p:nvGrpSpPr>
            <p:cNvPr id="848" name="Google Shape;848;p39"/>
            <p:cNvGrpSpPr/>
            <p:nvPr/>
          </p:nvGrpSpPr>
          <p:grpSpPr>
            <a:xfrm>
              <a:off x="5099909" y="1002440"/>
              <a:ext cx="720240" cy="720592"/>
              <a:chOff x="5098372" y="991465"/>
              <a:chExt cx="720240" cy="720592"/>
            </a:xfrm>
          </p:grpSpPr>
          <p:sp>
            <p:nvSpPr>
              <p:cNvPr id="849" name="Google Shape;849;p39"/>
              <p:cNvSpPr/>
              <p:nvPr/>
            </p:nvSpPr>
            <p:spPr>
              <a:xfrm>
                <a:off x="5427325" y="991465"/>
                <a:ext cx="391287" cy="390774"/>
              </a:xfrm>
              <a:custGeom>
                <a:rect b="b" l="l" r="r" t="t"/>
                <a:pathLst>
                  <a:path extrusionOk="0" h="390774" w="391287">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0" name="Google Shape;850;p39"/>
              <p:cNvSpPr/>
              <p:nvPr/>
            </p:nvSpPr>
            <p:spPr>
              <a:xfrm>
                <a:off x="5098372" y="1320880"/>
                <a:ext cx="391481" cy="391177"/>
              </a:xfrm>
              <a:custGeom>
                <a:rect b="b" l="l" r="r" t="t"/>
                <a:pathLst>
                  <a:path extrusionOk="0" h="391177" w="391481">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1" name="Google Shape;851;p39"/>
              <p:cNvSpPr/>
              <p:nvPr/>
            </p:nvSpPr>
            <p:spPr>
              <a:xfrm>
                <a:off x="5330925" y="1222922"/>
                <a:ext cx="259181" cy="256678"/>
              </a:xfrm>
              <a:custGeom>
                <a:rect b="b" l="l" r="r" t="t"/>
                <a:pathLst>
                  <a:path extrusionOk="0" h="256678" w="259181">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52" name="Google Shape;852;p39"/>
            <p:cNvGrpSpPr/>
            <p:nvPr/>
          </p:nvGrpSpPr>
          <p:grpSpPr>
            <a:xfrm>
              <a:off x="4583522" y="477429"/>
              <a:ext cx="1285857" cy="1284227"/>
              <a:chOff x="4583522" y="477429"/>
              <a:chExt cx="1285857" cy="1284227"/>
            </a:xfrm>
          </p:grpSpPr>
          <p:sp>
            <p:nvSpPr>
              <p:cNvPr id="853" name="Google Shape;853;p39"/>
              <p:cNvSpPr/>
              <p:nvPr/>
            </p:nvSpPr>
            <p:spPr>
              <a:xfrm>
                <a:off x="4583522" y="477429"/>
                <a:ext cx="1285857" cy="1284227"/>
              </a:xfrm>
              <a:custGeom>
                <a:rect b="b" l="l" r="r" t="t"/>
                <a:pathLst>
                  <a:path extrusionOk="0" h="1284227" w="128585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4" name="Google Shape;854;p39"/>
              <p:cNvSpPr/>
              <p:nvPr/>
            </p:nvSpPr>
            <p:spPr>
              <a:xfrm>
                <a:off x="4584188" y="1023905"/>
                <a:ext cx="50275" cy="49840"/>
              </a:xfrm>
              <a:custGeom>
                <a:rect b="b" l="l" r="r" t="t"/>
                <a:pathLst>
                  <a:path extrusionOk="0" h="49840" w="50275">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5" name="Google Shape;855;p39"/>
              <p:cNvSpPr/>
              <p:nvPr/>
            </p:nvSpPr>
            <p:spPr>
              <a:xfrm>
                <a:off x="4754948" y="883282"/>
                <a:ext cx="591842" cy="50482"/>
              </a:xfrm>
              <a:custGeom>
                <a:rect b="b" l="l" r="r" t="t"/>
                <a:pathLst>
                  <a:path extrusionOk="0" h="50482" w="59184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6" name="Google Shape;856;p39"/>
              <p:cNvSpPr/>
              <p:nvPr/>
            </p:nvSpPr>
            <p:spPr>
              <a:xfrm>
                <a:off x="4754939" y="1164552"/>
                <a:ext cx="550909" cy="50417"/>
              </a:xfrm>
              <a:custGeom>
                <a:rect b="b" l="l" r="r" t="t"/>
                <a:pathLst>
                  <a:path extrusionOk="0" h="50417" w="550909">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7" name="Google Shape;857;p39"/>
              <p:cNvSpPr/>
              <p:nvPr/>
            </p:nvSpPr>
            <p:spPr>
              <a:xfrm>
                <a:off x="4755273" y="1024199"/>
                <a:ext cx="433874" cy="50334"/>
              </a:xfrm>
              <a:custGeom>
                <a:rect b="b" l="l" r="r" t="t"/>
                <a:pathLst>
                  <a:path extrusionOk="0" h="50334" w="43387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8" name="Google Shape;858;p39"/>
              <p:cNvSpPr/>
              <p:nvPr/>
            </p:nvSpPr>
            <p:spPr>
              <a:xfrm>
                <a:off x="4944169" y="743076"/>
                <a:ext cx="397649" cy="50167"/>
              </a:xfrm>
              <a:custGeom>
                <a:rect b="b" l="l" r="r" t="t"/>
                <a:pathLst>
                  <a:path extrusionOk="0" h="50167" w="397649">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9" name="Google Shape;859;p39"/>
              <p:cNvSpPr/>
              <p:nvPr/>
            </p:nvSpPr>
            <p:spPr>
              <a:xfrm>
                <a:off x="4754941" y="1305405"/>
                <a:ext cx="239031" cy="49918"/>
              </a:xfrm>
              <a:custGeom>
                <a:rect b="b" l="l" r="r" t="t"/>
                <a:pathLst>
                  <a:path extrusionOk="0" h="49918" w="239031">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0" name="Google Shape;860;p39"/>
              <p:cNvSpPr/>
              <p:nvPr/>
            </p:nvSpPr>
            <p:spPr>
              <a:xfrm>
                <a:off x="5256242" y="1023949"/>
                <a:ext cx="90872" cy="50315"/>
              </a:xfrm>
              <a:custGeom>
                <a:rect b="b" l="l" r="r" t="t"/>
                <a:pathLst>
                  <a:path extrusionOk="0" h="50315" w="90872">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861" name="Google Shape;861;p39"/>
          <p:cNvSpPr txBox="1"/>
          <p:nvPr/>
        </p:nvSpPr>
        <p:spPr>
          <a:xfrm>
            <a:off x="574360" y="1661268"/>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1" i="0" lang="en-IE" sz="2400" u="none" cap="none" strike="noStrike">
                <a:solidFill>
                  <a:schemeClr val="lt1"/>
                </a:solidFill>
                <a:latin typeface="Calibri"/>
                <a:ea typeface="Calibri"/>
                <a:cs typeface="Calibri"/>
                <a:sym typeface="Calibri"/>
              </a:rPr>
              <a:t>Les obstacles à l'apprentissage </a:t>
            </a:r>
            <a:r>
              <a:rPr b="0" i="0" lang="en-IE" sz="2400" u="none" cap="none" strike="noStrike">
                <a:solidFill>
                  <a:schemeClr val="lt1"/>
                </a:solidFill>
                <a:latin typeface="Calibri"/>
                <a:ea typeface="Calibri"/>
                <a:cs typeface="Calibri"/>
                <a:sym typeface="Calibri"/>
              </a:rPr>
              <a:t>peuvent être des éléments physiques, mentaux, émotionnels, culturels ou sociaux qui empêchent un apprenant d'atteindre ses objectifs d'apprentissage. Les obstacles comprennent :</a:t>
            </a:r>
            <a:endParaRPr b="0" i="0" sz="1400" u="none" cap="none" strike="noStrike">
              <a:solidFill>
                <a:srgbClr val="000000"/>
              </a:solidFill>
              <a:latin typeface="Arial"/>
              <a:ea typeface="Arial"/>
              <a:cs typeface="Arial"/>
              <a:sym typeface="Arial"/>
            </a:endParaRPr>
          </a:p>
        </p:txBody>
      </p:sp>
      <p:sp>
        <p:nvSpPr>
          <p:cNvPr id="862" name="Google Shape;862;p39"/>
          <p:cNvSpPr txBox="1"/>
          <p:nvPr>
            <p:ph idx="2" type="body"/>
          </p:nvPr>
        </p:nvSpPr>
        <p:spPr>
          <a:xfrm>
            <a:off x="574360" y="387666"/>
            <a:ext cx="3411012"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Obstacles à l'apprentissage</a:t>
            </a:r>
            <a:endParaRPr/>
          </a:p>
          <a:p>
            <a:pPr indent="0" lvl="0" marL="0" rtl="0" algn="l">
              <a:lnSpc>
                <a:spcPct val="103333"/>
              </a:lnSpc>
              <a:spcBef>
                <a:spcPts val="0"/>
              </a:spcBef>
              <a:spcAft>
                <a:spcPts val="0"/>
              </a:spcAft>
              <a:buClr>
                <a:srgbClr val="086575"/>
              </a:buClr>
              <a:buSzPts val="36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
          <p:cNvSpPr txBox="1"/>
          <p:nvPr>
            <p:ph idx="1" type="body"/>
          </p:nvPr>
        </p:nvSpPr>
        <p:spPr>
          <a:xfrm>
            <a:off x="761880" y="1676177"/>
            <a:ext cx="5488796" cy="4137769"/>
          </a:xfrm>
          <a:prstGeom prst="rect">
            <a:avLst/>
          </a:prstGeom>
          <a:noFill/>
          <a:ln>
            <a:noFill/>
          </a:ln>
        </p:spPr>
        <p:txBody>
          <a:bodyPr anchorCtr="0" anchor="t" bIns="45700" lIns="91425" spcFirstLastPara="1" rIns="91425" wrap="square" tIns="45700">
            <a:noAutofit/>
          </a:bodyPr>
          <a:lstStyle/>
          <a:p>
            <a:pPr indent="-12700" lvl="0" marL="12700" rtl="0" algn="l">
              <a:lnSpc>
                <a:spcPct val="90000"/>
              </a:lnSpc>
              <a:spcBef>
                <a:spcPts val="0"/>
              </a:spcBef>
              <a:spcAft>
                <a:spcPts val="0"/>
              </a:spcAft>
              <a:buClr>
                <a:schemeClr val="lt1"/>
              </a:buClr>
              <a:buSzPts val="2400"/>
              <a:buNone/>
            </a:pPr>
            <a:r>
              <a:rPr lang="en-IE"/>
              <a:t>Bienvenue ! L'objectif de ce Guide du formateur NATURE est de développer les compétences des éducateurs pour former efficacement des adultes, issus d'un statut de migrant et/ou de réfugié défavorisé et confrontés à l'exclusion sociale ou professionnelle, au développement de projets d'"agriculture urbaine durable inclusive" afin de soutenir le changement social et environnemental dans l'environnement urbain. </a:t>
            </a:r>
            <a:endParaRPr/>
          </a:p>
          <a:p>
            <a:pPr indent="-12700" lvl="0" marL="12700" rtl="0" algn="l">
              <a:lnSpc>
                <a:spcPct val="90000"/>
              </a:lnSpc>
              <a:spcBef>
                <a:spcPts val="1000"/>
              </a:spcBef>
              <a:spcAft>
                <a:spcPts val="0"/>
              </a:spcAft>
              <a:buClr>
                <a:schemeClr val="lt1"/>
              </a:buClr>
              <a:buSzPts val="2400"/>
              <a:buNone/>
            </a:pPr>
            <a:r>
              <a:t/>
            </a:r>
            <a:endParaRPr/>
          </a:p>
          <a:p>
            <a:pPr indent="-12700" lvl="0" marL="12700" rtl="0" algn="l">
              <a:lnSpc>
                <a:spcPct val="90000"/>
              </a:lnSpc>
              <a:spcBef>
                <a:spcPts val="1000"/>
              </a:spcBef>
              <a:spcAft>
                <a:spcPts val="0"/>
              </a:spcAft>
              <a:buClr>
                <a:schemeClr val="lt1"/>
              </a:buClr>
              <a:buSzPts val="2400"/>
              <a:buNone/>
            </a:pPr>
            <a:r>
              <a:t/>
            </a:r>
            <a:endParaRPr/>
          </a:p>
        </p:txBody>
      </p:sp>
      <p:sp>
        <p:nvSpPr>
          <p:cNvPr id="214" name="Google Shape;214;p4"/>
          <p:cNvSpPr txBox="1"/>
          <p:nvPr>
            <p:ph idx="2" type="body"/>
          </p:nvPr>
        </p:nvSpPr>
        <p:spPr>
          <a:xfrm>
            <a:off x="928733" y="880092"/>
            <a:ext cx="4991100" cy="99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1.1 Introduction</a:t>
            </a:r>
            <a:endParaRPr b="1"/>
          </a:p>
          <a:p>
            <a:pPr indent="0" lvl="0" marL="0" rtl="0" algn="l">
              <a:lnSpc>
                <a:spcPct val="90000"/>
              </a:lnSpc>
              <a:spcBef>
                <a:spcPts val="1000"/>
              </a:spcBef>
              <a:spcAft>
                <a:spcPts val="0"/>
              </a:spcAft>
              <a:buClr>
                <a:schemeClr val="lt1"/>
              </a:buClr>
              <a:buSzPts val="3600"/>
              <a:buNone/>
            </a:pPr>
            <a:r>
              <a:t/>
            </a:r>
            <a:endParaRPr/>
          </a:p>
        </p:txBody>
      </p:sp>
      <p:pic>
        <p:nvPicPr>
          <p:cNvPr id="215" name="Google Shape;215;p4"/>
          <p:cNvPicPr preferRelativeResize="0"/>
          <p:nvPr>
            <p:ph idx="3" type="pic"/>
          </p:nvPr>
        </p:nvPicPr>
        <p:blipFill rotWithShape="1">
          <a:blip r:embed="rId3">
            <a:alphaModFix/>
          </a:blip>
          <a:srcRect b="0" l="9681" r="9681" t="0"/>
          <a:stretch/>
        </p:blipFill>
        <p:spPr>
          <a:xfrm>
            <a:off x="6545263" y="1452563"/>
            <a:ext cx="5646737" cy="4656137"/>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4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8" name="Google Shape;868;p40"/>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346200" lvl="0" marL="1346200" rtl="0" algn="l">
              <a:lnSpc>
                <a:spcPct val="90000"/>
              </a:lnSpc>
              <a:spcBef>
                <a:spcPts val="0"/>
              </a:spcBef>
              <a:spcAft>
                <a:spcPts val="0"/>
              </a:spcAft>
              <a:buClr>
                <a:srgbClr val="424242"/>
              </a:buClr>
              <a:buSzPts val="1800"/>
              <a:buNone/>
            </a:pPr>
            <a:r>
              <a:rPr b="1" lang="en-IE" sz="1800"/>
              <a:t>Exercice : </a:t>
            </a:r>
            <a:r>
              <a:rPr lang="en-IE" sz="1800"/>
              <a:t>pour votre cours de formation, dressez une liste des obstacles à l'apprentissage que vos stagiaires pourraient rencontrer.</a:t>
            </a:r>
            <a:endParaRPr/>
          </a:p>
          <a:p>
            <a:pPr indent="-1346200" lvl="0" marL="1346200" rtl="0" algn="l">
              <a:lnSpc>
                <a:spcPct val="90000"/>
              </a:lnSpc>
              <a:spcBef>
                <a:spcPts val="1000"/>
              </a:spcBef>
              <a:spcAft>
                <a:spcPts val="0"/>
              </a:spcAft>
              <a:buClr>
                <a:srgbClr val="424242"/>
              </a:buClr>
              <a:buSzPts val="1800"/>
              <a:buNone/>
            </a:pPr>
            <a:r>
              <a:rPr b="1" lang="en-IE" sz="1800"/>
              <a:t>Sites web : </a:t>
            </a:r>
            <a:r>
              <a:rPr lang="en-IE" sz="1800"/>
              <a:t>9 obstacles à l'apprentissage https://whatfix.com/blog/barriers-to-learning/ </a:t>
            </a:r>
            <a:endParaRPr/>
          </a:p>
          <a:p>
            <a:pPr indent="-1346200" lvl="0" marL="1346200" rtl="0" algn="l">
              <a:lnSpc>
                <a:spcPct val="90000"/>
              </a:lnSpc>
              <a:spcBef>
                <a:spcPts val="1000"/>
              </a:spcBef>
              <a:spcAft>
                <a:spcPts val="0"/>
              </a:spcAft>
              <a:buClr>
                <a:srgbClr val="424242"/>
              </a:buClr>
              <a:buSzPts val="1800"/>
              <a:buNone/>
            </a:pPr>
            <a:r>
              <a:rPr lang="en-IE" sz="1800"/>
              <a:t>	Obstacles à l'apprentissage https://learningandwork.org.uk/what-we-do/lifelong-learning/adult-participation-in-learning-survey/barriers-to-learning/</a:t>
            </a:r>
            <a:endParaRPr sz="1800"/>
          </a:p>
          <a:p>
            <a:pPr indent="-1346200" lvl="0" marL="1346200" rtl="0" algn="l">
              <a:lnSpc>
                <a:spcPct val="90000"/>
              </a:lnSpc>
              <a:spcBef>
                <a:spcPts val="1000"/>
              </a:spcBef>
              <a:spcAft>
                <a:spcPts val="0"/>
              </a:spcAft>
              <a:buClr>
                <a:srgbClr val="424242"/>
              </a:buClr>
              <a:buSzPts val="1800"/>
              <a:buNone/>
            </a:pPr>
            <a:r>
              <a:rPr b="1" lang="en-IE" sz="1800"/>
              <a:t>YouTube : </a:t>
            </a:r>
            <a:r>
              <a:rPr lang="en-IE" sz="1800"/>
              <a:t>Barrières des apprenants adultes https://www.youtube.com/watch?v=HpimdmIXKms </a:t>
            </a:r>
            <a:endParaRPr/>
          </a:p>
          <a:p>
            <a:pPr indent="-1346200" lvl="0" marL="1346200" rtl="0" algn="l">
              <a:lnSpc>
                <a:spcPct val="90000"/>
              </a:lnSpc>
              <a:spcBef>
                <a:spcPts val="1000"/>
              </a:spcBef>
              <a:spcAft>
                <a:spcPts val="0"/>
              </a:spcAft>
              <a:buClr>
                <a:srgbClr val="424242"/>
              </a:buClr>
              <a:buSzPts val="1800"/>
              <a:buNone/>
            </a:pPr>
            <a:r>
              <a:rPr b="1" lang="en-IE" sz="1800"/>
              <a:t>Publication : </a:t>
            </a:r>
            <a:r>
              <a:rPr lang="en-IE" sz="1800"/>
              <a:t>Gurung, A., Subedi, P., Zhang, M., Li, C., Kelly, T., Kim, C. et Yun, K., 2020. Une orientation culturellement appropriée augmente l'efficacité de la formation aux premiers secours en santé mentale pour les réfugiés bhoutanais : Results from a multi-state program evaluation. Journal of Immigrant and Minority Health, 22, pp.957-964.</a:t>
            </a:r>
            <a:endParaRPr/>
          </a:p>
          <a:p>
            <a:pPr indent="-1346200" lvl="0" marL="1346200" rtl="0" algn="l">
              <a:lnSpc>
                <a:spcPct val="90000"/>
              </a:lnSpc>
              <a:spcBef>
                <a:spcPts val="1000"/>
              </a:spcBef>
              <a:spcAft>
                <a:spcPts val="0"/>
              </a:spcAft>
              <a:buClr>
                <a:srgbClr val="424242"/>
              </a:buClr>
              <a:buSzPts val="1800"/>
              <a:buNone/>
            </a:pPr>
            <a:r>
              <a:rPr lang="en-IE" sz="1800"/>
              <a:t>	Moe, J. A. 1997. Adult learners : motivations, barriers, and retention. Graduate Research Papers. 1201. </a:t>
            </a:r>
            <a:r>
              <a:rPr lang="en-IE" sz="1800" u="sng">
                <a:solidFill>
                  <a:srgbClr val="87AF3F"/>
                </a:solidFill>
                <a:hlinkClick r:id="rId3">
                  <a:extLst>
                    <a:ext uri="{A12FA001-AC4F-418D-AE19-62706E023703}">
                      <ahyp:hlinkClr val="tx"/>
                    </a:ext>
                  </a:extLst>
                </a:hlinkClick>
              </a:rPr>
              <a:t>https://scholarworks.uni.edu/grp/1201</a:t>
            </a:r>
            <a:endParaRPr sz="1800">
              <a:solidFill>
                <a:srgbClr val="87AF3F"/>
              </a:solidFill>
            </a:endParaRPr>
          </a:p>
          <a:p>
            <a:pPr indent="-1346200" lvl="0" marL="1346200" rtl="0" algn="l">
              <a:lnSpc>
                <a:spcPct val="90000"/>
              </a:lnSpc>
              <a:spcBef>
                <a:spcPts val="1000"/>
              </a:spcBef>
              <a:spcAft>
                <a:spcPts val="0"/>
              </a:spcAft>
              <a:buClr>
                <a:srgbClr val="424242"/>
              </a:buClr>
              <a:buSzPts val="1800"/>
              <a:buNone/>
            </a:pPr>
            <a:r>
              <a:t/>
            </a:r>
            <a:endParaRPr sz="1800"/>
          </a:p>
          <a:p>
            <a:pPr indent="-1346200" lvl="0" marL="1346200" rtl="0" algn="l">
              <a:lnSpc>
                <a:spcPct val="90000"/>
              </a:lnSpc>
              <a:spcBef>
                <a:spcPts val="1000"/>
              </a:spcBef>
              <a:spcAft>
                <a:spcPts val="0"/>
              </a:spcAft>
              <a:buClr>
                <a:srgbClr val="424242"/>
              </a:buClr>
              <a:buSzPts val="1800"/>
              <a:buNone/>
            </a:pPr>
            <a:r>
              <a:t/>
            </a:r>
            <a:endParaRPr sz="1800"/>
          </a:p>
          <a:p>
            <a:pPr indent="-1231900" lvl="0" marL="1346200" rtl="0" algn="l">
              <a:lnSpc>
                <a:spcPct val="100000"/>
              </a:lnSpc>
              <a:spcBef>
                <a:spcPts val="400"/>
              </a:spcBef>
              <a:spcAft>
                <a:spcPts val="0"/>
              </a:spcAft>
              <a:buClr>
                <a:srgbClr val="E8A116"/>
              </a:buClr>
              <a:buSzPts val="1800"/>
              <a:buFont typeface="Arial"/>
              <a:buNone/>
            </a:pPr>
            <a:r>
              <a:t/>
            </a:r>
            <a:endParaRPr sz="1800"/>
          </a:p>
        </p:txBody>
      </p:sp>
      <p:sp>
        <p:nvSpPr>
          <p:cNvPr id="869" name="Google Shape;869;p4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Ressources</a:t>
            </a:r>
            <a:endParaRPr b="0" i="0" sz="1400" u="none" cap="none" strike="noStrike">
              <a:solidFill>
                <a:srgbClr val="000000"/>
              </a:solidFill>
              <a:latin typeface="Arial"/>
              <a:ea typeface="Arial"/>
              <a:cs typeface="Arial"/>
              <a:sym typeface="Arial"/>
            </a:endParaRPr>
          </a:p>
        </p:txBody>
      </p:sp>
      <p:cxnSp>
        <p:nvCxnSpPr>
          <p:cNvPr id="870" name="Google Shape;870;p4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41"/>
          <p:cNvSpPr txBox="1"/>
          <p:nvPr>
            <p:ph idx="1" type="body"/>
          </p:nvPr>
        </p:nvSpPr>
        <p:spPr>
          <a:xfrm>
            <a:off x="1001762" y="1524912"/>
            <a:ext cx="4676539" cy="38081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000"/>
              <a:buNone/>
            </a:pPr>
            <a:r>
              <a:rPr lang="en-IE"/>
              <a:t>Je suis différent, pas idiot</a:t>
            </a:r>
            <a:endParaRPr/>
          </a:p>
        </p:txBody>
      </p:sp>
      <p:sp>
        <p:nvSpPr>
          <p:cNvPr id="876" name="Google Shape;876;p41"/>
          <p:cNvSpPr txBox="1"/>
          <p:nvPr/>
        </p:nvSpPr>
        <p:spPr>
          <a:xfrm>
            <a:off x="1759343" y="4641330"/>
            <a:ext cx="3161377" cy="505777"/>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2200"/>
              <a:buFont typeface="Arial"/>
              <a:buNone/>
            </a:pPr>
            <a:r>
              <a:rPr b="1" i="0" lang="en-IE" sz="2200" u="none" cap="none" strike="noStrike">
                <a:solidFill>
                  <a:srgbClr val="F1983D"/>
                </a:solidFill>
                <a:latin typeface="Calibri"/>
                <a:ea typeface="Calibri"/>
                <a:cs typeface="Calibri"/>
                <a:sym typeface="Calibri"/>
              </a:rPr>
              <a:t>Neil Fleming </a:t>
            </a:r>
            <a:endParaRPr b="0" i="0" sz="1800" u="none" cap="none" strike="noStrike">
              <a:solidFill>
                <a:schemeClr val="dk1"/>
              </a:solidFill>
              <a:latin typeface="Calibri"/>
              <a:ea typeface="Calibri"/>
              <a:cs typeface="Calibri"/>
              <a:sym typeface="Calibri"/>
            </a:endParaRPr>
          </a:p>
        </p:txBody>
      </p:sp>
      <p:pic>
        <p:nvPicPr>
          <p:cNvPr id="877" name="Google Shape;877;p41"/>
          <p:cNvPicPr preferRelativeResize="0"/>
          <p:nvPr>
            <p:ph idx="2" type="pic"/>
          </p:nvPr>
        </p:nvPicPr>
        <p:blipFill rotWithShape="1">
          <a:blip r:embed="rId3">
            <a:alphaModFix/>
          </a:blip>
          <a:srcRect b="0" l="12863" r="12862" t="0"/>
          <a:stretch/>
        </p:blipFill>
        <p:spPr>
          <a:xfrm>
            <a:off x="6096000" y="1404749"/>
            <a:ext cx="5239644" cy="4704418"/>
          </a:xfrm>
          <a:prstGeom prst="rect">
            <a:avLst/>
          </a:prstGeom>
          <a:solidFill>
            <a:srgbClr val="D8D8D8"/>
          </a:solidFill>
          <a:ln>
            <a:noFill/>
          </a:ln>
        </p:spPr>
      </p:pic>
      <p:grpSp>
        <p:nvGrpSpPr>
          <p:cNvPr id="878" name="Google Shape;878;p41"/>
          <p:cNvGrpSpPr/>
          <p:nvPr/>
        </p:nvGrpSpPr>
        <p:grpSpPr>
          <a:xfrm>
            <a:off x="5107779" y="748833"/>
            <a:ext cx="1487826" cy="1083162"/>
            <a:chOff x="3400450" y="986392"/>
            <a:chExt cx="1487826" cy="1083162"/>
          </a:xfrm>
        </p:grpSpPr>
        <p:sp>
          <p:nvSpPr>
            <p:cNvPr id="879" name="Google Shape;879;p41"/>
            <p:cNvSpPr/>
            <p:nvPr/>
          </p:nvSpPr>
          <p:spPr>
            <a:xfrm>
              <a:off x="3400450" y="986392"/>
              <a:ext cx="1367826" cy="99749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880" name="Google Shape;880;p41"/>
            <p:cNvSpPr/>
            <p:nvPr/>
          </p:nvSpPr>
          <p:spPr>
            <a:xfrm>
              <a:off x="3400450" y="986392"/>
              <a:ext cx="1487826" cy="1083162"/>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881" name="Google Shape;881;p41"/>
          <p:cNvSpPr txBox="1"/>
          <p:nvPr/>
        </p:nvSpPr>
        <p:spPr>
          <a:xfrm>
            <a:off x="6362750" y="515431"/>
            <a:ext cx="7904098"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2800"/>
              <a:buFont typeface="Arial"/>
              <a:buNone/>
            </a:pPr>
            <a:r>
              <a:rPr b="1" i="0" lang="en-IE" sz="2800" u="none" cap="none" strike="noStrike">
                <a:solidFill>
                  <a:srgbClr val="E8A116"/>
                </a:solidFill>
                <a:latin typeface="Calibri"/>
                <a:ea typeface="Calibri"/>
                <a:cs typeface="Calibri"/>
                <a:sym typeface="Calibri"/>
              </a:rPr>
              <a:t>4.2 Styles de communication et d'apprentissage</a:t>
            </a:r>
            <a:endParaRPr b="0" i="0" sz="1400" u="none" cap="none" strike="noStrike">
              <a:solidFill>
                <a:srgbClr val="000000"/>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cap="none" strike="noStrike">
              <a:solidFill>
                <a:srgbClr val="E8A116"/>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42"/>
          <p:cNvSpPr txBox="1"/>
          <p:nvPr>
            <p:ph idx="1" type="body"/>
          </p:nvPr>
        </p:nvSpPr>
        <p:spPr>
          <a:xfrm>
            <a:off x="804041" y="1686918"/>
            <a:ext cx="10932393"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Comment les gens apprennent-ils ?</a:t>
            </a:r>
            <a:r>
              <a:rPr lang="en-IE" sz="1800">
                <a:solidFill>
                  <a:srgbClr val="454545"/>
                </a:solidFill>
              </a:rPr>
              <a:t> La connaissance des styles de communication peut aider les éducateurs à améliorer l'environnement d'apprentissage.</a:t>
            </a:r>
            <a:endParaRPr sz="1800"/>
          </a:p>
          <a:p>
            <a:pPr indent="-342900" lvl="0" marL="342900" rtl="0" algn="l">
              <a:lnSpc>
                <a:spcPct val="110909"/>
              </a:lnSpc>
              <a:spcBef>
                <a:spcPts val="0"/>
              </a:spcBef>
              <a:spcAft>
                <a:spcPts val="0"/>
              </a:spcAft>
              <a:buClr>
                <a:srgbClr val="E8A116"/>
              </a:buClr>
              <a:buSzPts val="2200"/>
              <a:buFont typeface="Arial"/>
              <a:buChar char="•"/>
            </a:pPr>
            <a:r>
              <a:rPr lang="en-IE" sz="1800">
                <a:solidFill>
                  <a:srgbClr val="454545"/>
                </a:solidFill>
              </a:rPr>
              <a:t>La théorie des styles d'apprentissage indique que les gens ont des préférences différentes en matière de traitement de l'information </a:t>
            </a:r>
            <a:r>
              <a:rPr b="1" lang="en-IE" sz="1800">
                <a:solidFill>
                  <a:srgbClr val="454545"/>
                </a:solidFill>
              </a:rPr>
              <a:t>: Visuel, auditif, lecture/écriture, kinesthésique (VARK). </a:t>
            </a:r>
            <a:r>
              <a:rPr lang="en-IE" sz="1800">
                <a:solidFill>
                  <a:srgbClr val="454545"/>
                </a:solidFill>
              </a:rPr>
              <a:t>En règle générale, la majorité des personnes sont multimodales, avec des préférences pour plus d'un mode/sensoriel.</a:t>
            </a:r>
            <a:endParaRPr sz="1800"/>
          </a:p>
          <a:p>
            <a:pPr indent="-203200" lvl="0" marL="342900" rtl="0" algn="l">
              <a:lnSpc>
                <a:spcPct val="110909"/>
              </a:lnSpc>
              <a:spcBef>
                <a:spcPts val="0"/>
              </a:spcBef>
              <a:spcAft>
                <a:spcPts val="0"/>
              </a:spcAft>
              <a:buClr>
                <a:srgbClr val="E8A116"/>
              </a:buClr>
              <a:buSzPts val="2200"/>
              <a:buFont typeface="Arial"/>
              <a:buNone/>
            </a:pPr>
            <a:r>
              <a:t/>
            </a:r>
            <a:endParaRPr sz="1800">
              <a:solidFill>
                <a:srgbClr val="454545"/>
              </a:solidFill>
            </a:endParaRPr>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Préférences modales pour la réception ou l'explication d'informations (modèle VARK) </a:t>
            </a:r>
            <a:r>
              <a:rPr lang="en-IE" sz="1800">
                <a:solidFill>
                  <a:srgbClr val="454545"/>
                </a:solidFill>
              </a:rPr>
              <a:t>: </a:t>
            </a:r>
            <a:endParaRPr sz="1800">
              <a:solidFill>
                <a:srgbClr val="454545"/>
              </a:solidFill>
            </a:endParaRPr>
          </a:p>
          <a:p>
            <a:pPr indent="-203200" lvl="0" marL="342900" rtl="0" algn="l">
              <a:lnSpc>
                <a:spcPct val="110909"/>
              </a:lnSpc>
              <a:spcBef>
                <a:spcPts val="0"/>
              </a:spcBef>
              <a:spcAft>
                <a:spcPts val="0"/>
              </a:spcAft>
              <a:buClr>
                <a:srgbClr val="E8A116"/>
              </a:buClr>
              <a:buSzPts val="2200"/>
              <a:buFont typeface="Arial"/>
              <a:buNone/>
            </a:pPr>
            <a:r>
              <a:t/>
            </a:r>
            <a:endParaRPr sz="1800">
              <a:solidFill>
                <a:srgbClr val="454545"/>
              </a:solidFill>
            </a:endParaRPr>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Visuel/graphique </a:t>
            </a:r>
            <a:r>
              <a:rPr lang="en-IE" sz="1800">
                <a:solidFill>
                  <a:srgbClr val="454545"/>
                </a:solidFill>
              </a:rPr>
              <a:t>: préférence pour les formes graphiques et symboliques de présentation de l'information, par exemple cartes, diagrammes, logos, cartes mentales, tableaux, graphiques, organigrammes, hiérarchies.</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Aural/auditif </a:t>
            </a:r>
            <a:r>
              <a:rPr lang="en-IE" sz="1800">
                <a:solidFill>
                  <a:srgbClr val="454545"/>
                </a:solidFill>
              </a:rPr>
              <a:t>: préférence pour les informations auditives, par exemple "entendues ou parlées", préférence pour les cours magistraux, les travaux dirigés, les groupes de discussion, le retour d'information verbal.</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Lecteurs/écrivains </a:t>
            </a:r>
            <a:r>
              <a:rPr lang="en-IE" sz="1800">
                <a:solidFill>
                  <a:srgbClr val="454545"/>
                </a:solidFill>
              </a:rPr>
              <a:t>: préfèrent les informations présentées sous forme de mots/textes, par exemple les manuels traditionnels, les rapports, les dictionnaires, les polycopiés. </a:t>
            </a:r>
            <a:endParaRPr sz="1800"/>
          </a:p>
        </p:txBody>
      </p:sp>
      <p:sp>
        <p:nvSpPr>
          <p:cNvPr id="887" name="Google Shape;887;p42"/>
          <p:cNvSpPr txBox="1"/>
          <p:nvPr>
            <p:ph idx="2" type="body"/>
          </p:nvPr>
        </p:nvSpPr>
        <p:spPr>
          <a:xfrm>
            <a:off x="615500" y="761603"/>
            <a:ext cx="9478349"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4.2 Styles de communication et d'apprentissage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888" name="Google Shape;888;p42"/>
          <p:cNvCxnSpPr/>
          <p:nvPr/>
        </p:nvCxnSpPr>
        <p:spPr>
          <a:xfrm rot="10800000">
            <a:off x="392504" y="1409304"/>
            <a:ext cx="7110703" cy="0"/>
          </a:xfrm>
          <a:prstGeom prst="straightConnector1">
            <a:avLst/>
          </a:prstGeom>
          <a:noFill/>
          <a:ln cap="flat" cmpd="sng" w="34925">
            <a:solidFill>
              <a:srgbClr val="296B5F"/>
            </a:solidFill>
            <a:prstDash val="solid"/>
            <a:miter lim="800000"/>
            <a:headEnd len="sm" w="sm" type="none"/>
            <a:tailEnd len="sm" w="sm" type="none"/>
          </a:ln>
        </p:spPr>
      </p:cxnSp>
      <p:grpSp>
        <p:nvGrpSpPr>
          <p:cNvPr id="889" name="Google Shape;889;p42"/>
          <p:cNvGrpSpPr/>
          <p:nvPr/>
        </p:nvGrpSpPr>
        <p:grpSpPr>
          <a:xfrm>
            <a:off x="10386086" y="605650"/>
            <a:ext cx="876713" cy="803654"/>
            <a:chOff x="5632524" y="3887743"/>
            <a:chExt cx="867188" cy="794922"/>
          </a:xfrm>
        </p:grpSpPr>
        <p:sp>
          <p:nvSpPr>
            <p:cNvPr id="890" name="Google Shape;890;p42"/>
            <p:cNvSpPr/>
            <p:nvPr/>
          </p:nvSpPr>
          <p:spPr>
            <a:xfrm>
              <a:off x="6219683" y="3963622"/>
              <a:ext cx="173437" cy="160791"/>
            </a:xfrm>
            <a:custGeom>
              <a:rect b="b" l="l" r="r" t="t"/>
              <a:pathLst>
                <a:path extrusionOk="0" h="160791" w="173437">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1" name="Google Shape;891;p42"/>
            <p:cNvSpPr/>
            <p:nvPr/>
          </p:nvSpPr>
          <p:spPr>
            <a:xfrm>
              <a:off x="6118511" y="3905809"/>
              <a:ext cx="173437" cy="160791"/>
            </a:xfrm>
            <a:custGeom>
              <a:rect b="b" l="l" r="r" t="t"/>
              <a:pathLst>
                <a:path extrusionOk="0" h="160791" w="173437">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2" name="Google Shape;892;p42"/>
            <p:cNvSpPr/>
            <p:nvPr/>
          </p:nvSpPr>
          <p:spPr>
            <a:xfrm>
              <a:off x="5699369" y="3949169"/>
              <a:ext cx="202343" cy="160791"/>
            </a:xfrm>
            <a:custGeom>
              <a:rect b="b" l="l" r="r" t="t"/>
              <a:pathLst>
                <a:path extrusionOk="0" h="160791" w="202343">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93" name="Google Shape;893;p42"/>
            <p:cNvGrpSpPr/>
            <p:nvPr/>
          </p:nvGrpSpPr>
          <p:grpSpPr>
            <a:xfrm>
              <a:off x="5632524" y="3887743"/>
              <a:ext cx="867188" cy="794922"/>
              <a:chOff x="5632524" y="3887743"/>
              <a:chExt cx="867188" cy="794922"/>
            </a:xfrm>
          </p:grpSpPr>
          <p:sp>
            <p:nvSpPr>
              <p:cNvPr id="894" name="Google Shape;894;p42"/>
              <p:cNvSpPr/>
              <p:nvPr/>
            </p:nvSpPr>
            <p:spPr>
              <a:xfrm>
                <a:off x="5632524" y="4290624"/>
                <a:ext cx="867188" cy="392041"/>
              </a:xfrm>
              <a:custGeom>
                <a:rect b="b" l="l" r="r" t="t"/>
                <a:pathLst>
                  <a:path extrusionOk="0" h="392041" w="867188">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5" name="Google Shape;895;p42"/>
              <p:cNvSpPr/>
              <p:nvPr/>
            </p:nvSpPr>
            <p:spPr>
              <a:xfrm>
                <a:off x="6080571" y="3887743"/>
                <a:ext cx="332422" cy="288861"/>
              </a:xfrm>
              <a:custGeom>
                <a:rect b="b" l="l" r="r" t="t"/>
                <a:pathLst>
                  <a:path extrusionOk="0" h="288861" w="332422">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6" name="Google Shape;896;p42"/>
              <p:cNvSpPr/>
              <p:nvPr/>
            </p:nvSpPr>
            <p:spPr>
              <a:xfrm>
                <a:off x="5661430" y="3931102"/>
                <a:ext cx="260156" cy="231250"/>
              </a:xfrm>
              <a:custGeom>
                <a:rect b="b" l="l" r="r" t="t"/>
                <a:pathLst>
                  <a:path extrusionOk="0" h="231250" w="260156">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7" name="Google Shape;897;p42"/>
              <p:cNvSpPr/>
              <p:nvPr/>
            </p:nvSpPr>
            <p:spPr>
              <a:xfrm>
                <a:off x="5719243"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8" name="Google Shape;898;p42"/>
              <p:cNvSpPr/>
              <p:nvPr/>
            </p:nvSpPr>
            <p:spPr>
              <a:xfrm>
                <a:off x="5777055"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9" name="Google Shape;899;p42"/>
              <p:cNvSpPr/>
              <p:nvPr/>
            </p:nvSpPr>
            <p:spPr>
              <a:xfrm>
                <a:off x="5834868"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0" name="Google Shape;900;p42"/>
              <p:cNvSpPr/>
              <p:nvPr/>
            </p:nvSpPr>
            <p:spPr>
              <a:xfrm>
                <a:off x="6008306" y="4162352"/>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1" name="Google Shape;901;p42"/>
              <p:cNvSpPr/>
              <p:nvPr/>
            </p:nvSpPr>
            <p:spPr>
              <a:xfrm>
                <a:off x="6384087" y="4191259"/>
                <a:ext cx="115625" cy="115625"/>
              </a:xfrm>
              <a:custGeom>
                <a:rect b="b" l="l" r="r" t="t"/>
                <a:pathLst>
                  <a:path extrusionOk="0" h="115625" w="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2" name="Google Shape;902;p42"/>
              <p:cNvSpPr/>
              <p:nvPr/>
            </p:nvSpPr>
            <p:spPr>
              <a:xfrm>
                <a:off x="5632524" y="4191259"/>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43"/>
          <p:cNvSpPr txBox="1"/>
          <p:nvPr>
            <p:ph idx="1" type="body"/>
          </p:nvPr>
        </p:nvSpPr>
        <p:spPr>
          <a:xfrm>
            <a:off x="804041" y="1686918"/>
            <a:ext cx="10932393" cy="2392713"/>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Kinesthésiques </a:t>
            </a:r>
            <a:r>
              <a:rPr lang="en-IE" sz="2200">
                <a:solidFill>
                  <a:srgbClr val="454545"/>
                </a:solidFill>
              </a:rPr>
              <a:t>: préfèrent apprendre par tous leurs sens, à travers leur propre expérience tactile ou pratique (exemples, démonstrations, simulations, études de cas). </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Il convient d'utiliser </a:t>
            </a:r>
            <a:r>
              <a:rPr b="1" lang="en-IE" sz="2200">
                <a:solidFill>
                  <a:srgbClr val="454545"/>
                </a:solidFill>
              </a:rPr>
              <a:t>plusieurs modalités </a:t>
            </a:r>
            <a:r>
              <a:rPr lang="en-IE" sz="2200">
                <a:solidFill>
                  <a:srgbClr val="454545"/>
                </a:solidFill>
              </a:rPr>
              <a:t>lors de la présentation de l'information, ce qui permet de retenir l'attention et de motiver les stagiaires.</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Intégrer des expériences </a:t>
            </a:r>
            <a:r>
              <a:rPr b="1" lang="en-IE" sz="2200">
                <a:solidFill>
                  <a:srgbClr val="454545"/>
                </a:solidFill>
              </a:rPr>
              <a:t>sensorielles multiples </a:t>
            </a:r>
            <a:r>
              <a:rPr lang="en-IE" sz="2200">
                <a:solidFill>
                  <a:srgbClr val="454545"/>
                </a:solidFill>
              </a:rPr>
              <a:t>dans les méthodes et pratiques d'enseignement</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Les méthodes doivent être interactives et l'approche multimodale centrée sur l'étudiant.</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Fournir un contenu varié et intéressant.</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Pour les concepts difficiles, répétez vos explications en utilisant différentes modalités.</a:t>
            </a:r>
            <a:endParaRPr/>
          </a:p>
        </p:txBody>
      </p:sp>
      <p:sp>
        <p:nvSpPr>
          <p:cNvPr id="908" name="Google Shape;908;p43"/>
          <p:cNvSpPr txBox="1"/>
          <p:nvPr>
            <p:ph idx="2" type="body"/>
          </p:nvPr>
        </p:nvSpPr>
        <p:spPr>
          <a:xfrm>
            <a:off x="615500" y="761603"/>
            <a:ext cx="9431635"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4.2 Styles de communication et d'apprentissage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909" name="Google Shape;909;p43"/>
          <p:cNvCxnSpPr/>
          <p:nvPr/>
        </p:nvCxnSpPr>
        <p:spPr>
          <a:xfrm rot="10800000">
            <a:off x="392504" y="1409304"/>
            <a:ext cx="7110703" cy="0"/>
          </a:xfrm>
          <a:prstGeom prst="straightConnector1">
            <a:avLst/>
          </a:prstGeom>
          <a:noFill/>
          <a:ln cap="flat" cmpd="sng" w="34925">
            <a:solidFill>
              <a:srgbClr val="296B5F"/>
            </a:solidFill>
            <a:prstDash val="solid"/>
            <a:miter lim="800000"/>
            <a:headEnd len="sm" w="sm" type="none"/>
            <a:tailEnd len="sm" w="sm" type="none"/>
          </a:ln>
        </p:spPr>
      </p:cxnSp>
      <p:grpSp>
        <p:nvGrpSpPr>
          <p:cNvPr id="910" name="Google Shape;910;p43"/>
          <p:cNvGrpSpPr/>
          <p:nvPr/>
        </p:nvGrpSpPr>
        <p:grpSpPr>
          <a:xfrm>
            <a:off x="10270131" y="605650"/>
            <a:ext cx="876713" cy="803654"/>
            <a:chOff x="5632524" y="3887743"/>
            <a:chExt cx="867188" cy="794922"/>
          </a:xfrm>
        </p:grpSpPr>
        <p:sp>
          <p:nvSpPr>
            <p:cNvPr id="911" name="Google Shape;911;p43"/>
            <p:cNvSpPr/>
            <p:nvPr/>
          </p:nvSpPr>
          <p:spPr>
            <a:xfrm>
              <a:off x="6219683" y="3963622"/>
              <a:ext cx="173437" cy="160791"/>
            </a:xfrm>
            <a:custGeom>
              <a:rect b="b" l="l" r="r" t="t"/>
              <a:pathLst>
                <a:path extrusionOk="0" h="160791" w="173437">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2" name="Google Shape;912;p43"/>
            <p:cNvSpPr/>
            <p:nvPr/>
          </p:nvSpPr>
          <p:spPr>
            <a:xfrm>
              <a:off x="6118511" y="3905809"/>
              <a:ext cx="173437" cy="160791"/>
            </a:xfrm>
            <a:custGeom>
              <a:rect b="b" l="l" r="r" t="t"/>
              <a:pathLst>
                <a:path extrusionOk="0" h="160791" w="173437">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3" name="Google Shape;913;p43"/>
            <p:cNvSpPr/>
            <p:nvPr/>
          </p:nvSpPr>
          <p:spPr>
            <a:xfrm>
              <a:off x="5699369" y="3949169"/>
              <a:ext cx="202343" cy="160791"/>
            </a:xfrm>
            <a:custGeom>
              <a:rect b="b" l="l" r="r" t="t"/>
              <a:pathLst>
                <a:path extrusionOk="0" h="160791" w="202343">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914" name="Google Shape;914;p43"/>
            <p:cNvGrpSpPr/>
            <p:nvPr/>
          </p:nvGrpSpPr>
          <p:grpSpPr>
            <a:xfrm>
              <a:off x="5632524" y="3887743"/>
              <a:ext cx="867188" cy="794922"/>
              <a:chOff x="5632524" y="3887743"/>
              <a:chExt cx="867188" cy="794922"/>
            </a:xfrm>
          </p:grpSpPr>
          <p:sp>
            <p:nvSpPr>
              <p:cNvPr id="915" name="Google Shape;915;p43"/>
              <p:cNvSpPr/>
              <p:nvPr/>
            </p:nvSpPr>
            <p:spPr>
              <a:xfrm>
                <a:off x="5632524" y="4290624"/>
                <a:ext cx="867188" cy="392041"/>
              </a:xfrm>
              <a:custGeom>
                <a:rect b="b" l="l" r="r" t="t"/>
                <a:pathLst>
                  <a:path extrusionOk="0" h="392041" w="867188">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6" name="Google Shape;916;p43"/>
              <p:cNvSpPr/>
              <p:nvPr/>
            </p:nvSpPr>
            <p:spPr>
              <a:xfrm>
                <a:off x="6080571" y="3887743"/>
                <a:ext cx="332422" cy="288861"/>
              </a:xfrm>
              <a:custGeom>
                <a:rect b="b" l="l" r="r" t="t"/>
                <a:pathLst>
                  <a:path extrusionOk="0" h="288861" w="332422">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7" name="Google Shape;917;p43"/>
              <p:cNvSpPr/>
              <p:nvPr/>
            </p:nvSpPr>
            <p:spPr>
              <a:xfrm>
                <a:off x="5661430" y="3931102"/>
                <a:ext cx="260156" cy="231250"/>
              </a:xfrm>
              <a:custGeom>
                <a:rect b="b" l="l" r="r" t="t"/>
                <a:pathLst>
                  <a:path extrusionOk="0" h="231250" w="260156">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8" name="Google Shape;918;p43"/>
              <p:cNvSpPr/>
              <p:nvPr/>
            </p:nvSpPr>
            <p:spPr>
              <a:xfrm>
                <a:off x="5719243"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9" name="Google Shape;919;p43"/>
              <p:cNvSpPr/>
              <p:nvPr/>
            </p:nvSpPr>
            <p:spPr>
              <a:xfrm>
                <a:off x="5777055"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0" name="Google Shape;920;p43"/>
              <p:cNvSpPr/>
              <p:nvPr/>
            </p:nvSpPr>
            <p:spPr>
              <a:xfrm>
                <a:off x="5834868"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1" name="Google Shape;921;p43"/>
              <p:cNvSpPr/>
              <p:nvPr/>
            </p:nvSpPr>
            <p:spPr>
              <a:xfrm>
                <a:off x="6008306" y="4162352"/>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2" name="Google Shape;922;p43"/>
              <p:cNvSpPr/>
              <p:nvPr/>
            </p:nvSpPr>
            <p:spPr>
              <a:xfrm>
                <a:off x="6384087" y="4191259"/>
                <a:ext cx="115625" cy="115625"/>
              </a:xfrm>
              <a:custGeom>
                <a:rect b="b" l="l" r="r" t="t"/>
                <a:pathLst>
                  <a:path extrusionOk="0" h="115625" w="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3" name="Google Shape;923;p43"/>
              <p:cNvSpPr/>
              <p:nvPr/>
            </p:nvSpPr>
            <p:spPr>
              <a:xfrm>
                <a:off x="5632524" y="4191259"/>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44"/>
          <p:cNvSpPr txBox="1"/>
          <p:nvPr>
            <p:ph idx="1" type="body"/>
          </p:nvPr>
        </p:nvSpPr>
        <p:spPr>
          <a:xfrm>
            <a:off x="744464" y="2712122"/>
            <a:ext cx="5035650" cy="3082030"/>
          </a:xfrm>
          <a:prstGeom prst="rect">
            <a:avLst/>
          </a:prstGeom>
          <a:noFill/>
          <a:ln>
            <a:noFill/>
          </a:ln>
        </p:spPr>
        <p:txBody>
          <a:bodyPr anchorCtr="0" anchor="t" bIns="45700" lIns="91425" spcFirstLastPara="1" rIns="91425" wrap="square" tIns="45700">
            <a:noAutofit/>
          </a:bodyPr>
          <a:lstStyle/>
          <a:p>
            <a:pPr indent="0" lvl="0" marL="0" rtl="0" algn="l">
              <a:lnSpc>
                <a:spcPct val="110909"/>
              </a:lnSpc>
              <a:spcBef>
                <a:spcPts val="0"/>
              </a:spcBef>
              <a:spcAft>
                <a:spcPts val="0"/>
              </a:spcAft>
              <a:buClr>
                <a:srgbClr val="E8A116"/>
              </a:buClr>
              <a:buSzPts val="2200"/>
              <a:buNone/>
            </a:pPr>
            <a:r>
              <a:rPr lang="en-IE" sz="2200">
                <a:solidFill>
                  <a:srgbClr val="454545"/>
                </a:solidFill>
              </a:rPr>
              <a:t>N'oubliez pas que </a:t>
            </a:r>
            <a:r>
              <a:rPr b="1" lang="en-IE" sz="2200">
                <a:solidFill>
                  <a:srgbClr val="454545"/>
                </a:solidFill>
              </a:rPr>
              <a:t>VARK </a:t>
            </a:r>
            <a:r>
              <a:rPr lang="en-IE" sz="2200">
                <a:solidFill>
                  <a:srgbClr val="454545"/>
                </a:solidFill>
              </a:rPr>
              <a:t>n'est qu'une partie d'un style d'apprentissage. Les gens préfèrent également apprendre à différents moments de la journée, en groupe ou seul, etc.</a:t>
            </a:r>
            <a:endParaRPr/>
          </a:p>
        </p:txBody>
      </p:sp>
      <p:sp>
        <p:nvSpPr>
          <p:cNvPr id="929" name="Google Shape;929;p44"/>
          <p:cNvSpPr txBox="1"/>
          <p:nvPr>
            <p:ph idx="2" type="body"/>
          </p:nvPr>
        </p:nvSpPr>
        <p:spPr>
          <a:xfrm>
            <a:off x="615501" y="509960"/>
            <a:ext cx="3986479"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4.2 Styles de communication et d'apprentissage</a:t>
            </a:r>
            <a:endParaRPr/>
          </a:p>
        </p:txBody>
      </p:sp>
      <p:cxnSp>
        <p:nvCxnSpPr>
          <p:cNvPr id="930" name="Google Shape;930;p44"/>
          <p:cNvCxnSpPr/>
          <p:nvPr/>
        </p:nvCxnSpPr>
        <p:spPr>
          <a:xfrm rot="10800000">
            <a:off x="392504" y="2052861"/>
            <a:ext cx="4209476" cy="0"/>
          </a:xfrm>
          <a:prstGeom prst="straightConnector1">
            <a:avLst/>
          </a:prstGeom>
          <a:noFill/>
          <a:ln cap="flat" cmpd="sng" w="34925">
            <a:solidFill>
              <a:srgbClr val="E8A116"/>
            </a:solidFill>
            <a:prstDash val="solid"/>
            <a:miter lim="800000"/>
            <a:headEnd len="sm" w="sm" type="none"/>
            <a:tailEnd len="sm" w="sm" type="none"/>
          </a:ln>
        </p:spPr>
      </p:cxnSp>
      <p:grpSp>
        <p:nvGrpSpPr>
          <p:cNvPr id="931" name="Google Shape;931;p44"/>
          <p:cNvGrpSpPr/>
          <p:nvPr/>
        </p:nvGrpSpPr>
        <p:grpSpPr>
          <a:xfrm>
            <a:off x="5231756" y="575672"/>
            <a:ext cx="6215780" cy="5476653"/>
            <a:chOff x="6219817" y="1533017"/>
            <a:chExt cx="5092535" cy="4486975"/>
          </a:xfrm>
        </p:grpSpPr>
        <p:sp>
          <p:nvSpPr>
            <p:cNvPr id="932" name="Google Shape;932;p44"/>
            <p:cNvSpPr/>
            <p:nvPr/>
          </p:nvSpPr>
          <p:spPr>
            <a:xfrm>
              <a:off x="7079632" y="2570789"/>
              <a:ext cx="652592" cy="2302211"/>
            </a:xfrm>
            <a:custGeom>
              <a:rect b="b" l="l" r="r" t="t"/>
              <a:pathLst>
                <a:path extrusionOk="0" h="2302211" w="652592">
                  <a:moveTo>
                    <a:pt x="489889" y="2302211"/>
                  </a:moveTo>
                  <a:cubicBezTo>
                    <a:pt x="174262" y="1974213"/>
                    <a:pt x="0" y="1542215"/>
                    <a:pt x="0" y="1087106"/>
                  </a:cubicBezTo>
                  <a:cubicBezTo>
                    <a:pt x="0" y="687997"/>
                    <a:pt x="130696" y="311999"/>
                    <a:pt x="377863" y="0"/>
                  </a:cubicBezTo>
                  <a:lnTo>
                    <a:pt x="555682" y="140444"/>
                  </a:lnTo>
                  <a:cubicBezTo>
                    <a:pt x="340522" y="412442"/>
                    <a:pt x="226718" y="739552"/>
                    <a:pt x="226718" y="1087106"/>
                  </a:cubicBezTo>
                  <a:cubicBezTo>
                    <a:pt x="226718" y="1483548"/>
                    <a:pt x="377863" y="1859547"/>
                    <a:pt x="652592" y="2144879"/>
                  </a:cubicBezTo>
                  <a:lnTo>
                    <a:pt x="489889" y="230221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33" name="Google Shape;933;p44"/>
            <p:cNvSpPr/>
            <p:nvPr/>
          </p:nvSpPr>
          <p:spPr>
            <a:xfrm>
              <a:off x="7568632" y="4616113"/>
              <a:ext cx="2629929" cy="795551"/>
            </a:xfrm>
            <a:custGeom>
              <a:rect b="b" l="l" r="r" t="t"/>
              <a:pathLst>
                <a:path extrusionOk="0" h="795551" w="2629929">
                  <a:moveTo>
                    <a:pt x="1264287" y="795552"/>
                  </a:moveTo>
                  <a:cubicBezTo>
                    <a:pt x="783289" y="795552"/>
                    <a:pt x="334298" y="604442"/>
                    <a:pt x="0" y="257777"/>
                  </a:cubicBezTo>
                  <a:lnTo>
                    <a:pt x="163593" y="100444"/>
                  </a:lnTo>
                  <a:cubicBezTo>
                    <a:pt x="454325" y="402665"/>
                    <a:pt x="844636" y="568886"/>
                    <a:pt x="1264287" y="568886"/>
                  </a:cubicBezTo>
                  <a:cubicBezTo>
                    <a:pt x="1728392" y="568886"/>
                    <a:pt x="2161379" y="361776"/>
                    <a:pt x="2453001" y="0"/>
                  </a:cubicBezTo>
                  <a:lnTo>
                    <a:pt x="2629930" y="142222"/>
                  </a:lnTo>
                  <a:cubicBezTo>
                    <a:pt x="2294742" y="557331"/>
                    <a:pt x="1797741" y="795552"/>
                    <a:pt x="1264287" y="79555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34" name="Google Shape;934;p44"/>
            <p:cNvSpPr/>
            <p:nvPr/>
          </p:nvSpPr>
          <p:spPr>
            <a:xfrm>
              <a:off x="9938058" y="2449901"/>
              <a:ext cx="649036" cy="2308433"/>
            </a:xfrm>
            <a:custGeom>
              <a:rect b="b" l="l" r="r" t="t"/>
              <a:pathLst>
                <a:path extrusionOk="0" h="2308433" w="649036">
                  <a:moveTo>
                    <a:pt x="260504" y="2308433"/>
                  </a:moveTo>
                  <a:lnTo>
                    <a:pt x="83575" y="2166212"/>
                  </a:lnTo>
                  <a:cubicBezTo>
                    <a:pt x="86242" y="2162656"/>
                    <a:pt x="89798" y="2159101"/>
                    <a:pt x="92466" y="2155545"/>
                  </a:cubicBezTo>
                  <a:cubicBezTo>
                    <a:pt x="307625" y="1883547"/>
                    <a:pt x="421429" y="1556437"/>
                    <a:pt x="421429" y="1208883"/>
                  </a:cubicBezTo>
                  <a:cubicBezTo>
                    <a:pt x="421429" y="872885"/>
                    <a:pt x="314738" y="554664"/>
                    <a:pt x="112025" y="287999"/>
                  </a:cubicBezTo>
                  <a:cubicBezTo>
                    <a:pt x="77351" y="242666"/>
                    <a:pt x="40009" y="198221"/>
                    <a:pt x="0" y="156444"/>
                  </a:cubicBezTo>
                  <a:lnTo>
                    <a:pt x="164482" y="0"/>
                  </a:lnTo>
                  <a:cubicBezTo>
                    <a:pt x="209825" y="48000"/>
                    <a:pt x="253391" y="98666"/>
                    <a:pt x="293400" y="151110"/>
                  </a:cubicBezTo>
                  <a:cubicBezTo>
                    <a:pt x="525453" y="457775"/>
                    <a:pt x="649036" y="823996"/>
                    <a:pt x="649036" y="1208883"/>
                  </a:cubicBezTo>
                  <a:cubicBezTo>
                    <a:pt x="649036" y="1607992"/>
                    <a:pt x="518340" y="1983990"/>
                    <a:pt x="271173" y="2295989"/>
                  </a:cubicBezTo>
                  <a:cubicBezTo>
                    <a:pt x="267616" y="2299544"/>
                    <a:pt x="264060" y="2303989"/>
                    <a:pt x="260504" y="230843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35" name="Google Shape;935;p44"/>
            <p:cNvSpPr/>
            <p:nvPr/>
          </p:nvSpPr>
          <p:spPr>
            <a:xfrm>
              <a:off x="7457496" y="1905015"/>
              <a:ext cx="2645043" cy="807107"/>
            </a:xfrm>
            <a:custGeom>
              <a:rect b="b" l="l" r="r" t="t"/>
              <a:pathLst>
                <a:path extrusionOk="0" h="807107" w="2645043">
                  <a:moveTo>
                    <a:pt x="177818" y="807107"/>
                  </a:moveTo>
                  <a:lnTo>
                    <a:pt x="0" y="666663"/>
                  </a:lnTo>
                  <a:cubicBezTo>
                    <a:pt x="334298" y="242666"/>
                    <a:pt x="836634" y="0"/>
                    <a:pt x="1375423" y="0"/>
                  </a:cubicBezTo>
                  <a:cubicBezTo>
                    <a:pt x="1619923" y="0"/>
                    <a:pt x="1855532" y="48889"/>
                    <a:pt x="2077804" y="146666"/>
                  </a:cubicBezTo>
                  <a:cubicBezTo>
                    <a:pt x="2292075" y="240888"/>
                    <a:pt x="2483230" y="374220"/>
                    <a:pt x="2645044" y="543997"/>
                  </a:cubicBezTo>
                  <a:lnTo>
                    <a:pt x="2480562" y="700441"/>
                  </a:lnTo>
                  <a:cubicBezTo>
                    <a:pt x="2189830" y="394665"/>
                    <a:pt x="1796852" y="226666"/>
                    <a:pt x="1375423" y="226666"/>
                  </a:cubicBezTo>
                  <a:cubicBezTo>
                    <a:pt x="905983" y="226666"/>
                    <a:pt x="469440" y="438220"/>
                    <a:pt x="177818" y="80710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36" name="Google Shape;936;p44"/>
            <p:cNvSpPr/>
            <p:nvPr/>
          </p:nvSpPr>
          <p:spPr>
            <a:xfrm>
              <a:off x="9359260" y="4187670"/>
              <a:ext cx="1239391" cy="1239105"/>
            </a:xfrm>
            <a:custGeom>
              <a:rect b="b" l="l" r="r" t="t"/>
              <a:pathLst>
                <a:path extrusionOk="0" h="1239105" w="1239391">
                  <a:moveTo>
                    <a:pt x="802849" y="1239105"/>
                  </a:moveTo>
                  <a:lnTo>
                    <a:pt x="436543" y="1239105"/>
                  </a:lnTo>
                  <a:cubicBezTo>
                    <a:pt x="196489" y="1239105"/>
                    <a:pt x="0" y="1042662"/>
                    <a:pt x="0" y="802663"/>
                  </a:cubicBezTo>
                  <a:lnTo>
                    <a:pt x="0" y="436442"/>
                  </a:lnTo>
                  <a:cubicBezTo>
                    <a:pt x="0" y="196444"/>
                    <a:pt x="196489" y="0"/>
                    <a:pt x="436543" y="0"/>
                  </a:cubicBezTo>
                  <a:lnTo>
                    <a:pt x="802849" y="0"/>
                  </a:lnTo>
                  <a:cubicBezTo>
                    <a:pt x="1042903" y="0"/>
                    <a:pt x="1239392" y="196444"/>
                    <a:pt x="1239392" y="436442"/>
                  </a:cubicBezTo>
                  <a:lnTo>
                    <a:pt x="1239392" y="802663"/>
                  </a:lnTo>
                  <a:cubicBezTo>
                    <a:pt x="1239392" y="1042662"/>
                    <a:pt x="1042903" y="1239105"/>
                    <a:pt x="802849" y="1239105"/>
                  </a:cubicBezTo>
                  <a:close/>
                </a:path>
              </a:pathLst>
            </a:custGeom>
            <a:solidFill>
              <a:srgbClr val="E8A116"/>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37" name="Google Shape;937;p44"/>
            <p:cNvSpPr/>
            <p:nvPr/>
          </p:nvSpPr>
          <p:spPr>
            <a:xfrm>
              <a:off x="7050292" y="4217004"/>
              <a:ext cx="1239391" cy="1239105"/>
            </a:xfrm>
            <a:custGeom>
              <a:rect b="b" l="l" r="r" t="t"/>
              <a:pathLst>
                <a:path extrusionOk="0" h="1239105" w="1239391">
                  <a:moveTo>
                    <a:pt x="802849" y="1239105"/>
                  </a:moveTo>
                  <a:lnTo>
                    <a:pt x="436543" y="1239105"/>
                  </a:lnTo>
                  <a:cubicBezTo>
                    <a:pt x="196489" y="1239105"/>
                    <a:pt x="0" y="1042662"/>
                    <a:pt x="0" y="802663"/>
                  </a:cubicBezTo>
                  <a:lnTo>
                    <a:pt x="0" y="436442"/>
                  </a:lnTo>
                  <a:cubicBezTo>
                    <a:pt x="0" y="196444"/>
                    <a:pt x="196489" y="0"/>
                    <a:pt x="436543" y="0"/>
                  </a:cubicBezTo>
                  <a:lnTo>
                    <a:pt x="802849" y="0"/>
                  </a:lnTo>
                  <a:cubicBezTo>
                    <a:pt x="1042903" y="0"/>
                    <a:pt x="1239392" y="196444"/>
                    <a:pt x="1239392" y="436442"/>
                  </a:cubicBezTo>
                  <a:lnTo>
                    <a:pt x="1239392" y="802663"/>
                  </a:lnTo>
                  <a:cubicBezTo>
                    <a:pt x="1239392" y="1042662"/>
                    <a:pt x="1042903" y="1239105"/>
                    <a:pt x="802849" y="1239105"/>
                  </a:cubicBezTo>
                  <a:close/>
                </a:path>
              </a:pathLst>
            </a:custGeom>
            <a:solidFill>
              <a:srgbClr val="296B5F"/>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38" name="Google Shape;938;p44"/>
            <p:cNvSpPr/>
            <p:nvPr/>
          </p:nvSpPr>
          <p:spPr>
            <a:xfrm>
              <a:off x="7050292" y="1905904"/>
              <a:ext cx="1239391" cy="1239105"/>
            </a:xfrm>
            <a:custGeom>
              <a:rect b="b" l="l" r="r" t="t"/>
              <a:pathLst>
                <a:path extrusionOk="0" h="1239105" w="1239391">
                  <a:moveTo>
                    <a:pt x="802849" y="1239105"/>
                  </a:moveTo>
                  <a:lnTo>
                    <a:pt x="436543" y="1239105"/>
                  </a:lnTo>
                  <a:cubicBezTo>
                    <a:pt x="196489" y="1239105"/>
                    <a:pt x="0" y="1042662"/>
                    <a:pt x="0" y="802663"/>
                  </a:cubicBezTo>
                  <a:lnTo>
                    <a:pt x="0" y="436442"/>
                  </a:lnTo>
                  <a:cubicBezTo>
                    <a:pt x="0" y="196443"/>
                    <a:pt x="196489" y="0"/>
                    <a:pt x="436543" y="0"/>
                  </a:cubicBezTo>
                  <a:lnTo>
                    <a:pt x="802849" y="0"/>
                  </a:lnTo>
                  <a:cubicBezTo>
                    <a:pt x="1042903" y="0"/>
                    <a:pt x="1239392" y="196443"/>
                    <a:pt x="1239392" y="436442"/>
                  </a:cubicBezTo>
                  <a:lnTo>
                    <a:pt x="1239392" y="802663"/>
                  </a:lnTo>
                  <a:cubicBezTo>
                    <a:pt x="1239392" y="1042662"/>
                    <a:pt x="1042903" y="1239105"/>
                    <a:pt x="802849" y="1239105"/>
                  </a:cubicBezTo>
                  <a:close/>
                </a:path>
              </a:pathLst>
            </a:custGeom>
            <a:solidFill>
              <a:srgbClr val="E8A116"/>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39" name="Google Shape;939;p44"/>
            <p:cNvSpPr/>
            <p:nvPr/>
          </p:nvSpPr>
          <p:spPr>
            <a:xfrm>
              <a:off x="9344145" y="1852571"/>
              <a:ext cx="1239392" cy="1239105"/>
            </a:xfrm>
            <a:custGeom>
              <a:rect b="b" l="l" r="r" t="t"/>
              <a:pathLst>
                <a:path extrusionOk="0" h="1239105" w="1239392">
                  <a:moveTo>
                    <a:pt x="802849" y="1239105"/>
                  </a:moveTo>
                  <a:lnTo>
                    <a:pt x="436543" y="1239105"/>
                  </a:lnTo>
                  <a:cubicBezTo>
                    <a:pt x="196489" y="1239105"/>
                    <a:pt x="0" y="1042662"/>
                    <a:pt x="0" y="802663"/>
                  </a:cubicBezTo>
                  <a:lnTo>
                    <a:pt x="0" y="436442"/>
                  </a:lnTo>
                  <a:cubicBezTo>
                    <a:pt x="0" y="196443"/>
                    <a:pt x="196489" y="0"/>
                    <a:pt x="436543" y="0"/>
                  </a:cubicBezTo>
                  <a:lnTo>
                    <a:pt x="802849" y="0"/>
                  </a:lnTo>
                  <a:cubicBezTo>
                    <a:pt x="1042903" y="0"/>
                    <a:pt x="1239392" y="196443"/>
                    <a:pt x="1239392" y="436442"/>
                  </a:cubicBezTo>
                  <a:lnTo>
                    <a:pt x="1239392" y="802663"/>
                  </a:lnTo>
                  <a:cubicBezTo>
                    <a:pt x="1239392" y="1042662"/>
                    <a:pt x="1042903" y="1239105"/>
                    <a:pt x="802849" y="1239105"/>
                  </a:cubicBezTo>
                  <a:close/>
                </a:path>
              </a:pathLst>
            </a:custGeom>
            <a:solidFill>
              <a:srgbClr val="296B5F"/>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40" name="Google Shape;940;p44"/>
            <p:cNvSpPr/>
            <p:nvPr/>
          </p:nvSpPr>
          <p:spPr>
            <a:xfrm>
              <a:off x="9731410" y="4449891"/>
              <a:ext cx="688171" cy="795551"/>
            </a:xfrm>
            <a:custGeom>
              <a:rect b="b" l="l" r="r" t="t"/>
              <a:pathLst>
                <a:path extrusionOk="0" h="1011483" w="874958">
                  <a:moveTo>
                    <a:pt x="154893" y="155503"/>
                  </a:moveTo>
                  <a:cubicBezTo>
                    <a:pt x="162894" y="51504"/>
                    <a:pt x="227798" y="23060"/>
                    <a:pt x="314929" y="65726"/>
                  </a:cubicBezTo>
                  <a:cubicBezTo>
                    <a:pt x="372720" y="-31162"/>
                    <a:pt x="455405" y="-11607"/>
                    <a:pt x="497193" y="63948"/>
                  </a:cubicBezTo>
                  <a:cubicBezTo>
                    <a:pt x="521198" y="58615"/>
                    <a:pt x="545203" y="49726"/>
                    <a:pt x="569209" y="48837"/>
                  </a:cubicBezTo>
                  <a:cubicBezTo>
                    <a:pt x="616331" y="47060"/>
                    <a:pt x="649227" y="74615"/>
                    <a:pt x="651894" y="121726"/>
                  </a:cubicBezTo>
                  <a:cubicBezTo>
                    <a:pt x="655451" y="186614"/>
                    <a:pt x="654561" y="251503"/>
                    <a:pt x="654561" y="317280"/>
                  </a:cubicBezTo>
                  <a:cubicBezTo>
                    <a:pt x="655451" y="401724"/>
                    <a:pt x="655451" y="486168"/>
                    <a:pt x="655451" y="570613"/>
                  </a:cubicBezTo>
                  <a:cubicBezTo>
                    <a:pt x="655451" y="573279"/>
                    <a:pt x="658118" y="575946"/>
                    <a:pt x="661674" y="583057"/>
                  </a:cubicBezTo>
                  <a:cubicBezTo>
                    <a:pt x="680345" y="563502"/>
                    <a:pt x="697238" y="544835"/>
                    <a:pt x="715020" y="526168"/>
                  </a:cubicBezTo>
                  <a:cubicBezTo>
                    <a:pt x="753250" y="487057"/>
                    <a:pt x="790592" y="482613"/>
                    <a:pt x="833269" y="511057"/>
                  </a:cubicBezTo>
                  <a:cubicBezTo>
                    <a:pt x="873278" y="537724"/>
                    <a:pt x="887503" y="583057"/>
                    <a:pt x="862609" y="627501"/>
                  </a:cubicBezTo>
                  <a:cubicBezTo>
                    <a:pt x="773700" y="783945"/>
                    <a:pt x="664341" y="920833"/>
                    <a:pt x="488302" y="985722"/>
                  </a:cubicBezTo>
                  <a:cubicBezTo>
                    <a:pt x="327376" y="1045277"/>
                    <a:pt x="136222" y="999944"/>
                    <a:pt x="53536" y="866611"/>
                  </a:cubicBezTo>
                  <a:cubicBezTo>
                    <a:pt x="12638" y="799945"/>
                    <a:pt x="1080" y="726167"/>
                    <a:pt x="1080" y="649723"/>
                  </a:cubicBezTo>
                  <a:cubicBezTo>
                    <a:pt x="191" y="513724"/>
                    <a:pt x="4636" y="376836"/>
                    <a:pt x="191" y="240836"/>
                  </a:cubicBezTo>
                  <a:cubicBezTo>
                    <a:pt x="-4254" y="153726"/>
                    <a:pt x="69540" y="103948"/>
                    <a:pt x="154893" y="155503"/>
                  </a:cubicBezTo>
                  <a:close/>
                  <a:moveTo>
                    <a:pt x="606551" y="400836"/>
                  </a:moveTo>
                  <a:cubicBezTo>
                    <a:pt x="606551" y="318169"/>
                    <a:pt x="606551" y="234614"/>
                    <a:pt x="606551" y="151948"/>
                  </a:cubicBezTo>
                  <a:cubicBezTo>
                    <a:pt x="606551" y="122615"/>
                    <a:pt x="597660" y="95948"/>
                    <a:pt x="564763" y="95948"/>
                  </a:cubicBezTo>
                  <a:cubicBezTo>
                    <a:pt x="530089" y="95948"/>
                    <a:pt x="524754" y="123504"/>
                    <a:pt x="524754" y="152837"/>
                  </a:cubicBezTo>
                  <a:cubicBezTo>
                    <a:pt x="525643" y="250614"/>
                    <a:pt x="525643" y="348391"/>
                    <a:pt x="524754" y="446169"/>
                  </a:cubicBezTo>
                  <a:cubicBezTo>
                    <a:pt x="524754" y="469280"/>
                    <a:pt x="530089" y="496835"/>
                    <a:pt x="492747" y="496835"/>
                  </a:cubicBezTo>
                  <a:cubicBezTo>
                    <a:pt x="458073" y="496835"/>
                    <a:pt x="447403" y="479058"/>
                    <a:pt x="448293" y="446169"/>
                  </a:cubicBezTo>
                  <a:cubicBezTo>
                    <a:pt x="450071" y="335058"/>
                    <a:pt x="448293" y="223948"/>
                    <a:pt x="449182" y="112837"/>
                  </a:cubicBezTo>
                  <a:cubicBezTo>
                    <a:pt x="449182" y="82615"/>
                    <a:pt x="443847" y="54171"/>
                    <a:pt x="406505" y="53282"/>
                  </a:cubicBezTo>
                  <a:cubicBezTo>
                    <a:pt x="367385" y="52393"/>
                    <a:pt x="364718" y="82615"/>
                    <a:pt x="364718" y="111948"/>
                  </a:cubicBezTo>
                  <a:cubicBezTo>
                    <a:pt x="364718" y="220392"/>
                    <a:pt x="363829" y="327947"/>
                    <a:pt x="365607" y="436391"/>
                  </a:cubicBezTo>
                  <a:cubicBezTo>
                    <a:pt x="365607" y="464835"/>
                    <a:pt x="360273" y="479946"/>
                    <a:pt x="326487" y="479946"/>
                  </a:cubicBezTo>
                  <a:cubicBezTo>
                    <a:pt x="290923" y="479946"/>
                    <a:pt x="289145" y="461280"/>
                    <a:pt x="290034" y="434613"/>
                  </a:cubicBezTo>
                  <a:cubicBezTo>
                    <a:pt x="290923" y="341280"/>
                    <a:pt x="290923" y="247948"/>
                    <a:pt x="290034" y="154615"/>
                  </a:cubicBezTo>
                  <a:cubicBezTo>
                    <a:pt x="290034" y="140392"/>
                    <a:pt x="288256" y="122615"/>
                    <a:pt x="280254" y="113726"/>
                  </a:cubicBezTo>
                  <a:cubicBezTo>
                    <a:pt x="270474" y="103948"/>
                    <a:pt x="245580" y="92393"/>
                    <a:pt x="239356" y="97726"/>
                  </a:cubicBezTo>
                  <a:cubicBezTo>
                    <a:pt x="224242" y="110170"/>
                    <a:pt x="207349" y="130615"/>
                    <a:pt x="207349" y="148392"/>
                  </a:cubicBezTo>
                  <a:cubicBezTo>
                    <a:pt x="204682" y="247948"/>
                    <a:pt x="204682" y="346613"/>
                    <a:pt x="206460" y="446169"/>
                  </a:cubicBezTo>
                  <a:cubicBezTo>
                    <a:pt x="207349" y="479946"/>
                    <a:pt x="194013" y="495057"/>
                    <a:pt x="161116" y="496835"/>
                  </a:cubicBezTo>
                  <a:cubicBezTo>
                    <a:pt x="124664" y="497724"/>
                    <a:pt x="131776" y="471946"/>
                    <a:pt x="131776" y="450613"/>
                  </a:cubicBezTo>
                  <a:cubicBezTo>
                    <a:pt x="131776" y="377724"/>
                    <a:pt x="130887" y="305725"/>
                    <a:pt x="131776" y="232836"/>
                  </a:cubicBezTo>
                  <a:cubicBezTo>
                    <a:pt x="131776" y="204392"/>
                    <a:pt x="120218" y="183948"/>
                    <a:pt x="92656" y="183059"/>
                  </a:cubicBezTo>
                  <a:cubicBezTo>
                    <a:pt x="56204" y="182170"/>
                    <a:pt x="48202" y="210614"/>
                    <a:pt x="48202" y="241725"/>
                  </a:cubicBezTo>
                  <a:cubicBezTo>
                    <a:pt x="48202" y="383947"/>
                    <a:pt x="45534" y="526168"/>
                    <a:pt x="49091" y="668390"/>
                  </a:cubicBezTo>
                  <a:cubicBezTo>
                    <a:pt x="51758" y="763501"/>
                    <a:pt x="76653" y="855056"/>
                    <a:pt x="164673" y="910167"/>
                  </a:cubicBezTo>
                  <a:cubicBezTo>
                    <a:pt x="271364" y="977722"/>
                    <a:pt x="386945" y="975944"/>
                    <a:pt x="499860" y="927944"/>
                  </a:cubicBezTo>
                  <a:cubicBezTo>
                    <a:pt x="643892" y="865722"/>
                    <a:pt x="736358" y="746612"/>
                    <a:pt x="814598" y="615946"/>
                  </a:cubicBezTo>
                  <a:cubicBezTo>
                    <a:pt x="827934" y="592835"/>
                    <a:pt x="835936" y="567057"/>
                    <a:pt x="808374" y="555501"/>
                  </a:cubicBezTo>
                  <a:cubicBezTo>
                    <a:pt x="792370" y="549279"/>
                    <a:pt x="761252" y="555501"/>
                    <a:pt x="747916" y="567946"/>
                  </a:cubicBezTo>
                  <a:cubicBezTo>
                    <a:pt x="716798" y="596390"/>
                    <a:pt x="692792" y="632834"/>
                    <a:pt x="663452" y="664834"/>
                  </a:cubicBezTo>
                  <a:cubicBezTo>
                    <a:pt x="653672" y="675501"/>
                    <a:pt x="637669" y="680834"/>
                    <a:pt x="624332" y="687945"/>
                  </a:cubicBezTo>
                  <a:cubicBezTo>
                    <a:pt x="618998" y="673723"/>
                    <a:pt x="609218" y="659501"/>
                    <a:pt x="609218" y="645279"/>
                  </a:cubicBezTo>
                  <a:cubicBezTo>
                    <a:pt x="605661" y="563502"/>
                    <a:pt x="606551" y="481724"/>
                    <a:pt x="606551" y="40083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941" name="Google Shape;941;p44"/>
            <p:cNvGrpSpPr/>
            <p:nvPr/>
          </p:nvGrpSpPr>
          <p:grpSpPr>
            <a:xfrm>
              <a:off x="7307894" y="4410252"/>
              <a:ext cx="790000" cy="787046"/>
              <a:chOff x="7205663" y="4323640"/>
              <a:chExt cx="967248" cy="963631"/>
            </a:xfrm>
          </p:grpSpPr>
          <p:sp>
            <p:nvSpPr>
              <p:cNvPr id="942" name="Google Shape;942;p44"/>
              <p:cNvSpPr/>
              <p:nvPr/>
            </p:nvSpPr>
            <p:spPr>
              <a:xfrm>
                <a:off x="7205663" y="4683972"/>
                <a:ext cx="967248" cy="603299"/>
              </a:xfrm>
              <a:custGeom>
                <a:rect b="b" l="l" r="r" t="t"/>
                <a:pathLst>
                  <a:path extrusionOk="0" h="603299" w="967248">
                    <a:moveTo>
                      <a:pt x="731053" y="486805"/>
                    </a:moveTo>
                    <a:cubicBezTo>
                      <a:pt x="729274" y="501027"/>
                      <a:pt x="727496" y="507250"/>
                      <a:pt x="727496" y="512583"/>
                    </a:cubicBezTo>
                    <a:cubicBezTo>
                      <a:pt x="723940" y="603249"/>
                      <a:pt x="723940" y="603249"/>
                      <a:pt x="634142" y="603249"/>
                    </a:cubicBezTo>
                    <a:cubicBezTo>
                      <a:pt x="516782" y="603249"/>
                      <a:pt x="400311" y="601471"/>
                      <a:pt x="282951" y="603249"/>
                    </a:cubicBezTo>
                    <a:cubicBezTo>
                      <a:pt x="247387" y="604138"/>
                      <a:pt x="234051" y="593471"/>
                      <a:pt x="239386" y="557027"/>
                    </a:cubicBezTo>
                    <a:cubicBezTo>
                      <a:pt x="242942" y="535694"/>
                      <a:pt x="240275" y="513472"/>
                      <a:pt x="240275" y="485027"/>
                    </a:cubicBezTo>
                    <a:cubicBezTo>
                      <a:pt x="205600" y="493916"/>
                      <a:pt x="176260" y="502805"/>
                      <a:pt x="146031" y="509916"/>
                    </a:cubicBezTo>
                    <a:cubicBezTo>
                      <a:pt x="84684" y="524138"/>
                      <a:pt x="45564" y="511694"/>
                      <a:pt x="17113" y="468138"/>
                    </a:cubicBezTo>
                    <a:cubicBezTo>
                      <a:pt x="-10449" y="426361"/>
                      <a:pt x="-4225" y="383694"/>
                      <a:pt x="32228" y="333917"/>
                    </a:cubicBezTo>
                    <a:cubicBezTo>
                      <a:pt x="90907" y="254806"/>
                      <a:pt x="149587" y="174806"/>
                      <a:pt x="206489" y="93918"/>
                    </a:cubicBezTo>
                    <a:cubicBezTo>
                      <a:pt x="267837" y="6807"/>
                      <a:pt x="322960" y="-11859"/>
                      <a:pt x="427873" y="9474"/>
                    </a:cubicBezTo>
                    <a:cubicBezTo>
                      <a:pt x="464325" y="16585"/>
                      <a:pt x="505224" y="15696"/>
                      <a:pt x="541676" y="7696"/>
                    </a:cubicBezTo>
                    <a:cubicBezTo>
                      <a:pt x="637698" y="-12748"/>
                      <a:pt x="692822" y="5918"/>
                      <a:pt x="750613" y="83251"/>
                    </a:cubicBezTo>
                    <a:cubicBezTo>
                      <a:pt x="812849" y="167696"/>
                      <a:pt x="875085" y="252140"/>
                      <a:pt x="936432" y="337473"/>
                    </a:cubicBezTo>
                    <a:cubicBezTo>
                      <a:pt x="972885" y="387250"/>
                      <a:pt x="977331" y="427250"/>
                      <a:pt x="947991" y="468138"/>
                    </a:cubicBezTo>
                    <a:cubicBezTo>
                      <a:pt x="916873" y="512583"/>
                      <a:pt x="874196" y="525027"/>
                      <a:pt x="823518" y="510805"/>
                    </a:cubicBezTo>
                    <a:cubicBezTo>
                      <a:pt x="795067" y="502805"/>
                      <a:pt x="765727" y="495694"/>
                      <a:pt x="731053" y="486805"/>
                    </a:cubicBezTo>
                    <a:close/>
                    <a:moveTo>
                      <a:pt x="675929" y="148140"/>
                    </a:moveTo>
                    <a:cubicBezTo>
                      <a:pt x="636809" y="160585"/>
                      <a:pt x="603024" y="166807"/>
                      <a:pt x="573684" y="181918"/>
                    </a:cubicBezTo>
                    <a:cubicBezTo>
                      <a:pt x="513225" y="214806"/>
                      <a:pt x="457213" y="216584"/>
                      <a:pt x="395865" y="181029"/>
                    </a:cubicBezTo>
                    <a:cubicBezTo>
                      <a:pt x="364747" y="163251"/>
                      <a:pt x="325627" y="158807"/>
                      <a:pt x="285618" y="147251"/>
                    </a:cubicBezTo>
                    <a:cubicBezTo>
                      <a:pt x="285618" y="190807"/>
                      <a:pt x="282951" y="222806"/>
                      <a:pt x="286507" y="254806"/>
                    </a:cubicBezTo>
                    <a:cubicBezTo>
                      <a:pt x="288285" y="266362"/>
                      <a:pt x="302511" y="284139"/>
                      <a:pt x="314069" y="285917"/>
                    </a:cubicBezTo>
                    <a:cubicBezTo>
                      <a:pt x="410091" y="306362"/>
                      <a:pt x="431429" y="346361"/>
                      <a:pt x="388753" y="429916"/>
                    </a:cubicBezTo>
                    <a:cubicBezTo>
                      <a:pt x="451878" y="469028"/>
                      <a:pt x="514115" y="470805"/>
                      <a:pt x="579018" y="429028"/>
                    </a:cubicBezTo>
                    <a:cubicBezTo>
                      <a:pt x="552345" y="394361"/>
                      <a:pt x="537231" y="353472"/>
                      <a:pt x="575462" y="323250"/>
                    </a:cubicBezTo>
                    <a:cubicBezTo>
                      <a:pt x="604802" y="299250"/>
                      <a:pt x="646589" y="290361"/>
                      <a:pt x="688376" y="272584"/>
                    </a:cubicBezTo>
                    <a:cubicBezTo>
                      <a:pt x="684820" y="239695"/>
                      <a:pt x="681264" y="198806"/>
                      <a:pt x="675929" y="148140"/>
                    </a:cubicBezTo>
                    <a:close/>
                    <a:moveTo>
                      <a:pt x="727496" y="131251"/>
                    </a:moveTo>
                    <a:cubicBezTo>
                      <a:pt x="727496" y="164140"/>
                      <a:pt x="726607" y="183695"/>
                      <a:pt x="727496" y="202362"/>
                    </a:cubicBezTo>
                    <a:cubicBezTo>
                      <a:pt x="731942" y="258362"/>
                      <a:pt x="725718" y="320584"/>
                      <a:pt x="805736" y="332139"/>
                    </a:cubicBezTo>
                    <a:cubicBezTo>
                      <a:pt x="814627" y="333028"/>
                      <a:pt x="819962" y="355250"/>
                      <a:pt x="826185" y="367695"/>
                    </a:cubicBezTo>
                    <a:cubicBezTo>
                      <a:pt x="813738" y="369472"/>
                      <a:pt x="799512" y="374806"/>
                      <a:pt x="787954" y="372139"/>
                    </a:cubicBezTo>
                    <a:cubicBezTo>
                      <a:pt x="740833" y="361472"/>
                      <a:pt x="694600" y="345472"/>
                      <a:pt x="647478" y="337473"/>
                    </a:cubicBezTo>
                    <a:cubicBezTo>
                      <a:pt x="634142" y="335695"/>
                      <a:pt x="617249" y="354361"/>
                      <a:pt x="602134" y="364139"/>
                    </a:cubicBezTo>
                    <a:cubicBezTo>
                      <a:pt x="611914" y="377472"/>
                      <a:pt x="618138" y="399694"/>
                      <a:pt x="630585" y="403250"/>
                    </a:cubicBezTo>
                    <a:cubicBezTo>
                      <a:pt x="704380" y="426361"/>
                      <a:pt x="779953" y="447694"/>
                      <a:pt x="855525" y="464583"/>
                    </a:cubicBezTo>
                    <a:cubicBezTo>
                      <a:pt x="871529" y="468138"/>
                      <a:pt x="899980" y="452139"/>
                      <a:pt x="907982" y="437027"/>
                    </a:cubicBezTo>
                    <a:cubicBezTo>
                      <a:pt x="916873" y="421916"/>
                      <a:pt x="915094" y="391695"/>
                      <a:pt x="904425" y="377472"/>
                    </a:cubicBezTo>
                    <a:cubicBezTo>
                      <a:pt x="851969" y="298362"/>
                      <a:pt x="793289" y="220140"/>
                      <a:pt x="727496" y="131251"/>
                    </a:cubicBezTo>
                    <a:close/>
                    <a:moveTo>
                      <a:pt x="240275" y="152584"/>
                    </a:moveTo>
                    <a:cubicBezTo>
                      <a:pt x="235829" y="151696"/>
                      <a:pt x="232273" y="149918"/>
                      <a:pt x="227827" y="149029"/>
                    </a:cubicBezTo>
                    <a:cubicBezTo>
                      <a:pt x="170037" y="228140"/>
                      <a:pt x="109578" y="305473"/>
                      <a:pt x="55344" y="386361"/>
                    </a:cubicBezTo>
                    <a:cubicBezTo>
                      <a:pt x="30449" y="423694"/>
                      <a:pt x="63346" y="474361"/>
                      <a:pt x="108689" y="465472"/>
                    </a:cubicBezTo>
                    <a:cubicBezTo>
                      <a:pt x="186040" y="450361"/>
                      <a:pt x="262502" y="426361"/>
                      <a:pt x="338075" y="403250"/>
                    </a:cubicBezTo>
                    <a:cubicBezTo>
                      <a:pt x="349633" y="399694"/>
                      <a:pt x="356746" y="379250"/>
                      <a:pt x="365636" y="366806"/>
                    </a:cubicBezTo>
                    <a:cubicBezTo>
                      <a:pt x="350522" y="357028"/>
                      <a:pt x="337185" y="342806"/>
                      <a:pt x="320293" y="337473"/>
                    </a:cubicBezTo>
                    <a:cubicBezTo>
                      <a:pt x="307846" y="333917"/>
                      <a:pt x="291842" y="339250"/>
                      <a:pt x="277616" y="343695"/>
                    </a:cubicBezTo>
                    <a:cubicBezTo>
                      <a:pt x="251833" y="350806"/>
                      <a:pt x="227827" y="363250"/>
                      <a:pt x="202044" y="368583"/>
                    </a:cubicBezTo>
                    <a:cubicBezTo>
                      <a:pt x="186040" y="372139"/>
                      <a:pt x="168258" y="365917"/>
                      <a:pt x="150476" y="364139"/>
                    </a:cubicBezTo>
                    <a:cubicBezTo>
                      <a:pt x="162924" y="350806"/>
                      <a:pt x="175371" y="337473"/>
                      <a:pt x="188707" y="325028"/>
                    </a:cubicBezTo>
                    <a:cubicBezTo>
                      <a:pt x="192264" y="321472"/>
                      <a:pt x="202044" y="323250"/>
                      <a:pt x="204711" y="318806"/>
                    </a:cubicBezTo>
                    <a:cubicBezTo>
                      <a:pt x="217158" y="304584"/>
                      <a:pt x="235829" y="290361"/>
                      <a:pt x="238496" y="274362"/>
                    </a:cubicBezTo>
                    <a:cubicBezTo>
                      <a:pt x="242942" y="233473"/>
                      <a:pt x="240275" y="192584"/>
                      <a:pt x="240275" y="152584"/>
                    </a:cubicBezTo>
                    <a:close/>
                    <a:moveTo>
                      <a:pt x="697267" y="92140"/>
                    </a:moveTo>
                    <a:cubicBezTo>
                      <a:pt x="671484" y="54807"/>
                      <a:pt x="632364" y="38807"/>
                      <a:pt x="585242" y="49474"/>
                    </a:cubicBezTo>
                    <a:cubicBezTo>
                      <a:pt x="519449" y="64585"/>
                      <a:pt x="455435" y="67252"/>
                      <a:pt x="388753" y="49474"/>
                    </a:cubicBezTo>
                    <a:cubicBezTo>
                      <a:pt x="332740" y="34363"/>
                      <a:pt x="291842" y="56585"/>
                      <a:pt x="276727" y="92140"/>
                    </a:cubicBezTo>
                    <a:cubicBezTo>
                      <a:pt x="334518" y="111696"/>
                      <a:pt x="391420" y="133918"/>
                      <a:pt x="450100" y="150807"/>
                    </a:cubicBezTo>
                    <a:cubicBezTo>
                      <a:pt x="470549" y="157029"/>
                      <a:pt x="496333" y="157029"/>
                      <a:pt x="516782" y="151696"/>
                    </a:cubicBezTo>
                    <a:cubicBezTo>
                      <a:pt x="576351" y="134807"/>
                      <a:pt x="634142" y="113473"/>
                      <a:pt x="697267" y="92140"/>
                    </a:cubicBezTo>
                    <a:close/>
                    <a:moveTo>
                      <a:pt x="676818" y="441472"/>
                    </a:moveTo>
                    <a:cubicBezTo>
                      <a:pt x="544344" y="529472"/>
                      <a:pt x="418093" y="519694"/>
                      <a:pt x="287396" y="444138"/>
                    </a:cubicBezTo>
                    <a:cubicBezTo>
                      <a:pt x="287396" y="477027"/>
                      <a:pt x="290064" y="496583"/>
                      <a:pt x="286507" y="514360"/>
                    </a:cubicBezTo>
                    <a:cubicBezTo>
                      <a:pt x="279395" y="551694"/>
                      <a:pt x="297176" y="556138"/>
                      <a:pt x="328295" y="555249"/>
                    </a:cubicBezTo>
                    <a:cubicBezTo>
                      <a:pt x="409202" y="553472"/>
                      <a:pt x="490998" y="554360"/>
                      <a:pt x="571905" y="554360"/>
                    </a:cubicBezTo>
                    <a:cubicBezTo>
                      <a:pt x="606580" y="554360"/>
                      <a:pt x="641255" y="554360"/>
                      <a:pt x="676818" y="554360"/>
                    </a:cubicBezTo>
                    <a:cubicBezTo>
                      <a:pt x="676818" y="517916"/>
                      <a:pt x="676818" y="489472"/>
                      <a:pt x="676818" y="44147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43" name="Google Shape;943;p44"/>
              <p:cNvSpPr/>
              <p:nvPr/>
            </p:nvSpPr>
            <p:spPr>
              <a:xfrm>
                <a:off x="7509887" y="4323640"/>
                <a:ext cx="366401" cy="360948"/>
              </a:xfrm>
              <a:custGeom>
                <a:rect b="b" l="l" r="r" t="t"/>
                <a:pathLst>
                  <a:path extrusionOk="0" h="360948" w="366401">
                    <a:moveTo>
                      <a:pt x="180550" y="360918"/>
                    </a:moveTo>
                    <a:cubicBezTo>
                      <a:pt x="77416" y="359140"/>
                      <a:pt x="-2603" y="276474"/>
                      <a:pt x="65" y="176918"/>
                    </a:cubicBezTo>
                    <a:cubicBezTo>
                      <a:pt x="2732" y="74697"/>
                      <a:pt x="83639" y="-1747"/>
                      <a:pt x="187663" y="30"/>
                    </a:cubicBezTo>
                    <a:cubicBezTo>
                      <a:pt x="293465" y="1808"/>
                      <a:pt x="368148" y="80919"/>
                      <a:pt x="366370" y="188474"/>
                    </a:cubicBezTo>
                    <a:cubicBezTo>
                      <a:pt x="364592" y="288029"/>
                      <a:pt x="283685" y="362695"/>
                      <a:pt x="180550" y="360918"/>
                    </a:cubicBezTo>
                    <a:close/>
                    <a:moveTo>
                      <a:pt x="183217" y="312918"/>
                    </a:moveTo>
                    <a:cubicBezTo>
                      <a:pt x="262346" y="312918"/>
                      <a:pt x="319248" y="256918"/>
                      <a:pt x="319248" y="176918"/>
                    </a:cubicBezTo>
                    <a:cubicBezTo>
                      <a:pt x="320137" y="105808"/>
                      <a:pt x="258790" y="44475"/>
                      <a:pt x="186774" y="44475"/>
                    </a:cubicBezTo>
                    <a:cubicBezTo>
                      <a:pt x="109423" y="44475"/>
                      <a:pt x="47187" y="104919"/>
                      <a:pt x="48076" y="180474"/>
                    </a:cubicBezTo>
                    <a:cubicBezTo>
                      <a:pt x="48965" y="256918"/>
                      <a:pt x="104977" y="312029"/>
                      <a:pt x="183217" y="31291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grpSp>
          <p:nvGrpSpPr>
            <p:cNvPr id="944" name="Google Shape;944;p44"/>
            <p:cNvGrpSpPr/>
            <p:nvPr/>
          </p:nvGrpSpPr>
          <p:grpSpPr>
            <a:xfrm>
              <a:off x="9772455" y="2082613"/>
              <a:ext cx="501713" cy="711213"/>
              <a:chOff x="9674619" y="1978792"/>
              <a:chExt cx="675046" cy="956924"/>
            </a:xfrm>
          </p:grpSpPr>
          <p:sp>
            <p:nvSpPr>
              <p:cNvPr id="945" name="Google Shape;945;p44"/>
              <p:cNvSpPr/>
              <p:nvPr/>
            </p:nvSpPr>
            <p:spPr>
              <a:xfrm>
                <a:off x="9674619" y="1978792"/>
                <a:ext cx="675046" cy="956924"/>
              </a:xfrm>
              <a:custGeom>
                <a:rect b="b" l="l" r="r" t="t"/>
                <a:pathLst>
                  <a:path extrusionOk="0" h="956924" w="675046">
                    <a:moveTo>
                      <a:pt x="355905" y="0"/>
                    </a:moveTo>
                    <a:cubicBezTo>
                      <a:pt x="475932" y="3555"/>
                      <a:pt x="576399" y="65777"/>
                      <a:pt x="636857" y="183999"/>
                    </a:cubicBezTo>
                    <a:cubicBezTo>
                      <a:pt x="697315" y="302221"/>
                      <a:pt x="683979" y="422220"/>
                      <a:pt x="611074" y="533331"/>
                    </a:cubicBezTo>
                    <a:cubicBezTo>
                      <a:pt x="582623" y="575997"/>
                      <a:pt x="550615" y="616886"/>
                      <a:pt x="518608" y="657775"/>
                    </a:cubicBezTo>
                    <a:cubicBezTo>
                      <a:pt x="486601" y="700441"/>
                      <a:pt x="469708" y="746663"/>
                      <a:pt x="467930" y="800885"/>
                    </a:cubicBezTo>
                    <a:cubicBezTo>
                      <a:pt x="465263" y="891551"/>
                      <a:pt x="375465" y="963551"/>
                      <a:pt x="281221" y="956440"/>
                    </a:cubicBezTo>
                    <a:cubicBezTo>
                      <a:pt x="186088" y="949329"/>
                      <a:pt x="116739" y="869329"/>
                      <a:pt x="126519" y="776885"/>
                    </a:cubicBezTo>
                    <a:cubicBezTo>
                      <a:pt x="127408" y="767107"/>
                      <a:pt x="128298" y="754663"/>
                      <a:pt x="134521" y="747552"/>
                    </a:cubicBezTo>
                    <a:cubicBezTo>
                      <a:pt x="145190" y="733330"/>
                      <a:pt x="160305" y="711108"/>
                      <a:pt x="170085" y="711996"/>
                    </a:cubicBezTo>
                    <a:cubicBezTo>
                      <a:pt x="198536" y="716441"/>
                      <a:pt x="190534" y="739552"/>
                      <a:pt x="186088" y="760885"/>
                    </a:cubicBezTo>
                    <a:cubicBezTo>
                      <a:pt x="170974" y="834663"/>
                      <a:pt x="210983" y="893329"/>
                      <a:pt x="282110" y="902218"/>
                    </a:cubicBezTo>
                    <a:cubicBezTo>
                      <a:pt x="348792" y="910218"/>
                      <a:pt x="404805" y="862218"/>
                      <a:pt x="411028" y="791996"/>
                    </a:cubicBezTo>
                    <a:cubicBezTo>
                      <a:pt x="416363" y="725330"/>
                      <a:pt x="440368" y="666663"/>
                      <a:pt x="481266" y="613330"/>
                    </a:cubicBezTo>
                    <a:cubicBezTo>
                      <a:pt x="534612" y="543108"/>
                      <a:pt x="594181" y="477331"/>
                      <a:pt x="613741" y="386665"/>
                    </a:cubicBezTo>
                    <a:cubicBezTo>
                      <a:pt x="651083" y="215999"/>
                      <a:pt x="495492" y="44444"/>
                      <a:pt x="320341" y="55111"/>
                    </a:cubicBezTo>
                    <a:cubicBezTo>
                      <a:pt x="166528" y="64889"/>
                      <a:pt x="37610" y="205332"/>
                      <a:pt x="59837" y="367109"/>
                    </a:cubicBezTo>
                    <a:cubicBezTo>
                      <a:pt x="64283" y="397331"/>
                      <a:pt x="72285" y="428442"/>
                      <a:pt x="84732" y="455998"/>
                    </a:cubicBezTo>
                    <a:cubicBezTo>
                      <a:pt x="94512" y="478220"/>
                      <a:pt x="95401" y="495998"/>
                      <a:pt x="73174" y="502220"/>
                    </a:cubicBezTo>
                    <a:cubicBezTo>
                      <a:pt x="63394" y="504886"/>
                      <a:pt x="42056" y="488887"/>
                      <a:pt x="35832" y="477331"/>
                    </a:cubicBezTo>
                    <a:cubicBezTo>
                      <a:pt x="-16624" y="372443"/>
                      <a:pt x="-10401" y="268443"/>
                      <a:pt x="47390" y="168888"/>
                    </a:cubicBezTo>
                    <a:cubicBezTo>
                      <a:pt x="113183" y="56000"/>
                      <a:pt x="211872" y="1778"/>
                      <a:pt x="35590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46" name="Google Shape;946;p44"/>
              <p:cNvSpPr/>
              <p:nvPr/>
            </p:nvSpPr>
            <p:spPr>
              <a:xfrm>
                <a:off x="9787023" y="2087724"/>
                <a:ext cx="451547" cy="388843"/>
              </a:xfrm>
              <a:custGeom>
                <a:rect b="b" l="l" r="r" t="t"/>
                <a:pathLst>
                  <a:path extrusionOk="0" h="388843" w="451547">
                    <a:moveTo>
                      <a:pt x="451547" y="224400"/>
                    </a:moveTo>
                    <a:cubicBezTo>
                      <a:pt x="451547" y="283067"/>
                      <a:pt x="431987" y="332844"/>
                      <a:pt x="391978" y="373733"/>
                    </a:cubicBezTo>
                    <a:cubicBezTo>
                      <a:pt x="382198" y="384399"/>
                      <a:pt x="360860" y="384399"/>
                      <a:pt x="344856" y="388844"/>
                    </a:cubicBezTo>
                    <a:cubicBezTo>
                      <a:pt x="346634" y="371955"/>
                      <a:pt x="342189" y="349733"/>
                      <a:pt x="351080" y="339955"/>
                    </a:cubicBezTo>
                    <a:cubicBezTo>
                      <a:pt x="412427" y="271511"/>
                      <a:pt x="400869" y="177289"/>
                      <a:pt x="363527" y="126623"/>
                    </a:cubicBezTo>
                    <a:cubicBezTo>
                      <a:pt x="319073" y="65290"/>
                      <a:pt x="236387" y="38623"/>
                      <a:pt x="171484" y="63512"/>
                    </a:cubicBezTo>
                    <a:cubicBezTo>
                      <a:pt x="88798" y="95512"/>
                      <a:pt x="44344" y="169289"/>
                      <a:pt x="55902" y="251067"/>
                    </a:cubicBezTo>
                    <a:cubicBezTo>
                      <a:pt x="56791" y="258178"/>
                      <a:pt x="62125" y="266178"/>
                      <a:pt x="60347" y="272400"/>
                    </a:cubicBezTo>
                    <a:cubicBezTo>
                      <a:pt x="55902" y="284844"/>
                      <a:pt x="48789" y="295511"/>
                      <a:pt x="42566" y="307067"/>
                    </a:cubicBezTo>
                    <a:cubicBezTo>
                      <a:pt x="31896" y="299955"/>
                      <a:pt x="15004" y="294622"/>
                      <a:pt x="11447" y="284844"/>
                    </a:cubicBezTo>
                    <a:cubicBezTo>
                      <a:pt x="-22338" y="204845"/>
                      <a:pt x="22116" y="83956"/>
                      <a:pt x="99467" y="37734"/>
                    </a:cubicBezTo>
                    <a:cubicBezTo>
                      <a:pt x="231942" y="-41376"/>
                      <a:pt x="380420" y="7512"/>
                      <a:pt x="437322" y="150623"/>
                    </a:cubicBezTo>
                    <a:cubicBezTo>
                      <a:pt x="446213" y="173734"/>
                      <a:pt x="447102" y="200400"/>
                      <a:pt x="451547" y="22440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47" name="Google Shape;947;p44"/>
              <p:cNvSpPr/>
              <p:nvPr/>
            </p:nvSpPr>
            <p:spPr>
              <a:xfrm>
                <a:off x="9846848" y="2351386"/>
                <a:ext cx="235508" cy="328381"/>
              </a:xfrm>
              <a:custGeom>
                <a:rect b="b" l="l" r="r" t="t"/>
                <a:pathLst>
                  <a:path extrusionOk="0" h="328381" w="235508">
                    <a:moveTo>
                      <a:pt x="73428" y="270070"/>
                    </a:moveTo>
                    <a:cubicBezTo>
                      <a:pt x="105436" y="222070"/>
                      <a:pt x="140110" y="174070"/>
                      <a:pt x="169450" y="124292"/>
                    </a:cubicBezTo>
                    <a:cubicBezTo>
                      <a:pt x="177452" y="110959"/>
                      <a:pt x="180119" y="78959"/>
                      <a:pt x="172117" y="73626"/>
                    </a:cubicBezTo>
                    <a:cubicBezTo>
                      <a:pt x="156114" y="62959"/>
                      <a:pt x="132108" y="61182"/>
                      <a:pt x="111659" y="62070"/>
                    </a:cubicBezTo>
                    <a:cubicBezTo>
                      <a:pt x="98323" y="62959"/>
                      <a:pt x="86765" y="77182"/>
                      <a:pt x="72539" y="80737"/>
                    </a:cubicBezTo>
                    <a:cubicBezTo>
                      <a:pt x="60092" y="85182"/>
                      <a:pt x="44978" y="84293"/>
                      <a:pt x="31641" y="85182"/>
                    </a:cubicBezTo>
                    <a:cubicBezTo>
                      <a:pt x="35198" y="68293"/>
                      <a:pt x="33419" y="46071"/>
                      <a:pt x="43199" y="36293"/>
                    </a:cubicBezTo>
                    <a:cubicBezTo>
                      <a:pt x="86765" y="-5485"/>
                      <a:pt x="164116" y="-11707"/>
                      <a:pt x="201458" y="20293"/>
                    </a:cubicBezTo>
                    <a:cubicBezTo>
                      <a:pt x="243245" y="55848"/>
                      <a:pt x="247690" y="111848"/>
                      <a:pt x="208570" y="173181"/>
                    </a:cubicBezTo>
                    <a:cubicBezTo>
                      <a:pt x="182787" y="214070"/>
                      <a:pt x="155225" y="254070"/>
                      <a:pt x="125885" y="292292"/>
                    </a:cubicBezTo>
                    <a:cubicBezTo>
                      <a:pt x="105436" y="318958"/>
                      <a:pt x="81430" y="341180"/>
                      <a:pt x="43199" y="319847"/>
                    </a:cubicBezTo>
                    <a:cubicBezTo>
                      <a:pt x="12970" y="302958"/>
                      <a:pt x="-8368" y="254958"/>
                      <a:pt x="3190" y="225625"/>
                    </a:cubicBezTo>
                    <a:cubicBezTo>
                      <a:pt x="6747" y="216736"/>
                      <a:pt x="18305" y="205181"/>
                      <a:pt x="27196" y="204292"/>
                    </a:cubicBezTo>
                    <a:cubicBezTo>
                      <a:pt x="35198" y="204292"/>
                      <a:pt x="47645" y="214959"/>
                      <a:pt x="52090" y="223847"/>
                    </a:cubicBezTo>
                    <a:cubicBezTo>
                      <a:pt x="58314" y="238070"/>
                      <a:pt x="59203" y="254070"/>
                      <a:pt x="61870" y="269181"/>
                    </a:cubicBezTo>
                    <a:cubicBezTo>
                      <a:pt x="66316" y="270070"/>
                      <a:pt x="69872" y="270070"/>
                      <a:pt x="73428" y="2700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grpSp>
          <p:nvGrpSpPr>
            <p:cNvPr id="948" name="Google Shape;948;p44"/>
            <p:cNvGrpSpPr/>
            <p:nvPr/>
          </p:nvGrpSpPr>
          <p:grpSpPr>
            <a:xfrm>
              <a:off x="7316629" y="2185149"/>
              <a:ext cx="772530" cy="567825"/>
              <a:chOff x="7194308" y="2095887"/>
              <a:chExt cx="965596" cy="709732"/>
            </a:xfrm>
          </p:grpSpPr>
          <p:sp>
            <p:nvSpPr>
              <p:cNvPr id="949" name="Google Shape;949;p44"/>
              <p:cNvSpPr/>
              <p:nvPr/>
            </p:nvSpPr>
            <p:spPr>
              <a:xfrm>
                <a:off x="7194308" y="2095887"/>
                <a:ext cx="965596" cy="709732"/>
              </a:xfrm>
              <a:custGeom>
                <a:rect b="b" l="l" r="r" t="t"/>
                <a:pathLst>
                  <a:path extrusionOk="0" h="709732" w="965596">
                    <a:moveTo>
                      <a:pt x="477458" y="709568"/>
                    </a:moveTo>
                    <a:cubicBezTo>
                      <a:pt x="273857" y="704234"/>
                      <a:pt x="134269" y="595790"/>
                      <a:pt x="26689" y="432236"/>
                    </a:cubicBezTo>
                    <a:cubicBezTo>
                      <a:pt x="-10652" y="375347"/>
                      <a:pt x="-7096" y="331792"/>
                      <a:pt x="26689" y="274903"/>
                    </a:cubicBezTo>
                    <a:cubicBezTo>
                      <a:pt x="152051" y="67793"/>
                      <a:pt x="354764" y="-35318"/>
                      <a:pt x="580593" y="10904"/>
                    </a:cubicBezTo>
                    <a:cubicBezTo>
                      <a:pt x="764634" y="48237"/>
                      <a:pt x="881105" y="171793"/>
                      <a:pt x="962012" y="334458"/>
                    </a:cubicBezTo>
                    <a:cubicBezTo>
                      <a:pt x="967347" y="346014"/>
                      <a:pt x="966458" y="363792"/>
                      <a:pt x="961123" y="376236"/>
                    </a:cubicBezTo>
                    <a:cubicBezTo>
                      <a:pt x="882883" y="545124"/>
                      <a:pt x="706844" y="715790"/>
                      <a:pt x="477458" y="709568"/>
                    </a:cubicBezTo>
                    <a:close/>
                    <a:moveTo>
                      <a:pt x="899776" y="354014"/>
                    </a:moveTo>
                    <a:cubicBezTo>
                      <a:pt x="832205" y="249125"/>
                      <a:pt x="639273" y="154904"/>
                      <a:pt x="522802" y="170015"/>
                    </a:cubicBezTo>
                    <a:cubicBezTo>
                      <a:pt x="628604" y="212681"/>
                      <a:pt x="681949" y="291792"/>
                      <a:pt x="665056" y="382458"/>
                    </a:cubicBezTo>
                    <a:cubicBezTo>
                      <a:pt x="647275" y="476680"/>
                      <a:pt x="570813" y="541568"/>
                      <a:pt x="478347" y="540680"/>
                    </a:cubicBezTo>
                    <a:cubicBezTo>
                      <a:pt x="390327" y="539791"/>
                      <a:pt x="310309" y="478458"/>
                      <a:pt x="296084" y="394014"/>
                    </a:cubicBezTo>
                    <a:cubicBezTo>
                      <a:pt x="290749" y="362014"/>
                      <a:pt x="292527" y="324681"/>
                      <a:pt x="303197" y="293570"/>
                    </a:cubicBezTo>
                    <a:cubicBezTo>
                      <a:pt x="313866" y="263348"/>
                      <a:pt x="335204" y="233125"/>
                      <a:pt x="359209" y="210903"/>
                    </a:cubicBezTo>
                    <a:cubicBezTo>
                      <a:pt x="381437" y="189570"/>
                      <a:pt x="413444" y="178904"/>
                      <a:pt x="441895" y="163792"/>
                    </a:cubicBezTo>
                    <a:cubicBezTo>
                      <a:pt x="287193" y="174459"/>
                      <a:pt x="155607" y="229570"/>
                      <a:pt x="56029" y="351347"/>
                    </a:cubicBezTo>
                    <a:cubicBezTo>
                      <a:pt x="237404" y="607346"/>
                      <a:pt x="731738" y="607346"/>
                      <a:pt x="899776" y="354014"/>
                    </a:cubicBezTo>
                    <a:close/>
                    <a:moveTo>
                      <a:pt x="485460" y="226903"/>
                    </a:moveTo>
                    <a:cubicBezTo>
                      <a:pt x="411666" y="225126"/>
                      <a:pt x="353875" y="275792"/>
                      <a:pt x="352097" y="346014"/>
                    </a:cubicBezTo>
                    <a:cubicBezTo>
                      <a:pt x="349429" y="423347"/>
                      <a:pt x="403664" y="482013"/>
                      <a:pt x="477458" y="483791"/>
                    </a:cubicBezTo>
                    <a:cubicBezTo>
                      <a:pt x="548585" y="485569"/>
                      <a:pt x="609044" y="427791"/>
                      <a:pt x="609933" y="356681"/>
                    </a:cubicBezTo>
                    <a:cubicBezTo>
                      <a:pt x="610822" y="285570"/>
                      <a:pt x="555698" y="228681"/>
                      <a:pt x="485460" y="226903"/>
                    </a:cubicBezTo>
                    <a:close/>
                    <a:moveTo>
                      <a:pt x="211620" y="550457"/>
                    </a:moveTo>
                    <a:cubicBezTo>
                      <a:pt x="358320" y="685568"/>
                      <a:pt x="623269" y="684679"/>
                      <a:pt x="753965" y="546902"/>
                    </a:cubicBezTo>
                    <a:cubicBezTo>
                      <a:pt x="570813" y="621568"/>
                      <a:pt x="391216" y="622457"/>
                      <a:pt x="211620" y="550457"/>
                    </a:cubicBezTo>
                    <a:close/>
                    <a:moveTo>
                      <a:pt x="745074" y="157570"/>
                    </a:moveTo>
                    <a:cubicBezTo>
                      <a:pt x="617935" y="23349"/>
                      <a:pt x="328980" y="28682"/>
                      <a:pt x="208953" y="162015"/>
                    </a:cubicBezTo>
                    <a:cubicBezTo>
                      <a:pt x="385882" y="88237"/>
                      <a:pt x="561922" y="88237"/>
                      <a:pt x="745074" y="1575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950" name="Google Shape;950;p44"/>
              <p:cNvSpPr/>
              <p:nvPr/>
            </p:nvSpPr>
            <p:spPr>
              <a:xfrm>
                <a:off x="7583732" y="2358333"/>
                <a:ext cx="179625" cy="180472"/>
              </a:xfrm>
              <a:custGeom>
                <a:rect b="b" l="l" r="r" t="t"/>
                <a:pathLst>
                  <a:path extrusionOk="0" h="180472" w="179625">
                    <a:moveTo>
                      <a:pt x="179611" y="93346"/>
                    </a:moveTo>
                    <a:cubicBezTo>
                      <a:pt x="178722" y="144901"/>
                      <a:pt x="141380" y="181346"/>
                      <a:pt x="88924" y="180457"/>
                    </a:cubicBezTo>
                    <a:cubicBezTo>
                      <a:pt x="39134" y="179568"/>
                      <a:pt x="-875" y="138679"/>
                      <a:pt x="15" y="89791"/>
                    </a:cubicBezTo>
                    <a:cubicBezTo>
                      <a:pt x="904" y="43568"/>
                      <a:pt x="46247" y="-876"/>
                      <a:pt x="92480" y="13"/>
                    </a:cubicBezTo>
                    <a:cubicBezTo>
                      <a:pt x="140491" y="902"/>
                      <a:pt x="180500" y="44457"/>
                      <a:pt x="179611" y="93346"/>
                    </a:cubicBezTo>
                    <a:close/>
                    <a:moveTo>
                      <a:pt x="136045" y="94235"/>
                    </a:moveTo>
                    <a:cubicBezTo>
                      <a:pt x="114707" y="77346"/>
                      <a:pt x="102260" y="61346"/>
                      <a:pt x="92480" y="62235"/>
                    </a:cubicBezTo>
                    <a:cubicBezTo>
                      <a:pt x="80922" y="63124"/>
                      <a:pt x="70253" y="80013"/>
                      <a:pt x="59584" y="90679"/>
                    </a:cubicBezTo>
                    <a:cubicBezTo>
                      <a:pt x="69364" y="101346"/>
                      <a:pt x="78255" y="118235"/>
                      <a:pt x="89813" y="120901"/>
                    </a:cubicBezTo>
                    <a:cubicBezTo>
                      <a:pt x="99593" y="122679"/>
                      <a:pt x="112929" y="108457"/>
                      <a:pt x="136045" y="9423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951" name="Google Shape;951;p44"/>
            <p:cNvSpPr txBox="1"/>
            <p:nvPr/>
          </p:nvSpPr>
          <p:spPr>
            <a:xfrm>
              <a:off x="7307894" y="3517897"/>
              <a:ext cx="3111687" cy="603546"/>
            </a:xfrm>
            <a:prstGeom prst="rect">
              <a:avLst/>
            </a:prstGeom>
            <a:noFill/>
            <a:ln>
              <a:noFill/>
            </a:ln>
          </p:spPr>
          <p:txBody>
            <a:bodyPr anchorCtr="0" anchor="t" bIns="45700" lIns="91425" spcFirstLastPara="1" rIns="91425" wrap="square" tIns="45700">
              <a:noAutofit/>
            </a:bodyPr>
            <a:lstStyle/>
            <a:p>
              <a:pPr indent="0" lvl="0" marL="0" marR="0" rtl="0" algn="ctr">
                <a:lnSpc>
                  <a:spcPct val="50833"/>
                </a:lnSpc>
                <a:spcBef>
                  <a:spcPts val="0"/>
                </a:spcBef>
                <a:spcAft>
                  <a:spcPts val="0"/>
                </a:spcAft>
                <a:buClr>
                  <a:srgbClr val="E8A116"/>
                </a:buClr>
                <a:buSzPts val="4800"/>
                <a:buFont typeface="Arial"/>
                <a:buNone/>
              </a:pPr>
              <a:r>
                <a:rPr b="1" i="0" lang="en-IE" sz="4800" u="none" cap="none" strike="noStrike">
                  <a:solidFill>
                    <a:srgbClr val="296B5F"/>
                  </a:solidFill>
                  <a:latin typeface="Calibri"/>
                  <a:ea typeface="Calibri"/>
                  <a:cs typeface="Calibri"/>
                  <a:sym typeface="Calibri"/>
                </a:rPr>
                <a:t>V.A.L.K</a:t>
              </a:r>
              <a:endParaRPr b="0" i="0" sz="1400" u="none" cap="none" strike="noStrike">
                <a:solidFill>
                  <a:srgbClr val="000000"/>
                </a:solidFill>
                <a:latin typeface="Arial"/>
                <a:ea typeface="Arial"/>
                <a:cs typeface="Arial"/>
                <a:sym typeface="Arial"/>
              </a:endParaRPr>
            </a:p>
          </p:txBody>
        </p:sp>
        <p:sp>
          <p:nvSpPr>
            <p:cNvPr id="952" name="Google Shape;952;p44"/>
            <p:cNvSpPr txBox="1"/>
            <p:nvPr/>
          </p:nvSpPr>
          <p:spPr>
            <a:xfrm>
              <a:off x="6219817" y="5597766"/>
              <a:ext cx="2230871" cy="421413"/>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u="none" cap="none" strike="noStrike">
                  <a:solidFill>
                    <a:srgbClr val="296B5F"/>
                  </a:solidFill>
                  <a:latin typeface="Calibri"/>
                  <a:ea typeface="Calibri"/>
                  <a:cs typeface="Calibri"/>
                  <a:sym typeface="Calibri"/>
                </a:rPr>
                <a:t>Lecture/écriture</a:t>
              </a:r>
              <a:endParaRPr b="0" i="0" sz="1400" u="none" cap="none" strike="noStrike">
                <a:solidFill>
                  <a:srgbClr val="000000"/>
                </a:solidFill>
                <a:latin typeface="Arial"/>
                <a:ea typeface="Arial"/>
                <a:cs typeface="Arial"/>
                <a:sym typeface="Arial"/>
              </a:endParaRPr>
            </a:p>
          </p:txBody>
        </p:sp>
        <p:sp>
          <p:nvSpPr>
            <p:cNvPr id="953" name="Google Shape;953;p44"/>
            <p:cNvSpPr txBox="1"/>
            <p:nvPr/>
          </p:nvSpPr>
          <p:spPr>
            <a:xfrm>
              <a:off x="9176656" y="5598579"/>
              <a:ext cx="2135696" cy="421413"/>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u="none" cap="none" strike="noStrike">
                  <a:solidFill>
                    <a:srgbClr val="296B5F"/>
                  </a:solidFill>
                  <a:latin typeface="Calibri"/>
                  <a:ea typeface="Calibri"/>
                  <a:cs typeface="Calibri"/>
                  <a:sym typeface="Calibri"/>
                </a:rPr>
                <a:t>Kinesthésique</a:t>
              </a:r>
              <a:endParaRPr b="0" i="0" sz="2800" u="none" cap="none" strike="noStrike">
                <a:solidFill>
                  <a:srgbClr val="296B5F"/>
                </a:solidFill>
                <a:latin typeface="Calibri"/>
                <a:ea typeface="Calibri"/>
                <a:cs typeface="Calibri"/>
                <a:sym typeface="Calibri"/>
              </a:endParaRPr>
            </a:p>
          </p:txBody>
        </p:sp>
        <p:sp>
          <p:nvSpPr>
            <p:cNvPr id="954" name="Google Shape;954;p44"/>
            <p:cNvSpPr txBox="1"/>
            <p:nvPr/>
          </p:nvSpPr>
          <p:spPr>
            <a:xfrm>
              <a:off x="6927885" y="1533017"/>
              <a:ext cx="1522804" cy="421413"/>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u="none" cap="none" strike="noStrike">
                  <a:solidFill>
                    <a:srgbClr val="296B5F"/>
                  </a:solidFill>
                  <a:latin typeface="Calibri"/>
                  <a:ea typeface="Calibri"/>
                  <a:cs typeface="Calibri"/>
                  <a:sym typeface="Calibri"/>
                </a:rPr>
                <a:t>Visuel</a:t>
              </a:r>
              <a:endParaRPr b="0" i="0" sz="1400" u="none" cap="none" strike="noStrike">
                <a:solidFill>
                  <a:srgbClr val="000000"/>
                </a:solidFill>
                <a:latin typeface="Arial"/>
                <a:ea typeface="Arial"/>
                <a:cs typeface="Arial"/>
                <a:sym typeface="Arial"/>
              </a:endParaRPr>
            </a:p>
          </p:txBody>
        </p:sp>
        <p:sp>
          <p:nvSpPr>
            <p:cNvPr id="955" name="Google Shape;955;p44"/>
            <p:cNvSpPr txBox="1"/>
            <p:nvPr/>
          </p:nvSpPr>
          <p:spPr>
            <a:xfrm>
              <a:off x="9176656" y="1533831"/>
              <a:ext cx="1522804" cy="421413"/>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u="none" cap="none" strike="noStrike">
                  <a:solidFill>
                    <a:srgbClr val="296B5F"/>
                  </a:solidFill>
                  <a:latin typeface="Calibri"/>
                  <a:ea typeface="Calibri"/>
                  <a:cs typeface="Calibri"/>
                  <a:sym typeface="Calibri"/>
                </a:rPr>
                <a:t>Auditoire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4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1" name="Google Shape;961;p4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Exercice : </a:t>
            </a:r>
            <a:r>
              <a:rPr lang="en-IE" sz="1800"/>
              <a:t>Quelle est votre préférence en matière d'apprentissage ? Suivez le lien vers ce quiz sur les styles d'apprentissage </a:t>
            </a:r>
            <a:r>
              <a:rPr lang="en-IE" sz="1800" u="sng">
                <a:solidFill>
                  <a:srgbClr val="87AF3F"/>
                </a:solidFill>
                <a:hlinkClick r:id="rId3">
                  <a:extLst>
                    <a:ext uri="{A12FA001-AC4F-418D-AE19-62706E023703}">
                      <ahyp:hlinkClr val="tx"/>
                    </a:ext>
                  </a:extLst>
                </a:hlinkClick>
              </a:rPr>
              <a:t>: http://www.educationplanner.org/students/self-assessments/learning-styles-quiz.shtml?event=results&amp;A=5&amp;V=13&amp;T=2</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Sites web </a:t>
            </a:r>
            <a:r>
              <a:rPr lang="en-IE" sz="1800" u="sng">
                <a:solidFill>
                  <a:srgbClr val="87AF3F"/>
                </a:solidFill>
                <a:hlinkClick r:id="rId4">
                  <a:extLst>
                    <a:ext uri="{A12FA001-AC4F-418D-AE19-62706E023703}">
                      <ahyp:hlinkClr val="tx"/>
                    </a:ext>
                  </a:extLst>
                </a:hlinkClick>
              </a:rPr>
              <a:t>: https://vark-learn.com/</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YouTube </a:t>
            </a:r>
            <a:r>
              <a:rPr lang="en-IE" sz="1800"/>
              <a:t>: 	Neil D. Fleming Décrit les différents apprenants que VARK identifie. </a:t>
            </a:r>
            <a:r>
              <a:rPr lang="en-IE" sz="1800" u="sng">
                <a:solidFill>
                  <a:srgbClr val="87AF3F"/>
                </a:solidFill>
                <a:hlinkClick r:id="rId5">
                  <a:extLst>
                    <a:ext uri="{A12FA001-AC4F-418D-AE19-62706E023703}">
                      <ahyp:hlinkClr val="tx"/>
                    </a:ext>
                  </a:extLst>
                </a:hlinkClick>
              </a:rPr>
              <a:t>https://www.youtube.com/watch?v=Pu3gIN8WgYk</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Publication : </a:t>
            </a:r>
            <a:r>
              <a:rPr lang="en-IE" sz="1800"/>
              <a:t>Fleming, N.D. et Mills, C., 1992. Not another inventory, rather a catalyst for reflection. To improve the academy, 11(1), pp.137-155.</a:t>
            </a:r>
            <a:endParaRPr/>
          </a:p>
          <a:p>
            <a:pPr indent="-1255713" lvl="0" marL="1255713" rtl="0" algn="l">
              <a:lnSpc>
                <a:spcPct val="90000"/>
              </a:lnSpc>
              <a:spcBef>
                <a:spcPts val="1000"/>
              </a:spcBef>
              <a:spcAft>
                <a:spcPts val="0"/>
              </a:spcAft>
              <a:buClr>
                <a:srgbClr val="424242"/>
              </a:buClr>
              <a:buSzPts val="1800"/>
              <a:buNone/>
            </a:pPr>
            <a:r>
              <a:rPr lang="en-IE" sz="1800"/>
              <a:t>	Fleming, N.D ; (1995), I'm different ; not dumb. Modes of presentation (VARK) in the tertiary classroom, in Zelmer,A., (ed.) Research and Development in Higher Education, Proceedings of the 1995 Annual Conference of the Higher Education and Research Development Society of Australasia (HERDSA), HERDSA, Volume 18, pp. 308 - 313.</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962" name="Google Shape;962;p4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Ressources</a:t>
            </a:r>
            <a:endParaRPr b="0" i="0" sz="1400" u="none" cap="none" strike="noStrike">
              <a:solidFill>
                <a:srgbClr val="000000"/>
              </a:solidFill>
              <a:latin typeface="Arial"/>
              <a:ea typeface="Arial"/>
              <a:cs typeface="Arial"/>
              <a:sym typeface="Arial"/>
            </a:endParaRPr>
          </a:p>
        </p:txBody>
      </p:sp>
      <p:cxnSp>
        <p:nvCxnSpPr>
          <p:cNvPr id="963" name="Google Shape;963;p4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46"/>
          <p:cNvSpPr txBox="1"/>
          <p:nvPr>
            <p:ph idx="1" type="body"/>
          </p:nvPr>
        </p:nvSpPr>
        <p:spPr>
          <a:xfrm>
            <a:off x="1001762" y="1524912"/>
            <a:ext cx="4676539" cy="38081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000"/>
              <a:buNone/>
            </a:pPr>
            <a:r>
              <a:rPr lang="en-IE"/>
              <a:t>Si vous ne pouvez pas l'expliquer simplement, c'est que vous ne le comprenez pas suffisamment.</a:t>
            </a:r>
            <a:endParaRPr/>
          </a:p>
        </p:txBody>
      </p:sp>
      <p:sp>
        <p:nvSpPr>
          <p:cNvPr id="969" name="Google Shape;969;p46"/>
          <p:cNvSpPr txBox="1"/>
          <p:nvPr/>
        </p:nvSpPr>
        <p:spPr>
          <a:xfrm>
            <a:off x="1759343" y="4641330"/>
            <a:ext cx="3161377" cy="505777"/>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2200"/>
              <a:buFont typeface="Arial"/>
              <a:buNone/>
            </a:pPr>
            <a:r>
              <a:rPr b="1" i="0" lang="en-IE" sz="2200" u="none" cap="none" strike="noStrike">
                <a:solidFill>
                  <a:srgbClr val="F1983D"/>
                </a:solidFill>
                <a:latin typeface="Calibri"/>
                <a:ea typeface="Calibri"/>
                <a:cs typeface="Calibri"/>
                <a:sym typeface="Calibri"/>
              </a:rPr>
              <a:t>Albert Einstein</a:t>
            </a:r>
            <a:endParaRPr b="0" i="0" sz="1800" u="none" cap="none" strike="noStrike">
              <a:solidFill>
                <a:schemeClr val="dk1"/>
              </a:solidFill>
              <a:latin typeface="Calibri"/>
              <a:ea typeface="Calibri"/>
              <a:cs typeface="Calibri"/>
              <a:sym typeface="Calibri"/>
            </a:endParaRPr>
          </a:p>
        </p:txBody>
      </p:sp>
      <p:pic>
        <p:nvPicPr>
          <p:cNvPr id="970" name="Google Shape;970;p46"/>
          <p:cNvPicPr preferRelativeResize="0"/>
          <p:nvPr>
            <p:ph idx="2" type="pic"/>
          </p:nvPr>
        </p:nvPicPr>
        <p:blipFill rotWithShape="1">
          <a:blip r:embed="rId3">
            <a:alphaModFix/>
          </a:blip>
          <a:srcRect b="0" l="12863" r="12862" t="0"/>
          <a:stretch/>
        </p:blipFill>
        <p:spPr>
          <a:xfrm>
            <a:off x="6096000" y="1404749"/>
            <a:ext cx="5239644" cy="4704418"/>
          </a:xfrm>
          <a:prstGeom prst="rect">
            <a:avLst/>
          </a:prstGeom>
          <a:solidFill>
            <a:srgbClr val="D8D8D8"/>
          </a:solidFill>
          <a:ln>
            <a:noFill/>
          </a:ln>
        </p:spPr>
      </p:pic>
      <p:grpSp>
        <p:nvGrpSpPr>
          <p:cNvPr id="971" name="Google Shape;971;p46"/>
          <p:cNvGrpSpPr/>
          <p:nvPr/>
        </p:nvGrpSpPr>
        <p:grpSpPr>
          <a:xfrm>
            <a:off x="5107779" y="748833"/>
            <a:ext cx="1487826" cy="1083162"/>
            <a:chOff x="3400450" y="986392"/>
            <a:chExt cx="1487826" cy="1083162"/>
          </a:xfrm>
        </p:grpSpPr>
        <p:sp>
          <p:nvSpPr>
            <p:cNvPr id="972" name="Google Shape;972;p46"/>
            <p:cNvSpPr/>
            <p:nvPr/>
          </p:nvSpPr>
          <p:spPr>
            <a:xfrm>
              <a:off x="3400450" y="986392"/>
              <a:ext cx="1367826" cy="99749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73" name="Google Shape;973;p46"/>
            <p:cNvSpPr/>
            <p:nvPr/>
          </p:nvSpPr>
          <p:spPr>
            <a:xfrm>
              <a:off x="3400450" y="986392"/>
              <a:ext cx="1487826" cy="1083162"/>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974" name="Google Shape;974;p46"/>
          <p:cNvSpPr txBox="1"/>
          <p:nvPr/>
        </p:nvSpPr>
        <p:spPr>
          <a:xfrm>
            <a:off x="6205587" y="347006"/>
            <a:ext cx="7904098"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2800"/>
              <a:buFont typeface="Arial"/>
              <a:buNone/>
            </a:pPr>
            <a:r>
              <a:rPr b="1" i="0" lang="en-IE" sz="2800" u="none" cap="none" strike="noStrike">
                <a:solidFill>
                  <a:srgbClr val="E8A116"/>
                </a:solidFill>
                <a:latin typeface="Calibri"/>
                <a:ea typeface="Calibri"/>
                <a:cs typeface="Calibri"/>
                <a:sym typeface="Calibri"/>
              </a:rPr>
              <a:t>4.3 La communication dans l'offre de formation</a:t>
            </a:r>
            <a:endParaRPr b="0" i="0" sz="1400" u="none" cap="none" strike="noStrike">
              <a:solidFill>
                <a:srgbClr val="000000"/>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cap="none" strike="noStrike">
              <a:solidFill>
                <a:srgbClr val="E8A116"/>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47"/>
          <p:cNvSpPr/>
          <p:nvPr/>
        </p:nvSpPr>
        <p:spPr>
          <a:xfrm rot="5400000">
            <a:off x="1725130" y="-1725131"/>
            <a:ext cx="2013765" cy="5464028"/>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0" name="Google Shape;980;p47"/>
          <p:cNvSpPr txBox="1"/>
          <p:nvPr>
            <p:ph idx="1" type="body"/>
          </p:nvPr>
        </p:nvSpPr>
        <p:spPr>
          <a:xfrm>
            <a:off x="844062" y="2144818"/>
            <a:ext cx="10743335"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06363"/>
              </a:lnSpc>
              <a:spcBef>
                <a:spcPts val="0"/>
              </a:spcBef>
              <a:spcAft>
                <a:spcPts val="0"/>
              </a:spcAft>
              <a:buClr>
                <a:srgbClr val="E8A116"/>
              </a:buClr>
              <a:buSzPts val="2200"/>
              <a:buFont typeface="Arial"/>
              <a:buChar char="•"/>
            </a:pPr>
            <a:r>
              <a:rPr lang="en-IE" sz="2000">
                <a:solidFill>
                  <a:srgbClr val="454545"/>
                </a:solidFill>
              </a:rPr>
              <a:t>Une </a:t>
            </a:r>
            <a:r>
              <a:rPr b="1" lang="en-IE" sz="2000">
                <a:solidFill>
                  <a:srgbClr val="454545"/>
                </a:solidFill>
              </a:rPr>
              <a:t>bonne communication </a:t>
            </a:r>
            <a:r>
              <a:rPr lang="en-IE" sz="2000">
                <a:solidFill>
                  <a:srgbClr val="454545"/>
                </a:solidFill>
              </a:rPr>
              <a:t>et un libre échange d'idées et d'informations sont la clé d'une formation efficace.</a:t>
            </a:r>
            <a:endParaRPr sz="2000"/>
          </a:p>
          <a:p>
            <a:pPr indent="-342900" lvl="0" marL="342900" rtl="0" algn="l">
              <a:lnSpc>
                <a:spcPct val="106363"/>
              </a:lnSpc>
              <a:spcBef>
                <a:spcPts val="0"/>
              </a:spcBef>
              <a:spcAft>
                <a:spcPts val="0"/>
              </a:spcAft>
              <a:buClr>
                <a:srgbClr val="E8A116"/>
              </a:buClr>
              <a:buSzPts val="2200"/>
              <a:buFont typeface="Arial"/>
              <a:buChar char="•"/>
            </a:pPr>
            <a:r>
              <a:rPr b="1" lang="en-IE" sz="2000">
                <a:solidFill>
                  <a:srgbClr val="454545"/>
                </a:solidFill>
              </a:rPr>
              <a:t>Un bon formateur </a:t>
            </a:r>
            <a:r>
              <a:rPr lang="en-IE" sz="2000">
                <a:solidFill>
                  <a:srgbClr val="454545"/>
                </a:solidFill>
              </a:rPr>
              <a:t>possède d'excellentes compétences en matière de communication et sait capter les signaux verbaux et non verbaux de ses apprenants.  </a:t>
            </a:r>
            <a:endParaRPr sz="2000"/>
          </a:p>
          <a:p>
            <a:pPr indent="-342900" lvl="0" marL="342900" rtl="0" algn="l">
              <a:lnSpc>
                <a:spcPct val="106363"/>
              </a:lnSpc>
              <a:spcBef>
                <a:spcPts val="0"/>
              </a:spcBef>
              <a:spcAft>
                <a:spcPts val="0"/>
              </a:spcAft>
              <a:buClr>
                <a:srgbClr val="E8A116"/>
              </a:buClr>
              <a:buSzPts val="2200"/>
              <a:buFont typeface="Arial"/>
              <a:buChar char="•"/>
            </a:pPr>
            <a:r>
              <a:rPr b="1" lang="en-IE" sz="2000">
                <a:solidFill>
                  <a:srgbClr val="454545"/>
                </a:solidFill>
              </a:rPr>
              <a:t>Les sentiments et les émotions </a:t>
            </a:r>
            <a:r>
              <a:rPr lang="en-IE" sz="2000">
                <a:solidFill>
                  <a:srgbClr val="454545"/>
                </a:solidFill>
              </a:rPr>
              <a:t>peuvent constituer de sérieux obstacles à la communication. De nombreuses émotions sont transmises sous forme d'indices non verbaux. Aider les apprenants à exprimer leurs émotions contribuera à établir une bonne communication.</a:t>
            </a:r>
            <a:endParaRPr sz="2000"/>
          </a:p>
          <a:p>
            <a:pPr indent="-342900" lvl="0" marL="342900" rtl="0" algn="l">
              <a:lnSpc>
                <a:spcPct val="106363"/>
              </a:lnSpc>
              <a:spcBef>
                <a:spcPts val="0"/>
              </a:spcBef>
              <a:spcAft>
                <a:spcPts val="0"/>
              </a:spcAft>
              <a:buClr>
                <a:srgbClr val="E8A116"/>
              </a:buClr>
              <a:buSzPts val="2200"/>
              <a:buFont typeface="Arial"/>
              <a:buChar char="•"/>
            </a:pPr>
            <a:r>
              <a:rPr b="1" lang="en-IE" sz="2000">
                <a:solidFill>
                  <a:srgbClr val="454545"/>
                </a:solidFill>
              </a:rPr>
              <a:t>Écouter attentivement </a:t>
            </a:r>
            <a:r>
              <a:rPr lang="en-IE" sz="2000">
                <a:solidFill>
                  <a:srgbClr val="454545"/>
                </a:solidFill>
              </a:rPr>
              <a:t>le retour d'information et ce qui est dit (ce n'est pas aussi facile que ça en a l'air parfois !) </a:t>
            </a:r>
            <a:endParaRPr sz="2000"/>
          </a:p>
          <a:p>
            <a:pPr indent="-342900" lvl="0" marL="342900" rtl="0" algn="l">
              <a:lnSpc>
                <a:spcPct val="106363"/>
              </a:lnSpc>
              <a:spcBef>
                <a:spcPts val="0"/>
              </a:spcBef>
              <a:spcAft>
                <a:spcPts val="0"/>
              </a:spcAft>
              <a:buClr>
                <a:srgbClr val="E8A116"/>
              </a:buClr>
              <a:buSzPts val="2200"/>
              <a:buFont typeface="Arial"/>
              <a:buChar char="•"/>
            </a:pPr>
            <a:r>
              <a:rPr b="1" lang="en-IE" sz="2000">
                <a:solidFill>
                  <a:srgbClr val="454545"/>
                </a:solidFill>
              </a:rPr>
              <a:t>Le ton de la voix </a:t>
            </a:r>
            <a:r>
              <a:rPr lang="en-IE" sz="2000">
                <a:solidFill>
                  <a:srgbClr val="454545"/>
                </a:solidFill>
              </a:rPr>
              <a:t>est important. Projetez votre voix et montrez de l'enthousiasme et de l'intérêt pour le sujet.</a:t>
            </a:r>
            <a:endParaRPr sz="2000"/>
          </a:p>
          <a:p>
            <a:pPr indent="-342900" lvl="0" marL="342900" rtl="0" algn="l">
              <a:lnSpc>
                <a:spcPct val="106363"/>
              </a:lnSpc>
              <a:spcBef>
                <a:spcPts val="0"/>
              </a:spcBef>
              <a:spcAft>
                <a:spcPts val="0"/>
              </a:spcAft>
              <a:buClr>
                <a:srgbClr val="E8A116"/>
              </a:buClr>
              <a:buSzPts val="2200"/>
              <a:buFont typeface="Arial"/>
              <a:buChar char="•"/>
            </a:pPr>
            <a:r>
              <a:rPr b="1" lang="en-IE" sz="2000">
                <a:solidFill>
                  <a:srgbClr val="454545"/>
                </a:solidFill>
              </a:rPr>
              <a:t>Questions fermées </a:t>
            </a:r>
            <a:r>
              <a:rPr lang="en-IE" sz="2000">
                <a:solidFill>
                  <a:srgbClr val="454545"/>
                </a:solidFill>
              </a:rPr>
              <a:t>: Les questions auxquelles on peut répondre par oui ou par non sont des questions fermées. Par exemple, avez-vous déjà cultivé des légumes ? </a:t>
            </a:r>
            <a:endParaRPr sz="2000"/>
          </a:p>
          <a:p>
            <a:pPr indent="-203200" lvl="0" marL="342900" rtl="0" algn="l">
              <a:lnSpc>
                <a:spcPct val="106363"/>
              </a:lnSpc>
              <a:spcBef>
                <a:spcPts val="0"/>
              </a:spcBef>
              <a:spcAft>
                <a:spcPts val="0"/>
              </a:spcAft>
              <a:buClr>
                <a:srgbClr val="E8A116"/>
              </a:buClr>
              <a:buSzPts val="2200"/>
              <a:buFont typeface="Arial"/>
              <a:buNone/>
            </a:pPr>
            <a:r>
              <a:t/>
            </a:r>
            <a:endParaRPr sz="2000">
              <a:solidFill>
                <a:srgbClr val="454545"/>
              </a:solidFill>
            </a:endParaRPr>
          </a:p>
        </p:txBody>
      </p:sp>
      <p:sp>
        <p:nvSpPr>
          <p:cNvPr id="981" name="Google Shape;981;p47"/>
          <p:cNvSpPr txBox="1"/>
          <p:nvPr>
            <p:ph idx="2" type="body"/>
          </p:nvPr>
        </p:nvSpPr>
        <p:spPr>
          <a:xfrm>
            <a:off x="574360" y="387666"/>
            <a:ext cx="4826423"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La communication dans l'offre de formation</a:t>
            </a:r>
            <a:endParaRPr/>
          </a:p>
          <a:p>
            <a:pPr indent="0" lvl="0" marL="0" rtl="0" algn="l">
              <a:lnSpc>
                <a:spcPct val="103333"/>
              </a:lnSpc>
              <a:spcBef>
                <a:spcPts val="0"/>
              </a:spcBef>
              <a:spcAft>
                <a:spcPts val="0"/>
              </a:spcAft>
              <a:buClr>
                <a:srgbClr val="086575"/>
              </a:buClr>
              <a:buSzPts val="3600"/>
              <a:buNone/>
            </a:pPr>
            <a:r>
              <a:t/>
            </a:r>
            <a:endParaRPr/>
          </a:p>
        </p:txBody>
      </p:sp>
      <p:cxnSp>
        <p:nvCxnSpPr>
          <p:cNvPr id="982" name="Google Shape;982;p47"/>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983" name="Google Shape;983;p47"/>
          <p:cNvGrpSpPr/>
          <p:nvPr/>
        </p:nvGrpSpPr>
        <p:grpSpPr>
          <a:xfrm>
            <a:off x="10206610" y="900599"/>
            <a:ext cx="1012049" cy="1023927"/>
            <a:chOff x="7190753" y="5365577"/>
            <a:chExt cx="745522" cy="754272"/>
          </a:xfrm>
        </p:grpSpPr>
        <p:grpSp>
          <p:nvGrpSpPr>
            <p:cNvPr id="984" name="Google Shape;984;p47"/>
            <p:cNvGrpSpPr/>
            <p:nvPr/>
          </p:nvGrpSpPr>
          <p:grpSpPr>
            <a:xfrm>
              <a:off x="7353351" y="5647412"/>
              <a:ext cx="420044" cy="75879"/>
              <a:chOff x="7353351" y="5647412"/>
              <a:chExt cx="420044" cy="75879"/>
            </a:xfrm>
          </p:grpSpPr>
          <p:sp>
            <p:nvSpPr>
              <p:cNvPr id="985" name="Google Shape;985;p47"/>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6" name="Google Shape;986;p47"/>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87" name="Google Shape;987;p47"/>
            <p:cNvGrpSpPr/>
            <p:nvPr/>
          </p:nvGrpSpPr>
          <p:grpSpPr>
            <a:xfrm>
              <a:off x="7190753" y="5365577"/>
              <a:ext cx="745522" cy="754272"/>
              <a:chOff x="7190753" y="5365577"/>
              <a:chExt cx="745522" cy="754272"/>
            </a:xfrm>
          </p:grpSpPr>
          <p:sp>
            <p:nvSpPr>
              <p:cNvPr id="988" name="Google Shape;988;p47"/>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9" name="Google Shape;989;p47"/>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0" name="Google Shape;990;p47"/>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1" name="Google Shape;991;p47"/>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2" name="Google Shape;992;p47"/>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3" name="Google Shape;993;p47"/>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4" name="Google Shape;994;p47"/>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5" name="Google Shape;995;p47"/>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6" name="Google Shape;996;p47"/>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48"/>
          <p:cNvSpPr/>
          <p:nvPr/>
        </p:nvSpPr>
        <p:spPr>
          <a:xfrm rot="5400000">
            <a:off x="1782809" y="-1782810"/>
            <a:ext cx="2013765" cy="5579386"/>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2" name="Google Shape;1002;p48"/>
          <p:cNvSpPr txBox="1"/>
          <p:nvPr>
            <p:ph idx="1" type="body"/>
          </p:nvPr>
        </p:nvSpPr>
        <p:spPr>
          <a:xfrm>
            <a:off x="844062" y="2322786"/>
            <a:ext cx="10743335"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06363"/>
              </a:lnSpc>
              <a:spcBef>
                <a:spcPts val="0"/>
              </a:spcBef>
              <a:spcAft>
                <a:spcPts val="0"/>
              </a:spcAft>
              <a:buClr>
                <a:srgbClr val="E8A116"/>
              </a:buClr>
              <a:buSzPts val="2200"/>
              <a:buFont typeface="Arial"/>
              <a:buChar char="•"/>
            </a:pPr>
            <a:r>
              <a:rPr b="1" lang="en-IE" sz="2200">
                <a:solidFill>
                  <a:srgbClr val="454545"/>
                </a:solidFill>
              </a:rPr>
              <a:t>Questions ouvertes </a:t>
            </a:r>
            <a:r>
              <a:rPr lang="en-IE" sz="2200">
                <a:solidFill>
                  <a:srgbClr val="454545"/>
                </a:solidFill>
              </a:rPr>
              <a:t>: les questions ouvertes sont celles qui demandent plus de réflexion et plus qu'une simple réponse en un mot. Elles peuvent être utiles pour lancer une conversation ou un débat. Utilisez des questions qui commencent par "quoi ou comment", par exemple : quel type de travail agricole avez-vous déjà effectué ?  </a:t>
            </a:r>
            <a:endParaRPr sz="2200">
              <a:solidFill>
                <a:srgbClr val="454545"/>
              </a:solidFill>
            </a:endParaRPr>
          </a:p>
          <a:p>
            <a:pPr indent="-342900" lvl="0" marL="342900" rtl="0" algn="l">
              <a:lnSpc>
                <a:spcPct val="106363"/>
              </a:lnSpc>
              <a:spcBef>
                <a:spcPts val="0"/>
              </a:spcBef>
              <a:spcAft>
                <a:spcPts val="0"/>
              </a:spcAft>
              <a:buClr>
                <a:srgbClr val="E8A116"/>
              </a:buClr>
              <a:buSzPts val="2200"/>
              <a:buFont typeface="Arial"/>
              <a:buChar char="•"/>
            </a:pPr>
            <a:r>
              <a:rPr lang="en-IE" sz="2200">
                <a:solidFill>
                  <a:srgbClr val="454545"/>
                </a:solidFill>
              </a:rPr>
              <a:t>Un bon formateur présente plusieurs des caractéristiques suivantes : </a:t>
            </a:r>
            <a:endParaRPr/>
          </a:p>
          <a:p>
            <a:pPr indent="-347663" lvl="0" marL="668338" rtl="0" algn="l">
              <a:lnSpc>
                <a:spcPct val="106363"/>
              </a:lnSpc>
              <a:spcBef>
                <a:spcPts val="0"/>
              </a:spcBef>
              <a:spcAft>
                <a:spcPts val="0"/>
              </a:spcAft>
              <a:buClr>
                <a:srgbClr val="E8A116"/>
              </a:buClr>
              <a:buSzPts val="2200"/>
              <a:buFont typeface="Noto Sans Symbols"/>
              <a:buChar char="⮚"/>
            </a:pPr>
            <a:r>
              <a:rPr lang="en-IE" sz="2200">
                <a:solidFill>
                  <a:srgbClr val="454545"/>
                </a:solidFill>
              </a:rPr>
              <a:t>Personnalité chaleureuse, capable d'approuver et d'accepter les stagiaires.</a:t>
            </a:r>
            <a:endParaRPr/>
          </a:p>
          <a:p>
            <a:pPr indent="-347663" lvl="0" marL="668338" rtl="0" algn="l">
              <a:lnSpc>
                <a:spcPct val="106363"/>
              </a:lnSpc>
              <a:spcBef>
                <a:spcPts val="0"/>
              </a:spcBef>
              <a:spcAft>
                <a:spcPts val="0"/>
              </a:spcAft>
              <a:buClr>
                <a:srgbClr val="E8A116"/>
              </a:buClr>
              <a:buSzPts val="2200"/>
              <a:buFont typeface="Noto Sans Symbols"/>
              <a:buChar char="⮚"/>
            </a:pPr>
            <a:r>
              <a:rPr lang="en-IE" sz="2200">
                <a:solidFill>
                  <a:srgbClr val="454545"/>
                </a:solidFill>
              </a:rPr>
              <a:t>Bonnes aptitudes sociales ; peut rassembler un groupe</a:t>
            </a:r>
            <a:endParaRPr/>
          </a:p>
          <a:p>
            <a:pPr indent="-347663" lvl="0" marL="668338" rtl="0" algn="l">
              <a:lnSpc>
                <a:spcPct val="106363"/>
              </a:lnSpc>
              <a:spcBef>
                <a:spcPts val="0"/>
              </a:spcBef>
              <a:spcAft>
                <a:spcPts val="0"/>
              </a:spcAft>
              <a:buClr>
                <a:srgbClr val="E8A116"/>
              </a:buClr>
              <a:buSzPts val="2200"/>
              <a:buFont typeface="Noto Sans Symbols"/>
              <a:buChar char="⮚"/>
            </a:pPr>
            <a:r>
              <a:rPr lang="en-IE" sz="2200">
                <a:solidFill>
                  <a:srgbClr val="454545"/>
                </a:solidFill>
              </a:rPr>
              <a:t>Enthousiasme et connaissance du sujet</a:t>
            </a:r>
            <a:endParaRPr/>
          </a:p>
          <a:p>
            <a:pPr indent="-347663" lvl="0" marL="668338" rtl="0" algn="l">
              <a:lnSpc>
                <a:spcPct val="106363"/>
              </a:lnSpc>
              <a:spcBef>
                <a:spcPts val="0"/>
              </a:spcBef>
              <a:spcAft>
                <a:spcPts val="0"/>
              </a:spcAft>
              <a:buClr>
                <a:srgbClr val="E8A116"/>
              </a:buClr>
              <a:buSzPts val="2200"/>
              <a:buFont typeface="Noto Sans Symbols"/>
              <a:buChar char="⮚"/>
            </a:pPr>
            <a:r>
              <a:rPr lang="en-IE" sz="2200">
                <a:solidFill>
                  <a:srgbClr val="454545"/>
                </a:solidFill>
              </a:rPr>
              <a:t>Flexibilité dans la réponse aux besoins changeants des apprenants </a:t>
            </a:r>
            <a:endParaRPr/>
          </a:p>
          <a:p>
            <a:pPr indent="-347663" lvl="0" marL="668338" rtl="0" algn="l">
              <a:lnSpc>
                <a:spcPct val="106363"/>
              </a:lnSpc>
              <a:spcBef>
                <a:spcPts val="0"/>
              </a:spcBef>
              <a:spcAft>
                <a:spcPts val="0"/>
              </a:spcAft>
              <a:buClr>
                <a:srgbClr val="E8A116"/>
              </a:buClr>
              <a:buSzPts val="2200"/>
              <a:buFont typeface="Noto Sans Symbols"/>
              <a:buChar char="⮚"/>
            </a:pPr>
            <a:r>
              <a:rPr lang="en-IE" sz="2200">
                <a:solidFill>
                  <a:srgbClr val="454545"/>
                </a:solidFill>
              </a:rPr>
              <a:t>Créatif, utilise les idées et les compétences des apprenants </a:t>
            </a:r>
            <a:endParaRPr/>
          </a:p>
          <a:p>
            <a:pPr indent="-347663" lvl="0" marL="668338" rtl="0" algn="l">
              <a:lnSpc>
                <a:spcPct val="106363"/>
              </a:lnSpc>
              <a:spcBef>
                <a:spcPts val="0"/>
              </a:spcBef>
              <a:spcAft>
                <a:spcPts val="0"/>
              </a:spcAft>
              <a:buClr>
                <a:srgbClr val="E8A116"/>
              </a:buClr>
              <a:buSzPts val="2200"/>
              <a:buFont typeface="Noto Sans Symbols"/>
              <a:buChar char="⮚"/>
            </a:pPr>
            <a:r>
              <a:rPr lang="en-IE" sz="2200">
                <a:solidFill>
                  <a:srgbClr val="454545"/>
                </a:solidFill>
              </a:rPr>
              <a:t>Bonne capacité à résoudre les problèmes</a:t>
            </a:r>
            <a:endParaRPr/>
          </a:p>
          <a:p>
            <a:pPr indent="-203200" lvl="0" marL="342900" rtl="0" algn="l">
              <a:lnSpc>
                <a:spcPct val="106363"/>
              </a:lnSpc>
              <a:spcBef>
                <a:spcPts val="0"/>
              </a:spcBef>
              <a:spcAft>
                <a:spcPts val="0"/>
              </a:spcAft>
              <a:buClr>
                <a:srgbClr val="E8A116"/>
              </a:buClr>
              <a:buSzPts val="2200"/>
              <a:buFont typeface="Arial"/>
              <a:buNone/>
            </a:pPr>
            <a:r>
              <a:t/>
            </a:r>
            <a:endParaRPr sz="2200">
              <a:solidFill>
                <a:srgbClr val="454545"/>
              </a:solidFill>
            </a:endParaRPr>
          </a:p>
        </p:txBody>
      </p:sp>
      <p:sp>
        <p:nvSpPr>
          <p:cNvPr id="1003" name="Google Shape;1003;p48"/>
          <p:cNvSpPr txBox="1"/>
          <p:nvPr>
            <p:ph idx="2" type="body"/>
          </p:nvPr>
        </p:nvSpPr>
        <p:spPr>
          <a:xfrm>
            <a:off x="574360" y="387666"/>
            <a:ext cx="4900855"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La communication dans l'offre de formation</a:t>
            </a:r>
            <a:endParaRPr/>
          </a:p>
          <a:p>
            <a:pPr indent="0" lvl="0" marL="0" rtl="0" algn="l">
              <a:lnSpc>
                <a:spcPct val="103333"/>
              </a:lnSpc>
              <a:spcBef>
                <a:spcPts val="0"/>
              </a:spcBef>
              <a:spcAft>
                <a:spcPts val="0"/>
              </a:spcAft>
              <a:buClr>
                <a:srgbClr val="086575"/>
              </a:buClr>
              <a:buSzPts val="3600"/>
              <a:buNone/>
            </a:pPr>
            <a:r>
              <a:t/>
            </a:r>
            <a:endParaRPr/>
          </a:p>
        </p:txBody>
      </p:sp>
      <p:cxnSp>
        <p:nvCxnSpPr>
          <p:cNvPr id="1004" name="Google Shape;1004;p48"/>
          <p:cNvCxnSpPr/>
          <p:nvPr/>
        </p:nvCxnSpPr>
        <p:spPr>
          <a:xfrm flipH="1">
            <a:off x="0" y="1530897"/>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005" name="Google Shape;1005;p48"/>
          <p:cNvGrpSpPr/>
          <p:nvPr/>
        </p:nvGrpSpPr>
        <p:grpSpPr>
          <a:xfrm>
            <a:off x="10206610" y="900599"/>
            <a:ext cx="1012049" cy="1023927"/>
            <a:chOff x="7190753" y="5365577"/>
            <a:chExt cx="745522" cy="754272"/>
          </a:xfrm>
        </p:grpSpPr>
        <p:grpSp>
          <p:nvGrpSpPr>
            <p:cNvPr id="1006" name="Google Shape;1006;p48"/>
            <p:cNvGrpSpPr/>
            <p:nvPr/>
          </p:nvGrpSpPr>
          <p:grpSpPr>
            <a:xfrm>
              <a:off x="7353351" y="5647412"/>
              <a:ext cx="420044" cy="75879"/>
              <a:chOff x="7353351" y="5647412"/>
              <a:chExt cx="420044" cy="75879"/>
            </a:xfrm>
          </p:grpSpPr>
          <p:sp>
            <p:nvSpPr>
              <p:cNvPr id="1007" name="Google Shape;1007;p48"/>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8" name="Google Shape;1008;p48"/>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09" name="Google Shape;1009;p48"/>
            <p:cNvGrpSpPr/>
            <p:nvPr/>
          </p:nvGrpSpPr>
          <p:grpSpPr>
            <a:xfrm>
              <a:off x="7190753" y="5365577"/>
              <a:ext cx="745522" cy="754272"/>
              <a:chOff x="7190753" y="5365577"/>
              <a:chExt cx="745522" cy="754272"/>
            </a:xfrm>
          </p:grpSpPr>
          <p:sp>
            <p:nvSpPr>
              <p:cNvPr id="1010" name="Google Shape;1010;p48"/>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1" name="Google Shape;1011;p48"/>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2" name="Google Shape;1012;p48"/>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3" name="Google Shape;1013;p48"/>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4" name="Google Shape;1014;p48"/>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5" name="Google Shape;1015;p48"/>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6" name="Google Shape;1016;p48"/>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7" name="Google Shape;1017;p48"/>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8" name="Google Shape;1018;p48"/>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49"/>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4" name="Google Shape;1024;p49"/>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Sites web </a:t>
            </a:r>
            <a:r>
              <a:rPr lang="en-IE" sz="1800"/>
              <a:t>: Training Toolkit - Training Delivery - Effective Communication Skills </a:t>
            </a:r>
            <a:r>
              <a:rPr lang="en-IE" sz="1800" u="sng">
                <a:solidFill>
                  <a:schemeClr val="hlink"/>
                </a:solidFill>
                <a:hlinkClick r:id="rId3"/>
              </a:rPr>
              <a:t>https://www.go2itech.org/HTML/TT06/toolkit/delivery/com_skills.html</a:t>
            </a:r>
            <a:endParaRPr sz="1800"/>
          </a:p>
          <a:p>
            <a:pPr indent="-1255713" lvl="0" marL="1255713" rtl="0" algn="l">
              <a:lnSpc>
                <a:spcPct val="90000"/>
              </a:lnSpc>
              <a:spcBef>
                <a:spcPts val="1000"/>
              </a:spcBef>
              <a:spcAft>
                <a:spcPts val="0"/>
              </a:spcAft>
              <a:buClr>
                <a:srgbClr val="424242"/>
              </a:buClr>
              <a:buSzPts val="1800"/>
              <a:buNone/>
            </a:pPr>
            <a:r>
              <a:rPr lang="en-IE" sz="1800"/>
              <a:t>	Communication efficace pour les personnes déplacées https://www.physio-pedia.com/Effective_Communication_for_Displaced_Persons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YouTube </a:t>
            </a:r>
            <a:r>
              <a:rPr lang="en-IE" sz="1800"/>
              <a:t>: 	Comment se produisent les erreurs de communication et comment les éviter </a:t>
            </a:r>
            <a:r>
              <a:rPr lang="en-IE" sz="1800" u="sng">
                <a:solidFill>
                  <a:schemeClr val="hlink"/>
                </a:solidFill>
                <a:hlinkClick r:id="rId4"/>
              </a:rPr>
              <a:t>https://www.youtube.com/watch?v=gCfzeONu3Mo</a:t>
            </a:r>
            <a:endParaRPr sz="1800"/>
          </a:p>
          <a:p>
            <a:pPr indent="-1255713" lvl="0" marL="1255713" rtl="0" algn="l">
              <a:lnSpc>
                <a:spcPct val="90000"/>
              </a:lnSpc>
              <a:spcBef>
                <a:spcPts val="1000"/>
              </a:spcBef>
              <a:spcAft>
                <a:spcPts val="0"/>
              </a:spcAft>
              <a:buClr>
                <a:srgbClr val="000000"/>
              </a:buClr>
              <a:buSzPts val="1800"/>
              <a:buNone/>
            </a:pPr>
            <a:r>
              <a:rPr lang="en-IE" sz="1800">
                <a:solidFill>
                  <a:srgbClr val="000000"/>
                </a:solidFill>
              </a:rPr>
              <a:t>	L'art de la communication efficace </a:t>
            </a:r>
            <a:r>
              <a:rPr lang="en-IE" sz="1800" u="sng">
                <a:solidFill>
                  <a:srgbClr val="87AF3F"/>
                </a:solidFill>
                <a:hlinkClick r:id="rId5">
                  <a:extLst>
                    <a:ext uri="{A12FA001-AC4F-418D-AE19-62706E023703}">
                      <ahyp:hlinkClr val="tx"/>
                    </a:ext>
                  </a:extLst>
                </a:hlinkClick>
              </a:rPr>
              <a:t>https://www.youtube.com/watch?v=2Yw6dFQBklA</a:t>
            </a:r>
            <a:endParaRPr sz="1800">
              <a:solidFill>
                <a:srgbClr val="87AF3F"/>
              </a:solidFill>
            </a:endParaRPr>
          </a:p>
          <a:p>
            <a:pPr indent="-1255713" lvl="0" marL="1255713" rtl="0" algn="l">
              <a:lnSpc>
                <a:spcPct val="90000"/>
              </a:lnSpc>
              <a:spcBef>
                <a:spcPts val="1000"/>
              </a:spcBef>
              <a:spcAft>
                <a:spcPts val="0"/>
              </a:spcAft>
              <a:buClr>
                <a:srgbClr val="87AF3F"/>
              </a:buClr>
              <a:buSzPts val="1800"/>
              <a:buNone/>
            </a:pPr>
            <a:r>
              <a:rPr lang="en-IE" sz="1800">
                <a:solidFill>
                  <a:srgbClr val="000000"/>
                </a:solidFill>
              </a:rPr>
              <a:t>	Écoute active </a:t>
            </a:r>
            <a:r>
              <a:rPr lang="en-IE" sz="1800">
                <a:solidFill>
                  <a:srgbClr val="87AF3F"/>
                </a:solidFill>
              </a:rPr>
              <a:t>https://www.youtube.com/watch?v=rzsVh8YwZEQ </a:t>
            </a:r>
            <a:endParaRPr/>
          </a:p>
          <a:p>
            <a:pPr indent="-1255713" lvl="0" marL="1255713" rtl="0" algn="l">
              <a:lnSpc>
                <a:spcPct val="90000"/>
              </a:lnSpc>
              <a:spcBef>
                <a:spcPts val="1000"/>
              </a:spcBef>
              <a:spcAft>
                <a:spcPts val="0"/>
              </a:spcAft>
              <a:buClr>
                <a:srgbClr val="424242"/>
              </a:buClr>
              <a:buSzPts val="1800"/>
              <a:buNone/>
            </a:pPr>
            <a:r>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Publication </a:t>
            </a:r>
            <a:r>
              <a:rPr lang="en-IE" sz="1800"/>
              <a:t>:  HCR. Communication efficace et respectueuse dans les déplacements forcés </a:t>
            </a:r>
            <a:r>
              <a:rPr b="1" lang="en-IE" sz="1800"/>
              <a:t>https://www.refworld.org/pdfid/573d5cef4.pdf</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025" name="Google Shape;1025;p49"/>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Ressources</a:t>
            </a:r>
            <a:endParaRPr b="0" i="0" sz="1400" u="none" cap="none" strike="noStrike">
              <a:solidFill>
                <a:srgbClr val="000000"/>
              </a:solidFill>
              <a:latin typeface="Arial"/>
              <a:ea typeface="Arial"/>
              <a:cs typeface="Arial"/>
              <a:sym typeface="Arial"/>
            </a:endParaRPr>
          </a:p>
        </p:txBody>
      </p:sp>
      <p:cxnSp>
        <p:nvCxnSpPr>
          <p:cNvPr id="1026" name="Google Shape;1026;p49"/>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5"/>
          <p:cNvSpPr txBox="1"/>
          <p:nvPr>
            <p:ph idx="1" type="body"/>
          </p:nvPr>
        </p:nvSpPr>
        <p:spPr>
          <a:xfrm>
            <a:off x="719519" y="2300348"/>
            <a:ext cx="9781619" cy="29770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2300"/>
              <a:buNone/>
            </a:pPr>
            <a:r>
              <a:rPr lang="en-IE" sz="2000">
                <a:solidFill>
                  <a:srgbClr val="424242"/>
                </a:solidFill>
              </a:rPr>
              <a:t>Bienvenue ! Cette collection de guides du formateur a pour but de fournir aux </a:t>
            </a:r>
            <a:r>
              <a:rPr lang="en-IE" sz="2000">
                <a:solidFill>
                  <a:srgbClr val="000000"/>
                </a:solidFill>
              </a:rPr>
              <a:t>agriculteurs urbains des ressources de formation uniques pour concevoir des programmes de formation. Chaque sujet est accompagné d'un ensemble de ressources visant à encourager l'utilisateur à s'embarquer dans un voyage d'auto-apprentissage. Le certificat délivré à la fin de ce module est auto-attribué.  </a:t>
            </a:r>
            <a:endParaRPr sz="2000">
              <a:solidFill>
                <a:srgbClr val="000000"/>
              </a:solidFill>
            </a:endParaRPr>
          </a:p>
          <a:p>
            <a:pPr indent="0" lvl="0" marL="0" rtl="0" algn="l">
              <a:lnSpc>
                <a:spcPct val="90000"/>
              </a:lnSpc>
              <a:spcBef>
                <a:spcPts val="1000"/>
              </a:spcBef>
              <a:spcAft>
                <a:spcPts val="0"/>
              </a:spcAft>
              <a:buClr>
                <a:srgbClr val="E8A116"/>
              </a:buClr>
              <a:buSzPts val="2300"/>
              <a:buNone/>
            </a:pPr>
            <a:r>
              <a:rPr lang="en-IE" sz="2000">
                <a:solidFill>
                  <a:srgbClr val="424242"/>
                </a:solidFill>
              </a:rPr>
              <a:t>D'une manière générale, les objectifs du module se concentreront sur cinq domaines clés : </a:t>
            </a:r>
            <a:endParaRPr sz="2000"/>
          </a:p>
        </p:txBody>
      </p:sp>
      <p:sp>
        <p:nvSpPr>
          <p:cNvPr id="221" name="Google Shape;221;p5"/>
          <p:cNvSpPr/>
          <p:nvPr/>
        </p:nvSpPr>
        <p:spPr>
          <a:xfrm>
            <a:off x="482456" y="299262"/>
            <a:ext cx="5046808" cy="1953020"/>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 name="Google Shape;222;p5"/>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1.1 Introduction</a:t>
            </a:r>
            <a:endParaRPr/>
          </a:p>
        </p:txBody>
      </p:sp>
      <p:grpSp>
        <p:nvGrpSpPr>
          <p:cNvPr id="223" name="Google Shape;223;p5"/>
          <p:cNvGrpSpPr/>
          <p:nvPr/>
        </p:nvGrpSpPr>
        <p:grpSpPr>
          <a:xfrm>
            <a:off x="9972572" y="988421"/>
            <a:ext cx="1226899" cy="1225696"/>
            <a:chOff x="10376768" y="2334933"/>
            <a:chExt cx="920484" cy="919581"/>
          </a:xfrm>
        </p:grpSpPr>
        <p:sp>
          <p:nvSpPr>
            <p:cNvPr id="224" name="Google Shape;224;p5"/>
            <p:cNvSpPr/>
            <p:nvPr/>
          </p:nvSpPr>
          <p:spPr>
            <a:xfrm>
              <a:off x="11105749" y="2358419"/>
              <a:ext cx="171631" cy="171631"/>
            </a:xfrm>
            <a:custGeom>
              <a:rect b="b" l="l" r="r" t="t"/>
              <a:pathLst>
                <a:path extrusionOk="0" h="171631" w="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5" name="Google Shape;225;p5"/>
            <p:cNvSpPr/>
            <p:nvPr/>
          </p:nvSpPr>
          <p:spPr>
            <a:xfrm>
              <a:off x="10773326" y="2554440"/>
              <a:ext cx="311645" cy="486890"/>
            </a:xfrm>
            <a:custGeom>
              <a:rect b="b" l="l" r="r" t="t"/>
              <a:pathLst>
                <a:path extrusionOk="0" h="486890" w="311645">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6" name="Google Shape;226;p5"/>
            <p:cNvGrpSpPr/>
            <p:nvPr/>
          </p:nvGrpSpPr>
          <p:grpSpPr>
            <a:xfrm>
              <a:off x="10376768" y="2334933"/>
              <a:ext cx="920484" cy="919581"/>
              <a:chOff x="10376768" y="2334933"/>
              <a:chExt cx="920484" cy="919581"/>
            </a:xfrm>
          </p:grpSpPr>
          <p:sp>
            <p:nvSpPr>
              <p:cNvPr id="227" name="Google Shape;227;p5"/>
              <p:cNvSpPr/>
              <p:nvPr/>
            </p:nvSpPr>
            <p:spPr>
              <a:xfrm>
                <a:off x="11043419" y="2944675"/>
                <a:ext cx="88525" cy="88525"/>
              </a:xfrm>
              <a:custGeom>
                <a:rect b="b" l="l" r="r" t="t"/>
                <a:pathLst>
                  <a:path extrusionOk="0" h="88525" w="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5"/>
              <p:cNvSpPr/>
              <p:nvPr/>
            </p:nvSpPr>
            <p:spPr>
              <a:xfrm>
                <a:off x="10376768" y="2334933"/>
                <a:ext cx="920484" cy="919581"/>
              </a:xfrm>
              <a:custGeom>
                <a:rect b="b" l="l" r="r" t="t"/>
                <a:pathLst>
                  <a:path extrusionOk="0" h="919581" w="920484">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229" name="Google Shape;229;p5"/>
          <p:cNvCxnSpPr/>
          <p:nvPr/>
        </p:nvCxnSpPr>
        <p:spPr>
          <a:xfrm flipH="1">
            <a:off x="-35953" y="1601269"/>
            <a:ext cx="10008525" cy="1"/>
          </a:xfrm>
          <a:prstGeom prst="straightConnector1">
            <a:avLst/>
          </a:prstGeom>
          <a:noFill/>
          <a:ln cap="flat" cmpd="sng" w="34925">
            <a:solidFill>
              <a:srgbClr val="E8A116"/>
            </a:solidFill>
            <a:prstDash val="solid"/>
            <a:miter lim="800000"/>
            <a:headEnd len="sm" w="sm" type="none"/>
            <a:tailEnd len="sm" w="sm" type="none"/>
          </a:ln>
        </p:spPr>
      </p:cxnSp>
      <p:sp>
        <p:nvSpPr>
          <p:cNvPr id="230" name="Google Shape;230;p5"/>
          <p:cNvSpPr txBox="1"/>
          <p:nvPr/>
        </p:nvSpPr>
        <p:spPr>
          <a:xfrm>
            <a:off x="693032" y="4164116"/>
            <a:ext cx="10479952" cy="2322622"/>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rgbClr val="E8A116"/>
              </a:buClr>
              <a:buSzPts val="2300"/>
              <a:buFont typeface="Calibri"/>
              <a:buAutoNum type="arabicPeriod"/>
            </a:pPr>
            <a:r>
              <a:rPr b="0" i="0" lang="en-IE" sz="2000" u="none" cap="none" strike="noStrike">
                <a:solidFill>
                  <a:srgbClr val="424242"/>
                </a:solidFill>
                <a:latin typeface="Calibri"/>
                <a:ea typeface="Calibri"/>
                <a:cs typeface="Calibri"/>
                <a:sym typeface="Calibri"/>
              </a:rPr>
              <a:t>Identification des besoins de formation et conception </a:t>
            </a:r>
            <a:endParaRPr b="0" i="0" sz="20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rgbClr val="E8A116"/>
              </a:buClr>
              <a:buSzPts val="2300"/>
              <a:buFont typeface="Calibri"/>
              <a:buAutoNum type="arabicPeriod"/>
            </a:pPr>
            <a:r>
              <a:rPr b="0" i="0" lang="en-IE" sz="2000" u="none" cap="none" strike="noStrike">
                <a:solidFill>
                  <a:srgbClr val="424242"/>
                </a:solidFill>
                <a:latin typeface="Calibri"/>
                <a:ea typeface="Calibri"/>
                <a:cs typeface="Calibri"/>
                <a:sym typeface="Calibri"/>
              </a:rPr>
              <a:t>Techniques de formation et compétences de communication efficaces </a:t>
            </a:r>
            <a:endParaRPr b="0" i="0" sz="20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rgbClr val="E8A116"/>
              </a:buClr>
              <a:buSzPts val="2300"/>
              <a:buFont typeface="Calibri"/>
              <a:buAutoNum type="arabicPeriod"/>
            </a:pPr>
            <a:r>
              <a:rPr b="0" i="0" lang="en-IE" sz="2000" u="none" cap="none" strike="noStrike">
                <a:solidFill>
                  <a:srgbClr val="424242"/>
                </a:solidFill>
                <a:latin typeface="Calibri"/>
                <a:ea typeface="Calibri"/>
                <a:cs typeface="Calibri"/>
                <a:sym typeface="Calibri"/>
              </a:rPr>
              <a:t>Sensibilisation à une série de sujets, y compris l'égalité, la diversité et le handicap dans le contexte de la législation européenne actuelle.</a:t>
            </a:r>
            <a:endParaRPr b="0" i="0" sz="20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rgbClr val="E8A116"/>
              </a:buClr>
              <a:buSzPts val="2300"/>
              <a:buFont typeface="Calibri"/>
              <a:buAutoNum type="arabicPeriod"/>
            </a:pPr>
            <a:r>
              <a:rPr b="0" i="0" lang="en-IE" sz="2000" u="none" cap="none" strike="noStrike">
                <a:solidFill>
                  <a:srgbClr val="424242"/>
                </a:solidFill>
                <a:latin typeface="Calibri"/>
                <a:ea typeface="Calibri"/>
                <a:cs typeface="Calibri"/>
                <a:sym typeface="Calibri"/>
              </a:rPr>
              <a:t>Fournir un contenu de formation approprié.</a:t>
            </a:r>
            <a:endParaRPr b="0" i="0" sz="20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rgbClr val="E8A116"/>
              </a:buClr>
              <a:buSzPts val="2300"/>
              <a:buFont typeface="Calibri"/>
              <a:buAutoNum type="arabicPeriod"/>
            </a:pPr>
            <a:r>
              <a:rPr b="0" i="0" lang="en-IE" sz="2000" u="none" cap="none" strike="noStrike">
                <a:solidFill>
                  <a:srgbClr val="424242"/>
                </a:solidFill>
                <a:latin typeface="Calibri"/>
                <a:ea typeface="Calibri"/>
                <a:cs typeface="Calibri"/>
                <a:sym typeface="Calibri"/>
              </a:rPr>
              <a:t>Techniques d'évaluation et de contrôle</a:t>
            </a:r>
            <a:endParaRPr b="0" i="0" sz="2000" u="none" cap="none" strike="noStrike">
              <a:solidFill>
                <a:srgbClr val="000000"/>
              </a:solidFill>
              <a:latin typeface="Arial"/>
              <a:ea typeface="Arial"/>
              <a:cs typeface="Arial"/>
              <a:sym typeface="Arial"/>
            </a:endParaRPr>
          </a:p>
          <a:p>
            <a:pPr indent="-304800" lvl="0" marL="457200" marR="0" rtl="0" algn="l">
              <a:lnSpc>
                <a:spcPct val="90000"/>
              </a:lnSpc>
              <a:spcBef>
                <a:spcPts val="1000"/>
              </a:spcBef>
              <a:spcAft>
                <a:spcPts val="0"/>
              </a:spcAft>
              <a:buClr>
                <a:srgbClr val="E8A116"/>
              </a:buClr>
              <a:buSzPts val="2400"/>
              <a:buFont typeface="Calibri"/>
              <a:buNone/>
            </a:pPr>
            <a:r>
              <a:t/>
            </a:r>
            <a:endParaRPr b="0" i="0" sz="2000" u="none" cap="none" strike="noStrike">
              <a:solidFill>
                <a:srgbClr val="086575"/>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50"/>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032" name="Google Shape;1032;p50"/>
          <p:cNvCxnSpPr/>
          <p:nvPr/>
        </p:nvCxnSpPr>
        <p:spPr>
          <a:xfrm flipH="1">
            <a:off x="-12787" y="2787356"/>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033" name="Google Shape;1033;p50"/>
          <p:cNvSpPr txBox="1"/>
          <p:nvPr/>
        </p:nvSpPr>
        <p:spPr>
          <a:xfrm>
            <a:off x="384132" y="3108260"/>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Quelles sont les informations dont vous avez besoin pour préparer votre formation ?</a:t>
            </a:r>
            <a:endParaRPr b="0" i="0" sz="1400" u="none" cap="none" strike="noStrike">
              <a:solidFill>
                <a:srgbClr val="000000"/>
              </a:solidFill>
              <a:latin typeface="Arial"/>
              <a:ea typeface="Arial"/>
              <a:cs typeface="Arial"/>
              <a:sym typeface="Arial"/>
            </a:endParaRPr>
          </a:p>
          <a:p>
            <a:pPr indent="-14288" lvl="0" marL="14288" marR="0" rtl="0" algn="l">
              <a:lnSpc>
                <a:spcPct val="90000"/>
              </a:lnSpc>
              <a:spcBef>
                <a:spcPts val="1000"/>
              </a:spcBef>
              <a:spcAft>
                <a:spcPts val="0"/>
              </a:spcAft>
              <a:buClr>
                <a:srgbClr val="086575"/>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034" name="Google Shape;1034;p50"/>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4.4 Conception du cours de formation</a:t>
            </a:r>
            <a:endParaRPr>
              <a:solidFill>
                <a:schemeClr val="lt1"/>
              </a:solidFill>
            </a:endParaRPr>
          </a:p>
        </p:txBody>
      </p:sp>
      <p:grpSp>
        <p:nvGrpSpPr>
          <p:cNvPr id="1035" name="Google Shape;1035;p50"/>
          <p:cNvGrpSpPr/>
          <p:nvPr/>
        </p:nvGrpSpPr>
        <p:grpSpPr>
          <a:xfrm>
            <a:off x="10993560" y="424019"/>
            <a:ext cx="789352" cy="789216"/>
            <a:chOff x="3258209" y="1217582"/>
            <a:chExt cx="4712093" cy="4711281"/>
          </a:xfrm>
        </p:grpSpPr>
        <p:sp>
          <p:nvSpPr>
            <p:cNvPr id="1036" name="Google Shape;1036;p50"/>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37" name="Google Shape;1037;p50"/>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1038" name="Google Shape;1038;p50"/>
            <p:cNvGrpSpPr/>
            <p:nvPr/>
          </p:nvGrpSpPr>
          <p:grpSpPr>
            <a:xfrm>
              <a:off x="3258209" y="1217582"/>
              <a:ext cx="4712093" cy="4711281"/>
              <a:chOff x="3258209" y="1217582"/>
              <a:chExt cx="4712093" cy="4711281"/>
            </a:xfrm>
          </p:grpSpPr>
          <p:sp>
            <p:nvSpPr>
              <p:cNvPr id="1039" name="Google Shape;1039;p50"/>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0" name="Google Shape;1040;p50"/>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1" name="Google Shape;1041;p50"/>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2" name="Google Shape;1042;p50"/>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3" name="Google Shape;1043;p50"/>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4" name="Google Shape;1044;p50"/>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5" name="Google Shape;1045;p50"/>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6" name="Google Shape;1046;p50"/>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7" name="Google Shape;1047;p50"/>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8" name="Google Shape;1048;p50"/>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49" name="Google Shape;1049;p50"/>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50" name="Google Shape;1050;p50"/>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51" name="Google Shape;1051;p50"/>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52" name="Google Shape;1052;p50"/>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grpSp>
        <p:nvGrpSpPr>
          <p:cNvPr id="1053" name="Google Shape;1053;p50"/>
          <p:cNvGrpSpPr/>
          <p:nvPr/>
        </p:nvGrpSpPr>
        <p:grpSpPr>
          <a:xfrm>
            <a:off x="5977464" y="818627"/>
            <a:ext cx="4380740" cy="5220745"/>
            <a:chOff x="0" y="0"/>
            <a:chExt cx="4380740" cy="5220745"/>
          </a:xfrm>
        </p:grpSpPr>
        <p:sp>
          <p:nvSpPr>
            <p:cNvPr id="1054" name="Google Shape;1054;p50"/>
            <p:cNvSpPr/>
            <p:nvPr/>
          </p:nvSpPr>
          <p:spPr>
            <a:xfrm>
              <a:off x="1642777" y="0"/>
              <a:ext cx="1095185" cy="1305186"/>
            </a:xfrm>
            <a:prstGeom prst="trapezoid">
              <a:avLst>
                <a:gd fmla="val 50000" name="adj"/>
              </a:avLst>
            </a:prstGeom>
            <a:solidFill>
              <a:srgbClr val="E8A1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50"/>
            <p:cNvSpPr txBox="1"/>
            <p:nvPr/>
          </p:nvSpPr>
          <p:spPr>
            <a:xfrm>
              <a:off x="1642776" y="652593"/>
              <a:ext cx="1095185" cy="847463"/>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2700"/>
                <a:buFont typeface="Calibri"/>
                <a:buNone/>
              </a:pPr>
              <a:r>
                <a:rPr b="0" i="0" lang="en-IE" sz="1400" u="none" cap="none" strike="noStrike">
                  <a:solidFill>
                    <a:schemeClr val="lt1"/>
                  </a:solidFill>
                  <a:latin typeface="Calibri"/>
                  <a:ea typeface="Calibri"/>
                  <a:cs typeface="Calibri"/>
                  <a:sym typeface="Calibri"/>
                </a:rPr>
                <a:t>Intention</a:t>
              </a:r>
              <a:endParaRPr b="0" i="0" sz="1400" u="none" cap="none" strike="noStrike">
                <a:solidFill>
                  <a:schemeClr val="lt1"/>
                </a:solidFill>
                <a:latin typeface="Calibri"/>
                <a:ea typeface="Calibri"/>
                <a:cs typeface="Calibri"/>
                <a:sym typeface="Calibri"/>
              </a:endParaRPr>
            </a:p>
          </p:txBody>
        </p:sp>
        <p:sp>
          <p:nvSpPr>
            <p:cNvPr id="1056" name="Google Shape;1056;p50"/>
            <p:cNvSpPr/>
            <p:nvPr/>
          </p:nvSpPr>
          <p:spPr>
            <a:xfrm>
              <a:off x="1095185" y="1305186"/>
              <a:ext cx="2190370" cy="1305186"/>
            </a:xfrm>
            <a:prstGeom prst="trapezoid">
              <a:avLst>
                <a:gd fmla="val 41955" name="adj"/>
              </a:avLst>
            </a:prstGeom>
            <a:solidFill>
              <a:srgbClr val="296B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50"/>
            <p:cNvSpPr txBox="1"/>
            <p:nvPr/>
          </p:nvSpPr>
          <p:spPr>
            <a:xfrm>
              <a:off x="1478499" y="1305186"/>
              <a:ext cx="1423740" cy="1305186"/>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chemeClr val="lt1"/>
                </a:buClr>
                <a:buSzPts val="3800"/>
                <a:buFont typeface="Calibri"/>
                <a:buNone/>
              </a:pPr>
              <a:r>
                <a:rPr b="0" i="0" lang="en-IE" sz="3800" u="none" cap="none" strike="noStrike">
                  <a:solidFill>
                    <a:schemeClr val="lt1"/>
                  </a:solidFill>
                  <a:latin typeface="Calibri"/>
                  <a:ea typeface="Calibri"/>
                  <a:cs typeface="Calibri"/>
                  <a:sym typeface="Calibri"/>
                </a:rPr>
                <a:t>Buts</a:t>
              </a:r>
              <a:endParaRPr b="0" i="0" sz="1400" u="none" cap="none" strike="noStrike">
                <a:solidFill>
                  <a:srgbClr val="000000"/>
                </a:solidFill>
                <a:latin typeface="Arial"/>
                <a:ea typeface="Arial"/>
                <a:cs typeface="Arial"/>
                <a:sym typeface="Arial"/>
              </a:endParaRPr>
            </a:p>
          </p:txBody>
        </p:sp>
        <p:sp>
          <p:nvSpPr>
            <p:cNvPr id="1058" name="Google Shape;1058;p50"/>
            <p:cNvSpPr/>
            <p:nvPr/>
          </p:nvSpPr>
          <p:spPr>
            <a:xfrm>
              <a:off x="547592" y="2610373"/>
              <a:ext cx="3285555" cy="1305186"/>
            </a:xfrm>
            <a:prstGeom prst="trapezoid">
              <a:avLst>
                <a:gd fmla="val 41955" name="adj"/>
              </a:avLst>
            </a:prstGeom>
            <a:solidFill>
              <a:srgbClr val="E8A1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50"/>
            <p:cNvSpPr txBox="1"/>
            <p:nvPr/>
          </p:nvSpPr>
          <p:spPr>
            <a:xfrm>
              <a:off x="1122564" y="2610373"/>
              <a:ext cx="2135610" cy="1305186"/>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chemeClr val="lt1"/>
                </a:buClr>
                <a:buSzPts val="3800"/>
                <a:buFont typeface="Calibri"/>
                <a:buNone/>
              </a:pPr>
              <a:r>
                <a:rPr b="0" i="0" lang="en-IE" sz="3800" u="none" cap="none" strike="noStrike">
                  <a:solidFill>
                    <a:schemeClr val="lt1"/>
                  </a:solidFill>
                  <a:latin typeface="Calibri"/>
                  <a:ea typeface="Calibri"/>
                  <a:cs typeface="Calibri"/>
                  <a:sym typeface="Calibri"/>
                </a:rPr>
                <a:t>Objectif</a:t>
              </a:r>
              <a:endParaRPr b="0" i="0" sz="1400" u="none" cap="none" strike="noStrike">
                <a:solidFill>
                  <a:srgbClr val="000000"/>
                </a:solidFill>
                <a:latin typeface="Arial"/>
                <a:ea typeface="Arial"/>
                <a:cs typeface="Arial"/>
                <a:sym typeface="Arial"/>
              </a:endParaRPr>
            </a:p>
          </p:txBody>
        </p:sp>
        <p:sp>
          <p:nvSpPr>
            <p:cNvPr id="1060" name="Google Shape;1060;p50"/>
            <p:cNvSpPr/>
            <p:nvPr/>
          </p:nvSpPr>
          <p:spPr>
            <a:xfrm>
              <a:off x="0" y="3915559"/>
              <a:ext cx="4380740" cy="1305186"/>
            </a:xfrm>
            <a:prstGeom prst="trapezoid">
              <a:avLst>
                <a:gd fmla="val 41955" name="adj"/>
              </a:avLst>
            </a:prstGeom>
            <a:solidFill>
              <a:srgbClr val="296B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50"/>
            <p:cNvSpPr txBox="1"/>
            <p:nvPr/>
          </p:nvSpPr>
          <p:spPr>
            <a:xfrm>
              <a:off x="766629" y="3915559"/>
              <a:ext cx="2847480" cy="1305186"/>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chemeClr val="lt1"/>
                </a:buClr>
                <a:buSzPts val="3800"/>
                <a:buFont typeface="Calibri"/>
                <a:buNone/>
              </a:pPr>
              <a:r>
                <a:rPr b="0" i="0" lang="en-IE" sz="3800" u="none" cap="none" strike="noStrike">
                  <a:solidFill>
                    <a:schemeClr val="lt1"/>
                  </a:solidFill>
                  <a:latin typeface="Calibri"/>
                  <a:ea typeface="Calibri"/>
                  <a:cs typeface="Calibri"/>
                  <a:sym typeface="Calibri"/>
                </a:rPr>
                <a:t>Plan de cours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51"/>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Titre : </a:t>
            </a:r>
            <a:r>
              <a:rPr lang="en-IE" sz="1800">
                <a:solidFill>
                  <a:srgbClr val="454545"/>
                </a:solidFill>
              </a:rPr>
              <a:t>Donnez à votre formation un nom ou un titre qui en résume le contenu.</a:t>
            </a:r>
            <a:endParaRPr sz="20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Durée </a:t>
            </a:r>
            <a:r>
              <a:rPr lang="en-IE" sz="1800">
                <a:solidFill>
                  <a:srgbClr val="454545"/>
                </a:solidFill>
              </a:rPr>
              <a:t>: combien d'heures/jours/semaines faudra-t-il pour dispenser ce cours ?</a:t>
            </a:r>
            <a:endParaRPr sz="20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L'évaluation </a:t>
            </a:r>
            <a:r>
              <a:rPr lang="en-IE" sz="1800">
                <a:solidFill>
                  <a:srgbClr val="454545"/>
                </a:solidFill>
              </a:rPr>
              <a:t>: Comment le cours sera-t-il évalué ? De manière formelle (par exemple, des examens) ou informelle (par exemple, en observant les compétences, les autocontrôles, les exercices et les activités). </a:t>
            </a:r>
            <a:endParaRPr sz="20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Notation </a:t>
            </a:r>
            <a:r>
              <a:rPr lang="en-IE" sz="1800">
                <a:solidFill>
                  <a:srgbClr val="454545"/>
                </a:solidFill>
              </a:rPr>
              <a:t>: Comment les évaluations seront-elles notées ? Quelle est la note requise pour réussir un examen (par exemple, 50 %) ?</a:t>
            </a:r>
            <a:endParaRPr sz="20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Public cible </a:t>
            </a:r>
            <a:r>
              <a:rPr lang="en-IE" sz="1800">
                <a:solidFill>
                  <a:srgbClr val="454545"/>
                </a:solidFill>
              </a:rPr>
              <a:t>: À qui enseignez-vous ? Quel est leur niveau d'études et leur expérience de vie ? Que savent-ils déjà ?</a:t>
            </a:r>
            <a:endParaRPr sz="20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Objectif de la formation : </a:t>
            </a:r>
            <a:r>
              <a:rPr lang="en-IE" sz="1800">
                <a:solidFill>
                  <a:srgbClr val="454545"/>
                </a:solidFill>
              </a:rPr>
              <a:t>En une phrase, décrivez l'objectif général ou l'intention de la formation ou de l'événement éducatif. Qu'espérez-vous enseigner ? Quels sont les besoins de formation ? Qu'espérez-vous que vos stagiaires seront en mesure de faire à l'issue de cette formation ?</a:t>
            </a:r>
            <a:endParaRPr sz="20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Objectifs : </a:t>
            </a:r>
            <a:r>
              <a:rPr lang="en-IE" sz="1800">
                <a:solidFill>
                  <a:srgbClr val="454545"/>
                </a:solidFill>
              </a:rPr>
              <a:t>Précisez quelques grands domaines du contenu du cours qui sont nécessaires pour atteindre votre objectif. </a:t>
            </a:r>
            <a:endParaRPr sz="2000"/>
          </a:p>
        </p:txBody>
      </p:sp>
      <p:sp>
        <p:nvSpPr>
          <p:cNvPr id="1067" name="Google Shape;1067;p51"/>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068" name="Google Shape;1068;p51"/>
          <p:cNvCxnSpPr/>
          <p:nvPr/>
        </p:nvCxnSpPr>
        <p:spPr>
          <a:xfrm flipH="1">
            <a:off x="-12787" y="2787356"/>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069" name="Google Shape;1069;p51"/>
          <p:cNvSpPr txBox="1"/>
          <p:nvPr/>
        </p:nvSpPr>
        <p:spPr>
          <a:xfrm>
            <a:off x="384132" y="3108260"/>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Planifier - Faire - Réviser</a:t>
            </a:r>
            <a:endParaRPr b="0" i="0" sz="2400" u="none" cap="none" strike="noStrike">
              <a:solidFill>
                <a:schemeClr val="lt1"/>
              </a:solidFill>
              <a:latin typeface="Calibri"/>
              <a:ea typeface="Calibri"/>
              <a:cs typeface="Calibri"/>
              <a:sym typeface="Calibri"/>
            </a:endParaRPr>
          </a:p>
          <a:p>
            <a:pPr indent="-14288" lvl="0" marL="14288" marR="0" rtl="0" algn="l">
              <a:lnSpc>
                <a:spcPct val="90000"/>
              </a:lnSpc>
              <a:spcBef>
                <a:spcPts val="1000"/>
              </a:spcBef>
              <a:spcAft>
                <a:spcPts val="0"/>
              </a:spcAft>
              <a:buClr>
                <a:srgbClr val="086575"/>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070" name="Google Shape;1070;p51"/>
          <p:cNvSpPr txBox="1"/>
          <p:nvPr>
            <p:ph idx="2" type="body"/>
          </p:nvPr>
        </p:nvSpPr>
        <p:spPr>
          <a:xfrm>
            <a:off x="370063" y="614086"/>
            <a:ext cx="3262225" cy="2173270"/>
          </a:xfrm>
          <a:prstGeom prst="rect">
            <a:avLst/>
          </a:prstGeom>
          <a:noFill/>
          <a:ln>
            <a:noFill/>
          </a:ln>
        </p:spPr>
        <p:txBody>
          <a:bodyPr anchorCtr="0" anchor="t" bIns="45700" lIns="91425" spcFirstLastPara="1" rIns="91425" wrap="square" tIns="45700">
            <a:noAutofit/>
          </a:bodyPr>
          <a:lstStyle/>
          <a:p>
            <a:pPr indent="0" lvl="0" marL="0" rtl="0" algn="l">
              <a:lnSpc>
                <a:spcPct val="106285"/>
              </a:lnSpc>
              <a:spcBef>
                <a:spcPts val="0"/>
              </a:spcBef>
              <a:spcAft>
                <a:spcPts val="0"/>
              </a:spcAft>
              <a:buClr>
                <a:schemeClr val="lt1"/>
              </a:buClr>
              <a:buSzPts val="3500"/>
              <a:buNone/>
            </a:pPr>
            <a:r>
              <a:rPr lang="en-IE" sz="3500">
                <a:solidFill>
                  <a:schemeClr val="lt1"/>
                </a:solidFill>
              </a:rPr>
              <a:t>4.4 Conception du cours de formation  </a:t>
            </a:r>
            <a:endParaRPr/>
          </a:p>
          <a:p>
            <a:pPr indent="0" lvl="0" marL="0" rtl="0" algn="l">
              <a:lnSpc>
                <a:spcPct val="106285"/>
              </a:lnSpc>
              <a:spcBef>
                <a:spcPts val="0"/>
              </a:spcBef>
              <a:spcAft>
                <a:spcPts val="0"/>
              </a:spcAft>
              <a:buClr>
                <a:srgbClr val="086575"/>
              </a:buClr>
              <a:buSzPts val="3500"/>
              <a:buNone/>
            </a:pPr>
            <a:r>
              <a:t/>
            </a:r>
            <a:endParaRPr sz="3500">
              <a:solidFill>
                <a:schemeClr val="lt1"/>
              </a:solidFill>
            </a:endParaRPr>
          </a:p>
        </p:txBody>
      </p:sp>
      <p:grpSp>
        <p:nvGrpSpPr>
          <p:cNvPr id="1071" name="Google Shape;1071;p51"/>
          <p:cNvGrpSpPr/>
          <p:nvPr/>
        </p:nvGrpSpPr>
        <p:grpSpPr>
          <a:xfrm>
            <a:off x="11078223" y="142851"/>
            <a:ext cx="1018347" cy="1181853"/>
            <a:chOff x="8360213" y="3458151"/>
            <a:chExt cx="853935" cy="991043"/>
          </a:xfrm>
        </p:grpSpPr>
        <p:grpSp>
          <p:nvGrpSpPr>
            <p:cNvPr id="1072" name="Google Shape;1072;p51"/>
            <p:cNvGrpSpPr/>
            <p:nvPr/>
          </p:nvGrpSpPr>
          <p:grpSpPr>
            <a:xfrm>
              <a:off x="8599192" y="3595917"/>
              <a:ext cx="375981" cy="204367"/>
              <a:chOff x="2642504" y="3763150"/>
              <a:chExt cx="375981" cy="204367"/>
            </a:xfrm>
          </p:grpSpPr>
          <p:sp>
            <p:nvSpPr>
              <p:cNvPr id="1073" name="Google Shape;1073;p51"/>
              <p:cNvSpPr/>
              <p:nvPr/>
            </p:nvSpPr>
            <p:spPr>
              <a:xfrm>
                <a:off x="2813454" y="3763150"/>
                <a:ext cx="205031" cy="204367"/>
              </a:xfrm>
              <a:custGeom>
                <a:rect b="b" l="l" r="r" t="t"/>
                <a:pathLst>
                  <a:path extrusionOk="0" h="204367" w="205031">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74" name="Google Shape;1074;p51"/>
              <p:cNvSpPr/>
              <p:nvPr/>
            </p:nvSpPr>
            <p:spPr>
              <a:xfrm>
                <a:off x="2642504" y="3763235"/>
                <a:ext cx="161142" cy="204281"/>
              </a:xfrm>
              <a:custGeom>
                <a:rect b="b" l="l" r="r" t="t"/>
                <a:pathLst>
                  <a:path extrusionOk="0" h="204281" w="161142">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075" name="Google Shape;1075;p51"/>
            <p:cNvGrpSpPr/>
            <p:nvPr/>
          </p:nvGrpSpPr>
          <p:grpSpPr>
            <a:xfrm>
              <a:off x="8360213" y="3458151"/>
              <a:ext cx="853935" cy="991043"/>
              <a:chOff x="2403525" y="3625384"/>
              <a:chExt cx="853935" cy="991043"/>
            </a:xfrm>
          </p:grpSpPr>
          <p:sp>
            <p:nvSpPr>
              <p:cNvPr id="1076" name="Google Shape;1076;p51"/>
              <p:cNvSpPr/>
              <p:nvPr/>
            </p:nvSpPr>
            <p:spPr>
              <a:xfrm>
                <a:off x="2403525" y="3625384"/>
                <a:ext cx="853935" cy="991043"/>
              </a:xfrm>
              <a:custGeom>
                <a:rect b="b" l="l" r="r" t="t"/>
                <a:pathLst>
                  <a:path extrusionOk="0" h="991043" w="853935">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77" name="Google Shape;1077;p51"/>
              <p:cNvSpPr/>
              <p:nvPr/>
            </p:nvSpPr>
            <p:spPr>
              <a:xfrm>
                <a:off x="2592262" y="4172728"/>
                <a:ext cx="170086" cy="102379"/>
              </a:xfrm>
              <a:custGeom>
                <a:rect b="b" l="l" r="r" t="t"/>
                <a:pathLst>
                  <a:path extrusionOk="0" h="102379" w="170086">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78" name="Google Shape;1078;p51"/>
              <p:cNvSpPr/>
              <p:nvPr/>
            </p:nvSpPr>
            <p:spPr>
              <a:xfrm>
                <a:off x="2779628" y="4206241"/>
                <a:ext cx="102434" cy="171023"/>
              </a:xfrm>
              <a:custGeom>
                <a:rect b="b" l="l" r="r" t="t"/>
                <a:pathLst>
                  <a:path extrusionOk="0" h="171023" w="102434">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79" name="Google Shape;1079;p51"/>
              <p:cNvSpPr/>
              <p:nvPr/>
            </p:nvSpPr>
            <p:spPr>
              <a:xfrm>
                <a:off x="2899237" y="4173246"/>
                <a:ext cx="169747" cy="101861"/>
              </a:xfrm>
              <a:custGeom>
                <a:rect b="b" l="l" r="r" t="t"/>
                <a:pathLst>
                  <a:path extrusionOk="0" h="101861" w="169747">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52"/>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Objectifs : </a:t>
            </a:r>
            <a:r>
              <a:rPr lang="en-IE" sz="1800">
                <a:solidFill>
                  <a:srgbClr val="454545"/>
                </a:solidFill>
              </a:rPr>
              <a:t>Dressez la liste des résultats d'apprentissage qui indiquent le comportement que les stagiaires doivent adopter une fois que ces objectifs ont été atteints. </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Le programme : </a:t>
            </a:r>
            <a:r>
              <a:rPr lang="en-IE" sz="1800">
                <a:solidFill>
                  <a:srgbClr val="454545"/>
                </a:solidFill>
              </a:rPr>
              <a:t>Préparez maintenant un résumé des thèmes ou sujets spécifiques que vous souhaitez enseigner pour atteindre vos objectifs. Il doit être plus détaillé et se concentrer sur ce que le formateur enseignera aux stagiaires sur un sujet particulier. </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Rédiger le contenu du cours : </a:t>
            </a:r>
            <a:r>
              <a:rPr lang="en-IE" sz="1800">
                <a:solidFill>
                  <a:srgbClr val="454545"/>
                </a:solidFill>
              </a:rPr>
              <a:t>s'assurer que le contenu du cours est pertinent et adapté aux stagiaires. Il doit être présenté de manière appropriée au niveau du cours. Inclure des récits et des expériences de vie.</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Mode de présentation </a:t>
            </a:r>
            <a:r>
              <a:rPr lang="en-IE" sz="1800">
                <a:solidFill>
                  <a:srgbClr val="454545"/>
                </a:solidFill>
              </a:rPr>
              <a:t>: présenter les concepts et le contenu facilement aux stagiaires. Faites appel à tous les sens si possible (en incorporant les quatre styles d'apprentissage VARK et Honey &amp; Mumford - par exemple en utilisant des méthodes audiovisuelles, PowerPoint, des polycopiés, des images, des textes, des dessins animés, des vidéos, des exercices pratiques et théoriques, etc.) Utiliser des groupes de discussion et des exercices qui s'appuient sur les expériences des apprenants.  </a:t>
            </a:r>
            <a:endParaRPr b="1" sz="1800">
              <a:solidFill>
                <a:srgbClr val="454545"/>
              </a:solidFill>
            </a:endParaRPr>
          </a:p>
        </p:txBody>
      </p:sp>
      <p:sp>
        <p:nvSpPr>
          <p:cNvPr id="1085" name="Google Shape;1085;p52"/>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086" name="Google Shape;1086;p52"/>
          <p:cNvCxnSpPr/>
          <p:nvPr/>
        </p:nvCxnSpPr>
        <p:spPr>
          <a:xfrm flipH="1">
            <a:off x="-12787" y="2787356"/>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087" name="Google Shape;1087;p52"/>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4.4 Conception du cours de formation</a:t>
            </a:r>
            <a:endParaRPr>
              <a:solidFill>
                <a:schemeClr val="lt1"/>
              </a:solidFill>
            </a:endParaRPr>
          </a:p>
        </p:txBody>
      </p:sp>
      <p:grpSp>
        <p:nvGrpSpPr>
          <p:cNvPr id="1088" name="Google Shape;1088;p52"/>
          <p:cNvGrpSpPr/>
          <p:nvPr/>
        </p:nvGrpSpPr>
        <p:grpSpPr>
          <a:xfrm>
            <a:off x="11078223" y="142851"/>
            <a:ext cx="1018347" cy="1181853"/>
            <a:chOff x="8360213" y="3458151"/>
            <a:chExt cx="853935" cy="991043"/>
          </a:xfrm>
        </p:grpSpPr>
        <p:grpSp>
          <p:nvGrpSpPr>
            <p:cNvPr id="1089" name="Google Shape;1089;p52"/>
            <p:cNvGrpSpPr/>
            <p:nvPr/>
          </p:nvGrpSpPr>
          <p:grpSpPr>
            <a:xfrm>
              <a:off x="8599192" y="3595917"/>
              <a:ext cx="375981" cy="204367"/>
              <a:chOff x="2642504" y="3763150"/>
              <a:chExt cx="375981" cy="204367"/>
            </a:xfrm>
          </p:grpSpPr>
          <p:sp>
            <p:nvSpPr>
              <p:cNvPr id="1090" name="Google Shape;1090;p52"/>
              <p:cNvSpPr/>
              <p:nvPr/>
            </p:nvSpPr>
            <p:spPr>
              <a:xfrm>
                <a:off x="2813454" y="3763150"/>
                <a:ext cx="205031" cy="204367"/>
              </a:xfrm>
              <a:custGeom>
                <a:rect b="b" l="l" r="r" t="t"/>
                <a:pathLst>
                  <a:path extrusionOk="0" h="204367" w="205031">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91" name="Google Shape;1091;p52"/>
              <p:cNvSpPr/>
              <p:nvPr/>
            </p:nvSpPr>
            <p:spPr>
              <a:xfrm>
                <a:off x="2642504" y="3763235"/>
                <a:ext cx="161142" cy="204281"/>
              </a:xfrm>
              <a:custGeom>
                <a:rect b="b" l="l" r="r" t="t"/>
                <a:pathLst>
                  <a:path extrusionOk="0" h="204281" w="161142">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nvGrpSpPr>
            <p:cNvPr id="1092" name="Google Shape;1092;p52"/>
            <p:cNvGrpSpPr/>
            <p:nvPr/>
          </p:nvGrpSpPr>
          <p:grpSpPr>
            <a:xfrm>
              <a:off x="8360213" y="3458151"/>
              <a:ext cx="853935" cy="991043"/>
              <a:chOff x="2403525" y="3625384"/>
              <a:chExt cx="853935" cy="991043"/>
            </a:xfrm>
          </p:grpSpPr>
          <p:sp>
            <p:nvSpPr>
              <p:cNvPr id="1093" name="Google Shape;1093;p52"/>
              <p:cNvSpPr/>
              <p:nvPr/>
            </p:nvSpPr>
            <p:spPr>
              <a:xfrm>
                <a:off x="2403525" y="3625384"/>
                <a:ext cx="853935" cy="991043"/>
              </a:xfrm>
              <a:custGeom>
                <a:rect b="b" l="l" r="r" t="t"/>
                <a:pathLst>
                  <a:path extrusionOk="0" h="991043" w="853935">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94" name="Google Shape;1094;p52"/>
              <p:cNvSpPr/>
              <p:nvPr/>
            </p:nvSpPr>
            <p:spPr>
              <a:xfrm>
                <a:off x="2592262" y="4172728"/>
                <a:ext cx="170086" cy="102379"/>
              </a:xfrm>
              <a:custGeom>
                <a:rect b="b" l="l" r="r" t="t"/>
                <a:pathLst>
                  <a:path extrusionOk="0" h="102379" w="170086">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95" name="Google Shape;1095;p52"/>
              <p:cNvSpPr/>
              <p:nvPr/>
            </p:nvSpPr>
            <p:spPr>
              <a:xfrm>
                <a:off x="2779628" y="4206241"/>
                <a:ext cx="102434" cy="171023"/>
              </a:xfrm>
              <a:custGeom>
                <a:rect b="b" l="l" r="r" t="t"/>
                <a:pathLst>
                  <a:path extrusionOk="0" h="171023" w="102434">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096" name="Google Shape;1096;p52"/>
              <p:cNvSpPr/>
              <p:nvPr/>
            </p:nvSpPr>
            <p:spPr>
              <a:xfrm>
                <a:off x="2899237" y="4173246"/>
                <a:ext cx="169747" cy="101861"/>
              </a:xfrm>
              <a:custGeom>
                <a:rect b="b" l="l" r="r" t="t"/>
                <a:pathLst>
                  <a:path extrusionOk="0" h="101861" w="169747">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grpSp>
      <p:sp>
        <p:nvSpPr>
          <p:cNvPr id="1097" name="Google Shape;1097;p52"/>
          <p:cNvSpPr txBox="1"/>
          <p:nvPr/>
        </p:nvSpPr>
        <p:spPr>
          <a:xfrm>
            <a:off x="384132" y="3108260"/>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Planifier - Faire - Réviser</a:t>
            </a:r>
            <a:endParaRPr b="0" i="0" sz="2400" u="none" cap="none" strike="noStrike">
              <a:solidFill>
                <a:schemeClr val="lt1"/>
              </a:solidFill>
              <a:latin typeface="Calibri"/>
              <a:ea typeface="Calibri"/>
              <a:cs typeface="Calibri"/>
              <a:sym typeface="Calibri"/>
            </a:endParaRPr>
          </a:p>
          <a:p>
            <a:pPr indent="-14288" lvl="0" marL="14288" marR="0" rtl="0" algn="l">
              <a:lnSpc>
                <a:spcPct val="90000"/>
              </a:lnSpc>
              <a:spcBef>
                <a:spcPts val="1000"/>
              </a:spcBef>
              <a:spcAft>
                <a:spcPts val="0"/>
              </a:spcAft>
              <a:buClr>
                <a:srgbClr val="086575"/>
              </a:buClr>
              <a:buSzPts val="2400"/>
              <a:buFont typeface="Arial"/>
              <a:buNone/>
            </a:pPr>
            <a:r>
              <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53"/>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Évaluation : </a:t>
            </a:r>
            <a:r>
              <a:rPr lang="en-IE" sz="2200">
                <a:solidFill>
                  <a:srgbClr val="454545"/>
                </a:solidFill>
              </a:rPr>
              <a:t>comment vérifier si le stagiaire a appris ? Comment évaluez-vous les performances du stagiaire ? Examens formels (évaluation pratique, QCM, essais, projets, etc.), évaluation informelle (par exemple, questions et réponses d'auto-évaluation, autocontrôles, exercices et activités). </a:t>
            </a:r>
            <a:endParaRPr b="1" sz="2200">
              <a:solidFill>
                <a:srgbClr val="454545"/>
              </a:solidFill>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Évaluation : </a:t>
            </a:r>
            <a:r>
              <a:rPr lang="en-IE" sz="2200">
                <a:solidFill>
                  <a:srgbClr val="454545"/>
                </a:solidFill>
              </a:rPr>
              <a:t>mener une enquête auprès des apprenants pour mieux comprendre ou mesurer l'efficacité de la formation. Le cours a-t-il répondu à leurs besoins ? Si ce n'est pas le cas, pourquoi ? Évaluer votre cours et demander un retour d'information permet d'expliquer l'efficacité du cours et de l'améliorer en permanence.</a:t>
            </a:r>
            <a:endParaRPr/>
          </a:p>
        </p:txBody>
      </p:sp>
      <p:sp>
        <p:nvSpPr>
          <p:cNvPr id="1103" name="Google Shape;1103;p53"/>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04" name="Google Shape;1104;p53"/>
          <p:cNvCxnSpPr/>
          <p:nvPr/>
        </p:nvCxnSpPr>
        <p:spPr>
          <a:xfrm flipH="1">
            <a:off x="-12787" y="2787356"/>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105" name="Google Shape;1105;p53"/>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4.4 Conception du cours de formation</a:t>
            </a:r>
            <a:endParaRPr>
              <a:solidFill>
                <a:schemeClr val="lt1"/>
              </a:solidFill>
            </a:endParaRPr>
          </a:p>
        </p:txBody>
      </p:sp>
      <p:sp>
        <p:nvSpPr>
          <p:cNvPr id="1106" name="Google Shape;1106;p53"/>
          <p:cNvSpPr txBox="1"/>
          <p:nvPr/>
        </p:nvSpPr>
        <p:spPr>
          <a:xfrm>
            <a:off x="384132" y="3108260"/>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Planifier - Faire - Réviser</a:t>
            </a:r>
            <a:endParaRPr b="0" i="0" sz="2400" u="none" cap="none" strike="noStrike">
              <a:solidFill>
                <a:schemeClr val="lt1"/>
              </a:solidFill>
              <a:latin typeface="Calibri"/>
              <a:ea typeface="Calibri"/>
              <a:cs typeface="Calibri"/>
              <a:sym typeface="Calibri"/>
            </a:endParaRPr>
          </a:p>
          <a:p>
            <a:pPr indent="-14288" lvl="0" marL="14288" marR="0" rtl="0" algn="l">
              <a:lnSpc>
                <a:spcPct val="90000"/>
              </a:lnSpc>
              <a:spcBef>
                <a:spcPts val="1000"/>
              </a:spcBef>
              <a:spcAft>
                <a:spcPts val="0"/>
              </a:spcAft>
              <a:buClr>
                <a:srgbClr val="086575"/>
              </a:buClr>
              <a:buSzPts val="2400"/>
              <a:buFont typeface="Arial"/>
              <a:buNone/>
            </a:pPr>
            <a:r>
              <a:t/>
            </a:r>
            <a:endParaRPr b="0" i="0" sz="2400" u="none" cap="none" strike="noStrike">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54"/>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2" name="Google Shape;1112;p54"/>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Sites web </a:t>
            </a:r>
            <a:r>
              <a:rPr lang="en-IE" sz="1800"/>
              <a:t>: Comment concevoir une formation https://blink.ucsd.edu/HR/training/instructor/tools/training.html </a:t>
            </a:r>
            <a:endParaRPr/>
          </a:p>
          <a:p>
            <a:pPr indent="-1255713" lvl="0" marL="1255713" rtl="0" algn="l">
              <a:lnSpc>
                <a:spcPct val="90000"/>
              </a:lnSpc>
              <a:spcBef>
                <a:spcPts val="1000"/>
              </a:spcBef>
              <a:spcAft>
                <a:spcPts val="0"/>
              </a:spcAft>
              <a:buClr>
                <a:srgbClr val="424242"/>
              </a:buClr>
              <a:buSzPts val="1800"/>
              <a:buNone/>
            </a:pPr>
            <a:r>
              <a:rPr b="1" lang="en-IE" sz="1800"/>
              <a:t>YouTube </a:t>
            </a:r>
            <a:r>
              <a:rPr lang="en-IE" sz="1800"/>
              <a:t>: 	Conception d'un programme de formation https://www.youtube.com/watch?v=JcqzRheQVMI </a:t>
            </a:r>
            <a:endParaRPr/>
          </a:p>
          <a:p>
            <a:pPr indent="-1255713" lvl="0" marL="1255713" rtl="0" algn="l">
              <a:lnSpc>
                <a:spcPct val="90000"/>
              </a:lnSpc>
              <a:spcBef>
                <a:spcPts val="1000"/>
              </a:spcBef>
              <a:spcAft>
                <a:spcPts val="0"/>
              </a:spcAft>
              <a:buClr>
                <a:srgbClr val="87AF3F"/>
              </a:buClr>
              <a:buSzPts val="1800"/>
              <a:buNone/>
            </a:pPr>
            <a:r>
              <a:rPr lang="en-IE" sz="1800">
                <a:solidFill>
                  <a:srgbClr val="000000"/>
                </a:solidFill>
              </a:rPr>
              <a:t> 	Comment concevoir des programmes de formation efficaces </a:t>
            </a:r>
            <a:r>
              <a:rPr lang="en-IE" sz="1800">
                <a:solidFill>
                  <a:srgbClr val="87AF3F"/>
                </a:solidFill>
              </a:rPr>
              <a:t>https://www.youtube.com/watch?v=1Ut09_n6CLg </a:t>
            </a:r>
            <a:endParaRPr/>
          </a:p>
          <a:p>
            <a:pPr indent="-1255713" lvl="0" marL="1255713" rtl="0" algn="l">
              <a:lnSpc>
                <a:spcPct val="90000"/>
              </a:lnSpc>
              <a:spcBef>
                <a:spcPts val="1000"/>
              </a:spcBef>
              <a:spcAft>
                <a:spcPts val="0"/>
              </a:spcAft>
              <a:buClr>
                <a:srgbClr val="000000"/>
              </a:buClr>
              <a:buSzPts val="1800"/>
              <a:buNone/>
            </a:pPr>
            <a:r>
              <a:rPr lang="en-IE" sz="1800">
                <a:solidFill>
                  <a:srgbClr val="000000"/>
                </a:solidFill>
              </a:rPr>
              <a:t>	Éducation des adultes réfugiés : Améliorer la participation, les partenariats et la conception des programmes </a:t>
            </a:r>
            <a:r>
              <a:rPr lang="en-IE" sz="1800">
                <a:solidFill>
                  <a:srgbClr val="87AF3F"/>
                </a:solidFill>
              </a:rPr>
              <a:t>https://www.youtube.com/watch?v=Xh9yB-eKgbs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Publication </a:t>
            </a:r>
            <a:r>
              <a:rPr lang="en-IE" sz="1800"/>
              <a:t>: Gusdorf, M.L., 2009. Training design, development and implementation. Society for Human Resource Management, pp.1-38</a:t>
            </a:r>
            <a:r>
              <a:rPr b="1" lang="en-IE" sz="1800"/>
              <a:t>.</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113" name="Google Shape;1113;p54"/>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Ressources</a:t>
            </a:r>
            <a:endParaRPr b="0" i="0" sz="1400" u="none" cap="none" strike="noStrike">
              <a:solidFill>
                <a:srgbClr val="000000"/>
              </a:solidFill>
              <a:latin typeface="Arial"/>
              <a:ea typeface="Arial"/>
              <a:cs typeface="Arial"/>
              <a:sym typeface="Arial"/>
            </a:endParaRPr>
          </a:p>
        </p:txBody>
      </p:sp>
      <p:cxnSp>
        <p:nvCxnSpPr>
          <p:cNvPr id="1114" name="Google Shape;1114;p54"/>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pic>
        <p:nvPicPr>
          <p:cNvPr id="1119" name="Google Shape;1119;p55"/>
          <p:cNvPicPr preferRelativeResize="0"/>
          <p:nvPr/>
        </p:nvPicPr>
        <p:blipFill rotWithShape="1">
          <a:blip r:embed="rId3">
            <a:alphaModFix/>
          </a:blip>
          <a:srcRect b="0" l="0" r="0" t="9854"/>
          <a:stretch/>
        </p:blipFill>
        <p:spPr>
          <a:xfrm>
            <a:off x="4184078" y="1284790"/>
            <a:ext cx="7615418" cy="4604222"/>
          </a:xfrm>
          <a:prstGeom prst="rect">
            <a:avLst/>
          </a:prstGeom>
          <a:noFill/>
          <a:ln>
            <a:noFill/>
          </a:ln>
        </p:spPr>
      </p:pic>
      <p:sp>
        <p:nvSpPr>
          <p:cNvPr id="1120" name="Google Shape;1120;p55"/>
          <p:cNvSpPr txBox="1"/>
          <p:nvPr/>
        </p:nvSpPr>
        <p:spPr>
          <a:xfrm>
            <a:off x="4359400" y="2508575"/>
            <a:ext cx="1301700" cy="19701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IE" sz="1200" u="none" cap="none" strike="noStrike">
                <a:solidFill>
                  <a:srgbClr val="000000"/>
                </a:solidFill>
                <a:latin typeface="Arial"/>
                <a:ea typeface="Arial"/>
                <a:cs typeface="Arial"/>
                <a:sym typeface="Arial"/>
              </a:rPr>
              <a:t>Formation</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000000"/>
                </a:solidFill>
                <a:latin typeface="Arial"/>
                <a:ea typeface="Arial"/>
                <a:cs typeface="Arial"/>
                <a:sym typeface="Arial"/>
              </a:rPr>
              <a:t>L'équipe fait connaissance et établit des règles de base.</a:t>
            </a:r>
            <a:endParaRPr b="0" i="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000000"/>
                </a:solidFill>
                <a:latin typeface="Arial"/>
                <a:ea typeface="Arial"/>
                <a:cs typeface="Arial"/>
                <a:sym typeface="Arial"/>
              </a:rPr>
              <a:t>Les formalités sont respectées et les membres sont traités comme des étrangers.</a:t>
            </a:r>
            <a:endParaRPr b="0" i="0" u="none" cap="none" strike="noStrike">
              <a:solidFill>
                <a:srgbClr val="000000"/>
              </a:solidFill>
              <a:latin typeface="Arial"/>
              <a:ea typeface="Arial"/>
              <a:cs typeface="Arial"/>
              <a:sym typeface="Arial"/>
            </a:endParaRPr>
          </a:p>
        </p:txBody>
      </p:sp>
      <p:sp>
        <p:nvSpPr>
          <p:cNvPr id="1121" name="Google Shape;1121;p55"/>
          <p:cNvSpPr txBox="1"/>
          <p:nvPr/>
        </p:nvSpPr>
        <p:spPr>
          <a:xfrm>
            <a:off x="717453" y="2406903"/>
            <a:ext cx="3261457" cy="3482109"/>
          </a:xfrm>
          <a:prstGeom prst="rect">
            <a:avLst/>
          </a:prstGeom>
          <a:noFill/>
          <a:ln>
            <a:noFill/>
          </a:ln>
        </p:spPr>
        <p:txBody>
          <a:bodyPr anchorCtr="0" anchor="t" bIns="45700" lIns="91425" spcFirstLastPara="1" rIns="91425" wrap="square" tIns="45700">
            <a:noAutofit/>
          </a:bodyPr>
          <a:lstStyle/>
          <a:p>
            <a:pPr indent="0" lvl="0" marL="0" marR="0" rtl="0" algn="l">
              <a:lnSpc>
                <a:spcPct val="97222"/>
              </a:lnSpc>
              <a:spcBef>
                <a:spcPts val="0"/>
              </a:spcBef>
              <a:spcAft>
                <a:spcPts val="0"/>
              </a:spcAft>
              <a:buClr>
                <a:srgbClr val="E8A116"/>
              </a:buClr>
              <a:buSzPts val="3600"/>
              <a:buFont typeface="Arial"/>
              <a:buNone/>
            </a:pPr>
            <a:r>
              <a:rPr b="1" i="0" lang="en-IE" sz="3600" u="none" cap="none" strike="noStrike">
                <a:solidFill>
                  <a:srgbClr val="454545"/>
                </a:solidFill>
                <a:latin typeface="Calibri"/>
                <a:ea typeface="Calibri"/>
                <a:cs typeface="Calibri"/>
                <a:sym typeface="Calibri"/>
              </a:rPr>
              <a:t>Les étapes du développement des groupes selon Tuckman</a:t>
            </a:r>
            <a:endParaRPr b="0" i="0" sz="1400" u="none" cap="none" strike="noStrike">
              <a:solidFill>
                <a:srgbClr val="000000"/>
              </a:solidFill>
              <a:latin typeface="Arial"/>
              <a:ea typeface="Arial"/>
              <a:cs typeface="Arial"/>
              <a:sym typeface="Arial"/>
            </a:endParaRPr>
          </a:p>
        </p:txBody>
      </p:sp>
      <p:sp>
        <p:nvSpPr>
          <p:cNvPr id="1122" name="Google Shape;1122;p55"/>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Résolution des conflits</a:t>
            </a:r>
            <a:endParaRPr/>
          </a:p>
        </p:txBody>
      </p:sp>
      <p:cxnSp>
        <p:nvCxnSpPr>
          <p:cNvPr id="1123" name="Google Shape;1123;p55"/>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sp>
        <p:nvSpPr>
          <p:cNvPr id="1124" name="Google Shape;1124;p55"/>
          <p:cNvSpPr/>
          <p:nvPr/>
        </p:nvSpPr>
        <p:spPr>
          <a:xfrm>
            <a:off x="5887850" y="2252546"/>
            <a:ext cx="1494258" cy="2453269"/>
          </a:xfrm>
          <a:prstGeom prst="roundRect">
            <a:avLst>
              <a:gd fmla="val 9951"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5" name="Google Shape;1125;p55"/>
          <p:cNvSpPr txBox="1"/>
          <p:nvPr/>
        </p:nvSpPr>
        <p:spPr>
          <a:xfrm>
            <a:off x="5975875" y="2197900"/>
            <a:ext cx="1406100" cy="2108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IE" sz="1100" u="none" cap="none" strike="noStrike">
                <a:solidFill>
                  <a:srgbClr val="000000"/>
                </a:solidFill>
                <a:latin typeface="Arial"/>
                <a:ea typeface="Arial"/>
                <a:cs typeface="Arial"/>
                <a:sym typeface="Arial"/>
              </a:rPr>
              <a:t>Confrontation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000" u="none" cap="none" strike="noStrike">
                <a:solidFill>
                  <a:srgbClr val="000000"/>
                </a:solidFill>
                <a:latin typeface="Arial"/>
                <a:ea typeface="Arial"/>
                <a:cs typeface="Arial"/>
                <a:sym typeface="Arial"/>
              </a:rPr>
              <a:t>Les membres commencent à communiquer leurs sentiments, mais se considèrent toujours comme des individus plutôt que comme des membres de l'équipe. Ils résistent au contrôle des chefs de groupe et font preuve d'hostilité.</a:t>
            </a:r>
            <a:endParaRPr b="0" i="0" sz="1300" u="none" cap="none" strike="noStrike">
              <a:solidFill>
                <a:srgbClr val="000000"/>
              </a:solidFill>
              <a:latin typeface="Arial"/>
              <a:ea typeface="Arial"/>
              <a:cs typeface="Arial"/>
              <a:sym typeface="Arial"/>
            </a:endParaRPr>
          </a:p>
        </p:txBody>
      </p:sp>
      <p:sp>
        <p:nvSpPr>
          <p:cNvPr id="1126" name="Google Shape;1126;p55"/>
          <p:cNvSpPr/>
          <p:nvPr/>
        </p:nvSpPr>
        <p:spPr>
          <a:xfrm>
            <a:off x="7571684" y="1906858"/>
            <a:ext cx="1138629" cy="2107579"/>
          </a:xfrm>
          <a:prstGeom prst="roundRect">
            <a:avLst>
              <a:gd fmla="val 9951"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7" name="Google Shape;1127;p55"/>
          <p:cNvSpPr/>
          <p:nvPr/>
        </p:nvSpPr>
        <p:spPr>
          <a:xfrm>
            <a:off x="8954436" y="1739590"/>
            <a:ext cx="1138629" cy="2462213"/>
          </a:xfrm>
          <a:prstGeom prst="roundRect">
            <a:avLst>
              <a:gd fmla="val 9951"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8" name="Google Shape;1128;p55"/>
          <p:cNvSpPr/>
          <p:nvPr/>
        </p:nvSpPr>
        <p:spPr>
          <a:xfrm>
            <a:off x="10413375" y="1469200"/>
            <a:ext cx="1207800" cy="2462100"/>
          </a:xfrm>
          <a:prstGeom prst="roundRect">
            <a:avLst>
              <a:gd fmla="val 8971"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9" name="Google Shape;1129;p55"/>
          <p:cNvSpPr txBox="1"/>
          <p:nvPr/>
        </p:nvSpPr>
        <p:spPr>
          <a:xfrm>
            <a:off x="7650275" y="1875250"/>
            <a:ext cx="1138500" cy="1954800"/>
          </a:xfrm>
          <a:prstGeom prst="rect">
            <a:avLst/>
          </a:prstGeom>
          <a:solidFill>
            <a:schemeClr val="lt1"/>
          </a:solidFill>
          <a:ln>
            <a:noFill/>
          </a:ln>
        </p:spPr>
        <p:txBody>
          <a:bodyPr anchorCtr="0" anchor="t" bIns="45700" lIns="90000"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IE" sz="1100" u="none" cap="none" strike="noStrike">
                <a:solidFill>
                  <a:srgbClr val="000000"/>
                </a:solidFill>
                <a:latin typeface="Arial"/>
                <a:ea typeface="Arial"/>
                <a:cs typeface="Arial"/>
                <a:sym typeface="Arial"/>
              </a:rPr>
              <a:t>Normalisation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000" u="none" cap="none" strike="noStrike">
                <a:solidFill>
                  <a:srgbClr val="000000"/>
                </a:solidFill>
                <a:latin typeface="Arial"/>
                <a:ea typeface="Arial"/>
                <a:cs typeface="Arial"/>
                <a:sym typeface="Arial"/>
              </a:rPr>
              <a:t>Les personnes ont le sentiment de faire partie de l'équipe et réalisent qu'elles peuvent accomplir leur travail si elles acceptent d'autres points de vue.</a:t>
            </a:r>
            <a:endParaRPr b="0" i="0" sz="1300" u="none" cap="none" strike="noStrike">
              <a:solidFill>
                <a:srgbClr val="000000"/>
              </a:solidFill>
              <a:latin typeface="Arial"/>
              <a:ea typeface="Arial"/>
              <a:cs typeface="Arial"/>
              <a:sym typeface="Arial"/>
            </a:endParaRPr>
          </a:p>
        </p:txBody>
      </p:sp>
      <p:sp>
        <p:nvSpPr>
          <p:cNvPr id="1130" name="Google Shape;1130;p55"/>
          <p:cNvSpPr txBox="1"/>
          <p:nvPr/>
        </p:nvSpPr>
        <p:spPr>
          <a:xfrm>
            <a:off x="9005425" y="1738325"/>
            <a:ext cx="1207800" cy="2308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IE" sz="1200" u="none" cap="none" strike="noStrike">
                <a:solidFill>
                  <a:srgbClr val="000000"/>
                </a:solidFill>
                <a:latin typeface="Arial"/>
                <a:ea typeface="Arial"/>
                <a:cs typeface="Arial"/>
                <a:sym typeface="Arial"/>
              </a:rPr>
              <a:t>Performing</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E" sz="1200" u="none" cap="none" strike="noStrike">
                <a:solidFill>
                  <a:srgbClr val="000000"/>
                </a:solidFill>
                <a:latin typeface="Arial"/>
                <a:ea typeface="Arial"/>
                <a:cs typeface="Arial"/>
                <a:sym typeface="Arial"/>
              </a:rPr>
              <a:t>The team works in an open and trusting atmosphere where flexibility is the key and hierarchy is of little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IE" sz="1200" u="none" cap="none" strike="noStrike">
                <a:solidFill>
                  <a:srgbClr val="000000"/>
                </a:solidFill>
                <a:latin typeface="Arial"/>
                <a:ea typeface="Arial"/>
                <a:cs typeface="Arial"/>
                <a:sym typeface="Arial"/>
              </a:rPr>
              <a:t>importance.</a:t>
            </a:r>
            <a:endParaRPr b="0" i="0" sz="1400" u="none" cap="none" strike="noStrike">
              <a:solidFill>
                <a:srgbClr val="000000"/>
              </a:solidFill>
              <a:latin typeface="Arial"/>
              <a:ea typeface="Arial"/>
              <a:cs typeface="Arial"/>
              <a:sym typeface="Arial"/>
            </a:endParaRPr>
          </a:p>
        </p:txBody>
      </p:sp>
      <p:sp>
        <p:nvSpPr>
          <p:cNvPr id="1131" name="Google Shape;1131;p55"/>
          <p:cNvSpPr txBox="1"/>
          <p:nvPr/>
        </p:nvSpPr>
        <p:spPr>
          <a:xfrm>
            <a:off x="10429876" y="1565250"/>
            <a:ext cx="1207800" cy="24474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IE" sz="1200" u="none" cap="none" strike="noStrike">
                <a:solidFill>
                  <a:srgbClr val="000000"/>
                </a:solidFill>
                <a:latin typeface="Arial"/>
                <a:ea typeface="Arial"/>
                <a:cs typeface="Arial"/>
                <a:sym typeface="Arial"/>
              </a:rPr>
              <a:t>Dénouement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000" u="none" cap="none" strike="noStrike">
                <a:solidFill>
                  <a:srgbClr val="000000"/>
                </a:solidFill>
                <a:latin typeface="Arial"/>
                <a:ea typeface="Arial"/>
                <a:cs typeface="Arial"/>
                <a:sym typeface="Arial"/>
              </a:rPr>
              <a:t>L'équipe procède à une évaluation de l'année et met en œuvre un plan de transition des rôles et de reconnaissance des contributions des membres.</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IE" sz="1000" u="none" cap="none" strike="noStrike">
                <a:solidFill>
                  <a:srgbClr val="000000"/>
                </a:solidFill>
                <a:latin typeface="Arial"/>
                <a:ea typeface="Arial"/>
                <a:cs typeface="Arial"/>
                <a:sym typeface="Arial"/>
              </a:rPr>
              <a:t>de transition des rôles et de reconnaissance des contributions des membres</a:t>
            </a:r>
            <a:r>
              <a:rPr b="1" i="0" lang="en-IE" sz="11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56"/>
          <p:cNvSpPr txBox="1"/>
          <p:nvPr>
            <p:ph idx="1" type="body"/>
          </p:nvPr>
        </p:nvSpPr>
        <p:spPr>
          <a:xfrm>
            <a:off x="827820" y="1400404"/>
            <a:ext cx="11015002"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Les étapes du développement d'un groupe : </a:t>
            </a:r>
            <a:r>
              <a:rPr lang="en-IE" sz="1800">
                <a:solidFill>
                  <a:srgbClr val="454545"/>
                </a:solidFill>
              </a:rPr>
              <a:t>Un groupe est d'abord un ensemble de personnalités ayant chacune des caractéristiques, des besoins et des influences différents. Les groupes, comme les individus, passent par des stades de développement et connaissent des changements au niveau du leadership, des interactions interpersonnelles, des rôles, des structures de communication et des structures de pouvoir. Le modèle de Tuckman sur le développement des petits groupes suppose que les groupes passent par les étapes de "formation, de tempête, de normalisation, d'exécution et d'ajournement". Les conflits font partie intégrante du développement d'un groupe et sont dus à des désaccords et à des points de vue différents. (voir diapositive suivante)</a:t>
            </a:r>
            <a:endParaRPr sz="1800">
              <a:solidFill>
                <a:srgbClr val="454545"/>
              </a:solidFill>
            </a:endParaRPr>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Établir des règles de base sur les </a:t>
            </a:r>
            <a:r>
              <a:rPr lang="en-IE" sz="1800">
                <a:solidFill>
                  <a:srgbClr val="454545"/>
                </a:solidFill>
              </a:rPr>
              <a:t>comportements </a:t>
            </a:r>
            <a:r>
              <a:rPr b="1" lang="en-IE" sz="1800">
                <a:solidFill>
                  <a:srgbClr val="454545"/>
                </a:solidFill>
              </a:rPr>
              <a:t>acceptables : ces </a:t>
            </a:r>
            <a:r>
              <a:rPr lang="en-IE" sz="1800">
                <a:solidFill>
                  <a:srgbClr val="454545"/>
                </a:solidFill>
              </a:rPr>
              <a:t>règles peuvent être établies par les stagiaires sur les comportements attendus (par exemple, laisser à chacun le temps et l'espace nécessaires pour s'exprimer) ; elles contribueront à la cohésion du groupe et constitueront une étape positive dans la prévention des conflits. </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Gérer les attentes </a:t>
            </a:r>
            <a:r>
              <a:rPr lang="en-IE" sz="1800">
                <a:solidFill>
                  <a:srgbClr val="454545"/>
                </a:solidFill>
              </a:rPr>
              <a:t>: S'attendre à l'inattendu. Les événements inattendus se produisent parce que les gens ne communiquent pas clairement leurs attentes au départ. Précisez l'objectif d'apprentissage des sessions de formation afin que les participants sachent à quoi s'attendre. Cela évitera la confusion et la désillusion. </a:t>
            </a:r>
            <a:endParaRPr sz="1800"/>
          </a:p>
        </p:txBody>
      </p:sp>
      <p:sp>
        <p:nvSpPr>
          <p:cNvPr id="1137" name="Google Shape;1137;p56"/>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Résolution des conflits</a:t>
            </a:r>
            <a:endParaRPr/>
          </a:p>
        </p:txBody>
      </p:sp>
      <p:cxnSp>
        <p:nvCxnSpPr>
          <p:cNvPr id="1138" name="Google Shape;1138;p56"/>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grpSp>
        <p:nvGrpSpPr>
          <p:cNvPr id="1139" name="Google Shape;1139;p56"/>
          <p:cNvGrpSpPr/>
          <p:nvPr/>
        </p:nvGrpSpPr>
        <p:grpSpPr>
          <a:xfrm>
            <a:off x="5761845" y="450394"/>
            <a:ext cx="954353" cy="958910"/>
            <a:chOff x="461015" y="3669140"/>
            <a:chExt cx="1204012" cy="1209761"/>
          </a:xfrm>
        </p:grpSpPr>
        <p:sp>
          <p:nvSpPr>
            <p:cNvPr id="1140" name="Google Shape;1140;p56"/>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41" name="Google Shape;1141;p56"/>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57"/>
          <p:cNvSpPr txBox="1"/>
          <p:nvPr>
            <p:ph idx="1" type="body"/>
          </p:nvPr>
        </p:nvSpPr>
        <p:spPr>
          <a:xfrm>
            <a:off x="731521" y="1579325"/>
            <a:ext cx="11015002"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Communication </a:t>
            </a:r>
            <a:r>
              <a:rPr lang="en-IE" sz="2000">
                <a:solidFill>
                  <a:srgbClr val="454545"/>
                </a:solidFill>
              </a:rPr>
              <a:t>: de nombreux conflits résultent d'une rupture de la communication. Ils découlent de suppositions erronées, de malentendus, d'informations erronées, d'absence d'informations et d'interprétations erronées. Il est difficile de savoir si votre message a été reçu, mais il est utile de communiquer par plusieurs canaux à différents moments pour renforcer ce que vous voulez dire, par exemple par un appel téléphonique, un face-à-face, un courriel, un mémorandum, un compte-rendu de réunion. Ralentir et s'arrêter pour obtenir un retour d'information afin de s'assurer que les gens reçoivent le bon message. Clarifiez les communications et obtenez les faits pour corriger les suppositions erronées. Chercher à écouter, à comprendre et à faire preuve d'empathie.</a:t>
            </a:r>
            <a:endParaRPr sz="2000"/>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Résolution des problèmes </a:t>
            </a:r>
            <a:r>
              <a:rPr lang="en-IE" sz="2000">
                <a:solidFill>
                  <a:srgbClr val="454545"/>
                </a:solidFill>
              </a:rPr>
              <a:t>: Les conflits se résolvent rarement d'eux-mêmes - en fait, ils s'aggravent généralement s'ils ne sont pas traités de manière proactive et appropriée. Pour résoudre un problème, essayez de l'envisager d'un point de vue différent, le leur et non le vôtre. </a:t>
            </a:r>
            <a:endParaRPr sz="2000"/>
          </a:p>
        </p:txBody>
      </p:sp>
      <p:sp>
        <p:nvSpPr>
          <p:cNvPr id="1147" name="Google Shape;1147;p57"/>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Résolution des conflits</a:t>
            </a:r>
            <a:endParaRPr/>
          </a:p>
        </p:txBody>
      </p:sp>
      <p:cxnSp>
        <p:nvCxnSpPr>
          <p:cNvPr id="1148" name="Google Shape;1148;p57"/>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grpSp>
        <p:nvGrpSpPr>
          <p:cNvPr id="1149" name="Google Shape;1149;p57"/>
          <p:cNvGrpSpPr/>
          <p:nvPr/>
        </p:nvGrpSpPr>
        <p:grpSpPr>
          <a:xfrm>
            <a:off x="5618823" y="496560"/>
            <a:ext cx="954353" cy="958910"/>
            <a:chOff x="461015" y="3669140"/>
            <a:chExt cx="1204012" cy="1209761"/>
          </a:xfrm>
        </p:grpSpPr>
        <p:sp>
          <p:nvSpPr>
            <p:cNvPr id="1150" name="Google Shape;1150;p57"/>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51" name="Google Shape;1151;p57"/>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58"/>
          <p:cNvSpPr txBox="1"/>
          <p:nvPr>
            <p:ph idx="1" type="body"/>
          </p:nvPr>
        </p:nvSpPr>
        <p:spPr>
          <a:xfrm>
            <a:off x="2602524" y="1678123"/>
            <a:ext cx="9129931"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La colère </a:t>
            </a:r>
            <a:r>
              <a:rPr lang="en-IE" sz="1800">
                <a:solidFill>
                  <a:srgbClr val="454545"/>
                </a:solidFill>
              </a:rPr>
              <a:t>: une émotion négative exprimée souvent à cause de la peur, de l'anxiété ou de la culpabilité. Les gens ont le droit d'exprimer leur colère.  Restez calme ! Ne soyez pas émotif, sur la défensive ou réactif. Au contraire, soyez assertif et reconnaissez logiquement que la personne n'est pas en colère contre vous, mais plutôt contre une situation. Déterminez l'origine de la colère en écoutant et en faisant preuve d'empathie, en paraphrasant et en posant des questions, puis concentrez-vous sur la résolution du problème. N'oubliez pas le dicton "Agir dans la précipitation, c'est le regretter plus tard" ! Essayez de donner à votre cerveau logique le temps de surmonter et de comprendre la situation avant de laisser votre cerveau émotionnel prendre le dessus. </a:t>
            </a:r>
            <a:endParaRPr sz="1800"/>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54545"/>
                </a:solidFill>
              </a:rPr>
              <a:t>Supersensibilité </a:t>
            </a:r>
            <a:r>
              <a:rPr lang="en-IE" sz="1800">
                <a:solidFill>
                  <a:srgbClr val="454545"/>
                </a:solidFill>
              </a:rPr>
              <a:t>: certaines personnes peuvent être très hypersensibles et se mettre à faire des tirades ou à garder un silence maussade. Il s'agit généralement de personnes qui manquent d'estime de soi et qui peuvent réagir de manière explosive à la moindre remarque. Observez les schémas de comportement et manipulez-les avec précaution. Essayez de renforcer l'estime de soi de la personne. </a:t>
            </a:r>
            <a:endParaRPr sz="1800"/>
          </a:p>
        </p:txBody>
      </p:sp>
      <p:sp>
        <p:nvSpPr>
          <p:cNvPr id="1157" name="Google Shape;1157;p58"/>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Résolution des conflits</a:t>
            </a:r>
            <a:endParaRPr/>
          </a:p>
        </p:txBody>
      </p:sp>
      <p:cxnSp>
        <p:nvCxnSpPr>
          <p:cNvPr id="1158" name="Google Shape;1158;p58"/>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grpSp>
        <p:nvGrpSpPr>
          <p:cNvPr id="1159" name="Google Shape;1159;p58"/>
          <p:cNvGrpSpPr/>
          <p:nvPr/>
        </p:nvGrpSpPr>
        <p:grpSpPr>
          <a:xfrm>
            <a:off x="5799937" y="569265"/>
            <a:ext cx="916494" cy="920870"/>
            <a:chOff x="461015" y="3669140"/>
            <a:chExt cx="1204012" cy="1209761"/>
          </a:xfrm>
        </p:grpSpPr>
        <p:sp>
          <p:nvSpPr>
            <p:cNvPr id="1160" name="Google Shape;1160;p58"/>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61" name="Google Shape;1161;p58"/>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sp>
        <p:nvSpPr>
          <p:cNvPr id="1162" name="Google Shape;1162;p58"/>
          <p:cNvSpPr txBox="1"/>
          <p:nvPr/>
        </p:nvSpPr>
        <p:spPr>
          <a:xfrm>
            <a:off x="717454" y="1678123"/>
            <a:ext cx="1885070" cy="4210890"/>
          </a:xfrm>
          <a:prstGeom prst="rect">
            <a:avLst/>
          </a:prstGeom>
          <a:noFill/>
          <a:ln>
            <a:noFill/>
          </a:ln>
        </p:spPr>
        <p:txBody>
          <a:bodyPr anchorCtr="0" anchor="t" bIns="45700" lIns="91425" spcFirstLastPara="1" rIns="91425" wrap="square" tIns="45700">
            <a:noAutofit/>
          </a:bodyPr>
          <a:lstStyle/>
          <a:p>
            <a:pPr indent="0" lvl="0" marL="0" marR="0" rtl="0" algn="l">
              <a:lnSpc>
                <a:spcPct val="110909"/>
              </a:lnSpc>
              <a:spcBef>
                <a:spcPts val="0"/>
              </a:spcBef>
              <a:spcAft>
                <a:spcPts val="0"/>
              </a:spcAft>
              <a:buClr>
                <a:srgbClr val="E8A116"/>
              </a:buClr>
              <a:buSzPts val="2200"/>
              <a:buFont typeface="Arial"/>
              <a:buNone/>
            </a:pPr>
            <a:r>
              <a:rPr b="1" i="0" lang="en-IE" sz="2200" u="none" cap="none" strike="noStrike">
                <a:solidFill>
                  <a:srgbClr val="454545"/>
                </a:solidFill>
                <a:latin typeface="Calibri"/>
                <a:ea typeface="Calibri"/>
                <a:cs typeface="Calibri"/>
                <a:sym typeface="Calibri"/>
              </a:rPr>
              <a:t>Gérer les comportements difficiles :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59"/>
          <p:cNvSpPr txBox="1"/>
          <p:nvPr>
            <p:ph idx="1" type="body"/>
          </p:nvPr>
        </p:nvSpPr>
        <p:spPr>
          <a:xfrm>
            <a:off x="2602524" y="1678123"/>
            <a:ext cx="9129931"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Les opinions bien arrêtées </a:t>
            </a:r>
            <a:r>
              <a:rPr lang="en-IE" sz="2200">
                <a:solidFill>
                  <a:srgbClr val="454545"/>
                </a:solidFill>
              </a:rPr>
              <a:t>: les gens font souvent des suppositions et peuvent se disputer sur les "faits". Les opinions fermement ancrées ne sont souvent pas fondées sur des faits. Fournir aux gens des faits fondés sur des preuves peut éliminer les mauvais sentiments entre les personnes. </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Changement d'attitude et menteurs </a:t>
            </a:r>
            <a:r>
              <a:rPr lang="en-IE" sz="2200">
                <a:solidFill>
                  <a:srgbClr val="454545"/>
                </a:solidFill>
              </a:rPr>
              <a:t>: lorsque les situations changent, les gens changent aussi (pour le meilleur ou pour le pire). Les gens peuvent changer d'attitude et d'action lorsqu'ils sont placés dans des situations différentes. Ne vous attendez pas à ce que les gens disent toujours la vérité et s'il y a une incitation à mentir et une bonne chance de s'en tirer, les gens mentiront.  </a:t>
            </a:r>
            <a:endParaRPr/>
          </a:p>
        </p:txBody>
      </p:sp>
      <p:sp>
        <p:nvSpPr>
          <p:cNvPr id="1168" name="Google Shape;1168;p59"/>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Résolution des conflits</a:t>
            </a:r>
            <a:endParaRPr/>
          </a:p>
        </p:txBody>
      </p:sp>
      <p:cxnSp>
        <p:nvCxnSpPr>
          <p:cNvPr id="1169" name="Google Shape;1169;p59"/>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grpSp>
        <p:nvGrpSpPr>
          <p:cNvPr id="1170" name="Google Shape;1170;p59"/>
          <p:cNvGrpSpPr/>
          <p:nvPr/>
        </p:nvGrpSpPr>
        <p:grpSpPr>
          <a:xfrm>
            <a:off x="5141647" y="534572"/>
            <a:ext cx="916521" cy="920897"/>
            <a:chOff x="461015" y="3669140"/>
            <a:chExt cx="1204012" cy="1209761"/>
          </a:xfrm>
        </p:grpSpPr>
        <p:sp>
          <p:nvSpPr>
            <p:cNvPr id="1171" name="Google Shape;1171;p59"/>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72" name="Google Shape;1172;p59"/>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sp>
        <p:nvSpPr>
          <p:cNvPr id="1173" name="Google Shape;1173;p59"/>
          <p:cNvSpPr txBox="1"/>
          <p:nvPr/>
        </p:nvSpPr>
        <p:spPr>
          <a:xfrm>
            <a:off x="717454" y="1678123"/>
            <a:ext cx="1885070" cy="4210890"/>
          </a:xfrm>
          <a:prstGeom prst="rect">
            <a:avLst/>
          </a:prstGeom>
          <a:noFill/>
          <a:ln>
            <a:noFill/>
          </a:ln>
        </p:spPr>
        <p:txBody>
          <a:bodyPr anchorCtr="0" anchor="t" bIns="45700" lIns="91425" spcFirstLastPara="1" rIns="91425" wrap="square" tIns="45700">
            <a:noAutofit/>
          </a:bodyPr>
          <a:lstStyle/>
          <a:p>
            <a:pPr indent="0" lvl="0" marL="0" marR="0" rtl="0" algn="l">
              <a:lnSpc>
                <a:spcPct val="110909"/>
              </a:lnSpc>
              <a:spcBef>
                <a:spcPts val="0"/>
              </a:spcBef>
              <a:spcAft>
                <a:spcPts val="0"/>
              </a:spcAft>
              <a:buClr>
                <a:srgbClr val="E8A116"/>
              </a:buClr>
              <a:buSzPts val="2200"/>
              <a:buFont typeface="Arial"/>
              <a:buNone/>
            </a:pPr>
            <a:r>
              <a:rPr b="1" i="0" lang="en-IE" sz="2200" u="none" cap="none" strike="noStrike">
                <a:solidFill>
                  <a:srgbClr val="454545"/>
                </a:solidFill>
                <a:latin typeface="Calibri"/>
                <a:ea typeface="Calibri"/>
                <a:cs typeface="Calibri"/>
                <a:sym typeface="Calibri"/>
              </a:rPr>
              <a:t>Gérer les comportements difficiles :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6"/>
          <p:cNvSpPr txBox="1"/>
          <p:nvPr>
            <p:ph idx="1" type="body"/>
          </p:nvPr>
        </p:nvSpPr>
        <p:spPr>
          <a:xfrm>
            <a:off x="3952104" y="516547"/>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Connaître les caractéristiques des apprenants</a:t>
            </a:r>
            <a:r>
              <a:rPr b="1" lang="en-IE">
                <a:solidFill>
                  <a:srgbClr val="424242"/>
                </a:solidFill>
              </a:rPr>
              <a:t> adultes </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Reconnaître la nécessité d'un </a:t>
            </a:r>
            <a:r>
              <a:rPr b="1" lang="en-IE">
                <a:solidFill>
                  <a:srgbClr val="424242"/>
                </a:solidFill>
              </a:rPr>
              <a:t>échange de connaissances sur le </a:t>
            </a:r>
            <a:r>
              <a:rPr lang="en-IE">
                <a:solidFill>
                  <a:srgbClr val="424242"/>
                </a:solidFill>
              </a:rPr>
              <a:t>patrimoine entre les stagiaires et les formateurs</a:t>
            </a:r>
            <a:endParaRPr>
              <a:solidFill>
                <a:srgbClr val="424242"/>
              </a:solidFill>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Utiliser différents </a:t>
            </a:r>
            <a:r>
              <a:rPr b="1" lang="en-IE">
                <a:solidFill>
                  <a:srgbClr val="424242"/>
                </a:solidFill>
              </a:rPr>
              <a:t>styles d'apprentissage </a:t>
            </a:r>
            <a:r>
              <a:rPr lang="en-IE">
                <a:solidFill>
                  <a:srgbClr val="424242"/>
                </a:solidFill>
              </a:rPr>
              <a:t>pour faciliter la formation du public cible</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Savoir comment l'</a:t>
            </a:r>
            <a:r>
              <a:rPr b="1" lang="en-IE">
                <a:solidFill>
                  <a:srgbClr val="424242"/>
                </a:solidFill>
              </a:rPr>
              <a:t>inégalité, la division du travail en fonction du sexe et de la race, l'exclusion sociale </a:t>
            </a:r>
            <a:r>
              <a:rPr lang="en-IE">
                <a:solidFill>
                  <a:srgbClr val="424242"/>
                </a:solidFill>
              </a:rPr>
              <a:t>et les problèmes d'</a:t>
            </a:r>
            <a:r>
              <a:rPr b="1" lang="en-IE">
                <a:solidFill>
                  <a:srgbClr val="424242"/>
                </a:solidFill>
              </a:rPr>
              <a:t>inaccessibilité </a:t>
            </a:r>
            <a:r>
              <a:rPr lang="en-IE">
                <a:solidFill>
                  <a:srgbClr val="424242"/>
                </a:solidFill>
              </a:rPr>
              <a:t>des migrants et des réfugiés défavorisés entravent les adultes dans l'environnement d'apprentissage.</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Comprendre qu'</a:t>
            </a:r>
            <a:r>
              <a:rPr b="1" lang="en-IE">
                <a:solidFill>
                  <a:srgbClr val="424242"/>
                </a:solidFill>
              </a:rPr>
              <a:t>il </a:t>
            </a:r>
            <a:r>
              <a:rPr lang="en-IE">
                <a:solidFill>
                  <a:srgbClr val="424242"/>
                </a:solidFill>
              </a:rPr>
              <a:t>peut y avoir une </a:t>
            </a:r>
            <a:r>
              <a:rPr b="1" lang="en-IE">
                <a:solidFill>
                  <a:srgbClr val="424242"/>
                </a:solidFill>
              </a:rPr>
              <a:t>diversité </a:t>
            </a:r>
            <a:r>
              <a:rPr lang="en-IE">
                <a:solidFill>
                  <a:srgbClr val="424242"/>
                </a:solidFill>
              </a:rPr>
              <a:t>culturelle et religieuse dans le public cible typique</a:t>
            </a:r>
            <a:endParaRPr/>
          </a:p>
          <a:p>
            <a:pPr indent="-342900" lvl="0" marL="342900" rtl="0" algn="l">
              <a:lnSpc>
                <a:spcPct val="100000"/>
              </a:lnSpc>
              <a:spcBef>
                <a:spcPts val="0"/>
              </a:spcBef>
              <a:spcAft>
                <a:spcPts val="0"/>
              </a:spcAft>
              <a:buClr>
                <a:srgbClr val="E8A116"/>
              </a:buClr>
              <a:buSzPts val="2400"/>
              <a:buFont typeface="Arial"/>
              <a:buChar char="•"/>
            </a:pPr>
            <a:r>
              <a:rPr b="1" lang="en-IE">
                <a:solidFill>
                  <a:srgbClr val="424242"/>
                </a:solidFill>
              </a:rPr>
              <a:t>Communiquer </a:t>
            </a:r>
            <a:r>
              <a:rPr lang="en-IE">
                <a:solidFill>
                  <a:srgbClr val="424242"/>
                </a:solidFill>
              </a:rPr>
              <a:t>efficacement avec un public cible multinational / interculturel dans un environnement d'enseignement</a:t>
            </a:r>
            <a:endParaRPr/>
          </a:p>
          <a:p>
            <a:pPr indent="0" lvl="0" marL="0" rtl="0" algn="l">
              <a:lnSpc>
                <a:spcPct val="100000"/>
              </a:lnSpc>
              <a:spcBef>
                <a:spcPts val="0"/>
              </a:spcBef>
              <a:spcAft>
                <a:spcPts val="0"/>
              </a:spcAft>
              <a:buClr>
                <a:srgbClr val="E8A116"/>
              </a:buClr>
              <a:buSzPts val="1100"/>
              <a:buNone/>
            </a:pPr>
            <a:r>
              <a:t/>
            </a:r>
            <a:endParaRPr sz="1100">
              <a:solidFill>
                <a:srgbClr val="424242"/>
              </a:solidFill>
            </a:endParaRPr>
          </a:p>
        </p:txBody>
      </p:sp>
      <p:sp>
        <p:nvSpPr>
          <p:cNvPr id="236" name="Google Shape;236;p6"/>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1.2 Résultats de l'apprentissage</a:t>
            </a:r>
            <a:endParaRPr/>
          </a:p>
        </p:txBody>
      </p:sp>
      <p:sp>
        <p:nvSpPr>
          <p:cNvPr id="237" name="Google Shape;237;p6"/>
          <p:cNvSpPr txBox="1"/>
          <p:nvPr/>
        </p:nvSpPr>
        <p:spPr>
          <a:xfrm>
            <a:off x="588336" y="2407193"/>
            <a:ext cx="2531545"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u="none" cap="none" strike="noStrike">
                <a:solidFill>
                  <a:srgbClr val="424242"/>
                </a:solidFill>
                <a:latin typeface="Calibri"/>
                <a:ea typeface="Calibri"/>
                <a:cs typeface="Calibri"/>
                <a:sym typeface="Calibri"/>
              </a:rPr>
              <a:t>A l'issue de cette formation, le formateur devrait être capable de :</a:t>
            </a:r>
            <a:endParaRPr b="0" i="0" sz="1400" u="none" cap="none" strike="noStrike">
              <a:solidFill>
                <a:srgbClr val="000000"/>
              </a:solidFill>
              <a:latin typeface="Arial"/>
              <a:ea typeface="Arial"/>
              <a:cs typeface="Arial"/>
              <a:sym typeface="Arial"/>
            </a:endParaRPr>
          </a:p>
          <a:p>
            <a:pPr indent="-15875" lvl="0" marL="15875" marR="0" rtl="0" algn="l">
              <a:lnSpc>
                <a:spcPct val="90000"/>
              </a:lnSpc>
              <a:spcBef>
                <a:spcPts val="1000"/>
              </a:spcBef>
              <a:spcAft>
                <a:spcPts val="0"/>
              </a:spcAft>
              <a:buClr>
                <a:srgbClr val="086575"/>
              </a:buClr>
              <a:buSzPts val="2600"/>
              <a:buFont typeface="Arial"/>
              <a:buNone/>
            </a:pPr>
            <a:r>
              <a:t/>
            </a:r>
            <a:endParaRPr b="0" i="0" sz="2600" u="none" cap="none" strike="noStrike">
              <a:solidFill>
                <a:srgbClr val="424242"/>
              </a:solidFill>
              <a:latin typeface="Calibri"/>
              <a:ea typeface="Calibri"/>
              <a:cs typeface="Calibri"/>
              <a:sym typeface="Calibri"/>
            </a:endParaRPr>
          </a:p>
        </p:txBody>
      </p:sp>
      <p:cxnSp>
        <p:nvCxnSpPr>
          <p:cNvPr id="238" name="Google Shape;238;p6"/>
          <p:cNvCxnSpPr/>
          <p:nvPr/>
        </p:nvCxnSpPr>
        <p:spPr>
          <a:xfrm>
            <a:off x="3364864" y="329127"/>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39" name="Google Shape;239;p6"/>
          <p:cNvGrpSpPr/>
          <p:nvPr/>
        </p:nvGrpSpPr>
        <p:grpSpPr>
          <a:xfrm>
            <a:off x="2984626" y="4895756"/>
            <a:ext cx="789352" cy="789216"/>
            <a:chOff x="3258209" y="1217582"/>
            <a:chExt cx="4712093" cy="4711281"/>
          </a:xfrm>
        </p:grpSpPr>
        <p:sp>
          <p:nvSpPr>
            <p:cNvPr id="240" name="Google Shape;240;p6"/>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p6"/>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42" name="Google Shape;242;p6"/>
            <p:cNvGrpSpPr/>
            <p:nvPr/>
          </p:nvGrpSpPr>
          <p:grpSpPr>
            <a:xfrm>
              <a:off x="3258209" y="1217582"/>
              <a:ext cx="4712093" cy="4711281"/>
              <a:chOff x="3258209" y="1217582"/>
              <a:chExt cx="4712093" cy="4711281"/>
            </a:xfrm>
          </p:grpSpPr>
          <p:sp>
            <p:nvSpPr>
              <p:cNvPr id="243" name="Google Shape;243;p6"/>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4" name="Google Shape;244;p6"/>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 name="Google Shape;245;p6"/>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6" name="Google Shape;246;p6"/>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6"/>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8" name="Google Shape;248;p6"/>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p6"/>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p6"/>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1" name="Google Shape;251;p6"/>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2" name="Google Shape;252;p6"/>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3" name="Google Shape;253;p6"/>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p6"/>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5" name="Google Shape;255;p6"/>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 name="Google Shape;256;p6"/>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6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9" name="Google Shape;1179;p60"/>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Sites web </a:t>
            </a:r>
            <a:r>
              <a:rPr lang="en-IE" sz="1800"/>
              <a:t>: Stade Tuckman dans le développement du groupe </a:t>
            </a:r>
            <a:r>
              <a:rPr lang="en-IE" sz="1800">
                <a:solidFill>
                  <a:srgbClr val="87AF3F"/>
                </a:solidFill>
              </a:rPr>
              <a:t>https://www.wcupa.edu/coral/tuckmanStagesGroupDelvelopment.aspx  </a:t>
            </a:r>
            <a:endParaRPr sz="1800">
              <a:solidFill>
                <a:srgbClr val="87AF3F"/>
              </a:solidFill>
            </a:endParaRPr>
          </a:p>
          <a:p>
            <a:pPr indent="-1255713" lvl="0" marL="1255713" rtl="0" algn="l">
              <a:lnSpc>
                <a:spcPct val="90000"/>
              </a:lnSpc>
              <a:spcBef>
                <a:spcPts val="1000"/>
              </a:spcBef>
              <a:spcAft>
                <a:spcPts val="0"/>
              </a:spcAft>
              <a:buClr>
                <a:srgbClr val="87AF3F"/>
              </a:buClr>
              <a:buSzPts val="1800"/>
              <a:buNone/>
            </a:pPr>
            <a:r>
              <a:rPr lang="en-IE" sz="1800"/>
              <a:t>	Gérer les conflits sur le lieu de travail </a:t>
            </a:r>
            <a:r>
              <a:rPr lang="en-IE" sz="1800" u="sng">
                <a:solidFill>
                  <a:srgbClr val="87AF3F"/>
                </a:solidFill>
                <a:hlinkClick r:id="rId3">
                  <a:extLst>
                    <a:ext uri="{A12FA001-AC4F-418D-AE19-62706E023703}">
                      <ahyp:hlinkClr val="tx"/>
                    </a:ext>
                  </a:extLst>
                </a:hlinkClick>
              </a:rPr>
              <a:t>https://www.shrm.org/resourcesandtools/tools-and-samples/toolkits/pages/managingworkplaceconflict.aspx</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YouTube </a:t>
            </a:r>
            <a:r>
              <a:rPr lang="en-IE" sz="1800"/>
              <a:t>: 	Les choses à faire et à ne pas faire en cas de conflit sur le lieu de travail </a:t>
            </a:r>
            <a:r>
              <a:rPr lang="en-IE" sz="1800" u="sng">
                <a:solidFill>
                  <a:srgbClr val="87AF3F"/>
                </a:solidFill>
                <a:hlinkClick r:id="rId4">
                  <a:extLst>
                    <a:ext uri="{A12FA001-AC4F-418D-AE19-62706E023703}">
                      <ahyp:hlinkClr val="tx"/>
                    </a:ext>
                  </a:extLst>
                </a:hlinkClick>
              </a:rPr>
              <a:t>https://www.youtube.com/watch?v=AnIk41p9QnA</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Publication </a:t>
            </a:r>
            <a:r>
              <a:rPr lang="en-IE" sz="1800"/>
              <a:t>: Tuckman, B.W. et Jensen, M.A.C., 2010. Stages of small-group development Revisited1. Group Facilitation, (10), p.43.</a:t>
            </a:r>
            <a:endParaRPr/>
          </a:p>
          <a:p>
            <a:pPr indent="-1255713" lvl="0" marL="1255713" rtl="0" algn="l">
              <a:lnSpc>
                <a:spcPct val="90000"/>
              </a:lnSpc>
              <a:spcBef>
                <a:spcPts val="1000"/>
              </a:spcBef>
              <a:spcAft>
                <a:spcPts val="0"/>
              </a:spcAft>
              <a:buClr>
                <a:srgbClr val="424242"/>
              </a:buClr>
              <a:buSzPts val="1800"/>
              <a:buNone/>
            </a:pPr>
            <a:r>
              <a:rPr lang="en-IE" sz="1800"/>
              <a:t>	Scott, G.G. 2003. Guide de survie pour le travail avec les humains : Traiter avec les pleurnicheurs, les retardataires, les je-sais-tout et les autres personnes difficiles. AMACOM, Saranac Lake. Disponible auprès de : ProQuest Ebook Central. </a:t>
            </a:r>
            <a:endParaRPr/>
          </a:p>
          <a:p>
            <a:pPr indent="-1255713" lvl="0" marL="1255713" rtl="0" algn="l">
              <a:lnSpc>
                <a:spcPct val="90000"/>
              </a:lnSpc>
              <a:spcBef>
                <a:spcPts val="1000"/>
              </a:spcBef>
              <a:spcAft>
                <a:spcPts val="0"/>
              </a:spcAft>
              <a:buClr>
                <a:srgbClr val="424242"/>
              </a:buClr>
              <a:buSzPts val="1800"/>
              <a:buNone/>
            </a:pPr>
            <a:r>
              <a:rPr lang="en-IE" sz="1800"/>
              <a:t>	Haynes, NM 2011, Group Dynamics : Basics and Pragmatics for Practitioners, University Press of America, Incorporated, Lanham, MD. Disponible auprès de : ProQuest Ebook Central. [24 octobre 2023].</a:t>
            </a:r>
            <a:endParaRPr/>
          </a:p>
          <a:p>
            <a:pPr indent="-1255713" lvl="0" marL="1255713" rtl="0" algn="l">
              <a:lnSpc>
                <a:spcPct val="90000"/>
              </a:lnSpc>
              <a:spcBef>
                <a:spcPts val="1000"/>
              </a:spcBef>
              <a:spcAft>
                <a:spcPts val="0"/>
              </a:spcAft>
              <a:buClr>
                <a:srgbClr val="424242"/>
              </a:buClr>
              <a:buSzPts val="1800"/>
              <a:buNone/>
            </a:pPr>
            <a:r>
              <a:rPr b="1" lang="en-IE" sz="1800"/>
              <a:t>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180" name="Google Shape;1180;p6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Ressources</a:t>
            </a:r>
            <a:endParaRPr b="0" i="0" sz="1400" u="none" cap="none" strike="noStrike">
              <a:solidFill>
                <a:srgbClr val="000000"/>
              </a:solidFill>
              <a:latin typeface="Arial"/>
              <a:ea typeface="Arial"/>
              <a:cs typeface="Arial"/>
              <a:sym typeface="Arial"/>
            </a:endParaRPr>
          </a:p>
        </p:txBody>
      </p:sp>
      <p:cxnSp>
        <p:nvCxnSpPr>
          <p:cNvPr id="1181" name="Google Shape;1181;p6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61"/>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lang="en-IE" sz="1800">
                <a:solidFill>
                  <a:srgbClr val="424242"/>
                </a:solidFill>
              </a:rPr>
              <a:t>On entend par "</a:t>
            </a:r>
            <a:r>
              <a:rPr b="1" lang="en-IE" sz="1800">
                <a:solidFill>
                  <a:srgbClr val="424242"/>
                </a:solidFill>
              </a:rPr>
              <a:t>micro-crédits</a:t>
            </a:r>
            <a:r>
              <a:rPr lang="en-IE" sz="1800">
                <a:solidFill>
                  <a:srgbClr val="424242"/>
                </a:solidFill>
              </a:rPr>
              <a:t>" l'enregistrement des résultats d'apprentissage qu'un apprenant a acquis à la suite d'un petit volume d'apprentissage. Les micro-crédits peuvent aider à certifier les résultats de petites expériences d'apprentissage personnalisées telles que le module 1 ou 2 de NATURE PR3. Il s'agit d'un enregistrement des résultats d'un apprentissage ciblé qui vérifie ce que l'apprenant sait, comprend ou peut faire.</a:t>
            </a:r>
            <a:endParaRPr b="1" sz="1800">
              <a:solidFill>
                <a:srgbClr val="424242"/>
              </a:solidFill>
            </a:endParaRPr>
          </a:p>
          <a:p>
            <a:pPr indent="-342900" lvl="0" marL="342900" rtl="0" algn="l">
              <a:lnSpc>
                <a:spcPct val="110909"/>
              </a:lnSpc>
              <a:spcBef>
                <a:spcPts val="0"/>
              </a:spcBef>
              <a:spcAft>
                <a:spcPts val="0"/>
              </a:spcAft>
              <a:buClr>
                <a:srgbClr val="E8A116"/>
              </a:buClr>
              <a:buSzPts val="2200"/>
              <a:buFont typeface="Arial"/>
              <a:buChar char="•"/>
            </a:pPr>
            <a:r>
              <a:rPr b="1" lang="en-IE" sz="1800">
                <a:solidFill>
                  <a:srgbClr val="424242"/>
                </a:solidFill>
              </a:rPr>
              <a:t>Une approche européenne des micro-crédits : </a:t>
            </a:r>
            <a:r>
              <a:rPr lang="en-IE" sz="1800">
                <a:solidFill>
                  <a:srgbClr val="424242"/>
                </a:solidFill>
              </a:rPr>
              <a:t>Des micro-crédits bien conçus peuvent être utilisés dans le cadre de mesures ciblées visant à favoriser l'inclusion et l'accessibilité à l'éducation et à la formation d'un plus grand nombre d'apprenants. Cet éventail plus large d'apprenants comprend les groupes défavorisés et vulnérables (tels que les personnes handicapées, les personnes âgées, les personnes peu qualifiées/qualifiées, les minorités, les personnes issues de l'immigration, les réfugiés et les personnes ayant moins d'opportunités en raison de leur situation géographique et/ou de leur situation socio-économique défavorable).</a:t>
            </a:r>
            <a:endParaRPr sz="1800"/>
          </a:p>
          <a:p>
            <a:pPr indent="-342900" lvl="0" marL="342900" rtl="0" algn="l">
              <a:lnSpc>
                <a:spcPct val="110909"/>
              </a:lnSpc>
              <a:spcBef>
                <a:spcPts val="0"/>
              </a:spcBef>
              <a:spcAft>
                <a:spcPts val="0"/>
              </a:spcAft>
              <a:buClr>
                <a:srgbClr val="E8A116"/>
              </a:buClr>
              <a:buSzPts val="2200"/>
              <a:buFont typeface="Arial"/>
              <a:buChar char="•"/>
            </a:pPr>
            <a:r>
              <a:rPr lang="en-IE" sz="1800">
                <a:solidFill>
                  <a:srgbClr val="424242"/>
                </a:solidFill>
              </a:rPr>
              <a:t>Une fois que l'apprenant a reçu sa formation, la preuve de son achèvement, de sa participation ou de son engagement peut se présenter sous différents formats, tels qu'un </a:t>
            </a:r>
            <a:r>
              <a:rPr b="1" lang="en-IE" sz="1800">
                <a:solidFill>
                  <a:srgbClr val="424242"/>
                </a:solidFill>
              </a:rPr>
              <a:t>badge numérique </a:t>
            </a:r>
            <a:r>
              <a:rPr lang="en-IE" sz="1800">
                <a:solidFill>
                  <a:srgbClr val="424242"/>
                </a:solidFill>
              </a:rPr>
              <a:t>(également appelé "badge ouvert" ou "badge ouvert numérique") ou un </a:t>
            </a:r>
            <a:r>
              <a:rPr b="1" lang="en-IE" sz="1800">
                <a:solidFill>
                  <a:srgbClr val="424242"/>
                </a:solidFill>
              </a:rPr>
              <a:t>certificat </a:t>
            </a:r>
            <a:r>
              <a:rPr lang="en-IE" sz="1800">
                <a:solidFill>
                  <a:srgbClr val="424242"/>
                </a:solidFill>
              </a:rPr>
              <a:t>papier. </a:t>
            </a:r>
            <a:endParaRPr sz="1800"/>
          </a:p>
        </p:txBody>
      </p:sp>
      <p:sp>
        <p:nvSpPr>
          <p:cNvPr id="1187" name="Google Shape;1187;p61"/>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88" name="Google Shape;1188;p61"/>
          <p:cNvCxnSpPr/>
          <p:nvPr/>
        </p:nvCxnSpPr>
        <p:spPr>
          <a:xfrm flipH="1">
            <a:off x="0" y="1844821"/>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189" name="Google Shape;1189;p61"/>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4.6 Micro-créances</a:t>
            </a:r>
            <a:endParaRPr>
              <a:solidFill>
                <a:schemeClr val="lt1"/>
              </a:solidFill>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Certification et badges numériques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62"/>
          <p:cNvSpPr txBox="1"/>
          <p:nvPr>
            <p:ph idx="1" type="body"/>
          </p:nvPr>
        </p:nvSpPr>
        <p:spPr>
          <a:xfrm>
            <a:off x="3862553" y="320905"/>
            <a:ext cx="7945315"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06363"/>
              </a:lnSpc>
              <a:spcBef>
                <a:spcPts val="0"/>
              </a:spcBef>
              <a:spcAft>
                <a:spcPts val="0"/>
              </a:spcAft>
              <a:buClr>
                <a:srgbClr val="E8A116"/>
              </a:buClr>
              <a:buSzPts val="2200"/>
              <a:buFont typeface="Arial"/>
              <a:buChar char="•"/>
            </a:pPr>
            <a:r>
              <a:rPr lang="en-IE" sz="1600">
                <a:solidFill>
                  <a:srgbClr val="424242"/>
                </a:solidFill>
              </a:rPr>
              <a:t>Les badges numériques ressemblent à des certificats en ligne qui contiennent une représentation symbolique ou visuelle utilisée pour signaler la maîtrise d'une compétence ou d'un ensemble de compétences à partir de cours micro-crédentiels (comme un badge scout qui serait cousu sur une chemise). Cependant, ils contiennent également des informations numériques et une description de l'expérience d'apprentissage, appelées </a:t>
            </a:r>
            <a:r>
              <a:rPr b="1" lang="en-IE" sz="1600">
                <a:solidFill>
                  <a:srgbClr val="424242"/>
                </a:solidFill>
              </a:rPr>
              <a:t>métadonnées</a:t>
            </a:r>
            <a:r>
              <a:rPr lang="en-IE" sz="1600">
                <a:solidFill>
                  <a:srgbClr val="424242"/>
                </a:solidFill>
              </a:rPr>
              <a:t>. Les badges numériques utilisent ces métadonnées afin que l'apprenant puisse les partager sur les médias sociaux s'il souhaite faire part de ses réalisations et de la vérification de ses compétences. </a:t>
            </a:r>
            <a:endParaRPr sz="1600"/>
          </a:p>
          <a:p>
            <a:pPr indent="-342900" lvl="0" marL="342900" rtl="0" algn="l">
              <a:lnSpc>
                <a:spcPct val="106363"/>
              </a:lnSpc>
              <a:spcBef>
                <a:spcPts val="0"/>
              </a:spcBef>
              <a:spcAft>
                <a:spcPts val="0"/>
              </a:spcAft>
              <a:buClr>
                <a:srgbClr val="E8A116"/>
              </a:buClr>
              <a:buSzPts val="2200"/>
              <a:buFont typeface="Arial"/>
              <a:buChar char="•"/>
            </a:pPr>
            <a:r>
              <a:rPr b="1" lang="en-IE" sz="1600">
                <a:solidFill>
                  <a:srgbClr val="424242"/>
                </a:solidFill>
              </a:rPr>
              <a:t>Métadonnées </a:t>
            </a:r>
            <a:r>
              <a:rPr lang="en-IE" sz="1600">
                <a:solidFill>
                  <a:srgbClr val="424242"/>
                </a:solidFill>
              </a:rPr>
              <a:t>: Pour chaque badge numérique de microcrédits, les informations suivantes doivent être rassemblées : conception du badge (symbole graphique) ; nom du badge (par exemple, NATURE Module 1), description détaillée du cours, critères que l'apprenant doit remplir pour obtenir le badge (par exemple, il doit s'engager, assister, achever un projet, effectuer une tâche, etc. l'apprenant doit s'engager, participer, achever un projet, effectuer une tâche, etc.), les coordonnées de l'émetteur (par exemple, le nom et l'institut de l'auteur du badge), les preuves que l'apprenant soumet pour obtenir le badge (par exemple, l'étudiant a rempli un questionnaire en ligne, un QCM, un registre de présence), la date d'émission.  Le badge est généralement délivré à l'apprenant par courrier électronique. Les apprenants sont souvent invités à se connecter au système d'émission pour réclamer leur badge. Ils peuvent ensuite télécharger le badge et le partager avec d'autres personnes.</a:t>
            </a:r>
            <a:endParaRPr sz="1600"/>
          </a:p>
        </p:txBody>
      </p:sp>
      <p:sp>
        <p:nvSpPr>
          <p:cNvPr id="1195" name="Google Shape;1195;p62"/>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96" name="Google Shape;1196;p62"/>
          <p:cNvCxnSpPr/>
          <p:nvPr/>
        </p:nvCxnSpPr>
        <p:spPr>
          <a:xfrm flipH="1">
            <a:off x="0" y="1844821"/>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197" name="Google Shape;1197;p62"/>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4.6 Micro-créances</a:t>
            </a:r>
            <a:endParaRPr>
              <a:solidFill>
                <a:schemeClr val="lt1"/>
              </a:solidFill>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Certification et badges numériques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63"/>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lang="en-IE" sz="2200">
                <a:solidFill>
                  <a:srgbClr val="424242"/>
                </a:solidFill>
              </a:rPr>
              <a:t>Une </a:t>
            </a:r>
            <a:r>
              <a:rPr b="1" lang="en-IE" sz="2200">
                <a:solidFill>
                  <a:srgbClr val="424242"/>
                </a:solidFill>
              </a:rPr>
              <a:t>plateforme en ligne </a:t>
            </a:r>
            <a:r>
              <a:rPr lang="en-IE" sz="2200">
                <a:solidFill>
                  <a:srgbClr val="424242"/>
                </a:solidFill>
              </a:rPr>
              <a:t>telle que Open Badge Factory peut être utilisée pour créer, émettre et gérer des badges numériques.</a:t>
            </a:r>
            <a:endParaRPr/>
          </a:p>
        </p:txBody>
      </p:sp>
      <p:sp>
        <p:nvSpPr>
          <p:cNvPr id="1203" name="Google Shape;1203;p63"/>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204" name="Google Shape;1204;p63"/>
          <p:cNvCxnSpPr/>
          <p:nvPr/>
        </p:nvCxnSpPr>
        <p:spPr>
          <a:xfrm flipH="1">
            <a:off x="0" y="1844821"/>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205" name="Google Shape;1205;p63"/>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4.6 Micro-créances</a:t>
            </a:r>
            <a:endParaRPr>
              <a:solidFill>
                <a:schemeClr val="lt1"/>
              </a:solidFill>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Certification et badges numériques</a:t>
            </a:r>
            <a:endParaRPr/>
          </a:p>
        </p:txBody>
      </p:sp>
      <p:pic>
        <p:nvPicPr>
          <p:cNvPr id="1206" name="Google Shape;1206;p63"/>
          <p:cNvPicPr preferRelativeResize="0"/>
          <p:nvPr/>
        </p:nvPicPr>
        <p:blipFill rotWithShape="1">
          <a:blip r:embed="rId3">
            <a:alphaModFix/>
          </a:blip>
          <a:srcRect b="0" l="0" r="0" t="0"/>
          <a:stretch/>
        </p:blipFill>
        <p:spPr>
          <a:xfrm>
            <a:off x="4028913" y="1392702"/>
            <a:ext cx="6637095" cy="497782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64"/>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2" name="Google Shape;1212;p64"/>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Sites web </a:t>
            </a:r>
            <a:r>
              <a:rPr lang="en-IE" sz="1800"/>
              <a:t>: badges ouverts </a:t>
            </a:r>
            <a:r>
              <a:rPr lang="en-IE" sz="1800" u="sng">
                <a:solidFill>
                  <a:srgbClr val="87AF3F"/>
                </a:solidFill>
                <a:hlinkClick r:id="rId3">
                  <a:extLst>
                    <a:ext uri="{A12FA001-AC4F-418D-AE19-62706E023703}">
                      <ahyp:hlinkClr val="tx"/>
                    </a:ext>
                  </a:extLst>
                </a:hlinkClick>
              </a:rPr>
              <a:t>https://openbadges.org/about/faq </a:t>
            </a:r>
            <a:r>
              <a:rPr lang="en-IE" sz="1800">
                <a:solidFill>
                  <a:srgbClr val="87AF3F"/>
                </a:solidFill>
              </a:rPr>
              <a:t>. </a:t>
            </a:r>
            <a:endParaRPr/>
          </a:p>
          <a:p>
            <a:pPr indent="-1296988" lvl="0" marL="1296988" rtl="0" algn="l">
              <a:lnSpc>
                <a:spcPct val="90000"/>
              </a:lnSpc>
              <a:spcBef>
                <a:spcPts val="1000"/>
              </a:spcBef>
              <a:spcAft>
                <a:spcPts val="0"/>
              </a:spcAft>
              <a:buClr>
                <a:srgbClr val="424242"/>
              </a:buClr>
              <a:buSzPts val="1800"/>
              <a:buNone/>
            </a:pPr>
            <a:r>
              <a:rPr lang="en-IE" sz="1800"/>
              <a:t>	À propos des badges ouverts </a:t>
            </a:r>
            <a:r>
              <a:rPr lang="en-IE" sz="1800">
                <a:solidFill>
                  <a:srgbClr val="87AF3F"/>
                </a:solidFill>
              </a:rPr>
              <a:t>https://openbadgefactory.com/en/about-open-badges/  </a:t>
            </a:r>
            <a:endParaRPr/>
          </a:p>
          <a:p>
            <a:pPr indent="-1296988" lvl="0" marL="1296988" rtl="0" algn="l">
              <a:lnSpc>
                <a:spcPct val="90000"/>
              </a:lnSpc>
              <a:spcBef>
                <a:spcPts val="1000"/>
              </a:spcBef>
              <a:spcAft>
                <a:spcPts val="0"/>
              </a:spcAft>
              <a:buClr>
                <a:srgbClr val="424242"/>
              </a:buClr>
              <a:buSzPts val="1800"/>
              <a:buNone/>
            </a:pPr>
            <a:r>
              <a:rPr lang="en-IE" sz="1800"/>
              <a:t>	Une approche européenne des micro-crédits </a:t>
            </a:r>
            <a:r>
              <a:rPr lang="en-IE" sz="1800" u="sng">
                <a:solidFill>
                  <a:srgbClr val="87AF3F"/>
                </a:solidFill>
                <a:hlinkClick r:id="rId4">
                  <a:extLst>
                    <a:ext uri="{A12FA001-AC4F-418D-AE19-62706E023703}">
                      <ahyp:hlinkClr val="tx"/>
                    </a:ext>
                  </a:extLst>
                </a:hlinkClick>
              </a:rPr>
              <a:t>https://education.ec.europa.eu/education-levels/higher-education/micro-credentials#:~:text=Micro%2Dcredentials%20certify%20the%20learning,a%20short%20course%20or%20training</a:t>
            </a:r>
            <a:r>
              <a:rPr lang="en-IE" sz="1800">
                <a:solidFill>
                  <a:srgbClr val="87AF3F"/>
                </a:solidFill>
              </a:rPr>
              <a:t>.</a:t>
            </a:r>
            <a:endParaRPr/>
          </a:p>
          <a:p>
            <a:pPr indent="-1296988" lvl="0" marL="1296988" rtl="0" algn="l">
              <a:lnSpc>
                <a:spcPct val="90000"/>
              </a:lnSpc>
              <a:spcBef>
                <a:spcPts val="1000"/>
              </a:spcBef>
              <a:spcAft>
                <a:spcPts val="0"/>
              </a:spcAft>
              <a:buClr>
                <a:srgbClr val="424242"/>
              </a:buClr>
              <a:buSzPts val="1800"/>
              <a:buNone/>
            </a:pPr>
            <a:r>
              <a:rPr b="1" lang="en-IE" sz="1800"/>
              <a:t>YouTube </a:t>
            </a:r>
            <a:r>
              <a:rPr lang="en-IE" sz="1800"/>
              <a:t>: 	Qu'est-ce qu'un badge numérique </a:t>
            </a:r>
            <a:r>
              <a:rPr lang="en-IE" sz="1800" u="sng">
                <a:solidFill>
                  <a:srgbClr val="87AF3F"/>
                </a:solidFill>
                <a:hlinkClick r:id="rId5">
                  <a:extLst>
                    <a:ext uri="{A12FA001-AC4F-418D-AE19-62706E023703}">
                      <ahyp:hlinkClr val="tx"/>
                    </a:ext>
                  </a:extLst>
                </a:hlinkClick>
              </a:rPr>
              <a:t>? </a:t>
            </a:r>
            <a:r>
              <a:rPr lang="en-IE" sz="1800">
                <a:solidFill>
                  <a:srgbClr val="87AF3F"/>
                </a:solidFill>
              </a:rPr>
              <a:t>https://www.youtube.com/watch?v=IUT3kpD7EPU. </a:t>
            </a:r>
            <a:r>
              <a:rPr lang="en-IE" sz="1800"/>
              <a:t>Qu'est-ce qu'un badge ouvert </a:t>
            </a:r>
            <a:r>
              <a:rPr lang="en-IE" sz="1800" u="sng">
                <a:solidFill>
                  <a:srgbClr val="87AF3F"/>
                </a:solidFill>
                <a:hlinkClick r:id="rId6">
                  <a:extLst>
                    <a:ext uri="{A12FA001-AC4F-418D-AE19-62706E023703}">
                      <ahyp:hlinkClr val="tx"/>
                    </a:ext>
                  </a:extLst>
                </a:hlinkClick>
              </a:rPr>
              <a:t>? https://www.youtube.com/watch?v=q3dkGupx0ac</a:t>
            </a:r>
            <a:endParaRPr sz="1800">
              <a:solidFill>
                <a:srgbClr val="87AF3F"/>
              </a:solidFill>
            </a:endParaRPr>
          </a:p>
          <a:p>
            <a:pPr indent="-1296988" lvl="0" marL="1296988" rtl="0" algn="l">
              <a:lnSpc>
                <a:spcPct val="90000"/>
              </a:lnSpc>
              <a:spcBef>
                <a:spcPts val="1000"/>
              </a:spcBef>
              <a:spcAft>
                <a:spcPts val="0"/>
              </a:spcAft>
              <a:buClr>
                <a:srgbClr val="424242"/>
              </a:buClr>
              <a:buSzPts val="1800"/>
              <a:buNone/>
            </a:pPr>
            <a:r>
              <a:rPr b="1" lang="en-IE" sz="1800"/>
              <a:t>Publication </a:t>
            </a:r>
            <a:r>
              <a:rPr lang="en-IE" sz="1800"/>
              <a:t>: Acree, L., 2016. Sept leçons tirées de la mise en œuvre des micro-crédits. Raleigh, NC : Friday Institute for Educational Innovation at the NC State University College of Education. Recherche dans.</a:t>
            </a:r>
            <a:endParaRPr/>
          </a:p>
          <a:p>
            <a:pPr indent="-1255713" lvl="0" marL="1255713" rtl="0" algn="l">
              <a:lnSpc>
                <a:spcPct val="90000"/>
              </a:lnSpc>
              <a:spcBef>
                <a:spcPts val="1000"/>
              </a:spcBef>
              <a:spcAft>
                <a:spcPts val="0"/>
              </a:spcAft>
              <a:buClr>
                <a:srgbClr val="424242"/>
              </a:buClr>
              <a:buSzPts val="1800"/>
              <a:buNone/>
            </a:pPr>
            <a:r>
              <a:rPr b="1" lang="en-IE" sz="1800"/>
              <a:t>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213" name="Google Shape;1213;p64"/>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Ressources</a:t>
            </a:r>
            <a:endParaRPr b="0" i="0" sz="1400" u="none" cap="none" strike="noStrike">
              <a:solidFill>
                <a:srgbClr val="000000"/>
              </a:solidFill>
              <a:latin typeface="Arial"/>
              <a:ea typeface="Arial"/>
              <a:cs typeface="Arial"/>
              <a:sym typeface="Arial"/>
            </a:endParaRPr>
          </a:p>
        </p:txBody>
      </p:sp>
      <p:cxnSp>
        <p:nvCxnSpPr>
          <p:cNvPr id="1214" name="Google Shape;1214;p64"/>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pic>
        <p:nvPicPr>
          <p:cNvPr id="1219" name="Google Shape;1219;p65"/>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1220" name="Google Shape;1220;p65"/>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1" name="Google Shape;1221;p65"/>
          <p:cNvSpPr txBox="1"/>
          <p:nvPr/>
        </p:nvSpPr>
        <p:spPr>
          <a:xfrm>
            <a:off x="1097281" y="2803631"/>
            <a:ext cx="4172576"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Certification</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1000"/>
              </a:spcBef>
              <a:spcAft>
                <a:spcPts val="0"/>
              </a:spcAft>
              <a:buClr>
                <a:schemeClr val="lt1"/>
              </a:buClr>
              <a:buSzPts val="3200"/>
              <a:buFont typeface="Arial"/>
              <a:buNone/>
            </a:pPr>
            <a:r>
              <a:rPr b="0" i="0" lang="en-IE" sz="3200" u="none" cap="none" strike="noStrike">
                <a:solidFill>
                  <a:schemeClr val="lt1"/>
                </a:solidFill>
                <a:latin typeface="Calibri"/>
                <a:ea typeface="Calibri"/>
                <a:cs typeface="Calibri"/>
                <a:sym typeface="Calibri"/>
              </a:rPr>
              <a:t>Félicitations pour avoir terminé le cours !</a:t>
            </a:r>
            <a:endParaRPr b="0" i="0" sz="3200" u="none" cap="none" strike="noStrike">
              <a:solidFill>
                <a:schemeClr val="lt1"/>
              </a:solidFill>
              <a:latin typeface="Calibri"/>
              <a:ea typeface="Calibri"/>
              <a:cs typeface="Calibri"/>
              <a:sym typeface="Calibri"/>
            </a:endParaRPr>
          </a:p>
        </p:txBody>
      </p:sp>
      <p:sp>
        <p:nvSpPr>
          <p:cNvPr id="1222" name="Google Shape;1222;p65"/>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05</a:t>
            </a:r>
            <a:endParaRPr b="0" i="0" sz="13000" u="none" cap="none" strike="noStrike">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66"/>
          <p:cNvSpPr/>
          <p:nvPr/>
        </p:nvSpPr>
        <p:spPr>
          <a:xfrm>
            <a:off x="-1" y="1"/>
            <a:ext cx="12192001"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229" name="Google Shape;1229;p66"/>
          <p:cNvGrpSpPr/>
          <p:nvPr/>
        </p:nvGrpSpPr>
        <p:grpSpPr>
          <a:xfrm>
            <a:off x="9640038" y="1541103"/>
            <a:ext cx="4223513" cy="5362664"/>
            <a:chOff x="4590383" y="646852"/>
            <a:chExt cx="2225652" cy="2825947"/>
          </a:xfrm>
        </p:grpSpPr>
        <p:sp>
          <p:nvSpPr>
            <p:cNvPr id="1230" name="Google Shape;1230;p66"/>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1" name="Google Shape;1231;p66"/>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2" name="Google Shape;1232;p66"/>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3" name="Google Shape;1233;p66"/>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4" name="Google Shape;1234;p66"/>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5" name="Google Shape;1235;p66"/>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6" name="Google Shape;1236;p66"/>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7" name="Google Shape;1237;p66"/>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8" name="Google Shape;1238;p66"/>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9" name="Google Shape;1239;p66"/>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0" name="Google Shape;1240;p66"/>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1" name="Google Shape;1241;p66"/>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2" name="Google Shape;1242;p66"/>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3" name="Google Shape;1243;p66"/>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4" name="Google Shape;1244;p66"/>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5" name="Google Shape;1245;p66"/>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6" name="Google Shape;1246;p66"/>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7" name="Google Shape;1247;p66"/>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8" name="Google Shape;1248;p66"/>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9" name="Google Shape;1249;p66"/>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0" name="Google Shape;1250;p66"/>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1" name="Google Shape;1251;p66"/>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2" name="Google Shape;1252;p66"/>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3" name="Google Shape;1253;p66"/>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4" name="Google Shape;1254;p66"/>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5" name="Google Shape;1255;p66"/>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6" name="Google Shape;1256;p66"/>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7" name="Google Shape;1257;p66"/>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8" name="Google Shape;1258;p66"/>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9" name="Google Shape;1259;p66"/>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0" name="Google Shape;1260;p66"/>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1" name="Google Shape;1261;p66"/>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2" name="Google Shape;1262;p66"/>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3" name="Google Shape;1263;p66"/>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4" name="Google Shape;1264;p66"/>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5" name="Google Shape;1265;p66"/>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6" name="Google Shape;1266;p66"/>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7" name="Google Shape;1267;p66"/>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8" name="Google Shape;1268;p66"/>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9" name="Google Shape;1269;p66"/>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70" name="Google Shape;1270;p66"/>
          <p:cNvGrpSpPr/>
          <p:nvPr/>
        </p:nvGrpSpPr>
        <p:grpSpPr>
          <a:xfrm>
            <a:off x="-2978724" y="565484"/>
            <a:ext cx="4223513" cy="5362664"/>
            <a:chOff x="4590383" y="646852"/>
            <a:chExt cx="2225652" cy="2825947"/>
          </a:xfrm>
        </p:grpSpPr>
        <p:sp>
          <p:nvSpPr>
            <p:cNvPr id="1271" name="Google Shape;1271;p66"/>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2" name="Google Shape;1272;p66"/>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3" name="Google Shape;1273;p66"/>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4" name="Google Shape;1274;p66"/>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5" name="Google Shape;1275;p66"/>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6" name="Google Shape;1276;p66"/>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7" name="Google Shape;1277;p66"/>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8" name="Google Shape;1278;p66"/>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9" name="Google Shape;1279;p66"/>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0" name="Google Shape;1280;p66"/>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1" name="Google Shape;1281;p66"/>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2" name="Google Shape;1282;p66"/>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3" name="Google Shape;1283;p66"/>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4" name="Google Shape;1284;p66"/>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5" name="Google Shape;1285;p66"/>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6" name="Google Shape;1286;p66"/>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7" name="Google Shape;1287;p66"/>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8" name="Google Shape;1288;p66"/>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9" name="Google Shape;1289;p66"/>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0" name="Google Shape;1290;p66"/>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1" name="Google Shape;1291;p66"/>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2" name="Google Shape;1292;p66"/>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3" name="Google Shape;1293;p66"/>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4" name="Google Shape;1294;p66"/>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5" name="Google Shape;1295;p66"/>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6" name="Google Shape;1296;p66"/>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7" name="Google Shape;1297;p66"/>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8" name="Google Shape;1298;p66"/>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9" name="Google Shape;1299;p66"/>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0" name="Google Shape;1300;p66"/>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1" name="Google Shape;1301;p66"/>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2" name="Google Shape;1302;p66"/>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3" name="Google Shape;1303;p66"/>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4" name="Google Shape;1304;p66"/>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5" name="Google Shape;1305;p66"/>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6" name="Google Shape;1306;p66"/>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7" name="Google Shape;1307;p66"/>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8" name="Google Shape;1308;p66"/>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9" name="Google Shape;1309;p66"/>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0" name="Google Shape;1310;p66"/>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11" name="Google Shape;1311;p66"/>
          <p:cNvGrpSpPr/>
          <p:nvPr/>
        </p:nvGrpSpPr>
        <p:grpSpPr>
          <a:xfrm>
            <a:off x="-1" y="426031"/>
            <a:ext cx="11594985" cy="6126777"/>
            <a:chOff x="-1" y="469619"/>
            <a:chExt cx="10168258" cy="6753637"/>
          </a:xfrm>
        </p:grpSpPr>
        <p:sp>
          <p:nvSpPr>
            <p:cNvPr id="1312" name="Google Shape;1312;p66"/>
            <p:cNvSpPr/>
            <p:nvPr/>
          </p:nvSpPr>
          <p:spPr>
            <a:xfrm>
              <a:off x="523554" y="469619"/>
              <a:ext cx="9644703" cy="6355761"/>
            </a:xfrm>
            <a:custGeom>
              <a:rect b="b" l="l" r="r" t="t"/>
              <a:pathLst>
                <a:path extrusionOk="0" h="5260027" w="801199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3" name="Google Shape;1313;p66"/>
            <p:cNvSpPr/>
            <p:nvPr/>
          </p:nvSpPr>
          <p:spPr>
            <a:xfrm>
              <a:off x="-1" y="6454840"/>
              <a:ext cx="3693934" cy="715533"/>
            </a:xfrm>
            <a:custGeom>
              <a:rect b="b" l="l" r="r" t="t"/>
              <a:pathLst>
                <a:path extrusionOk="0" h="727928" w="6101044">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4" name="Google Shape;1314;p66"/>
            <p:cNvSpPr txBox="1"/>
            <p:nvPr/>
          </p:nvSpPr>
          <p:spPr>
            <a:xfrm>
              <a:off x="584605" y="6439129"/>
              <a:ext cx="6101044" cy="72075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en-IE" sz="2400" u="none" cap="none" strike="noStrike">
                  <a:solidFill>
                    <a:schemeClr val="lt1"/>
                  </a:solidFill>
                  <a:latin typeface="Calibri"/>
                  <a:ea typeface="Calibri"/>
                  <a:cs typeface="Calibri"/>
                  <a:sym typeface="Calibri"/>
                </a:rPr>
                <a:t>www.natureproject.info</a:t>
              </a:r>
              <a:endParaRPr b="0" i="0" sz="2400" u="none" cap="none" strike="noStrike">
                <a:solidFill>
                  <a:schemeClr val="lt1"/>
                </a:solidFill>
                <a:latin typeface="Calibri"/>
                <a:ea typeface="Calibri"/>
                <a:cs typeface="Calibri"/>
                <a:sym typeface="Calibri"/>
              </a:endParaRPr>
            </a:p>
          </p:txBody>
        </p:sp>
        <p:sp>
          <p:nvSpPr>
            <p:cNvPr id="1315" name="Google Shape;1315;p66"/>
            <p:cNvSpPr txBox="1"/>
            <p:nvPr/>
          </p:nvSpPr>
          <p:spPr>
            <a:xfrm>
              <a:off x="487103" y="1223806"/>
              <a:ext cx="7687702" cy="9499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IE" sz="5000" u="none" cap="none" strike="noStrike">
                  <a:solidFill>
                    <a:srgbClr val="E8A116"/>
                  </a:solidFill>
                  <a:latin typeface="Calibri"/>
                  <a:ea typeface="Calibri"/>
                  <a:cs typeface="Calibri"/>
                  <a:sym typeface="Calibri"/>
                </a:rPr>
                <a:t>CERTIFICAT D'ACHÈVEMENT</a:t>
              </a:r>
              <a:endParaRPr b="0" i="0" sz="1400" u="none" cap="none" strike="noStrike">
                <a:solidFill>
                  <a:srgbClr val="000000"/>
                </a:solidFill>
                <a:latin typeface="Arial"/>
                <a:ea typeface="Arial"/>
                <a:cs typeface="Arial"/>
                <a:sym typeface="Arial"/>
              </a:endParaRPr>
            </a:p>
          </p:txBody>
        </p:sp>
        <p:sp>
          <p:nvSpPr>
            <p:cNvPr id="1316" name="Google Shape;1316;p66"/>
            <p:cNvSpPr txBox="1"/>
            <p:nvPr/>
          </p:nvSpPr>
          <p:spPr>
            <a:xfrm>
              <a:off x="487103" y="2054497"/>
              <a:ext cx="7687702" cy="139099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IE" sz="1900" u="none" cap="none" strike="noStrike">
                  <a:solidFill>
                    <a:srgbClr val="296B5F"/>
                  </a:solidFill>
                  <a:latin typeface="Calibri"/>
                  <a:ea typeface="Calibri"/>
                  <a:cs typeface="Calibri"/>
                  <a:sym typeface="Calibri"/>
                </a:rPr>
                <a:t>Présenté à</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1" lang="en-IE" sz="1900" u="none" cap="none" strike="noStrike">
                  <a:solidFill>
                    <a:srgbClr val="424242"/>
                  </a:solidFill>
                  <a:latin typeface="Calibri"/>
                  <a:ea typeface="Calibri"/>
                  <a:cs typeface="Calibri"/>
                  <a:sym typeface="Calibri"/>
                </a:rPr>
                <a:t>[ Insérez votre nom ici ! ]</a:t>
              </a:r>
              <a:endParaRPr b="0" i="1" sz="1900" u="none" cap="none" strike="noStrike">
                <a:solidFill>
                  <a:srgbClr val="424242"/>
                </a:solidFill>
                <a:latin typeface="Calibri"/>
                <a:ea typeface="Calibri"/>
                <a:cs typeface="Calibri"/>
                <a:sym typeface="Calibri"/>
              </a:endParaRPr>
            </a:p>
          </p:txBody>
        </p:sp>
        <p:grpSp>
          <p:nvGrpSpPr>
            <p:cNvPr id="1317" name="Google Shape;1317;p66"/>
            <p:cNvGrpSpPr/>
            <p:nvPr/>
          </p:nvGrpSpPr>
          <p:grpSpPr>
            <a:xfrm>
              <a:off x="858615" y="3493672"/>
              <a:ext cx="8004457" cy="1218442"/>
              <a:chOff x="3284540" y="2297209"/>
              <a:chExt cx="6362218" cy="1218442"/>
            </a:xfrm>
          </p:grpSpPr>
          <p:sp>
            <p:nvSpPr>
              <p:cNvPr id="1318" name="Google Shape;1318;p66"/>
              <p:cNvSpPr/>
              <p:nvPr/>
            </p:nvSpPr>
            <p:spPr>
              <a:xfrm>
                <a:off x="4095142"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9" name="Google Shape;1319;p66"/>
              <p:cNvSpPr/>
              <p:nvPr/>
            </p:nvSpPr>
            <p:spPr>
              <a:xfrm>
                <a:off x="3284540" y="2297209"/>
                <a:ext cx="5519870" cy="12701"/>
              </a:xfrm>
              <a:custGeom>
                <a:rect b="b" l="l" r="r" t="t"/>
                <a:pathLst>
                  <a:path extrusionOk="0" h="12701" w="5519870">
                    <a:moveTo>
                      <a:pt x="0" y="0"/>
                    </a:moveTo>
                    <a:lnTo>
                      <a:pt x="5519871" y="0"/>
                    </a:lnTo>
                  </a:path>
                </a:pathLst>
              </a:custGeom>
              <a:noFill/>
              <a:ln cap="flat" cmpd="sng" w="9525">
                <a:solidFill>
                  <a:srgbClr val="296B5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0" name="Google Shape;1320;p66"/>
              <p:cNvSpPr/>
              <p:nvPr/>
            </p:nvSpPr>
            <p:spPr>
              <a:xfrm>
                <a:off x="9640409"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21" name="Google Shape;1321;p66"/>
            <p:cNvSpPr txBox="1"/>
            <p:nvPr/>
          </p:nvSpPr>
          <p:spPr>
            <a:xfrm>
              <a:off x="487103" y="3796663"/>
              <a:ext cx="7479655" cy="342659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IE" sz="1600" u="none" cap="none" strike="noStrike">
                  <a:solidFill>
                    <a:srgbClr val="296B5F"/>
                  </a:solidFill>
                  <a:latin typeface="Calibri"/>
                  <a:ea typeface="Calibri"/>
                  <a:cs typeface="Calibri"/>
                  <a:sym typeface="Calibri"/>
                </a:rPr>
                <a:t>pour l'achèvement avec succès de la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IE" sz="2400" u="none" cap="none" strike="noStrike">
                  <a:solidFill>
                    <a:srgbClr val="296B5F"/>
                  </a:solidFill>
                  <a:latin typeface="Calibri"/>
                  <a:ea typeface="Calibri"/>
                  <a:cs typeface="Calibri"/>
                  <a:sym typeface="Calibri"/>
                </a:rPr>
                <a:t>NATURE Module 1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Arial"/>
                <a:buNone/>
              </a:pPr>
              <a:r>
                <a:rPr b="1" i="0" lang="en-IE" sz="2200" u="none" cap="none" strike="noStrike">
                  <a:solidFill>
                    <a:srgbClr val="296B5F"/>
                  </a:solidFill>
                  <a:latin typeface="Calibri"/>
                  <a:ea typeface="Calibri"/>
                  <a:cs typeface="Calibri"/>
                  <a:sym typeface="Calibri"/>
                </a:rPr>
                <a:t>Guide du formateur - Formation des adultes vulnérables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en-IE" sz="2200" u="none" cap="none" strike="noStrike">
                  <a:solidFill>
                    <a:srgbClr val="296B5F"/>
                  </a:solidFill>
                  <a:latin typeface="Calibri"/>
                  <a:ea typeface="Calibri"/>
                  <a:cs typeface="Calibri"/>
                  <a:sym typeface="Calibri"/>
                </a:rPr>
                <a:t>dans le domaine de l'agriculture urbaine communautaire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IE" sz="1600" u="none" cap="none" strike="noStrike">
                  <a:solidFill>
                    <a:srgbClr val="42424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IE" sz="1600" u="none" cap="none" strike="noStrike">
                  <a:solidFill>
                    <a:srgbClr val="42424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grpSp>
      <p:pic>
        <p:nvPicPr>
          <p:cNvPr descr="Logo&#10;&#10;Description automatically generated with medium confidence" id="1322" name="Google Shape;1322;p66"/>
          <p:cNvPicPr preferRelativeResize="0"/>
          <p:nvPr/>
        </p:nvPicPr>
        <p:blipFill rotWithShape="1">
          <a:blip r:embed="rId3">
            <a:alphaModFix/>
          </a:blip>
          <a:srcRect b="0" l="0" r="0" t="0"/>
          <a:stretch/>
        </p:blipFill>
        <p:spPr>
          <a:xfrm>
            <a:off x="9308140" y="4123701"/>
            <a:ext cx="2063291" cy="192401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67"/>
          <p:cNvSpPr txBox="1"/>
          <p:nvPr>
            <p:ph idx="1" type="body"/>
          </p:nvPr>
        </p:nvSpPr>
        <p:spPr>
          <a:xfrm>
            <a:off x="805864" y="3927444"/>
            <a:ext cx="5791883" cy="6793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IE" sz="3200"/>
              <a:t>Vous avez terminé le </a:t>
            </a:r>
            <a:r>
              <a:rPr b="1" lang="en-IE" sz="3200"/>
              <a:t>module 1</a:t>
            </a:r>
            <a:endParaRPr/>
          </a:p>
        </p:txBody>
      </p:sp>
      <p:sp>
        <p:nvSpPr>
          <p:cNvPr id="1328" name="Google Shape;1328;p67"/>
          <p:cNvSpPr txBox="1"/>
          <p:nvPr>
            <p:ph idx="2" type="body"/>
          </p:nvPr>
        </p:nvSpPr>
        <p:spPr>
          <a:xfrm>
            <a:off x="805865" y="2880154"/>
            <a:ext cx="3195485" cy="837258"/>
          </a:xfrm>
          <a:prstGeom prst="rect">
            <a:avLst/>
          </a:prstGeom>
          <a:noFill/>
          <a:ln>
            <a:noFill/>
          </a:ln>
        </p:spPr>
        <p:txBody>
          <a:bodyPr anchorCtr="0" anchor="ctr"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lt1"/>
              </a:buClr>
              <a:buSzPct val="160000"/>
              <a:buNone/>
            </a:pPr>
            <a:r>
              <a:rPr lang="en-IE"/>
              <a:t>Merci de votre attention</a:t>
            </a:r>
            <a:endParaRPr/>
          </a:p>
        </p:txBody>
      </p:sp>
      <p:sp>
        <p:nvSpPr>
          <p:cNvPr id="1329" name="Google Shape;1329;p67"/>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b="1" lang="en-IE"/>
              <a:t>www.natureproject.info</a:t>
            </a:r>
            <a:endParaRPr/>
          </a:p>
          <a:p>
            <a:pPr indent="0" lvl="0" marL="0" rtl="0" algn="l">
              <a:lnSpc>
                <a:spcPct val="90000"/>
              </a:lnSpc>
              <a:spcBef>
                <a:spcPts val="1000"/>
              </a:spcBef>
              <a:spcAft>
                <a:spcPts val="0"/>
              </a:spcAft>
              <a:buClr>
                <a:schemeClr val="lt1"/>
              </a:buClr>
              <a:buSzPts val="2800"/>
              <a:buNone/>
            </a:pPr>
            <a:r>
              <a:t/>
            </a:r>
            <a:endParaRPr/>
          </a:p>
        </p:txBody>
      </p:sp>
      <p:pic>
        <p:nvPicPr>
          <p:cNvPr id="1330" name="Google Shape;1330;p67"/>
          <p:cNvPicPr preferRelativeResize="0"/>
          <p:nvPr/>
        </p:nvPicPr>
        <p:blipFill rotWithShape="1">
          <a:blip r:embed="rId3">
            <a:alphaModFix/>
          </a:blip>
          <a:srcRect b="0" l="0" r="0" t="0"/>
          <a:stretch/>
        </p:blipFill>
        <p:spPr>
          <a:xfrm>
            <a:off x="7466099" y="5346600"/>
            <a:ext cx="1905000" cy="660400"/>
          </a:xfrm>
          <a:prstGeom prst="rect">
            <a:avLst/>
          </a:prstGeom>
          <a:noFill/>
          <a:ln>
            <a:noFill/>
          </a:ln>
        </p:spPr>
      </p:pic>
      <p:pic>
        <p:nvPicPr>
          <p:cNvPr id="1331" name="Google Shape;1331;p67"/>
          <p:cNvPicPr preferRelativeResize="0"/>
          <p:nvPr/>
        </p:nvPicPr>
        <p:blipFill rotWithShape="1">
          <a:blip r:embed="rId4">
            <a:alphaModFix/>
          </a:blip>
          <a:srcRect b="0" l="0" r="44449" t="0"/>
          <a:stretch/>
        </p:blipFill>
        <p:spPr>
          <a:xfrm>
            <a:off x="9832078" y="5531811"/>
            <a:ext cx="1991960" cy="457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7"/>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Fournir un environnement de formation sensible à la culture en étant conscient des préjugés</a:t>
            </a:r>
            <a:r>
              <a:rPr b="1" lang="en-IE">
                <a:solidFill>
                  <a:srgbClr val="424242"/>
                </a:solidFill>
              </a:rPr>
              <a:t> inconscients. </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Comprendre les défis uniques auxquels sont confrontées les personnes issues des communautés migrantes en matière de </a:t>
            </a:r>
            <a:r>
              <a:rPr b="1" lang="en-IE">
                <a:solidFill>
                  <a:srgbClr val="424242"/>
                </a:solidFill>
              </a:rPr>
              <a:t>santé mentale et de bien-être.</a:t>
            </a:r>
            <a:endParaRPr>
              <a:solidFill>
                <a:srgbClr val="424242"/>
              </a:solidFill>
            </a:endParaRPr>
          </a:p>
          <a:p>
            <a:pPr indent="-342900" lvl="0" marL="342900" rtl="0" algn="l">
              <a:lnSpc>
                <a:spcPct val="100000"/>
              </a:lnSpc>
              <a:spcBef>
                <a:spcPts val="0"/>
              </a:spcBef>
              <a:spcAft>
                <a:spcPts val="0"/>
              </a:spcAft>
              <a:buClr>
                <a:srgbClr val="E8A116"/>
              </a:buClr>
              <a:buSzPts val="2400"/>
              <a:buFont typeface="Arial"/>
              <a:buChar char="•"/>
            </a:pPr>
            <a:r>
              <a:rPr b="1" lang="en-IE">
                <a:solidFill>
                  <a:srgbClr val="424242"/>
                </a:solidFill>
              </a:rPr>
              <a:t>Planifier et évaluer le </a:t>
            </a:r>
            <a:r>
              <a:rPr lang="en-IE">
                <a:solidFill>
                  <a:srgbClr val="424242"/>
                </a:solidFill>
              </a:rPr>
              <a:t>contenu des cours pour s'assurer que les étudiants reçoivent une formation efficace.</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Aider à </a:t>
            </a:r>
            <a:r>
              <a:rPr b="1" lang="en-IE">
                <a:solidFill>
                  <a:srgbClr val="424242"/>
                </a:solidFill>
              </a:rPr>
              <a:t>résoudre les conflits </a:t>
            </a:r>
            <a:r>
              <a:rPr lang="en-IE">
                <a:solidFill>
                  <a:srgbClr val="424242"/>
                </a:solidFill>
              </a:rPr>
              <a:t>entre les stagiaires</a:t>
            </a:r>
            <a:endParaRPr/>
          </a:p>
          <a:p>
            <a:pPr indent="-101600" lvl="0" marL="171450" rtl="0" algn="l">
              <a:lnSpc>
                <a:spcPct val="100000"/>
              </a:lnSpc>
              <a:spcBef>
                <a:spcPts val="0"/>
              </a:spcBef>
              <a:spcAft>
                <a:spcPts val="0"/>
              </a:spcAft>
              <a:buClr>
                <a:srgbClr val="E8A116"/>
              </a:buClr>
              <a:buSzPts val="1100"/>
              <a:buFont typeface="Arial"/>
              <a:buNone/>
            </a:pPr>
            <a:r>
              <a:t/>
            </a:r>
            <a:endParaRPr sz="1100">
              <a:solidFill>
                <a:srgbClr val="424242"/>
              </a:solidFill>
            </a:endParaRPr>
          </a:p>
        </p:txBody>
      </p:sp>
      <p:sp>
        <p:nvSpPr>
          <p:cNvPr id="262" name="Google Shape;262;p7"/>
          <p:cNvSpPr txBox="1"/>
          <p:nvPr>
            <p:ph idx="2" type="body"/>
          </p:nvPr>
        </p:nvSpPr>
        <p:spPr>
          <a:xfrm>
            <a:off x="615501" y="761603"/>
            <a:ext cx="315847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1.2 Résultats de l'apprentissage</a:t>
            </a:r>
            <a:endParaRPr/>
          </a:p>
        </p:txBody>
      </p:sp>
      <p:sp>
        <p:nvSpPr>
          <p:cNvPr id="263" name="Google Shape;263;p7"/>
          <p:cNvSpPr txBox="1"/>
          <p:nvPr/>
        </p:nvSpPr>
        <p:spPr>
          <a:xfrm>
            <a:off x="588336" y="2355824"/>
            <a:ext cx="2531545"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rPr b="0" i="1" lang="en-IE" sz="2600" u="none" cap="none" strike="noStrike">
                <a:solidFill>
                  <a:srgbClr val="424242"/>
                </a:solidFill>
                <a:latin typeface="Calibri"/>
                <a:ea typeface="Calibri"/>
                <a:cs typeface="Calibri"/>
                <a:sym typeface="Calibri"/>
              </a:rPr>
              <a:t>A l'issue de cette formation, le formateur devrait être capable de :</a:t>
            </a:r>
            <a:endParaRPr b="0" i="0" sz="1400" u="none" cap="none" strike="noStrike">
              <a:solidFill>
                <a:srgbClr val="000000"/>
              </a:solidFill>
              <a:latin typeface="Arial"/>
              <a:ea typeface="Arial"/>
              <a:cs typeface="Arial"/>
              <a:sym typeface="Arial"/>
            </a:endParaRPr>
          </a:p>
          <a:p>
            <a:pPr indent="-15875" lvl="0" marL="15875" marR="0" rtl="0" algn="l">
              <a:lnSpc>
                <a:spcPct val="90000"/>
              </a:lnSpc>
              <a:spcBef>
                <a:spcPts val="1000"/>
              </a:spcBef>
              <a:spcAft>
                <a:spcPts val="0"/>
              </a:spcAft>
              <a:buClr>
                <a:srgbClr val="086575"/>
              </a:buClr>
              <a:buSzPts val="2600"/>
              <a:buFont typeface="Arial"/>
              <a:buNone/>
            </a:pPr>
            <a:r>
              <a:t/>
            </a:r>
            <a:endParaRPr b="0" i="0" sz="2600" u="none" cap="none" strike="noStrike">
              <a:solidFill>
                <a:srgbClr val="424242"/>
              </a:solidFill>
              <a:latin typeface="Calibri"/>
              <a:ea typeface="Calibri"/>
              <a:cs typeface="Calibri"/>
              <a:sym typeface="Calibri"/>
            </a:endParaRPr>
          </a:p>
        </p:txBody>
      </p:sp>
      <p:cxnSp>
        <p:nvCxnSpPr>
          <p:cNvPr id="264" name="Google Shape;264;p7"/>
          <p:cNvCxnSpPr/>
          <p:nvPr/>
        </p:nvCxnSpPr>
        <p:spPr>
          <a:xfrm>
            <a:off x="3364864" y="282633"/>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265" name="Google Shape;265;p7"/>
          <p:cNvGrpSpPr/>
          <p:nvPr/>
        </p:nvGrpSpPr>
        <p:grpSpPr>
          <a:xfrm>
            <a:off x="2984626" y="4849262"/>
            <a:ext cx="789352" cy="789216"/>
            <a:chOff x="3258209" y="1217582"/>
            <a:chExt cx="4712093" cy="4711281"/>
          </a:xfrm>
        </p:grpSpPr>
        <p:sp>
          <p:nvSpPr>
            <p:cNvPr id="266" name="Google Shape;266;p7"/>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 name="Google Shape;267;p7"/>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68" name="Google Shape;268;p7"/>
            <p:cNvGrpSpPr/>
            <p:nvPr/>
          </p:nvGrpSpPr>
          <p:grpSpPr>
            <a:xfrm>
              <a:off x="3258209" y="1217582"/>
              <a:ext cx="4712093" cy="4711281"/>
              <a:chOff x="3258209" y="1217582"/>
              <a:chExt cx="4712093" cy="4711281"/>
            </a:xfrm>
          </p:grpSpPr>
          <p:sp>
            <p:nvSpPr>
              <p:cNvPr id="269" name="Google Shape;269;p7"/>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0" name="Google Shape;270;p7"/>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p7"/>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7"/>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 name="Google Shape;273;p7"/>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7"/>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p7"/>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6" name="Google Shape;276;p7"/>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7" name="Google Shape;277;p7"/>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8" name="Google Shape;278;p7"/>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 name="Google Shape;279;p7"/>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 name="Google Shape;280;p7"/>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p7"/>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 name="Google Shape;282;p7"/>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8"/>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288" name="Google Shape;288;p8"/>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p8"/>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Qui formez-vous ?</a:t>
            </a:r>
            <a:endParaRPr b="0" i="0" sz="1400" u="none" cap="none" strike="noStrike">
              <a:solidFill>
                <a:srgbClr val="000000"/>
              </a:solidFill>
              <a:latin typeface="Arial"/>
              <a:ea typeface="Arial"/>
              <a:cs typeface="Arial"/>
              <a:sym typeface="Arial"/>
            </a:endParaRPr>
          </a:p>
        </p:txBody>
      </p:sp>
      <p:sp>
        <p:nvSpPr>
          <p:cNvPr id="290" name="Google Shape;290;p8"/>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9"/>
          <p:cNvSpPr txBox="1"/>
          <p:nvPr>
            <p:ph idx="1" type="body"/>
          </p:nvPr>
        </p:nvSpPr>
        <p:spPr>
          <a:xfrm>
            <a:off x="3519101" y="429181"/>
            <a:ext cx="8437577" cy="592941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8A116"/>
              </a:buClr>
              <a:buSzPts val="2400"/>
              <a:buNone/>
            </a:pPr>
            <a:r>
              <a:rPr b="1" lang="en-IE" sz="2400"/>
              <a:t>Introduction : Qui sont vos stagiaires ? </a:t>
            </a:r>
            <a:endParaRPr b="1" sz="2400"/>
          </a:p>
          <a:p>
            <a:pPr indent="-342900" lvl="0" marL="342900" rtl="0" algn="l">
              <a:lnSpc>
                <a:spcPct val="100000"/>
              </a:lnSpc>
              <a:spcBef>
                <a:spcPts val="0"/>
              </a:spcBef>
              <a:spcAft>
                <a:spcPts val="0"/>
              </a:spcAft>
              <a:buClr>
                <a:srgbClr val="E8A116"/>
              </a:buClr>
              <a:buSzPts val="2400"/>
              <a:buFont typeface="Arial"/>
              <a:buChar char="•"/>
            </a:pPr>
            <a:r>
              <a:rPr lang="en-IE" sz="2400"/>
              <a:t>Dans notre cas, il s'agit de migrants et/ou de réfugiés défavorisés, d'origines raciales et culturelles diverses, qui se heurtent à l'exclusion sociale ou professionnelle en Europe.</a:t>
            </a:r>
            <a:endParaRPr/>
          </a:p>
          <a:p>
            <a:pPr indent="-342900" lvl="0" marL="342900" rtl="0" algn="l">
              <a:lnSpc>
                <a:spcPct val="100000"/>
              </a:lnSpc>
              <a:spcBef>
                <a:spcPts val="0"/>
              </a:spcBef>
              <a:spcAft>
                <a:spcPts val="0"/>
              </a:spcAft>
              <a:buClr>
                <a:srgbClr val="E8A116"/>
              </a:buClr>
              <a:buSzPts val="2400"/>
              <a:buFont typeface="Arial"/>
              <a:buChar char="•"/>
            </a:pPr>
            <a:r>
              <a:rPr lang="en-IE" sz="2400"/>
              <a:t>Fin 2021, on comptait 89,3 millions de </a:t>
            </a:r>
            <a:r>
              <a:rPr b="1" lang="en-IE" sz="2400"/>
              <a:t>personnes déplacées de </a:t>
            </a:r>
            <a:r>
              <a:rPr lang="en-IE" sz="2400"/>
              <a:t>force dans le monde. Parmi elles, on comptait 27,1 millions de réfugiés, dont la moitié était âgée de moins de 18 ans (Nations unies 2023).</a:t>
            </a:r>
            <a:endParaRPr/>
          </a:p>
          <a:p>
            <a:pPr indent="-342900" lvl="0" marL="342900" rtl="0" algn="l">
              <a:lnSpc>
                <a:spcPct val="100000"/>
              </a:lnSpc>
              <a:spcBef>
                <a:spcPts val="0"/>
              </a:spcBef>
              <a:spcAft>
                <a:spcPts val="0"/>
              </a:spcAft>
              <a:buClr>
                <a:srgbClr val="E8A116"/>
              </a:buClr>
              <a:buSzPts val="2400"/>
              <a:buFont typeface="Arial"/>
              <a:buChar char="•"/>
            </a:pPr>
            <a:r>
              <a:rPr b="1" lang="en-IE" sz="2400"/>
              <a:t>Les personnes déplacées </a:t>
            </a:r>
            <a:r>
              <a:rPr lang="en-IE" sz="2400"/>
              <a:t>sont "des </a:t>
            </a:r>
            <a:r>
              <a:rPr i="1" lang="en-IE" sz="2400"/>
              <a:t>personnes ou des groupes de personnes qui ont été forcés ou obligés de fuir ou de quitter leur foyer ou leur lieu de résidence habituel, notamment en raison d'un conflit armé, de situations de violence généralisée, de violations des droits de l'homme ou de catastrophes naturelles ou provoquées par l'homme, ou pour en éviter les effets, et qui n'ont pas franchi de frontière internationalement reconnue</a:t>
            </a:r>
            <a:r>
              <a:rPr lang="en-IE" sz="2400"/>
              <a:t>". (Nations Unies 2023)</a:t>
            </a:r>
            <a:endParaRPr/>
          </a:p>
        </p:txBody>
      </p:sp>
      <p:grpSp>
        <p:nvGrpSpPr>
          <p:cNvPr id="296" name="Google Shape;296;p9"/>
          <p:cNvGrpSpPr/>
          <p:nvPr/>
        </p:nvGrpSpPr>
        <p:grpSpPr>
          <a:xfrm flipH="1" rot="10800000">
            <a:off x="0" y="2053083"/>
            <a:ext cx="3390864" cy="4834792"/>
            <a:chOff x="0" y="-412420"/>
            <a:chExt cx="3390864" cy="4834792"/>
          </a:xfrm>
        </p:grpSpPr>
        <p:sp>
          <p:nvSpPr>
            <p:cNvPr id="297" name="Google Shape;297;p9"/>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9"/>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9" name="Google Shape;299;p9"/>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00" name="Google Shape;300;p9"/>
          <p:cNvSpPr txBox="1"/>
          <p:nvPr/>
        </p:nvSpPr>
        <p:spPr>
          <a:xfrm>
            <a:off x="324176" y="2146570"/>
            <a:ext cx="2955052"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b="0" i="0" lang="en-IE" sz="3600" u="none" cap="none" strike="noStrike">
                <a:solidFill>
                  <a:schemeClr val="lt1"/>
                </a:solidFill>
                <a:latin typeface="Calibri"/>
                <a:ea typeface="Calibri"/>
                <a:cs typeface="Calibri"/>
                <a:sym typeface="Calibri"/>
              </a:rPr>
              <a:t>2.1 Introduction aux </a:t>
            </a:r>
            <a:r>
              <a:rPr b="1" i="0" lang="en-IE" sz="3600" u="none" cap="none" strike="noStrike">
                <a:solidFill>
                  <a:schemeClr val="lt1"/>
                </a:solidFill>
                <a:latin typeface="Calibri"/>
                <a:ea typeface="Calibri"/>
                <a:cs typeface="Calibri"/>
                <a:sym typeface="Calibri"/>
              </a:rPr>
              <a:t>migrants, aux réfugiés </a:t>
            </a:r>
            <a:r>
              <a:rPr b="0" i="0" lang="en-IE" sz="3600" u="none" cap="none" strike="noStrike">
                <a:solidFill>
                  <a:schemeClr val="lt1"/>
                </a:solidFill>
                <a:latin typeface="Calibri"/>
                <a:ea typeface="Calibri"/>
                <a:cs typeface="Calibri"/>
                <a:sym typeface="Calibri"/>
              </a:rPr>
              <a:t>et aux </a:t>
            </a:r>
            <a:r>
              <a:rPr b="1" i="0" lang="en-IE" sz="3600" u="none" cap="none" strike="noStrike">
                <a:solidFill>
                  <a:schemeClr val="lt1"/>
                </a:solidFill>
                <a:latin typeface="Calibri"/>
                <a:ea typeface="Calibri"/>
                <a:cs typeface="Calibri"/>
                <a:sym typeface="Calibri"/>
              </a:rPr>
              <a:t>personnes déplacées de force</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grpSp>
        <p:nvGrpSpPr>
          <p:cNvPr id="301" name="Google Shape;301;p9"/>
          <p:cNvGrpSpPr/>
          <p:nvPr/>
        </p:nvGrpSpPr>
        <p:grpSpPr>
          <a:xfrm>
            <a:off x="2048544" y="429181"/>
            <a:ext cx="997032" cy="1008734"/>
            <a:chOff x="7190753" y="5365577"/>
            <a:chExt cx="745522" cy="754272"/>
          </a:xfrm>
        </p:grpSpPr>
        <p:grpSp>
          <p:nvGrpSpPr>
            <p:cNvPr id="302" name="Google Shape;302;p9"/>
            <p:cNvGrpSpPr/>
            <p:nvPr/>
          </p:nvGrpSpPr>
          <p:grpSpPr>
            <a:xfrm>
              <a:off x="7353351" y="5651417"/>
              <a:ext cx="420044" cy="75879"/>
              <a:chOff x="7353351" y="5651417"/>
              <a:chExt cx="420044" cy="75879"/>
            </a:xfrm>
          </p:grpSpPr>
          <p:sp>
            <p:nvSpPr>
              <p:cNvPr id="303" name="Google Shape;303;p9"/>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p9"/>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9"/>
            <p:cNvGrpSpPr/>
            <p:nvPr/>
          </p:nvGrpSpPr>
          <p:grpSpPr>
            <a:xfrm>
              <a:off x="7190753" y="5365577"/>
              <a:ext cx="745522" cy="754272"/>
              <a:chOff x="7190753" y="5365577"/>
              <a:chExt cx="745522" cy="754272"/>
            </a:xfrm>
          </p:grpSpPr>
          <p:sp>
            <p:nvSpPr>
              <p:cNvPr id="306" name="Google Shape;306;p9"/>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7" name="Google Shape;307;p9"/>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8" name="Google Shape;308;p9"/>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9" name="Google Shape;309;p9"/>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0" name="Google Shape;310;p9"/>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1" name="Google Shape;311;p9"/>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2" name="Google Shape;312;p9"/>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3" name="Google Shape;313;p9"/>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p9"/>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315" name="Google Shape;315;p9"/>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