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07"/>
  </p:notesMasterIdLst>
  <p:sldIdLst>
    <p:sldId id="4286" r:id="rId2"/>
    <p:sldId id="4306" r:id="rId3"/>
    <p:sldId id="4354" r:id="rId4"/>
    <p:sldId id="4319" r:id="rId5"/>
    <p:sldId id="4349" r:id="rId6"/>
    <p:sldId id="4322" r:id="rId7"/>
    <p:sldId id="4407" r:id="rId8"/>
    <p:sldId id="4408" r:id="rId9"/>
    <p:sldId id="4345" r:id="rId10"/>
    <p:sldId id="4352" r:id="rId11"/>
    <p:sldId id="4409" r:id="rId12"/>
    <p:sldId id="4410" r:id="rId13"/>
    <p:sldId id="4351" r:id="rId14"/>
    <p:sldId id="4355" r:id="rId15"/>
    <p:sldId id="4412" r:id="rId16"/>
    <p:sldId id="4413" r:id="rId17"/>
    <p:sldId id="4359" r:id="rId18"/>
    <p:sldId id="4300" r:id="rId19"/>
    <p:sldId id="4416" r:id="rId20"/>
    <p:sldId id="4361" r:id="rId21"/>
    <p:sldId id="4414" r:id="rId22"/>
    <p:sldId id="4415" r:id="rId23"/>
    <p:sldId id="4363" r:id="rId24"/>
    <p:sldId id="4364" r:id="rId25"/>
    <p:sldId id="4417" r:id="rId26"/>
    <p:sldId id="4366" r:id="rId27"/>
    <p:sldId id="4367" r:id="rId28"/>
    <p:sldId id="4420" r:id="rId29"/>
    <p:sldId id="4418" r:id="rId30"/>
    <p:sldId id="4419" r:id="rId31"/>
    <p:sldId id="4421" r:id="rId32"/>
    <p:sldId id="4423" r:id="rId33"/>
    <p:sldId id="4422" r:id="rId34"/>
    <p:sldId id="4424" r:id="rId35"/>
    <p:sldId id="4425" r:id="rId36"/>
    <p:sldId id="4428" r:id="rId37"/>
    <p:sldId id="4427" r:id="rId38"/>
    <p:sldId id="4426" r:id="rId39"/>
    <p:sldId id="4429" r:id="rId40"/>
    <p:sldId id="4434" r:id="rId41"/>
    <p:sldId id="4430" r:id="rId42"/>
    <p:sldId id="4432" r:id="rId43"/>
    <p:sldId id="4431" r:id="rId44"/>
    <p:sldId id="4433" r:id="rId45"/>
    <p:sldId id="4435" r:id="rId46"/>
    <p:sldId id="4472" r:id="rId47"/>
    <p:sldId id="4437" r:id="rId48"/>
    <p:sldId id="4436" r:id="rId49"/>
    <p:sldId id="4438" r:id="rId50"/>
    <p:sldId id="4440" r:id="rId51"/>
    <p:sldId id="4439" r:id="rId52"/>
    <p:sldId id="4441" r:id="rId53"/>
    <p:sldId id="4365" r:id="rId54"/>
    <p:sldId id="4442" r:id="rId55"/>
    <p:sldId id="4443" r:id="rId56"/>
    <p:sldId id="4368" r:id="rId57"/>
    <p:sldId id="4371" r:id="rId58"/>
    <p:sldId id="4446" r:id="rId59"/>
    <p:sldId id="4444" r:id="rId60"/>
    <p:sldId id="4372" r:id="rId61"/>
    <p:sldId id="4445" r:id="rId62"/>
    <p:sldId id="4374" r:id="rId63"/>
    <p:sldId id="4450" r:id="rId64"/>
    <p:sldId id="4376" r:id="rId65"/>
    <p:sldId id="4447" r:id="rId66"/>
    <p:sldId id="4448" r:id="rId67"/>
    <p:sldId id="4449" r:id="rId68"/>
    <p:sldId id="4378" r:id="rId69"/>
    <p:sldId id="4379" r:id="rId70"/>
    <p:sldId id="4477" r:id="rId71"/>
    <p:sldId id="4380" r:id="rId72"/>
    <p:sldId id="4452" r:id="rId73"/>
    <p:sldId id="4451" r:id="rId74"/>
    <p:sldId id="4382" r:id="rId75"/>
    <p:sldId id="4456" r:id="rId76"/>
    <p:sldId id="4387" r:id="rId77"/>
    <p:sldId id="4453" r:id="rId78"/>
    <p:sldId id="4455" r:id="rId79"/>
    <p:sldId id="4454" r:id="rId80"/>
    <p:sldId id="4389" r:id="rId81"/>
    <p:sldId id="4474" r:id="rId82"/>
    <p:sldId id="4394" r:id="rId83"/>
    <p:sldId id="4457" r:id="rId84"/>
    <p:sldId id="4475" r:id="rId85"/>
    <p:sldId id="4393" r:id="rId86"/>
    <p:sldId id="4464" r:id="rId87"/>
    <p:sldId id="4395" r:id="rId88"/>
    <p:sldId id="4459" r:id="rId89"/>
    <p:sldId id="4460" r:id="rId90"/>
    <p:sldId id="4461" r:id="rId91"/>
    <p:sldId id="4462" r:id="rId92"/>
    <p:sldId id="4463" r:id="rId93"/>
    <p:sldId id="4399" r:id="rId94"/>
    <p:sldId id="4466" r:id="rId95"/>
    <p:sldId id="4401" r:id="rId96"/>
    <p:sldId id="4465" r:id="rId97"/>
    <p:sldId id="4404" r:id="rId98"/>
    <p:sldId id="4470" r:id="rId99"/>
    <p:sldId id="4467" r:id="rId100"/>
    <p:sldId id="4468" r:id="rId101"/>
    <p:sldId id="4469" r:id="rId102"/>
    <p:sldId id="4471" r:id="rId103"/>
    <p:sldId id="4476" r:id="rId104"/>
    <p:sldId id="4406" r:id="rId105"/>
    <p:sldId id="4360"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A116"/>
    <a:srgbClr val="296B5F"/>
    <a:srgbClr val="424242"/>
    <a:srgbClr val="87AF3F"/>
    <a:srgbClr val="086575"/>
    <a:srgbClr val="E25684"/>
    <a:srgbClr val="F1983D"/>
    <a:srgbClr val="ECECEC"/>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8" autoAdjust="0"/>
    <p:restoredTop sz="86599" autoAdjust="0"/>
  </p:normalViewPr>
  <p:slideViewPr>
    <p:cSldViewPr snapToGrid="0" snapToObjects="1">
      <p:cViewPr>
        <p:scale>
          <a:sx n="77" d="100"/>
          <a:sy n="77" d="100"/>
        </p:scale>
        <p:origin x="784" y="8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292441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Inscrivez votre nom sur ce certificat </a:t>
            </a:r>
            <a:r>
              <a:rPr lang="en-IE" baseline="0" dirty="0"/>
              <a:t>à l'endroit où il est indiqué " [insérez votre nom ici] "</a:t>
            </a:r>
            <a:endParaRPr lang="en-IE" dirty="0"/>
          </a:p>
        </p:txBody>
      </p:sp>
      <p:sp>
        <p:nvSpPr>
          <p:cNvPr id="4" name="Slide Number Placeholder 3"/>
          <p:cNvSpPr>
            <a:spLocks noGrp="1"/>
          </p:cNvSpPr>
          <p:nvPr>
            <p:ph type="sldNum" sz="quarter" idx="10"/>
          </p:nvPr>
        </p:nvSpPr>
        <p:spPr/>
        <p:txBody>
          <a:bodyPr/>
          <a:lstStyle/>
          <a:p>
            <a:fld id="{4BE5DE82-CF29-044D-9158-06A811149881}" type="slidenum">
              <a:rPr lang="en-US" smtClean="0"/>
              <a:t>104</a:t>
            </a:fld>
            <a:endParaRPr lang="en-US"/>
          </a:p>
        </p:txBody>
      </p:sp>
    </p:spTree>
    <p:extLst>
      <p:ext uri="{BB962C8B-B14F-4D97-AF65-F5344CB8AC3E}">
        <p14:creationId xmlns:p14="http://schemas.microsoft.com/office/powerpoint/2010/main" val="27474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Nature</a:t>
            </a:r>
            <a:r>
              <a:rPr lang="en-IE" sz="2400" b="0" i="0" u="none" strike="noStrike" kern="1200" baseline="0" dirty="0" err="1">
                <a:solidFill>
                  <a:schemeClr val="bg1"/>
                </a:solidFill>
                <a:effectLst/>
                <a:latin typeface="+mn-lt"/>
                <a:ea typeface="+mn-ea"/>
                <a:cs typeface="+mn-cs"/>
                <a:sym typeface="Quattrocento Sans"/>
              </a:rPr>
              <a:t>PowerPoint</a:t>
            </a:r>
            <a:r>
              <a:rPr lang="en-IE" sz="2400" b="0" i="0" u="none" strike="noStrike" kern="1200" baseline="0" dirty="0">
                <a:solidFill>
                  <a:schemeClr val="bg1"/>
                </a:solidFill>
                <a:effectLst/>
                <a:latin typeface="+mn-lt"/>
                <a:ea typeface="+mn-ea"/>
                <a:cs typeface="+mn-cs"/>
                <a:sym typeface="Quattrocento Sans"/>
              </a:rPr>
              <a: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834839"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6718F1C-70CA-FF29-84C0-9A078EF9151A}"/>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062ABDFA-FF8B-EB90-47BC-CB070E209C8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4242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8A116"/>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9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296B5F"/>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EBA28CB7-ECF3-7D93-ABED-E7A44E9B6F4E}"/>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32000" y="342405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05865" y="3029069"/>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05865" y="2219493"/>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61" name="Freeform 160">
            <a:extLst>
              <a:ext uri="{FF2B5EF4-FFF2-40B4-BE49-F238E27FC236}">
                <a16:creationId xmlns:a16="http://schemas.microsoft.com/office/drawing/2014/main" id="{8FB2998E-65F8-924C-B807-A1E4E9B4FE8B}"/>
              </a:ext>
            </a:extLst>
          </p:cNvPr>
          <p:cNvSpPr/>
          <p:nvPr userDrawn="1"/>
        </p:nvSpPr>
        <p:spPr>
          <a:xfrm>
            <a:off x="0" y="5625489"/>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760524"/>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39" name="Content Placeholder 5" descr="Logo&#10;&#10;Description automatically generated with medium confidence">
            <a:extLst>
              <a:ext uri="{FF2B5EF4-FFF2-40B4-BE49-F238E27FC236}">
                <a16:creationId xmlns:a16="http://schemas.microsoft.com/office/drawing/2014/main" id="{3B59F324-62F2-8370-1305-189E262A1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9678" y="752960"/>
            <a:ext cx="2670279" cy="249003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39293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3" y="2781054"/>
            <a:ext cx="11356551" cy="314382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Freeform 13">
            <a:extLst>
              <a:ext uri="{FF2B5EF4-FFF2-40B4-BE49-F238E27FC236}">
                <a16:creationId xmlns:a16="http://schemas.microsoft.com/office/drawing/2014/main" id="{4200018A-D64E-9DE4-6F5C-F4D5E942F4FA}"/>
              </a:ext>
            </a:extLst>
          </p:cNvPr>
          <p:cNvSpPr/>
          <p:nvPr userDrawn="1"/>
        </p:nvSpPr>
        <p:spPr>
          <a:xfrm flipH="1">
            <a:off x="7228605" y="535434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579" y="350356"/>
            <a:ext cx="2462796" cy="2296557"/>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530727" y="6010982"/>
            <a:ext cx="1905000" cy="660400"/>
          </a:xfrm>
          <a:prstGeom prst="rect">
            <a:avLst/>
          </a:prstGeom>
        </p:spPr>
      </p:pic>
      <p:pic>
        <p:nvPicPr>
          <p:cNvPr id="3" name="Picture 2">
            <a:extLst>
              <a:ext uri="{FF2B5EF4-FFF2-40B4-BE49-F238E27FC236}">
                <a16:creationId xmlns:a16="http://schemas.microsoft.com/office/drawing/2014/main" id="{8E6BB401-F6AB-8928-15D7-A25710CC8B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2896706" y="6196193"/>
            <a:ext cx="1991960" cy="457426"/>
          </a:xfrm>
          <a:prstGeom prst="rect">
            <a:avLst/>
          </a:prstGeom>
          <a:ln>
            <a:noFill/>
          </a:ln>
          <a:extLst>
            <a:ext uri="{53640926-AAD7-44D8-BBD7-CCE9431645EC}">
              <a14:shadowObscured xmlns:a14="http://schemas.microsoft.com/office/drawing/2010/main"/>
            </a:ext>
          </a:extLst>
        </p:spPr>
      </p:pic>
      <p:sp>
        <p:nvSpPr>
          <p:cNvPr id="13" name="Picture Placeholder 12">
            <a:extLst>
              <a:ext uri="{FF2B5EF4-FFF2-40B4-BE49-F238E27FC236}">
                <a16:creationId xmlns:a16="http://schemas.microsoft.com/office/drawing/2014/main" id="{8B4C0441-CF85-6157-FE9C-F5A53E0254C6}"/>
              </a:ext>
            </a:extLst>
          </p:cNvPr>
          <p:cNvSpPr>
            <a:spLocks noGrp="1"/>
          </p:cNvSpPr>
          <p:nvPr>
            <p:ph type="pic" sz="quarter" idx="42"/>
          </p:nvPr>
        </p:nvSpPr>
        <p:spPr>
          <a:xfrm>
            <a:off x="5861120" y="433094"/>
            <a:ext cx="5470479" cy="5127406"/>
          </a:xfrm>
          <a:custGeom>
            <a:avLst/>
            <a:gdLst>
              <a:gd name="connsiteX0" fmla="*/ 0 w 5470479"/>
              <a:gd name="connsiteY0" fmla="*/ 0 h 5127406"/>
              <a:gd name="connsiteX1" fmla="*/ 4519236 w 5470479"/>
              <a:gd name="connsiteY1" fmla="*/ 0 h 5127406"/>
              <a:gd name="connsiteX2" fmla="*/ 5470479 w 5470479"/>
              <a:gd name="connsiteY2" fmla="*/ 992738 h 5127406"/>
              <a:gd name="connsiteX3" fmla="*/ 5470479 w 5470479"/>
              <a:gd name="connsiteY3" fmla="*/ 4921251 h 5127406"/>
              <a:gd name="connsiteX4" fmla="*/ 1841093 w 5470479"/>
              <a:gd name="connsiteY4" fmla="*/ 4921251 h 5127406"/>
              <a:gd name="connsiteX5" fmla="*/ 1448576 w 5470479"/>
              <a:gd name="connsiteY5" fmla="*/ 5107321 h 5127406"/>
              <a:gd name="connsiteX6" fmla="*/ 1436292 w 5470479"/>
              <a:gd name="connsiteY6" fmla="*/ 5127406 h 5127406"/>
              <a:gd name="connsiteX7" fmla="*/ 1396827 w 5470479"/>
              <a:gd name="connsiteY7" fmla="*/ 5127406 h 5127406"/>
              <a:gd name="connsiteX8" fmla="*/ 0 w 5470479"/>
              <a:gd name="connsiteY8" fmla="*/ 3669648 h 51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0479" h="5127406">
                <a:moveTo>
                  <a:pt x="0" y="0"/>
                </a:moveTo>
                <a:lnTo>
                  <a:pt x="4519236" y="0"/>
                </a:lnTo>
                <a:cubicBezTo>
                  <a:pt x="5044925" y="0"/>
                  <a:pt x="5470479" y="444120"/>
                  <a:pt x="5470479" y="992738"/>
                </a:cubicBezTo>
                <a:lnTo>
                  <a:pt x="5470479" y="4921251"/>
                </a:lnTo>
                <a:lnTo>
                  <a:pt x="1841093" y="4921251"/>
                </a:lnTo>
                <a:cubicBezTo>
                  <a:pt x="1678103" y="4921251"/>
                  <a:pt x="1533847" y="4995210"/>
                  <a:pt x="1448576" y="5107321"/>
                </a:cubicBezTo>
                <a:lnTo>
                  <a:pt x="1436292" y="5127406"/>
                </a:lnTo>
                <a:lnTo>
                  <a:pt x="1396827" y="5127406"/>
                </a:lnTo>
                <a:cubicBezTo>
                  <a:pt x="625818" y="5127406"/>
                  <a:pt x="0" y="4474289"/>
                  <a:pt x="0" y="3669648"/>
                </a:cubicBez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F75812F9-090F-D835-4F57-79C96A356A0B}"/>
              </a:ext>
            </a:extLst>
          </p:cNvPr>
          <p:cNvSpPr>
            <a:spLocks noGrp="1"/>
          </p:cNvSpPr>
          <p:nvPr>
            <p:ph type="body" sz="quarter" idx="17" hasCustomPrompt="1"/>
          </p:nvPr>
        </p:nvSpPr>
        <p:spPr>
          <a:xfrm>
            <a:off x="7777423" y="548938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930813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999" y="591281"/>
            <a:ext cx="2326773" cy="2169716"/>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7416338" y="5851981"/>
            <a:ext cx="1905000" cy="660400"/>
          </a:xfrm>
          <a:prstGeom prst="rect">
            <a:avLst/>
          </a:prstGeom>
        </p:spPr>
      </p:pic>
      <p:pic>
        <p:nvPicPr>
          <p:cNvPr id="3" name="Picture 2">
            <a:extLst>
              <a:ext uri="{FF2B5EF4-FFF2-40B4-BE49-F238E27FC236}">
                <a16:creationId xmlns:a16="http://schemas.microsoft.com/office/drawing/2014/main" id="{8E6BB401-F6AB-8928-15D7-A25710CC8B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9782317" y="6037192"/>
            <a:ext cx="1991960" cy="457426"/>
          </a:xfrm>
          <a:prstGeom prst="rect">
            <a:avLst/>
          </a:prstGeom>
          <a:ln>
            <a:noFill/>
          </a:ln>
          <a:extLst>
            <a:ext uri="{53640926-AAD7-44D8-BBD7-CCE9431645EC}">
              <a14:shadowObscured xmlns:a14="http://schemas.microsoft.com/office/drawing/2010/main"/>
            </a:ext>
          </a:extLst>
        </p:spPr>
      </p:pic>
      <p:sp>
        <p:nvSpPr>
          <p:cNvPr id="4" name="Freeform 3">
            <a:extLst>
              <a:ext uri="{FF2B5EF4-FFF2-40B4-BE49-F238E27FC236}">
                <a16:creationId xmlns:a16="http://schemas.microsoft.com/office/drawing/2014/main" id="{57011739-0E8C-153C-ECA7-6FCEA9D6482D}"/>
              </a:ext>
            </a:extLst>
          </p:cNvPr>
          <p:cNvSpPr/>
          <p:nvPr userDrawn="1"/>
        </p:nvSpPr>
        <p:spPr>
          <a:xfrm>
            <a:off x="417723" y="59128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F33A917A-028E-91BB-EB96-ABBCAFB593FB}"/>
              </a:ext>
            </a:extLst>
          </p:cNvPr>
          <p:cNvSpPr>
            <a:spLocks noGrp="1"/>
          </p:cNvSpPr>
          <p:nvPr>
            <p:ph type="pic" sz="quarter" idx="41"/>
          </p:nvPr>
        </p:nvSpPr>
        <p:spPr>
          <a:xfrm>
            <a:off x="4647235" y="2814866"/>
            <a:ext cx="7127042" cy="2793606"/>
          </a:xfrm>
          <a:custGeom>
            <a:avLst/>
            <a:gdLst>
              <a:gd name="connsiteX0" fmla="*/ 0 w 7127042"/>
              <a:gd name="connsiteY0" fmla="*/ 0 h 2793606"/>
              <a:gd name="connsiteX1" fmla="*/ 1473796 w 7127042"/>
              <a:gd name="connsiteY1" fmla="*/ 0 h 2793606"/>
              <a:gd name="connsiteX2" fmla="*/ 1721801 w 7127042"/>
              <a:gd name="connsiteY2" fmla="*/ 0 h 2793606"/>
              <a:gd name="connsiteX3" fmla="*/ 3195598 w 7127042"/>
              <a:gd name="connsiteY3" fmla="*/ 0 h 2793606"/>
              <a:gd name="connsiteX4" fmla="*/ 4060802 w 7127042"/>
              <a:gd name="connsiteY4" fmla="*/ 0 h 2793606"/>
              <a:gd name="connsiteX5" fmla="*/ 4060804 w 7127042"/>
              <a:gd name="connsiteY5" fmla="*/ 0 h 2793606"/>
              <a:gd name="connsiteX6" fmla="*/ 5160915 w 7127042"/>
              <a:gd name="connsiteY6" fmla="*/ 0 h 2793606"/>
              <a:gd name="connsiteX7" fmla="*/ 5534599 w 7127042"/>
              <a:gd name="connsiteY7" fmla="*/ 0 h 2793606"/>
              <a:gd name="connsiteX8" fmla="*/ 5534600 w 7127042"/>
              <a:gd name="connsiteY8" fmla="*/ 0 h 2793606"/>
              <a:gd name="connsiteX9" fmla="*/ 6634712 w 7127042"/>
              <a:gd name="connsiteY9" fmla="*/ 0 h 2793606"/>
              <a:gd name="connsiteX10" fmla="*/ 7127042 w 7127042"/>
              <a:gd name="connsiteY10" fmla="*/ 381996 h 2793606"/>
              <a:gd name="connsiteX11" fmla="*/ 7127042 w 7127042"/>
              <a:gd name="connsiteY11" fmla="*/ 1202628 h 2793606"/>
              <a:gd name="connsiteX12" fmla="*/ 7127042 w 7127042"/>
              <a:gd name="connsiteY12" fmla="*/ 1972974 h 2793606"/>
              <a:gd name="connsiteX13" fmla="*/ 7127042 w 7127042"/>
              <a:gd name="connsiteY13" fmla="*/ 2793606 h 2793606"/>
              <a:gd name="connsiteX14" fmla="*/ 6026929 w 7127042"/>
              <a:gd name="connsiteY14" fmla="*/ 2793606 h 2793606"/>
              <a:gd name="connsiteX15" fmla="*/ 5653246 w 7127042"/>
              <a:gd name="connsiteY15" fmla="*/ 2793606 h 2793606"/>
              <a:gd name="connsiteX16" fmla="*/ 5018660 w 7127042"/>
              <a:gd name="connsiteY16" fmla="*/ 2793606 h 2793606"/>
              <a:gd name="connsiteX17" fmla="*/ 4553132 w 7127042"/>
              <a:gd name="connsiteY17" fmla="*/ 2793606 h 2793606"/>
              <a:gd name="connsiteX18" fmla="*/ 4305128 w 7127042"/>
              <a:gd name="connsiteY18" fmla="*/ 2793606 h 2793606"/>
              <a:gd name="connsiteX19" fmla="*/ 3918547 w 7127042"/>
              <a:gd name="connsiteY19" fmla="*/ 2793606 h 2793606"/>
              <a:gd name="connsiteX20" fmla="*/ 3544864 w 7127042"/>
              <a:gd name="connsiteY20" fmla="*/ 2793606 h 2793606"/>
              <a:gd name="connsiteX21" fmla="*/ 2831331 w 7127042"/>
              <a:gd name="connsiteY21" fmla="*/ 2793606 h 2793606"/>
              <a:gd name="connsiteX22" fmla="*/ 2444751 w 7127042"/>
              <a:gd name="connsiteY22" fmla="*/ 2793606 h 2793606"/>
              <a:gd name="connsiteX23" fmla="*/ 2196746 w 7127042"/>
              <a:gd name="connsiteY23" fmla="*/ 2793606 h 2793606"/>
              <a:gd name="connsiteX24" fmla="*/ 722950 w 7127042"/>
              <a:gd name="connsiteY24" fmla="*/ 2793606 h 2793606"/>
              <a:gd name="connsiteX25" fmla="*/ 0 w 7127042"/>
              <a:gd name="connsiteY25" fmla="*/ 2232676 h 2793606"/>
              <a:gd name="connsiteX26" fmla="*/ 0 w 7127042"/>
              <a:gd name="connsiteY26" fmla="*/ 1412044 h 2793606"/>
              <a:gd name="connsiteX27" fmla="*/ 0 w 7127042"/>
              <a:gd name="connsiteY27" fmla="*/ 820632 h 27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27042" h="2793606">
                <a:moveTo>
                  <a:pt x="0" y="0"/>
                </a:moveTo>
                <a:lnTo>
                  <a:pt x="1473796" y="0"/>
                </a:lnTo>
                <a:lnTo>
                  <a:pt x="1721801" y="0"/>
                </a:lnTo>
                <a:lnTo>
                  <a:pt x="3195598" y="0"/>
                </a:lnTo>
                <a:lnTo>
                  <a:pt x="4060802" y="0"/>
                </a:lnTo>
                <a:lnTo>
                  <a:pt x="4060804" y="0"/>
                </a:lnTo>
                <a:lnTo>
                  <a:pt x="5160915" y="0"/>
                </a:lnTo>
                <a:lnTo>
                  <a:pt x="5534599" y="0"/>
                </a:lnTo>
                <a:lnTo>
                  <a:pt x="5534600" y="0"/>
                </a:lnTo>
                <a:lnTo>
                  <a:pt x="6634712" y="0"/>
                </a:lnTo>
                <a:cubicBezTo>
                  <a:pt x="6906790" y="0"/>
                  <a:pt x="7127042" y="170893"/>
                  <a:pt x="7127042" y="381996"/>
                </a:cubicBezTo>
                <a:lnTo>
                  <a:pt x="7127042" y="1202628"/>
                </a:lnTo>
                <a:lnTo>
                  <a:pt x="7127042" y="1972974"/>
                </a:lnTo>
                <a:lnTo>
                  <a:pt x="7127042" y="2793606"/>
                </a:lnTo>
                <a:lnTo>
                  <a:pt x="6026929" y="2793606"/>
                </a:lnTo>
                <a:lnTo>
                  <a:pt x="5653246" y="2793606"/>
                </a:lnTo>
                <a:lnTo>
                  <a:pt x="5018660" y="2793606"/>
                </a:lnTo>
                <a:lnTo>
                  <a:pt x="4553132" y="2793606"/>
                </a:lnTo>
                <a:lnTo>
                  <a:pt x="4305128" y="2793606"/>
                </a:lnTo>
                <a:lnTo>
                  <a:pt x="3918547" y="2793606"/>
                </a:lnTo>
                <a:lnTo>
                  <a:pt x="3544864" y="2793606"/>
                </a:lnTo>
                <a:lnTo>
                  <a:pt x="2831331" y="2793606"/>
                </a:lnTo>
                <a:lnTo>
                  <a:pt x="2444751" y="2793606"/>
                </a:lnTo>
                <a:lnTo>
                  <a:pt x="2196746" y="2793606"/>
                </a:lnTo>
                <a:lnTo>
                  <a:pt x="722950" y="2793606"/>
                </a:lnTo>
                <a:cubicBezTo>
                  <a:pt x="323902" y="2793606"/>
                  <a:pt x="0" y="2542293"/>
                  <a:pt x="0" y="2232676"/>
                </a:cubicBezTo>
                <a:lnTo>
                  <a:pt x="0" y="1412044"/>
                </a:lnTo>
                <a:lnTo>
                  <a:pt x="0" y="820632"/>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Freeform 10">
            <a:extLst>
              <a:ext uri="{FF2B5EF4-FFF2-40B4-BE49-F238E27FC236}">
                <a16:creationId xmlns:a16="http://schemas.microsoft.com/office/drawing/2014/main" id="{B65C0264-C4DB-6A7E-D772-BB4171C20B4F}"/>
              </a:ext>
            </a:extLst>
          </p:cNvPr>
          <p:cNvSpPr/>
          <p:nvPr userDrawn="1"/>
        </p:nvSpPr>
        <p:spPr>
          <a:xfrm>
            <a:off x="-3203" y="564785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23">
            <a:extLst>
              <a:ext uri="{FF2B5EF4-FFF2-40B4-BE49-F238E27FC236}">
                <a16:creationId xmlns:a16="http://schemas.microsoft.com/office/drawing/2014/main" id="{C1CD25CB-F15C-5746-55A0-5AF60D5C01B4}"/>
              </a:ext>
            </a:extLst>
          </p:cNvPr>
          <p:cNvSpPr>
            <a:spLocks noGrp="1"/>
          </p:cNvSpPr>
          <p:nvPr>
            <p:ph type="body" sz="quarter" idx="17" hasCustomPrompt="1"/>
          </p:nvPr>
        </p:nvSpPr>
        <p:spPr>
          <a:xfrm>
            <a:off x="545615" y="578289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33539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44193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69619" y="1337990"/>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91322" y="2252978"/>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97901" y="3167965"/>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45254B-90C5-6C41-9EB9-426CB6421905}"/>
              </a:ext>
            </a:extLst>
          </p:cNvPr>
          <p:cNvSpPr/>
          <p:nvPr userDrawn="1"/>
        </p:nvSpPr>
        <p:spPr>
          <a:xfrm>
            <a:off x="-2858315" y="78585"/>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5">
            <a:extLst>
              <a:ext uri="{FF2B5EF4-FFF2-40B4-BE49-F238E27FC236}">
                <a16:creationId xmlns:a16="http://schemas.microsoft.com/office/drawing/2014/main" id="{04BCA232-7A1A-67AC-096F-4F8942A9974D}"/>
              </a:ext>
            </a:extLst>
          </p:cNvPr>
          <p:cNvSpPr>
            <a:spLocks noGrp="1"/>
          </p:cNvSpPr>
          <p:nvPr>
            <p:ph type="body" sz="quarter" idx="33" hasCustomPrompt="1"/>
          </p:nvPr>
        </p:nvSpPr>
        <p:spPr>
          <a:xfrm>
            <a:off x="5891164" y="4060684"/>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4" name="Text Placeholder 25">
            <a:extLst>
              <a:ext uri="{FF2B5EF4-FFF2-40B4-BE49-F238E27FC236}">
                <a16:creationId xmlns:a16="http://schemas.microsoft.com/office/drawing/2014/main" id="{DD71E540-8F16-71DA-DEFF-4F9A9AF50218}"/>
              </a:ext>
            </a:extLst>
          </p:cNvPr>
          <p:cNvSpPr>
            <a:spLocks noGrp="1"/>
          </p:cNvSpPr>
          <p:nvPr>
            <p:ph type="body" sz="quarter" idx="34" hasCustomPrompt="1"/>
          </p:nvPr>
        </p:nvSpPr>
        <p:spPr>
          <a:xfrm>
            <a:off x="6797901" y="4060684"/>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5" name="Straight Connector 4">
            <a:extLst>
              <a:ext uri="{FF2B5EF4-FFF2-40B4-BE49-F238E27FC236}">
                <a16:creationId xmlns:a16="http://schemas.microsoft.com/office/drawing/2014/main" id="{972FB1C6-0AAF-BE1C-3D8C-C9C07A910C3B}"/>
              </a:ext>
            </a:extLst>
          </p:cNvPr>
          <p:cNvCxnSpPr>
            <a:cxnSpLocks/>
          </p:cNvCxnSpPr>
          <p:nvPr userDrawn="1"/>
        </p:nvCxnSpPr>
        <p:spPr>
          <a:xfrm flipH="1">
            <a:off x="5658046" y="3974600"/>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58315" y="0"/>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599985" y="518604"/>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5305044" y="82032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5305045" y="131903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92414" y="99105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5305043" y="2743458"/>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5305044" y="3242171"/>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92413" y="2914191"/>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5320541" y="460725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5320542" y="510596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507911" y="477798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446910" y="695225"/>
            <a:ext cx="7230875"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E8A116"/>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4497B6D-A77D-C54E-9B99-EDFAB982BE8B}"/>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81A35EAC-7268-4517-42E0-C7B854353DB1}"/>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84" r:id="rId4"/>
    <p:sldLayoutId id="2147483842" r:id="rId5"/>
    <p:sldLayoutId id="2147483840" r:id="rId6"/>
    <p:sldLayoutId id="2147483880" r:id="rId7"/>
    <p:sldLayoutId id="2147483877" r:id="rId8"/>
    <p:sldLayoutId id="2147483841" r:id="rId9"/>
    <p:sldLayoutId id="2147483879" r:id="rId10"/>
    <p:sldLayoutId id="2147483878" r:id="rId11"/>
    <p:sldLayoutId id="2147483885"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shorts/4MpFhehrwww" TargetMode="External"/><Relationship Id="rId2" Type="http://schemas.openxmlformats.org/officeDocument/2006/relationships/hyperlink" Target="https://rainharvesting.com.au/" TargetMode="Externa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teagasc.ie/news--events/daily/farm-business/respect-the-power-of-the-sun.php#:~:text=Farmers%20are%20more%20at%20risk,construction%2C%20outdoor%20and%20farming%20industry" TargetMode="External"/><Relationship Id="rId7" Type="http://schemas.openxmlformats.org/officeDocument/2006/relationships/hyperlink" Target="https://www.teagasc.ie/media/website/publications/2020/Farm-Workshop-Booklet-Web.pdf" TargetMode="External"/><Relationship Id="rId2" Type="http://schemas.openxmlformats.org/officeDocument/2006/relationships/hyperlink" Target="https://osha.europa.eu/en" TargetMode="External"/><Relationship Id="rId1" Type="http://schemas.openxmlformats.org/officeDocument/2006/relationships/slideLayout" Target="../slideLayouts/slideLayout11.xml"/><Relationship Id="rId6" Type="http://schemas.openxmlformats.org/officeDocument/2006/relationships/hyperlink" Target="https://www.youtube.com/watch?v=Lq2dJKw6-Uk" TargetMode="External"/><Relationship Id="rId5" Type="http://schemas.openxmlformats.org/officeDocument/2006/relationships/hyperlink" Target="https://www.youtube.com/watch?v=KX9qzn8lkl4&amp;t=26s" TargetMode="External"/><Relationship Id="rId4" Type="http://schemas.openxmlformats.org/officeDocument/2006/relationships/hyperlink" Target="https://www.youtube.com/watch?v=MynsspW82w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climate-adapt.eea.europa.eu/en/metadata/adaptation-options/urban-farming-and-gardening" TargetMode="External"/><Relationship Id="rId7" Type="http://schemas.openxmlformats.org/officeDocument/2006/relationships/hyperlink" Target="https://edis.ifas.ufl.edu/publication/FY1517" TargetMode="External"/><Relationship Id="rId2" Type="http://schemas.openxmlformats.org/officeDocument/2006/relationships/hyperlink" Target="https://www.thespruceeats.com/what-is-urban-farming-5188341" TargetMode="External"/><Relationship Id="rId1" Type="http://schemas.openxmlformats.org/officeDocument/2006/relationships/slideLayout" Target="../slideLayouts/slideLayout11.xml"/><Relationship Id="rId6" Type="http://schemas.openxmlformats.org/officeDocument/2006/relationships/hyperlink" Target="https://www.youtube.com/watch?v=N7-mNylq4Ok" TargetMode="External"/><Relationship Id="rId5" Type="http://schemas.openxmlformats.org/officeDocument/2006/relationships/hyperlink" Target="https://www.youtube.com/watch?v=gfCcI6_1iiA" TargetMode="External"/><Relationship Id="rId4" Type="http://schemas.openxmlformats.org/officeDocument/2006/relationships/hyperlink" Target="https://www.youtube.com/watch?v=ZkmgHQjboRQ"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ZsvBCGCeiY" TargetMode="External"/><Relationship Id="rId2" Type="http://schemas.openxmlformats.org/officeDocument/2006/relationships/hyperlink" Target="https://www.soilfoodweb.com.au/about-our-organisation/benefits-of-a-healthy-soil-food-web"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rMHR6Mc4Bk" TargetMode="External"/><Relationship Id="rId2" Type="http://schemas.openxmlformats.org/officeDocument/2006/relationships/hyperlink" Target="https://mintekresources.com/what-is-soil-remediation/" TargetMode="External"/><Relationship Id="rId1" Type="http://schemas.openxmlformats.org/officeDocument/2006/relationships/slideLayout" Target="../slideLayouts/slideLayout11.xml"/><Relationship Id="rId4" Type="http://schemas.openxmlformats.org/officeDocument/2006/relationships/hyperlink" Target="https://doi.org/10.1016/j.still.2008.08.00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289/EHP9431" TargetMode="External"/><Relationship Id="rId3" Type="http://schemas.openxmlformats.org/officeDocument/2006/relationships/hyperlink" Target="https://hub.jhu.edu/2021/06/08/livable-future-study-urban-farms-metals/" TargetMode="External"/><Relationship Id="rId7" Type="http://schemas.openxmlformats.org/officeDocument/2006/relationships/hyperlink" Target="https://www.youtube.com/watch?v=-SjjhG1Pz7I" TargetMode="External"/><Relationship Id="rId2" Type="http://schemas.openxmlformats.org/officeDocument/2006/relationships/hyperlink" Target="https://cropscience.bayer.co.uk/blog/articles/2020/02/test-soil-health" TargetMode="External"/><Relationship Id="rId1" Type="http://schemas.openxmlformats.org/officeDocument/2006/relationships/slideLayout" Target="../slideLayouts/slideLayout11.xml"/><Relationship Id="rId6" Type="http://schemas.openxmlformats.org/officeDocument/2006/relationships/hyperlink" Target="https://www.youtube.com/watch?v=L14woJZEJnk" TargetMode="External"/><Relationship Id="rId5" Type="http://schemas.openxmlformats.org/officeDocument/2006/relationships/hyperlink" Target="https://www.youtube.com/watch?v=BcNMteh1t14" TargetMode="External"/><Relationship Id="rId4" Type="http://schemas.openxmlformats.org/officeDocument/2006/relationships/hyperlink" Target="https://www.youtube.com/watch?v=XzfFFNG5mnQ"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IgN4Q8uCYuk" TargetMode="External"/><Relationship Id="rId2" Type="http://schemas.openxmlformats.org/officeDocument/2006/relationships/hyperlink" Target="https://education.nationalgeographic.org/resource/europe-resources/" TargetMode="External"/><Relationship Id="rId1" Type="http://schemas.openxmlformats.org/officeDocument/2006/relationships/slideLayout" Target="../slideLayouts/slideLayout11.xml"/><Relationship Id="rId5" Type="http://schemas.openxmlformats.org/officeDocument/2006/relationships/hyperlink" Target="https://www.mdpi.com/2311-7524/7/4/86" TargetMode="External"/><Relationship Id="rId4" Type="http://schemas.openxmlformats.org/officeDocument/2006/relationships/hyperlink" Target="https://www.youtube.com/watch?v=W9tGyNyfDb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RV-p0cKyvDk"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www.teagasc.ie/media/website/rural-economy/rural-development/diversification/8-Bee-Keeping-and-Honey-Production.pdf" TargetMode="External"/><Relationship Id="rId2" Type="http://schemas.openxmlformats.org/officeDocument/2006/relationships/hyperlink" Target="https://www.gov.ie/en/publication/9e1ff-beekeeping-honey/" TargetMode="External"/><Relationship Id="rId1" Type="http://schemas.openxmlformats.org/officeDocument/2006/relationships/slideLayout" Target="../slideLayouts/slideLayout11.xml"/><Relationship Id="rId6" Type="http://schemas.openxmlformats.org/officeDocument/2006/relationships/hyperlink" Target="https://doi.org/10.4060/cb5353en" TargetMode="External"/><Relationship Id="rId5" Type="http://schemas.openxmlformats.org/officeDocument/2006/relationships/hyperlink" Target="https://pollinators.ie/top-10-pollinator-friendly-plants-for-different-situations/" TargetMode="External"/><Relationship Id="rId4" Type="http://schemas.openxmlformats.org/officeDocument/2006/relationships/hyperlink" Target="https://www.buzzaboutbees.net/how-do-bees-make-honey.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www.bienvenue-a-la-ferme.com/" TargetMode="External"/><Relationship Id="rId2" Type="http://schemas.openxmlformats.org/officeDocument/2006/relationships/hyperlink" Target="https://www.failteireland.ie/FailteIreland/media/WebsiteStructure/Documents/3_Research_Insights/4_Visitor_Insights/Visitor-Attraction-Experience-Research-2018.pdf?ext=.pdf" TargetMode="External"/><Relationship Id="rId1" Type="http://schemas.openxmlformats.org/officeDocument/2006/relationships/slideLayout" Target="../slideLayouts/slideLayout11.xml"/><Relationship Id="rId5" Type="http://schemas.openxmlformats.org/officeDocument/2006/relationships/hyperlink" Target="https://www.failteireland.ie/FailteIreland/media/WebsiteStructure/Documents/Product_Development/Food_Tourism/FI_Guidelines_Development_Food-Trails_V4.pdf" TargetMode="External"/><Relationship Id="rId4" Type="http://schemas.openxmlformats.org/officeDocument/2006/relationships/hyperlink" Target="https://www.youtube.com/watch?v=ddiYlzTbrG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0J2Qv_72Xzo" TargetMode="External"/><Relationship Id="rId2" Type="http://schemas.openxmlformats.org/officeDocument/2006/relationships/hyperlink" Target="https://www.food.gov.uk/business-guidance/allergen-guidance-for-food-businesses#:~:text=The%2014%20allergens%20are%3A%20celery,and%20sulphites%20are%20at%20a" TargetMode="External"/><Relationship Id="rId1" Type="http://schemas.openxmlformats.org/officeDocument/2006/relationships/slideLayout" Target="../slideLayouts/slideLayout11.xml"/><Relationship Id="rId5" Type="http://schemas.openxmlformats.org/officeDocument/2006/relationships/hyperlink" Target="https://www.youtube.com/watch?v=220-V_8nyFI" TargetMode="External"/><Relationship Id="rId4" Type="http://schemas.openxmlformats.org/officeDocument/2006/relationships/hyperlink" Target="https://www.youtube.com/watch?v=m-dfSLm9a4I"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hyperlink" Target="https://www.fda.gov/food/foodborne-pathogens" TargetMode="Externa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https://www.reading.ac.uk/foodlaw/pdf/eu-13017-FDE-FIC-Guidance.pd" TargetMode="External"/><Relationship Id="rId2" Type="http://schemas.openxmlformats.org/officeDocument/2006/relationships/hyperlink" Target="https://www.youtube.com/watch?v=wFBmdbcuMC8" TargetMode="Externa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hyperlink" Target="https://www.youtube.com/watch?v=SN5-DnOHQmE" TargetMode="Externa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environment.ec.europa.eu/topics/waste-and-recycling_en#:~:text=The%20Waste%20Framework%20Directive%20is,of%20waste%20require%20specific%20approaches" TargetMode="External"/><Relationship Id="rId2" Type="http://schemas.openxmlformats.org/officeDocument/2006/relationships/hyperlink" Target="https://eur-lex.europa.eu/EN/legal-content/summary/eu-waste-management-law.html#:~:text=Waste%20management%20must%20be%20carried,by%20an%20officially%20recognised%20operator" TargetMode="External"/><Relationship Id="rId1" Type="http://schemas.openxmlformats.org/officeDocument/2006/relationships/slideLayout" Target="../slideLayouts/slideLayout11.xml"/><Relationship Id="rId4" Type="http://schemas.openxmlformats.org/officeDocument/2006/relationships/hyperlink" Target="https://www.youtube.com/watch?v=l3pZ4yqTv14"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hyperlink" Target="https://www.eea.europa.eu/en/topics/in-depth/circular-economy" TargetMode="External"/><Relationship Id="rId2" Type="http://schemas.openxmlformats.org/officeDocument/2006/relationships/hyperlink" Target="https://www.europarl.europa.eu/news/en/headlines/economy/20151201STO05603/circular-economy-definition-importance-and-benefits#:~:text=What%20is%20the%20circular%20economy,products%20as%20long%20as%20possible" TargetMode="External"/><Relationship Id="rId1" Type="http://schemas.openxmlformats.org/officeDocument/2006/relationships/slideLayout" Target="../slideLayouts/slideLayout11.xml"/><Relationship Id="rId5" Type="http://schemas.openxmlformats.org/officeDocument/2006/relationships/hyperlink" Target="https://www.youtube.com/watch?v=EMKFelpYHjM" TargetMode="External"/><Relationship Id="rId4" Type="http://schemas.openxmlformats.org/officeDocument/2006/relationships/hyperlink" Target="https://environment.ec.europa.eu/strategy/circular-economy-action-plan_en"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hyperlink" Target="https://www.quickcrop.ie/products/joraform-jk5100.html" TargetMode="External"/><Relationship Id="rId2" Type="http://schemas.openxmlformats.org/officeDocument/2006/relationships/hyperlink" Target="https://thepotagerproject.com/bokashi-vs-compost/" TargetMode="External"/><Relationship Id="rId1" Type="http://schemas.openxmlformats.org/officeDocument/2006/relationships/slideLayout" Target="../slideLayouts/slideLayout11.xml"/><Relationship Id="rId5" Type="http://schemas.openxmlformats.org/officeDocument/2006/relationships/hyperlink" Target="https://www.youtube.com/watch?v=aahihueN_BA" TargetMode="External"/><Relationship Id="rId4" Type="http://schemas.openxmlformats.org/officeDocument/2006/relationships/hyperlink" Target="https://www.epa.gov/anaerobic-digestion/basic-information-about-anaerobic-digestion-ad#:~:text=The%20material%20that%20is%20left,used%20as%20fertilizer%20for%20crops"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hyperlink" Target="https://www.pinterest.co.uk/duffydancer/upcycle-jam-jars/" TargetMode="External"/><Relationship Id="rId2" Type="http://schemas.openxmlformats.org/officeDocument/2006/relationships/hyperlink" Target="https://www.diversitech-global.com/post/recycling-vs-upcycling#:~:text=Recycling%20involves%20the%20destruction%20of,also%20what%20it%20has%20become" TargetMode="Externa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23144B1C-E2D0-FCA7-BB82-4125364B4AE3}"/>
              </a:ext>
            </a:extLst>
          </p:cNvPr>
          <p:cNvSpPr>
            <a:spLocks noGrp="1"/>
          </p:cNvSpPr>
          <p:nvPr>
            <p:ph type="body" sz="quarter" idx="15"/>
          </p:nvPr>
        </p:nvSpPr>
        <p:spPr>
          <a:xfrm>
            <a:off x="711252" y="4043134"/>
            <a:ext cx="4289467" cy="697353"/>
          </a:xfrm>
        </p:spPr>
        <p:txBody>
          <a:bodyPr/>
          <a:lstStyle/>
          <a:p>
            <a:pPr>
              <a:lnSpc>
                <a:spcPts val="3280"/>
              </a:lnSpc>
            </a:pPr>
            <a:r>
              <a:rPr lang="en-IE" sz="3400" b="0" dirty="0"/>
              <a:t>Guides pratiques de l'agriculture urbaine communautaire</a:t>
            </a:r>
          </a:p>
          <a:p>
            <a:pPr>
              <a:lnSpc>
                <a:spcPts val="3280"/>
              </a:lnSpc>
            </a:pPr>
            <a:endParaRPr lang="en-IE" sz="3400" b="0"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16"/>
          </p:nvPr>
        </p:nvSpPr>
        <p:spPr>
          <a:xfrm>
            <a:off x="711251" y="3188187"/>
            <a:ext cx="5278651" cy="697353"/>
          </a:xfrm>
          <a:prstGeom prst="rect">
            <a:avLst/>
          </a:prstGeom>
        </p:spPr>
        <p:txBody>
          <a:bodyPr/>
          <a:lstStyle/>
          <a:p>
            <a:r>
              <a:rPr lang="en-IE" sz="4000" b="1"/>
              <a:t>Guide </a:t>
            </a:r>
            <a:r>
              <a:rPr lang="en-IE" sz="4000" b="1" dirty="0"/>
              <a:t>Peer to </a:t>
            </a:r>
            <a:r>
              <a:rPr lang="en-IE" sz="4000" b="1"/>
              <a:t>Peer</a:t>
            </a:r>
            <a:endParaRPr lang="en-IE" sz="4000" b="1" dirty="0"/>
          </a:p>
          <a:p>
            <a:endParaRPr lang="en-US" dirty="0"/>
          </a:p>
        </p:txBody>
      </p:sp>
      <p:sp>
        <p:nvSpPr>
          <p:cNvPr id="13" name="Text Placeholder 12">
            <a:extLst>
              <a:ext uri="{FF2B5EF4-FFF2-40B4-BE49-F238E27FC236}">
                <a16:creationId xmlns:a16="http://schemas.microsoft.com/office/drawing/2014/main" id="{BF79350B-2C44-3549-ECB6-C085E568F3D3}"/>
              </a:ext>
            </a:extLst>
          </p:cNvPr>
          <p:cNvSpPr>
            <a:spLocks noGrp="1"/>
          </p:cNvSpPr>
          <p:nvPr>
            <p:ph type="body" sz="quarter" idx="17"/>
          </p:nvPr>
        </p:nvSpPr>
        <p:spPr/>
        <p:txBody>
          <a:bodyPr/>
          <a:lstStyle/>
          <a:p>
            <a:r>
              <a:rPr lang="en-US" b="1" dirty="0" err="1"/>
              <a:t>www.natureproject.info</a:t>
            </a:r>
            <a:endParaRPr lang="en-US" dirty="0"/>
          </a:p>
          <a:p>
            <a:endParaRPr lang="en-US" dirty="0"/>
          </a:p>
        </p:txBody>
      </p:sp>
      <p:pic>
        <p:nvPicPr>
          <p:cNvPr id="20" name="Picture Placeholder 19">
            <a:extLst>
              <a:ext uri="{FF2B5EF4-FFF2-40B4-BE49-F238E27FC236}">
                <a16:creationId xmlns:a16="http://schemas.microsoft.com/office/drawing/2014/main" id="{9E16B120-E7E4-4A6A-8384-BC2C317E5358}"/>
              </a:ext>
            </a:extLst>
          </p:cNvPr>
          <p:cNvPicPr>
            <a:picLocks noGrp="1" noChangeAspect="1"/>
          </p:cNvPicPr>
          <p:nvPr>
            <p:ph type="pic" sz="quarter" idx="42"/>
          </p:nvPr>
        </p:nvPicPr>
        <p:blipFill>
          <a:blip r:embed="rId3"/>
          <a:srcRect l="668" r="668"/>
          <a:stretch>
            <a:fillRect/>
          </a:stretch>
        </p:blipFill>
        <p:spPr/>
      </p:pic>
      <p:sp>
        <p:nvSpPr>
          <p:cNvPr id="22" name="Text Placeholder 8">
            <a:extLst>
              <a:ext uri="{FF2B5EF4-FFF2-40B4-BE49-F238E27FC236}">
                <a16:creationId xmlns:a16="http://schemas.microsoft.com/office/drawing/2014/main" id="{A7FBCCC5-CA25-24E7-42A7-685E034E93E8}"/>
              </a:ext>
            </a:extLst>
          </p:cNvPr>
          <p:cNvSpPr txBox="1">
            <a:spLocks/>
          </p:cNvSpPr>
          <p:nvPr/>
        </p:nvSpPr>
        <p:spPr>
          <a:xfrm>
            <a:off x="8296857" y="222724"/>
            <a:ext cx="2309962" cy="697353"/>
          </a:xfrm>
          <a:prstGeom prst="rect">
            <a:avLst/>
          </a:prstGeom>
          <a:solidFill>
            <a:srgbClr val="E8A116"/>
          </a:solidFill>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MODULE 2</a:t>
            </a:r>
          </a:p>
        </p:txBody>
      </p:sp>
      <p:cxnSp>
        <p:nvCxnSpPr>
          <p:cNvPr id="23" name="Straight Connector 22">
            <a:extLst>
              <a:ext uri="{FF2B5EF4-FFF2-40B4-BE49-F238E27FC236}">
                <a16:creationId xmlns:a16="http://schemas.microsoft.com/office/drawing/2014/main" id="{CC8C2A7C-CF4A-1D66-0ABA-72411CD986A3}"/>
              </a:ext>
            </a:extLst>
          </p:cNvPr>
          <p:cNvCxnSpPr>
            <a:cxnSpLocks/>
          </p:cNvCxnSpPr>
          <p:nvPr/>
        </p:nvCxnSpPr>
        <p:spPr>
          <a:xfrm flipH="1">
            <a:off x="0" y="3885540"/>
            <a:ext cx="507076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819400" y="6168725"/>
            <a:ext cx="2181319" cy="536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003" y="6168725"/>
            <a:ext cx="2425844" cy="50893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57410" y="429181"/>
            <a:ext cx="8382187" cy="4893767"/>
          </a:xfrm>
        </p:spPr>
        <p:txBody>
          <a:bodyPr/>
          <a:lstStyle/>
          <a:p>
            <a:pPr marL="0" indent="0">
              <a:lnSpc>
                <a:spcPct val="100000"/>
              </a:lnSpc>
              <a:spcBef>
                <a:spcPts val="0"/>
              </a:spcBef>
              <a:buClr>
                <a:srgbClr val="E8A116"/>
              </a:buClr>
            </a:pPr>
            <a:r>
              <a:rPr lang="en-IE" sz="2800" b="1" dirty="0">
                <a:solidFill>
                  <a:srgbClr val="296B5F"/>
                </a:solidFill>
              </a:rPr>
              <a:t>La santé et la sécurité concernent </a:t>
            </a:r>
          </a:p>
          <a:p>
            <a:pPr marL="0" indent="0">
              <a:lnSpc>
                <a:spcPct val="100000"/>
              </a:lnSpc>
              <a:spcBef>
                <a:spcPts val="0"/>
              </a:spcBef>
              <a:buClr>
                <a:srgbClr val="E8A116"/>
              </a:buClr>
            </a:pPr>
            <a:r>
              <a:rPr lang="en-IE" sz="2800" b="1" dirty="0">
                <a:solidFill>
                  <a:srgbClr val="296B5F"/>
                </a:solidFill>
              </a:rPr>
              <a:t>toutes les entreprises agricoles</a:t>
            </a:r>
            <a:r>
              <a:rPr lang="en-IE" sz="2800" b="1" dirty="0"/>
              <a:t>. </a:t>
            </a:r>
          </a:p>
          <a:p>
            <a:pPr marL="0" indent="0">
              <a:lnSpc>
                <a:spcPct val="100000"/>
              </a:lnSpc>
              <a:spcBef>
                <a:spcPts val="0"/>
              </a:spcBef>
              <a:buClr>
                <a:srgbClr val="E8A116"/>
              </a:buClr>
            </a:pPr>
            <a:endParaRPr lang="en-IE" sz="2000" dirty="0"/>
          </a:p>
          <a:p>
            <a:pPr marL="0" indent="0" algn="just">
              <a:lnSpc>
                <a:spcPct val="100000"/>
              </a:lnSpc>
              <a:spcBef>
                <a:spcPts val="0"/>
              </a:spcBef>
              <a:buClr>
                <a:srgbClr val="E8A116"/>
              </a:buClr>
            </a:pPr>
            <a:r>
              <a:rPr lang="en-IE" sz="2000" dirty="0"/>
              <a:t>Il est important que vous travailliez dans un environnement sûr afin de </a:t>
            </a:r>
            <a:r>
              <a:rPr lang="en-IE" sz="2000" b="1" dirty="0"/>
              <a:t>maximiser vos revenus et d'assurer votre qualité de vie et celle de votre famille</a:t>
            </a:r>
            <a:r>
              <a:rPr lang="en-IE" sz="2000" dirty="0"/>
              <a:t>. </a:t>
            </a:r>
          </a:p>
          <a:p>
            <a:pPr marL="0" indent="0" algn="just">
              <a:lnSpc>
                <a:spcPct val="100000"/>
              </a:lnSpc>
              <a:spcBef>
                <a:spcPts val="0"/>
              </a:spcBef>
              <a:buClr>
                <a:srgbClr val="E8A116"/>
              </a:buClr>
            </a:pPr>
            <a:endParaRPr lang="en-IE" sz="2000" dirty="0"/>
          </a:p>
          <a:p>
            <a:pPr marL="0" indent="0" algn="just">
              <a:lnSpc>
                <a:spcPct val="100000"/>
              </a:lnSpc>
              <a:spcBef>
                <a:spcPts val="0"/>
              </a:spcBef>
              <a:buClr>
                <a:srgbClr val="E8A116"/>
              </a:buClr>
            </a:pPr>
            <a:r>
              <a:rPr lang="en-IE" sz="2000" b="1" dirty="0"/>
              <a:t>Les facteurs humains </a:t>
            </a:r>
            <a:r>
              <a:rPr lang="en-IE" sz="2000" dirty="0"/>
              <a:t>sont impliqués dans </a:t>
            </a:r>
            <a:r>
              <a:rPr lang="en-IE" sz="2000" b="1" dirty="0"/>
              <a:t>90 % </a:t>
            </a:r>
            <a:r>
              <a:rPr lang="en-IE" sz="2000" dirty="0"/>
              <a:t>des accidents du travail (par exemple, la fatigue, les heures de travail excessives, la précipitation). Les blessures graves ou mortelles peuvent être dues à une mauvaise utilisation des véhicules, des machines et des équipements, à une mauvaise manutention manuelle, à des chutes de hauteur, à des chutes d'objets, au bétail, à la noyade, à l'électrocution, à une mauvaise utilisation des produits chimiques, etc. </a:t>
            </a:r>
            <a:r>
              <a:rPr lang="en-IE" sz="2000" b="1" dirty="0">
                <a:solidFill>
                  <a:srgbClr val="E8A116"/>
                </a:solidFill>
              </a:rPr>
              <a:t>Effectuer une évaluation des risques</a:t>
            </a:r>
            <a:r>
              <a:rPr lang="en-IE" sz="2000" dirty="0"/>
              <a:t>. Identifier les dangers et les risques et utiliser des procédures opérationnelles standard pour éviter les accidents. En général, 33 % des accidents du travail sont dus à une mauvaise </a:t>
            </a:r>
            <a:r>
              <a:rPr lang="en-IE" sz="2000" b="1" dirty="0"/>
              <a:t>manutention manuelle </a:t>
            </a:r>
            <a:r>
              <a:rPr lang="en-IE" sz="2000" dirty="0"/>
              <a:t>- maintenez une bonne posture du dos et utilisez les muscles de vos jambes pour soulever la charge, etc. </a:t>
            </a:r>
          </a:p>
          <a:p>
            <a:pPr marL="0" indent="0">
              <a:lnSpc>
                <a:spcPct val="100000"/>
              </a:lnSpc>
              <a:spcBef>
                <a:spcPts val="0"/>
              </a:spcBef>
              <a:buClr>
                <a:srgbClr val="E8A116"/>
              </a:buClr>
            </a:pPr>
            <a:endParaRPr lang="en-IE" sz="20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Santé et sécurité dans le cadre de l'agriculture urbaine</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5064CF4-E5BA-A1C4-4764-A44E84A73F2B}"/>
              </a:ext>
            </a:extLst>
          </p:cNvPr>
          <p:cNvPicPr>
            <a:picLocks noChangeAspect="1"/>
          </p:cNvPicPr>
          <p:nvPr/>
        </p:nvPicPr>
        <p:blipFill>
          <a:blip r:embed="rId2"/>
          <a:stretch>
            <a:fillRect/>
          </a:stretch>
        </p:blipFill>
        <p:spPr>
          <a:xfrm>
            <a:off x="9250879" y="513999"/>
            <a:ext cx="2352675" cy="800100"/>
          </a:xfrm>
          <a:prstGeom prst="rect">
            <a:avLst/>
          </a:prstGeom>
        </p:spPr>
      </p:pic>
    </p:spTree>
    <p:extLst>
      <p:ext uri="{BB962C8B-B14F-4D97-AF65-F5344CB8AC3E}">
        <p14:creationId xmlns:p14="http://schemas.microsoft.com/office/powerpoint/2010/main" val="3462572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5875" indent="-15875" algn="just">
              <a:lnSpc>
                <a:spcPts val="2240"/>
              </a:lnSpc>
              <a:spcBef>
                <a:spcPts val="0"/>
              </a:spcBef>
            </a:pPr>
            <a:r>
              <a:rPr lang="en-IE" sz="1800" dirty="0">
                <a:solidFill>
                  <a:srgbClr val="424242"/>
                </a:solidFill>
              </a:rPr>
              <a:t>Dimensionnez votre (vos) récipient(s) de stockage de manière à ce qu'il(s) puisse(nt) contenir la quantité calculée. Les grands </a:t>
            </a:r>
            <a:r>
              <a:rPr lang="en-IE" sz="1800" b="1" dirty="0">
                <a:solidFill>
                  <a:srgbClr val="424242"/>
                </a:solidFill>
              </a:rPr>
              <a:t>tonneaux/étangs de </a:t>
            </a:r>
            <a:r>
              <a:rPr lang="en-IE" sz="1800" dirty="0">
                <a:solidFill>
                  <a:srgbClr val="424242"/>
                </a:solidFill>
              </a:rPr>
              <a:t>pluie et les </a:t>
            </a:r>
            <a:r>
              <a:rPr lang="en-IE" sz="1800" b="1" dirty="0">
                <a:solidFill>
                  <a:srgbClr val="424242"/>
                </a:solidFill>
              </a:rPr>
              <a:t>robinets de grand diamètre </a:t>
            </a:r>
            <a:r>
              <a:rPr lang="en-IE" sz="1800" dirty="0">
                <a:solidFill>
                  <a:srgbClr val="424242"/>
                </a:solidFill>
              </a:rPr>
              <a:t>sont essentiels. Lorsque le terrain est en pente, l'utilisation de </a:t>
            </a:r>
            <a:r>
              <a:rPr lang="en-IE" sz="1800" b="1" dirty="0">
                <a:solidFill>
                  <a:srgbClr val="424242"/>
                </a:solidFill>
              </a:rPr>
              <a:t>rigoles </a:t>
            </a:r>
            <a:r>
              <a:rPr lang="en-IE" sz="1800" dirty="0">
                <a:solidFill>
                  <a:srgbClr val="424242"/>
                </a:solidFill>
              </a:rPr>
              <a:t>est efficace pour ralentir le ruissellement des eaux de pluie. Les rigoles peuvent canaliser l'eau vers une zone de plantation et collecter la matière organique des feuilles, etc., ce qui constitue une bonne source d'eau et d'éléments nutritifs pour le sol environnant. </a:t>
            </a:r>
          </a:p>
          <a:p>
            <a:pPr marL="15875" indent="-15875" algn="just">
              <a:lnSpc>
                <a:spcPts val="2240"/>
              </a:lnSpc>
              <a:spcBef>
                <a:spcPts val="0"/>
              </a:spcBef>
            </a:pPr>
            <a:endParaRPr lang="en-IE" sz="1800" dirty="0">
              <a:solidFill>
                <a:srgbClr val="424242"/>
              </a:solidFill>
            </a:endParaRPr>
          </a:p>
          <a:p>
            <a:pPr marL="15875" indent="-15875" algn="just">
              <a:lnSpc>
                <a:spcPts val="2240"/>
              </a:lnSpc>
              <a:spcBef>
                <a:spcPts val="0"/>
              </a:spcBef>
            </a:pPr>
            <a:r>
              <a:rPr lang="en-IE" sz="1800" dirty="0">
                <a:solidFill>
                  <a:srgbClr val="424242"/>
                </a:solidFill>
              </a:rPr>
              <a:t>Les conteneurs/réservoirs de stockage doivent être </a:t>
            </a:r>
            <a:r>
              <a:rPr lang="en-IE" sz="1800" b="1" dirty="0">
                <a:solidFill>
                  <a:srgbClr val="424242"/>
                </a:solidFill>
              </a:rPr>
              <a:t>opaques </a:t>
            </a:r>
            <a:r>
              <a:rPr lang="en-IE" sz="1800" dirty="0">
                <a:solidFill>
                  <a:srgbClr val="424242"/>
                </a:solidFill>
              </a:rPr>
              <a:t>et, si possible, protégés de la lumière directe du soleil afin d'</a:t>
            </a:r>
            <a:r>
              <a:rPr lang="en-IE" sz="1800" b="1" dirty="0">
                <a:solidFill>
                  <a:srgbClr val="424242"/>
                </a:solidFill>
              </a:rPr>
              <a:t>éviter la </a:t>
            </a:r>
            <a:r>
              <a:rPr lang="en-IE" sz="1800" dirty="0">
                <a:solidFill>
                  <a:srgbClr val="424242"/>
                </a:solidFill>
              </a:rPr>
              <a:t>prolifération des </a:t>
            </a:r>
            <a:r>
              <a:rPr lang="en-IE" sz="1800" b="1" dirty="0">
                <a:solidFill>
                  <a:srgbClr val="424242"/>
                </a:solidFill>
              </a:rPr>
              <a:t>algues.</a:t>
            </a:r>
            <a:r>
              <a:rPr lang="en-IE" sz="1800" dirty="0">
                <a:solidFill>
                  <a:srgbClr val="424242"/>
                </a:solidFill>
              </a:rPr>
              <a:t> Le fait de peindre les récipients de stockage en noir empêchera la photosynthèse. Les moustiques peuvent pondre leurs œufs dans l'eau libre. Les récipients de stockage doivent être </a:t>
            </a:r>
            <a:r>
              <a:rPr lang="en-IE" sz="1800" b="1" dirty="0">
                <a:solidFill>
                  <a:srgbClr val="424242"/>
                </a:solidFill>
              </a:rPr>
              <a:t>couverts </a:t>
            </a:r>
            <a:r>
              <a:rPr lang="en-IE" sz="1800" dirty="0">
                <a:solidFill>
                  <a:srgbClr val="424242"/>
                </a:solidFill>
              </a:rPr>
              <a:t>pour empêcher les </a:t>
            </a:r>
            <a:r>
              <a:rPr lang="en-IE" sz="1800" b="1" dirty="0">
                <a:solidFill>
                  <a:srgbClr val="424242"/>
                </a:solidFill>
              </a:rPr>
              <a:t>moustiques de </a:t>
            </a:r>
            <a:r>
              <a:rPr lang="en-IE" sz="1800" dirty="0">
                <a:solidFill>
                  <a:srgbClr val="424242"/>
                </a:solidFill>
              </a:rPr>
              <a:t>se reproduire et les débris de pénétrer dans le récipient de stockage, être protégés des enfants et porter une étiquette indiquant clairement qu'ils sont </a:t>
            </a:r>
            <a:r>
              <a:rPr lang="en-IE" sz="1800" b="1" dirty="0">
                <a:solidFill>
                  <a:srgbClr val="424242"/>
                </a:solidFill>
              </a:rPr>
              <a:t>impropres à la consommation</a:t>
            </a:r>
            <a:r>
              <a:rPr lang="en-IE" sz="1800" dirty="0">
                <a:solidFill>
                  <a:srgbClr val="424242"/>
                </a:solidFill>
              </a:rPr>
              <a:t>. Une inspection et un entretien (nettoyage) réguliers sont essentiels. Il est important d'avoir un </a:t>
            </a:r>
            <a:r>
              <a:rPr lang="en-IE" sz="1800" b="1" dirty="0">
                <a:solidFill>
                  <a:srgbClr val="424242"/>
                </a:solidFill>
              </a:rPr>
              <a:t>tuyau de trop-plein </a:t>
            </a:r>
            <a:r>
              <a:rPr lang="en-IE" sz="1800" dirty="0">
                <a:solidFill>
                  <a:srgbClr val="424242"/>
                </a:solidFill>
              </a:rPr>
              <a:t>qui évacue l'excès d'eau du réservoir lorsqu'il est plein.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4.6 Récupération de l'eau de pluie</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31641227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5875" indent="-15875" algn="just">
              <a:lnSpc>
                <a:spcPts val="2240"/>
              </a:lnSpc>
              <a:spcBef>
                <a:spcPts val="0"/>
              </a:spcBef>
            </a:pPr>
            <a:r>
              <a:rPr lang="en-IE" sz="2200" dirty="0">
                <a:solidFill>
                  <a:srgbClr val="424242"/>
                </a:solidFill>
              </a:rPr>
              <a:t>Le </a:t>
            </a:r>
            <a:r>
              <a:rPr lang="en-IE" sz="2200" b="1" dirty="0">
                <a:solidFill>
                  <a:srgbClr val="424242"/>
                </a:solidFill>
              </a:rPr>
              <a:t>tuyau de trop-plein </a:t>
            </a:r>
            <a:r>
              <a:rPr lang="en-IE" sz="2200" dirty="0">
                <a:solidFill>
                  <a:srgbClr val="424242"/>
                </a:solidFill>
              </a:rPr>
              <a:t>doit être placé à environ un centimètre en dessous du rebord de la citerne afin que l'eau passe par le tuyau de trop-plein au lieu de se déverser par-dessus le rebord de la citerne. Si tous les réservoirs de stockage sont pleins et que les précipitations se poursuivent, il faut trouver un autre moyen de stocker l'eau supplémentaire. </a:t>
            </a:r>
          </a:p>
          <a:p>
            <a:pPr marL="15875" indent="-15875" algn="just">
              <a:lnSpc>
                <a:spcPts val="2240"/>
              </a:lnSpc>
              <a:spcBef>
                <a:spcPts val="0"/>
              </a:spcBef>
            </a:pPr>
            <a:endParaRPr lang="en-IE" sz="2200" dirty="0">
              <a:solidFill>
                <a:srgbClr val="424242"/>
              </a:solidFill>
            </a:endParaRPr>
          </a:p>
          <a:p>
            <a:pPr marL="15875" indent="-15875" algn="just">
              <a:lnSpc>
                <a:spcPts val="2240"/>
              </a:lnSpc>
              <a:spcBef>
                <a:spcPts val="0"/>
              </a:spcBef>
            </a:pPr>
            <a:r>
              <a:rPr lang="en-IE" sz="2200" dirty="0">
                <a:solidFill>
                  <a:srgbClr val="424242"/>
                </a:solidFill>
              </a:rPr>
              <a:t>Une pelouse concave serait idéale comme zone de rétention du trop-plein, permettant à l'eau de pluie de s'infiltrer lentement dans le sol.</a:t>
            </a:r>
          </a:p>
          <a:p>
            <a:pPr marL="15875" indent="-15875" algn="just">
              <a:lnSpc>
                <a:spcPts val="2240"/>
              </a:lnSpc>
              <a:spcBef>
                <a:spcPts val="0"/>
              </a:spcBef>
            </a:pPr>
            <a:endParaRPr lang="en-IE" sz="22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4.6 Récupération de l'eau de pluie</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1810285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96988" indent="-1296988"/>
            <a:r>
              <a:rPr lang="en-IE" sz="1800" b="1" dirty="0"/>
              <a:t>Exercice : </a:t>
            </a:r>
            <a:r>
              <a:rPr lang="en-IE" sz="1800" dirty="0"/>
              <a:t>identifiez les zones de captage (toits, etc.) dans votre exploitation et élaborez un plan pour un système simple de collecte de l'eau de pluie.</a:t>
            </a:r>
          </a:p>
          <a:p>
            <a:pPr marL="1296988" indent="-1296988"/>
            <a:endParaRPr lang="en-IE" sz="1800" b="1" dirty="0"/>
          </a:p>
          <a:p>
            <a:pPr marL="1296988" indent="-1296988"/>
            <a:r>
              <a:rPr lang="en-IE" sz="1800" b="1" dirty="0"/>
              <a:t>Sites web </a:t>
            </a:r>
            <a:r>
              <a:rPr lang="en-IE" sz="1800" dirty="0">
                <a:hlinkClick r:id="rId2"/>
              </a:rPr>
              <a:t>: https://rainharvesting.com.au </a:t>
            </a:r>
            <a:r>
              <a:rPr lang="en-IE" sz="1800" dirty="0"/>
              <a:t>/. Un guide pour débutants sur la récupération de l'eau de pluie https://www.treehugger.com/beginners-guide-to-rainwater-harvesting-5089884</a:t>
            </a:r>
          </a:p>
          <a:p>
            <a:pPr marL="1296988" indent="-1296988"/>
            <a:endParaRPr lang="en-IE" sz="1800" b="1" dirty="0"/>
          </a:p>
          <a:p>
            <a:pPr marL="1296988" indent="-1296988"/>
            <a:r>
              <a:rPr lang="en-IE" sz="1800" b="1" dirty="0"/>
              <a:t>YouTube </a:t>
            </a:r>
            <a:r>
              <a:rPr lang="en-IE" sz="1800" dirty="0"/>
              <a:t>: 	Évitez ces 5 erreurs lors de la collecte de l'eau de pluie | Ce que les livres ne vous disent pas https://www.youtube.com/watch?v=w8Ow7PmEUbM </a:t>
            </a:r>
          </a:p>
          <a:p>
            <a:pPr marL="1296988" indent="-1296988"/>
            <a:r>
              <a:rPr lang="en-IE" sz="1800" dirty="0"/>
              <a:t>	Système de récupération de l'eau de pluie de la ferme urbaine </a:t>
            </a:r>
            <a:r>
              <a:rPr lang="en-IE" sz="1800" dirty="0">
                <a:hlinkClick r:id="rId3"/>
              </a:rPr>
              <a:t>: </a:t>
            </a:r>
            <a:r>
              <a:rPr lang="en-IE" sz="1800" dirty="0"/>
              <a:t>https://www.youtube.com/shorts/4MpFhehrwww </a:t>
            </a:r>
          </a:p>
          <a:p>
            <a:pPr marL="1296988" indent="-1296988"/>
            <a:endParaRPr lang="en-IE" sz="1800" b="1" dirty="0"/>
          </a:p>
          <a:p>
            <a:pPr marL="1296988" indent="-1296988"/>
            <a:r>
              <a:rPr lang="en-IE" sz="1800" b="1" dirty="0"/>
              <a:t>Étude de cas : 	</a:t>
            </a:r>
            <a:r>
              <a:rPr lang="en-IE" sz="1800" dirty="0"/>
              <a:t>La </a:t>
            </a:r>
            <a:r>
              <a:rPr lang="en-IE" sz="1800" dirty="0" err="1"/>
              <a:t>Ferme </a:t>
            </a:r>
            <a:r>
              <a:rPr lang="en-IE" sz="1800" dirty="0"/>
              <a:t>Du </a:t>
            </a:r>
            <a:r>
              <a:rPr lang="en-IE" sz="1800" dirty="0" err="1"/>
              <a:t>Trichon</a:t>
            </a:r>
            <a:r>
              <a:rPr lang="pt-BR" sz="1800" dirty="0">
                <a:solidFill>
                  <a:srgbClr val="FF0000"/>
                </a:solidFill>
              </a:rPr>
              <a:t>. </a:t>
            </a:r>
          </a:p>
          <a:p>
            <a:pPr marL="1296988" indent="-1296988"/>
            <a:endParaRPr lang="pt-BR" sz="1800" b="1" dirty="0">
              <a:solidFill>
                <a:srgbClr val="FF0000"/>
              </a:solidFill>
            </a:endParaRPr>
          </a:p>
          <a:p>
            <a:pPr marL="1296988" indent="-1296988"/>
            <a:r>
              <a:rPr lang="en-IE" sz="1800" b="1" dirty="0"/>
              <a:t>Publication </a:t>
            </a:r>
            <a:r>
              <a:rPr lang="en-IE" sz="1800" dirty="0"/>
              <a:t>: Waterfall, P., 2006. Récupérer l'eau de pluie pour l'aménagement paysager.</a:t>
            </a:r>
          </a:p>
          <a:p>
            <a:pPr marL="1296988" indent="-1296988"/>
            <a:endParaRPr lang="en-IE" sz="1800" dirty="0"/>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556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097281" y="2803631"/>
            <a:ext cx="4172576"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Certification</a:t>
            </a:r>
          </a:p>
          <a:p>
            <a:pPr marL="0" indent="0" algn="r">
              <a:buNone/>
            </a:pPr>
            <a:r>
              <a:rPr lang="en-US" sz="3200" dirty="0">
                <a:solidFill>
                  <a:schemeClr val="bg1"/>
                </a:solidFill>
              </a:rPr>
              <a:t>Félicitations pour avoir terminé le cours !</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05</a:t>
            </a:r>
          </a:p>
        </p:txBody>
      </p:sp>
    </p:spTree>
    <p:extLst>
      <p:ext uri="{BB962C8B-B14F-4D97-AF65-F5344CB8AC3E}">
        <p14:creationId xmlns:p14="http://schemas.microsoft.com/office/powerpoint/2010/main" val="772163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A0489FC-F0A1-1A49-743E-1DE2D252CDC7}"/>
              </a:ext>
            </a:extLst>
          </p:cNvPr>
          <p:cNvSpPr/>
          <p:nvPr/>
        </p:nvSpPr>
        <p:spPr>
          <a:xfrm>
            <a:off x="-1" y="1"/>
            <a:ext cx="12192001"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4A6A904-0D35-D7C7-68DE-B5E9912ABB33}"/>
              </a:ext>
            </a:extLst>
          </p:cNvPr>
          <p:cNvGrpSpPr/>
          <p:nvPr/>
        </p:nvGrpSpPr>
        <p:grpSpPr>
          <a:xfrm>
            <a:off x="9640038" y="1541103"/>
            <a:ext cx="4223513" cy="5362664"/>
            <a:chOff x="4590383" y="646852"/>
            <a:chExt cx="2225652" cy="2825947"/>
          </a:xfrm>
          <a:solidFill>
            <a:schemeClr val="bg1">
              <a:alpha val="9936"/>
            </a:schemeClr>
          </a:solidFill>
        </p:grpSpPr>
        <p:sp>
          <p:nvSpPr>
            <p:cNvPr id="22" name="Freeform 21">
              <a:extLst>
                <a:ext uri="{FF2B5EF4-FFF2-40B4-BE49-F238E27FC236}">
                  <a16:creationId xmlns:a16="http://schemas.microsoft.com/office/drawing/2014/main" id="{68FFAFBE-A853-AC17-6BC7-4F051DC7C4DA}"/>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0F8D7AD-5D24-7697-B4BD-232D5A048EC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4D52C9-B370-317F-CF2F-060DA89B465F}"/>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1D4D388-71E2-C3BE-8600-CB2002DF4A37}"/>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1DD50C-9F5B-7B90-9068-522A21081520}"/>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83B3EFD-879C-E037-F02F-75196ACEBA2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4027A44-C6C6-14AB-BACE-0AD63257BF49}"/>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FD8244-BBAF-AC69-23A9-B180F95D2414}"/>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BC66850-4561-28D2-BE2A-5293B8B14749}"/>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20399E0-AC18-5E19-13BC-C1C1AFF8CEE7}"/>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EDAE19-5FFF-E702-0A59-98227C20DDCC}"/>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401D12A-CF98-8972-304D-772A7960587F}"/>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903CAD0-ED10-0FDF-F56C-658ABE5C934F}"/>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B89DAF-7C13-8404-6A5C-0C22A6C09D35}"/>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C044C2C-38C6-4B7F-5BFF-7FF29CA919E7}"/>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AD54C34-4FF1-5D21-E036-F08423ACDADF}"/>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FBAA3B1-4695-6C8A-982F-E3899502C178}"/>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8B61162-3E01-4390-EEC1-4F87CBB4E4CA}"/>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1E599C-77A1-8F43-F1A2-F2288E9ACE44}"/>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88C0395-5FB5-BBEB-8A28-CD37CF891949}"/>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4822309-98F7-2F3A-90D0-1B65854E3DD7}"/>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4E2C852-D55D-E490-766F-FCE432C3E474}"/>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24D0661-BAA7-5351-0E03-727C78173C6B}"/>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F930590-1334-8179-38D1-EC7EFFB3FD02}"/>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E2730C-6795-0951-5F13-79005ACE218E}"/>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FDE71E0-E596-0159-B9EC-E75A611CFEE3}"/>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5334A4B-981F-41E2-9525-3D6CAB2EFC64}"/>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D6A0D6-7E22-3E0E-36EA-C90347BB48C1}"/>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6A3E424-5B62-442C-B499-ECF60543818E}"/>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77A511F-7403-A63E-485A-9C886AEF9230}"/>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7E8DA2C-ADD7-BAA8-38B5-13A21C74DBDB}"/>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4EF80D8-7EB6-1021-5ECD-4A2B6263FC89}"/>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B29B80-040C-5587-01B8-A5D33F7ACCAD}"/>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B1BB0E0-24B5-0997-9BEE-DB6362A9DDB3}"/>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3161A7-CAD4-C42C-3C5E-EF8EA707D936}"/>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54045F7-EC6B-6BD5-238E-00DCF6B68168}"/>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205830D-971B-1FE7-B02C-8FB2FEF6DE1D}"/>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EAF2E7C-7835-2CC8-65A1-F118E7BE4E47}"/>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36F958E-A765-013C-82C5-380AF9CF4A95}"/>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6C84D4E-7CF2-75D2-743F-20F6479905CE}"/>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55FDE811-DF86-C0FA-3B2D-E38DA84C3B7B}"/>
              </a:ext>
            </a:extLst>
          </p:cNvPr>
          <p:cNvGrpSpPr/>
          <p:nvPr/>
        </p:nvGrpSpPr>
        <p:grpSpPr>
          <a:xfrm>
            <a:off x="-2978724" y="565484"/>
            <a:ext cx="4223513" cy="5362664"/>
            <a:chOff x="4590383" y="646852"/>
            <a:chExt cx="2225652" cy="2825947"/>
          </a:xfrm>
          <a:solidFill>
            <a:schemeClr val="bg1">
              <a:alpha val="9936"/>
            </a:schemeClr>
          </a:solidFill>
        </p:grpSpPr>
        <p:sp>
          <p:nvSpPr>
            <p:cNvPr id="64" name="Freeform 63">
              <a:extLst>
                <a:ext uri="{FF2B5EF4-FFF2-40B4-BE49-F238E27FC236}">
                  <a16:creationId xmlns:a16="http://schemas.microsoft.com/office/drawing/2014/main" id="{433B7091-DB73-864E-4E7F-B1658ECB084C}"/>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1B75FA4-907D-A38B-0FF1-0ED7F38AC84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59F3271-14E5-86F6-82C8-F198610ECADD}"/>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0022C52-611E-104A-87C3-9CB53314236C}"/>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CCBA71E-3814-1F8B-7B33-3BF60F4ED5D1}"/>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FDDE37-DED0-94AC-CB9A-4C3AF3D6D45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23471C4-4A62-1DE3-2A10-B147180AEC42}"/>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911F939-7492-2D51-D245-8916327A00DC}"/>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E28B62D-6DB7-4465-B5CA-6399F3875418}"/>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8B4197-F5C5-CDF0-C1B1-01E94BA97EF5}"/>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5E06571-9447-6A8E-4B16-EBABF07D4F62}"/>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274C268-1835-F312-D75C-676B5CB99BAB}"/>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084EFFE-3731-3D03-0B44-409D02E09C86}"/>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090503-7CE4-DD95-F1BF-638F871624DC}"/>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C533CA-4171-ADD0-8BEE-03161042B131}"/>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4A6FDCA-E603-B2BA-44CB-21D37426BEEA}"/>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F35FAB30-7883-BB0F-66D8-3176FE5804E0}"/>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CE673AC-8755-A032-212E-2DFCDA275D4D}"/>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FF67EFD-63F4-321B-A45E-2B2B260B2FBF}"/>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AD8276A-20D7-ED0C-E860-A0640794F6D0}"/>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DA45046-A4B2-37DD-EF31-6CD3F1AA9974}"/>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6497C1F-D695-CF37-C8FF-9F893761F0ED}"/>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E5CC460-4BDA-A76A-45CF-BB37508E407F}"/>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5966FA5-09D6-47FE-C30D-9F91FDA0B9E5}"/>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5FBEEE2-B628-8D26-6ACC-AAD4800EB23A}"/>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4011752-4045-7B4C-E339-7D686187F4DB}"/>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316C1DA-0AD6-5045-278C-3AD817801CD0}"/>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7E08365D-E9D4-205E-7DBE-8EC8E497AA46}"/>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7667F27-ABF6-BEE7-45AB-FC81B280366B}"/>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1E0656F-0F93-ABB2-23AE-D93F97B6C069}"/>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AAB509FB-2CD9-604B-BA1C-B695741AE1F8}"/>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3C9F1DC-3392-1AE1-3E49-13683E3BF148}"/>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C5A8F6E-26FD-F1E3-8759-A1EBF09DA99E}"/>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4FCB465-5168-7895-A9C9-6276AAC71735}"/>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EE1105E-21A1-CAF5-D80E-F105F1D6A3D1}"/>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53CDCEA-2863-8059-DB94-C7A6F8AD0EB4}"/>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FA17D1E-279B-460C-3055-4C9E086F45DF}"/>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F9FF49-2F08-A669-9E28-B0E3AD69D4A1}"/>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ABCAA20-27B6-F43B-78BD-907551127FE6}"/>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5DFE8FC-5284-C450-F428-FE22088EA0C8}"/>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B8A73CA4-1A65-9278-2AF8-3DF693480FB8}"/>
              </a:ext>
            </a:extLst>
          </p:cNvPr>
          <p:cNvGrpSpPr/>
          <p:nvPr/>
        </p:nvGrpSpPr>
        <p:grpSpPr>
          <a:xfrm>
            <a:off x="-1" y="426031"/>
            <a:ext cx="11594985" cy="6078803"/>
            <a:chOff x="-1" y="469619"/>
            <a:chExt cx="10168258" cy="6700754"/>
          </a:xfrm>
        </p:grpSpPr>
        <p:sp>
          <p:nvSpPr>
            <p:cNvPr id="6" name="Freeform 5">
              <a:extLst>
                <a:ext uri="{FF2B5EF4-FFF2-40B4-BE49-F238E27FC236}">
                  <a16:creationId xmlns:a16="http://schemas.microsoft.com/office/drawing/2014/main" id="{497E1B83-150D-6FA9-071D-76F6D874F089}"/>
                </a:ext>
              </a:extLst>
            </p:cNvPr>
            <p:cNvSpPr/>
            <p:nvPr/>
          </p:nvSpPr>
          <p:spPr>
            <a:xfrm>
              <a:off x="523554" y="469619"/>
              <a:ext cx="9644703" cy="6355761"/>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chemeClr val="bg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reeform 6">
              <a:extLst>
                <a:ext uri="{FF2B5EF4-FFF2-40B4-BE49-F238E27FC236}">
                  <a16:creationId xmlns:a16="http://schemas.microsoft.com/office/drawing/2014/main" id="{13EAE10C-405C-A282-150C-EFFB9ABAC0C1}"/>
                </a:ext>
              </a:extLst>
            </p:cNvPr>
            <p:cNvSpPr/>
            <p:nvPr/>
          </p:nvSpPr>
          <p:spPr>
            <a:xfrm>
              <a:off x="-1" y="6454840"/>
              <a:ext cx="3693934" cy="715533"/>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E8A116"/>
            </a:solidFill>
            <a:ln w="24491" cap="flat">
              <a:noFill/>
              <a:prstDash val="solid"/>
              <a:miter/>
            </a:ln>
          </p:spPr>
          <p:txBody>
            <a:bodyPr wrap="square" rtlCol="0" anchor="ctr">
              <a:noAutofit/>
            </a:bodyPr>
            <a:lstStyle/>
            <a:p>
              <a:endParaRPr lang="en-US"/>
            </a:p>
          </p:txBody>
        </p:sp>
        <p:sp>
          <p:nvSpPr>
            <p:cNvPr id="8" name="Text Placeholder 23">
              <a:extLst>
                <a:ext uri="{FF2B5EF4-FFF2-40B4-BE49-F238E27FC236}">
                  <a16:creationId xmlns:a16="http://schemas.microsoft.com/office/drawing/2014/main" id="{93B1FDD9-0CAF-46E4-1881-F878DEE9EB26}"/>
                </a:ext>
              </a:extLst>
            </p:cNvPr>
            <p:cNvSpPr txBox="1">
              <a:spLocks/>
            </p:cNvSpPr>
            <p:nvPr/>
          </p:nvSpPr>
          <p:spPr>
            <a:xfrm>
              <a:off x="584605" y="6439129"/>
              <a:ext cx="6101044" cy="720752"/>
            </a:xfrm>
            <a:prstGeom prst="rect">
              <a:avLst/>
            </a:prstGeom>
            <a:noFill/>
          </p:spPr>
          <p:txBody>
            <a:bodyPr anchor="ctr">
              <a:noAutofit/>
            </a:bodyPr>
            <a:lstStyle>
              <a:lvl1pPr marL="0" indent="0" algn="l" defTabSz="1007943" rtl="0" eaLnBrk="1" latinLnBrk="0" hangingPunct="1">
                <a:lnSpc>
                  <a:spcPct val="90000"/>
                </a:lnSpc>
                <a:spcBef>
                  <a:spcPts val="1102"/>
                </a:spcBef>
                <a:buFont typeface="Arial" panose="020B0604020202020204" pitchFamily="34" charset="0"/>
                <a:buNone/>
                <a:defRPr sz="3200" b="0" i="0" kern="1200">
                  <a:solidFill>
                    <a:srgbClr val="000000"/>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2400" b="1" dirty="0" err="1">
                  <a:solidFill>
                    <a:schemeClr val="bg1"/>
                  </a:solidFill>
                </a:rPr>
                <a:t>www.natureproject.info</a:t>
              </a:r>
              <a:endParaRPr lang="en-US" sz="2400" dirty="0">
                <a:solidFill>
                  <a:schemeClr val="bg1"/>
                </a:solidFill>
              </a:endParaRPr>
            </a:p>
          </p:txBody>
        </p:sp>
        <p:sp>
          <p:nvSpPr>
            <p:cNvPr id="9" name="TextBox 8">
              <a:extLst>
                <a:ext uri="{FF2B5EF4-FFF2-40B4-BE49-F238E27FC236}">
                  <a16:creationId xmlns:a16="http://schemas.microsoft.com/office/drawing/2014/main" id="{EC9DB42A-7195-6E43-39A6-2F29C0D0C9D2}"/>
                </a:ext>
              </a:extLst>
            </p:cNvPr>
            <p:cNvSpPr txBox="1"/>
            <p:nvPr/>
          </p:nvSpPr>
          <p:spPr>
            <a:xfrm>
              <a:off x="487103" y="1223806"/>
              <a:ext cx="7687702" cy="949946"/>
            </a:xfrm>
            <a:prstGeom prst="rect">
              <a:avLst/>
            </a:prstGeom>
            <a:noFill/>
          </p:spPr>
          <p:txBody>
            <a:bodyPr wrap="square" rtlCol="0">
              <a:spAutoFit/>
            </a:bodyPr>
            <a:lstStyle/>
            <a:p>
              <a:pPr algn="ctr"/>
              <a:r>
                <a:rPr lang="en-US" sz="5000" b="1" spc="0" baseline="0" dirty="0">
                  <a:solidFill>
                    <a:srgbClr val="E8A116"/>
                  </a:solidFill>
                  <a:latin typeface="Calibri" panose="020F0502020204030204" pitchFamily="34" charset="0"/>
                  <a:cs typeface="Calibri" panose="020F0502020204030204" pitchFamily="34" charset="0"/>
                  <a:sym typeface="Orkney-Bold"/>
                  <a:rtl val="0"/>
                </a:rPr>
                <a:t>CERTIFICAT D'ACHÈVEMENT</a:t>
              </a:r>
            </a:p>
          </p:txBody>
        </p:sp>
        <p:grpSp>
          <p:nvGrpSpPr>
            <p:cNvPr id="11" name="Graphic 4">
              <a:extLst>
                <a:ext uri="{FF2B5EF4-FFF2-40B4-BE49-F238E27FC236}">
                  <a16:creationId xmlns:a16="http://schemas.microsoft.com/office/drawing/2014/main" id="{9953FE2A-6850-A253-2D55-8F62C2FF41CA}"/>
                </a:ext>
              </a:extLst>
            </p:cNvPr>
            <p:cNvGrpSpPr/>
            <p:nvPr/>
          </p:nvGrpSpPr>
          <p:grpSpPr>
            <a:xfrm>
              <a:off x="858615" y="3493672"/>
              <a:ext cx="8004457" cy="1218442"/>
              <a:chOff x="3284540" y="2297209"/>
              <a:chExt cx="6362218" cy="1218442"/>
            </a:xfrm>
          </p:grpSpPr>
          <p:sp>
            <p:nvSpPr>
              <p:cNvPr id="13" name="Freeform 12">
                <a:extLst>
                  <a:ext uri="{FF2B5EF4-FFF2-40B4-BE49-F238E27FC236}">
                    <a16:creationId xmlns:a16="http://schemas.microsoft.com/office/drawing/2014/main" id="{66829C98-B28B-2BED-BECF-43E18FFB3638}"/>
                  </a:ext>
                </a:extLst>
              </p:cNvPr>
              <p:cNvSpPr/>
              <p:nvPr/>
            </p:nvSpPr>
            <p:spPr>
              <a:xfrm>
                <a:off x="4095142"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BB3E51E-C6EB-4204-0231-A52DFE398DFC}"/>
                  </a:ext>
                </a:extLst>
              </p:cNvPr>
              <p:cNvSpPr/>
              <p:nvPr/>
            </p:nvSpPr>
            <p:spPr>
              <a:xfrm>
                <a:off x="3284540" y="2297209"/>
                <a:ext cx="5519870" cy="12701"/>
              </a:xfrm>
              <a:custGeom>
                <a:avLst/>
                <a:gdLst>
                  <a:gd name="connsiteX0" fmla="*/ 0 w 5519870"/>
                  <a:gd name="connsiteY0" fmla="*/ 0 h 12701"/>
                  <a:gd name="connsiteX1" fmla="*/ 5519871 w 5519870"/>
                  <a:gd name="connsiteY1" fmla="*/ 0 h 12701"/>
                </a:gdLst>
                <a:ahLst/>
                <a:cxnLst>
                  <a:cxn ang="0">
                    <a:pos x="connsiteX0" y="connsiteY0"/>
                  </a:cxn>
                  <a:cxn ang="0">
                    <a:pos x="connsiteX1" y="connsiteY1"/>
                  </a:cxn>
                </a:cxnLst>
                <a:rect l="l" t="t" r="r" b="b"/>
                <a:pathLst>
                  <a:path w="5519870" h="12701">
                    <a:moveTo>
                      <a:pt x="0" y="0"/>
                    </a:moveTo>
                    <a:lnTo>
                      <a:pt x="5519871" y="0"/>
                    </a:lnTo>
                  </a:path>
                </a:pathLst>
              </a:custGeom>
              <a:ln w="6346" cap="flat">
                <a:solidFill>
                  <a:srgbClr val="296B5F"/>
                </a:solidFill>
                <a:custDash>
                  <a:ds d="74873" sp="74873"/>
                </a:custDash>
                <a:miter/>
              </a:ln>
            </p:spPr>
            <p:txBody>
              <a:bodyPr rtlCol="0" anchor="ctr"/>
              <a:lstStyle/>
              <a:p>
                <a:endParaRPr lang="en-US"/>
              </a:p>
            </p:txBody>
          </p:sp>
          <p:sp>
            <p:nvSpPr>
              <p:cNvPr id="15" name="Freeform 14">
                <a:extLst>
                  <a:ext uri="{FF2B5EF4-FFF2-40B4-BE49-F238E27FC236}">
                    <a16:creationId xmlns:a16="http://schemas.microsoft.com/office/drawing/2014/main" id="{EAB8E2E3-BA0C-AF93-D4C1-444568CF32E2}"/>
                  </a:ext>
                </a:extLst>
              </p:cNvPr>
              <p:cNvSpPr/>
              <p:nvPr/>
            </p:nvSpPr>
            <p:spPr>
              <a:xfrm>
                <a:off x="9640409"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14F06772-8DFE-3BD8-1EA3-8FACC0368FD8}"/>
              </a:ext>
            </a:extLst>
          </p:cNvPr>
          <p:cNvSpPr txBox="1"/>
          <p:nvPr/>
        </p:nvSpPr>
        <p:spPr>
          <a:xfrm>
            <a:off x="219552" y="8920222"/>
            <a:ext cx="12239759" cy="6001643"/>
          </a:xfrm>
          <a:prstGeom prst="rect">
            <a:avLst/>
          </a:prstGeom>
          <a:noFill/>
        </p:spPr>
        <p:txBody>
          <a:bodyPr wrap="square" rtlCol="0">
            <a:spAutoFit/>
          </a:bodyPr>
          <a:lstStyle/>
          <a:p>
            <a:pPr algn="ctr"/>
            <a:r>
              <a:rPr lang="en-IE" sz="2167" b="1" dirty="0">
                <a:solidFill>
                  <a:srgbClr val="4C7F76"/>
                </a:solidFill>
              </a:rPr>
              <a:t>NATURE présente cette </a:t>
            </a:r>
          </a:p>
          <a:p>
            <a:pPr algn="ctr"/>
            <a:r>
              <a:rPr lang="en-IE" sz="4333" b="1" dirty="0">
                <a:solidFill>
                  <a:srgbClr val="4C7F76"/>
                </a:solidFill>
              </a:rPr>
              <a:t>Certificat de fin d'études</a:t>
            </a:r>
          </a:p>
          <a:p>
            <a:pPr algn="ctr"/>
            <a:r>
              <a:rPr lang="en-IE" sz="2167" b="1" dirty="0">
                <a:solidFill>
                  <a:srgbClr val="4C7F76"/>
                </a:solidFill>
              </a:rPr>
              <a:t>à</a:t>
            </a:r>
          </a:p>
          <a:p>
            <a:pPr algn="ctr"/>
            <a:endParaRPr lang="en-IE" sz="2167" b="1" dirty="0">
              <a:solidFill>
                <a:srgbClr val="4C7F76"/>
              </a:solidFill>
            </a:endParaRPr>
          </a:p>
          <a:p>
            <a:pPr algn="ctr"/>
            <a:r>
              <a:rPr lang="en-IE" sz="3033" b="1" dirty="0">
                <a:solidFill>
                  <a:srgbClr val="4C7F76"/>
                </a:solidFill>
              </a:rPr>
              <a:t>_____________________________</a:t>
            </a:r>
          </a:p>
          <a:p>
            <a:pPr algn="ctr"/>
            <a:r>
              <a:rPr lang="en-IE" sz="2600" b="1" dirty="0">
                <a:solidFill>
                  <a:srgbClr val="4C7F76"/>
                </a:solidFill>
              </a:rPr>
              <a:t>Pour l'achèvement avec succès de la</a:t>
            </a:r>
          </a:p>
          <a:p>
            <a:pPr algn="ctr"/>
            <a:endParaRPr lang="en-IE" sz="3900" b="1" dirty="0">
              <a:solidFill>
                <a:srgbClr val="4C7F76"/>
              </a:solidFill>
            </a:endParaRPr>
          </a:p>
          <a:p>
            <a:pPr algn="ctr"/>
            <a:r>
              <a:rPr lang="en-IE" sz="3900" b="1" dirty="0">
                <a:solidFill>
                  <a:srgbClr val="4C7F76"/>
                </a:solidFill>
              </a:rPr>
              <a:t>NATURE Module 1 </a:t>
            </a:r>
          </a:p>
          <a:p>
            <a:pPr algn="ctr"/>
            <a:endParaRPr lang="en-IE" sz="3900" b="1" dirty="0">
              <a:solidFill>
                <a:srgbClr val="4C7F76"/>
              </a:solidFill>
            </a:endParaRPr>
          </a:p>
          <a:p>
            <a:pPr algn="ctr"/>
            <a:r>
              <a:rPr lang="en-IE" sz="3200" b="1" dirty="0">
                <a:solidFill>
                  <a:srgbClr val="4C7F76"/>
                </a:solidFill>
              </a:rPr>
              <a:t>Guide du formateur - Formation des adultes vulnérables à l'agriculture urbaine communautaire</a:t>
            </a:r>
          </a:p>
          <a:p>
            <a:endParaRPr lang="en-IE" sz="3033" b="1" dirty="0">
              <a:solidFill>
                <a:srgbClr val="4C7F76"/>
              </a:solidFill>
            </a:endParaRPr>
          </a:p>
        </p:txBody>
      </p:sp>
      <p:pic>
        <p:nvPicPr>
          <p:cNvPr id="18" name="Content Placeholder 5" descr="Logo&#10;&#10;Description automatically generated with medium confidence">
            <a:extLst>
              <a:ext uri="{FF2B5EF4-FFF2-40B4-BE49-F238E27FC236}">
                <a16:creationId xmlns:a16="http://schemas.microsoft.com/office/drawing/2014/main" id="{9496F0B5-BE0B-B2BB-D1F1-94CCC26D4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140" y="4123701"/>
            <a:ext cx="2063291" cy="1924018"/>
          </a:xfrm>
          <a:prstGeom prst="rect">
            <a:avLst/>
          </a:prstGeom>
        </p:spPr>
      </p:pic>
      <p:sp>
        <p:nvSpPr>
          <p:cNvPr id="105" name="TextBox 104">
            <a:extLst>
              <a:ext uri="{FF2B5EF4-FFF2-40B4-BE49-F238E27FC236}">
                <a16:creationId xmlns:a16="http://schemas.microsoft.com/office/drawing/2014/main" id="{E0084CE4-C9EB-0D8F-8B1E-2598CD1B6461}"/>
              </a:ext>
            </a:extLst>
          </p:cNvPr>
          <p:cNvSpPr txBox="1"/>
          <p:nvPr/>
        </p:nvSpPr>
        <p:spPr>
          <a:xfrm>
            <a:off x="555449" y="1863804"/>
            <a:ext cx="8766378" cy="1261884"/>
          </a:xfrm>
          <a:prstGeom prst="rect">
            <a:avLst/>
          </a:prstGeom>
          <a:noFill/>
        </p:spPr>
        <p:txBody>
          <a:bodyPr wrap="square" rtlCol="0">
            <a:spAutoFit/>
          </a:bodyPr>
          <a:lstStyle/>
          <a:p>
            <a:pPr algn="ctr"/>
            <a:r>
              <a:rPr lang="en-US" sz="1900" b="1" spc="0" baseline="0" dirty="0">
                <a:solidFill>
                  <a:srgbClr val="296B5F"/>
                </a:solidFill>
                <a:latin typeface="Calibri" panose="020F0502020204030204" pitchFamily="34" charset="0"/>
                <a:cs typeface="Calibri" panose="020F0502020204030204" pitchFamily="34" charset="0"/>
                <a:sym typeface="Avenir-Medium"/>
                <a:rtl val="0"/>
              </a:rPr>
              <a:t>Présenté à</a:t>
            </a: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r>
              <a:rPr lang="en-US" sz="1900" i="1" dirty="0">
                <a:solidFill>
                  <a:srgbClr val="424242"/>
                </a:solidFill>
                <a:latin typeface="Calibri" panose="020F0502020204030204" pitchFamily="34" charset="0"/>
                <a:cs typeface="Calibri" panose="020F0502020204030204" pitchFamily="34" charset="0"/>
                <a:sym typeface="Avenir-Medium"/>
                <a:rtl val="0"/>
              </a:rPr>
              <a:t>[ Insérez votre nom ici ! ]</a:t>
            </a:r>
            <a:endParaRPr lang="en-US" sz="1900" i="1" spc="0" baseline="0" dirty="0">
              <a:solidFill>
                <a:srgbClr val="424242"/>
              </a:solidFill>
              <a:latin typeface="Calibri" panose="020F0502020204030204" pitchFamily="34" charset="0"/>
              <a:cs typeface="Calibri" panose="020F0502020204030204" pitchFamily="34" charset="0"/>
              <a:sym typeface="Avenir-Medium"/>
              <a:rtl val="0"/>
            </a:endParaRPr>
          </a:p>
        </p:txBody>
      </p:sp>
      <p:sp>
        <p:nvSpPr>
          <p:cNvPr id="106" name="TextBox 105">
            <a:extLst>
              <a:ext uri="{FF2B5EF4-FFF2-40B4-BE49-F238E27FC236}">
                <a16:creationId xmlns:a16="http://schemas.microsoft.com/office/drawing/2014/main" id="{842E8A2F-13DC-3D8D-FB9E-DD718AD28AFA}"/>
              </a:ext>
            </a:extLst>
          </p:cNvPr>
          <p:cNvSpPr txBox="1"/>
          <p:nvPr/>
        </p:nvSpPr>
        <p:spPr>
          <a:xfrm>
            <a:off x="555449" y="3444265"/>
            <a:ext cx="8529139" cy="3108543"/>
          </a:xfrm>
          <a:prstGeom prst="rect">
            <a:avLst/>
          </a:prstGeom>
          <a:noFill/>
        </p:spPr>
        <p:txBody>
          <a:bodyPr wrap="square" lIns="91440" tIns="45720" rIns="91440" bIns="45720" rtlCol="0" anchor="t">
            <a:spAutoFit/>
          </a:bodyPr>
          <a:lstStyle/>
          <a:p>
            <a:pPr algn="ctr"/>
            <a:r>
              <a:rPr lang="en-US" sz="1600" spc="0" baseline="0" dirty="0">
                <a:solidFill>
                  <a:srgbClr val="296B5F"/>
                </a:solidFill>
                <a:latin typeface="Calibri" panose="020F0502020204030204" pitchFamily="34" charset="0"/>
                <a:cs typeface="Calibri" panose="020F0502020204030204" pitchFamily="34" charset="0"/>
                <a:sym typeface="Avenir-Book"/>
              </a:rPr>
              <a:t>pour l'achèvement avec succès de la</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400" b="1" spc="0" baseline="0" dirty="0">
                <a:solidFill>
                  <a:srgbClr val="296B5F"/>
                </a:solidFill>
                <a:latin typeface="Calibri" panose="020F0502020204030204" pitchFamily="34" charset="0"/>
                <a:cs typeface="Calibri" panose="020F0502020204030204" pitchFamily="34" charset="0"/>
                <a:sym typeface="Avenir-Book"/>
              </a:rPr>
              <a:t>NATURE Module 2 </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Guides Peer to Peer - Guides pratiques</a:t>
            </a: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dans le domaine de l'agriculture urbaine communautaire</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1600" dirty="0">
                <a:solidFill>
                  <a:srgbClr val="424242"/>
                </a:solidFill>
                <a:latin typeface="Calibri" panose="020F0502020204030204" pitchFamily="34" charset="0"/>
                <a:cs typeface="Calibri" panose="020F0502020204030204" pitchFamily="34" charset="0"/>
                <a:sym typeface="Avenir-Book"/>
                <a:rtl val="0"/>
              </a:rPr>
              <a:t> </a:t>
            </a: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r>
              <a:rPr lang="en-US" sz="1600" spc="0" baseline="0" dirty="0">
                <a:solidFill>
                  <a:srgbClr val="424242"/>
                </a:solidFill>
                <a:latin typeface="Calibri" panose="020F0502020204030204" pitchFamily="34" charset="0"/>
                <a:cs typeface="Calibri" panose="020F0502020204030204" pitchFamily="34" charset="0"/>
                <a:sym typeface="Avenir-Book"/>
                <a:rtl val="0"/>
              </a:rPr>
              <a:t> </a:t>
            </a:r>
          </a:p>
        </p:txBody>
      </p:sp>
    </p:spTree>
    <p:extLst>
      <p:ext uri="{BB962C8B-B14F-4D97-AF65-F5344CB8AC3E}">
        <p14:creationId xmlns:p14="http://schemas.microsoft.com/office/powerpoint/2010/main" val="2195386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E1659D-3E68-FE7E-44DB-D2C94413FE0C}"/>
              </a:ext>
            </a:extLst>
          </p:cNvPr>
          <p:cNvSpPr>
            <a:spLocks noGrp="1"/>
          </p:cNvSpPr>
          <p:nvPr>
            <p:ph type="body" sz="quarter" idx="19"/>
          </p:nvPr>
        </p:nvSpPr>
        <p:spPr>
          <a:xfrm>
            <a:off x="805864" y="3927444"/>
            <a:ext cx="5791883" cy="679346"/>
          </a:xfrm>
        </p:spPr>
        <p:txBody>
          <a:bodyPr>
            <a:noAutofit/>
          </a:bodyPr>
          <a:lstStyle/>
          <a:p>
            <a:r>
              <a:rPr lang="en-US" sz="3200" dirty="0"/>
              <a:t>Vous avez terminé le </a:t>
            </a:r>
            <a:r>
              <a:rPr lang="en-US" sz="3200" b="1" dirty="0"/>
              <a:t>module 2</a:t>
            </a:r>
          </a:p>
        </p:txBody>
      </p:sp>
      <p:sp>
        <p:nvSpPr>
          <p:cNvPr id="6" name="Text Placeholder 5">
            <a:extLst>
              <a:ext uri="{FF2B5EF4-FFF2-40B4-BE49-F238E27FC236}">
                <a16:creationId xmlns:a16="http://schemas.microsoft.com/office/drawing/2014/main" id="{F26908E1-4EBA-CCDE-88AD-03A7169B85E6}"/>
              </a:ext>
            </a:extLst>
          </p:cNvPr>
          <p:cNvSpPr>
            <a:spLocks noGrp="1"/>
          </p:cNvSpPr>
          <p:nvPr>
            <p:ph type="body" sz="quarter" idx="20"/>
          </p:nvPr>
        </p:nvSpPr>
        <p:spPr>
          <a:xfrm>
            <a:off x="805865" y="2880154"/>
            <a:ext cx="3195485" cy="837258"/>
          </a:xfrm>
        </p:spPr>
        <p:txBody>
          <a:bodyPr>
            <a:normAutofit fontScale="62500" lnSpcReduction="20000"/>
          </a:bodyPr>
          <a:lstStyle/>
          <a:p>
            <a:r>
              <a:rPr lang="en-US" dirty="0"/>
              <a:t>Merci de votre attention</a:t>
            </a:r>
          </a:p>
        </p:txBody>
      </p:sp>
      <p:sp>
        <p:nvSpPr>
          <p:cNvPr id="4" name="Text Placeholder 3">
            <a:extLst>
              <a:ext uri="{FF2B5EF4-FFF2-40B4-BE49-F238E27FC236}">
                <a16:creationId xmlns:a16="http://schemas.microsoft.com/office/drawing/2014/main" id="{A845F7B2-E78B-ED5F-6BE9-3CD1314428F1}"/>
              </a:ext>
            </a:extLst>
          </p:cNvPr>
          <p:cNvSpPr>
            <a:spLocks noGrp="1"/>
          </p:cNvSpPr>
          <p:nvPr>
            <p:ph type="body" sz="quarter" idx="16"/>
          </p:nvPr>
        </p:nvSpPr>
        <p:spPr/>
        <p:txBody>
          <a:bodyPr/>
          <a:lstStyle/>
          <a:p>
            <a:r>
              <a:rPr lang="en-US" b="1" dirty="0" err="1"/>
              <a:t>www.natureproject.info</a:t>
            </a:r>
            <a:endParaRPr lang="en-US" dirty="0"/>
          </a:p>
          <a:p>
            <a:endParaRPr lang="en-US" dirty="0"/>
          </a:p>
        </p:txBody>
      </p:sp>
      <p:pic>
        <p:nvPicPr>
          <p:cNvPr id="7" name="Picture 6">
            <a:extLst>
              <a:ext uri="{FF2B5EF4-FFF2-40B4-BE49-F238E27FC236}">
                <a16:creationId xmlns:a16="http://schemas.microsoft.com/office/drawing/2014/main" id="{9B4E8D40-ED26-645A-7702-8E6E5F78DBB9}"/>
              </a:ext>
            </a:extLst>
          </p:cNvPr>
          <p:cNvPicPr>
            <a:picLocks noChangeAspect="1"/>
          </p:cNvPicPr>
          <p:nvPr/>
        </p:nvPicPr>
        <p:blipFill>
          <a:blip r:embed="rId2"/>
          <a:stretch>
            <a:fillRect/>
          </a:stretch>
        </p:blipFill>
        <p:spPr>
          <a:xfrm>
            <a:off x="7466099" y="5346600"/>
            <a:ext cx="1905000" cy="660400"/>
          </a:xfrm>
          <a:prstGeom prst="rect">
            <a:avLst/>
          </a:prstGeom>
        </p:spPr>
      </p:pic>
      <p:pic>
        <p:nvPicPr>
          <p:cNvPr id="8" name="Picture 7">
            <a:extLst>
              <a:ext uri="{FF2B5EF4-FFF2-40B4-BE49-F238E27FC236}">
                <a16:creationId xmlns:a16="http://schemas.microsoft.com/office/drawing/2014/main" id="{B3D820E1-D248-5434-2280-FEA27693AC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9832078" y="553181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465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443524" y="1394435"/>
            <a:ext cx="6169521" cy="4693361"/>
          </a:xfrm>
        </p:spPr>
        <p:txBody>
          <a:bodyPr/>
          <a:lstStyle/>
          <a:p>
            <a:pPr marL="0" indent="0">
              <a:lnSpc>
                <a:spcPct val="100000"/>
              </a:lnSpc>
              <a:spcBef>
                <a:spcPts val="0"/>
              </a:spcBef>
              <a:buClr>
                <a:srgbClr val="E8A116"/>
              </a:buClr>
            </a:pPr>
            <a:r>
              <a:rPr lang="en-IE" sz="2800" b="1" dirty="0">
                <a:solidFill>
                  <a:srgbClr val="296B5F"/>
                </a:solidFill>
              </a:rPr>
              <a:t>Soyez attentifs au soleil </a:t>
            </a:r>
            <a:endParaRPr lang="en-IE" sz="2800" b="1" dirty="0"/>
          </a:p>
          <a:p>
            <a:pPr marL="0" indent="0">
              <a:lnSpc>
                <a:spcPct val="100000"/>
              </a:lnSpc>
              <a:spcBef>
                <a:spcPts val="0"/>
              </a:spcBef>
              <a:buClr>
                <a:srgbClr val="E8A116"/>
              </a:buClr>
            </a:pPr>
            <a:endParaRPr lang="en-IE" sz="2000" dirty="0"/>
          </a:p>
          <a:p>
            <a:pPr marL="0" indent="0" algn="just">
              <a:lnSpc>
                <a:spcPct val="100000"/>
              </a:lnSpc>
              <a:spcBef>
                <a:spcPts val="0"/>
              </a:spcBef>
              <a:buClr>
                <a:srgbClr val="E8A116"/>
              </a:buClr>
            </a:pPr>
            <a:r>
              <a:rPr lang="en-IE" sz="2000" dirty="0"/>
              <a:t>Respectez le pouvoir du soleil. Si vous travaillez à l'extérieur, vous êtes exposé à une quantité d'UV 2 à 3 fois supérieure à celle d'une personne travaillant à l'intérieur et vous avez donc un risque plus élevé de développer un cancer de la peau. Lorsque l'indice UV est supérieur à 3, vous devez protéger votre peau même si le temps est nuageux. Les rayons UV du soleil sont les plus forts entre 11 heures et 15 heures - prévoyez cette période dans votre emploi du temps quotidien si possible et essayez de faire des pauses déjeuner ou de travailler à l'ombre à ce moment-là. L'indice UV est le plus élevé entre avril et septembre. Vous trouverez les prévisions de l'indice UV sur le site web de la météo locale.</a:t>
            </a:r>
          </a:p>
          <a:p>
            <a:pPr marL="0" indent="0">
              <a:lnSpc>
                <a:spcPct val="100000"/>
              </a:lnSpc>
              <a:spcBef>
                <a:spcPts val="0"/>
              </a:spcBef>
              <a:buClr>
                <a:srgbClr val="E8A116"/>
              </a:buClr>
            </a:pPr>
            <a:endParaRPr lang="en-IE" sz="2000" dirty="0"/>
          </a:p>
          <a:p>
            <a:pPr marL="0" indent="0">
              <a:lnSpc>
                <a:spcPct val="100000"/>
              </a:lnSpc>
              <a:spcBef>
                <a:spcPts val="0"/>
              </a:spcBef>
              <a:buClr>
                <a:srgbClr val="E8A116"/>
              </a:buClr>
            </a:pPr>
            <a:endParaRPr lang="en-IE" sz="20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Santé et sécurité dans le cadre de l'agriculture urbaine</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462CA259-2E9F-D174-F196-AA0CB6A846E7}"/>
              </a:ext>
            </a:extLst>
          </p:cNvPr>
          <p:cNvPicPr>
            <a:picLocks noChangeAspect="1"/>
          </p:cNvPicPr>
          <p:nvPr/>
        </p:nvPicPr>
        <p:blipFill>
          <a:blip r:embed="rId2"/>
          <a:stretch>
            <a:fillRect/>
          </a:stretch>
        </p:blipFill>
        <p:spPr>
          <a:xfrm>
            <a:off x="9939713" y="1811627"/>
            <a:ext cx="2252287" cy="4531629"/>
          </a:xfrm>
          <a:prstGeom prst="rect">
            <a:avLst/>
          </a:prstGeom>
        </p:spPr>
      </p:pic>
      <p:pic>
        <p:nvPicPr>
          <p:cNvPr id="1026" name="Picture 2" descr="Une image contenant texte, capture d’écran, Police, logo&#10;&#10;Description générée automatiquement">
            <a:extLst>
              <a:ext uri="{FF2B5EF4-FFF2-40B4-BE49-F238E27FC236}">
                <a16:creationId xmlns:a16="http://schemas.microsoft.com/office/drawing/2014/main" id="{C79C1636-FC19-15B0-19E3-CD3E2D8ED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2933" y="0"/>
            <a:ext cx="3116499" cy="185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4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74491" y="731065"/>
            <a:ext cx="8382187" cy="4693361"/>
          </a:xfrm>
        </p:spPr>
        <p:txBody>
          <a:bodyPr/>
          <a:lstStyle/>
          <a:p>
            <a:pPr marL="0" indent="0">
              <a:lnSpc>
                <a:spcPct val="100000"/>
              </a:lnSpc>
              <a:spcBef>
                <a:spcPts val="0"/>
              </a:spcBef>
              <a:buClr>
                <a:srgbClr val="E8A116"/>
              </a:buClr>
            </a:pPr>
            <a:r>
              <a:rPr lang="en-IE" sz="3200" b="1" dirty="0">
                <a:solidFill>
                  <a:srgbClr val="296B5F"/>
                </a:solidFill>
              </a:rPr>
              <a:t>Pictogrammes de danger </a:t>
            </a:r>
            <a:endParaRPr lang="en-IE" sz="2400" dirty="0"/>
          </a:p>
          <a:p>
            <a:pPr marL="0" indent="0">
              <a:lnSpc>
                <a:spcPct val="100000"/>
              </a:lnSpc>
              <a:spcBef>
                <a:spcPts val="0"/>
              </a:spcBef>
              <a:buClr>
                <a:srgbClr val="E8A116"/>
              </a:buClr>
            </a:pPr>
            <a:endParaRPr lang="en-IE" sz="2400" dirty="0"/>
          </a:p>
          <a:p>
            <a:pPr marL="0" indent="0" algn="just">
              <a:lnSpc>
                <a:spcPct val="100000"/>
              </a:lnSpc>
              <a:spcBef>
                <a:spcPts val="0"/>
              </a:spcBef>
              <a:buClr>
                <a:srgbClr val="E8A116"/>
              </a:buClr>
            </a:pPr>
            <a:r>
              <a:rPr lang="en-IE" sz="2400" dirty="0"/>
              <a:t>Nous alerter sur la présence de produits chimiques nocifs contenus dans les produits utilisés quotidiennement dans l'agriculture. Apprenez à reconnaître les dangers du "SGH" international dans les produits chimiques que vous utilisez afin d'identifier les risques et de prévenir les blessures. Stocker les liquides dangereux et inflammables dans un endroit approprié.</a:t>
            </a:r>
          </a:p>
          <a:p>
            <a:pPr marL="0" indent="0">
              <a:lnSpc>
                <a:spcPct val="100000"/>
              </a:lnSpc>
              <a:spcBef>
                <a:spcPts val="0"/>
              </a:spcBef>
              <a:buClr>
                <a:srgbClr val="E8A116"/>
              </a:buClr>
            </a:pPr>
            <a:endParaRPr lang="en-IE" sz="2400" dirty="0"/>
          </a:p>
          <a:p>
            <a:pPr marL="0" indent="0">
              <a:lnSpc>
                <a:spcPct val="100000"/>
              </a:lnSpc>
              <a:spcBef>
                <a:spcPts val="0"/>
              </a:spcBef>
              <a:buClr>
                <a:srgbClr val="E8A116"/>
              </a:buClr>
            </a:pPr>
            <a:endParaRPr lang="en-IE" sz="24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Santé et sécurité dans le cadre de l'agriculture urbaine</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21177E-39A0-504B-3E5C-4FEDE866AF0B}"/>
              </a:ext>
            </a:extLst>
          </p:cNvPr>
          <p:cNvPicPr>
            <a:picLocks noChangeAspect="1"/>
          </p:cNvPicPr>
          <p:nvPr/>
        </p:nvPicPr>
        <p:blipFill>
          <a:blip r:embed="rId2"/>
          <a:stretch>
            <a:fillRect/>
          </a:stretch>
        </p:blipFill>
        <p:spPr>
          <a:xfrm>
            <a:off x="9250879" y="513999"/>
            <a:ext cx="2352675" cy="800100"/>
          </a:xfrm>
          <a:prstGeom prst="rect">
            <a:avLst/>
          </a:prstGeom>
        </p:spPr>
      </p:pic>
      <p:pic>
        <p:nvPicPr>
          <p:cNvPr id="2050" name="Picture 2" descr="CCHST: SIMDUT - Pictogrammes">
            <a:extLst>
              <a:ext uri="{FF2B5EF4-FFF2-40B4-BE49-F238E27FC236}">
                <a16:creationId xmlns:a16="http://schemas.microsoft.com/office/drawing/2014/main" id="{F565E544-E070-3394-286A-1329EF929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68" y="3795177"/>
            <a:ext cx="3935393" cy="259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7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spcBef>
                <a:spcPts val="400"/>
              </a:spcBef>
            </a:pPr>
            <a:r>
              <a:rPr lang="en-IE" sz="1800" b="1" dirty="0"/>
              <a:t>Exercice : </a:t>
            </a:r>
            <a:r>
              <a:rPr lang="en-IE" sz="1800" dirty="0"/>
              <a:t>utilisez l'internet pour trouver le nombre d'accidents du travail survenus dans votre pays au cours de l'année écoulée.</a:t>
            </a:r>
          </a:p>
          <a:p>
            <a:pPr marL="1255713" indent="-1255713">
              <a:spcBef>
                <a:spcPts val="400"/>
              </a:spcBef>
            </a:pPr>
            <a:endParaRPr lang="en-IE" sz="1800" b="1" dirty="0"/>
          </a:p>
          <a:p>
            <a:pPr marL="1255713" indent="-1255713">
              <a:spcBef>
                <a:spcPts val="400"/>
              </a:spcBef>
            </a:pPr>
            <a:r>
              <a:rPr lang="en-IE" sz="1800" b="1" dirty="0"/>
              <a:t>Sites web </a:t>
            </a:r>
            <a:r>
              <a:rPr lang="en-IE" sz="1800" dirty="0"/>
              <a:t>: Agence européenne pour la sécurité et la santé au travail </a:t>
            </a:r>
            <a:r>
              <a:rPr lang="en-IE" sz="1800" dirty="0">
                <a:solidFill>
                  <a:srgbClr val="87AF3F"/>
                </a:solidFill>
                <a:hlinkClick r:id="rId2">
                  <a:extLst>
                    <a:ext uri="{A12FA001-AC4F-418D-AE19-62706E023703}">
                      <ahyp:hlinkClr xmlns:ahyp="http://schemas.microsoft.com/office/drawing/2018/hyperlinkcolor" val="tx"/>
                    </a:ext>
                  </a:extLst>
                </a:hlinkClick>
              </a:rPr>
              <a:t>: </a:t>
            </a:r>
            <a:r>
              <a:rPr lang="en-IE" sz="1800" dirty="0">
                <a:solidFill>
                  <a:srgbClr val="87AF3F"/>
                </a:solidFill>
              </a:rPr>
              <a:t>https://osha.europa.eu/en. </a:t>
            </a:r>
            <a:r>
              <a:rPr lang="en-IE" sz="1800" dirty="0"/>
              <a:t>Respecter la puissance du soleil : </a:t>
            </a:r>
            <a:r>
              <a:rPr lang="en-IE" sz="1800" dirty="0">
                <a:solidFill>
                  <a:srgbClr val="87AF3F"/>
                </a:solidFill>
                <a:hlinkClick r:id="rId3">
                  <a:extLst>
                    <a:ext uri="{A12FA001-AC4F-418D-AE19-62706E023703}">
                      <ahyp:hlinkClr xmlns:ahyp="http://schemas.microsoft.com/office/drawing/2018/hyperlinkcolor" val="tx"/>
                    </a:ext>
                  </a:extLst>
                </a:hlinkClick>
              </a:rPr>
              <a:t>https://www.teagasc.ie/news--events/daily/farm-business/respect-the-power-of-the-sun.php#:~:text=Les agriculteurs%20sont%20plus%20à%20risque,construction%2C%20outdoor%20et%20farming%20industry</a:t>
            </a:r>
            <a:endParaRPr lang="en-IE" sz="1800" dirty="0">
              <a:solidFill>
                <a:srgbClr val="87AF3F"/>
              </a:solidFill>
            </a:endParaRPr>
          </a:p>
          <a:p>
            <a:pPr marL="1255713" indent="-1255713">
              <a:spcBef>
                <a:spcPts val="400"/>
              </a:spcBef>
            </a:pPr>
            <a:r>
              <a:rPr lang="en-IE" sz="1800" b="1" dirty="0"/>
              <a:t>YouTube : </a:t>
            </a:r>
            <a:r>
              <a:rPr lang="en-IE" sz="1800" dirty="0"/>
              <a:t>Organisation de travail pour la santé et la sécurité des agriculteurs </a:t>
            </a:r>
            <a:r>
              <a:rPr lang="en-IE" sz="1800" dirty="0">
                <a:solidFill>
                  <a:srgbClr val="87AF3F"/>
                </a:solidFill>
                <a:hlinkClick r:id="rId4">
                  <a:extLst>
                    <a:ext uri="{A12FA001-AC4F-418D-AE19-62706E023703}">
                      <ahyp:hlinkClr xmlns:ahyp="http://schemas.microsoft.com/office/drawing/2018/hyperlinkcolor" val="tx"/>
                    </a:ext>
                  </a:extLst>
                </a:hlinkClick>
              </a:rPr>
              <a:t>ttps:</a:t>
            </a:r>
            <a:r>
              <a:rPr lang="en-IE" sz="1800" dirty="0">
                <a:solidFill>
                  <a:srgbClr val="87AF3F"/>
                </a:solidFill>
              </a:rPr>
              <a:t>//www.youtube.com/watch?v=MynsspW82wY </a:t>
            </a:r>
          </a:p>
          <a:p>
            <a:pPr marL="1255713" indent="-1255713">
              <a:spcBef>
                <a:spcPts val="400"/>
              </a:spcBef>
            </a:pPr>
            <a:r>
              <a:rPr lang="en-IE" sz="1800" dirty="0"/>
              <a:t>	Gestion de la sécurité à la ferme - Sécurité des machines </a:t>
            </a:r>
            <a:r>
              <a:rPr lang="en-IE" sz="1800" dirty="0">
                <a:solidFill>
                  <a:srgbClr val="87AF3F"/>
                </a:solidFill>
              </a:rPr>
              <a:t>https://www.youtube.com/watch?v=5Teow1LcEPE. </a:t>
            </a:r>
          </a:p>
          <a:p>
            <a:pPr marL="1255713" indent="-1255713">
              <a:spcBef>
                <a:spcPts val="400"/>
              </a:spcBef>
            </a:pPr>
            <a:r>
              <a:rPr lang="en-IE" sz="1800" dirty="0"/>
              <a:t>	Gestion de la sécurité à la ferme - Produits chimiques </a:t>
            </a:r>
            <a:r>
              <a:rPr lang="en-IE" sz="1800" dirty="0">
                <a:solidFill>
                  <a:srgbClr val="87AF3F"/>
                </a:solidFill>
              </a:rPr>
              <a:t>https://www.youtube.com/watch?v=9DE6SqOoTRc. </a:t>
            </a:r>
          </a:p>
          <a:p>
            <a:pPr marL="1255713" indent="-1255713">
              <a:spcBef>
                <a:spcPts val="400"/>
              </a:spcBef>
            </a:pPr>
            <a:r>
              <a:rPr lang="en-IE" sz="1800" dirty="0"/>
              <a:t>	Gestion de la sécurité à la ferme - Construction </a:t>
            </a:r>
            <a:r>
              <a:rPr lang="en-IE" sz="1800" dirty="0">
                <a:solidFill>
                  <a:srgbClr val="87AF3F"/>
                </a:solidFill>
              </a:rPr>
              <a:t>https://www.youtube.com/watch?v=Qihm99ZhAJ0. </a:t>
            </a:r>
          </a:p>
          <a:p>
            <a:pPr marL="1255713" indent="-1255713">
              <a:spcBef>
                <a:spcPts val="400"/>
              </a:spcBef>
            </a:pPr>
            <a:r>
              <a:rPr lang="en-IE" sz="1800" dirty="0"/>
              <a:t>	Pictogrammes de 	danger : Les symboles COSHH et leur signification </a:t>
            </a:r>
            <a:r>
              <a:rPr lang="en-IE" sz="1800" dirty="0">
                <a:solidFill>
                  <a:srgbClr val="87AF3F"/>
                </a:solidFill>
                <a:hlinkClick r:id="rId5">
                  <a:extLst>
                    <a:ext uri="{A12FA001-AC4F-418D-AE19-62706E023703}">
                      <ahyp:hlinkClr xmlns:ahyp="http://schemas.microsoft.com/office/drawing/2018/hyperlinkcolor" val="tx"/>
                    </a:ext>
                  </a:extLst>
                </a:hlinkClick>
              </a:rPr>
              <a:t>: </a:t>
            </a:r>
            <a:r>
              <a:rPr lang="en-IE" sz="1800" dirty="0">
                <a:solidFill>
                  <a:srgbClr val="87AF3F"/>
                </a:solidFill>
              </a:rPr>
              <a:t>https://www.youtube.com/watch?v=KX9qzn8lkl4&amp;t=26s. </a:t>
            </a:r>
          </a:p>
          <a:p>
            <a:pPr marL="1255713" indent="-1255713">
              <a:spcBef>
                <a:spcPts val="400"/>
              </a:spcBef>
            </a:pPr>
            <a:r>
              <a:rPr lang="en-IE" sz="1800" dirty="0"/>
              <a:t>	Manutention 	manuelle </a:t>
            </a:r>
            <a:r>
              <a:rPr lang="en-IE" sz="1800" dirty="0">
                <a:solidFill>
                  <a:srgbClr val="87AF3F"/>
                </a:solidFill>
                <a:hlinkClick r:id="rId6">
                  <a:extLst>
                    <a:ext uri="{A12FA001-AC4F-418D-AE19-62706E023703}">
                      <ahyp:hlinkClr xmlns:ahyp="http://schemas.microsoft.com/office/drawing/2018/hyperlinkcolor" val="tx"/>
                    </a:ext>
                  </a:extLst>
                </a:hlinkClick>
              </a:rPr>
              <a:t>: https://www.youtube.com/watch?v=Lq2dJKw6-Uk</a:t>
            </a:r>
            <a:endParaRPr lang="en-IE" sz="1800" dirty="0">
              <a:solidFill>
                <a:srgbClr val="87AF3F"/>
              </a:solidFill>
            </a:endParaRPr>
          </a:p>
          <a:p>
            <a:pPr marL="1255713" indent="-1255713">
              <a:spcBef>
                <a:spcPts val="400"/>
              </a:spcBef>
            </a:pPr>
            <a:r>
              <a:rPr lang="en-IE" sz="1800" b="1" dirty="0"/>
              <a:t>Publication : </a:t>
            </a:r>
            <a:r>
              <a:rPr lang="en-IE" sz="1800" dirty="0"/>
              <a:t>Règlement CLP (CE) n° 1272/2008 relatif à la classification, à l'étiquetage et à l'emballage (CLP) des substances et des mélanges. Hope, A. et al 1999. Health and safety practices among farmers and other workers : a needs assessment (Pratiques de santé et de sécurité chez les agriculteurs et autres travailleurs : une évaluation des besoins). </a:t>
            </a:r>
            <a:r>
              <a:rPr lang="en-IE" sz="1800" dirty="0" err="1"/>
              <a:t>Occup</a:t>
            </a:r>
            <a:r>
              <a:rPr lang="en-IE" sz="1800" dirty="0"/>
              <a:t>. Med. Vol 49, pp 231-235. Teagasc. Farm Workshop Safety (Sécurité des ateliers agricoles). Disponible à l'adresse </a:t>
            </a:r>
            <a:r>
              <a:rPr lang="en-IE" sz="1800" dirty="0">
                <a:solidFill>
                  <a:srgbClr val="87AF3F"/>
                </a:solidFill>
                <a:hlinkClick r:id="rId7">
                  <a:extLst>
                    <a:ext uri="{A12FA001-AC4F-418D-AE19-62706E023703}">
                      <ahyp:hlinkClr xmlns:ahyp="http://schemas.microsoft.com/office/drawing/2018/hyperlinkcolor" val="tx"/>
                    </a:ext>
                  </a:extLst>
                </a:hlinkClick>
              </a:rPr>
              <a:t>: https://www.teagasc.ie/media/website/publications/2020/Farm-Workshop-Booklet-Web.pdf</a:t>
            </a:r>
            <a:endParaRPr lang="en-IE" sz="1800" dirty="0">
              <a:solidFill>
                <a:srgbClr val="87AF3F"/>
              </a:solidFill>
            </a:endParaRPr>
          </a:p>
          <a:p>
            <a:pPr marL="1255713" indent="-1255713">
              <a:spcBef>
                <a:spcPts val="400"/>
              </a:spcBef>
            </a:pPr>
            <a:endParaRPr lang="en-IE" sz="1800" dirty="0"/>
          </a:p>
          <a:p>
            <a:pPr marL="15875" indent="-15875">
              <a:spcBef>
                <a:spcPts val="400"/>
              </a:spcBef>
            </a:pPr>
            <a:endParaRPr lang="en-IE" sz="1800" dirty="0"/>
          </a:p>
          <a:p>
            <a:pPr marL="15875" indent="-15875">
              <a:spcBef>
                <a:spcPts val="400"/>
              </a:spcBef>
            </a:pPr>
            <a:endParaRPr lang="en-IE" sz="1800" dirty="0"/>
          </a:p>
          <a:p>
            <a:pPr marL="15875" indent="-15875">
              <a:lnSpc>
                <a:spcPct val="100000"/>
              </a:lnSpc>
              <a:spcBef>
                <a:spcPts val="400"/>
              </a:spcBef>
              <a:buClr>
                <a:srgbClr val="E8A116"/>
              </a:buClr>
              <a:buFont typeface="Arial" panose="020B0604020202020204" pitchFamily="34" charset="0"/>
              <a:buChar char="•"/>
            </a:pPr>
            <a:endParaRPr lang="en-US" sz="1800" dirty="0"/>
          </a:p>
        </p:txBody>
      </p:sp>
      <p:pic>
        <p:nvPicPr>
          <p:cNvPr id="27" name="Picture 26">
            <a:extLst>
              <a:ext uri="{FF2B5EF4-FFF2-40B4-BE49-F238E27FC236}">
                <a16:creationId xmlns:a16="http://schemas.microsoft.com/office/drawing/2014/main" id="{E5E126C2-8C85-FFF1-7A5B-EEB1908B5FDF}"/>
              </a:ext>
            </a:extLst>
          </p:cNvPr>
          <p:cNvPicPr>
            <a:picLocks noChangeAspect="1"/>
          </p:cNvPicPr>
          <p:nvPr/>
        </p:nvPicPr>
        <p:blipFill>
          <a:blip r:embed="rId8"/>
          <a:stretch>
            <a:fillRect/>
          </a:stretch>
        </p:blipFill>
        <p:spPr>
          <a:xfrm>
            <a:off x="9541839" y="359196"/>
            <a:ext cx="2162175" cy="762000"/>
          </a:xfrm>
          <a:prstGeom prst="rect">
            <a:avLst/>
          </a:prstGeom>
        </p:spPr>
      </p:pic>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37" name="Straight Connector 36">
            <a:extLst>
              <a:ext uri="{FF2B5EF4-FFF2-40B4-BE49-F238E27FC236}">
                <a16:creationId xmlns:a16="http://schemas.microsoft.com/office/drawing/2014/main" id="{D1E55B1B-375B-B6EF-EEE1-2CD5C763C5F1}"/>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1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2" y="628651"/>
            <a:ext cx="8421705" cy="5266972"/>
          </a:xfrm>
        </p:spPr>
        <p:txBody>
          <a:bodyPr/>
          <a:lstStyle/>
          <a:p>
            <a:pPr marL="0" indent="0" algn="just">
              <a:lnSpc>
                <a:spcPts val="2680"/>
              </a:lnSpc>
              <a:spcBef>
                <a:spcPts val="0"/>
              </a:spcBef>
              <a:buClr>
                <a:srgbClr val="E8A116"/>
              </a:buClr>
            </a:pPr>
            <a:r>
              <a:rPr lang="en-IE" sz="2000" dirty="0">
                <a:solidFill>
                  <a:srgbClr val="424242"/>
                </a:solidFill>
              </a:rPr>
              <a:t>L'agriculture urbaine offre un moyen de promouvoir le développement urbain et rural intégré de manière à contrecarrer certains des effets négatifs de l'urbanisation. L'utilisation des espaces urbains pour la production d'aliments et de cultures peut avoir des </a:t>
            </a:r>
            <a:r>
              <a:rPr lang="en-IE" sz="2000" b="1" dirty="0">
                <a:solidFill>
                  <a:srgbClr val="424242"/>
                </a:solidFill>
              </a:rPr>
              <a:t>effets bénéfiques sur le plan social, sanitaire et environnemental. L'</a:t>
            </a:r>
            <a:r>
              <a:rPr lang="en-IE" sz="2000" b="1" dirty="0">
                <a:solidFill>
                  <a:srgbClr val="E8A116"/>
                </a:solidFill>
              </a:rPr>
              <a:t>agriculture urbaine peut être une activité rentable et consiste à cultiver des aliments et à élever des animaux (volailles, abeilles, escargots, etc.) dans les villes</a:t>
            </a:r>
            <a:r>
              <a:rPr lang="en-IE" sz="2000" dirty="0">
                <a:solidFill>
                  <a:srgbClr val="424242"/>
                </a:solidFill>
              </a:rPr>
              <a:t>. Les aliments sont produits et transformés localement et vendus à la communauté locale. Des </a:t>
            </a:r>
            <a:r>
              <a:rPr lang="en-IE" sz="2000" b="1" dirty="0">
                <a:solidFill>
                  <a:srgbClr val="424242"/>
                </a:solidFill>
              </a:rPr>
              <a:t>paysages comestibles </a:t>
            </a:r>
            <a:r>
              <a:rPr lang="en-IE" sz="2000" dirty="0">
                <a:solidFill>
                  <a:srgbClr val="424242"/>
                </a:solidFill>
              </a:rPr>
              <a:t>peuvent être créés dans des espaces inutilisés en développant des serres, des aménagements paysagers de rue, des cours, des lits surélevés, des toits et des systèmes d'agriculture verticale. L'agriculture urbaine </a:t>
            </a:r>
            <a:r>
              <a:rPr lang="en-IE" sz="2000" b="1" dirty="0">
                <a:solidFill>
                  <a:srgbClr val="424242"/>
                </a:solidFill>
              </a:rPr>
              <a:t>crée des emplois </a:t>
            </a:r>
            <a:r>
              <a:rPr lang="en-IE" sz="2000" dirty="0">
                <a:solidFill>
                  <a:srgbClr val="424242"/>
                </a:solidFill>
              </a:rPr>
              <a:t>et peut contribuer à transformer les friches urbaines en espaces positifs pour les communautés locales en réduisant la pauvreté, la pollution et même la criminalité dans ces zones. L'</a:t>
            </a:r>
            <a:r>
              <a:rPr lang="en-IE" sz="2000" b="1" dirty="0">
                <a:solidFill>
                  <a:srgbClr val="424242"/>
                </a:solidFill>
              </a:rPr>
              <a:t>empreinte carbone </a:t>
            </a:r>
            <a:r>
              <a:rPr lang="en-IE" sz="2000" dirty="0">
                <a:solidFill>
                  <a:srgbClr val="424242"/>
                </a:solidFill>
              </a:rPr>
              <a:t>locale </a:t>
            </a:r>
            <a:r>
              <a:rPr lang="en-IE" sz="2000" b="1" dirty="0">
                <a:solidFill>
                  <a:srgbClr val="424242"/>
                </a:solidFill>
              </a:rPr>
              <a:t>est réduite </a:t>
            </a:r>
            <a:r>
              <a:rPr lang="en-IE" sz="2000" dirty="0">
                <a:solidFill>
                  <a:srgbClr val="424242"/>
                </a:solidFill>
              </a:rPr>
              <a:t>grâce à la production locale d'aliments, qui se rapproche ainsi des consommateurs.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Agriculture urbaine et avantages sociaux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3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3" y="628651"/>
            <a:ext cx="8050232" cy="5266972"/>
          </a:xfrm>
        </p:spPr>
        <p:txBody>
          <a:bodyPr/>
          <a:lstStyle/>
          <a:p>
            <a:pPr marL="0" indent="0" algn="just">
              <a:lnSpc>
                <a:spcPts val="2680"/>
              </a:lnSpc>
              <a:spcBef>
                <a:spcPts val="0"/>
              </a:spcBef>
              <a:buClr>
                <a:srgbClr val="E8A116"/>
              </a:buClr>
            </a:pPr>
            <a:r>
              <a:rPr lang="en-IE" sz="2000" dirty="0">
                <a:solidFill>
                  <a:srgbClr val="424242"/>
                </a:solidFill>
              </a:rPr>
              <a:t>L'agriculture urbaine peut réutiliser les ressources urbaines et est essentielle pour la transition vers une </a:t>
            </a:r>
            <a:r>
              <a:rPr lang="en-IE" sz="2000" b="1" dirty="0">
                <a:solidFill>
                  <a:srgbClr val="424242"/>
                </a:solidFill>
              </a:rPr>
              <a:t>économie circulaire</a:t>
            </a:r>
            <a:r>
              <a:rPr lang="en-IE" sz="2000" dirty="0">
                <a:solidFill>
                  <a:srgbClr val="424242"/>
                </a:solidFill>
              </a:rPr>
              <a:t>. Les </a:t>
            </a:r>
            <a:r>
              <a:rPr lang="en-IE" sz="2000" b="1" dirty="0">
                <a:solidFill>
                  <a:srgbClr val="E8A116"/>
                </a:solidFill>
              </a:rPr>
              <a:t>avantages éducatifs </a:t>
            </a:r>
            <a:r>
              <a:rPr lang="en-IE" sz="2000" dirty="0">
                <a:solidFill>
                  <a:srgbClr val="424242"/>
                </a:solidFill>
              </a:rPr>
              <a:t>comprennent la formation et le développement des compétences, ainsi que l'amélioration de l'innovation. La </a:t>
            </a:r>
            <a:r>
              <a:rPr lang="en-IE" sz="2000" b="1" dirty="0">
                <a:solidFill>
                  <a:srgbClr val="E8A116"/>
                </a:solidFill>
              </a:rPr>
              <a:t>santé et la nutrition </a:t>
            </a:r>
            <a:r>
              <a:rPr lang="en-IE" sz="2000" dirty="0">
                <a:solidFill>
                  <a:srgbClr val="424242"/>
                </a:solidFill>
              </a:rPr>
              <a:t>peuvent être améliorées localement grâce à la facilité d'accès à des aliments frais et à la sécurité alimentaire. Le coût du </a:t>
            </a:r>
            <a:r>
              <a:rPr lang="en-IE" sz="2000" b="1" dirty="0">
                <a:solidFill>
                  <a:srgbClr val="424242"/>
                </a:solidFill>
              </a:rPr>
              <a:t>transport </a:t>
            </a:r>
            <a:r>
              <a:rPr lang="en-IE" sz="2000" dirty="0">
                <a:solidFill>
                  <a:srgbClr val="424242"/>
                </a:solidFill>
              </a:rPr>
              <a:t>est éliminé ou réduit car les chaînes d'approvisionnement sont raccourcies, ce qui peut rendre les denrées alimentaires moins chères pour la communauté locale. </a:t>
            </a:r>
          </a:p>
          <a:p>
            <a:pPr marL="0" indent="0" algn="just">
              <a:lnSpc>
                <a:spcPts val="2680"/>
              </a:lnSpc>
              <a:spcBef>
                <a:spcPts val="0"/>
              </a:spcBef>
              <a:buClr>
                <a:srgbClr val="E8A116"/>
              </a:buClr>
            </a:pPr>
            <a:r>
              <a:rPr lang="en-IE" sz="2000" b="1" dirty="0">
                <a:solidFill>
                  <a:srgbClr val="E8A116"/>
                </a:solidFill>
              </a:rPr>
              <a:t>Les avantages sociaux</a:t>
            </a:r>
            <a:r>
              <a:rPr lang="en-IE" sz="2000" dirty="0">
                <a:solidFill>
                  <a:srgbClr val="424242"/>
                </a:solidFill>
              </a:rPr>
              <a:t>, le </a:t>
            </a:r>
            <a:r>
              <a:rPr lang="en-IE" sz="2000" b="1" dirty="0">
                <a:solidFill>
                  <a:srgbClr val="E8A116"/>
                </a:solidFill>
              </a:rPr>
              <a:t>bien-être </a:t>
            </a:r>
            <a:r>
              <a:rPr lang="en-IE" sz="2000" dirty="0">
                <a:solidFill>
                  <a:srgbClr val="424242"/>
                </a:solidFill>
              </a:rPr>
              <a:t>et l'</a:t>
            </a:r>
            <a:r>
              <a:rPr lang="en-IE" sz="2000" b="1" dirty="0">
                <a:solidFill>
                  <a:srgbClr val="E8A116"/>
                </a:solidFill>
              </a:rPr>
              <a:t>unité </a:t>
            </a:r>
            <a:r>
              <a:rPr lang="en-IE" sz="2000" dirty="0">
                <a:solidFill>
                  <a:srgbClr val="424242"/>
                </a:solidFill>
              </a:rPr>
              <a:t>sont favorisés par le fait que des personnes de tous âges et de toutes cultures se réunissent avec un objectif et un sens, pour interagir et nouer de bonnes relations dans un environnement durable. </a:t>
            </a:r>
          </a:p>
          <a:p>
            <a:pPr marL="0" indent="0" algn="just">
              <a:lnSpc>
                <a:spcPts val="2680"/>
              </a:lnSpc>
              <a:spcBef>
                <a:spcPts val="0"/>
              </a:spcBef>
              <a:buClr>
                <a:srgbClr val="E8A116"/>
              </a:buClr>
            </a:pPr>
            <a:r>
              <a:rPr lang="en-IE" sz="2000" b="1" dirty="0">
                <a:solidFill>
                  <a:srgbClr val="424242"/>
                </a:solidFill>
              </a:rPr>
              <a:t>L'agriculture sociale </a:t>
            </a:r>
            <a:r>
              <a:rPr lang="en-IE" sz="2000" dirty="0">
                <a:solidFill>
                  <a:srgbClr val="424242"/>
                </a:solidFill>
              </a:rPr>
              <a:t>représente l'agriculture au service de la santé, offrant aux personnes confrontées à divers problèmes de vie la possibilité de passer du temps et de mener des activités dans des exploitations agricoles familiales intégrant des services sociaux et des services de soins de santé.</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Agriculture urbaine et avantages sociaux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00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3" y="628651"/>
            <a:ext cx="4506932" cy="5266972"/>
          </a:xfrm>
        </p:spPr>
        <p:txBody>
          <a:bodyPr/>
          <a:lstStyle/>
          <a:p>
            <a:pPr marL="0" indent="0">
              <a:lnSpc>
                <a:spcPts val="2680"/>
              </a:lnSpc>
              <a:spcBef>
                <a:spcPts val="0"/>
              </a:spcBef>
              <a:buClr>
                <a:srgbClr val="E8A116"/>
              </a:buClr>
            </a:pPr>
            <a:r>
              <a:rPr lang="en-IE" sz="2400" b="1" dirty="0">
                <a:solidFill>
                  <a:srgbClr val="424242"/>
                </a:solidFill>
              </a:rPr>
              <a:t>L'agriculture sociale </a:t>
            </a:r>
            <a:r>
              <a:rPr lang="en-IE" sz="2400" dirty="0">
                <a:solidFill>
                  <a:srgbClr val="424242"/>
                </a:solidFill>
              </a:rPr>
              <a:t>remplit des fonctions sociales précieuses, en particulier à proximité des agglomérations urbaines, avec la densité de groupes défavorisés qui y est associée. Certaines fermes urbaines sont gérées comme des entreprises sociales ou par des organisations caritatives qui fournissent des formations et de la nourriture à la communauté locale, aident les personnes dans le besoin, favorisent l'intégration sociale et s'attaquent aux inégalités. </a:t>
            </a:r>
          </a:p>
          <a:p>
            <a:pPr marL="0" indent="0">
              <a:lnSpc>
                <a:spcPts val="2680"/>
              </a:lnSpc>
              <a:spcBef>
                <a:spcPts val="0"/>
              </a:spcBef>
              <a:buClr>
                <a:srgbClr val="E8A116"/>
              </a:buClr>
            </a:pPr>
            <a:endParaRPr lang="en-IE" sz="24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Agriculture urbaine et avantages sociaux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2CBC221-2559-0918-5BC9-812A94225AD4}"/>
              </a:ext>
            </a:extLst>
          </p:cNvPr>
          <p:cNvPicPr>
            <a:picLocks noChangeAspect="1"/>
          </p:cNvPicPr>
          <p:nvPr/>
        </p:nvPicPr>
        <p:blipFill>
          <a:blip r:embed="rId2"/>
          <a:stretch>
            <a:fillRect/>
          </a:stretch>
        </p:blipFill>
        <p:spPr>
          <a:xfrm>
            <a:off x="8086726" y="1116557"/>
            <a:ext cx="3898968" cy="4047251"/>
          </a:xfrm>
          <a:prstGeom prst="rect">
            <a:avLst/>
          </a:prstGeom>
        </p:spPr>
      </p:pic>
    </p:spTree>
    <p:extLst>
      <p:ext uri="{BB962C8B-B14F-4D97-AF65-F5344CB8AC3E}">
        <p14:creationId xmlns:p14="http://schemas.microsoft.com/office/powerpoint/2010/main" val="234140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89050" indent="-1289050"/>
            <a:r>
              <a:rPr lang="en-IE" sz="1800" b="1" dirty="0"/>
              <a:t>Exercice : </a:t>
            </a:r>
            <a:r>
              <a:rPr lang="en-IE" sz="1800" dirty="0"/>
              <a:t>Qui sont les agriculteurs urbains de votre région ?</a:t>
            </a:r>
          </a:p>
          <a:p>
            <a:pPr marL="1289050" indent="-1289050"/>
            <a:endParaRPr lang="en-IE" sz="1800" b="1" dirty="0"/>
          </a:p>
          <a:p>
            <a:pPr marL="1289050" indent="-1289050"/>
            <a:r>
              <a:rPr lang="en-IE" sz="1800" b="1" dirty="0"/>
              <a:t>Sites web </a:t>
            </a:r>
            <a:r>
              <a:rPr lang="en-IE" sz="1800" dirty="0"/>
              <a:t>: Qu'est-ce que l'agriculture urbaine ? Disponible à l'adresse </a:t>
            </a:r>
            <a:r>
              <a:rPr lang="en-IE" sz="1800" dirty="0">
                <a:solidFill>
                  <a:srgbClr val="87AF3F"/>
                </a:solidFill>
                <a:hlinkClick r:id="rId2">
                  <a:extLst>
                    <a:ext uri="{A12FA001-AC4F-418D-AE19-62706E023703}">
                      <ahyp:hlinkClr xmlns:ahyp="http://schemas.microsoft.com/office/drawing/2018/hyperlinkcolor" val="tx"/>
                    </a:ext>
                  </a:extLst>
                </a:hlinkClick>
              </a:rPr>
              <a:t>suivante : </a:t>
            </a:r>
            <a:r>
              <a:rPr lang="en-IE" sz="1800" dirty="0"/>
              <a:t>https://www.thespruceeats.com/what-is-urban-farming-5188341. Agriculture urbaine intelligente face au climat </a:t>
            </a:r>
            <a:r>
              <a:rPr lang="en-IE" sz="1800" dirty="0">
                <a:solidFill>
                  <a:srgbClr val="87AF3F"/>
                </a:solidFill>
                <a:hlinkClick r:id="rId3">
                  <a:extLst>
                    <a:ext uri="{A12FA001-AC4F-418D-AE19-62706E023703}">
                      <ahyp:hlinkClr xmlns:ahyp="http://schemas.microsoft.com/office/drawing/2018/hyperlinkcolor" val="tx"/>
                    </a:ext>
                  </a:extLst>
                </a:hlinkClick>
              </a:rPr>
              <a:t>: https://climate-adapt.eea.europa.eu/en/metadata/adaptation-options/urban-farming-and-gardening</a:t>
            </a:r>
            <a:endParaRPr lang="en-IE" sz="1800" dirty="0">
              <a:solidFill>
                <a:srgbClr val="87AF3F"/>
              </a:solidFill>
            </a:endParaRPr>
          </a:p>
          <a:p>
            <a:pPr marL="1289050" indent="-1289050"/>
            <a:r>
              <a:rPr lang="en-IE" sz="1800" b="1" dirty="0"/>
              <a:t>YouTube : 	</a:t>
            </a:r>
            <a:r>
              <a:rPr lang="en-IE" sz="1800" dirty="0"/>
              <a:t>Les avantages de l'agriculture urbaine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https://www.youtube.com/watch?v=ZkmgHQjboRQ </a:t>
            </a:r>
            <a:r>
              <a:rPr lang="en-IE" sz="1800" dirty="0"/>
              <a:t>; Comment l'agriculture urbaine a sauvé une communauté de Dallas </a:t>
            </a:r>
            <a:r>
              <a:rPr lang="en-IE" sz="1800" dirty="0">
                <a:solidFill>
                  <a:srgbClr val="87AF3F"/>
                </a:solidFill>
                <a:hlinkClick r:id="rId5">
                  <a:extLst>
                    <a:ext uri="{A12FA001-AC4F-418D-AE19-62706E023703}">
                      <ahyp:hlinkClr xmlns:ahyp="http://schemas.microsoft.com/office/drawing/2018/hyperlinkcolor" val="tx"/>
                    </a:ext>
                  </a:extLst>
                </a:hlinkClick>
              </a:rPr>
              <a:t>: </a:t>
            </a:r>
            <a:r>
              <a:rPr lang="en-IE" sz="1800" dirty="0">
                <a:solidFill>
                  <a:srgbClr val="87AF3F"/>
                </a:solidFill>
              </a:rPr>
              <a:t>https://www.youtube.com/watch?v=gfCcI6_1iiA. Les </a:t>
            </a:r>
            <a:r>
              <a:rPr lang="en-IE" sz="1800" dirty="0"/>
              <a:t>avantages de l'agriculture urbaine </a:t>
            </a:r>
            <a:r>
              <a:rPr lang="en-IE" sz="1800" dirty="0">
                <a:solidFill>
                  <a:srgbClr val="87AF3F"/>
                </a:solidFill>
                <a:hlinkClick r:id="rId4">
                  <a:extLst>
                    <a:ext uri="{A12FA001-AC4F-418D-AE19-62706E023703}">
                      <ahyp:hlinkClr xmlns:ahyp="http://schemas.microsoft.com/office/drawing/2018/hyperlinkcolor" val="tx"/>
                    </a:ext>
                  </a:extLst>
                </a:hlinkClick>
              </a:rPr>
              <a:t>: </a:t>
            </a:r>
            <a:r>
              <a:rPr lang="en-IE" sz="1800" dirty="0">
                <a:solidFill>
                  <a:srgbClr val="87AF3F"/>
                </a:solidFill>
              </a:rPr>
              <a:t>https://www.youtube.com/watch?v=ZkmgHQjboRQ. </a:t>
            </a:r>
            <a:r>
              <a:rPr lang="en-IE" sz="1800" dirty="0"/>
              <a:t>Démarrer votre ferme urbaine : </a:t>
            </a:r>
            <a:r>
              <a:rPr lang="en-IE" sz="1800" dirty="0">
                <a:solidFill>
                  <a:srgbClr val="87AF3F"/>
                </a:solidFill>
              </a:rPr>
              <a:t>https://www.youtube.com/watch?v=t4lnbMNnwuo. L'</a:t>
            </a:r>
            <a:r>
              <a:rPr lang="en-IE" sz="1800" dirty="0"/>
              <a:t>agriculture urbaine offre une solution à la crise alimentaire de demain </a:t>
            </a:r>
            <a:r>
              <a:rPr lang="en-IE" sz="1800" dirty="0">
                <a:solidFill>
                  <a:srgbClr val="87AF3F"/>
                </a:solidFill>
                <a:hlinkClick r:id="rId6">
                  <a:extLst>
                    <a:ext uri="{A12FA001-AC4F-418D-AE19-62706E023703}">
                      <ahyp:hlinkClr xmlns:ahyp="http://schemas.microsoft.com/office/drawing/2018/hyperlinkcolor" val="tx"/>
                    </a:ext>
                  </a:extLst>
                </a:hlinkClick>
              </a:rPr>
              <a:t>: https://www.youtube.com/watch?v=N7-mNylq4Ok</a:t>
            </a:r>
            <a:endParaRPr lang="en-IE" sz="1800" dirty="0">
              <a:solidFill>
                <a:srgbClr val="87AF3F"/>
              </a:solidFill>
            </a:endParaRPr>
          </a:p>
          <a:p>
            <a:pPr marL="1289050" indent="-1289050"/>
            <a:r>
              <a:rPr lang="en-IE" sz="1800" b="1" dirty="0"/>
              <a:t>Étude de cas : 	</a:t>
            </a:r>
            <a:r>
              <a:rPr lang="en-IE" sz="1800" dirty="0"/>
              <a:t>Introduction page 1 à 4, 16 ; Lemon Tree Trust, Les Cinq Toits, L e r s </a:t>
            </a:r>
            <a:r>
              <a:rPr lang="en-IE" sz="1800" dirty="0" err="1"/>
              <a:t>ø </a:t>
            </a:r>
            <a:r>
              <a:rPr lang="en-IE" sz="1800" dirty="0"/>
              <a:t>g r </a:t>
            </a:r>
            <a:r>
              <a:rPr lang="en-IE" sz="1800" dirty="0" err="1"/>
              <a:t>ø </a:t>
            </a:r>
            <a:r>
              <a:rPr lang="en-IE" sz="1800" dirty="0"/>
              <a:t>f t e n s I n t é g r a t i o </a:t>
            </a:r>
            <a:r>
              <a:rPr lang="en-IE" sz="1800" dirty="0" err="1"/>
              <a:t>n s p a </a:t>
            </a:r>
            <a:r>
              <a:rPr lang="en-IE" sz="1800" dirty="0"/>
              <a:t>r h a v e r , </a:t>
            </a:r>
            <a:r>
              <a:rPr lang="en-IE" sz="1800" dirty="0" err="1"/>
              <a:t>L'Autre </a:t>
            </a:r>
            <a:r>
              <a:rPr lang="en-IE" sz="1800" dirty="0"/>
              <a:t>Champ, Eta Beta</a:t>
            </a:r>
          </a:p>
          <a:p>
            <a:pPr marL="1289050" indent="-1289050"/>
            <a:r>
              <a:rPr lang="en-IE" sz="1800" b="1" dirty="0"/>
              <a:t>Publication : </a:t>
            </a:r>
            <a:r>
              <a:rPr lang="en-IE" sz="1800" dirty="0"/>
              <a:t>Papanek, A. et al. 2023. Social and Community Benefits and Limitations of Urban </a:t>
            </a:r>
            <a:r>
              <a:rPr lang="en-IE" sz="1800" dirty="0" err="1"/>
              <a:t>Agricutlure </a:t>
            </a:r>
            <a:r>
              <a:rPr lang="en-IE" sz="1800" dirty="0">
                <a:solidFill>
                  <a:srgbClr val="87AF3F"/>
                </a:solidFill>
                <a:hlinkClick r:id="rId7">
                  <a:extLst>
                    <a:ext uri="{A12FA001-AC4F-418D-AE19-62706E023703}">
                      <ahyp:hlinkClr xmlns:ahyp="http://schemas.microsoft.com/office/drawing/2018/hyperlinkcolor" val="tx"/>
                    </a:ext>
                  </a:extLst>
                </a:hlinkClick>
              </a:rPr>
              <a:t>https://edis.ifas.ufl.edu/publication/FY1517</a:t>
            </a:r>
            <a:endParaRPr lang="en-IE" sz="1800" dirty="0">
              <a:solidFill>
                <a:srgbClr val="87AF3F"/>
              </a:solidFill>
            </a:endParaRPr>
          </a:p>
          <a:p>
            <a:pPr marL="1289050" indent="-1289050"/>
            <a:endParaRPr lang="en-IE" sz="1800" dirty="0"/>
          </a:p>
          <a:p>
            <a:pPr marL="1289050" indent="-1289050">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F876293A-1302-A25E-0A0C-3301B85CF763}"/>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62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206927" y="985839"/>
            <a:ext cx="4524765" cy="4950970"/>
          </a:xfrm>
        </p:spPr>
        <p:txBody>
          <a:bodyPr>
            <a:normAutofit/>
          </a:bodyPr>
          <a:lstStyle/>
          <a:p>
            <a:pPr>
              <a:lnSpc>
                <a:spcPts val="2880"/>
              </a:lnSpc>
              <a:spcBef>
                <a:spcPts val="0"/>
              </a:spcBef>
            </a:pPr>
            <a:r>
              <a:rPr lang="en-US" sz="2400" b="1" i="0" dirty="0"/>
              <a:t>Xénophon, élève de Socrate, 430 - 354 av.</a:t>
            </a:r>
          </a:p>
          <a:p>
            <a:pPr>
              <a:lnSpc>
                <a:spcPts val="2880"/>
              </a:lnSpc>
              <a:spcBef>
                <a:spcPts val="0"/>
              </a:spcBef>
            </a:pPr>
            <a:endParaRPr lang="en-US" sz="2400" dirty="0"/>
          </a:p>
          <a:p>
            <a:pPr>
              <a:lnSpc>
                <a:spcPts val="2880"/>
              </a:lnSpc>
              <a:spcBef>
                <a:spcPts val="0"/>
              </a:spcBef>
            </a:pPr>
            <a:r>
              <a:rPr lang="en-US" sz="2400" dirty="0"/>
              <a:t>"Pour être un bon agriculteur, il faut d'abord connaître la nature du sol. </a:t>
            </a:r>
          </a:p>
          <a:p>
            <a:pPr>
              <a:lnSpc>
                <a:spcPts val="2880"/>
              </a:lnSpc>
              <a:spcBef>
                <a:spcPts val="0"/>
              </a:spcBef>
            </a:pPr>
            <a:endParaRPr lang="en-US" i="0" dirty="0"/>
          </a:p>
        </p:txBody>
      </p:sp>
      <p:pic>
        <p:nvPicPr>
          <p:cNvPr id="6" name="Picture Placeholder 5">
            <a:extLst>
              <a:ext uri="{FF2B5EF4-FFF2-40B4-BE49-F238E27FC236}">
                <a16:creationId xmlns:a16="http://schemas.microsoft.com/office/drawing/2014/main" id="{9E510B80-A088-0E33-EEBE-95AF2A3B4651}"/>
              </a:ext>
            </a:extLst>
          </p:cNvPr>
          <p:cNvPicPr>
            <a:picLocks noGrp="1" noChangeAspect="1"/>
          </p:cNvPicPr>
          <p:nvPr>
            <p:ph type="pic" sz="quarter" idx="42"/>
          </p:nvPr>
        </p:nvPicPr>
        <p:blipFill rotWithShape="1">
          <a:blip r:embed="rId2"/>
          <a:srcRect l="4826" r="4826"/>
          <a:stretch/>
        </p:blipFill>
        <p:spPr>
          <a:xfrm>
            <a:off x="6096000" y="1893062"/>
            <a:ext cx="5496431" cy="4055778"/>
          </a:xfrm>
        </p:spPr>
      </p:pic>
      <p:sp>
        <p:nvSpPr>
          <p:cNvPr id="3" name="Text Placeholder 3">
            <a:extLst>
              <a:ext uri="{FF2B5EF4-FFF2-40B4-BE49-F238E27FC236}">
                <a16:creationId xmlns:a16="http://schemas.microsoft.com/office/drawing/2014/main" id="{69941A79-68A5-71A6-AAE6-DD474DBD3CFD}"/>
              </a:ext>
            </a:extLst>
          </p:cNvPr>
          <p:cNvSpPr txBox="1">
            <a:spLocks/>
          </p:cNvSpPr>
          <p:nvPr/>
        </p:nvSpPr>
        <p:spPr>
          <a:xfrm>
            <a:off x="7496868" y="631973"/>
            <a:ext cx="400451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E8A116"/>
                </a:solidFill>
              </a:rPr>
              <a:t>2.3 Écosystèmes du sol </a:t>
            </a:r>
          </a:p>
          <a:p>
            <a:pPr marL="0" indent="0" algn="r">
              <a:buNone/>
            </a:pPr>
            <a:endParaRPr lang="en-US" sz="3600" b="1" dirty="0">
              <a:solidFill>
                <a:srgbClr val="E8A116"/>
              </a:solidFill>
            </a:endParaRPr>
          </a:p>
        </p:txBody>
      </p:sp>
      <p:grpSp>
        <p:nvGrpSpPr>
          <p:cNvPr id="5" name="Google Shape;510;p10"/>
          <p:cNvGrpSpPr/>
          <p:nvPr/>
        </p:nvGrpSpPr>
        <p:grpSpPr>
          <a:xfrm>
            <a:off x="5731692" y="658350"/>
            <a:ext cx="1487826" cy="1083162"/>
            <a:chOff x="3400450" y="986392"/>
            <a:chExt cx="1487826" cy="1083162"/>
          </a:xfrm>
        </p:grpSpPr>
        <p:sp>
          <p:nvSpPr>
            <p:cNvPr id="7" name="Google Shape;5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5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90357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342EE-7CBF-7DAF-52F2-70DFEAC5DF1E}"/>
              </a:ext>
            </a:extLst>
          </p:cNvPr>
          <p:cNvPicPr>
            <a:picLocks noChangeAspect="1"/>
          </p:cNvPicPr>
          <p:nvPr/>
        </p:nvPicPr>
        <p:blipFill>
          <a:blip r:embed="rId2"/>
          <a:stretch>
            <a:fillRect/>
          </a:stretch>
        </p:blipFill>
        <p:spPr>
          <a:xfrm>
            <a:off x="8496758" y="3854548"/>
            <a:ext cx="2646902" cy="1793768"/>
          </a:xfrm>
          <a:prstGeom prst="rect">
            <a:avLst/>
          </a:prstGeom>
        </p:spPr>
      </p:pic>
      <p:pic>
        <p:nvPicPr>
          <p:cNvPr id="14" name="Picture 13">
            <a:extLst>
              <a:ext uri="{FF2B5EF4-FFF2-40B4-BE49-F238E27FC236}">
                <a16:creationId xmlns:a16="http://schemas.microsoft.com/office/drawing/2014/main" id="{A7BC051F-56F3-E59D-BE16-9BBDD78DC5B4}"/>
              </a:ext>
            </a:extLst>
          </p:cNvPr>
          <p:cNvPicPr>
            <a:picLocks noChangeAspect="1"/>
          </p:cNvPicPr>
          <p:nvPr/>
        </p:nvPicPr>
        <p:blipFill>
          <a:blip r:embed="rId3"/>
          <a:stretch>
            <a:fillRect/>
          </a:stretch>
        </p:blipFill>
        <p:spPr>
          <a:xfrm>
            <a:off x="8208844" y="411230"/>
            <a:ext cx="3156351" cy="3079366"/>
          </a:xfrm>
          <a:prstGeom prst="ellipse">
            <a:avLst/>
          </a:prstGeom>
        </p:spPr>
      </p:pic>
      <p:pic>
        <p:nvPicPr>
          <p:cNvPr id="15" name="Picture 14">
            <a:extLst>
              <a:ext uri="{FF2B5EF4-FFF2-40B4-BE49-F238E27FC236}">
                <a16:creationId xmlns:a16="http://schemas.microsoft.com/office/drawing/2014/main" id="{91CC8B8E-FB21-2818-CE6F-08818D36904B}"/>
              </a:ext>
            </a:extLst>
          </p:cNvPr>
          <p:cNvPicPr>
            <a:picLocks noChangeAspect="1"/>
          </p:cNvPicPr>
          <p:nvPr/>
        </p:nvPicPr>
        <p:blipFill>
          <a:blip r:embed="rId4"/>
          <a:stretch>
            <a:fillRect/>
          </a:stretch>
        </p:blipFill>
        <p:spPr>
          <a:xfrm>
            <a:off x="2813604" y="411230"/>
            <a:ext cx="4993965" cy="5679903"/>
          </a:xfrm>
          <a:prstGeom prst="ellipse">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4056511" cy="803654"/>
          </a:xfrm>
        </p:spPr>
        <p:txBody>
          <a:bodyPr/>
          <a:lstStyle/>
          <a:p>
            <a:r>
              <a:rPr lang="en-US" b="1" dirty="0">
                <a:solidFill>
                  <a:srgbClr val="E8A116"/>
                </a:solidFill>
              </a:rPr>
              <a:t>2.3 Écosystèmes du sol </a:t>
            </a:r>
          </a:p>
          <a:p>
            <a:endParaRPr lang="en-US" b="1" dirty="0">
              <a:solidFill>
                <a:srgbClr val="E8A116"/>
              </a:solidFill>
            </a:endParaRPr>
          </a:p>
        </p:txBody>
      </p:sp>
    </p:spTree>
    <p:extLst>
      <p:ext uri="{BB962C8B-B14F-4D97-AF65-F5344CB8AC3E}">
        <p14:creationId xmlns:p14="http://schemas.microsoft.com/office/powerpoint/2010/main" val="95593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Agriculture urbaine : production d'aliments et de cultures dans un contexte urbain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Transformation des aliments et pratiques d'hygiène : produire des aliments sûrs</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b="1" dirty="0"/>
              <a:t>SOMMAIRE</a:t>
            </a:r>
          </a:p>
        </p:txBody>
      </p:sp>
      <p:pic>
        <p:nvPicPr>
          <p:cNvPr id="12" name="Content Placeholder 5" descr="Logo&#10;&#10;Description automatically generated with medium confidence">
            <a:extLst>
              <a:ext uri="{FF2B5EF4-FFF2-40B4-BE49-F238E27FC236}">
                <a16:creationId xmlns:a16="http://schemas.microsoft.com/office/drawing/2014/main" id="{501423F0-6180-5E9D-B8B8-8718BECF053F}"/>
              </a:ext>
            </a:extLst>
          </p:cNvPr>
          <p:cNvPicPr>
            <a:picLocks noChangeAspect="1"/>
          </p:cNvPicPr>
          <p:nvPr/>
        </p:nvPicPr>
        <p:blipFill rotWithShape="1">
          <a:blip r:embed="rId3">
            <a:extLst>
              <a:ext uri="{28A0092B-C50C-407E-A947-70E740481C1C}">
                <a14:useLocalDpi xmlns:a14="http://schemas.microsoft.com/office/drawing/2010/main" val="0"/>
              </a:ext>
            </a:extLst>
          </a:blip>
          <a:srcRect l="36846" b="14014"/>
          <a:stretch/>
        </p:blipFill>
        <p:spPr>
          <a:xfrm>
            <a:off x="10034215" y="4997936"/>
            <a:ext cx="1465061" cy="1860063"/>
          </a:xfrm>
          <a:prstGeom prst="rect">
            <a:avLst/>
          </a:prstGeom>
        </p:spPr>
      </p:pic>
      <p:sp>
        <p:nvSpPr>
          <p:cNvPr id="27" name="Text Placeholder 6">
            <a:extLst>
              <a:ext uri="{FF2B5EF4-FFF2-40B4-BE49-F238E27FC236}">
                <a16:creationId xmlns:a16="http://schemas.microsoft.com/office/drawing/2014/main" id="{836C7841-1CA8-DF80-9BA2-6C6514E24AE5}"/>
              </a:ext>
            </a:extLst>
          </p:cNvPr>
          <p:cNvSpPr txBox="1">
            <a:spLocks/>
          </p:cNvSpPr>
          <p:nvPr/>
        </p:nvSpPr>
        <p:spPr>
          <a:xfrm>
            <a:off x="929031" y="2046506"/>
            <a:ext cx="4637968" cy="30861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4000" dirty="0"/>
              <a:t>Guide Peer to Peer :</a:t>
            </a:r>
          </a:p>
          <a:p>
            <a:pPr algn="l"/>
            <a:endParaRPr lang="en-IE" sz="800" dirty="0"/>
          </a:p>
          <a:p>
            <a:pPr algn="l"/>
            <a:r>
              <a:rPr lang="en-IE" sz="3400" b="0" dirty="0"/>
              <a:t>Guides pratiques de l'agriculture urbaine communautaire</a:t>
            </a:r>
          </a:p>
          <a:p>
            <a:pPr marL="12700" indent="-12700">
              <a:lnSpc>
                <a:spcPts val="3280"/>
              </a:lnSpc>
            </a:pPr>
            <a:endParaRPr lang="en-IE" sz="3400" b="0" dirty="0"/>
          </a:p>
        </p:txBody>
      </p:sp>
      <p:sp>
        <p:nvSpPr>
          <p:cNvPr id="2" name="Text Placeholder 20">
            <a:extLst>
              <a:ext uri="{FF2B5EF4-FFF2-40B4-BE49-F238E27FC236}">
                <a16:creationId xmlns:a16="http://schemas.microsoft.com/office/drawing/2014/main" id="{2B59EE1F-E4C4-21C7-DA18-59B15C6CB077}"/>
              </a:ext>
            </a:extLst>
          </p:cNvPr>
          <p:cNvSpPr txBox="1">
            <a:spLocks/>
          </p:cNvSpPr>
          <p:nvPr/>
        </p:nvSpPr>
        <p:spPr>
          <a:xfrm>
            <a:off x="5891164" y="4082951"/>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04</a:t>
            </a:r>
          </a:p>
        </p:txBody>
      </p:sp>
      <p:sp>
        <p:nvSpPr>
          <p:cNvPr id="3" name="Text Placeholder 21">
            <a:extLst>
              <a:ext uri="{FF2B5EF4-FFF2-40B4-BE49-F238E27FC236}">
                <a16:creationId xmlns:a16="http://schemas.microsoft.com/office/drawing/2014/main" id="{D12379C8-23E9-43FB-64BB-36FF557BE421}"/>
              </a:ext>
            </a:extLst>
          </p:cNvPr>
          <p:cNvSpPr txBox="1">
            <a:spLocks/>
          </p:cNvSpPr>
          <p:nvPr/>
        </p:nvSpPr>
        <p:spPr>
          <a:xfrm>
            <a:off x="6797901" y="4040949"/>
            <a:ext cx="5018961" cy="107483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Économie circulaire et gestion des déchets pour des environnements urbains résilients</a:t>
            </a:r>
          </a:p>
        </p:txBody>
      </p:sp>
      <p:sp>
        <p:nvSpPr>
          <p:cNvPr id="13" name="Text Placeholder 20">
            <a:extLst>
              <a:ext uri="{FF2B5EF4-FFF2-40B4-BE49-F238E27FC236}">
                <a16:creationId xmlns:a16="http://schemas.microsoft.com/office/drawing/2014/main" id="{2B59EE1F-E4C4-21C7-DA18-59B15C6CB077}"/>
              </a:ext>
            </a:extLst>
          </p:cNvPr>
          <p:cNvSpPr txBox="1">
            <a:spLocks/>
          </p:cNvSpPr>
          <p:nvPr/>
        </p:nvSpPr>
        <p:spPr>
          <a:xfrm>
            <a:off x="5891164" y="4858186"/>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05</a:t>
            </a:r>
          </a:p>
        </p:txBody>
      </p:sp>
      <p:sp>
        <p:nvSpPr>
          <p:cNvPr id="14" name="Text Placeholder 21">
            <a:extLst>
              <a:ext uri="{FF2B5EF4-FFF2-40B4-BE49-F238E27FC236}">
                <a16:creationId xmlns:a16="http://schemas.microsoft.com/office/drawing/2014/main" id="{D12379C8-23E9-43FB-64BB-36FF557BE421}"/>
              </a:ext>
            </a:extLst>
          </p:cNvPr>
          <p:cNvSpPr txBox="1">
            <a:spLocks/>
          </p:cNvSpPr>
          <p:nvPr/>
        </p:nvSpPr>
        <p:spPr>
          <a:xfrm>
            <a:off x="6797901" y="4858186"/>
            <a:ext cx="4465067"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Certification</a:t>
            </a:r>
          </a:p>
        </p:txBody>
      </p:sp>
      <p:cxnSp>
        <p:nvCxnSpPr>
          <p:cNvPr id="18" name="Straight Connector 17"/>
          <p:cNvCxnSpPr/>
          <p:nvPr/>
        </p:nvCxnSpPr>
        <p:spPr>
          <a:xfrm>
            <a:off x="5655212" y="4814470"/>
            <a:ext cx="5796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
          <p:cNvSpPr>
            <a:spLocks noGrp="1"/>
          </p:cNvSpPr>
          <p:nvPr>
            <p:ph type="body" sz="quarter" idx="4294967295"/>
          </p:nvPr>
        </p:nvSpPr>
        <p:spPr>
          <a:xfrm>
            <a:off x="308524" y="6224937"/>
            <a:ext cx="9725691" cy="839010"/>
          </a:xfrm>
          <a:prstGeom prst="rect">
            <a:avLst/>
          </a:prstGeom>
        </p:spPr>
        <p:txBody>
          <a:bodyPr/>
          <a:lstStyle/>
          <a:p>
            <a:pPr marL="0" indent="0">
              <a:buNone/>
            </a:pPr>
            <a:r>
              <a:rPr lang="en-IE" sz="1100" dirty="0"/>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 Ce travail est placé sous une licence internationale Creative Commons Attribution-Non-Commercial 4.0, dans le cadre du projet européen NATURE 2021-1-FR01-KA220-ADU-000033584.</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97123" y="805718"/>
            <a:ext cx="7984988" cy="5134019"/>
          </a:xfrm>
        </p:spPr>
        <p:txBody>
          <a:bodyPr/>
          <a:lstStyle/>
          <a:p>
            <a:pPr marL="0" indent="0" algn="just">
              <a:buClr>
                <a:srgbClr val="E8A116"/>
              </a:buClr>
            </a:pPr>
            <a:r>
              <a:rPr lang="en-IE" sz="2000" b="1" dirty="0">
                <a:solidFill>
                  <a:srgbClr val="454545"/>
                </a:solidFill>
                <a:latin typeface="Calibri" panose="020F0502020204030204" pitchFamily="34" charset="0"/>
                <a:cs typeface="Calibri" panose="020F0502020204030204" pitchFamily="34" charset="0"/>
              </a:rPr>
              <a:t>Il y a plus d'organismes dans une cuillère à soupe de sol sain qu'il n'y a d'habitants sur terre </a:t>
            </a:r>
            <a:r>
              <a:rPr lang="en-IE" sz="2000" dirty="0">
                <a:solidFill>
                  <a:srgbClr val="454545"/>
                </a:solidFill>
                <a:latin typeface="Calibri" panose="020F0502020204030204" pitchFamily="34" charset="0"/>
                <a:cs typeface="Calibri" panose="020F0502020204030204" pitchFamily="34" charset="0"/>
              </a:rPr>
              <a:t>! L'</a:t>
            </a:r>
            <a:r>
              <a:rPr lang="en-IE" sz="2000" b="1" dirty="0">
                <a:solidFill>
                  <a:srgbClr val="E8A116"/>
                </a:solidFill>
                <a:latin typeface="Calibri" panose="020F0502020204030204" pitchFamily="34" charset="0"/>
                <a:cs typeface="Calibri" panose="020F0502020204030204" pitchFamily="34" charset="0"/>
              </a:rPr>
              <a:t>agriculture ne peut être maintenue sans la reconstitution des éléments nutritifs prélevés par les cultures</a:t>
            </a:r>
            <a:r>
              <a:rPr lang="en-IE" sz="2000" dirty="0">
                <a:solidFill>
                  <a:srgbClr val="454545"/>
                </a:solidFill>
                <a:latin typeface="Calibri" panose="020F0502020204030204" pitchFamily="34" charset="0"/>
                <a:cs typeface="Calibri" panose="020F0502020204030204" pitchFamily="34" charset="0"/>
              </a:rPr>
              <a:t>. Un sol fertile favorise la croissance des cultures.</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L'écosystème du sol est </a:t>
            </a:r>
            <a:r>
              <a:rPr lang="en-IE" sz="2000" b="1" dirty="0">
                <a:solidFill>
                  <a:srgbClr val="454545"/>
                </a:solidFill>
                <a:latin typeface="Calibri" panose="020F0502020204030204" pitchFamily="34" charset="0"/>
                <a:cs typeface="Calibri" panose="020F0502020204030204" pitchFamily="34" charset="0"/>
              </a:rPr>
              <a:t>complexe </a:t>
            </a:r>
            <a:r>
              <a:rPr lang="en-IE" sz="2000" dirty="0">
                <a:solidFill>
                  <a:srgbClr val="454545"/>
                </a:solidFill>
                <a:latin typeface="Calibri" panose="020F0502020204030204" pitchFamily="34" charset="0"/>
                <a:cs typeface="Calibri" panose="020F0502020204030204" pitchFamily="34" charset="0"/>
              </a:rPr>
              <a:t>et hétérogène car il comprend des </a:t>
            </a:r>
            <a:r>
              <a:rPr lang="en-IE" sz="2000" b="1" dirty="0">
                <a:solidFill>
                  <a:srgbClr val="454545"/>
                </a:solidFill>
                <a:latin typeface="Calibri" panose="020F0502020204030204" pitchFamily="34" charset="0"/>
                <a:cs typeface="Calibri" panose="020F0502020204030204" pitchFamily="34" charset="0"/>
              </a:rPr>
              <a:t>composants inorganiques et organiques, de l'eau, des gaz, ainsi qu'une flore et une faune variées</a:t>
            </a:r>
            <a:r>
              <a:rPr lang="en-IE" sz="2000" dirty="0">
                <a:solidFill>
                  <a:srgbClr val="454545"/>
                </a:solidFill>
                <a:latin typeface="Calibri" panose="020F0502020204030204" pitchFamily="34" charset="0"/>
                <a:cs typeface="Calibri" panose="020F0502020204030204" pitchFamily="34" charset="0"/>
              </a:rPr>
              <a:t>. Les écosystèmes du sol constituent des habitats pour divers groupes de vie biologique, notamment les </a:t>
            </a:r>
            <a:r>
              <a:rPr lang="en-IE" sz="2000" b="1" dirty="0">
                <a:solidFill>
                  <a:srgbClr val="454545"/>
                </a:solidFill>
                <a:latin typeface="Calibri" panose="020F0502020204030204" pitchFamily="34" charset="0"/>
                <a:cs typeface="Calibri" panose="020F0502020204030204" pitchFamily="34" charset="0"/>
              </a:rPr>
              <a:t>bactéries, les virus, les champignons, les microalgues, les protozoaires, les vers et les bactériophages</a:t>
            </a:r>
            <a:r>
              <a:rPr lang="en-IE" sz="2000" dirty="0">
                <a:solidFill>
                  <a:srgbClr val="454545"/>
                </a:solidFill>
                <a:latin typeface="Calibri" panose="020F0502020204030204" pitchFamily="34" charset="0"/>
                <a:cs typeface="Calibri" panose="020F0502020204030204" pitchFamily="34" charset="0"/>
              </a:rPr>
              <a:t>. </a:t>
            </a:r>
            <a:r>
              <a:rPr lang="en-IE" sz="2000" b="1" dirty="0">
                <a:solidFill>
                  <a:srgbClr val="E8A116"/>
                </a:solidFill>
                <a:latin typeface="Calibri" panose="020F0502020204030204" pitchFamily="34" charset="0"/>
                <a:cs typeface="Calibri" panose="020F0502020204030204" pitchFamily="34" charset="0"/>
              </a:rPr>
              <a:t>La diversité des plantes en surface est liée à la biodiversité du sol en profondeur. </a:t>
            </a:r>
            <a:r>
              <a:rPr lang="en-IE" sz="2000" dirty="0">
                <a:solidFill>
                  <a:srgbClr val="454545"/>
                </a:solidFill>
                <a:latin typeface="Calibri" panose="020F0502020204030204" pitchFamily="34" charset="0"/>
                <a:cs typeface="Calibri" panose="020F0502020204030204" pitchFamily="34" charset="0"/>
              </a:rPr>
              <a:t>Les interactions entre les plantes et le sol sont extrêmement importantes pour le maintien de la biodiversité souterraine et jouent un rôle clé dans le fonctionnement et la résilience des systèmes pédologiques. La </a:t>
            </a:r>
            <a:r>
              <a:rPr lang="en-IE" sz="2000" b="1" dirty="0">
                <a:solidFill>
                  <a:srgbClr val="454545"/>
                </a:solidFill>
                <a:latin typeface="Calibri" panose="020F0502020204030204" pitchFamily="34" charset="0"/>
                <a:cs typeface="Calibri" panose="020F0502020204030204" pitchFamily="34" charset="0"/>
              </a:rPr>
              <a:t>diversification des communautés végétales peut créer davantage d'habitats dans le sol, ce qui favorise l'apparition de communautés biologiques plus diversifiées dans le sol</a:t>
            </a:r>
            <a:r>
              <a:rPr lang="en-IE" sz="2000" dirty="0">
                <a:solidFill>
                  <a:srgbClr val="454545"/>
                </a:solidFill>
                <a:latin typeface="Calibri" panose="020F0502020204030204" pitchFamily="34" charset="0"/>
                <a:cs typeface="Calibri" panose="020F0502020204030204" pitchFamily="34" charset="0"/>
              </a:rPr>
              <a:t>. Ces communautés sont essentielles à la santé des sols et des plantes, à la production alimentaire et à la régulation du climat.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Écosystèmes du sol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34" name="Freeform 33">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36"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37"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9" name="Freeform 38">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3578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97123" y="861990"/>
            <a:ext cx="8015050" cy="5395935"/>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Le </a:t>
            </a:r>
            <a:r>
              <a:rPr lang="en-IE" sz="2000" b="1" dirty="0">
                <a:solidFill>
                  <a:srgbClr val="454545"/>
                </a:solidFill>
                <a:latin typeface="Calibri" panose="020F0502020204030204" pitchFamily="34" charset="0"/>
                <a:cs typeface="Calibri" panose="020F0502020204030204" pitchFamily="34" charset="0"/>
              </a:rPr>
              <a:t>microbiome du </a:t>
            </a:r>
            <a:r>
              <a:rPr lang="en-IE" sz="2000" dirty="0">
                <a:solidFill>
                  <a:srgbClr val="454545"/>
                </a:solidFill>
                <a:latin typeface="Calibri" panose="020F0502020204030204" pitchFamily="34" charset="0"/>
                <a:cs typeface="Calibri" panose="020F0502020204030204" pitchFamily="34" charset="0"/>
              </a:rPr>
              <a:t>sol est constitué d'une communauté diversifiée de micro-organismes tels que les </a:t>
            </a:r>
            <a:r>
              <a:rPr lang="en-IE" sz="2000" b="1" dirty="0">
                <a:solidFill>
                  <a:srgbClr val="454545"/>
                </a:solidFill>
                <a:latin typeface="Calibri" panose="020F0502020204030204" pitchFamily="34" charset="0"/>
                <a:cs typeface="Calibri" panose="020F0502020204030204" pitchFamily="34" charset="0"/>
              </a:rPr>
              <a:t>bactéries, les archées et les champignons</a:t>
            </a:r>
            <a:r>
              <a:rPr lang="en-IE" sz="2000" dirty="0">
                <a:solidFill>
                  <a:srgbClr val="454545"/>
                </a:solidFill>
                <a:latin typeface="Calibri" panose="020F0502020204030204" pitchFamily="34" charset="0"/>
                <a:cs typeface="Calibri" panose="020F0502020204030204" pitchFamily="34" charset="0"/>
              </a:rPr>
              <a:t>. Chaque groupe se compose de millions d'espèces différentes qui remplissent différentes fonctions dans nos sols, telles que la </a:t>
            </a:r>
            <a:r>
              <a:rPr lang="en-IE" sz="2000" b="1" dirty="0">
                <a:solidFill>
                  <a:srgbClr val="454545"/>
                </a:solidFill>
                <a:latin typeface="Calibri" panose="020F0502020204030204" pitchFamily="34" charset="0"/>
                <a:cs typeface="Calibri" panose="020F0502020204030204" pitchFamily="34" charset="0"/>
              </a:rPr>
              <a:t>libération de nutriments, l'épuration de l'eau, le stockage du carbone </a:t>
            </a:r>
            <a:r>
              <a:rPr lang="en-IE" sz="2000" dirty="0">
                <a:solidFill>
                  <a:srgbClr val="454545"/>
                </a:solidFill>
                <a:latin typeface="Calibri" panose="020F0502020204030204" pitchFamily="34" charset="0"/>
                <a:cs typeface="Calibri" panose="020F0502020204030204" pitchFamily="34" charset="0"/>
              </a:rPr>
              <a:t>et l'hébergement de la biodiversité. </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Beaucoup d'agriculteurs savent que les vers de terre sont un signe important dans la terre, car ils sont utilisés comme indicateurs de la santé du sol et du fonctionnement de l'écosystème, mais nous devons également être conscients de l'énorme quantité de microbes qui effectuent d'autres tâches vitales pour nous, comme les bactéries </a:t>
            </a:r>
            <a:r>
              <a:rPr lang="en-IE" sz="2000" b="1" dirty="0">
                <a:solidFill>
                  <a:srgbClr val="454545"/>
                </a:solidFill>
                <a:latin typeface="Calibri" panose="020F0502020204030204" pitchFamily="34" charset="0"/>
                <a:cs typeface="Calibri" panose="020F0502020204030204" pitchFamily="34" charset="0"/>
              </a:rPr>
              <a:t>rhizobia par </a:t>
            </a:r>
            <a:r>
              <a:rPr lang="en-IE" sz="2000" dirty="0">
                <a:solidFill>
                  <a:srgbClr val="454545"/>
                </a:solidFill>
                <a:latin typeface="Calibri" panose="020F0502020204030204" pitchFamily="34" charset="0"/>
                <a:cs typeface="Calibri" panose="020F0502020204030204" pitchFamily="34" charset="0"/>
              </a:rPr>
              <a:t>exemple, qui travaillent avec le trèfle blanc pour produire de l'azote gratuit pour que nous puissions faire pousser de l'herbe. </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Pour que nos sols soient suffisamment </a:t>
            </a:r>
            <a:r>
              <a:rPr lang="en-IE" sz="2000" b="1" dirty="0">
                <a:solidFill>
                  <a:srgbClr val="454545"/>
                </a:solidFill>
                <a:latin typeface="Calibri" panose="020F0502020204030204" pitchFamily="34" charset="0"/>
                <a:cs typeface="Calibri" panose="020F0502020204030204" pitchFamily="34" charset="0"/>
              </a:rPr>
              <a:t>résistants </a:t>
            </a:r>
            <a:r>
              <a:rPr lang="en-IE" sz="2000" dirty="0">
                <a:solidFill>
                  <a:srgbClr val="454545"/>
                </a:solidFill>
                <a:latin typeface="Calibri" panose="020F0502020204030204" pitchFamily="34" charset="0"/>
                <a:cs typeface="Calibri" panose="020F0502020204030204" pitchFamily="34" charset="0"/>
              </a:rPr>
              <a:t>pour faire face aux pressions que notre gestion exerce sur eux, nous devons les entretenir au mieux. La rotation des cultures et une conception écologique saine basée sur les principes de la </a:t>
            </a:r>
            <a:r>
              <a:rPr lang="en-IE" sz="2000" b="1" dirty="0">
                <a:solidFill>
                  <a:srgbClr val="454545"/>
                </a:solidFill>
                <a:latin typeface="Calibri" panose="020F0502020204030204" pitchFamily="34" charset="0"/>
                <a:cs typeface="Calibri" panose="020F0502020204030204" pitchFamily="34" charset="0"/>
              </a:rPr>
              <a:t>permaculture </a:t>
            </a:r>
            <a:r>
              <a:rPr lang="en-IE" sz="2000" dirty="0">
                <a:solidFill>
                  <a:srgbClr val="454545"/>
                </a:solidFill>
                <a:latin typeface="Calibri" panose="020F0502020204030204" pitchFamily="34" charset="0"/>
                <a:cs typeface="Calibri" panose="020F0502020204030204" pitchFamily="34" charset="0"/>
              </a:rPr>
              <a:t>peuvent restaurer et garantir la santé des sols.</a:t>
            </a:r>
          </a:p>
          <a:p>
            <a:pPr marL="0" indent="0">
              <a:buClr>
                <a:srgbClr val="E8A116"/>
              </a:buClr>
            </a:pPr>
            <a:endParaRPr lang="en-IE" sz="20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Écosystèmes du sol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27305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Écosystèmes du sol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
        <p:nvSpPr>
          <p:cNvPr id="5" name="Rectangle 4"/>
          <p:cNvSpPr/>
          <p:nvPr/>
        </p:nvSpPr>
        <p:spPr>
          <a:xfrm>
            <a:off x="659746" y="2153945"/>
            <a:ext cx="2158798" cy="1759456"/>
          </a:xfrm>
          <a:prstGeom prst="rect">
            <a:avLst/>
          </a:prstGeom>
        </p:spPr>
        <p:txBody>
          <a:bodyPr wrap="square">
            <a:spAutoFit/>
          </a:bodyPr>
          <a:lstStyle/>
          <a:p>
            <a:pPr>
              <a:lnSpc>
                <a:spcPts val="2580"/>
              </a:lnSpc>
              <a:buClr>
                <a:srgbClr val="E8A116"/>
              </a:buClr>
            </a:pPr>
            <a:r>
              <a:rPr lang="en-IE" dirty="0"/>
              <a:t>Un sol doté d'une vie biologique équilibrée contribue également à </a:t>
            </a:r>
            <a:r>
              <a:rPr lang="en-IE" b="1" dirty="0"/>
              <a:t>prévenir les maladies des plantes</a:t>
            </a:r>
            <a:r>
              <a:rPr lang="en-IE" dirty="0"/>
              <a:t>. </a:t>
            </a:r>
          </a:p>
        </p:txBody>
      </p:sp>
      <p:pic>
        <p:nvPicPr>
          <p:cNvPr id="3074" name="Picture 2">
            <a:extLst>
              <a:ext uri="{FF2B5EF4-FFF2-40B4-BE49-F238E27FC236}">
                <a16:creationId xmlns:a16="http://schemas.microsoft.com/office/drawing/2014/main" id="{F8CEDCDA-A3DF-5B33-0CF1-A099E1E5A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253" y="472509"/>
            <a:ext cx="7249515" cy="512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8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C83FF7-330D-10A0-77A4-CCED0D728AA3}"/>
              </a:ext>
            </a:extLst>
          </p:cNvPr>
          <p:cNvSpPr/>
          <p:nvPr/>
        </p:nvSpPr>
        <p:spPr>
          <a:xfrm>
            <a:off x="0" y="0"/>
            <a:ext cx="12192000" cy="6858000"/>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2EA0630-DB53-4EEB-6E9D-EB9088208DF9}"/>
              </a:ext>
            </a:extLst>
          </p:cNvPr>
          <p:cNvSpPr/>
          <p:nvPr/>
        </p:nvSpPr>
        <p:spPr>
          <a:xfrm rot="10800000">
            <a:off x="330052" y="818797"/>
            <a:ext cx="6359711" cy="54912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chemeClr val="bg1"/>
          </a:solidFill>
          <a:ln w="3598" cap="flat">
            <a:noFill/>
            <a:prstDash val="solid"/>
            <a:miter/>
          </a:ln>
        </p:spPr>
        <p:txBody>
          <a:bodyPr rtlCol="0" anchor="ctr"/>
          <a:lstStyle/>
          <a:p>
            <a:endParaRPr lang="en-US" b="0" i="0" dirty="0">
              <a:latin typeface="Calibri" panose="020F0502020204030204" pitchFamily="34" charset="0"/>
            </a:endParaRPr>
          </a:p>
        </p:txBody>
      </p:sp>
      <p:sp>
        <p:nvSpPr>
          <p:cNvPr id="2" name="Freeform 1">
            <a:extLst>
              <a:ext uri="{FF2B5EF4-FFF2-40B4-BE49-F238E27FC236}">
                <a16:creationId xmlns:a16="http://schemas.microsoft.com/office/drawing/2014/main" id="{433A5817-33A5-34C2-D4EA-626FEC89FB97}"/>
              </a:ext>
            </a:extLst>
          </p:cNvPr>
          <p:cNvSpPr/>
          <p:nvPr/>
        </p:nvSpPr>
        <p:spPr>
          <a:xfrm>
            <a:off x="4557057" y="818796"/>
            <a:ext cx="6359711" cy="54912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chemeClr val="bg1"/>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Text Placeholder 4">
            <a:extLst>
              <a:ext uri="{FF2B5EF4-FFF2-40B4-BE49-F238E27FC236}">
                <a16:creationId xmlns:a16="http://schemas.microsoft.com/office/drawing/2014/main" id="{E416B016-50F5-8D6F-15D4-F69F8AAFBCC9}"/>
              </a:ext>
            </a:extLst>
          </p:cNvPr>
          <p:cNvSpPr>
            <a:spLocks noGrp="1"/>
          </p:cNvSpPr>
          <p:nvPr>
            <p:ph type="body" sz="quarter" idx="18"/>
          </p:nvPr>
        </p:nvSpPr>
        <p:spPr>
          <a:xfrm>
            <a:off x="1012111" y="1364014"/>
            <a:ext cx="9486900" cy="3575830"/>
          </a:xfrm>
        </p:spPr>
        <p:txBody>
          <a:bodyPr/>
          <a:lstStyle/>
          <a:p>
            <a:pPr marL="312738" indent="-312738">
              <a:lnSpc>
                <a:spcPts val="2620"/>
              </a:lnSpc>
              <a:spcBef>
                <a:spcPts val="0"/>
              </a:spcBef>
              <a:buClr>
                <a:srgbClr val="87AF3F"/>
              </a:buClr>
              <a:buFont typeface="Arial" panose="020B0604020202020204" pitchFamily="34" charset="0"/>
              <a:buChar char="•"/>
            </a:pPr>
            <a:r>
              <a:rPr lang="en-IE" sz="2000" dirty="0">
                <a:solidFill>
                  <a:srgbClr val="424242"/>
                </a:solidFill>
              </a:rPr>
              <a:t>Éviter autant que possible les dommages physiques et le </a:t>
            </a:r>
            <a:r>
              <a:rPr lang="en-IE" sz="2000" b="1" dirty="0">
                <a:solidFill>
                  <a:srgbClr val="424242"/>
                </a:solidFill>
              </a:rPr>
              <a:t>compactage </a:t>
            </a:r>
            <a:r>
              <a:rPr lang="en-IE" sz="2000" dirty="0">
                <a:solidFill>
                  <a:srgbClr val="424242"/>
                </a:solidFill>
              </a:rPr>
              <a:t>du sol.</a:t>
            </a:r>
          </a:p>
          <a:p>
            <a:pPr marL="312738" indent="-312738">
              <a:lnSpc>
                <a:spcPts val="2620"/>
              </a:lnSpc>
              <a:spcBef>
                <a:spcPts val="0"/>
              </a:spcBef>
              <a:buClr>
                <a:srgbClr val="87AF3F"/>
              </a:buClr>
              <a:buFont typeface="Arial" panose="020B0604020202020204" pitchFamily="34" charset="0"/>
              <a:buChar char="•"/>
            </a:pPr>
            <a:r>
              <a:rPr lang="en-IE" sz="2000" dirty="0">
                <a:solidFill>
                  <a:srgbClr val="424242"/>
                </a:solidFill>
              </a:rPr>
              <a:t>Retourner de la </a:t>
            </a:r>
            <a:r>
              <a:rPr lang="en-IE" sz="2000" b="1" dirty="0">
                <a:solidFill>
                  <a:srgbClr val="424242"/>
                </a:solidFill>
              </a:rPr>
              <a:t>matière organique </a:t>
            </a:r>
            <a:r>
              <a:rPr lang="en-IE" sz="2000" dirty="0">
                <a:solidFill>
                  <a:srgbClr val="424242"/>
                </a:solidFill>
              </a:rPr>
              <a:t>dans les sols (fumier et lisier), en particulier dans les terres arables et les terres d'ensilage.</a:t>
            </a:r>
          </a:p>
          <a:p>
            <a:pPr marL="312738" indent="-312738">
              <a:lnSpc>
                <a:spcPts val="2620"/>
              </a:lnSpc>
              <a:spcBef>
                <a:spcPts val="0"/>
              </a:spcBef>
              <a:buClr>
                <a:srgbClr val="87AF3F"/>
              </a:buClr>
              <a:buFont typeface="Arial" panose="020B0604020202020204" pitchFamily="34" charset="0"/>
              <a:buChar char="•"/>
            </a:pPr>
            <a:r>
              <a:rPr lang="en-IE" sz="2000" dirty="0">
                <a:solidFill>
                  <a:srgbClr val="424242"/>
                </a:solidFill>
              </a:rPr>
              <a:t>Optimisez la fertilité en maintenant le </a:t>
            </a:r>
            <a:r>
              <a:rPr lang="en-IE" sz="2000" b="1" dirty="0">
                <a:solidFill>
                  <a:srgbClr val="424242"/>
                </a:solidFill>
              </a:rPr>
              <a:t>pH du sol </a:t>
            </a:r>
            <a:r>
              <a:rPr lang="en-IE" sz="2000" dirty="0">
                <a:solidFill>
                  <a:srgbClr val="424242"/>
                </a:solidFill>
              </a:rPr>
              <a:t>(pH 6 à 7) pour augmenter l'activité microbienne du sol. Le sol perd continuellement de la chaux et doit être remplacé. Le sol devient acide à cause de l'eau qui emporte le calcium, le magnésium, le potassium et le sodium. Le dioxyde de carbone issu de la décomposition des matières organiques produit des acides organiques faibles. L'acide nitrique et l'acide sulfurique se forment à partir de la matière organique en décomposition et de l'oxydation des engrais. </a:t>
            </a:r>
          </a:p>
          <a:p>
            <a:pPr marL="312738" indent="-312738">
              <a:lnSpc>
                <a:spcPts val="2620"/>
              </a:lnSpc>
              <a:spcBef>
                <a:spcPts val="0"/>
              </a:spcBef>
              <a:buClr>
                <a:srgbClr val="87AF3F"/>
              </a:buClr>
              <a:buFont typeface="Arial" panose="020B0604020202020204" pitchFamily="34" charset="0"/>
              <a:buChar char="•"/>
            </a:pPr>
            <a:r>
              <a:rPr lang="en-IE" sz="2000" dirty="0">
                <a:solidFill>
                  <a:srgbClr val="424242"/>
                </a:solidFill>
              </a:rPr>
              <a:t>Diversifier les cultures et la </a:t>
            </a:r>
            <a:r>
              <a:rPr lang="en-IE" sz="2000" b="1" dirty="0">
                <a:solidFill>
                  <a:srgbClr val="424242"/>
                </a:solidFill>
              </a:rPr>
              <a:t>rotation des cultures </a:t>
            </a:r>
            <a:r>
              <a:rPr lang="en-IE" sz="2000" dirty="0">
                <a:solidFill>
                  <a:srgbClr val="424242"/>
                </a:solidFill>
              </a:rPr>
              <a:t>(prairies d'espèces mixtes, cultures de couverture, couverture végétale)</a:t>
            </a:r>
          </a:p>
          <a:p>
            <a:pPr marL="312738" indent="-312738">
              <a:lnSpc>
                <a:spcPts val="2620"/>
              </a:lnSpc>
              <a:spcBef>
                <a:spcPts val="0"/>
              </a:spcBef>
              <a:buClr>
                <a:srgbClr val="87AF3F"/>
              </a:buClr>
              <a:buFont typeface="Arial" panose="020B0604020202020204" pitchFamily="34" charset="0"/>
              <a:buChar char="•"/>
            </a:pPr>
            <a:r>
              <a:rPr lang="en-IE" sz="2000" b="1" dirty="0">
                <a:solidFill>
                  <a:srgbClr val="424242"/>
                </a:solidFill>
              </a:rPr>
              <a:t>Réduire les </a:t>
            </a:r>
            <a:r>
              <a:rPr lang="en-IE" sz="2000" dirty="0">
                <a:solidFill>
                  <a:srgbClr val="424242"/>
                </a:solidFill>
              </a:rPr>
              <a:t>engrais chimiques et les produits agro</a:t>
            </a:r>
            <a:r>
              <a:rPr lang="en-IE" sz="2000" dirty="0" err="1">
                <a:solidFill>
                  <a:srgbClr val="424242"/>
                </a:solidFill>
              </a:rPr>
              <a:t>chimiques</a:t>
            </a:r>
            <a:r>
              <a:rPr lang="en-IE" sz="2000" dirty="0">
                <a:solidFill>
                  <a:srgbClr val="424242"/>
                </a:solidFill>
              </a:rPr>
              <a:t>, n'utiliser que ce dont les cultures ont besoin</a:t>
            </a:r>
          </a:p>
          <a:p>
            <a:pPr marL="0" indent="0">
              <a:lnSpc>
                <a:spcPts val="2620"/>
              </a:lnSpc>
              <a:spcBef>
                <a:spcPts val="0"/>
              </a:spcBef>
              <a:buClr>
                <a:srgbClr val="87AF3F"/>
              </a:buClr>
            </a:pPr>
            <a:endParaRPr lang="en-IE" sz="2000" dirty="0">
              <a:solidFill>
                <a:srgbClr val="424242"/>
              </a:solidFill>
            </a:endParaRPr>
          </a:p>
          <a:p>
            <a:pPr marL="312738" indent="-312738">
              <a:lnSpc>
                <a:spcPts val="2620"/>
              </a:lnSpc>
              <a:spcBef>
                <a:spcPts val="0"/>
              </a:spcBef>
              <a:buClr>
                <a:srgbClr val="87AF3F"/>
              </a:buClr>
              <a:buFont typeface="Arial" panose="020B0604020202020204" pitchFamily="34" charset="0"/>
              <a:buChar char="•"/>
            </a:pPr>
            <a:endParaRPr lang="en-IE" sz="2000" dirty="0">
              <a:solidFill>
                <a:srgbClr val="424242"/>
              </a:solidFill>
            </a:endParaRPr>
          </a:p>
        </p:txBody>
      </p:sp>
      <p:sp>
        <p:nvSpPr>
          <p:cNvPr id="12" name="Text Placeholder 3">
            <a:extLst>
              <a:ext uri="{FF2B5EF4-FFF2-40B4-BE49-F238E27FC236}">
                <a16:creationId xmlns:a16="http://schemas.microsoft.com/office/drawing/2014/main" id="{3E74B42C-0CFB-5375-A9EB-B7A358A9114F}"/>
              </a:ext>
            </a:extLst>
          </p:cNvPr>
          <p:cNvSpPr>
            <a:spLocks noGrp="1"/>
          </p:cNvSpPr>
          <p:nvPr>
            <p:ph type="body" sz="quarter" idx="16"/>
          </p:nvPr>
        </p:nvSpPr>
        <p:spPr>
          <a:xfrm>
            <a:off x="-1" y="416970"/>
            <a:ext cx="10916769" cy="803654"/>
          </a:xfrm>
          <a:solidFill>
            <a:srgbClr val="87AF3F"/>
          </a:solidFill>
        </p:spPr>
        <p:txBody>
          <a:bodyPr anchor="ctr"/>
          <a:lstStyle/>
          <a:p>
            <a:pPr marL="669925"/>
            <a:r>
              <a:rPr lang="en-US" b="1" dirty="0">
                <a:solidFill>
                  <a:schemeClr val="bg1"/>
                </a:solidFill>
              </a:rPr>
              <a:t> 2.3 Conseils pour préserver la biologie de votre sol : </a:t>
            </a:r>
          </a:p>
        </p:txBody>
      </p:sp>
      <p:grpSp>
        <p:nvGrpSpPr>
          <p:cNvPr id="7" name="Group 6">
            <a:extLst>
              <a:ext uri="{FF2B5EF4-FFF2-40B4-BE49-F238E27FC236}">
                <a16:creationId xmlns:a16="http://schemas.microsoft.com/office/drawing/2014/main" id="{6FD5B6E9-9A62-D0E0-90D2-B4BDE3EE8485}"/>
              </a:ext>
            </a:extLst>
          </p:cNvPr>
          <p:cNvGrpSpPr/>
          <p:nvPr/>
        </p:nvGrpSpPr>
        <p:grpSpPr>
          <a:xfrm>
            <a:off x="9768015" y="3318809"/>
            <a:ext cx="954075" cy="953423"/>
            <a:chOff x="4383973" y="3291937"/>
            <a:chExt cx="1193094" cy="1192279"/>
          </a:xfrm>
        </p:grpSpPr>
        <p:grpSp>
          <p:nvGrpSpPr>
            <p:cNvPr id="8" name="Group 7">
              <a:extLst>
                <a:ext uri="{FF2B5EF4-FFF2-40B4-BE49-F238E27FC236}">
                  <a16:creationId xmlns:a16="http://schemas.microsoft.com/office/drawing/2014/main" id="{CABA9826-42E0-E641-38A7-03A82614CFA0}"/>
                </a:ext>
              </a:extLst>
            </p:cNvPr>
            <p:cNvGrpSpPr/>
            <p:nvPr/>
          </p:nvGrpSpPr>
          <p:grpSpPr>
            <a:xfrm>
              <a:off x="4383973" y="3291937"/>
              <a:ext cx="1193094" cy="1192279"/>
              <a:chOff x="4698298" y="2477549"/>
              <a:chExt cx="1193094" cy="1192279"/>
            </a:xfrm>
            <a:solidFill>
              <a:srgbClr val="296B5F"/>
            </a:solidFill>
          </p:grpSpPr>
          <p:sp>
            <p:nvSpPr>
              <p:cNvPr id="18" name="Freeform 17">
                <a:extLst>
                  <a:ext uri="{FF2B5EF4-FFF2-40B4-BE49-F238E27FC236}">
                    <a16:creationId xmlns:a16="http://schemas.microsoft.com/office/drawing/2014/main" id="{6B59F9C5-E862-D88D-3055-4CC57CE3AF9E}"/>
                  </a:ext>
                </a:extLst>
              </p:cNvPr>
              <p:cNvSpPr/>
              <p:nvPr/>
            </p:nvSpPr>
            <p:spPr>
              <a:xfrm>
                <a:off x="5012827" y="2485051"/>
                <a:ext cx="6461" cy="3693"/>
              </a:xfrm>
              <a:custGeom>
                <a:avLst/>
                <a:gdLst>
                  <a:gd name="connsiteX0" fmla="*/ 0 w 6461"/>
                  <a:gd name="connsiteY0" fmla="*/ 0 h 3693"/>
                  <a:gd name="connsiteX1" fmla="*/ 6462 w 6461"/>
                  <a:gd name="connsiteY1" fmla="*/ 3693 h 3693"/>
                  <a:gd name="connsiteX2" fmla="*/ 0 w 6461"/>
                  <a:gd name="connsiteY2" fmla="*/ 0 h 3693"/>
                </a:gdLst>
                <a:ahLst/>
                <a:cxnLst>
                  <a:cxn ang="0">
                    <a:pos x="connsiteX0" y="connsiteY0"/>
                  </a:cxn>
                  <a:cxn ang="0">
                    <a:pos x="connsiteX1" y="connsiteY1"/>
                  </a:cxn>
                  <a:cxn ang="0">
                    <a:pos x="connsiteX2" y="connsiteY2"/>
                  </a:cxn>
                </a:cxnLst>
                <a:rect l="l" t="t" r="r" b="b"/>
                <a:pathLst>
                  <a:path w="6461" h="3693">
                    <a:moveTo>
                      <a:pt x="0" y="0"/>
                    </a:moveTo>
                    <a:cubicBezTo>
                      <a:pt x="1846" y="923"/>
                      <a:pt x="4615" y="2770"/>
                      <a:pt x="6462" y="3693"/>
                    </a:cubicBezTo>
                    <a:cubicBezTo>
                      <a:pt x="4615" y="2770"/>
                      <a:pt x="2769" y="1847"/>
                      <a:pt x="0" y="0"/>
                    </a:cubicBezTo>
                    <a:close/>
                  </a:path>
                </a:pathLst>
              </a:custGeom>
              <a:grpFill/>
              <a:ln w="92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0898732-CCEE-A99E-DEA6-E9DD926DAC26}"/>
                  </a:ext>
                </a:extLst>
              </p:cNvPr>
              <p:cNvSpPr/>
              <p:nvPr/>
            </p:nvSpPr>
            <p:spPr>
              <a:xfrm>
                <a:off x="4698298" y="2477549"/>
                <a:ext cx="1193094" cy="1190893"/>
              </a:xfrm>
              <a:custGeom>
                <a:avLst/>
                <a:gdLst>
                  <a:gd name="connsiteX0" fmla="*/ 1386 w 1193094"/>
                  <a:gd name="connsiteY0" fmla="*/ 321040 h 1190893"/>
                  <a:gd name="connsiteX1" fmla="*/ 15241 w 1193094"/>
                  <a:gd name="connsiteY1" fmla="*/ 253115 h 1190893"/>
                  <a:gd name="connsiteX2" fmla="*/ 317282 w 1193094"/>
                  <a:gd name="connsiteY2" fmla="*/ 1516 h 1190893"/>
                  <a:gd name="connsiteX3" fmla="*/ 696912 w 1193094"/>
                  <a:gd name="connsiteY3" fmla="*/ 304405 h 1190893"/>
                  <a:gd name="connsiteX4" fmla="*/ 402491 w 1193094"/>
                  <a:gd name="connsiteY4" fmla="*/ 693934 h 1190893"/>
                  <a:gd name="connsiteX5" fmla="*/ 374088 w 1193094"/>
                  <a:gd name="connsiteY5" fmla="*/ 697399 h 1190893"/>
                  <a:gd name="connsiteX6" fmla="*/ 374088 w 1193094"/>
                  <a:gd name="connsiteY6" fmla="*/ 864439 h 1190893"/>
                  <a:gd name="connsiteX7" fmla="*/ 911666 w 1193094"/>
                  <a:gd name="connsiteY7" fmla="*/ 864439 h 1190893"/>
                  <a:gd name="connsiteX8" fmla="*/ 910973 w 1193094"/>
                  <a:gd name="connsiteY8" fmla="*/ 791662 h 1190893"/>
                  <a:gd name="connsiteX9" fmla="*/ 881878 w 1193094"/>
                  <a:gd name="connsiteY9" fmla="*/ 746610 h 1190893"/>
                  <a:gd name="connsiteX10" fmla="*/ 870101 w 1193094"/>
                  <a:gd name="connsiteY10" fmla="*/ 743838 h 1190893"/>
                  <a:gd name="connsiteX11" fmla="*/ 788356 w 1193094"/>
                  <a:gd name="connsiteY11" fmla="*/ 734134 h 1190893"/>
                  <a:gd name="connsiteX12" fmla="*/ 679593 w 1193094"/>
                  <a:gd name="connsiteY12" fmla="*/ 586501 h 1190893"/>
                  <a:gd name="connsiteX13" fmla="*/ 707996 w 1193094"/>
                  <a:gd name="connsiteY13" fmla="*/ 557391 h 1190893"/>
                  <a:gd name="connsiteX14" fmla="*/ 785585 w 1193094"/>
                  <a:gd name="connsiteY14" fmla="*/ 562243 h 1190893"/>
                  <a:gd name="connsiteX15" fmla="*/ 910281 w 1193094"/>
                  <a:gd name="connsiteY15" fmla="*/ 697399 h 1190893"/>
                  <a:gd name="connsiteX16" fmla="*/ 922057 w 1193094"/>
                  <a:gd name="connsiteY16" fmla="*/ 719579 h 1190893"/>
                  <a:gd name="connsiteX17" fmla="*/ 957388 w 1193094"/>
                  <a:gd name="connsiteY17" fmla="*/ 666209 h 1190893"/>
                  <a:gd name="connsiteX18" fmla="*/ 959466 w 1193094"/>
                  <a:gd name="connsiteY18" fmla="*/ 653040 h 1190893"/>
                  <a:gd name="connsiteX19" fmla="*/ 976092 w 1193094"/>
                  <a:gd name="connsiteY19" fmla="*/ 546994 h 1190893"/>
                  <a:gd name="connsiteX20" fmla="*/ 1163829 w 1193094"/>
                  <a:gd name="connsiteY20" fmla="*/ 418076 h 1190893"/>
                  <a:gd name="connsiteX21" fmla="*/ 1192925 w 1193094"/>
                  <a:gd name="connsiteY21" fmla="*/ 446493 h 1190893"/>
                  <a:gd name="connsiteX22" fmla="*/ 1184612 w 1193094"/>
                  <a:gd name="connsiteY22" fmla="*/ 544915 h 1190893"/>
                  <a:gd name="connsiteX23" fmla="*/ 1008652 w 1193094"/>
                  <a:gd name="connsiteY23" fmla="*/ 695320 h 1190893"/>
                  <a:gd name="connsiteX24" fmla="*/ 982327 w 1193094"/>
                  <a:gd name="connsiteY24" fmla="*/ 711954 h 1190893"/>
                  <a:gd name="connsiteX25" fmla="*/ 960159 w 1193094"/>
                  <a:gd name="connsiteY25" fmla="*/ 783345 h 1190893"/>
                  <a:gd name="connsiteX26" fmla="*/ 960159 w 1193094"/>
                  <a:gd name="connsiteY26" fmla="*/ 865132 h 1190893"/>
                  <a:gd name="connsiteX27" fmla="*/ 973321 w 1193094"/>
                  <a:gd name="connsiteY27" fmla="*/ 865132 h 1190893"/>
                  <a:gd name="connsiteX28" fmla="*/ 1163136 w 1193094"/>
                  <a:gd name="connsiteY28" fmla="*/ 865132 h 1190893"/>
                  <a:gd name="connsiteX29" fmla="*/ 1192925 w 1193094"/>
                  <a:gd name="connsiteY29" fmla="*/ 894936 h 1190893"/>
                  <a:gd name="connsiteX30" fmla="*/ 1192925 w 1193094"/>
                  <a:gd name="connsiteY30" fmla="*/ 1159010 h 1190893"/>
                  <a:gd name="connsiteX31" fmla="*/ 1176299 w 1193094"/>
                  <a:gd name="connsiteY31" fmla="*/ 1190894 h 1190893"/>
                  <a:gd name="connsiteX32" fmla="*/ 694834 w 1193094"/>
                  <a:gd name="connsiteY32" fmla="*/ 1190894 h 1190893"/>
                  <a:gd name="connsiteX33" fmla="*/ 681671 w 1193094"/>
                  <a:gd name="connsiteY33" fmla="*/ 1156238 h 1190893"/>
                  <a:gd name="connsiteX34" fmla="*/ 708689 w 1193094"/>
                  <a:gd name="connsiteY34" fmla="*/ 1144455 h 1190893"/>
                  <a:gd name="connsiteX35" fmla="*/ 1131962 w 1193094"/>
                  <a:gd name="connsiteY35" fmla="*/ 1144455 h 1190893"/>
                  <a:gd name="connsiteX36" fmla="*/ 1145125 w 1193094"/>
                  <a:gd name="connsiteY36" fmla="*/ 1144455 h 1190893"/>
                  <a:gd name="connsiteX37" fmla="*/ 1145125 w 1193094"/>
                  <a:gd name="connsiteY37" fmla="*/ 1004447 h 1190893"/>
                  <a:gd name="connsiteX38" fmla="*/ 1034976 w 1193094"/>
                  <a:gd name="connsiteY38" fmla="*/ 1004447 h 1190893"/>
                  <a:gd name="connsiteX39" fmla="*/ 1006573 w 1193094"/>
                  <a:gd name="connsiteY39" fmla="*/ 980881 h 1190893"/>
                  <a:gd name="connsiteX40" fmla="*/ 1035669 w 1193094"/>
                  <a:gd name="connsiteY40" fmla="*/ 958008 h 1190893"/>
                  <a:gd name="connsiteX41" fmla="*/ 1122957 w 1193094"/>
                  <a:gd name="connsiteY41" fmla="*/ 958008 h 1190893"/>
                  <a:gd name="connsiteX42" fmla="*/ 1145125 w 1193094"/>
                  <a:gd name="connsiteY42" fmla="*/ 958008 h 1190893"/>
                  <a:gd name="connsiteX43" fmla="*/ 1145125 w 1193094"/>
                  <a:gd name="connsiteY43" fmla="*/ 912263 h 1190893"/>
                  <a:gd name="connsiteX44" fmla="*/ 960159 w 1193094"/>
                  <a:gd name="connsiteY44" fmla="*/ 912263 h 1190893"/>
                  <a:gd name="connsiteX45" fmla="*/ 960159 w 1193094"/>
                  <a:gd name="connsiteY45" fmla="*/ 947612 h 1190893"/>
                  <a:gd name="connsiteX46" fmla="*/ 972628 w 1193094"/>
                  <a:gd name="connsiteY46" fmla="*/ 1001674 h 1190893"/>
                  <a:gd name="connsiteX47" fmla="*/ 1003110 w 1193094"/>
                  <a:gd name="connsiteY47" fmla="*/ 1061975 h 1190893"/>
                  <a:gd name="connsiteX48" fmla="*/ 993411 w 1193094"/>
                  <a:gd name="connsiteY48" fmla="*/ 1095244 h 1190893"/>
                  <a:gd name="connsiteX49" fmla="*/ 961544 w 1193094"/>
                  <a:gd name="connsiteY49" fmla="*/ 1082075 h 1190893"/>
                  <a:gd name="connsiteX50" fmla="*/ 944918 w 1193094"/>
                  <a:gd name="connsiteY50" fmla="*/ 1048806 h 1190893"/>
                  <a:gd name="connsiteX51" fmla="*/ 937298 w 1193094"/>
                  <a:gd name="connsiteY51" fmla="*/ 1033558 h 1190893"/>
                  <a:gd name="connsiteX52" fmla="*/ 916515 w 1193094"/>
                  <a:gd name="connsiteY52" fmla="*/ 1074451 h 1190893"/>
                  <a:gd name="connsiteX53" fmla="*/ 910973 w 1193094"/>
                  <a:gd name="connsiteY53" fmla="*/ 1084848 h 1190893"/>
                  <a:gd name="connsiteX54" fmla="*/ 880492 w 1193094"/>
                  <a:gd name="connsiteY54" fmla="*/ 1095244 h 1190893"/>
                  <a:gd name="connsiteX55" fmla="*/ 870101 w 1193094"/>
                  <a:gd name="connsiteY55" fmla="*/ 1063361 h 1190893"/>
                  <a:gd name="connsiteX56" fmla="*/ 909588 w 1193094"/>
                  <a:gd name="connsiteY56" fmla="*/ 982961 h 1190893"/>
                  <a:gd name="connsiteX57" fmla="*/ 913051 w 1193094"/>
                  <a:gd name="connsiteY57" fmla="*/ 973257 h 1190893"/>
                  <a:gd name="connsiteX58" fmla="*/ 913051 w 1193094"/>
                  <a:gd name="connsiteY58" fmla="*/ 911570 h 1190893"/>
                  <a:gd name="connsiteX59" fmla="*/ 373395 w 1193094"/>
                  <a:gd name="connsiteY59" fmla="*/ 911570 h 1190893"/>
                  <a:gd name="connsiteX60" fmla="*/ 373395 w 1193094"/>
                  <a:gd name="connsiteY60" fmla="*/ 948305 h 1190893"/>
                  <a:gd name="connsiteX61" fmla="*/ 383786 w 1193094"/>
                  <a:gd name="connsiteY61" fmla="*/ 967019 h 1190893"/>
                  <a:gd name="connsiteX62" fmla="*/ 415653 w 1193094"/>
                  <a:gd name="connsiteY62" fmla="*/ 1050885 h 1190893"/>
                  <a:gd name="connsiteX63" fmla="*/ 339450 w 1193094"/>
                  <a:gd name="connsiteY63" fmla="*/ 1096631 h 1190893"/>
                  <a:gd name="connsiteX64" fmla="*/ 279873 w 1193094"/>
                  <a:gd name="connsiteY64" fmla="*/ 1028013 h 1190893"/>
                  <a:gd name="connsiteX65" fmla="*/ 325595 w 1193094"/>
                  <a:gd name="connsiteY65" fmla="*/ 961474 h 1190893"/>
                  <a:gd name="connsiteX66" fmla="*/ 325595 w 1193094"/>
                  <a:gd name="connsiteY66" fmla="*/ 911570 h 1190893"/>
                  <a:gd name="connsiteX67" fmla="*/ 47800 w 1193094"/>
                  <a:gd name="connsiteY67" fmla="*/ 911570 h 1190893"/>
                  <a:gd name="connsiteX68" fmla="*/ 47800 w 1193094"/>
                  <a:gd name="connsiteY68" fmla="*/ 1050885 h 1190893"/>
                  <a:gd name="connsiteX69" fmla="*/ 59577 w 1193094"/>
                  <a:gd name="connsiteY69" fmla="*/ 1050885 h 1190893"/>
                  <a:gd name="connsiteX70" fmla="*/ 157256 w 1193094"/>
                  <a:gd name="connsiteY70" fmla="*/ 1050885 h 1190893"/>
                  <a:gd name="connsiteX71" fmla="*/ 186351 w 1193094"/>
                  <a:gd name="connsiteY71" fmla="*/ 1073758 h 1190893"/>
                  <a:gd name="connsiteX72" fmla="*/ 156563 w 1193094"/>
                  <a:gd name="connsiteY72" fmla="*/ 1097324 h 1190893"/>
                  <a:gd name="connsiteX73" fmla="*/ 96986 w 1193094"/>
                  <a:gd name="connsiteY73" fmla="*/ 1097324 h 1190893"/>
                  <a:gd name="connsiteX74" fmla="*/ 47107 w 1193094"/>
                  <a:gd name="connsiteY74" fmla="*/ 1097324 h 1190893"/>
                  <a:gd name="connsiteX75" fmla="*/ 47107 w 1193094"/>
                  <a:gd name="connsiteY75" fmla="*/ 1143762 h 1190893"/>
                  <a:gd name="connsiteX76" fmla="*/ 61655 w 1193094"/>
                  <a:gd name="connsiteY76" fmla="*/ 1143762 h 1190893"/>
                  <a:gd name="connsiteX77" fmla="*/ 480772 w 1193094"/>
                  <a:gd name="connsiteY77" fmla="*/ 1143762 h 1190893"/>
                  <a:gd name="connsiteX78" fmla="*/ 492549 w 1193094"/>
                  <a:gd name="connsiteY78" fmla="*/ 1143762 h 1190893"/>
                  <a:gd name="connsiteX79" fmla="*/ 513332 w 1193094"/>
                  <a:gd name="connsiteY79" fmla="*/ 1161090 h 1190893"/>
                  <a:gd name="connsiteX80" fmla="*/ 504326 w 1193094"/>
                  <a:gd name="connsiteY80" fmla="*/ 1186042 h 1190893"/>
                  <a:gd name="connsiteX81" fmla="*/ 498091 w 1193094"/>
                  <a:gd name="connsiteY81" fmla="*/ 1190894 h 1190893"/>
                  <a:gd name="connsiteX82" fmla="*/ 0 w 1193094"/>
                  <a:gd name="connsiteY82" fmla="*/ 1190894 h 1190893"/>
                  <a:gd name="connsiteX83" fmla="*/ 0 w 1193094"/>
                  <a:gd name="connsiteY83" fmla="*/ 881073 h 1190893"/>
                  <a:gd name="connsiteX84" fmla="*/ 31867 w 1193094"/>
                  <a:gd name="connsiteY84" fmla="*/ 864439 h 1190893"/>
                  <a:gd name="connsiteX85" fmla="*/ 312433 w 1193094"/>
                  <a:gd name="connsiteY85" fmla="*/ 864439 h 1190893"/>
                  <a:gd name="connsiteX86" fmla="*/ 325595 w 1193094"/>
                  <a:gd name="connsiteY86" fmla="*/ 864439 h 1190893"/>
                  <a:gd name="connsiteX87" fmla="*/ 325595 w 1193094"/>
                  <a:gd name="connsiteY87" fmla="*/ 696706 h 1190893"/>
                  <a:gd name="connsiteX88" fmla="*/ 315896 w 1193094"/>
                  <a:gd name="connsiteY88" fmla="*/ 695320 h 1190893"/>
                  <a:gd name="connsiteX89" fmla="*/ 11777 w 1193094"/>
                  <a:gd name="connsiteY89" fmla="*/ 436096 h 1190893"/>
                  <a:gd name="connsiteX90" fmla="*/ 0 w 1193094"/>
                  <a:gd name="connsiteY90" fmla="*/ 375796 h 1190893"/>
                  <a:gd name="connsiteX91" fmla="*/ 1386 w 1193094"/>
                  <a:gd name="connsiteY91" fmla="*/ 321040 h 1190893"/>
                  <a:gd name="connsiteX92" fmla="*/ 652576 w 1193094"/>
                  <a:gd name="connsiteY92" fmla="*/ 349458 h 1190893"/>
                  <a:gd name="connsiteX93" fmla="*/ 350534 w 1193094"/>
                  <a:gd name="connsiteY93" fmla="*/ 46568 h 1190893"/>
                  <a:gd name="connsiteX94" fmla="*/ 47800 w 1193094"/>
                  <a:gd name="connsiteY94" fmla="*/ 348071 h 1190893"/>
                  <a:gd name="connsiteX95" fmla="*/ 349841 w 1193094"/>
                  <a:gd name="connsiteY95" fmla="*/ 651654 h 1190893"/>
                  <a:gd name="connsiteX96" fmla="*/ 652576 w 1193094"/>
                  <a:gd name="connsiteY96" fmla="*/ 349458 h 1190893"/>
                  <a:gd name="connsiteX97" fmla="*/ 1145125 w 1193094"/>
                  <a:gd name="connsiteY97" fmla="*/ 468673 h 1190893"/>
                  <a:gd name="connsiteX98" fmla="*/ 1007266 w 1193094"/>
                  <a:gd name="connsiteY98" fmla="*/ 649574 h 1190893"/>
                  <a:gd name="connsiteX99" fmla="*/ 1145125 w 1193094"/>
                  <a:gd name="connsiteY99" fmla="*/ 468673 h 1190893"/>
                  <a:gd name="connsiteX100" fmla="*/ 730857 w 1193094"/>
                  <a:gd name="connsiteY100" fmla="*/ 605908 h 1190893"/>
                  <a:gd name="connsiteX101" fmla="*/ 863866 w 1193094"/>
                  <a:gd name="connsiteY101" fmla="*/ 696706 h 1190893"/>
                  <a:gd name="connsiteX102" fmla="*/ 730857 w 1193094"/>
                  <a:gd name="connsiteY102" fmla="*/ 605908 h 1190893"/>
                  <a:gd name="connsiteX103" fmla="*/ 373395 w 1193094"/>
                  <a:gd name="connsiteY103" fmla="*/ 1029399 h 1190893"/>
                  <a:gd name="connsiteX104" fmla="*/ 351227 w 1193094"/>
                  <a:gd name="connsiteY104" fmla="*/ 1005833 h 1190893"/>
                  <a:gd name="connsiteX105" fmla="*/ 326981 w 1193094"/>
                  <a:gd name="connsiteY105" fmla="*/ 1028706 h 1190893"/>
                  <a:gd name="connsiteX106" fmla="*/ 349149 w 1193094"/>
                  <a:gd name="connsiteY106" fmla="*/ 1052272 h 1190893"/>
                  <a:gd name="connsiteX107" fmla="*/ 373395 w 1193094"/>
                  <a:gd name="connsiteY107" fmla="*/ 1029399 h 11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193094" h="1190893">
                    <a:moveTo>
                      <a:pt x="1386" y="321040"/>
                    </a:moveTo>
                    <a:cubicBezTo>
                      <a:pt x="6235" y="298168"/>
                      <a:pt x="9006" y="275295"/>
                      <a:pt x="15241" y="253115"/>
                    </a:cubicBezTo>
                    <a:cubicBezTo>
                      <a:pt x="53342" y="115879"/>
                      <a:pt x="175267" y="14685"/>
                      <a:pt x="317282" y="1516"/>
                    </a:cubicBezTo>
                    <a:cubicBezTo>
                      <a:pt x="505711" y="-15812"/>
                      <a:pt x="672666" y="117266"/>
                      <a:pt x="696912" y="304405"/>
                    </a:cubicBezTo>
                    <a:cubicBezTo>
                      <a:pt x="721158" y="491545"/>
                      <a:pt x="589535" y="666209"/>
                      <a:pt x="402491" y="693934"/>
                    </a:cubicBezTo>
                    <a:cubicBezTo>
                      <a:pt x="393485" y="695320"/>
                      <a:pt x="383786" y="696706"/>
                      <a:pt x="374088" y="697399"/>
                    </a:cubicBezTo>
                    <a:cubicBezTo>
                      <a:pt x="374088" y="752848"/>
                      <a:pt x="374088" y="808297"/>
                      <a:pt x="374088" y="864439"/>
                    </a:cubicBezTo>
                    <a:cubicBezTo>
                      <a:pt x="553512" y="864439"/>
                      <a:pt x="732243" y="864439"/>
                      <a:pt x="911666" y="864439"/>
                    </a:cubicBezTo>
                    <a:cubicBezTo>
                      <a:pt x="911666" y="840180"/>
                      <a:pt x="913051" y="815921"/>
                      <a:pt x="910973" y="791662"/>
                    </a:cubicBezTo>
                    <a:cubicBezTo>
                      <a:pt x="909588" y="772255"/>
                      <a:pt x="896425" y="759086"/>
                      <a:pt x="881878" y="746610"/>
                    </a:cubicBezTo>
                    <a:cubicBezTo>
                      <a:pt x="879107" y="744531"/>
                      <a:pt x="874257" y="743838"/>
                      <a:pt x="870101" y="743838"/>
                    </a:cubicBezTo>
                    <a:cubicBezTo>
                      <a:pt x="842391" y="743838"/>
                      <a:pt x="815373" y="743838"/>
                      <a:pt x="788356" y="734134"/>
                    </a:cubicBezTo>
                    <a:cubicBezTo>
                      <a:pt x="726008" y="711954"/>
                      <a:pt x="681671" y="651654"/>
                      <a:pt x="679593" y="586501"/>
                    </a:cubicBezTo>
                    <a:cubicBezTo>
                      <a:pt x="678900" y="565708"/>
                      <a:pt x="687906" y="556698"/>
                      <a:pt x="707996" y="557391"/>
                    </a:cubicBezTo>
                    <a:cubicBezTo>
                      <a:pt x="733628" y="558084"/>
                      <a:pt x="760645" y="556698"/>
                      <a:pt x="785585" y="562243"/>
                    </a:cubicBezTo>
                    <a:cubicBezTo>
                      <a:pt x="852089" y="575411"/>
                      <a:pt x="901275" y="630167"/>
                      <a:pt x="910281" y="697399"/>
                    </a:cubicBezTo>
                    <a:cubicBezTo>
                      <a:pt x="911666" y="707102"/>
                      <a:pt x="913744" y="715420"/>
                      <a:pt x="922057" y="719579"/>
                    </a:cubicBezTo>
                    <a:cubicBezTo>
                      <a:pt x="933834" y="701558"/>
                      <a:pt x="946304" y="684230"/>
                      <a:pt x="957388" y="666209"/>
                    </a:cubicBezTo>
                    <a:cubicBezTo>
                      <a:pt x="959466" y="662744"/>
                      <a:pt x="959466" y="657199"/>
                      <a:pt x="959466" y="653040"/>
                    </a:cubicBezTo>
                    <a:cubicBezTo>
                      <a:pt x="958773" y="616998"/>
                      <a:pt x="960159" y="580957"/>
                      <a:pt x="976092" y="546994"/>
                    </a:cubicBezTo>
                    <a:cubicBezTo>
                      <a:pt x="1012808" y="466593"/>
                      <a:pt x="1075156" y="423621"/>
                      <a:pt x="1163829" y="418076"/>
                    </a:cubicBezTo>
                    <a:cubicBezTo>
                      <a:pt x="1183919" y="416689"/>
                      <a:pt x="1192925" y="425700"/>
                      <a:pt x="1192925" y="446493"/>
                    </a:cubicBezTo>
                    <a:cubicBezTo>
                      <a:pt x="1192925" y="479762"/>
                      <a:pt x="1195003" y="512339"/>
                      <a:pt x="1184612" y="544915"/>
                    </a:cubicBezTo>
                    <a:cubicBezTo>
                      <a:pt x="1156901" y="630860"/>
                      <a:pt x="1098710" y="681458"/>
                      <a:pt x="1008652" y="695320"/>
                    </a:cubicBezTo>
                    <a:cubicBezTo>
                      <a:pt x="996182" y="697399"/>
                      <a:pt x="988562" y="701558"/>
                      <a:pt x="982327" y="711954"/>
                    </a:cubicBezTo>
                    <a:cubicBezTo>
                      <a:pt x="968472" y="734134"/>
                      <a:pt x="960852" y="757700"/>
                      <a:pt x="960159" y="783345"/>
                    </a:cubicBezTo>
                    <a:cubicBezTo>
                      <a:pt x="959466" y="810376"/>
                      <a:pt x="960159" y="836714"/>
                      <a:pt x="960159" y="865132"/>
                    </a:cubicBezTo>
                    <a:cubicBezTo>
                      <a:pt x="965008" y="865132"/>
                      <a:pt x="969165" y="865132"/>
                      <a:pt x="973321" y="865132"/>
                    </a:cubicBezTo>
                    <a:cubicBezTo>
                      <a:pt x="1036362" y="865132"/>
                      <a:pt x="1100095" y="865132"/>
                      <a:pt x="1163136" y="865132"/>
                    </a:cubicBezTo>
                    <a:cubicBezTo>
                      <a:pt x="1185304" y="865132"/>
                      <a:pt x="1192925" y="872756"/>
                      <a:pt x="1192925" y="894936"/>
                    </a:cubicBezTo>
                    <a:cubicBezTo>
                      <a:pt x="1192925" y="982961"/>
                      <a:pt x="1192925" y="1070985"/>
                      <a:pt x="1192925" y="1159010"/>
                    </a:cubicBezTo>
                    <a:cubicBezTo>
                      <a:pt x="1192925" y="1173566"/>
                      <a:pt x="1188768" y="1183963"/>
                      <a:pt x="1176299" y="1190894"/>
                    </a:cubicBezTo>
                    <a:cubicBezTo>
                      <a:pt x="1015579" y="1190894"/>
                      <a:pt x="854860" y="1190894"/>
                      <a:pt x="694834" y="1190894"/>
                    </a:cubicBezTo>
                    <a:cubicBezTo>
                      <a:pt x="678900" y="1179804"/>
                      <a:pt x="674744" y="1168714"/>
                      <a:pt x="681671" y="1156238"/>
                    </a:cubicBezTo>
                    <a:cubicBezTo>
                      <a:pt x="687906" y="1145842"/>
                      <a:pt x="697605" y="1144455"/>
                      <a:pt x="708689" y="1144455"/>
                    </a:cubicBezTo>
                    <a:cubicBezTo>
                      <a:pt x="850011" y="1144455"/>
                      <a:pt x="991333" y="1144455"/>
                      <a:pt x="1131962" y="1144455"/>
                    </a:cubicBezTo>
                    <a:cubicBezTo>
                      <a:pt x="1136119" y="1144455"/>
                      <a:pt x="1140968" y="1144455"/>
                      <a:pt x="1145125" y="1144455"/>
                    </a:cubicBezTo>
                    <a:cubicBezTo>
                      <a:pt x="1145125" y="1097324"/>
                      <a:pt x="1145125" y="1050885"/>
                      <a:pt x="1145125" y="1004447"/>
                    </a:cubicBezTo>
                    <a:cubicBezTo>
                      <a:pt x="1107716" y="1004447"/>
                      <a:pt x="1071000" y="1004447"/>
                      <a:pt x="1034976" y="1004447"/>
                    </a:cubicBezTo>
                    <a:cubicBezTo>
                      <a:pt x="1016965" y="1004447"/>
                      <a:pt x="1006573" y="995437"/>
                      <a:pt x="1006573" y="980881"/>
                    </a:cubicBezTo>
                    <a:cubicBezTo>
                      <a:pt x="1006573" y="966326"/>
                      <a:pt x="1017658" y="958008"/>
                      <a:pt x="1035669" y="958008"/>
                    </a:cubicBezTo>
                    <a:cubicBezTo>
                      <a:pt x="1064765" y="958008"/>
                      <a:pt x="1093861" y="958008"/>
                      <a:pt x="1122957" y="958008"/>
                    </a:cubicBezTo>
                    <a:cubicBezTo>
                      <a:pt x="1130577" y="958008"/>
                      <a:pt x="1138197" y="958008"/>
                      <a:pt x="1145125" y="958008"/>
                    </a:cubicBezTo>
                    <a:cubicBezTo>
                      <a:pt x="1145125" y="941374"/>
                      <a:pt x="1145125" y="926818"/>
                      <a:pt x="1145125" y="912263"/>
                    </a:cubicBezTo>
                    <a:cubicBezTo>
                      <a:pt x="1082777" y="912263"/>
                      <a:pt x="1021814" y="912263"/>
                      <a:pt x="960159" y="912263"/>
                    </a:cubicBezTo>
                    <a:cubicBezTo>
                      <a:pt x="960159" y="924739"/>
                      <a:pt x="960852" y="935829"/>
                      <a:pt x="960159" y="947612"/>
                    </a:cubicBezTo>
                    <a:cubicBezTo>
                      <a:pt x="958773" y="967019"/>
                      <a:pt x="962930" y="985040"/>
                      <a:pt x="972628" y="1001674"/>
                    </a:cubicBezTo>
                    <a:cubicBezTo>
                      <a:pt x="983713" y="1021082"/>
                      <a:pt x="993411" y="1041875"/>
                      <a:pt x="1003110" y="1061975"/>
                    </a:cubicBezTo>
                    <a:cubicBezTo>
                      <a:pt x="1010037" y="1075837"/>
                      <a:pt x="1005881" y="1089699"/>
                      <a:pt x="993411" y="1095244"/>
                    </a:cubicBezTo>
                    <a:cubicBezTo>
                      <a:pt x="981634" y="1100789"/>
                      <a:pt x="969165" y="1095938"/>
                      <a:pt x="961544" y="1082075"/>
                    </a:cubicBezTo>
                    <a:cubicBezTo>
                      <a:pt x="956002" y="1070985"/>
                      <a:pt x="950460" y="1059896"/>
                      <a:pt x="944918" y="1048806"/>
                    </a:cubicBezTo>
                    <a:cubicBezTo>
                      <a:pt x="942840" y="1043954"/>
                      <a:pt x="940069" y="1039795"/>
                      <a:pt x="937298" y="1033558"/>
                    </a:cubicBezTo>
                    <a:cubicBezTo>
                      <a:pt x="929678" y="1048806"/>
                      <a:pt x="923443" y="1061282"/>
                      <a:pt x="916515" y="1074451"/>
                    </a:cubicBezTo>
                    <a:cubicBezTo>
                      <a:pt x="914437" y="1077916"/>
                      <a:pt x="913051" y="1081382"/>
                      <a:pt x="910973" y="1084848"/>
                    </a:cubicBezTo>
                    <a:cubicBezTo>
                      <a:pt x="904046" y="1096631"/>
                      <a:pt x="891576" y="1100789"/>
                      <a:pt x="880492" y="1095244"/>
                    </a:cubicBezTo>
                    <a:cubicBezTo>
                      <a:pt x="868715" y="1089699"/>
                      <a:pt x="863866" y="1076531"/>
                      <a:pt x="870101" y="1063361"/>
                    </a:cubicBezTo>
                    <a:cubicBezTo>
                      <a:pt x="883263" y="1036330"/>
                      <a:pt x="896425" y="1009992"/>
                      <a:pt x="909588" y="982961"/>
                    </a:cubicBezTo>
                    <a:cubicBezTo>
                      <a:pt x="910973" y="980188"/>
                      <a:pt x="913051" y="976723"/>
                      <a:pt x="913051" y="973257"/>
                    </a:cubicBezTo>
                    <a:cubicBezTo>
                      <a:pt x="913051" y="952464"/>
                      <a:pt x="913051" y="932363"/>
                      <a:pt x="913051" y="911570"/>
                    </a:cubicBezTo>
                    <a:cubicBezTo>
                      <a:pt x="732935" y="911570"/>
                      <a:pt x="553512" y="911570"/>
                      <a:pt x="373395" y="911570"/>
                    </a:cubicBezTo>
                    <a:cubicBezTo>
                      <a:pt x="373395" y="924046"/>
                      <a:pt x="374088" y="935829"/>
                      <a:pt x="373395" y="948305"/>
                    </a:cubicBezTo>
                    <a:cubicBezTo>
                      <a:pt x="372702" y="957315"/>
                      <a:pt x="375473" y="962167"/>
                      <a:pt x="383786" y="967019"/>
                    </a:cubicBezTo>
                    <a:cubicBezTo>
                      <a:pt x="414268" y="982961"/>
                      <a:pt x="427430" y="1018309"/>
                      <a:pt x="415653" y="1050885"/>
                    </a:cubicBezTo>
                    <a:cubicBezTo>
                      <a:pt x="404569" y="1082768"/>
                      <a:pt x="371317" y="1102175"/>
                      <a:pt x="339450" y="1096631"/>
                    </a:cubicBezTo>
                    <a:cubicBezTo>
                      <a:pt x="304812" y="1090393"/>
                      <a:pt x="279873" y="1061975"/>
                      <a:pt x="279873" y="1028013"/>
                    </a:cubicBezTo>
                    <a:cubicBezTo>
                      <a:pt x="279873" y="996130"/>
                      <a:pt x="297192" y="974643"/>
                      <a:pt x="325595" y="961474"/>
                    </a:cubicBezTo>
                    <a:cubicBezTo>
                      <a:pt x="325595" y="944840"/>
                      <a:pt x="325595" y="928205"/>
                      <a:pt x="325595" y="911570"/>
                    </a:cubicBezTo>
                    <a:cubicBezTo>
                      <a:pt x="232766" y="911570"/>
                      <a:pt x="140629" y="911570"/>
                      <a:pt x="47800" y="911570"/>
                    </a:cubicBezTo>
                    <a:cubicBezTo>
                      <a:pt x="47800" y="958008"/>
                      <a:pt x="47800" y="1003754"/>
                      <a:pt x="47800" y="1050885"/>
                    </a:cubicBezTo>
                    <a:cubicBezTo>
                      <a:pt x="51957" y="1050885"/>
                      <a:pt x="56113" y="1050885"/>
                      <a:pt x="59577" y="1050885"/>
                    </a:cubicBezTo>
                    <a:cubicBezTo>
                      <a:pt x="92136" y="1050885"/>
                      <a:pt x="124696" y="1050885"/>
                      <a:pt x="157256" y="1050885"/>
                    </a:cubicBezTo>
                    <a:cubicBezTo>
                      <a:pt x="175267" y="1050885"/>
                      <a:pt x="186351" y="1059203"/>
                      <a:pt x="186351" y="1073758"/>
                    </a:cubicBezTo>
                    <a:cubicBezTo>
                      <a:pt x="186351" y="1088313"/>
                      <a:pt x="175267" y="1097324"/>
                      <a:pt x="156563" y="1097324"/>
                    </a:cubicBezTo>
                    <a:cubicBezTo>
                      <a:pt x="136473" y="1097324"/>
                      <a:pt x="117076" y="1097324"/>
                      <a:pt x="96986" y="1097324"/>
                    </a:cubicBezTo>
                    <a:cubicBezTo>
                      <a:pt x="80360" y="1097324"/>
                      <a:pt x="63734" y="1097324"/>
                      <a:pt x="47107" y="1097324"/>
                    </a:cubicBezTo>
                    <a:cubicBezTo>
                      <a:pt x="47107" y="1113265"/>
                      <a:pt x="47107" y="1128514"/>
                      <a:pt x="47107" y="1143762"/>
                    </a:cubicBezTo>
                    <a:cubicBezTo>
                      <a:pt x="52649" y="1143762"/>
                      <a:pt x="56806" y="1143762"/>
                      <a:pt x="61655" y="1143762"/>
                    </a:cubicBezTo>
                    <a:cubicBezTo>
                      <a:pt x="201592" y="1143762"/>
                      <a:pt x="340836" y="1143762"/>
                      <a:pt x="480772" y="1143762"/>
                    </a:cubicBezTo>
                    <a:cubicBezTo>
                      <a:pt x="484929" y="1143762"/>
                      <a:pt x="488393" y="1143762"/>
                      <a:pt x="492549" y="1143762"/>
                    </a:cubicBezTo>
                    <a:cubicBezTo>
                      <a:pt x="503633" y="1144455"/>
                      <a:pt x="510561" y="1150693"/>
                      <a:pt x="513332" y="1161090"/>
                    </a:cubicBezTo>
                    <a:cubicBezTo>
                      <a:pt x="516103" y="1170793"/>
                      <a:pt x="512639" y="1179111"/>
                      <a:pt x="504326" y="1186042"/>
                    </a:cubicBezTo>
                    <a:cubicBezTo>
                      <a:pt x="502248" y="1187428"/>
                      <a:pt x="500169" y="1188814"/>
                      <a:pt x="498091" y="1190894"/>
                    </a:cubicBezTo>
                    <a:cubicBezTo>
                      <a:pt x="331830" y="1190894"/>
                      <a:pt x="166261" y="1190894"/>
                      <a:pt x="0" y="1190894"/>
                    </a:cubicBezTo>
                    <a:cubicBezTo>
                      <a:pt x="0" y="1087620"/>
                      <a:pt x="0" y="984347"/>
                      <a:pt x="0" y="881073"/>
                    </a:cubicBezTo>
                    <a:cubicBezTo>
                      <a:pt x="6928" y="868597"/>
                      <a:pt x="17319" y="864439"/>
                      <a:pt x="31867" y="864439"/>
                    </a:cubicBezTo>
                    <a:cubicBezTo>
                      <a:pt x="125389" y="865132"/>
                      <a:pt x="218911" y="864439"/>
                      <a:pt x="312433" y="864439"/>
                    </a:cubicBezTo>
                    <a:cubicBezTo>
                      <a:pt x="316589" y="864439"/>
                      <a:pt x="321438" y="864439"/>
                      <a:pt x="325595" y="864439"/>
                    </a:cubicBezTo>
                    <a:cubicBezTo>
                      <a:pt x="325595" y="807603"/>
                      <a:pt x="325595" y="752155"/>
                      <a:pt x="325595" y="696706"/>
                    </a:cubicBezTo>
                    <a:cubicBezTo>
                      <a:pt x="322131" y="696013"/>
                      <a:pt x="318667" y="695320"/>
                      <a:pt x="315896" y="695320"/>
                    </a:cubicBezTo>
                    <a:cubicBezTo>
                      <a:pt x="169725" y="680764"/>
                      <a:pt x="49186" y="578184"/>
                      <a:pt x="11777" y="436096"/>
                    </a:cubicBezTo>
                    <a:cubicBezTo>
                      <a:pt x="6928" y="415996"/>
                      <a:pt x="4157" y="395896"/>
                      <a:pt x="0" y="375796"/>
                    </a:cubicBezTo>
                    <a:cubicBezTo>
                      <a:pt x="1386" y="358468"/>
                      <a:pt x="1386" y="339754"/>
                      <a:pt x="1386" y="321040"/>
                    </a:cubicBezTo>
                    <a:close/>
                    <a:moveTo>
                      <a:pt x="652576" y="349458"/>
                    </a:moveTo>
                    <a:cubicBezTo>
                      <a:pt x="652576" y="182418"/>
                      <a:pt x="516796" y="46568"/>
                      <a:pt x="350534" y="46568"/>
                    </a:cubicBezTo>
                    <a:cubicBezTo>
                      <a:pt x="184273" y="46568"/>
                      <a:pt x="48493" y="181725"/>
                      <a:pt x="47800" y="348071"/>
                    </a:cubicBezTo>
                    <a:cubicBezTo>
                      <a:pt x="47107" y="515111"/>
                      <a:pt x="182887" y="651654"/>
                      <a:pt x="349841" y="651654"/>
                    </a:cubicBezTo>
                    <a:cubicBezTo>
                      <a:pt x="516103" y="652347"/>
                      <a:pt x="652576" y="516497"/>
                      <a:pt x="652576" y="349458"/>
                    </a:cubicBezTo>
                    <a:close/>
                    <a:moveTo>
                      <a:pt x="1145125" y="468673"/>
                    </a:moveTo>
                    <a:cubicBezTo>
                      <a:pt x="1073078" y="475604"/>
                      <a:pt x="996182" y="547687"/>
                      <a:pt x="1007266" y="649574"/>
                    </a:cubicBezTo>
                    <a:cubicBezTo>
                      <a:pt x="1078620" y="641950"/>
                      <a:pt x="1156209" y="570560"/>
                      <a:pt x="1145125" y="468673"/>
                    </a:cubicBezTo>
                    <a:close/>
                    <a:moveTo>
                      <a:pt x="730857" y="605908"/>
                    </a:moveTo>
                    <a:cubicBezTo>
                      <a:pt x="739170" y="664130"/>
                      <a:pt x="804289" y="708489"/>
                      <a:pt x="863866" y="696706"/>
                    </a:cubicBezTo>
                    <a:cubicBezTo>
                      <a:pt x="852782" y="637791"/>
                      <a:pt x="795283" y="598284"/>
                      <a:pt x="730857" y="605908"/>
                    </a:cubicBezTo>
                    <a:close/>
                    <a:moveTo>
                      <a:pt x="373395" y="1029399"/>
                    </a:moveTo>
                    <a:cubicBezTo>
                      <a:pt x="373395" y="1016923"/>
                      <a:pt x="363697" y="1006526"/>
                      <a:pt x="351227" y="1005833"/>
                    </a:cubicBezTo>
                    <a:cubicBezTo>
                      <a:pt x="338757" y="1005140"/>
                      <a:pt x="326981" y="1015537"/>
                      <a:pt x="326981" y="1028706"/>
                    </a:cubicBezTo>
                    <a:cubicBezTo>
                      <a:pt x="326981" y="1041182"/>
                      <a:pt x="336679" y="1051578"/>
                      <a:pt x="349149" y="1052272"/>
                    </a:cubicBezTo>
                    <a:cubicBezTo>
                      <a:pt x="362311" y="1052965"/>
                      <a:pt x="373395" y="1042568"/>
                      <a:pt x="373395" y="102939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5F87FBF-40DC-F4DE-214B-E2023A36DC6B}"/>
                  </a:ext>
                </a:extLst>
              </p:cNvPr>
              <p:cNvSpPr/>
              <p:nvPr/>
            </p:nvSpPr>
            <p:spPr>
              <a:xfrm>
                <a:off x="5272069" y="3622697"/>
                <a:ext cx="46767" cy="47131"/>
              </a:xfrm>
              <a:custGeom>
                <a:avLst/>
                <a:gdLst>
                  <a:gd name="connsiteX0" fmla="*/ 16456 w 46767"/>
                  <a:gd name="connsiteY0" fmla="*/ 47131 h 47131"/>
                  <a:gd name="connsiteX1" fmla="*/ 10914 w 46767"/>
                  <a:gd name="connsiteY1" fmla="*/ 42973 h 47131"/>
                  <a:gd name="connsiteX2" fmla="*/ 1216 w 46767"/>
                  <a:gd name="connsiteY2" fmla="*/ 16635 h 47131"/>
                  <a:gd name="connsiteX3" fmla="*/ 24076 w 46767"/>
                  <a:gd name="connsiteY3" fmla="*/ 0 h 47131"/>
                  <a:gd name="connsiteX4" fmla="*/ 45552 w 46767"/>
                  <a:gd name="connsiteY4" fmla="*/ 16635 h 47131"/>
                  <a:gd name="connsiteX5" fmla="*/ 35853 w 46767"/>
                  <a:gd name="connsiteY5" fmla="*/ 42973 h 47131"/>
                  <a:gd name="connsiteX6" fmla="*/ 30311 w 46767"/>
                  <a:gd name="connsiteY6" fmla="*/ 47131 h 47131"/>
                  <a:gd name="connsiteX7" fmla="*/ 16456 w 46767"/>
                  <a:gd name="connsiteY7" fmla="*/ 47131 h 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67" h="47131">
                    <a:moveTo>
                      <a:pt x="16456" y="47131"/>
                    </a:moveTo>
                    <a:cubicBezTo>
                      <a:pt x="14378" y="45746"/>
                      <a:pt x="12992" y="44359"/>
                      <a:pt x="10914" y="42973"/>
                    </a:cubicBezTo>
                    <a:cubicBezTo>
                      <a:pt x="1908" y="36042"/>
                      <a:pt x="-2248" y="27724"/>
                      <a:pt x="1216" y="16635"/>
                    </a:cubicBezTo>
                    <a:cubicBezTo>
                      <a:pt x="4679" y="6238"/>
                      <a:pt x="12300" y="0"/>
                      <a:pt x="24076" y="0"/>
                    </a:cubicBezTo>
                    <a:cubicBezTo>
                      <a:pt x="35161" y="0"/>
                      <a:pt x="42088" y="6238"/>
                      <a:pt x="45552" y="16635"/>
                    </a:cubicBezTo>
                    <a:cubicBezTo>
                      <a:pt x="49016" y="27724"/>
                      <a:pt x="44859" y="36042"/>
                      <a:pt x="35853" y="42973"/>
                    </a:cubicBezTo>
                    <a:cubicBezTo>
                      <a:pt x="33775" y="44359"/>
                      <a:pt x="32390" y="45746"/>
                      <a:pt x="30311" y="47131"/>
                    </a:cubicBezTo>
                    <a:cubicBezTo>
                      <a:pt x="25462" y="47131"/>
                      <a:pt x="20613" y="47131"/>
                      <a:pt x="16456" y="47131"/>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9D8E93-D6A6-67C7-0AE2-3F54494C12C2}"/>
                  </a:ext>
                </a:extLst>
              </p:cNvPr>
              <p:cNvSpPr/>
              <p:nvPr/>
            </p:nvSpPr>
            <p:spPr>
              <a:xfrm>
                <a:off x="5210937" y="3436943"/>
                <a:ext cx="214061" cy="46438"/>
              </a:xfrm>
              <a:custGeom>
                <a:avLst/>
                <a:gdLst>
                  <a:gd name="connsiteX0" fmla="*/ 107377 w 214061"/>
                  <a:gd name="connsiteY0" fmla="*/ 46438 h 46438"/>
                  <a:gd name="connsiteX1" fmla="*/ 27017 w 214061"/>
                  <a:gd name="connsiteY1" fmla="*/ 46438 h 46438"/>
                  <a:gd name="connsiteX2" fmla="*/ 0 w 214061"/>
                  <a:gd name="connsiteY2" fmla="*/ 23566 h 46438"/>
                  <a:gd name="connsiteX3" fmla="*/ 27017 w 214061"/>
                  <a:gd name="connsiteY3" fmla="*/ 0 h 46438"/>
                  <a:gd name="connsiteX4" fmla="*/ 187044 w 214061"/>
                  <a:gd name="connsiteY4" fmla="*/ 0 h 46438"/>
                  <a:gd name="connsiteX5" fmla="*/ 214061 w 214061"/>
                  <a:gd name="connsiteY5" fmla="*/ 22873 h 46438"/>
                  <a:gd name="connsiteX6" fmla="*/ 187044 w 214061"/>
                  <a:gd name="connsiteY6" fmla="*/ 46438 h 46438"/>
                  <a:gd name="connsiteX7" fmla="*/ 107377 w 214061"/>
                  <a:gd name="connsiteY7" fmla="*/ 46438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61" h="46438">
                    <a:moveTo>
                      <a:pt x="107377" y="46438"/>
                    </a:moveTo>
                    <a:cubicBezTo>
                      <a:pt x="80360" y="46438"/>
                      <a:pt x="54035" y="46438"/>
                      <a:pt x="27017" y="46438"/>
                    </a:cubicBezTo>
                    <a:cubicBezTo>
                      <a:pt x="11084" y="46438"/>
                      <a:pt x="693" y="37428"/>
                      <a:pt x="0" y="23566"/>
                    </a:cubicBezTo>
                    <a:cubicBezTo>
                      <a:pt x="0" y="9704"/>
                      <a:pt x="10391" y="0"/>
                      <a:pt x="27017" y="0"/>
                    </a:cubicBezTo>
                    <a:cubicBezTo>
                      <a:pt x="80360" y="0"/>
                      <a:pt x="133702" y="0"/>
                      <a:pt x="187044" y="0"/>
                    </a:cubicBezTo>
                    <a:cubicBezTo>
                      <a:pt x="202977" y="0"/>
                      <a:pt x="213369" y="9010"/>
                      <a:pt x="214061" y="22873"/>
                    </a:cubicBezTo>
                    <a:cubicBezTo>
                      <a:pt x="214061" y="36735"/>
                      <a:pt x="203670" y="46438"/>
                      <a:pt x="187044" y="46438"/>
                    </a:cubicBezTo>
                    <a:cubicBezTo>
                      <a:pt x="160719" y="46438"/>
                      <a:pt x="134395" y="46438"/>
                      <a:pt x="107377" y="46438"/>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E07BEC2-620F-A87F-25F6-C24DED4CDE49}"/>
                  </a:ext>
                </a:extLst>
              </p:cNvPr>
              <p:cNvSpPr/>
              <p:nvPr/>
            </p:nvSpPr>
            <p:spPr>
              <a:xfrm>
                <a:off x="5165184" y="3529820"/>
                <a:ext cx="153160" cy="46438"/>
              </a:xfrm>
              <a:custGeom>
                <a:avLst/>
                <a:gdLst>
                  <a:gd name="connsiteX0" fmla="*/ 76234 w 153160"/>
                  <a:gd name="connsiteY0" fmla="*/ 0 h 46438"/>
                  <a:gd name="connsiteX1" fmla="*/ 127498 w 153160"/>
                  <a:gd name="connsiteY1" fmla="*/ 0 h 46438"/>
                  <a:gd name="connsiteX2" fmla="*/ 153130 w 153160"/>
                  <a:gd name="connsiteY2" fmla="*/ 23565 h 46438"/>
                  <a:gd name="connsiteX3" fmla="*/ 127498 w 153160"/>
                  <a:gd name="connsiteY3" fmla="*/ 46438 h 46438"/>
                  <a:gd name="connsiteX4" fmla="*/ 25663 w 153160"/>
                  <a:gd name="connsiteY4" fmla="*/ 46438 h 46438"/>
                  <a:gd name="connsiteX5" fmla="*/ 31 w 153160"/>
                  <a:gd name="connsiteY5" fmla="*/ 22873 h 46438"/>
                  <a:gd name="connsiteX6" fmla="*/ 25663 w 153160"/>
                  <a:gd name="connsiteY6" fmla="*/ 0 h 46438"/>
                  <a:gd name="connsiteX7" fmla="*/ 76234 w 153160"/>
                  <a:gd name="connsiteY7" fmla="*/ 0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 h="46438">
                    <a:moveTo>
                      <a:pt x="76234" y="0"/>
                    </a:moveTo>
                    <a:cubicBezTo>
                      <a:pt x="93553" y="0"/>
                      <a:pt x="110179" y="0"/>
                      <a:pt x="127498" y="0"/>
                    </a:cubicBezTo>
                    <a:cubicBezTo>
                      <a:pt x="142738" y="0"/>
                      <a:pt x="153823" y="10397"/>
                      <a:pt x="153130" y="23565"/>
                    </a:cubicBezTo>
                    <a:cubicBezTo>
                      <a:pt x="153130" y="36735"/>
                      <a:pt x="142738" y="46438"/>
                      <a:pt x="127498" y="46438"/>
                    </a:cubicBezTo>
                    <a:cubicBezTo>
                      <a:pt x="93553" y="46438"/>
                      <a:pt x="59608" y="46438"/>
                      <a:pt x="25663" y="46438"/>
                    </a:cubicBezTo>
                    <a:cubicBezTo>
                      <a:pt x="10422" y="46438"/>
                      <a:pt x="-662" y="36041"/>
                      <a:pt x="31" y="22873"/>
                    </a:cubicBezTo>
                    <a:cubicBezTo>
                      <a:pt x="31" y="9703"/>
                      <a:pt x="10422" y="693"/>
                      <a:pt x="25663" y="0"/>
                    </a:cubicBezTo>
                    <a:cubicBezTo>
                      <a:pt x="42289" y="0"/>
                      <a:pt x="59608" y="0"/>
                      <a:pt x="76234" y="0"/>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A6F8F6-DCF9-F836-E4B4-3496C28EAA08}"/>
                  </a:ext>
                </a:extLst>
              </p:cNvPr>
              <p:cNvSpPr/>
              <p:nvPr/>
            </p:nvSpPr>
            <p:spPr>
              <a:xfrm>
                <a:off x="5364729" y="3529512"/>
                <a:ext cx="106684" cy="47054"/>
              </a:xfrm>
              <a:custGeom>
                <a:avLst/>
                <a:gdLst>
                  <a:gd name="connsiteX0" fmla="*/ 52649 w 106684"/>
                  <a:gd name="connsiteY0" fmla="*/ 46746 h 47054"/>
                  <a:gd name="connsiteX1" fmla="*/ 24939 w 106684"/>
                  <a:gd name="connsiteY1" fmla="*/ 46746 h 47054"/>
                  <a:gd name="connsiteX2" fmla="*/ 0 w 106684"/>
                  <a:gd name="connsiteY2" fmla="*/ 23181 h 47054"/>
                  <a:gd name="connsiteX3" fmla="*/ 24246 w 106684"/>
                  <a:gd name="connsiteY3" fmla="*/ 308 h 47054"/>
                  <a:gd name="connsiteX4" fmla="*/ 83131 w 106684"/>
                  <a:gd name="connsiteY4" fmla="*/ 308 h 47054"/>
                  <a:gd name="connsiteX5" fmla="*/ 106684 w 106684"/>
                  <a:gd name="connsiteY5" fmla="*/ 23874 h 47054"/>
                  <a:gd name="connsiteX6" fmla="*/ 82438 w 106684"/>
                  <a:gd name="connsiteY6" fmla="*/ 46746 h 47054"/>
                  <a:gd name="connsiteX7" fmla="*/ 52649 w 106684"/>
                  <a:gd name="connsiteY7" fmla="*/ 46746 h 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4" h="47054">
                    <a:moveTo>
                      <a:pt x="52649" y="46746"/>
                    </a:moveTo>
                    <a:cubicBezTo>
                      <a:pt x="43644" y="46746"/>
                      <a:pt x="33945" y="46746"/>
                      <a:pt x="24939" y="46746"/>
                    </a:cubicBezTo>
                    <a:cubicBezTo>
                      <a:pt x="10391" y="46053"/>
                      <a:pt x="0" y="36350"/>
                      <a:pt x="0" y="23181"/>
                    </a:cubicBezTo>
                    <a:cubicBezTo>
                      <a:pt x="0" y="10011"/>
                      <a:pt x="10391" y="308"/>
                      <a:pt x="24246" y="308"/>
                    </a:cubicBezTo>
                    <a:cubicBezTo>
                      <a:pt x="43644" y="308"/>
                      <a:pt x="63733" y="-385"/>
                      <a:pt x="83131" y="308"/>
                    </a:cubicBezTo>
                    <a:cubicBezTo>
                      <a:pt x="96986" y="308"/>
                      <a:pt x="106684" y="10705"/>
                      <a:pt x="106684" y="23874"/>
                    </a:cubicBezTo>
                    <a:cubicBezTo>
                      <a:pt x="106684" y="37043"/>
                      <a:pt x="96293" y="46053"/>
                      <a:pt x="82438" y="46746"/>
                    </a:cubicBezTo>
                    <a:cubicBezTo>
                      <a:pt x="72739" y="47440"/>
                      <a:pt x="63041" y="46746"/>
                      <a:pt x="52649" y="4674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44B7B94-5D38-985E-DA87-2DD5905EA86D}"/>
                  </a:ext>
                </a:extLst>
              </p:cNvPr>
              <p:cNvSpPr/>
              <p:nvPr/>
            </p:nvSpPr>
            <p:spPr>
              <a:xfrm>
                <a:off x="4838927" y="3437117"/>
                <a:ext cx="93521" cy="46958"/>
              </a:xfrm>
              <a:custGeom>
                <a:avLst/>
                <a:gdLst>
                  <a:gd name="connsiteX0" fmla="*/ 46415 w 93521"/>
                  <a:gd name="connsiteY0" fmla="*/ 46265 h 46958"/>
                  <a:gd name="connsiteX1" fmla="*/ 23554 w 93521"/>
                  <a:gd name="connsiteY1" fmla="*/ 46265 h 46958"/>
                  <a:gd name="connsiteX2" fmla="*/ 0 w 93521"/>
                  <a:gd name="connsiteY2" fmla="*/ 22699 h 46958"/>
                  <a:gd name="connsiteX3" fmla="*/ 23554 w 93521"/>
                  <a:gd name="connsiteY3" fmla="*/ 520 h 46958"/>
                  <a:gd name="connsiteX4" fmla="*/ 69968 w 93521"/>
                  <a:gd name="connsiteY4" fmla="*/ 520 h 46958"/>
                  <a:gd name="connsiteX5" fmla="*/ 93522 w 93521"/>
                  <a:gd name="connsiteY5" fmla="*/ 23393 h 46958"/>
                  <a:gd name="connsiteX6" fmla="*/ 69968 w 93521"/>
                  <a:gd name="connsiteY6" fmla="*/ 46958 h 46958"/>
                  <a:gd name="connsiteX7" fmla="*/ 46415 w 93521"/>
                  <a:gd name="connsiteY7" fmla="*/ 46265 h 4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21" h="46958">
                    <a:moveTo>
                      <a:pt x="46415" y="46265"/>
                    </a:moveTo>
                    <a:cubicBezTo>
                      <a:pt x="38794" y="46265"/>
                      <a:pt x="31174" y="46265"/>
                      <a:pt x="23554" y="46265"/>
                    </a:cubicBezTo>
                    <a:cubicBezTo>
                      <a:pt x="9699" y="45572"/>
                      <a:pt x="0" y="35175"/>
                      <a:pt x="0" y="22699"/>
                    </a:cubicBezTo>
                    <a:cubicBezTo>
                      <a:pt x="0" y="10223"/>
                      <a:pt x="9699" y="520"/>
                      <a:pt x="23554" y="520"/>
                    </a:cubicBezTo>
                    <a:cubicBezTo>
                      <a:pt x="38794" y="-173"/>
                      <a:pt x="54728" y="-173"/>
                      <a:pt x="69968" y="520"/>
                    </a:cubicBezTo>
                    <a:cubicBezTo>
                      <a:pt x="83131" y="1213"/>
                      <a:pt x="92829" y="10916"/>
                      <a:pt x="93522" y="23393"/>
                    </a:cubicBezTo>
                    <a:cubicBezTo>
                      <a:pt x="93522" y="36562"/>
                      <a:pt x="83823" y="46265"/>
                      <a:pt x="69968" y="46958"/>
                    </a:cubicBezTo>
                    <a:cubicBezTo>
                      <a:pt x="62348" y="46265"/>
                      <a:pt x="54035" y="46265"/>
                      <a:pt x="46415" y="46265"/>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B269E6A-A5B5-5D0E-9478-2279A1BCBB83}"/>
                  </a:ext>
                </a:extLst>
              </p:cNvPr>
              <p:cNvSpPr/>
              <p:nvPr/>
            </p:nvSpPr>
            <p:spPr>
              <a:xfrm>
                <a:off x="5472073" y="3436943"/>
                <a:ext cx="46479" cy="46438"/>
              </a:xfrm>
              <a:custGeom>
                <a:avLst/>
                <a:gdLst>
                  <a:gd name="connsiteX0" fmla="*/ 22894 w 46479"/>
                  <a:gd name="connsiteY0" fmla="*/ 46438 h 46438"/>
                  <a:gd name="connsiteX1" fmla="*/ 33 w 46479"/>
                  <a:gd name="connsiteY1" fmla="*/ 22873 h 46438"/>
                  <a:gd name="connsiteX2" fmla="*/ 23586 w 46479"/>
                  <a:gd name="connsiteY2" fmla="*/ 0 h 46438"/>
                  <a:gd name="connsiteX3" fmla="*/ 46447 w 46479"/>
                  <a:gd name="connsiteY3" fmla="*/ 23566 h 46438"/>
                  <a:gd name="connsiteX4" fmla="*/ 22894 w 46479"/>
                  <a:gd name="connsiteY4" fmla="*/ 46438 h 4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9" h="46438">
                    <a:moveTo>
                      <a:pt x="22894" y="46438"/>
                    </a:moveTo>
                    <a:cubicBezTo>
                      <a:pt x="9731" y="46438"/>
                      <a:pt x="-660" y="35348"/>
                      <a:pt x="33" y="22873"/>
                    </a:cubicBezTo>
                    <a:cubicBezTo>
                      <a:pt x="725" y="10397"/>
                      <a:pt x="11117" y="0"/>
                      <a:pt x="23586" y="0"/>
                    </a:cubicBezTo>
                    <a:cubicBezTo>
                      <a:pt x="36749" y="0"/>
                      <a:pt x="47140" y="11090"/>
                      <a:pt x="46447" y="23566"/>
                    </a:cubicBezTo>
                    <a:cubicBezTo>
                      <a:pt x="45754" y="36042"/>
                      <a:pt x="35363" y="46438"/>
                      <a:pt x="22894" y="4643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A98D4D1-3A3F-2DBF-D721-D69D93450D0A}"/>
                  </a:ext>
                </a:extLst>
              </p:cNvPr>
              <p:cNvSpPr/>
              <p:nvPr/>
            </p:nvSpPr>
            <p:spPr>
              <a:xfrm>
                <a:off x="5751286" y="3529788"/>
                <a:ext cx="46414" cy="46503"/>
              </a:xfrm>
              <a:custGeom>
                <a:avLst/>
                <a:gdLst>
                  <a:gd name="connsiteX0" fmla="*/ 46415 w 46414"/>
                  <a:gd name="connsiteY0" fmla="*/ 23598 h 46503"/>
                  <a:gd name="connsiteX1" fmla="*/ 22168 w 46414"/>
                  <a:gd name="connsiteY1" fmla="*/ 46471 h 46503"/>
                  <a:gd name="connsiteX2" fmla="*/ 0 w 46414"/>
                  <a:gd name="connsiteY2" fmla="*/ 22905 h 46503"/>
                  <a:gd name="connsiteX3" fmla="*/ 24246 w 46414"/>
                  <a:gd name="connsiteY3" fmla="*/ 33 h 46503"/>
                  <a:gd name="connsiteX4" fmla="*/ 46415 w 46414"/>
                  <a:gd name="connsiteY4" fmla="*/ 23598 h 4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14" h="46503">
                    <a:moveTo>
                      <a:pt x="46415" y="23598"/>
                    </a:moveTo>
                    <a:cubicBezTo>
                      <a:pt x="46415" y="36768"/>
                      <a:pt x="35331" y="47164"/>
                      <a:pt x="22168" y="46471"/>
                    </a:cubicBezTo>
                    <a:cubicBezTo>
                      <a:pt x="9699" y="45778"/>
                      <a:pt x="0" y="35381"/>
                      <a:pt x="0" y="22905"/>
                    </a:cubicBezTo>
                    <a:cubicBezTo>
                      <a:pt x="0" y="9736"/>
                      <a:pt x="11084" y="-661"/>
                      <a:pt x="24246" y="33"/>
                    </a:cubicBezTo>
                    <a:cubicBezTo>
                      <a:pt x="36716" y="726"/>
                      <a:pt x="46415" y="11815"/>
                      <a:pt x="46415" y="2359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D98E400-D6DB-CCF6-8708-1FF0AB775C7F}"/>
                  </a:ext>
                </a:extLst>
              </p:cNvPr>
              <p:cNvSpPr/>
              <p:nvPr/>
            </p:nvSpPr>
            <p:spPr>
              <a:xfrm>
                <a:off x="4797522" y="2571244"/>
                <a:ext cx="502090" cy="233151"/>
              </a:xfrm>
              <a:custGeom>
                <a:avLst/>
                <a:gdLst>
                  <a:gd name="connsiteX0" fmla="*/ 217365 w 502090"/>
                  <a:gd name="connsiteY0" fmla="*/ 143478 h 233151"/>
                  <a:gd name="connsiteX1" fmla="*/ 256159 w 502090"/>
                  <a:gd name="connsiteY1" fmla="*/ 181599 h 233151"/>
                  <a:gd name="connsiteX2" fmla="*/ 266551 w 502090"/>
                  <a:gd name="connsiteY2" fmla="*/ 192689 h 233151"/>
                  <a:gd name="connsiteX3" fmla="*/ 267244 w 502090"/>
                  <a:gd name="connsiteY3" fmla="*/ 225958 h 233151"/>
                  <a:gd name="connsiteX4" fmla="*/ 233991 w 502090"/>
                  <a:gd name="connsiteY4" fmla="*/ 225265 h 233151"/>
                  <a:gd name="connsiteX5" fmla="*/ 185498 w 502090"/>
                  <a:gd name="connsiteY5" fmla="*/ 176747 h 233151"/>
                  <a:gd name="connsiteX6" fmla="*/ 177878 w 502090"/>
                  <a:gd name="connsiteY6" fmla="*/ 166351 h 233151"/>
                  <a:gd name="connsiteX7" fmla="*/ 143240 w 502090"/>
                  <a:gd name="connsiteY7" fmla="*/ 212096 h 233151"/>
                  <a:gd name="connsiteX8" fmla="*/ 112759 w 502090"/>
                  <a:gd name="connsiteY8" fmla="*/ 232889 h 233151"/>
                  <a:gd name="connsiteX9" fmla="*/ 27550 w 502090"/>
                  <a:gd name="connsiteY9" fmla="*/ 232889 h 233151"/>
                  <a:gd name="connsiteX10" fmla="*/ 1225 w 502090"/>
                  <a:gd name="connsiteY10" fmla="*/ 199620 h 233151"/>
                  <a:gd name="connsiteX11" fmla="*/ 253388 w 502090"/>
                  <a:gd name="connsiteY11" fmla="*/ 4 h 233151"/>
                  <a:gd name="connsiteX12" fmla="*/ 501395 w 502090"/>
                  <a:gd name="connsiteY12" fmla="*/ 201699 h 233151"/>
                  <a:gd name="connsiteX13" fmla="*/ 477149 w 502090"/>
                  <a:gd name="connsiteY13" fmla="*/ 232889 h 233151"/>
                  <a:gd name="connsiteX14" fmla="*/ 385012 w 502090"/>
                  <a:gd name="connsiteY14" fmla="*/ 232889 h 233151"/>
                  <a:gd name="connsiteX15" fmla="*/ 358687 w 502090"/>
                  <a:gd name="connsiteY15" fmla="*/ 212096 h 233151"/>
                  <a:gd name="connsiteX16" fmla="*/ 245075 w 502090"/>
                  <a:gd name="connsiteY16" fmla="*/ 139320 h 233151"/>
                  <a:gd name="connsiteX17" fmla="*/ 217365 w 502090"/>
                  <a:gd name="connsiteY17" fmla="*/ 143478 h 233151"/>
                  <a:gd name="connsiteX18" fmla="*/ 147397 w 502090"/>
                  <a:gd name="connsiteY18" fmla="*/ 74167 h 233151"/>
                  <a:gd name="connsiteX19" fmla="*/ 177185 w 502090"/>
                  <a:gd name="connsiteY19" fmla="*/ 101891 h 233151"/>
                  <a:gd name="connsiteX20" fmla="*/ 189655 w 502090"/>
                  <a:gd name="connsiteY20" fmla="*/ 104664 h 233151"/>
                  <a:gd name="connsiteX21" fmla="*/ 242997 w 502090"/>
                  <a:gd name="connsiteY21" fmla="*/ 93574 h 233151"/>
                  <a:gd name="connsiteX22" fmla="*/ 394018 w 502090"/>
                  <a:gd name="connsiteY22" fmla="*/ 178134 h 233151"/>
                  <a:gd name="connsiteX23" fmla="*/ 403716 w 502090"/>
                  <a:gd name="connsiteY23" fmla="*/ 185758 h 233151"/>
                  <a:gd name="connsiteX24" fmla="*/ 446667 w 502090"/>
                  <a:gd name="connsiteY24" fmla="*/ 186451 h 233151"/>
                  <a:gd name="connsiteX25" fmla="*/ 147397 w 502090"/>
                  <a:gd name="connsiteY25" fmla="*/ 74167 h 233151"/>
                  <a:gd name="connsiteX26" fmla="*/ 109295 w 502090"/>
                  <a:gd name="connsiteY26" fmla="*/ 101891 h 233151"/>
                  <a:gd name="connsiteX27" fmla="*/ 53875 w 502090"/>
                  <a:gd name="connsiteY27" fmla="*/ 185758 h 233151"/>
                  <a:gd name="connsiteX28" fmla="*/ 98211 w 502090"/>
                  <a:gd name="connsiteY28" fmla="*/ 185758 h 233151"/>
                  <a:gd name="connsiteX29" fmla="*/ 105832 w 502090"/>
                  <a:gd name="connsiteY29" fmla="*/ 182292 h 233151"/>
                  <a:gd name="connsiteX30" fmla="*/ 140469 w 502090"/>
                  <a:gd name="connsiteY30" fmla="*/ 133081 h 233151"/>
                  <a:gd name="connsiteX31" fmla="*/ 109295 w 502090"/>
                  <a:gd name="connsiteY31" fmla="*/ 101891 h 23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2090" h="233151">
                    <a:moveTo>
                      <a:pt x="217365" y="143478"/>
                    </a:moveTo>
                    <a:cubicBezTo>
                      <a:pt x="231913" y="158033"/>
                      <a:pt x="244383" y="169816"/>
                      <a:pt x="256159" y="181599"/>
                    </a:cubicBezTo>
                    <a:cubicBezTo>
                      <a:pt x="259623" y="185065"/>
                      <a:pt x="263087" y="188530"/>
                      <a:pt x="266551" y="192689"/>
                    </a:cubicBezTo>
                    <a:cubicBezTo>
                      <a:pt x="276249" y="203779"/>
                      <a:pt x="276249" y="216948"/>
                      <a:pt x="267244" y="225958"/>
                    </a:cubicBezTo>
                    <a:cubicBezTo>
                      <a:pt x="258238" y="235662"/>
                      <a:pt x="244383" y="235662"/>
                      <a:pt x="233991" y="225265"/>
                    </a:cubicBezTo>
                    <a:cubicBezTo>
                      <a:pt x="217365" y="209323"/>
                      <a:pt x="201432" y="193382"/>
                      <a:pt x="185498" y="176747"/>
                    </a:cubicBezTo>
                    <a:cubicBezTo>
                      <a:pt x="182727" y="173975"/>
                      <a:pt x="180649" y="169816"/>
                      <a:pt x="177878" y="166351"/>
                    </a:cubicBezTo>
                    <a:cubicBezTo>
                      <a:pt x="161252" y="180213"/>
                      <a:pt x="150861" y="194768"/>
                      <a:pt x="143240" y="212096"/>
                    </a:cubicBezTo>
                    <a:cubicBezTo>
                      <a:pt x="136313" y="229424"/>
                      <a:pt x="130771" y="232889"/>
                      <a:pt x="112759" y="232889"/>
                    </a:cubicBezTo>
                    <a:cubicBezTo>
                      <a:pt x="84356" y="232889"/>
                      <a:pt x="55953" y="232889"/>
                      <a:pt x="27550" y="232889"/>
                    </a:cubicBezTo>
                    <a:cubicBezTo>
                      <a:pt x="6075" y="232889"/>
                      <a:pt x="-3624" y="220413"/>
                      <a:pt x="1225" y="199620"/>
                    </a:cubicBezTo>
                    <a:cubicBezTo>
                      <a:pt x="27550" y="82484"/>
                      <a:pt x="132156" y="-689"/>
                      <a:pt x="253388" y="4"/>
                    </a:cubicBezTo>
                    <a:cubicBezTo>
                      <a:pt x="372542" y="697"/>
                      <a:pt x="476456" y="85950"/>
                      <a:pt x="501395" y="201699"/>
                    </a:cubicBezTo>
                    <a:cubicBezTo>
                      <a:pt x="504859" y="219720"/>
                      <a:pt x="495160" y="232196"/>
                      <a:pt x="477149" y="232889"/>
                    </a:cubicBezTo>
                    <a:cubicBezTo>
                      <a:pt x="446667" y="232889"/>
                      <a:pt x="416186" y="232889"/>
                      <a:pt x="385012" y="232889"/>
                    </a:cubicBezTo>
                    <a:cubicBezTo>
                      <a:pt x="370464" y="232889"/>
                      <a:pt x="363536" y="224572"/>
                      <a:pt x="358687" y="212096"/>
                    </a:cubicBezTo>
                    <a:cubicBezTo>
                      <a:pt x="339290" y="164964"/>
                      <a:pt x="294954" y="137240"/>
                      <a:pt x="245075" y="139320"/>
                    </a:cubicBezTo>
                    <a:cubicBezTo>
                      <a:pt x="236762" y="140012"/>
                      <a:pt x="229142" y="141399"/>
                      <a:pt x="217365" y="143478"/>
                    </a:cubicBezTo>
                    <a:close/>
                    <a:moveTo>
                      <a:pt x="147397" y="74167"/>
                    </a:moveTo>
                    <a:cubicBezTo>
                      <a:pt x="157788" y="83871"/>
                      <a:pt x="167487" y="93574"/>
                      <a:pt x="177185" y="101891"/>
                    </a:cubicBezTo>
                    <a:cubicBezTo>
                      <a:pt x="179956" y="104664"/>
                      <a:pt x="186191" y="105357"/>
                      <a:pt x="189655" y="104664"/>
                    </a:cubicBezTo>
                    <a:cubicBezTo>
                      <a:pt x="207667" y="101198"/>
                      <a:pt x="224985" y="94267"/>
                      <a:pt x="242997" y="93574"/>
                    </a:cubicBezTo>
                    <a:cubicBezTo>
                      <a:pt x="309502" y="91495"/>
                      <a:pt x="360073" y="120605"/>
                      <a:pt x="394018" y="178134"/>
                    </a:cubicBezTo>
                    <a:cubicBezTo>
                      <a:pt x="396096" y="181599"/>
                      <a:pt x="400253" y="185758"/>
                      <a:pt x="403716" y="185758"/>
                    </a:cubicBezTo>
                    <a:cubicBezTo>
                      <a:pt x="418264" y="186451"/>
                      <a:pt x="432119" y="186451"/>
                      <a:pt x="446667" y="186451"/>
                    </a:cubicBezTo>
                    <a:cubicBezTo>
                      <a:pt x="415493" y="78326"/>
                      <a:pt x="273478" y="3470"/>
                      <a:pt x="147397" y="74167"/>
                    </a:cubicBezTo>
                    <a:close/>
                    <a:moveTo>
                      <a:pt x="109295" y="101891"/>
                    </a:moveTo>
                    <a:cubicBezTo>
                      <a:pt x="84356" y="125457"/>
                      <a:pt x="65652" y="152489"/>
                      <a:pt x="53875" y="185758"/>
                    </a:cubicBezTo>
                    <a:cubicBezTo>
                      <a:pt x="69808" y="185758"/>
                      <a:pt x="83663" y="185758"/>
                      <a:pt x="98211" y="185758"/>
                    </a:cubicBezTo>
                    <a:cubicBezTo>
                      <a:pt x="100982" y="185758"/>
                      <a:pt x="104446" y="183679"/>
                      <a:pt x="105832" y="182292"/>
                    </a:cubicBezTo>
                    <a:cubicBezTo>
                      <a:pt x="117608" y="166351"/>
                      <a:pt x="128692" y="149716"/>
                      <a:pt x="140469" y="133081"/>
                    </a:cubicBezTo>
                    <a:cubicBezTo>
                      <a:pt x="130771" y="123378"/>
                      <a:pt x="120379" y="112981"/>
                      <a:pt x="109295" y="101891"/>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3F25089-AC76-A4DE-B605-F41FA0FFD0A0}"/>
                  </a:ext>
                </a:extLst>
              </p:cNvPr>
              <p:cNvSpPr/>
              <p:nvPr/>
            </p:nvSpPr>
            <p:spPr>
              <a:xfrm>
                <a:off x="5071173" y="2850572"/>
                <a:ext cx="139763" cy="186446"/>
              </a:xfrm>
              <a:custGeom>
                <a:avLst/>
                <a:gdLst>
                  <a:gd name="connsiteX0" fmla="*/ 46934 w 139763"/>
                  <a:gd name="connsiteY0" fmla="*/ 45745 h 186446"/>
                  <a:gd name="connsiteX1" fmla="*/ 93349 w 139763"/>
                  <a:gd name="connsiteY1" fmla="*/ 45745 h 186446"/>
                  <a:gd name="connsiteX2" fmla="*/ 93349 w 139763"/>
                  <a:gd name="connsiteY2" fmla="*/ 24259 h 186446"/>
                  <a:gd name="connsiteX3" fmla="*/ 116210 w 139763"/>
                  <a:gd name="connsiteY3" fmla="*/ 0 h 186446"/>
                  <a:gd name="connsiteX4" fmla="*/ 139763 w 139763"/>
                  <a:gd name="connsiteY4" fmla="*/ 23566 h 186446"/>
                  <a:gd name="connsiteX5" fmla="*/ 139763 w 139763"/>
                  <a:gd name="connsiteY5" fmla="*/ 162188 h 186446"/>
                  <a:gd name="connsiteX6" fmla="*/ 116210 w 139763"/>
                  <a:gd name="connsiteY6" fmla="*/ 185754 h 186446"/>
                  <a:gd name="connsiteX7" fmla="*/ 93349 w 139763"/>
                  <a:gd name="connsiteY7" fmla="*/ 161495 h 186446"/>
                  <a:gd name="connsiteX8" fmla="*/ 93349 w 139763"/>
                  <a:gd name="connsiteY8" fmla="*/ 93570 h 186446"/>
                  <a:gd name="connsiteX9" fmla="*/ 46934 w 139763"/>
                  <a:gd name="connsiteY9" fmla="*/ 93570 h 186446"/>
                  <a:gd name="connsiteX10" fmla="*/ 46934 w 139763"/>
                  <a:gd name="connsiteY10" fmla="*/ 151791 h 186446"/>
                  <a:gd name="connsiteX11" fmla="*/ 46934 w 139763"/>
                  <a:gd name="connsiteY11" fmla="*/ 163574 h 186446"/>
                  <a:gd name="connsiteX12" fmla="*/ 23381 w 139763"/>
                  <a:gd name="connsiteY12" fmla="*/ 186447 h 186446"/>
                  <a:gd name="connsiteX13" fmla="*/ 520 w 139763"/>
                  <a:gd name="connsiteY13" fmla="*/ 164267 h 186446"/>
                  <a:gd name="connsiteX14" fmla="*/ 520 w 139763"/>
                  <a:gd name="connsiteY14" fmla="*/ 22180 h 186446"/>
                  <a:gd name="connsiteX15" fmla="*/ 23381 w 139763"/>
                  <a:gd name="connsiteY15" fmla="*/ 0 h 186446"/>
                  <a:gd name="connsiteX16" fmla="*/ 46934 w 139763"/>
                  <a:gd name="connsiteY16" fmla="*/ 22180 h 186446"/>
                  <a:gd name="connsiteX17" fmla="*/ 46934 w 139763"/>
                  <a:gd name="connsiteY17" fmla="*/ 45745 h 18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63" h="186446">
                    <a:moveTo>
                      <a:pt x="46934" y="45745"/>
                    </a:moveTo>
                    <a:cubicBezTo>
                      <a:pt x="62868" y="45745"/>
                      <a:pt x="77415" y="45745"/>
                      <a:pt x="93349" y="45745"/>
                    </a:cubicBezTo>
                    <a:cubicBezTo>
                      <a:pt x="93349" y="38814"/>
                      <a:pt x="93349" y="31190"/>
                      <a:pt x="93349" y="24259"/>
                    </a:cubicBezTo>
                    <a:cubicBezTo>
                      <a:pt x="94042" y="10397"/>
                      <a:pt x="103048" y="0"/>
                      <a:pt x="116210" y="0"/>
                    </a:cubicBezTo>
                    <a:cubicBezTo>
                      <a:pt x="129372" y="0"/>
                      <a:pt x="139763" y="9704"/>
                      <a:pt x="139763" y="23566"/>
                    </a:cubicBezTo>
                    <a:cubicBezTo>
                      <a:pt x="139763" y="70004"/>
                      <a:pt x="139763" y="115749"/>
                      <a:pt x="139763" y="162188"/>
                    </a:cubicBezTo>
                    <a:cubicBezTo>
                      <a:pt x="139763" y="176050"/>
                      <a:pt x="129372" y="186447"/>
                      <a:pt x="116210" y="185754"/>
                    </a:cubicBezTo>
                    <a:cubicBezTo>
                      <a:pt x="103048" y="185754"/>
                      <a:pt x="93349" y="175357"/>
                      <a:pt x="93349" y="161495"/>
                    </a:cubicBezTo>
                    <a:cubicBezTo>
                      <a:pt x="93349" y="139315"/>
                      <a:pt x="93349" y="116443"/>
                      <a:pt x="93349" y="93570"/>
                    </a:cubicBezTo>
                    <a:cubicBezTo>
                      <a:pt x="77415" y="93570"/>
                      <a:pt x="62868" y="93570"/>
                      <a:pt x="46934" y="93570"/>
                    </a:cubicBezTo>
                    <a:cubicBezTo>
                      <a:pt x="46934" y="112977"/>
                      <a:pt x="46934" y="132384"/>
                      <a:pt x="46934" y="151791"/>
                    </a:cubicBezTo>
                    <a:cubicBezTo>
                      <a:pt x="46934" y="155950"/>
                      <a:pt x="46934" y="159416"/>
                      <a:pt x="46934" y="163574"/>
                    </a:cubicBezTo>
                    <a:cubicBezTo>
                      <a:pt x="46241" y="176743"/>
                      <a:pt x="35850" y="186447"/>
                      <a:pt x="23381" y="186447"/>
                    </a:cubicBezTo>
                    <a:cubicBezTo>
                      <a:pt x="11604" y="186447"/>
                      <a:pt x="520" y="176743"/>
                      <a:pt x="520" y="164267"/>
                    </a:cubicBezTo>
                    <a:cubicBezTo>
                      <a:pt x="-173" y="117136"/>
                      <a:pt x="-173" y="69311"/>
                      <a:pt x="520" y="22180"/>
                    </a:cubicBezTo>
                    <a:cubicBezTo>
                      <a:pt x="520" y="9704"/>
                      <a:pt x="10911" y="0"/>
                      <a:pt x="23381" y="0"/>
                    </a:cubicBezTo>
                    <a:cubicBezTo>
                      <a:pt x="35850" y="0"/>
                      <a:pt x="46241" y="9011"/>
                      <a:pt x="46934" y="22180"/>
                    </a:cubicBezTo>
                    <a:cubicBezTo>
                      <a:pt x="47627" y="29804"/>
                      <a:pt x="46934" y="37428"/>
                      <a:pt x="46934" y="45745"/>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2B6DD71-6A0D-9818-E219-FA06B6E1B851}"/>
                  </a:ext>
                </a:extLst>
              </p:cNvPr>
              <p:cNvSpPr/>
              <p:nvPr/>
            </p:nvSpPr>
            <p:spPr>
              <a:xfrm>
                <a:off x="4885342" y="2850052"/>
                <a:ext cx="139936" cy="186306"/>
              </a:xfrm>
              <a:custGeom>
                <a:avLst/>
                <a:gdLst>
                  <a:gd name="connsiteX0" fmla="*/ 46415 w 139936"/>
                  <a:gd name="connsiteY0" fmla="*/ 139835 h 186306"/>
                  <a:gd name="connsiteX1" fmla="*/ 46415 w 139936"/>
                  <a:gd name="connsiteY1" fmla="*/ 162708 h 186306"/>
                  <a:gd name="connsiteX2" fmla="*/ 22861 w 139936"/>
                  <a:gd name="connsiteY2" fmla="*/ 186274 h 186306"/>
                  <a:gd name="connsiteX3" fmla="*/ 0 w 139936"/>
                  <a:gd name="connsiteY3" fmla="*/ 163401 h 186306"/>
                  <a:gd name="connsiteX4" fmla="*/ 0 w 139936"/>
                  <a:gd name="connsiteY4" fmla="*/ 23393 h 186306"/>
                  <a:gd name="connsiteX5" fmla="*/ 24246 w 139936"/>
                  <a:gd name="connsiteY5" fmla="*/ 520 h 186306"/>
                  <a:gd name="connsiteX6" fmla="*/ 73432 w 139936"/>
                  <a:gd name="connsiteY6" fmla="*/ 520 h 186306"/>
                  <a:gd name="connsiteX7" fmla="*/ 139937 w 139936"/>
                  <a:gd name="connsiteY7" fmla="*/ 69831 h 186306"/>
                  <a:gd name="connsiteX8" fmla="*/ 73432 w 139936"/>
                  <a:gd name="connsiteY8" fmla="*/ 140528 h 186306"/>
                  <a:gd name="connsiteX9" fmla="*/ 46415 w 139936"/>
                  <a:gd name="connsiteY9" fmla="*/ 139835 h 186306"/>
                  <a:gd name="connsiteX10" fmla="*/ 47107 w 139936"/>
                  <a:gd name="connsiteY10" fmla="*/ 46958 h 186306"/>
                  <a:gd name="connsiteX11" fmla="*/ 47107 w 139936"/>
                  <a:gd name="connsiteY11" fmla="*/ 93397 h 186306"/>
                  <a:gd name="connsiteX12" fmla="*/ 89365 w 139936"/>
                  <a:gd name="connsiteY12" fmla="*/ 82307 h 186306"/>
                  <a:gd name="connsiteX13" fmla="*/ 89365 w 139936"/>
                  <a:gd name="connsiteY13" fmla="*/ 57355 h 186306"/>
                  <a:gd name="connsiteX14" fmla="*/ 47107 w 139936"/>
                  <a:gd name="connsiteY14" fmla="*/ 46958 h 18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6" h="186306">
                    <a:moveTo>
                      <a:pt x="46415" y="139835"/>
                    </a:moveTo>
                    <a:cubicBezTo>
                      <a:pt x="46415" y="148845"/>
                      <a:pt x="46415" y="155777"/>
                      <a:pt x="46415" y="162708"/>
                    </a:cubicBezTo>
                    <a:cubicBezTo>
                      <a:pt x="45722" y="176570"/>
                      <a:pt x="36023" y="186967"/>
                      <a:pt x="22861" y="186274"/>
                    </a:cubicBezTo>
                    <a:cubicBezTo>
                      <a:pt x="10391" y="186274"/>
                      <a:pt x="0" y="176570"/>
                      <a:pt x="0" y="163401"/>
                    </a:cubicBezTo>
                    <a:cubicBezTo>
                      <a:pt x="0" y="116963"/>
                      <a:pt x="0" y="70524"/>
                      <a:pt x="0" y="23393"/>
                    </a:cubicBezTo>
                    <a:cubicBezTo>
                      <a:pt x="0" y="9530"/>
                      <a:pt x="9699" y="520"/>
                      <a:pt x="24246" y="520"/>
                    </a:cubicBezTo>
                    <a:cubicBezTo>
                      <a:pt x="40873" y="-173"/>
                      <a:pt x="56806" y="-173"/>
                      <a:pt x="73432" y="520"/>
                    </a:cubicBezTo>
                    <a:cubicBezTo>
                      <a:pt x="110148" y="1906"/>
                      <a:pt x="139937" y="32403"/>
                      <a:pt x="139937" y="69831"/>
                    </a:cubicBezTo>
                    <a:cubicBezTo>
                      <a:pt x="139937" y="107259"/>
                      <a:pt x="110841" y="138449"/>
                      <a:pt x="73432" y="140528"/>
                    </a:cubicBezTo>
                    <a:cubicBezTo>
                      <a:pt x="65119" y="139835"/>
                      <a:pt x="56113" y="139835"/>
                      <a:pt x="46415" y="139835"/>
                    </a:cubicBezTo>
                    <a:close/>
                    <a:moveTo>
                      <a:pt x="47107" y="46958"/>
                    </a:moveTo>
                    <a:cubicBezTo>
                      <a:pt x="47107" y="62900"/>
                      <a:pt x="47107" y="77455"/>
                      <a:pt x="47107" y="93397"/>
                    </a:cubicBezTo>
                    <a:cubicBezTo>
                      <a:pt x="62348" y="92010"/>
                      <a:pt x="78281" y="98248"/>
                      <a:pt x="89365" y="82307"/>
                    </a:cubicBezTo>
                    <a:cubicBezTo>
                      <a:pt x="94908" y="73990"/>
                      <a:pt x="94908" y="65672"/>
                      <a:pt x="89365" y="57355"/>
                    </a:cubicBezTo>
                    <a:cubicBezTo>
                      <a:pt x="78281" y="41413"/>
                      <a:pt x="62348" y="47651"/>
                      <a:pt x="47107" y="46958"/>
                    </a:cubicBezTo>
                    <a:close/>
                  </a:path>
                </a:pathLst>
              </a:custGeom>
              <a:grpFill/>
              <a:ln w="6923"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90912A93-B113-2AD9-1AEC-F00DA95402BB}"/>
                </a:ext>
              </a:extLst>
            </p:cNvPr>
            <p:cNvGrpSpPr/>
            <p:nvPr/>
          </p:nvGrpSpPr>
          <p:grpSpPr>
            <a:xfrm>
              <a:off x="4537072" y="3432254"/>
              <a:ext cx="993088" cy="558478"/>
              <a:chOff x="4851397" y="2617866"/>
              <a:chExt cx="993088" cy="558478"/>
            </a:xfrm>
            <a:solidFill>
              <a:srgbClr val="E8A116"/>
            </a:solidFill>
          </p:grpSpPr>
          <p:sp>
            <p:nvSpPr>
              <p:cNvPr id="10" name="Freeform 9">
                <a:extLst>
                  <a:ext uri="{FF2B5EF4-FFF2-40B4-BE49-F238E27FC236}">
                    <a16:creationId xmlns:a16="http://schemas.microsoft.com/office/drawing/2014/main" id="{5C4D36D4-6276-8698-C9F7-D62CD3BCD9EE}"/>
                  </a:ext>
                </a:extLst>
              </p:cNvPr>
              <p:cNvSpPr/>
              <p:nvPr/>
            </p:nvSpPr>
            <p:spPr>
              <a:xfrm>
                <a:off x="5704492" y="2946221"/>
                <a:ext cx="139993" cy="180901"/>
              </a:xfrm>
              <a:custGeom>
                <a:avLst/>
                <a:gdLst>
                  <a:gd name="connsiteX0" fmla="*/ 138930 w 139993"/>
                  <a:gd name="connsiteY0" fmla="*/ 0 h 180901"/>
                  <a:gd name="connsiteX1" fmla="*/ 1072 w 139993"/>
                  <a:gd name="connsiteY1" fmla="*/ 180902 h 180901"/>
                  <a:gd name="connsiteX2" fmla="*/ 138930 w 139993"/>
                  <a:gd name="connsiteY2" fmla="*/ 0 h 180901"/>
                </a:gdLst>
                <a:ahLst/>
                <a:cxnLst>
                  <a:cxn ang="0">
                    <a:pos x="connsiteX0" y="connsiteY0"/>
                  </a:cxn>
                  <a:cxn ang="0">
                    <a:pos x="connsiteX1" y="connsiteY1"/>
                  </a:cxn>
                  <a:cxn ang="0">
                    <a:pos x="connsiteX2" y="connsiteY2"/>
                  </a:cxn>
                </a:cxnLst>
                <a:rect l="l" t="t" r="r" b="b"/>
                <a:pathLst>
                  <a:path w="139993" h="180901">
                    <a:moveTo>
                      <a:pt x="138930" y="0"/>
                    </a:moveTo>
                    <a:cubicBezTo>
                      <a:pt x="150014" y="101887"/>
                      <a:pt x="72426" y="173971"/>
                      <a:pt x="1072" y="180902"/>
                    </a:cubicBezTo>
                    <a:cubicBezTo>
                      <a:pt x="-10012" y="79014"/>
                      <a:pt x="66884" y="6931"/>
                      <a:pt x="138930" y="0"/>
                    </a:cubicBezTo>
                    <a:close/>
                  </a:path>
                </a:pathLst>
              </a:custGeom>
              <a:grpFill/>
              <a:ln w="692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BDF5DBF-8BD1-7340-2459-A3D6E6035E29}"/>
                  </a:ext>
                </a:extLst>
              </p:cNvPr>
              <p:cNvSpPr/>
              <p:nvPr/>
            </p:nvSpPr>
            <p:spPr>
              <a:xfrm>
                <a:off x="5429155" y="3082504"/>
                <a:ext cx="133009" cy="93840"/>
              </a:xfrm>
              <a:custGeom>
                <a:avLst/>
                <a:gdLst>
                  <a:gd name="connsiteX0" fmla="*/ 0 w 133009"/>
                  <a:gd name="connsiteY0" fmla="*/ 953 h 93840"/>
                  <a:gd name="connsiteX1" fmla="*/ 133009 w 133009"/>
                  <a:gd name="connsiteY1" fmla="*/ 91751 h 93840"/>
                  <a:gd name="connsiteX2" fmla="*/ 0 w 133009"/>
                  <a:gd name="connsiteY2" fmla="*/ 953 h 93840"/>
                </a:gdLst>
                <a:ahLst/>
                <a:cxnLst>
                  <a:cxn ang="0">
                    <a:pos x="connsiteX0" y="connsiteY0"/>
                  </a:cxn>
                  <a:cxn ang="0">
                    <a:pos x="connsiteX1" y="connsiteY1"/>
                  </a:cxn>
                  <a:cxn ang="0">
                    <a:pos x="connsiteX2" y="connsiteY2"/>
                  </a:cxn>
                </a:cxnLst>
                <a:rect l="l" t="t" r="r" b="b"/>
                <a:pathLst>
                  <a:path w="133009" h="93840">
                    <a:moveTo>
                      <a:pt x="0" y="953"/>
                    </a:moveTo>
                    <a:cubicBezTo>
                      <a:pt x="64426" y="-6671"/>
                      <a:pt x="121925" y="32143"/>
                      <a:pt x="133009" y="91751"/>
                    </a:cubicBezTo>
                    <a:cubicBezTo>
                      <a:pt x="73432" y="104227"/>
                      <a:pt x="7620" y="59175"/>
                      <a:pt x="0" y="953"/>
                    </a:cubicBezTo>
                    <a:close/>
                  </a:path>
                </a:pathLst>
              </a:custGeom>
              <a:grpFill/>
              <a:ln w="692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A93199-8B22-F400-AC2C-42E6E83819B0}"/>
                  </a:ext>
                </a:extLst>
              </p:cNvPr>
              <p:cNvSpPr/>
              <p:nvPr/>
            </p:nvSpPr>
            <p:spPr>
              <a:xfrm>
                <a:off x="4944919" y="2617866"/>
                <a:ext cx="299962" cy="139309"/>
              </a:xfrm>
              <a:custGeom>
                <a:avLst/>
                <a:gdLst>
                  <a:gd name="connsiteX0" fmla="*/ 0 w 299962"/>
                  <a:gd name="connsiteY0" fmla="*/ 27545 h 139309"/>
                  <a:gd name="connsiteX1" fmla="*/ 299963 w 299962"/>
                  <a:gd name="connsiteY1" fmla="*/ 139136 h 139309"/>
                  <a:gd name="connsiteX2" fmla="*/ 257012 w 299962"/>
                  <a:gd name="connsiteY2" fmla="*/ 138443 h 139309"/>
                  <a:gd name="connsiteX3" fmla="*/ 247314 w 299962"/>
                  <a:gd name="connsiteY3" fmla="*/ 130819 h 139309"/>
                  <a:gd name="connsiteX4" fmla="*/ 96293 w 299962"/>
                  <a:gd name="connsiteY4" fmla="*/ 46259 h 139309"/>
                  <a:gd name="connsiteX5" fmla="*/ 42951 w 299962"/>
                  <a:gd name="connsiteY5" fmla="*/ 57349 h 139309"/>
                  <a:gd name="connsiteX6" fmla="*/ 30481 w 299962"/>
                  <a:gd name="connsiteY6" fmla="*/ 54577 h 139309"/>
                  <a:gd name="connsiteX7" fmla="*/ 0 w 299962"/>
                  <a:gd name="connsiteY7" fmla="*/ 27545 h 1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962" h="139309">
                    <a:moveTo>
                      <a:pt x="0" y="27545"/>
                    </a:moveTo>
                    <a:cubicBezTo>
                      <a:pt x="126081" y="-43152"/>
                      <a:pt x="268096" y="32397"/>
                      <a:pt x="299963" y="139136"/>
                    </a:cubicBezTo>
                    <a:cubicBezTo>
                      <a:pt x="285415" y="139136"/>
                      <a:pt x="270867" y="139829"/>
                      <a:pt x="257012" y="138443"/>
                    </a:cubicBezTo>
                    <a:cubicBezTo>
                      <a:pt x="253549" y="138443"/>
                      <a:pt x="249392" y="134285"/>
                      <a:pt x="247314" y="130819"/>
                    </a:cubicBezTo>
                    <a:cubicBezTo>
                      <a:pt x="213369" y="73291"/>
                      <a:pt x="162798" y="44180"/>
                      <a:pt x="96293" y="46259"/>
                    </a:cubicBezTo>
                    <a:cubicBezTo>
                      <a:pt x="78281" y="46953"/>
                      <a:pt x="60962" y="53884"/>
                      <a:pt x="42951" y="57349"/>
                    </a:cubicBezTo>
                    <a:cubicBezTo>
                      <a:pt x="38794" y="58042"/>
                      <a:pt x="33252" y="57349"/>
                      <a:pt x="30481" y="54577"/>
                    </a:cubicBezTo>
                    <a:cubicBezTo>
                      <a:pt x="19397" y="46953"/>
                      <a:pt x="10391" y="37249"/>
                      <a:pt x="0" y="27545"/>
                    </a:cubicBezTo>
                    <a:close/>
                  </a:path>
                </a:pathLst>
              </a:custGeom>
              <a:grpFill/>
              <a:ln w="692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8B8F8E2-2D23-9477-2D9E-5AB1BE274B79}"/>
                  </a:ext>
                </a:extLst>
              </p:cNvPr>
              <p:cNvSpPr/>
              <p:nvPr/>
            </p:nvSpPr>
            <p:spPr>
              <a:xfrm>
                <a:off x="4851397" y="2673136"/>
                <a:ext cx="86594" cy="83481"/>
              </a:xfrm>
              <a:custGeom>
                <a:avLst/>
                <a:gdLst>
                  <a:gd name="connsiteX0" fmla="*/ 55420 w 86594"/>
                  <a:gd name="connsiteY0" fmla="*/ 0 h 83481"/>
                  <a:gd name="connsiteX1" fmla="*/ 86594 w 86594"/>
                  <a:gd name="connsiteY1" fmla="*/ 30497 h 83481"/>
                  <a:gd name="connsiteX2" fmla="*/ 51957 w 86594"/>
                  <a:gd name="connsiteY2" fmla="*/ 79708 h 83481"/>
                  <a:gd name="connsiteX3" fmla="*/ 44336 w 86594"/>
                  <a:gd name="connsiteY3" fmla="*/ 83173 h 83481"/>
                  <a:gd name="connsiteX4" fmla="*/ 0 w 86594"/>
                  <a:gd name="connsiteY4" fmla="*/ 83173 h 83481"/>
                  <a:gd name="connsiteX5" fmla="*/ 55420 w 86594"/>
                  <a:gd name="connsiteY5" fmla="*/ 0 h 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94" h="83481">
                    <a:moveTo>
                      <a:pt x="55420" y="0"/>
                    </a:moveTo>
                    <a:cubicBezTo>
                      <a:pt x="67197" y="11090"/>
                      <a:pt x="77588" y="21486"/>
                      <a:pt x="86594" y="30497"/>
                    </a:cubicBezTo>
                    <a:cubicBezTo>
                      <a:pt x="74817" y="47132"/>
                      <a:pt x="63733" y="63766"/>
                      <a:pt x="51957" y="79708"/>
                    </a:cubicBezTo>
                    <a:cubicBezTo>
                      <a:pt x="50571" y="81787"/>
                      <a:pt x="47107" y="83173"/>
                      <a:pt x="44336" y="83173"/>
                    </a:cubicBezTo>
                    <a:cubicBezTo>
                      <a:pt x="29788" y="83866"/>
                      <a:pt x="15933" y="83173"/>
                      <a:pt x="0" y="83173"/>
                    </a:cubicBezTo>
                    <a:cubicBezTo>
                      <a:pt x="11084" y="49904"/>
                      <a:pt x="30481" y="22873"/>
                      <a:pt x="55420" y="0"/>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84885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39838"/>
            <a:r>
              <a:rPr lang="en-IE" sz="1800" b="1" dirty="0"/>
              <a:t>Exercice : prélevez </a:t>
            </a:r>
            <a:r>
              <a:rPr lang="en-IE" sz="1800" dirty="0"/>
              <a:t>un échantillon de sol dans votre ferme urbaine. Piochez dans le sol pour trouver différents éléments et organismes. Voyez si vous pouvez trouver : des racines, des champignons, des mille-pattes, des vers, des brindilles, des larves, des graines. Que voyez-vous d'autre ? Prenez-en note et répétez l'exercice dans six mois. Y a-t-il une différence ?</a:t>
            </a:r>
          </a:p>
          <a:p>
            <a:pPr marL="1254125" indent="-1239838"/>
            <a:endParaRPr lang="en-IE" sz="1800" b="1" dirty="0"/>
          </a:p>
          <a:p>
            <a:pPr marL="1254125" indent="-1239838"/>
            <a:r>
              <a:rPr lang="en-IE" sz="1800" b="1" dirty="0"/>
              <a:t>Sites web </a:t>
            </a:r>
            <a:r>
              <a:rPr lang="en-IE" sz="1800" dirty="0">
                <a:hlinkClick r:id="rId2"/>
              </a:rPr>
              <a:t>: https://www.soilfoodweb.com.au/about-our-organisation/benefits-of-a-healthy-soil-food-web</a:t>
            </a:r>
            <a:endParaRPr lang="en-IE" sz="1800" dirty="0"/>
          </a:p>
          <a:p>
            <a:pPr marL="1254125" indent="-1239838"/>
            <a:r>
              <a:rPr lang="en-IE" sz="1800" dirty="0"/>
              <a:t>	https://permaculture.ie/</a:t>
            </a:r>
          </a:p>
          <a:p>
            <a:pPr marL="1254125" indent="-1239838"/>
            <a:endParaRPr lang="en-IE" sz="1800" b="1" dirty="0"/>
          </a:p>
          <a:p>
            <a:pPr marL="1254125" indent="-1239838"/>
            <a:r>
              <a:rPr lang="en-IE" sz="1800" b="1" dirty="0"/>
              <a:t>YouTube : L</a:t>
            </a:r>
            <a:r>
              <a:rPr lang="en-IE" sz="1800" dirty="0">
                <a:solidFill>
                  <a:srgbClr val="87AF3F"/>
                </a:solidFill>
              </a:rPr>
              <a:t>'agriculture </a:t>
            </a:r>
            <a:r>
              <a:rPr lang="en-IE" sz="1800" dirty="0"/>
              <a:t>régénératrice </a:t>
            </a:r>
            <a:r>
              <a:rPr lang="en-IE" sz="1800" dirty="0">
                <a:solidFill>
                  <a:srgbClr val="87AF3F"/>
                </a:solidFill>
                <a:hlinkClick r:id="rId3">
                  <a:extLst>
                    <a:ext uri="{A12FA001-AC4F-418D-AE19-62706E023703}">
                      <ahyp:hlinkClr xmlns:ahyp="http://schemas.microsoft.com/office/drawing/2018/hyperlinkcolor" val="tx"/>
                    </a:ext>
                  </a:extLst>
                </a:hlinkClick>
              </a:rPr>
              <a:t>https://www.youtube.com/watch?v=MZsvBCGCeiY</a:t>
            </a:r>
            <a:endParaRPr lang="en-IE" sz="1800" dirty="0">
              <a:solidFill>
                <a:srgbClr val="87AF3F"/>
              </a:solidFill>
            </a:endParaRPr>
          </a:p>
          <a:p>
            <a:pPr marL="1254125" indent="-1239838"/>
            <a:endParaRPr lang="en-IE" sz="1800" b="1" dirty="0"/>
          </a:p>
          <a:p>
            <a:pPr marL="1254125" indent="-1239838"/>
            <a:r>
              <a:rPr lang="en-IE" sz="1800" b="1" dirty="0"/>
              <a:t>Étude de cas : 	</a:t>
            </a:r>
            <a:r>
              <a:rPr lang="en-IE" sz="1800" dirty="0"/>
              <a:t>Nos </a:t>
            </a:r>
            <a:r>
              <a:rPr lang="en-IE" sz="1800" dirty="0" err="1"/>
              <a:t>terres communes</a:t>
            </a:r>
            <a:endParaRPr lang="en-IE" sz="1800" dirty="0"/>
          </a:p>
          <a:p>
            <a:pPr marL="1254125" indent="-1239838"/>
            <a:endParaRPr lang="en-IE" sz="1800" b="1" dirty="0"/>
          </a:p>
          <a:p>
            <a:pPr marL="1254125" indent="-1239838"/>
            <a:r>
              <a:rPr lang="en-IE" sz="1800" b="1" dirty="0"/>
              <a:t>Publication : </a:t>
            </a:r>
            <a:r>
              <a:rPr lang="en-IE" sz="1800" dirty="0"/>
              <a:t>Ikoyi, I et al. 2023. Plant diversity enhanced nematode-based soil quality indices and changed soil nematode community structure in intensively-managed agricultural grasslands. European Journal of Soil Biology. Vol. 118.</a:t>
            </a:r>
          </a:p>
          <a:p>
            <a:pPr marL="1254125" indent="-1239838"/>
            <a:endParaRPr lang="en-IE" sz="1800" dirty="0"/>
          </a:p>
          <a:p>
            <a:pPr marL="1254125" indent="-123983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01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610163" y="434955"/>
            <a:ext cx="8095002" cy="6445852"/>
          </a:xfrm>
        </p:spPr>
        <p:txBody>
          <a:bodyPr/>
          <a:lstStyle/>
          <a:p>
            <a:pPr marL="0" indent="0" algn="just">
              <a:lnSpc>
                <a:spcPts val="2580"/>
              </a:lnSpc>
              <a:spcBef>
                <a:spcPts val="0"/>
              </a:spcBef>
              <a:buClr>
                <a:srgbClr val="E8A116"/>
              </a:buClr>
            </a:pPr>
            <a:r>
              <a:rPr lang="en-IE" sz="2000" dirty="0"/>
              <a:t>Certaines "</a:t>
            </a:r>
            <a:r>
              <a:rPr lang="en-IE" sz="2000" b="1" dirty="0"/>
              <a:t>friches industrielles" ont été </a:t>
            </a:r>
            <a:r>
              <a:rPr lang="en-IE" sz="2000" dirty="0"/>
              <a:t>créées par la </a:t>
            </a:r>
            <a:r>
              <a:rPr lang="en-IE" sz="2000" b="1" dirty="0"/>
              <a:t>remise en état </a:t>
            </a:r>
            <a:r>
              <a:rPr lang="en-IE" sz="2000" dirty="0"/>
              <a:t>de terrains contaminés, au fil du temps, et ont été </a:t>
            </a:r>
            <a:r>
              <a:rPr lang="en-IE" sz="2000" b="1" dirty="0"/>
              <a:t>utilisées par le </a:t>
            </a:r>
            <a:r>
              <a:rPr lang="en-IE" sz="2000" dirty="0"/>
              <a:t>passé pour </a:t>
            </a:r>
            <a:r>
              <a:rPr lang="en-IE" sz="2000" b="1" dirty="0"/>
              <a:t>des activités industrielles lourdes</a:t>
            </a:r>
            <a:r>
              <a:rPr lang="en-IE" sz="2000" dirty="0"/>
              <a:t>. </a:t>
            </a:r>
          </a:p>
          <a:p>
            <a:pPr marL="0" indent="0" algn="just">
              <a:lnSpc>
                <a:spcPts val="2580"/>
              </a:lnSpc>
              <a:spcBef>
                <a:spcPts val="0"/>
              </a:spcBef>
              <a:buClr>
                <a:srgbClr val="E8A116"/>
              </a:buClr>
            </a:pPr>
            <a:r>
              <a:rPr lang="en-IE" sz="2000" b="1" dirty="0"/>
              <a:t>La contamination des </a:t>
            </a:r>
            <a:r>
              <a:rPr lang="en-IE" sz="2000" dirty="0"/>
              <a:t>sols résulte généralement de déversements, de fuites et d'une mauvaise manipulation des produits chimiques, des matières premières, des produits manufacturés et des déchets. Les sols urbains sont sujets à l'accumulation d'</a:t>
            </a:r>
            <a:r>
              <a:rPr lang="en-IE" sz="2000" b="1" dirty="0"/>
              <a:t>huiles </a:t>
            </a:r>
            <a:r>
              <a:rPr lang="en-IE" sz="2000" dirty="0"/>
              <a:t>et de </a:t>
            </a:r>
            <a:r>
              <a:rPr lang="en-IE" sz="2000" b="1" dirty="0"/>
              <a:t>métaux </a:t>
            </a:r>
            <a:r>
              <a:rPr lang="en-IE" sz="2000" dirty="0"/>
              <a:t>au fil du temps en raison de la proximité des routes, de l'industrie et de l'activité anthropique. Tous les sols et les roches mères contaminés doivent être assainis (nettoyés jusqu'à un niveau acceptable) conformément aux normes internationalement reconnues avant tout réaménagement. </a:t>
            </a:r>
          </a:p>
          <a:p>
            <a:pPr marL="0" indent="0" algn="just">
              <a:lnSpc>
                <a:spcPts val="2580"/>
              </a:lnSpc>
              <a:spcBef>
                <a:spcPts val="0"/>
              </a:spcBef>
              <a:buClr>
                <a:srgbClr val="E8A116"/>
              </a:buClr>
            </a:pPr>
            <a:r>
              <a:rPr lang="en-IE" sz="2000" dirty="0"/>
              <a:t>Les technologies d'</a:t>
            </a:r>
            <a:r>
              <a:rPr lang="en-IE" sz="2000" b="1" dirty="0"/>
              <a:t>assainissement des sols </a:t>
            </a:r>
            <a:r>
              <a:rPr lang="en-IE" sz="2000" dirty="0"/>
              <a:t>sont utilisées pour décontaminer les sols qui ont été contaminés par des polluants organiques et inorganiques. </a:t>
            </a:r>
          </a:p>
          <a:p>
            <a:pPr marL="0" indent="0" algn="just">
              <a:lnSpc>
                <a:spcPts val="2580"/>
              </a:lnSpc>
              <a:spcBef>
                <a:spcPts val="0"/>
              </a:spcBef>
              <a:buClr>
                <a:srgbClr val="E8A116"/>
              </a:buClr>
            </a:pPr>
            <a:r>
              <a:rPr lang="en-IE" sz="2000" b="1" dirty="0"/>
              <a:t>Les échantillons de sol </a:t>
            </a:r>
            <a:r>
              <a:rPr lang="en-IE" sz="2000" dirty="0"/>
              <a:t>peuvent être envoyés à un laboratoire et analysés pour y détecter une série de pesticides, d'hydrocarbures, d'éléments nutritifs et de métaux. Renseignez-vous auprès de votre laboratoire local d'analyse des sols.</a:t>
            </a: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3049024"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2.4 Assainissement et restauration des sols</a:t>
            </a:r>
          </a:p>
          <a:p>
            <a:pPr>
              <a:lnSpc>
                <a:spcPts val="3720"/>
              </a:lnSpc>
              <a:spcBef>
                <a:spcPts val="0"/>
              </a:spcBef>
            </a:pPr>
            <a:endParaRPr lang="en-US" dirty="0">
              <a:solidFill>
                <a:schemeClr val="bg1"/>
              </a:solidFill>
            </a:endParaRPr>
          </a:p>
          <a:p>
            <a:pPr>
              <a:lnSpc>
                <a:spcPts val="3720"/>
              </a:lnSpc>
              <a:spcBef>
                <a:spcPts val="0"/>
              </a:spcBef>
            </a:pPr>
            <a:endParaRPr lang="en-US" dirty="0"/>
          </a:p>
        </p:txBody>
      </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5E62C47-160E-6B68-AA16-D9090B99BDB1}"/>
              </a:ext>
            </a:extLst>
          </p:cNvPr>
          <p:cNvGrpSpPr/>
          <p:nvPr/>
        </p:nvGrpSpPr>
        <p:grpSpPr>
          <a:xfrm>
            <a:off x="1814108" y="518140"/>
            <a:ext cx="951542" cy="873140"/>
            <a:chOff x="639797" y="-37508"/>
            <a:chExt cx="1154266" cy="1059161"/>
          </a:xfrm>
        </p:grpSpPr>
        <p:grpSp>
          <p:nvGrpSpPr>
            <p:cNvPr id="31" name="Group 30">
              <a:extLst>
                <a:ext uri="{FF2B5EF4-FFF2-40B4-BE49-F238E27FC236}">
                  <a16:creationId xmlns:a16="http://schemas.microsoft.com/office/drawing/2014/main" id="{4B449C1B-907A-9225-0AF6-FC3C692C3863}"/>
                </a:ext>
              </a:extLst>
            </p:cNvPr>
            <p:cNvGrpSpPr/>
            <p:nvPr/>
          </p:nvGrpSpPr>
          <p:grpSpPr>
            <a:xfrm>
              <a:off x="639797" y="-37508"/>
              <a:ext cx="1154266" cy="1059161"/>
              <a:chOff x="6471752" y="2567694"/>
              <a:chExt cx="1154266" cy="1059161"/>
            </a:xfrm>
            <a:solidFill>
              <a:srgbClr val="296B5F"/>
            </a:solidFill>
          </p:grpSpPr>
          <p:sp>
            <p:nvSpPr>
              <p:cNvPr id="39" name="Freeform 38">
                <a:extLst>
                  <a:ext uri="{FF2B5EF4-FFF2-40B4-BE49-F238E27FC236}">
                    <a16:creationId xmlns:a16="http://schemas.microsoft.com/office/drawing/2014/main" id="{A0874F49-D7F1-2454-B54F-A39D63224890}"/>
                  </a:ext>
                </a:extLst>
              </p:cNvPr>
              <p:cNvSpPr/>
              <p:nvPr/>
            </p:nvSpPr>
            <p:spPr>
              <a:xfrm>
                <a:off x="6471752" y="2567694"/>
                <a:ext cx="1154266" cy="1059161"/>
              </a:xfrm>
              <a:custGeom>
                <a:avLst/>
                <a:gdLst>
                  <a:gd name="connsiteX0" fmla="*/ 255627 w 1154266"/>
                  <a:gd name="connsiteY0" fmla="*/ 770827 h 1059161"/>
                  <a:gd name="connsiteX1" fmla="*/ 321439 w 1154266"/>
                  <a:gd name="connsiteY1" fmla="*/ 675871 h 1059161"/>
                  <a:gd name="connsiteX2" fmla="*/ 284722 w 1154266"/>
                  <a:gd name="connsiteY2" fmla="*/ 612105 h 1059161"/>
                  <a:gd name="connsiteX3" fmla="*/ 293035 w 1154266"/>
                  <a:gd name="connsiteY3" fmla="*/ 578836 h 1059161"/>
                  <a:gd name="connsiteX4" fmla="*/ 356076 w 1154266"/>
                  <a:gd name="connsiteY4" fmla="*/ 542101 h 1059161"/>
                  <a:gd name="connsiteX5" fmla="*/ 196050 w 1154266"/>
                  <a:gd name="connsiteY5" fmla="*/ 264164 h 1059161"/>
                  <a:gd name="connsiteX6" fmla="*/ 189815 w 1154266"/>
                  <a:gd name="connsiteY6" fmla="*/ 266243 h 1059161"/>
                  <a:gd name="connsiteX7" fmla="*/ 129545 w 1154266"/>
                  <a:gd name="connsiteY7" fmla="*/ 246836 h 1059161"/>
                  <a:gd name="connsiteX8" fmla="*/ 108070 w 1154266"/>
                  <a:gd name="connsiteY8" fmla="*/ 209408 h 1059161"/>
                  <a:gd name="connsiteX9" fmla="*/ 125389 w 1154266"/>
                  <a:gd name="connsiteY9" fmla="*/ 145642 h 1059161"/>
                  <a:gd name="connsiteX10" fmla="*/ 207827 w 1154266"/>
                  <a:gd name="connsiteY10" fmla="*/ 97817 h 1059161"/>
                  <a:gd name="connsiteX11" fmla="*/ 271560 w 1154266"/>
                  <a:gd name="connsiteY11" fmla="*/ 114452 h 1059161"/>
                  <a:gd name="connsiteX12" fmla="*/ 288186 w 1154266"/>
                  <a:gd name="connsiteY12" fmla="*/ 143562 h 1059161"/>
                  <a:gd name="connsiteX13" fmla="*/ 274331 w 1154266"/>
                  <a:gd name="connsiteY13" fmla="*/ 217725 h 1059161"/>
                  <a:gd name="connsiteX14" fmla="*/ 434358 w 1154266"/>
                  <a:gd name="connsiteY14" fmla="*/ 495662 h 1059161"/>
                  <a:gd name="connsiteX15" fmla="*/ 485621 w 1154266"/>
                  <a:gd name="connsiteY15" fmla="*/ 465859 h 1059161"/>
                  <a:gd name="connsiteX16" fmla="*/ 537578 w 1154266"/>
                  <a:gd name="connsiteY16" fmla="*/ 480414 h 1059161"/>
                  <a:gd name="connsiteX17" fmla="*/ 595770 w 1154266"/>
                  <a:gd name="connsiteY17" fmla="*/ 586460 h 1059161"/>
                  <a:gd name="connsiteX18" fmla="*/ 617938 w 1154266"/>
                  <a:gd name="connsiteY18" fmla="*/ 597550 h 1059161"/>
                  <a:gd name="connsiteX19" fmla="*/ 617938 w 1154266"/>
                  <a:gd name="connsiteY19" fmla="*/ 445759 h 1059161"/>
                  <a:gd name="connsiteX20" fmla="*/ 544506 w 1154266"/>
                  <a:gd name="connsiteY20" fmla="*/ 431897 h 1059161"/>
                  <a:gd name="connsiteX21" fmla="*/ 408726 w 1154266"/>
                  <a:gd name="connsiteY21" fmla="*/ 263471 h 1059161"/>
                  <a:gd name="connsiteX22" fmla="*/ 428816 w 1154266"/>
                  <a:gd name="connsiteY22" fmla="*/ 238519 h 1059161"/>
                  <a:gd name="connsiteX23" fmla="*/ 612396 w 1154266"/>
                  <a:gd name="connsiteY23" fmla="*/ 311295 h 1059161"/>
                  <a:gd name="connsiteX24" fmla="*/ 616552 w 1154266"/>
                  <a:gd name="connsiteY24" fmla="*/ 316147 h 1059161"/>
                  <a:gd name="connsiteX25" fmla="*/ 608239 w 1154266"/>
                  <a:gd name="connsiteY25" fmla="*/ 277333 h 1059161"/>
                  <a:gd name="connsiteX26" fmla="*/ 616552 w 1154266"/>
                  <a:gd name="connsiteY26" fmla="*/ 8406 h 1059161"/>
                  <a:gd name="connsiteX27" fmla="*/ 649112 w 1154266"/>
                  <a:gd name="connsiteY27" fmla="*/ 7713 h 1059161"/>
                  <a:gd name="connsiteX28" fmla="*/ 662274 w 1154266"/>
                  <a:gd name="connsiteY28" fmla="*/ 279412 h 1059161"/>
                  <a:gd name="connsiteX29" fmla="*/ 656732 w 1154266"/>
                  <a:gd name="connsiteY29" fmla="*/ 316147 h 1059161"/>
                  <a:gd name="connsiteX30" fmla="*/ 665045 w 1154266"/>
                  <a:gd name="connsiteY30" fmla="*/ 306443 h 1059161"/>
                  <a:gd name="connsiteX31" fmla="*/ 847240 w 1154266"/>
                  <a:gd name="connsiteY31" fmla="*/ 237825 h 1059161"/>
                  <a:gd name="connsiteX32" fmla="*/ 865252 w 1154266"/>
                  <a:gd name="connsiteY32" fmla="*/ 261391 h 1059161"/>
                  <a:gd name="connsiteX33" fmla="*/ 757182 w 1154266"/>
                  <a:gd name="connsiteY33" fmla="*/ 419420 h 1059161"/>
                  <a:gd name="connsiteX34" fmla="*/ 656039 w 1154266"/>
                  <a:gd name="connsiteY34" fmla="*/ 440907 h 1059161"/>
                  <a:gd name="connsiteX35" fmla="*/ 655346 w 1154266"/>
                  <a:gd name="connsiteY35" fmla="*/ 452690 h 1059161"/>
                  <a:gd name="connsiteX36" fmla="*/ 655346 w 1154266"/>
                  <a:gd name="connsiteY36" fmla="*/ 598243 h 1059161"/>
                  <a:gd name="connsiteX37" fmla="*/ 663660 w 1154266"/>
                  <a:gd name="connsiteY37" fmla="*/ 614185 h 1059161"/>
                  <a:gd name="connsiteX38" fmla="*/ 739863 w 1154266"/>
                  <a:gd name="connsiteY38" fmla="*/ 731320 h 1059161"/>
                  <a:gd name="connsiteX39" fmla="*/ 740556 w 1154266"/>
                  <a:gd name="connsiteY39" fmla="*/ 736172 h 1059161"/>
                  <a:gd name="connsiteX40" fmla="*/ 740556 w 1154266"/>
                  <a:gd name="connsiteY40" fmla="*/ 736172 h 1059161"/>
                  <a:gd name="connsiteX41" fmla="*/ 819530 w 1154266"/>
                  <a:gd name="connsiteY41" fmla="*/ 750727 h 1059161"/>
                  <a:gd name="connsiteX42" fmla="*/ 854167 w 1154266"/>
                  <a:gd name="connsiteY42" fmla="*/ 706368 h 1059161"/>
                  <a:gd name="connsiteX43" fmla="*/ 879799 w 1154266"/>
                  <a:gd name="connsiteY43" fmla="*/ 693892 h 1059161"/>
                  <a:gd name="connsiteX44" fmla="*/ 1082084 w 1154266"/>
                  <a:gd name="connsiteY44" fmla="*/ 693892 h 1059161"/>
                  <a:gd name="connsiteX45" fmla="*/ 1093861 w 1154266"/>
                  <a:gd name="connsiteY45" fmla="*/ 695279 h 1059161"/>
                  <a:gd name="connsiteX46" fmla="*/ 1107023 w 1154266"/>
                  <a:gd name="connsiteY46" fmla="*/ 713299 h 1059161"/>
                  <a:gd name="connsiteX47" fmla="*/ 1092475 w 1154266"/>
                  <a:gd name="connsiteY47" fmla="*/ 730627 h 1059161"/>
                  <a:gd name="connsiteX48" fmla="*/ 1078620 w 1154266"/>
                  <a:gd name="connsiteY48" fmla="*/ 731320 h 1059161"/>
                  <a:gd name="connsiteX49" fmla="*/ 893654 w 1154266"/>
                  <a:gd name="connsiteY49" fmla="*/ 731320 h 1059161"/>
                  <a:gd name="connsiteX50" fmla="*/ 874950 w 1154266"/>
                  <a:gd name="connsiteY50" fmla="*/ 740331 h 1059161"/>
                  <a:gd name="connsiteX51" fmla="*/ 847240 w 1154266"/>
                  <a:gd name="connsiteY51" fmla="*/ 776372 h 1059161"/>
                  <a:gd name="connsiteX52" fmla="*/ 886034 w 1154266"/>
                  <a:gd name="connsiteY52" fmla="*/ 881725 h 1059161"/>
                  <a:gd name="connsiteX53" fmla="*/ 976785 w 1154266"/>
                  <a:gd name="connsiteY53" fmla="*/ 944105 h 1059161"/>
                  <a:gd name="connsiteX54" fmla="*/ 1058530 w 1154266"/>
                  <a:gd name="connsiteY54" fmla="*/ 937867 h 1059161"/>
                  <a:gd name="connsiteX55" fmla="*/ 1153438 w 1154266"/>
                  <a:gd name="connsiteY55" fmla="*/ 1034903 h 1059161"/>
                  <a:gd name="connsiteX56" fmla="*/ 1134733 w 1154266"/>
                  <a:gd name="connsiteY56" fmla="*/ 1059161 h 1059161"/>
                  <a:gd name="connsiteX57" fmla="*/ 1122956 w 1154266"/>
                  <a:gd name="connsiteY57" fmla="*/ 1059161 h 1059161"/>
                  <a:gd name="connsiteX58" fmla="*/ 30481 w 1154266"/>
                  <a:gd name="connsiteY58" fmla="*/ 1059161 h 1059161"/>
                  <a:gd name="connsiteX59" fmla="*/ 18011 w 1154266"/>
                  <a:gd name="connsiteY59" fmla="*/ 1059161 h 1059161"/>
                  <a:gd name="connsiteX60" fmla="*/ 693 w 1154266"/>
                  <a:gd name="connsiteY60" fmla="*/ 1035596 h 1059161"/>
                  <a:gd name="connsiteX61" fmla="*/ 103913 w 1154266"/>
                  <a:gd name="connsiteY61" fmla="*/ 939946 h 1059161"/>
                  <a:gd name="connsiteX62" fmla="*/ 117768 w 1154266"/>
                  <a:gd name="connsiteY62" fmla="*/ 937867 h 1059161"/>
                  <a:gd name="connsiteX63" fmla="*/ 143400 w 1154266"/>
                  <a:gd name="connsiteY63" fmla="*/ 844297 h 1059161"/>
                  <a:gd name="connsiteX64" fmla="*/ 227224 w 1154266"/>
                  <a:gd name="connsiteY64" fmla="*/ 794393 h 1059161"/>
                  <a:gd name="connsiteX65" fmla="*/ 215447 w 1154266"/>
                  <a:gd name="connsiteY65" fmla="*/ 778452 h 1059161"/>
                  <a:gd name="connsiteX66" fmla="*/ 184966 w 1154266"/>
                  <a:gd name="connsiteY66" fmla="*/ 738944 h 1059161"/>
                  <a:gd name="connsiteX67" fmla="*/ 168339 w 1154266"/>
                  <a:gd name="connsiteY67" fmla="*/ 730627 h 1059161"/>
                  <a:gd name="connsiteX68" fmla="*/ 28403 w 1154266"/>
                  <a:gd name="connsiteY68" fmla="*/ 730627 h 1059161"/>
                  <a:gd name="connsiteX69" fmla="*/ 14548 w 1154266"/>
                  <a:gd name="connsiteY69" fmla="*/ 729934 h 1059161"/>
                  <a:gd name="connsiteX70" fmla="*/ 0 w 1154266"/>
                  <a:gd name="connsiteY70" fmla="*/ 712606 h 1059161"/>
                  <a:gd name="connsiteX71" fmla="*/ 13163 w 1154266"/>
                  <a:gd name="connsiteY71" fmla="*/ 694585 h 1059161"/>
                  <a:gd name="connsiteX72" fmla="*/ 25632 w 1154266"/>
                  <a:gd name="connsiteY72" fmla="*/ 693199 h 1059161"/>
                  <a:gd name="connsiteX73" fmla="*/ 179424 w 1154266"/>
                  <a:gd name="connsiteY73" fmla="*/ 693199 h 1059161"/>
                  <a:gd name="connsiteX74" fmla="*/ 206441 w 1154266"/>
                  <a:gd name="connsiteY74" fmla="*/ 705675 h 1059161"/>
                  <a:gd name="connsiteX75" fmla="*/ 255627 w 1154266"/>
                  <a:gd name="connsiteY75" fmla="*/ 770827 h 1059161"/>
                  <a:gd name="connsiteX76" fmla="*/ 1109794 w 1154266"/>
                  <a:gd name="connsiteY76" fmla="*/ 1024506 h 1059161"/>
                  <a:gd name="connsiteX77" fmla="*/ 1102867 w 1154266"/>
                  <a:gd name="connsiteY77" fmla="*/ 1012723 h 1059161"/>
                  <a:gd name="connsiteX78" fmla="*/ 980249 w 1154266"/>
                  <a:gd name="connsiteY78" fmla="*/ 987078 h 1059161"/>
                  <a:gd name="connsiteX79" fmla="*/ 947689 w 1154266"/>
                  <a:gd name="connsiteY79" fmla="*/ 977374 h 1059161"/>
                  <a:gd name="connsiteX80" fmla="*/ 866637 w 1154266"/>
                  <a:gd name="connsiteY80" fmla="*/ 924005 h 1059161"/>
                  <a:gd name="connsiteX81" fmla="*/ 844469 w 1154266"/>
                  <a:gd name="connsiteY81" fmla="*/ 900439 h 1059161"/>
                  <a:gd name="connsiteX82" fmla="*/ 846547 w 1154266"/>
                  <a:gd name="connsiteY82" fmla="*/ 891429 h 1059161"/>
                  <a:gd name="connsiteX83" fmla="*/ 735013 w 1154266"/>
                  <a:gd name="connsiteY83" fmla="*/ 782610 h 1059161"/>
                  <a:gd name="connsiteX84" fmla="*/ 704532 w 1154266"/>
                  <a:gd name="connsiteY84" fmla="*/ 758351 h 1059161"/>
                  <a:gd name="connsiteX85" fmla="*/ 607547 w 1154266"/>
                  <a:gd name="connsiteY85" fmla="*/ 633592 h 1059161"/>
                  <a:gd name="connsiteX86" fmla="*/ 464839 w 1154266"/>
                  <a:gd name="connsiteY86" fmla="*/ 701516 h 1059161"/>
                  <a:gd name="connsiteX87" fmla="*/ 429508 w 1154266"/>
                  <a:gd name="connsiteY87" fmla="*/ 711913 h 1059161"/>
                  <a:gd name="connsiteX88" fmla="*/ 352613 w 1154266"/>
                  <a:gd name="connsiteY88" fmla="*/ 704289 h 1059161"/>
                  <a:gd name="connsiteX89" fmla="*/ 293728 w 1154266"/>
                  <a:gd name="connsiteY89" fmla="*/ 812414 h 1059161"/>
                  <a:gd name="connsiteX90" fmla="*/ 269482 w 1154266"/>
                  <a:gd name="connsiteY90" fmla="*/ 836673 h 1059161"/>
                  <a:gd name="connsiteX91" fmla="*/ 250085 w 1154266"/>
                  <a:gd name="connsiteY91" fmla="*/ 833901 h 1059161"/>
                  <a:gd name="connsiteX92" fmla="*/ 157948 w 1154266"/>
                  <a:gd name="connsiteY92" fmla="*/ 950343 h 1059161"/>
                  <a:gd name="connsiteX93" fmla="*/ 133702 w 1154266"/>
                  <a:gd name="connsiteY93" fmla="*/ 978760 h 1059161"/>
                  <a:gd name="connsiteX94" fmla="*/ 104606 w 1154266"/>
                  <a:gd name="connsiteY94" fmla="*/ 980840 h 1059161"/>
                  <a:gd name="connsiteX95" fmla="*/ 45722 w 1154266"/>
                  <a:gd name="connsiteY95" fmla="*/ 1025199 h 1059161"/>
                  <a:gd name="connsiteX96" fmla="*/ 1109794 w 1154266"/>
                  <a:gd name="connsiteY96" fmla="*/ 1024506 h 1059161"/>
                  <a:gd name="connsiteX97" fmla="*/ 505711 w 1154266"/>
                  <a:gd name="connsiteY97" fmla="*/ 499821 h 1059161"/>
                  <a:gd name="connsiteX98" fmla="*/ 323517 w 1154266"/>
                  <a:gd name="connsiteY98" fmla="*/ 605174 h 1059161"/>
                  <a:gd name="connsiteX99" fmla="*/ 352613 w 1154266"/>
                  <a:gd name="connsiteY99" fmla="*/ 655771 h 1059161"/>
                  <a:gd name="connsiteX100" fmla="*/ 367160 w 1154266"/>
                  <a:gd name="connsiteY100" fmla="*/ 662702 h 1059161"/>
                  <a:gd name="connsiteX101" fmla="*/ 429508 w 1154266"/>
                  <a:gd name="connsiteY101" fmla="*/ 670326 h 1059161"/>
                  <a:gd name="connsiteX102" fmla="*/ 443363 w 1154266"/>
                  <a:gd name="connsiteY102" fmla="*/ 665474 h 1059161"/>
                  <a:gd name="connsiteX103" fmla="*/ 536885 w 1154266"/>
                  <a:gd name="connsiteY103" fmla="*/ 598243 h 1059161"/>
                  <a:gd name="connsiteX104" fmla="*/ 559054 w 1154266"/>
                  <a:gd name="connsiteY104" fmla="*/ 593391 h 1059161"/>
                  <a:gd name="connsiteX105" fmla="*/ 505711 w 1154266"/>
                  <a:gd name="connsiteY105" fmla="*/ 499821 h 1059161"/>
                  <a:gd name="connsiteX106" fmla="*/ 618630 w 1154266"/>
                  <a:gd name="connsiteY106" fmla="*/ 232281 h 1059161"/>
                  <a:gd name="connsiteX107" fmla="*/ 618630 w 1154266"/>
                  <a:gd name="connsiteY107" fmla="*/ 218418 h 1059161"/>
                  <a:gd name="connsiteX108" fmla="*/ 618630 w 1154266"/>
                  <a:gd name="connsiteY108" fmla="*/ 151187 h 1059161"/>
                  <a:gd name="connsiteX109" fmla="*/ 636642 w 1154266"/>
                  <a:gd name="connsiteY109" fmla="*/ 132473 h 1059161"/>
                  <a:gd name="connsiteX110" fmla="*/ 655346 w 1154266"/>
                  <a:gd name="connsiteY110" fmla="*/ 150494 h 1059161"/>
                  <a:gd name="connsiteX111" fmla="*/ 655346 w 1154266"/>
                  <a:gd name="connsiteY111" fmla="*/ 191387 h 1059161"/>
                  <a:gd name="connsiteX112" fmla="*/ 655346 w 1154266"/>
                  <a:gd name="connsiteY112" fmla="*/ 230201 h 1059161"/>
                  <a:gd name="connsiteX113" fmla="*/ 632486 w 1154266"/>
                  <a:gd name="connsiteY113" fmla="*/ 47913 h 1059161"/>
                  <a:gd name="connsiteX114" fmla="*/ 618630 w 1154266"/>
                  <a:gd name="connsiteY114" fmla="*/ 232281 h 1059161"/>
                  <a:gd name="connsiteX115" fmla="*/ 696219 w 1154266"/>
                  <a:gd name="connsiteY115" fmla="*/ 403479 h 1059161"/>
                  <a:gd name="connsiteX116" fmla="*/ 825071 w 1154266"/>
                  <a:gd name="connsiteY116" fmla="*/ 276640 h 1059161"/>
                  <a:gd name="connsiteX117" fmla="*/ 669202 w 1154266"/>
                  <a:gd name="connsiteY117" fmla="*/ 377141 h 1059161"/>
                  <a:gd name="connsiteX118" fmla="*/ 679593 w 1154266"/>
                  <a:gd name="connsiteY118" fmla="*/ 370210 h 1059161"/>
                  <a:gd name="connsiteX119" fmla="*/ 731550 w 1154266"/>
                  <a:gd name="connsiteY119" fmla="*/ 332782 h 1059161"/>
                  <a:gd name="connsiteX120" fmla="*/ 757182 w 1154266"/>
                  <a:gd name="connsiteY120" fmla="*/ 336247 h 1059161"/>
                  <a:gd name="connsiteX121" fmla="*/ 753718 w 1154266"/>
                  <a:gd name="connsiteY121" fmla="*/ 361892 h 1059161"/>
                  <a:gd name="connsiteX122" fmla="*/ 745405 w 1154266"/>
                  <a:gd name="connsiteY122" fmla="*/ 368130 h 1059161"/>
                  <a:gd name="connsiteX123" fmla="*/ 696219 w 1154266"/>
                  <a:gd name="connsiteY123" fmla="*/ 403479 h 1059161"/>
                  <a:gd name="connsiteX124" fmla="*/ 449598 w 1154266"/>
                  <a:gd name="connsiteY124" fmla="*/ 276640 h 1059161"/>
                  <a:gd name="connsiteX125" fmla="*/ 577758 w 1154266"/>
                  <a:gd name="connsiteY125" fmla="*/ 402786 h 1059161"/>
                  <a:gd name="connsiteX126" fmla="*/ 529958 w 1154266"/>
                  <a:gd name="connsiteY126" fmla="*/ 368130 h 1059161"/>
                  <a:gd name="connsiteX127" fmla="*/ 518181 w 1154266"/>
                  <a:gd name="connsiteY127" fmla="*/ 336940 h 1059161"/>
                  <a:gd name="connsiteX128" fmla="*/ 552819 w 1154266"/>
                  <a:gd name="connsiteY128" fmla="*/ 338327 h 1059161"/>
                  <a:gd name="connsiteX129" fmla="*/ 606161 w 1154266"/>
                  <a:gd name="connsiteY129" fmla="*/ 377141 h 1059161"/>
                  <a:gd name="connsiteX130" fmla="*/ 449598 w 1154266"/>
                  <a:gd name="connsiteY130" fmla="*/ 276640 h 1059161"/>
                  <a:gd name="connsiteX131" fmla="*/ 169032 w 1154266"/>
                  <a:gd name="connsiteY131" fmla="*/ 234360 h 1059161"/>
                  <a:gd name="connsiteX132" fmla="*/ 176653 w 1154266"/>
                  <a:gd name="connsiteY132" fmla="*/ 231588 h 1059161"/>
                  <a:gd name="connsiteX133" fmla="*/ 256319 w 1154266"/>
                  <a:gd name="connsiteY133" fmla="*/ 185842 h 1059161"/>
                  <a:gd name="connsiteX134" fmla="*/ 260476 w 1154266"/>
                  <a:gd name="connsiteY134" fmla="*/ 169901 h 1059161"/>
                  <a:gd name="connsiteX135" fmla="*/ 241079 w 1154266"/>
                  <a:gd name="connsiteY135" fmla="*/ 136631 h 1059161"/>
                  <a:gd name="connsiteX136" fmla="*/ 223760 w 1154266"/>
                  <a:gd name="connsiteY136" fmla="*/ 132473 h 1059161"/>
                  <a:gd name="connsiteX137" fmla="*/ 147557 w 1154266"/>
                  <a:gd name="connsiteY137" fmla="*/ 176832 h 1059161"/>
                  <a:gd name="connsiteX138" fmla="*/ 142707 w 1154266"/>
                  <a:gd name="connsiteY138" fmla="*/ 194160 h 1059161"/>
                  <a:gd name="connsiteX139" fmla="*/ 162105 w 1154266"/>
                  <a:gd name="connsiteY139" fmla="*/ 227429 h 1059161"/>
                  <a:gd name="connsiteX140" fmla="*/ 169032 w 1154266"/>
                  <a:gd name="connsiteY140" fmla="*/ 234360 h 1059161"/>
                  <a:gd name="connsiteX141" fmla="*/ 402491 w 1154266"/>
                  <a:gd name="connsiteY141" fmla="*/ 515763 h 1059161"/>
                  <a:gd name="connsiteX142" fmla="*/ 241772 w 1154266"/>
                  <a:gd name="connsiteY142" fmla="*/ 237132 h 1059161"/>
                  <a:gd name="connsiteX143" fmla="*/ 228609 w 1154266"/>
                  <a:gd name="connsiteY143" fmla="*/ 244757 h 1059161"/>
                  <a:gd name="connsiteX144" fmla="*/ 389329 w 1154266"/>
                  <a:gd name="connsiteY144" fmla="*/ 523387 h 1059161"/>
                  <a:gd name="connsiteX145" fmla="*/ 402491 w 1154266"/>
                  <a:gd name="connsiteY145" fmla="*/ 515763 h 105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154266" h="1059161">
                    <a:moveTo>
                      <a:pt x="255627" y="770827"/>
                    </a:moveTo>
                    <a:cubicBezTo>
                      <a:pt x="263940" y="727854"/>
                      <a:pt x="286108" y="697358"/>
                      <a:pt x="321439" y="675871"/>
                    </a:cubicBezTo>
                    <a:cubicBezTo>
                      <a:pt x="308969" y="654385"/>
                      <a:pt x="296499" y="632899"/>
                      <a:pt x="284722" y="612105"/>
                    </a:cubicBezTo>
                    <a:cubicBezTo>
                      <a:pt x="275717" y="596163"/>
                      <a:pt x="277795" y="587846"/>
                      <a:pt x="293035" y="578836"/>
                    </a:cubicBezTo>
                    <a:cubicBezTo>
                      <a:pt x="313818" y="567053"/>
                      <a:pt x="334601" y="554577"/>
                      <a:pt x="356076" y="542101"/>
                    </a:cubicBezTo>
                    <a:cubicBezTo>
                      <a:pt x="302734" y="449224"/>
                      <a:pt x="249392" y="357040"/>
                      <a:pt x="196050" y="264164"/>
                    </a:cubicBezTo>
                    <a:cubicBezTo>
                      <a:pt x="193972" y="264857"/>
                      <a:pt x="191893" y="265550"/>
                      <a:pt x="189815" y="266243"/>
                    </a:cubicBezTo>
                    <a:cubicBezTo>
                      <a:pt x="165569" y="275947"/>
                      <a:pt x="142707" y="269015"/>
                      <a:pt x="129545" y="246836"/>
                    </a:cubicBezTo>
                    <a:cubicBezTo>
                      <a:pt x="121925" y="234360"/>
                      <a:pt x="114997" y="221884"/>
                      <a:pt x="108070" y="209408"/>
                    </a:cubicBezTo>
                    <a:cubicBezTo>
                      <a:pt x="95600" y="185842"/>
                      <a:pt x="102528" y="159504"/>
                      <a:pt x="125389" y="145642"/>
                    </a:cubicBezTo>
                    <a:cubicBezTo>
                      <a:pt x="152406" y="129700"/>
                      <a:pt x="180116" y="113759"/>
                      <a:pt x="207827" y="97817"/>
                    </a:cubicBezTo>
                    <a:cubicBezTo>
                      <a:pt x="231380" y="84648"/>
                      <a:pt x="257012" y="91579"/>
                      <a:pt x="271560" y="114452"/>
                    </a:cubicBezTo>
                    <a:cubicBezTo>
                      <a:pt x="277795" y="124155"/>
                      <a:pt x="282644" y="133859"/>
                      <a:pt x="288186" y="143562"/>
                    </a:cubicBezTo>
                    <a:cubicBezTo>
                      <a:pt x="306198" y="175446"/>
                      <a:pt x="303427" y="194160"/>
                      <a:pt x="274331" y="217725"/>
                    </a:cubicBezTo>
                    <a:cubicBezTo>
                      <a:pt x="327673" y="309909"/>
                      <a:pt x="381015" y="402093"/>
                      <a:pt x="434358" y="495662"/>
                    </a:cubicBezTo>
                    <a:cubicBezTo>
                      <a:pt x="451677" y="485959"/>
                      <a:pt x="468995" y="476255"/>
                      <a:pt x="485621" y="465859"/>
                    </a:cubicBezTo>
                    <a:cubicBezTo>
                      <a:pt x="518181" y="447145"/>
                      <a:pt x="519567" y="447145"/>
                      <a:pt x="537578" y="480414"/>
                    </a:cubicBezTo>
                    <a:cubicBezTo>
                      <a:pt x="556975" y="515763"/>
                      <a:pt x="574987" y="551805"/>
                      <a:pt x="595770" y="586460"/>
                    </a:cubicBezTo>
                    <a:cubicBezTo>
                      <a:pt x="599233" y="592005"/>
                      <a:pt x="609625" y="593391"/>
                      <a:pt x="617938" y="597550"/>
                    </a:cubicBezTo>
                    <a:cubicBezTo>
                      <a:pt x="617938" y="544180"/>
                      <a:pt x="617938" y="494277"/>
                      <a:pt x="617938" y="445759"/>
                    </a:cubicBezTo>
                    <a:cubicBezTo>
                      <a:pt x="592998" y="440907"/>
                      <a:pt x="568059" y="438828"/>
                      <a:pt x="544506" y="431897"/>
                    </a:cubicBezTo>
                    <a:cubicBezTo>
                      <a:pt x="470381" y="409717"/>
                      <a:pt x="415653" y="340406"/>
                      <a:pt x="408726" y="263471"/>
                    </a:cubicBezTo>
                    <a:cubicBezTo>
                      <a:pt x="407340" y="247529"/>
                      <a:pt x="412882" y="240598"/>
                      <a:pt x="428816" y="238519"/>
                    </a:cubicBezTo>
                    <a:cubicBezTo>
                      <a:pt x="503633" y="229508"/>
                      <a:pt x="564596" y="254460"/>
                      <a:pt x="612396" y="311295"/>
                    </a:cubicBezTo>
                    <a:cubicBezTo>
                      <a:pt x="613781" y="312682"/>
                      <a:pt x="615167" y="314068"/>
                      <a:pt x="616552" y="316147"/>
                    </a:cubicBezTo>
                    <a:cubicBezTo>
                      <a:pt x="622094" y="300205"/>
                      <a:pt x="619323" y="288423"/>
                      <a:pt x="608239" y="277333"/>
                    </a:cubicBezTo>
                    <a:cubicBezTo>
                      <a:pt x="531343" y="199704"/>
                      <a:pt x="534807" y="81182"/>
                      <a:pt x="616552" y="8406"/>
                    </a:cubicBezTo>
                    <a:cubicBezTo>
                      <a:pt x="629022" y="-2684"/>
                      <a:pt x="636642" y="-2684"/>
                      <a:pt x="649112" y="7713"/>
                    </a:cubicBezTo>
                    <a:cubicBezTo>
                      <a:pt x="734321" y="80490"/>
                      <a:pt x="740556" y="199704"/>
                      <a:pt x="662274" y="279412"/>
                    </a:cubicBezTo>
                    <a:cubicBezTo>
                      <a:pt x="653961" y="287730"/>
                      <a:pt x="653961" y="290502"/>
                      <a:pt x="656732" y="316147"/>
                    </a:cubicBezTo>
                    <a:cubicBezTo>
                      <a:pt x="660196" y="312682"/>
                      <a:pt x="662967" y="309216"/>
                      <a:pt x="665045" y="306443"/>
                    </a:cubicBezTo>
                    <a:cubicBezTo>
                      <a:pt x="713538" y="251688"/>
                      <a:pt x="774500" y="228815"/>
                      <a:pt x="847240" y="237825"/>
                    </a:cubicBezTo>
                    <a:cubicBezTo>
                      <a:pt x="860402" y="239905"/>
                      <a:pt x="866637" y="246836"/>
                      <a:pt x="865252" y="261391"/>
                    </a:cubicBezTo>
                    <a:cubicBezTo>
                      <a:pt x="856938" y="332782"/>
                      <a:pt x="820223" y="385458"/>
                      <a:pt x="757182" y="419420"/>
                    </a:cubicBezTo>
                    <a:cubicBezTo>
                      <a:pt x="726008" y="436055"/>
                      <a:pt x="692755" y="442293"/>
                      <a:pt x="656039" y="440907"/>
                    </a:cubicBezTo>
                    <a:cubicBezTo>
                      <a:pt x="656039" y="445065"/>
                      <a:pt x="655346" y="449224"/>
                      <a:pt x="655346" y="452690"/>
                    </a:cubicBezTo>
                    <a:cubicBezTo>
                      <a:pt x="655346" y="501208"/>
                      <a:pt x="655346" y="549725"/>
                      <a:pt x="655346" y="598243"/>
                    </a:cubicBezTo>
                    <a:cubicBezTo>
                      <a:pt x="655346" y="605867"/>
                      <a:pt x="657425" y="610026"/>
                      <a:pt x="663660" y="614185"/>
                    </a:cubicBezTo>
                    <a:cubicBezTo>
                      <a:pt x="706610" y="641909"/>
                      <a:pt x="732243" y="680723"/>
                      <a:pt x="739863" y="731320"/>
                    </a:cubicBezTo>
                    <a:cubicBezTo>
                      <a:pt x="739863" y="732706"/>
                      <a:pt x="740556" y="734093"/>
                      <a:pt x="740556" y="736172"/>
                    </a:cubicBezTo>
                    <a:cubicBezTo>
                      <a:pt x="740556" y="736865"/>
                      <a:pt x="741248" y="737558"/>
                      <a:pt x="740556" y="736172"/>
                    </a:cubicBezTo>
                    <a:cubicBezTo>
                      <a:pt x="766880" y="741024"/>
                      <a:pt x="791819" y="745182"/>
                      <a:pt x="819530" y="750727"/>
                    </a:cubicBezTo>
                    <a:cubicBezTo>
                      <a:pt x="829228" y="738251"/>
                      <a:pt x="842390" y="723003"/>
                      <a:pt x="854167" y="706368"/>
                    </a:cubicBezTo>
                    <a:cubicBezTo>
                      <a:pt x="861095" y="697358"/>
                      <a:pt x="868715" y="693199"/>
                      <a:pt x="879799" y="693892"/>
                    </a:cubicBezTo>
                    <a:cubicBezTo>
                      <a:pt x="946997" y="693892"/>
                      <a:pt x="1014887" y="693892"/>
                      <a:pt x="1082084" y="693892"/>
                    </a:cubicBezTo>
                    <a:cubicBezTo>
                      <a:pt x="1086240" y="693892"/>
                      <a:pt x="1089704" y="693892"/>
                      <a:pt x="1093861" y="695279"/>
                    </a:cubicBezTo>
                    <a:cubicBezTo>
                      <a:pt x="1102867" y="698051"/>
                      <a:pt x="1107716" y="704289"/>
                      <a:pt x="1107023" y="713299"/>
                    </a:cubicBezTo>
                    <a:cubicBezTo>
                      <a:pt x="1107023" y="722310"/>
                      <a:pt x="1101481" y="728548"/>
                      <a:pt x="1092475" y="730627"/>
                    </a:cubicBezTo>
                    <a:cubicBezTo>
                      <a:pt x="1087626" y="731320"/>
                      <a:pt x="1083470" y="731320"/>
                      <a:pt x="1078620" y="731320"/>
                    </a:cubicBezTo>
                    <a:cubicBezTo>
                      <a:pt x="1016965" y="731320"/>
                      <a:pt x="955310" y="731320"/>
                      <a:pt x="893654" y="731320"/>
                    </a:cubicBezTo>
                    <a:cubicBezTo>
                      <a:pt x="885341" y="731320"/>
                      <a:pt x="879799" y="733400"/>
                      <a:pt x="874950" y="740331"/>
                    </a:cubicBezTo>
                    <a:cubicBezTo>
                      <a:pt x="866637" y="752113"/>
                      <a:pt x="856938" y="763896"/>
                      <a:pt x="847240" y="776372"/>
                    </a:cubicBezTo>
                    <a:cubicBezTo>
                      <a:pt x="874950" y="805483"/>
                      <a:pt x="888805" y="840138"/>
                      <a:pt x="886034" y="881725"/>
                    </a:cubicBezTo>
                    <a:cubicBezTo>
                      <a:pt x="926907" y="886577"/>
                      <a:pt x="958081" y="906677"/>
                      <a:pt x="976785" y="944105"/>
                    </a:cubicBezTo>
                    <a:cubicBezTo>
                      <a:pt x="1003803" y="933708"/>
                      <a:pt x="1030820" y="930243"/>
                      <a:pt x="1058530" y="937867"/>
                    </a:cubicBezTo>
                    <a:cubicBezTo>
                      <a:pt x="1109101" y="951729"/>
                      <a:pt x="1140275" y="984305"/>
                      <a:pt x="1153438" y="1034903"/>
                    </a:cubicBezTo>
                    <a:cubicBezTo>
                      <a:pt x="1156901" y="1048765"/>
                      <a:pt x="1149281" y="1058468"/>
                      <a:pt x="1134733" y="1059161"/>
                    </a:cubicBezTo>
                    <a:cubicBezTo>
                      <a:pt x="1130577" y="1059161"/>
                      <a:pt x="1127113" y="1059161"/>
                      <a:pt x="1122956" y="1059161"/>
                    </a:cubicBezTo>
                    <a:cubicBezTo>
                      <a:pt x="758567" y="1059161"/>
                      <a:pt x="394178" y="1059161"/>
                      <a:pt x="30481" y="1059161"/>
                    </a:cubicBezTo>
                    <a:cubicBezTo>
                      <a:pt x="26325" y="1059161"/>
                      <a:pt x="22168" y="1059161"/>
                      <a:pt x="18011" y="1059161"/>
                    </a:cubicBezTo>
                    <a:cubicBezTo>
                      <a:pt x="4849" y="1057775"/>
                      <a:pt x="-2078" y="1048071"/>
                      <a:pt x="693" y="1035596"/>
                    </a:cubicBezTo>
                    <a:cubicBezTo>
                      <a:pt x="11084" y="987771"/>
                      <a:pt x="54728" y="946877"/>
                      <a:pt x="103913" y="939946"/>
                    </a:cubicBezTo>
                    <a:cubicBezTo>
                      <a:pt x="108763" y="939253"/>
                      <a:pt x="112919" y="938560"/>
                      <a:pt x="117768" y="937867"/>
                    </a:cubicBezTo>
                    <a:cubicBezTo>
                      <a:pt x="114997" y="903212"/>
                      <a:pt x="122618" y="871328"/>
                      <a:pt x="143400" y="844297"/>
                    </a:cubicBezTo>
                    <a:cubicBezTo>
                      <a:pt x="164183" y="817266"/>
                      <a:pt x="191893" y="801324"/>
                      <a:pt x="227224" y="794393"/>
                    </a:cubicBezTo>
                    <a:cubicBezTo>
                      <a:pt x="223067" y="788848"/>
                      <a:pt x="219604" y="783303"/>
                      <a:pt x="215447" y="778452"/>
                    </a:cubicBezTo>
                    <a:cubicBezTo>
                      <a:pt x="205055" y="765283"/>
                      <a:pt x="194664" y="752113"/>
                      <a:pt x="184966" y="738944"/>
                    </a:cubicBezTo>
                    <a:cubicBezTo>
                      <a:pt x="180809" y="732706"/>
                      <a:pt x="175960" y="730627"/>
                      <a:pt x="168339" y="730627"/>
                    </a:cubicBezTo>
                    <a:cubicBezTo>
                      <a:pt x="121925" y="730627"/>
                      <a:pt x="75511" y="730627"/>
                      <a:pt x="28403" y="730627"/>
                    </a:cubicBezTo>
                    <a:cubicBezTo>
                      <a:pt x="23554" y="730627"/>
                      <a:pt x="18704" y="730627"/>
                      <a:pt x="14548" y="729934"/>
                    </a:cubicBezTo>
                    <a:cubicBezTo>
                      <a:pt x="5542" y="727854"/>
                      <a:pt x="693" y="721617"/>
                      <a:pt x="0" y="712606"/>
                    </a:cubicBezTo>
                    <a:cubicBezTo>
                      <a:pt x="0" y="703596"/>
                      <a:pt x="4156" y="696664"/>
                      <a:pt x="13163" y="694585"/>
                    </a:cubicBezTo>
                    <a:cubicBezTo>
                      <a:pt x="17319" y="693199"/>
                      <a:pt x="21475" y="693199"/>
                      <a:pt x="25632" y="693199"/>
                    </a:cubicBezTo>
                    <a:cubicBezTo>
                      <a:pt x="76896" y="693199"/>
                      <a:pt x="128160" y="693199"/>
                      <a:pt x="179424" y="693199"/>
                    </a:cubicBezTo>
                    <a:cubicBezTo>
                      <a:pt x="191200" y="693199"/>
                      <a:pt x="199513" y="696664"/>
                      <a:pt x="206441" y="705675"/>
                    </a:cubicBezTo>
                    <a:cubicBezTo>
                      <a:pt x="221682" y="729241"/>
                      <a:pt x="238308" y="749341"/>
                      <a:pt x="255627" y="770827"/>
                    </a:cubicBezTo>
                    <a:close/>
                    <a:moveTo>
                      <a:pt x="1109794" y="1024506"/>
                    </a:moveTo>
                    <a:cubicBezTo>
                      <a:pt x="1107023" y="1018961"/>
                      <a:pt x="1104945" y="1016189"/>
                      <a:pt x="1102867" y="1012723"/>
                    </a:cubicBezTo>
                    <a:cubicBezTo>
                      <a:pt x="1075156" y="973216"/>
                      <a:pt x="1023200" y="962126"/>
                      <a:pt x="980249" y="987078"/>
                    </a:cubicBezTo>
                    <a:cubicBezTo>
                      <a:pt x="965008" y="996088"/>
                      <a:pt x="952539" y="992623"/>
                      <a:pt x="947689" y="977374"/>
                    </a:cubicBezTo>
                    <a:cubicBezTo>
                      <a:pt x="934527" y="935095"/>
                      <a:pt x="910281" y="919153"/>
                      <a:pt x="866637" y="924005"/>
                    </a:cubicBezTo>
                    <a:cubicBezTo>
                      <a:pt x="851397" y="925391"/>
                      <a:pt x="842390" y="914994"/>
                      <a:pt x="844469" y="900439"/>
                    </a:cubicBezTo>
                    <a:cubicBezTo>
                      <a:pt x="845162" y="897666"/>
                      <a:pt x="845854" y="894201"/>
                      <a:pt x="846547" y="891429"/>
                    </a:cubicBezTo>
                    <a:cubicBezTo>
                      <a:pt x="860402" y="824197"/>
                      <a:pt x="801518" y="766669"/>
                      <a:pt x="735013" y="782610"/>
                    </a:cubicBezTo>
                    <a:cubicBezTo>
                      <a:pt x="711460" y="788155"/>
                      <a:pt x="704532" y="782610"/>
                      <a:pt x="704532" y="758351"/>
                    </a:cubicBezTo>
                    <a:cubicBezTo>
                      <a:pt x="704532" y="698744"/>
                      <a:pt x="665045" y="647454"/>
                      <a:pt x="607547" y="633592"/>
                    </a:cubicBezTo>
                    <a:cubicBezTo>
                      <a:pt x="550048" y="619729"/>
                      <a:pt x="491856" y="647454"/>
                      <a:pt x="464839" y="701516"/>
                    </a:cubicBezTo>
                    <a:cubicBezTo>
                      <a:pt x="455833" y="719537"/>
                      <a:pt x="447520" y="722310"/>
                      <a:pt x="429508" y="711913"/>
                    </a:cubicBezTo>
                    <a:cubicBezTo>
                      <a:pt x="405262" y="697358"/>
                      <a:pt x="378937" y="694585"/>
                      <a:pt x="352613" y="704289"/>
                    </a:cubicBezTo>
                    <a:cubicBezTo>
                      <a:pt x="308276" y="719537"/>
                      <a:pt x="284722" y="763896"/>
                      <a:pt x="293728" y="812414"/>
                    </a:cubicBezTo>
                    <a:cubicBezTo>
                      <a:pt x="297192" y="829742"/>
                      <a:pt x="286801" y="840138"/>
                      <a:pt x="269482" y="836673"/>
                    </a:cubicBezTo>
                    <a:cubicBezTo>
                      <a:pt x="263247" y="835286"/>
                      <a:pt x="256319" y="833901"/>
                      <a:pt x="250085" y="833901"/>
                    </a:cubicBezTo>
                    <a:cubicBezTo>
                      <a:pt x="187044" y="831821"/>
                      <a:pt x="142015" y="888656"/>
                      <a:pt x="157948" y="950343"/>
                    </a:cubicBezTo>
                    <a:cubicBezTo>
                      <a:pt x="163490" y="971136"/>
                      <a:pt x="155177" y="980147"/>
                      <a:pt x="133702" y="978760"/>
                    </a:cubicBezTo>
                    <a:cubicBezTo>
                      <a:pt x="124003" y="978067"/>
                      <a:pt x="114305" y="978760"/>
                      <a:pt x="104606" y="980840"/>
                    </a:cubicBezTo>
                    <a:cubicBezTo>
                      <a:pt x="78974" y="986385"/>
                      <a:pt x="59577" y="1000940"/>
                      <a:pt x="45722" y="1025199"/>
                    </a:cubicBezTo>
                    <a:cubicBezTo>
                      <a:pt x="401106" y="1024506"/>
                      <a:pt x="754411" y="1024506"/>
                      <a:pt x="1109794" y="1024506"/>
                    </a:cubicBezTo>
                    <a:close/>
                    <a:moveTo>
                      <a:pt x="505711" y="499821"/>
                    </a:moveTo>
                    <a:cubicBezTo>
                      <a:pt x="444056" y="535170"/>
                      <a:pt x="383787" y="569825"/>
                      <a:pt x="323517" y="605174"/>
                    </a:cubicBezTo>
                    <a:cubicBezTo>
                      <a:pt x="333215" y="622502"/>
                      <a:pt x="343606" y="639136"/>
                      <a:pt x="352613" y="655771"/>
                    </a:cubicBezTo>
                    <a:cubicBezTo>
                      <a:pt x="356076" y="662702"/>
                      <a:pt x="360233" y="664089"/>
                      <a:pt x="367160" y="662702"/>
                    </a:cubicBezTo>
                    <a:cubicBezTo>
                      <a:pt x="388636" y="659237"/>
                      <a:pt x="409418" y="662009"/>
                      <a:pt x="429508" y="670326"/>
                    </a:cubicBezTo>
                    <a:cubicBezTo>
                      <a:pt x="437128" y="673099"/>
                      <a:pt x="439207" y="671020"/>
                      <a:pt x="443363" y="665474"/>
                    </a:cubicBezTo>
                    <a:cubicBezTo>
                      <a:pt x="466224" y="631512"/>
                      <a:pt x="497398" y="609333"/>
                      <a:pt x="536885" y="598243"/>
                    </a:cubicBezTo>
                    <a:cubicBezTo>
                      <a:pt x="543120" y="596163"/>
                      <a:pt x="550048" y="595470"/>
                      <a:pt x="559054" y="593391"/>
                    </a:cubicBezTo>
                    <a:cubicBezTo>
                      <a:pt x="540349" y="561508"/>
                      <a:pt x="523723" y="531011"/>
                      <a:pt x="505711" y="499821"/>
                    </a:cubicBezTo>
                    <a:close/>
                    <a:moveTo>
                      <a:pt x="618630" y="232281"/>
                    </a:moveTo>
                    <a:cubicBezTo>
                      <a:pt x="618630" y="225350"/>
                      <a:pt x="618630" y="221884"/>
                      <a:pt x="618630" y="218418"/>
                    </a:cubicBezTo>
                    <a:cubicBezTo>
                      <a:pt x="618630" y="196239"/>
                      <a:pt x="618630" y="173366"/>
                      <a:pt x="618630" y="151187"/>
                    </a:cubicBezTo>
                    <a:cubicBezTo>
                      <a:pt x="618630" y="140097"/>
                      <a:pt x="626944" y="132473"/>
                      <a:pt x="636642" y="132473"/>
                    </a:cubicBezTo>
                    <a:cubicBezTo>
                      <a:pt x="646341" y="132473"/>
                      <a:pt x="654654" y="140097"/>
                      <a:pt x="655346" y="150494"/>
                    </a:cubicBezTo>
                    <a:cubicBezTo>
                      <a:pt x="656039" y="164356"/>
                      <a:pt x="655346" y="177525"/>
                      <a:pt x="655346" y="191387"/>
                    </a:cubicBezTo>
                    <a:cubicBezTo>
                      <a:pt x="655346" y="203170"/>
                      <a:pt x="655346" y="215646"/>
                      <a:pt x="655346" y="230201"/>
                    </a:cubicBezTo>
                    <a:cubicBezTo>
                      <a:pt x="694834" y="174059"/>
                      <a:pt x="683750" y="90193"/>
                      <a:pt x="632486" y="47913"/>
                    </a:cubicBezTo>
                    <a:cubicBezTo>
                      <a:pt x="583993" y="91579"/>
                      <a:pt x="576373" y="178911"/>
                      <a:pt x="618630" y="232281"/>
                    </a:cubicBezTo>
                    <a:close/>
                    <a:moveTo>
                      <a:pt x="696219" y="403479"/>
                    </a:moveTo>
                    <a:cubicBezTo>
                      <a:pt x="769651" y="391696"/>
                      <a:pt x="820915" y="324464"/>
                      <a:pt x="825071" y="276640"/>
                    </a:cubicBezTo>
                    <a:cubicBezTo>
                      <a:pt x="762031" y="270402"/>
                      <a:pt x="687213" y="318226"/>
                      <a:pt x="669202" y="377141"/>
                    </a:cubicBezTo>
                    <a:cubicBezTo>
                      <a:pt x="673358" y="374368"/>
                      <a:pt x="676129" y="372289"/>
                      <a:pt x="679593" y="370210"/>
                    </a:cubicBezTo>
                    <a:cubicBezTo>
                      <a:pt x="696912" y="357734"/>
                      <a:pt x="714231" y="345258"/>
                      <a:pt x="731550" y="332782"/>
                    </a:cubicBezTo>
                    <a:cubicBezTo>
                      <a:pt x="740556" y="326544"/>
                      <a:pt x="751640" y="327930"/>
                      <a:pt x="757182" y="336247"/>
                    </a:cubicBezTo>
                    <a:cubicBezTo>
                      <a:pt x="763417" y="344564"/>
                      <a:pt x="762031" y="354268"/>
                      <a:pt x="753718" y="361892"/>
                    </a:cubicBezTo>
                    <a:cubicBezTo>
                      <a:pt x="750947" y="363971"/>
                      <a:pt x="748176" y="366051"/>
                      <a:pt x="745405" y="368130"/>
                    </a:cubicBezTo>
                    <a:cubicBezTo>
                      <a:pt x="729471" y="379220"/>
                      <a:pt x="714231" y="390310"/>
                      <a:pt x="696219" y="403479"/>
                    </a:cubicBezTo>
                    <a:close/>
                    <a:moveTo>
                      <a:pt x="449598" y="276640"/>
                    </a:moveTo>
                    <a:cubicBezTo>
                      <a:pt x="454447" y="332782"/>
                      <a:pt x="520259" y="398627"/>
                      <a:pt x="577758" y="402786"/>
                    </a:cubicBezTo>
                    <a:cubicBezTo>
                      <a:pt x="561132" y="390310"/>
                      <a:pt x="545199" y="379220"/>
                      <a:pt x="529958" y="368130"/>
                    </a:cubicBezTo>
                    <a:cubicBezTo>
                      <a:pt x="514717" y="357040"/>
                      <a:pt x="510561" y="346644"/>
                      <a:pt x="518181" y="336940"/>
                    </a:cubicBezTo>
                    <a:cubicBezTo>
                      <a:pt x="525802" y="326544"/>
                      <a:pt x="536885" y="327237"/>
                      <a:pt x="552819" y="338327"/>
                    </a:cubicBezTo>
                    <a:cubicBezTo>
                      <a:pt x="570138" y="350803"/>
                      <a:pt x="587456" y="363278"/>
                      <a:pt x="606161" y="377141"/>
                    </a:cubicBezTo>
                    <a:cubicBezTo>
                      <a:pt x="589535" y="326544"/>
                      <a:pt x="524416" y="270402"/>
                      <a:pt x="449598" y="276640"/>
                    </a:cubicBezTo>
                    <a:close/>
                    <a:moveTo>
                      <a:pt x="169032" y="234360"/>
                    </a:moveTo>
                    <a:cubicBezTo>
                      <a:pt x="172496" y="232974"/>
                      <a:pt x="174574" y="232281"/>
                      <a:pt x="176653" y="231588"/>
                    </a:cubicBezTo>
                    <a:cubicBezTo>
                      <a:pt x="202977" y="216339"/>
                      <a:pt x="229995" y="201091"/>
                      <a:pt x="256319" y="185842"/>
                    </a:cubicBezTo>
                    <a:cubicBezTo>
                      <a:pt x="263247" y="181683"/>
                      <a:pt x="263940" y="176832"/>
                      <a:pt x="260476" y="169901"/>
                    </a:cubicBezTo>
                    <a:cubicBezTo>
                      <a:pt x="254241" y="158811"/>
                      <a:pt x="247314" y="147721"/>
                      <a:pt x="241079" y="136631"/>
                    </a:cubicBezTo>
                    <a:cubicBezTo>
                      <a:pt x="236922" y="129007"/>
                      <a:pt x="231380" y="128314"/>
                      <a:pt x="223760" y="132473"/>
                    </a:cubicBezTo>
                    <a:cubicBezTo>
                      <a:pt x="198128" y="147028"/>
                      <a:pt x="173189" y="162276"/>
                      <a:pt x="147557" y="176832"/>
                    </a:cubicBezTo>
                    <a:cubicBezTo>
                      <a:pt x="139937" y="180991"/>
                      <a:pt x="137858" y="186535"/>
                      <a:pt x="142707" y="194160"/>
                    </a:cubicBezTo>
                    <a:cubicBezTo>
                      <a:pt x="148942" y="205249"/>
                      <a:pt x="155177" y="216339"/>
                      <a:pt x="162105" y="227429"/>
                    </a:cubicBezTo>
                    <a:cubicBezTo>
                      <a:pt x="162798" y="230201"/>
                      <a:pt x="166261" y="232281"/>
                      <a:pt x="169032" y="234360"/>
                    </a:cubicBezTo>
                    <a:close/>
                    <a:moveTo>
                      <a:pt x="402491" y="515763"/>
                    </a:moveTo>
                    <a:cubicBezTo>
                      <a:pt x="348456" y="422193"/>
                      <a:pt x="295114" y="330009"/>
                      <a:pt x="241772" y="237132"/>
                    </a:cubicBezTo>
                    <a:cubicBezTo>
                      <a:pt x="236922" y="239905"/>
                      <a:pt x="233459" y="241984"/>
                      <a:pt x="228609" y="244757"/>
                    </a:cubicBezTo>
                    <a:cubicBezTo>
                      <a:pt x="282644" y="338327"/>
                      <a:pt x="335986" y="430510"/>
                      <a:pt x="389329" y="523387"/>
                    </a:cubicBezTo>
                    <a:cubicBezTo>
                      <a:pt x="394178" y="520615"/>
                      <a:pt x="397642" y="518535"/>
                      <a:pt x="402491" y="515763"/>
                    </a:cubicBezTo>
                    <a:close/>
                  </a:path>
                </a:pathLst>
              </a:custGeom>
              <a:grpFill/>
              <a:ln w="692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1E1CE47-22F5-892A-5B33-6480663ACF3A}"/>
                  </a:ext>
                </a:extLst>
              </p:cNvPr>
              <p:cNvSpPr/>
              <p:nvPr/>
            </p:nvSpPr>
            <p:spPr>
              <a:xfrm>
                <a:off x="6768902" y="3346666"/>
                <a:ext cx="236369" cy="217071"/>
              </a:xfrm>
              <a:custGeom>
                <a:avLst/>
                <a:gdLst>
                  <a:gd name="connsiteX0" fmla="*/ 88022 w 236369"/>
                  <a:gd name="connsiteY0" fmla="*/ 86119 h 217071"/>
                  <a:gd name="connsiteX1" fmla="*/ 161454 w 236369"/>
                  <a:gd name="connsiteY1" fmla="*/ 1560 h 217071"/>
                  <a:gd name="connsiteX2" fmla="*/ 225880 w 236369"/>
                  <a:gd name="connsiteY2" fmla="*/ 14036 h 217071"/>
                  <a:gd name="connsiteX3" fmla="*/ 234193 w 236369"/>
                  <a:gd name="connsiteY3" fmla="*/ 39681 h 217071"/>
                  <a:gd name="connsiteX4" fmla="*/ 207176 w 236369"/>
                  <a:gd name="connsiteY4" fmla="*/ 45918 h 217071"/>
                  <a:gd name="connsiteX5" fmla="*/ 148291 w 236369"/>
                  <a:gd name="connsiteY5" fmla="*/ 46612 h 217071"/>
                  <a:gd name="connsiteX6" fmla="*/ 127509 w 236369"/>
                  <a:gd name="connsiteY6" fmla="*/ 102061 h 217071"/>
                  <a:gd name="connsiteX7" fmla="*/ 101877 w 236369"/>
                  <a:gd name="connsiteY7" fmla="*/ 124933 h 217071"/>
                  <a:gd name="connsiteX8" fmla="*/ 40222 w 236369"/>
                  <a:gd name="connsiteY8" fmla="*/ 162361 h 217071"/>
                  <a:gd name="connsiteX9" fmla="*/ 40222 w 236369"/>
                  <a:gd name="connsiteY9" fmla="*/ 190779 h 217071"/>
                  <a:gd name="connsiteX10" fmla="*/ 27059 w 236369"/>
                  <a:gd name="connsiteY10" fmla="*/ 216424 h 217071"/>
                  <a:gd name="connsiteX11" fmla="*/ 3506 w 236369"/>
                  <a:gd name="connsiteY11" fmla="*/ 199789 h 217071"/>
                  <a:gd name="connsiteX12" fmla="*/ 81094 w 236369"/>
                  <a:gd name="connsiteY12" fmla="*/ 86119 h 217071"/>
                  <a:gd name="connsiteX13" fmla="*/ 88022 w 236369"/>
                  <a:gd name="connsiteY13" fmla="*/ 86119 h 21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69" h="217071">
                    <a:moveTo>
                      <a:pt x="88022" y="86119"/>
                    </a:moveTo>
                    <a:cubicBezTo>
                      <a:pt x="94949" y="38987"/>
                      <a:pt x="120581" y="9184"/>
                      <a:pt x="161454" y="1560"/>
                    </a:cubicBezTo>
                    <a:cubicBezTo>
                      <a:pt x="184315" y="-2599"/>
                      <a:pt x="206483" y="1560"/>
                      <a:pt x="225880" y="14036"/>
                    </a:cubicBezTo>
                    <a:cubicBezTo>
                      <a:pt x="235579" y="20274"/>
                      <a:pt x="239043" y="30670"/>
                      <a:pt x="234193" y="39681"/>
                    </a:cubicBezTo>
                    <a:cubicBezTo>
                      <a:pt x="228651" y="49384"/>
                      <a:pt x="218260" y="52157"/>
                      <a:pt x="207176" y="45918"/>
                    </a:cubicBezTo>
                    <a:cubicBezTo>
                      <a:pt x="187086" y="34136"/>
                      <a:pt x="166996" y="33443"/>
                      <a:pt x="148291" y="46612"/>
                    </a:cubicBezTo>
                    <a:cubicBezTo>
                      <a:pt x="128894" y="59781"/>
                      <a:pt x="123352" y="79188"/>
                      <a:pt x="127509" y="102061"/>
                    </a:cubicBezTo>
                    <a:cubicBezTo>
                      <a:pt x="130280" y="119388"/>
                      <a:pt x="119889" y="128399"/>
                      <a:pt x="101877" y="124933"/>
                    </a:cubicBezTo>
                    <a:cubicBezTo>
                      <a:pt x="72781" y="119388"/>
                      <a:pt x="46456" y="134637"/>
                      <a:pt x="40222" y="162361"/>
                    </a:cubicBezTo>
                    <a:cubicBezTo>
                      <a:pt x="38143" y="171372"/>
                      <a:pt x="38836" y="181768"/>
                      <a:pt x="40222" y="190779"/>
                    </a:cubicBezTo>
                    <a:cubicBezTo>
                      <a:pt x="42300" y="204641"/>
                      <a:pt x="38143" y="214345"/>
                      <a:pt x="27059" y="216424"/>
                    </a:cubicBezTo>
                    <a:cubicBezTo>
                      <a:pt x="15975" y="219196"/>
                      <a:pt x="6969" y="212958"/>
                      <a:pt x="3506" y="199789"/>
                    </a:cubicBezTo>
                    <a:cubicBezTo>
                      <a:pt x="-11735" y="146419"/>
                      <a:pt x="24288" y="94436"/>
                      <a:pt x="81094" y="86119"/>
                    </a:cubicBezTo>
                    <a:cubicBezTo>
                      <a:pt x="82480" y="86119"/>
                      <a:pt x="85251" y="86119"/>
                      <a:pt x="88022" y="86119"/>
                    </a:cubicBezTo>
                    <a:close/>
                  </a:path>
                </a:pathLst>
              </a:custGeom>
              <a:grpFill/>
              <a:ln w="692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91CE73A-4EF5-933C-05A6-EB6A074BB915}"/>
                  </a:ext>
                </a:extLst>
              </p:cNvPr>
              <p:cNvSpPr/>
              <p:nvPr/>
            </p:nvSpPr>
            <p:spPr>
              <a:xfrm>
                <a:off x="7064775" y="3349612"/>
                <a:ext cx="136935" cy="120273"/>
              </a:xfrm>
              <a:custGeom>
                <a:avLst/>
                <a:gdLst>
                  <a:gd name="connsiteX0" fmla="*/ 53317 w 136935"/>
                  <a:gd name="connsiteY0" fmla="*/ 0 h 120273"/>
                  <a:gd name="connsiteX1" fmla="*/ 135062 w 136935"/>
                  <a:gd name="connsiteY1" fmla="*/ 102580 h 120273"/>
                  <a:gd name="connsiteX2" fmla="*/ 112894 w 136935"/>
                  <a:gd name="connsiteY2" fmla="*/ 119908 h 120273"/>
                  <a:gd name="connsiteX3" fmla="*/ 98346 w 136935"/>
                  <a:gd name="connsiteY3" fmla="*/ 96342 h 120273"/>
                  <a:gd name="connsiteX4" fmla="*/ 80335 w 136935"/>
                  <a:gd name="connsiteY4" fmla="*/ 48518 h 120273"/>
                  <a:gd name="connsiteX5" fmla="*/ 29764 w 136935"/>
                  <a:gd name="connsiteY5" fmla="*/ 47824 h 120273"/>
                  <a:gd name="connsiteX6" fmla="*/ 2746 w 136935"/>
                  <a:gd name="connsiteY6" fmla="*/ 42280 h 120273"/>
                  <a:gd name="connsiteX7" fmla="*/ 11752 w 136935"/>
                  <a:gd name="connsiteY7" fmla="*/ 15941 h 120273"/>
                  <a:gd name="connsiteX8" fmla="*/ 53317 w 136935"/>
                  <a:gd name="connsiteY8" fmla="*/ 0 h 12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35" h="120273">
                    <a:moveTo>
                      <a:pt x="53317" y="0"/>
                    </a:moveTo>
                    <a:cubicBezTo>
                      <a:pt x="106659" y="2079"/>
                      <a:pt x="146146" y="51290"/>
                      <a:pt x="135062" y="102580"/>
                    </a:cubicBezTo>
                    <a:cubicBezTo>
                      <a:pt x="132291" y="115056"/>
                      <a:pt x="123285" y="121987"/>
                      <a:pt x="112894" y="119908"/>
                    </a:cubicBezTo>
                    <a:cubicBezTo>
                      <a:pt x="101810" y="117829"/>
                      <a:pt x="95575" y="108818"/>
                      <a:pt x="98346" y="96342"/>
                    </a:cubicBezTo>
                    <a:cubicBezTo>
                      <a:pt x="102503" y="76242"/>
                      <a:pt x="96268" y="60300"/>
                      <a:pt x="80335" y="48518"/>
                    </a:cubicBezTo>
                    <a:cubicBezTo>
                      <a:pt x="64401" y="37428"/>
                      <a:pt x="47082" y="38121"/>
                      <a:pt x="29764" y="47824"/>
                    </a:cubicBezTo>
                    <a:cubicBezTo>
                      <a:pt x="18679" y="54063"/>
                      <a:pt x="8288" y="51983"/>
                      <a:pt x="2746" y="42280"/>
                    </a:cubicBezTo>
                    <a:cubicBezTo>
                      <a:pt x="-2796" y="32576"/>
                      <a:pt x="-25" y="21486"/>
                      <a:pt x="11752" y="15941"/>
                    </a:cubicBezTo>
                    <a:cubicBezTo>
                      <a:pt x="24914" y="9010"/>
                      <a:pt x="39462" y="4851"/>
                      <a:pt x="53317" y="0"/>
                    </a:cubicBezTo>
                    <a:close/>
                  </a:path>
                </a:pathLst>
              </a:custGeom>
              <a:grpFill/>
              <a:ln w="692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1F8C096-DD01-2C18-8BA0-3749A6A38ED2}"/>
                  </a:ext>
                </a:extLst>
              </p:cNvPr>
              <p:cNvSpPr/>
              <p:nvPr/>
            </p:nvSpPr>
            <p:spPr>
              <a:xfrm>
                <a:off x="7198501" y="3465361"/>
                <a:ext cx="124417" cy="109878"/>
              </a:xfrm>
              <a:custGeom>
                <a:avLst/>
                <a:gdLst>
                  <a:gd name="connsiteX0" fmla="*/ 49829 w 124417"/>
                  <a:gd name="connsiteY0" fmla="*/ 0 h 109878"/>
                  <a:gd name="connsiteX1" fmla="*/ 122568 w 124417"/>
                  <a:gd name="connsiteY1" fmla="*/ 92877 h 109878"/>
                  <a:gd name="connsiteX2" fmla="*/ 101093 w 124417"/>
                  <a:gd name="connsiteY2" fmla="*/ 109512 h 109878"/>
                  <a:gd name="connsiteX3" fmla="*/ 85852 w 124417"/>
                  <a:gd name="connsiteY3" fmla="*/ 86639 h 109878"/>
                  <a:gd name="connsiteX4" fmla="*/ 71305 w 124417"/>
                  <a:gd name="connsiteY4" fmla="*/ 47132 h 109878"/>
                  <a:gd name="connsiteX5" fmla="*/ 29739 w 124417"/>
                  <a:gd name="connsiteY5" fmla="*/ 46438 h 109878"/>
                  <a:gd name="connsiteX6" fmla="*/ 2722 w 124417"/>
                  <a:gd name="connsiteY6" fmla="*/ 40894 h 109878"/>
                  <a:gd name="connsiteX7" fmla="*/ 12420 w 124417"/>
                  <a:gd name="connsiteY7" fmla="*/ 13862 h 109878"/>
                  <a:gd name="connsiteX8" fmla="*/ 49829 w 124417"/>
                  <a:gd name="connsiteY8" fmla="*/ 0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 h="109878">
                    <a:moveTo>
                      <a:pt x="49829" y="0"/>
                    </a:moveTo>
                    <a:cubicBezTo>
                      <a:pt x="98322" y="2773"/>
                      <a:pt x="132960" y="46438"/>
                      <a:pt x="122568" y="92877"/>
                    </a:cubicBezTo>
                    <a:cubicBezTo>
                      <a:pt x="119797" y="104660"/>
                      <a:pt x="111484" y="111591"/>
                      <a:pt x="101093" y="109512"/>
                    </a:cubicBezTo>
                    <a:cubicBezTo>
                      <a:pt x="90009" y="108125"/>
                      <a:pt x="83082" y="98422"/>
                      <a:pt x="85852" y="86639"/>
                    </a:cubicBezTo>
                    <a:cubicBezTo>
                      <a:pt x="89316" y="70004"/>
                      <a:pt x="84467" y="56835"/>
                      <a:pt x="71305" y="47132"/>
                    </a:cubicBezTo>
                    <a:cubicBezTo>
                      <a:pt x="58142" y="37428"/>
                      <a:pt x="44287" y="38121"/>
                      <a:pt x="29739" y="46438"/>
                    </a:cubicBezTo>
                    <a:cubicBezTo>
                      <a:pt x="17962" y="52677"/>
                      <a:pt x="8264" y="50597"/>
                      <a:pt x="2722" y="40894"/>
                    </a:cubicBezTo>
                    <a:cubicBezTo>
                      <a:pt x="-2820" y="31190"/>
                      <a:pt x="-49" y="19407"/>
                      <a:pt x="12420" y="13862"/>
                    </a:cubicBezTo>
                    <a:cubicBezTo>
                      <a:pt x="24197" y="6931"/>
                      <a:pt x="37359" y="4159"/>
                      <a:pt x="49829" y="0"/>
                    </a:cubicBezTo>
                    <a:close/>
                  </a:path>
                </a:pathLst>
              </a:custGeom>
              <a:grpFill/>
              <a:ln w="6923"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3C3B7DF1-0179-7FB7-F11A-C43913FACDF2}"/>
                </a:ext>
              </a:extLst>
            </p:cNvPr>
            <p:cNvGrpSpPr/>
            <p:nvPr/>
          </p:nvGrpSpPr>
          <p:grpSpPr>
            <a:xfrm>
              <a:off x="779371" y="9712"/>
              <a:ext cx="684804" cy="624635"/>
              <a:chOff x="6611326" y="2614914"/>
              <a:chExt cx="684804" cy="624635"/>
            </a:xfrm>
            <a:solidFill>
              <a:srgbClr val="E8A116"/>
            </a:solidFill>
          </p:grpSpPr>
          <p:sp>
            <p:nvSpPr>
              <p:cNvPr id="33" name="Freeform 32">
                <a:extLst>
                  <a:ext uri="{FF2B5EF4-FFF2-40B4-BE49-F238E27FC236}">
                    <a16:creationId xmlns:a16="http://schemas.microsoft.com/office/drawing/2014/main" id="{854CE2D3-DFA0-F263-40E5-B20923FCBE2F}"/>
                  </a:ext>
                </a:extLst>
              </p:cNvPr>
              <p:cNvSpPr/>
              <p:nvPr/>
            </p:nvSpPr>
            <p:spPr>
              <a:xfrm>
                <a:off x="6795268" y="3067516"/>
                <a:ext cx="235536" cy="172033"/>
              </a:xfrm>
              <a:custGeom>
                <a:avLst/>
                <a:gdLst>
                  <a:gd name="connsiteX0" fmla="*/ 182195 w 235536"/>
                  <a:gd name="connsiteY0" fmla="*/ 0 h 172033"/>
                  <a:gd name="connsiteX1" fmla="*/ 235537 w 235536"/>
                  <a:gd name="connsiteY1" fmla="*/ 93570 h 172033"/>
                  <a:gd name="connsiteX2" fmla="*/ 213369 w 235536"/>
                  <a:gd name="connsiteY2" fmla="*/ 98422 h 172033"/>
                  <a:gd name="connsiteX3" fmla="*/ 119847 w 235536"/>
                  <a:gd name="connsiteY3" fmla="*/ 165653 h 172033"/>
                  <a:gd name="connsiteX4" fmla="*/ 105991 w 235536"/>
                  <a:gd name="connsiteY4" fmla="*/ 170505 h 172033"/>
                  <a:gd name="connsiteX5" fmla="*/ 43644 w 235536"/>
                  <a:gd name="connsiteY5" fmla="*/ 162881 h 172033"/>
                  <a:gd name="connsiteX6" fmla="*/ 29096 w 235536"/>
                  <a:gd name="connsiteY6" fmla="*/ 155950 h 172033"/>
                  <a:gd name="connsiteX7" fmla="*/ 0 w 235536"/>
                  <a:gd name="connsiteY7" fmla="*/ 105353 h 172033"/>
                  <a:gd name="connsiteX8" fmla="*/ 182195 w 235536"/>
                  <a:gd name="connsiteY8" fmla="*/ 0 h 1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36" h="172033">
                    <a:moveTo>
                      <a:pt x="182195" y="0"/>
                    </a:moveTo>
                    <a:cubicBezTo>
                      <a:pt x="200206" y="31883"/>
                      <a:pt x="217525" y="61687"/>
                      <a:pt x="235537" y="93570"/>
                    </a:cubicBezTo>
                    <a:cubicBezTo>
                      <a:pt x="226531" y="95649"/>
                      <a:pt x="219604" y="97035"/>
                      <a:pt x="213369" y="98422"/>
                    </a:cubicBezTo>
                    <a:cubicBezTo>
                      <a:pt x="173881" y="109511"/>
                      <a:pt x="142707" y="131691"/>
                      <a:pt x="119847" y="165653"/>
                    </a:cubicBezTo>
                    <a:cubicBezTo>
                      <a:pt x="116383" y="171198"/>
                      <a:pt x="113612" y="173971"/>
                      <a:pt x="105991" y="170505"/>
                    </a:cubicBezTo>
                    <a:cubicBezTo>
                      <a:pt x="85901" y="162188"/>
                      <a:pt x="65119" y="159415"/>
                      <a:pt x="43644" y="162881"/>
                    </a:cubicBezTo>
                    <a:cubicBezTo>
                      <a:pt x="36716" y="164267"/>
                      <a:pt x="32560" y="162188"/>
                      <a:pt x="29096" y="155950"/>
                    </a:cubicBezTo>
                    <a:cubicBezTo>
                      <a:pt x="20090" y="139315"/>
                      <a:pt x="10391" y="122681"/>
                      <a:pt x="0" y="105353"/>
                    </a:cubicBezTo>
                    <a:cubicBezTo>
                      <a:pt x="60270" y="70004"/>
                      <a:pt x="120539" y="35348"/>
                      <a:pt x="182195" y="0"/>
                    </a:cubicBezTo>
                    <a:close/>
                  </a:path>
                </a:pathLst>
              </a:custGeom>
              <a:grpFill/>
              <a:ln w="692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4553490-3DDF-3715-5DF9-639680703FF4}"/>
                  </a:ext>
                </a:extLst>
              </p:cNvPr>
              <p:cNvSpPr/>
              <p:nvPr/>
            </p:nvSpPr>
            <p:spPr>
              <a:xfrm>
                <a:off x="7062575" y="2614914"/>
                <a:ext cx="88998" cy="185060"/>
              </a:xfrm>
              <a:custGeom>
                <a:avLst/>
                <a:gdLst>
                  <a:gd name="connsiteX0" fmla="*/ 27807 w 88998"/>
                  <a:gd name="connsiteY0" fmla="*/ 185061 h 185060"/>
                  <a:gd name="connsiteX1" fmla="*/ 42355 w 88998"/>
                  <a:gd name="connsiteY1" fmla="*/ 0 h 185060"/>
                  <a:gd name="connsiteX2" fmla="*/ 65216 w 88998"/>
                  <a:gd name="connsiteY2" fmla="*/ 182288 h 185060"/>
                  <a:gd name="connsiteX3" fmla="*/ 65216 w 88998"/>
                  <a:gd name="connsiteY3" fmla="*/ 143474 h 185060"/>
                  <a:gd name="connsiteX4" fmla="*/ 65216 w 88998"/>
                  <a:gd name="connsiteY4" fmla="*/ 102580 h 185060"/>
                  <a:gd name="connsiteX5" fmla="*/ 46511 w 88998"/>
                  <a:gd name="connsiteY5" fmla="*/ 84560 h 185060"/>
                  <a:gd name="connsiteX6" fmla="*/ 28500 w 88998"/>
                  <a:gd name="connsiteY6" fmla="*/ 103273 h 185060"/>
                  <a:gd name="connsiteX7" fmla="*/ 28500 w 88998"/>
                  <a:gd name="connsiteY7" fmla="*/ 170505 h 185060"/>
                  <a:gd name="connsiteX8" fmla="*/ 27807 w 88998"/>
                  <a:gd name="connsiteY8" fmla="*/ 185061 h 1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8" h="185060">
                    <a:moveTo>
                      <a:pt x="27807" y="185061"/>
                    </a:moveTo>
                    <a:cubicBezTo>
                      <a:pt x="-15144" y="131691"/>
                      <a:pt x="-6831" y="44359"/>
                      <a:pt x="42355" y="0"/>
                    </a:cubicBezTo>
                    <a:cubicBezTo>
                      <a:pt x="93618" y="42280"/>
                      <a:pt x="104703" y="126146"/>
                      <a:pt x="65216" y="182288"/>
                    </a:cubicBezTo>
                    <a:cubicBezTo>
                      <a:pt x="65216" y="167733"/>
                      <a:pt x="65216" y="155950"/>
                      <a:pt x="65216" y="143474"/>
                    </a:cubicBezTo>
                    <a:cubicBezTo>
                      <a:pt x="65216" y="129612"/>
                      <a:pt x="65908" y="116443"/>
                      <a:pt x="65216" y="102580"/>
                    </a:cubicBezTo>
                    <a:cubicBezTo>
                      <a:pt x="64523" y="91491"/>
                      <a:pt x="56210" y="83866"/>
                      <a:pt x="46511" y="84560"/>
                    </a:cubicBezTo>
                    <a:cubicBezTo>
                      <a:pt x="36812" y="84560"/>
                      <a:pt x="28500" y="92184"/>
                      <a:pt x="28500" y="103273"/>
                    </a:cubicBezTo>
                    <a:cubicBezTo>
                      <a:pt x="27807" y="125453"/>
                      <a:pt x="28500" y="148326"/>
                      <a:pt x="28500" y="170505"/>
                    </a:cubicBezTo>
                    <a:cubicBezTo>
                      <a:pt x="27807" y="174664"/>
                      <a:pt x="27807" y="178823"/>
                      <a:pt x="27807" y="185061"/>
                    </a:cubicBezTo>
                    <a:close/>
                  </a:path>
                </a:pathLst>
              </a:custGeom>
              <a:grpFill/>
              <a:ln w="692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28E662E-9A9F-38EC-1109-E62610E22523}"/>
                  </a:ext>
                </a:extLst>
              </p:cNvPr>
              <p:cNvSpPr/>
              <p:nvPr/>
            </p:nvSpPr>
            <p:spPr>
              <a:xfrm>
                <a:off x="7140261" y="2843786"/>
                <a:ext cx="155869" cy="127387"/>
              </a:xfrm>
              <a:custGeom>
                <a:avLst/>
                <a:gdLst>
                  <a:gd name="connsiteX0" fmla="*/ 27710 w 155869"/>
                  <a:gd name="connsiteY0" fmla="*/ 127387 h 127387"/>
                  <a:gd name="connsiteX1" fmla="*/ 76203 w 155869"/>
                  <a:gd name="connsiteY1" fmla="*/ 92039 h 127387"/>
                  <a:gd name="connsiteX2" fmla="*/ 84516 w 155869"/>
                  <a:gd name="connsiteY2" fmla="*/ 85801 h 127387"/>
                  <a:gd name="connsiteX3" fmla="*/ 87980 w 155869"/>
                  <a:gd name="connsiteY3" fmla="*/ 60156 h 127387"/>
                  <a:gd name="connsiteX4" fmla="*/ 62348 w 155869"/>
                  <a:gd name="connsiteY4" fmla="*/ 56690 h 127387"/>
                  <a:gd name="connsiteX5" fmla="*/ 10391 w 155869"/>
                  <a:gd name="connsiteY5" fmla="*/ 94118 h 127387"/>
                  <a:gd name="connsiteX6" fmla="*/ 0 w 155869"/>
                  <a:gd name="connsiteY6" fmla="*/ 101049 h 127387"/>
                  <a:gd name="connsiteX7" fmla="*/ 155870 w 155869"/>
                  <a:gd name="connsiteY7" fmla="*/ 548 h 127387"/>
                  <a:gd name="connsiteX8" fmla="*/ 27710 w 155869"/>
                  <a:gd name="connsiteY8" fmla="*/ 127387 h 1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69" h="127387">
                    <a:moveTo>
                      <a:pt x="27710" y="127387"/>
                    </a:moveTo>
                    <a:cubicBezTo>
                      <a:pt x="45722" y="114219"/>
                      <a:pt x="60962" y="103129"/>
                      <a:pt x="76203" y="92039"/>
                    </a:cubicBezTo>
                    <a:cubicBezTo>
                      <a:pt x="78974" y="89960"/>
                      <a:pt x="81745" y="87880"/>
                      <a:pt x="84516" y="85801"/>
                    </a:cubicBezTo>
                    <a:cubicBezTo>
                      <a:pt x="92829" y="78177"/>
                      <a:pt x="94215" y="68473"/>
                      <a:pt x="87980" y="60156"/>
                    </a:cubicBezTo>
                    <a:cubicBezTo>
                      <a:pt x="81745" y="52532"/>
                      <a:pt x="71354" y="50452"/>
                      <a:pt x="62348" y="56690"/>
                    </a:cubicBezTo>
                    <a:cubicBezTo>
                      <a:pt x="45029" y="69166"/>
                      <a:pt x="27710" y="81642"/>
                      <a:pt x="10391" y="94118"/>
                    </a:cubicBezTo>
                    <a:cubicBezTo>
                      <a:pt x="7620" y="96198"/>
                      <a:pt x="4156" y="98277"/>
                      <a:pt x="0" y="101049"/>
                    </a:cubicBezTo>
                    <a:cubicBezTo>
                      <a:pt x="18011" y="42135"/>
                      <a:pt x="93522" y="-5690"/>
                      <a:pt x="155870" y="548"/>
                    </a:cubicBezTo>
                    <a:cubicBezTo>
                      <a:pt x="153099" y="49066"/>
                      <a:pt x="101142" y="115605"/>
                      <a:pt x="27710" y="127387"/>
                    </a:cubicBezTo>
                    <a:close/>
                  </a:path>
                </a:pathLst>
              </a:custGeom>
              <a:grpFill/>
              <a:ln w="692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492B93F-775C-BB05-ADED-EDA4F3D632ED}"/>
                  </a:ext>
                </a:extLst>
              </p:cNvPr>
              <p:cNvSpPr/>
              <p:nvPr/>
            </p:nvSpPr>
            <p:spPr>
              <a:xfrm>
                <a:off x="6921350" y="2843857"/>
                <a:ext cx="155869" cy="126622"/>
              </a:xfrm>
              <a:custGeom>
                <a:avLst/>
                <a:gdLst>
                  <a:gd name="connsiteX0" fmla="*/ 0 w 155869"/>
                  <a:gd name="connsiteY0" fmla="*/ 477 h 126622"/>
                  <a:gd name="connsiteX1" fmla="*/ 155870 w 155869"/>
                  <a:gd name="connsiteY1" fmla="*/ 100978 h 126622"/>
                  <a:gd name="connsiteX2" fmla="*/ 102528 w 155869"/>
                  <a:gd name="connsiteY2" fmla="*/ 62164 h 126622"/>
                  <a:gd name="connsiteX3" fmla="*/ 67890 w 155869"/>
                  <a:gd name="connsiteY3" fmla="*/ 60777 h 126622"/>
                  <a:gd name="connsiteX4" fmla="*/ 79667 w 155869"/>
                  <a:gd name="connsiteY4" fmla="*/ 91967 h 126622"/>
                  <a:gd name="connsiteX5" fmla="*/ 127467 w 155869"/>
                  <a:gd name="connsiteY5" fmla="*/ 126623 h 126622"/>
                  <a:gd name="connsiteX6" fmla="*/ 0 w 155869"/>
                  <a:gd name="connsiteY6" fmla="*/ 477 h 1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9" h="126622">
                    <a:moveTo>
                      <a:pt x="0" y="477"/>
                    </a:moveTo>
                    <a:cubicBezTo>
                      <a:pt x="74817" y="-5761"/>
                      <a:pt x="139936" y="50381"/>
                      <a:pt x="155870" y="100978"/>
                    </a:cubicBezTo>
                    <a:cubicBezTo>
                      <a:pt x="137165" y="87115"/>
                      <a:pt x="119847" y="74640"/>
                      <a:pt x="102528" y="62164"/>
                    </a:cubicBezTo>
                    <a:cubicBezTo>
                      <a:pt x="86594" y="50381"/>
                      <a:pt x="75510" y="50381"/>
                      <a:pt x="67890" y="60777"/>
                    </a:cubicBezTo>
                    <a:cubicBezTo>
                      <a:pt x="60962" y="71174"/>
                      <a:pt x="64426" y="80877"/>
                      <a:pt x="79667" y="91967"/>
                    </a:cubicBezTo>
                    <a:cubicBezTo>
                      <a:pt x="94907" y="103057"/>
                      <a:pt x="110841" y="114840"/>
                      <a:pt x="127467" y="126623"/>
                    </a:cubicBezTo>
                    <a:cubicBezTo>
                      <a:pt x="70661" y="122464"/>
                      <a:pt x="4849" y="57312"/>
                      <a:pt x="0" y="477"/>
                    </a:cubicBezTo>
                    <a:close/>
                  </a:path>
                </a:pathLst>
              </a:custGeom>
              <a:grpFill/>
              <a:ln w="692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EF77AA6-3743-29A4-CD71-F1E0D07D2BCE}"/>
                  </a:ext>
                </a:extLst>
              </p:cNvPr>
              <p:cNvSpPr/>
              <p:nvPr/>
            </p:nvSpPr>
            <p:spPr>
              <a:xfrm>
                <a:off x="6611326" y="2696945"/>
                <a:ext cx="122242" cy="105109"/>
              </a:xfrm>
              <a:custGeom>
                <a:avLst/>
                <a:gdLst>
                  <a:gd name="connsiteX0" fmla="*/ 29458 w 122242"/>
                  <a:gd name="connsiteY0" fmla="*/ 105109 h 105109"/>
                  <a:gd name="connsiteX1" fmla="*/ 21837 w 122242"/>
                  <a:gd name="connsiteY1" fmla="*/ 97485 h 105109"/>
                  <a:gd name="connsiteX2" fmla="*/ 2440 w 122242"/>
                  <a:gd name="connsiteY2" fmla="*/ 64216 h 105109"/>
                  <a:gd name="connsiteX3" fmla="*/ 7290 w 122242"/>
                  <a:gd name="connsiteY3" fmla="*/ 46888 h 105109"/>
                  <a:gd name="connsiteX4" fmla="*/ 83493 w 122242"/>
                  <a:gd name="connsiteY4" fmla="*/ 2529 h 105109"/>
                  <a:gd name="connsiteX5" fmla="*/ 100812 w 122242"/>
                  <a:gd name="connsiteY5" fmla="*/ 6688 h 105109"/>
                  <a:gd name="connsiteX6" fmla="*/ 120209 w 122242"/>
                  <a:gd name="connsiteY6" fmla="*/ 39957 h 105109"/>
                  <a:gd name="connsiteX7" fmla="*/ 116052 w 122242"/>
                  <a:gd name="connsiteY7" fmla="*/ 55898 h 105109"/>
                  <a:gd name="connsiteX8" fmla="*/ 36385 w 122242"/>
                  <a:gd name="connsiteY8" fmla="*/ 101644 h 105109"/>
                  <a:gd name="connsiteX9" fmla="*/ 29458 w 122242"/>
                  <a:gd name="connsiteY9" fmla="*/ 105109 h 10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42" h="105109">
                    <a:moveTo>
                      <a:pt x="29458" y="105109"/>
                    </a:moveTo>
                    <a:cubicBezTo>
                      <a:pt x="26687" y="103030"/>
                      <a:pt x="23223" y="100950"/>
                      <a:pt x="21837" y="97485"/>
                    </a:cubicBezTo>
                    <a:cubicBezTo>
                      <a:pt x="14910" y="86395"/>
                      <a:pt x="9368" y="75305"/>
                      <a:pt x="2440" y="64216"/>
                    </a:cubicBezTo>
                    <a:cubicBezTo>
                      <a:pt x="-2409" y="56591"/>
                      <a:pt x="362" y="51047"/>
                      <a:pt x="7290" y="46888"/>
                    </a:cubicBezTo>
                    <a:cubicBezTo>
                      <a:pt x="32922" y="32333"/>
                      <a:pt x="58553" y="17777"/>
                      <a:pt x="83493" y="2529"/>
                    </a:cubicBezTo>
                    <a:cubicBezTo>
                      <a:pt x="91113" y="-1630"/>
                      <a:pt x="96655" y="-937"/>
                      <a:pt x="100812" y="6688"/>
                    </a:cubicBezTo>
                    <a:cubicBezTo>
                      <a:pt x="107046" y="17777"/>
                      <a:pt x="113281" y="28867"/>
                      <a:pt x="120209" y="39957"/>
                    </a:cubicBezTo>
                    <a:cubicBezTo>
                      <a:pt x="123672" y="46195"/>
                      <a:pt x="122980" y="51740"/>
                      <a:pt x="116052" y="55898"/>
                    </a:cubicBezTo>
                    <a:cubicBezTo>
                      <a:pt x="89727" y="71147"/>
                      <a:pt x="63403" y="86395"/>
                      <a:pt x="36385" y="101644"/>
                    </a:cubicBezTo>
                    <a:cubicBezTo>
                      <a:pt x="35000" y="103723"/>
                      <a:pt x="32229" y="104416"/>
                      <a:pt x="29458" y="105109"/>
                    </a:cubicBezTo>
                    <a:close/>
                  </a:path>
                </a:pathLst>
              </a:custGeom>
              <a:grpFill/>
              <a:ln w="692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9B5A6B0-0450-B05D-BD35-931E88F36F12}"/>
                  </a:ext>
                </a:extLst>
              </p:cNvPr>
              <p:cNvSpPr/>
              <p:nvPr/>
            </p:nvSpPr>
            <p:spPr>
              <a:xfrm>
                <a:off x="6700361" y="2805520"/>
                <a:ext cx="173881" cy="286254"/>
              </a:xfrm>
              <a:custGeom>
                <a:avLst/>
                <a:gdLst>
                  <a:gd name="connsiteX0" fmla="*/ 173881 w 173881"/>
                  <a:gd name="connsiteY0" fmla="*/ 277937 h 286254"/>
                  <a:gd name="connsiteX1" fmla="*/ 160719 w 173881"/>
                  <a:gd name="connsiteY1" fmla="*/ 286255 h 286254"/>
                  <a:gd name="connsiteX2" fmla="*/ 0 w 173881"/>
                  <a:gd name="connsiteY2" fmla="*/ 7624 h 286254"/>
                  <a:gd name="connsiteX3" fmla="*/ 13163 w 173881"/>
                  <a:gd name="connsiteY3" fmla="*/ 0 h 286254"/>
                  <a:gd name="connsiteX4" fmla="*/ 173881 w 173881"/>
                  <a:gd name="connsiteY4" fmla="*/ 277937 h 28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81" h="286254">
                    <a:moveTo>
                      <a:pt x="173881" y="277937"/>
                    </a:moveTo>
                    <a:cubicBezTo>
                      <a:pt x="169032" y="280710"/>
                      <a:pt x="165569" y="282789"/>
                      <a:pt x="160719" y="286255"/>
                    </a:cubicBezTo>
                    <a:cubicBezTo>
                      <a:pt x="107377" y="193378"/>
                      <a:pt x="53342" y="100501"/>
                      <a:pt x="0" y="7624"/>
                    </a:cubicBezTo>
                    <a:cubicBezTo>
                      <a:pt x="4849" y="4852"/>
                      <a:pt x="9006" y="2772"/>
                      <a:pt x="13163" y="0"/>
                    </a:cubicBezTo>
                    <a:cubicBezTo>
                      <a:pt x="66504" y="92184"/>
                      <a:pt x="119847" y="184367"/>
                      <a:pt x="173881" y="277937"/>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4294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09541" y="143425"/>
            <a:ext cx="8437577" cy="4659562"/>
          </a:xfrm>
        </p:spPr>
        <p:txBody>
          <a:bodyPr/>
          <a:lstStyle/>
          <a:p>
            <a:pPr marL="0" indent="0">
              <a:lnSpc>
                <a:spcPts val="2580"/>
              </a:lnSpc>
              <a:spcBef>
                <a:spcPts val="0"/>
              </a:spcBef>
              <a:buClr>
                <a:srgbClr val="E8A116"/>
              </a:buClr>
            </a:pPr>
            <a:r>
              <a:rPr lang="en-IE" sz="2000" b="1" dirty="0"/>
              <a:t>La restauration des sols </a:t>
            </a:r>
            <a:r>
              <a:rPr lang="en-IE" sz="2000" dirty="0"/>
              <a:t>est le processus d'amélioration de la structure, de la vie microbienne, de la densité des nutriments et de la teneur globale en carbone d'un sol dégradé. Les sols dégradés proviennent de terres dont la productivité a été réduite par l'activité humaine. La restauration des sols consiste à créer ou à améliorer la santé des sols. </a:t>
            </a:r>
          </a:p>
          <a:p>
            <a:pPr marL="0" indent="0">
              <a:lnSpc>
                <a:spcPts val="2580"/>
              </a:lnSpc>
              <a:spcBef>
                <a:spcPts val="0"/>
              </a:spcBef>
              <a:buClr>
                <a:srgbClr val="E8A116"/>
              </a:buClr>
            </a:pPr>
            <a:endParaRPr lang="en-IE" sz="2000" dirty="0"/>
          </a:p>
          <a:p>
            <a:pPr marL="0" indent="0">
              <a:lnSpc>
                <a:spcPts val="2580"/>
              </a:lnSpc>
              <a:spcBef>
                <a:spcPts val="0"/>
              </a:spcBef>
              <a:buClr>
                <a:srgbClr val="E8A116"/>
              </a:buClr>
            </a:pPr>
            <a:r>
              <a:rPr lang="en-IE" sz="2000" b="1" dirty="0">
                <a:solidFill>
                  <a:srgbClr val="296B5F"/>
                </a:solidFill>
              </a:rPr>
              <a:t>La terre peut se guérir elle-même en En </a:t>
            </a:r>
            <a:r>
              <a:rPr lang="en-IE" sz="2000" dirty="0"/>
              <a:t>ajoutant de la matière organique, en cultivant des </a:t>
            </a:r>
            <a:r>
              <a:rPr lang="en-IE" sz="2000" b="1" dirty="0"/>
              <a:t>plantes fixant l'azote </a:t>
            </a:r>
            <a:r>
              <a:rPr lang="en-IE" sz="2000" dirty="0"/>
              <a:t>et en intégrant du bétail à la terre qui incorpore ses déchets au sol (fumier/compost). Un sol de meilleure qualité est un </a:t>
            </a:r>
            <a:r>
              <a:rPr lang="en-IE" sz="2000" b="1" dirty="0"/>
              <a:t>sol </a:t>
            </a:r>
            <a:r>
              <a:rPr lang="en-IE" sz="2000" dirty="0"/>
              <a:t>plus </a:t>
            </a:r>
            <a:r>
              <a:rPr lang="en-IE" sz="2000" b="1" dirty="0"/>
              <a:t>résistant</a:t>
            </a:r>
            <a:r>
              <a:rPr lang="en-IE" sz="2000" dirty="0"/>
              <a:t>. </a:t>
            </a:r>
          </a:p>
          <a:p>
            <a:pPr marL="0" indent="0" algn="just">
              <a:lnSpc>
                <a:spcPts val="2580"/>
              </a:lnSpc>
              <a:spcBef>
                <a:spcPts val="0"/>
              </a:spcBef>
              <a:buClr>
                <a:srgbClr val="E8A116"/>
              </a:buClr>
            </a:pPr>
            <a:endParaRPr lang="en-IE" sz="2000" dirty="0"/>
          </a:p>
          <a:p>
            <a:pPr marL="0" indent="0" algn="just">
              <a:lnSpc>
                <a:spcPts val="2580"/>
              </a:lnSpc>
              <a:spcBef>
                <a:spcPts val="0"/>
              </a:spcBef>
              <a:buClr>
                <a:srgbClr val="E8A116"/>
              </a:buClr>
            </a:pPr>
            <a:r>
              <a:rPr lang="en-IE" sz="2000" dirty="0"/>
              <a:t>Une augmentation de la </a:t>
            </a:r>
            <a:r>
              <a:rPr lang="en-IE" sz="2000" b="1" dirty="0"/>
              <a:t>matière organique du sol </a:t>
            </a:r>
            <a:r>
              <a:rPr lang="en-IE" sz="2000" dirty="0"/>
              <a:t>entraîne une augmentation des propriétés de stockage de l'eau dans le sol. La matière organique ajoutée au sol devient la nourriture des bactéries aérobies, des champignons, des protozoaires, des nématodes et des arthropodes, qui à leur tour aident à solubiliser les nutriments essentiels pour les racines des plantes, à stabiliser le pH et à construire des voies d'air dans le sol pour l'oxygène et l'infiltration de l'eau. </a:t>
            </a:r>
          </a:p>
          <a:p>
            <a:pPr marL="0" indent="0" algn="just">
              <a:lnSpc>
                <a:spcPts val="2580"/>
              </a:lnSpc>
              <a:spcBef>
                <a:spcPts val="0"/>
              </a:spcBef>
              <a:buClr>
                <a:srgbClr val="E8A116"/>
              </a:buClr>
            </a:pPr>
            <a:endParaRPr lang="en-IE" sz="2000" dirty="0"/>
          </a:p>
          <a:p>
            <a:pPr marL="0" indent="0">
              <a:lnSpc>
                <a:spcPts val="2580"/>
              </a:lnSpc>
              <a:spcBef>
                <a:spcPts val="0"/>
              </a:spcBef>
              <a:buClr>
                <a:srgbClr val="E8A116"/>
              </a:buClr>
            </a:pPr>
            <a:endParaRPr lang="en-IE" sz="2000" dirty="0">
              <a:solidFill>
                <a:srgbClr val="454545"/>
              </a:solidFill>
            </a:endParaRP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3049024"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2.4 Assainissement et restauration des sols</a:t>
            </a:r>
          </a:p>
          <a:p>
            <a:pPr>
              <a:lnSpc>
                <a:spcPts val="3720"/>
              </a:lnSpc>
              <a:spcBef>
                <a:spcPts val="0"/>
              </a:spcBef>
            </a:pPr>
            <a:endParaRPr lang="en-US" dirty="0">
              <a:solidFill>
                <a:schemeClr val="bg1"/>
              </a:solidFill>
            </a:endParaRPr>
          </a:p>
          <a:p>
            <a:pPr>
              <a:lnSpc>
                <a:spcPts val="3720"/>
              </a:lnSpc>
              <a:spcBef>
                <a:spcPts val="0"/>
              </a:spcBef>
            </a:pPr>
            <a:endParaRPr lang="en-US" dirty="0"/>
          </a:p>
        </p:txBody>
      </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FD1B265-DC5B-3AAA-3AED-80CC374D6D78}"/>
              </a:ext>
            </a:extLst>
          </p:cNvPr>
          <p:cNvGrpSpPr/>
          <p:nvPr/>
        </p:nvGrpSpPr>
        <p:grpSpPr>
          <a:xfrm>
            <a:off x="1814108" y="518140"/>
            <a:ext cx="951542" cy="873140"/>
            <a:chOff x="639797" y="-37508"/>
            <a:chExt cx="1154266" cy="1059161"/>
          </a:xfrm>
        </p:grpSpPr>
        <p:grpSp>
          <p:nvGrpSpPr>
            <p:cNvPr id="31" name="Group 30">
              <a:extLst>
                <a:ext uri="{FF2B5EF4-FFF2-40B4-BE49-F238E27FC236}">
                  <a16:creationId xmlns:a16="http://schemas.microsoft.com/office/drawing/2014/main" id="{271257E0-7123-2307-18C2-72B2E3F5F645}"/>
                </a:ext>
              </a:extLst>
            </p:cNvPr>
            <p:cNvGrpSpPr/>
            <p:nvPr/>
          </p:nvGrpSpPr>
          <p:grpSpPr>
            <a:xfrm>
              <a:off x="639797" y="-37508"/>
              <a:ext cx="1154266" cy="1059161"/>
              <a:chOff x="6471752" y="2567694"/>
              <a:chExt cx="1154266" cy="1059161"/>
            </a:xfrm>
            <a:solidFill>
              <a:srgbClr val="296B5F"/>
            </a:solidFill>
          </p:grpSpPr>
          <p:sp>
            <p:nvSpPr>
              <p:cNvPr id="39" name="Freeform 38">
                <a:extLst>
                  <a:ext uri="{FF2B5EF4-FFF2-40B4-BE49-F238E27FC236}">
                    <a16:creationId xmlns:a16="http://schemas.microsoft.com/office/drawing/2014/main" id="{FA9C92E9-E09A-5D85-5042-4DF6C2EC550F}"/>
                  </a:ext>
                </a:extLst>
              </p:cNvPr>
              <p:cNvSpPr/>
              <p:nvPr/>
            </p:nvSpPr>
            <p:spPr>
              <a:xfrm>
                <a:off x="6471752" y="2567694"/>
                <a:ext cx="1154266" cy="1059161"/>
              </a:xfrm>
              <a:custGeom>
                <a:avLst/>
                <a:gdLst>
                  <a:gd name="connsiteX0" fmla="*/ 255627 w 1154266"/>
                  <a:gd name="connsiteY0" fmla="*/ 770827 h 1059161"/>
                  <a:gd name="connsiteX1" fmla="*/ 321439 w 1154266"/>
                  <a:gd name="connsiteY1" fmla="*/ 675871 h 1059161"/>
                  <a:gd name="connsiteX2" fmla="*/ 284722 w 1154266"/>
                  <a:gd name="connsiteY2" fmla="*/ 612105 h 1059161"/>
                  <a:gd name="connsiteX3" fmla="*/ 293035 w 1154266"/>
                  <a:gd name="connsiteY3" fmla="*/ 578836 h 1059161"/>
                  <a:gd name="connsiteX4" fmla="*/ 356076 w 1154266"/>
                  <a:gd name="connsiteY4" fmla="*/ 542101 h 1059161"/>
                  <a:gd name="connsiteX5" fmla="*/ 196050 w 1154266"/>
                  <a:gd name="connsiteY5" fmla="*/ 264164 h 1059161"/>
                  <a:gd name="connsiteX6" fmla="*/ 189815 w 1154266"/>
                  <a:gd name="connsiteY6" fmla="*/ 266243 h 1059161"/>
                  <a:gd name="connsiteX7" fmla="*/ 129545 w 1154266"/>
                  <a:gd name="connsiteY7" fmla="*/ 246836 h 1059161"/>
                  <a:gd name="connsiteX8" fmla="*/ 108070 w 1154266"/>
                  <a:gd name="connsiteY8" fmla="*/ 209408 h 1059161"/>
                  <a:gd name="connsiteX9" fmla="*/ 125389 w 1154266"/>
                  <a:gd name="connsiteY9" fmla="*/ 145642 h 1059161"/>
                  <a:gd name="connsiteX10" fmla="*/ 207827 w 1154266"/>
                  <a:gd name="connsiteY10" fmla="*/ 97817 h 1059161"/>
                  <a:gd name="connsiteX11" fmla="*/ 271560 w 1154266"/>
                  <a:gd name="connsiteY11" fmla="*/ 114452 h 1059161"/>
                  <a:gd name="connsiteX12" fmla="*/ 288186 w 1154266"/>
                  <a:gd name="connsiteY12" fmla="*/ 143562 h 1059161"/>
                  <a:gd name="connsiteX13" fmla="*/ 274331 w 1154266"/>
                  <a:gd name="connsiteY13" fmla="*/ 217725 h 1059161"/>
                  <a:gd name="connsiteX14" fmla="*/ 434358 w 1154266"/>
                  <a:gd name="connsiteY14" fmla="*/ 495662 h 1059161"/>
                  <a:gd name="connsiteX15" fmla="*/ 485621 w 1154266"/>
                  <a:gd name="connsiteY15" fmla="*/ 465859 h 1059161"/>
                  <a:gd name="connsiteX16" fmla="*/ 537578 w 1154266"/>
                  <a:gd name="connsiteY16" fmla="*/ 480414 h 1059161"/>
                  <a:gd name="connsiteX17" fmla="*/ 595770 w 1154266"/>
                  <a:gd name="connsiteY17" fmla="*/ 586460 h 1059161"/>
                  <a:gd name="connsiteX18" fmla="*/ 617938 w 1154266"/>
                  <a:gd name="connsiteY18" fmla="*/ 597550 h 1059161"/>
                  <a:gd name="connsiteX19" fmla="*/ 617938 w 1154266"/>
                  <a:gd name="connsiteY19" fmla="*/ 445759 h 1059161"/>
                  <a:gd name="connsiteX20" fmla="*/ 544506 w 1154266"/>
                  <a:gd name="connsiteY20" fmla="*/ 431897 h 1059161"/>
                  <a:gd name="connsiteX21" fmla="*/ 408726 w 1154266"/>
                  <a:gd name="connsiteY21" fmla="*/ 263471 h 1059161"/>
                  <a:gd name="connsiteX22" fmla="*/ 428816 w 1154266"/>
                  <a:gd name="connsiteY22" fmla="*/ 238519 h 1059161"/>
                  <a:gd name="connsiteX23" fmla="*/ 612396 w 1154266"/>
                  <a:gd name="connsiteY23" fmla="*/ 311295 h 1059161"/>
                  <a:gd name="connsiteX24" fmla="*/ 616552 w 1154266"/>
                  <a:gd name="connsiteY24" fmla="*/ 316147 h 1059161"/>
                  <a:gd name="connsiteX25" fmla="*/ 608239 w 1154266"/>
                  <a:gd name="connsiteY25" fmla="*/ 277333 h 1059161"/>
                  <a:gd name="connsiteX26" fmla="*/ 616552 w 1154266"/>
                  <a:gd name="connsiteY26" fmla="*/ 8406 h 1059161"/>
                  <a:gd name="connsiteX27" fmla="*/ 649112 w 1154266"/>
                  <a:gd name="connsiteY27" fmla="*/ 7713 h 1059161"/>
                  <a:gd name="connsiteX28" fmla="*/ 662274 w 1154266"/>
                  <a:gd name="connsiteY28" fmla="*/ 279412 h 1059161"/>
                  <a:gd name="connsiteX29" fmla="*/ 656732 w 1154266"/>
                  <a:gd name="connsiteY29" fmla="*/ 316147 h 1059161"/>
                  <a:gd name="connsiteX30" fmla="*/ 665045 w 1154266"/>
                  <a:gd name="connsiteY30" fmla="*/ 306443 h 1059161"/>
                  <a:gd name="connsiteX31" fmla="*/ 847240 w 1154266"/>
                  <a:gd name="connsiteY31" fmla="*/ 237825 h 1059161"/>
                  <a:gd name="connsiteX32" fmla="*/ 865252 w 1154266"/>
                  <a:gd name="connsiteY32" fmla="*/ 261391 h 1059161"/>
                  <a:gd name="connsiteX33" fmla="*/ 757182 w 1154266"/>
                  <a:gd name="connsiteY33" fmla="*/ 419420 h 1059161"/>
                  <a:gd name="connsiteX34" fmla="*/ 656039 w 1154266"/>
                  <a:gd name="connsiteY34" fmla="*/ 440907 h 1059161"/>
                  <a:gd name="connsiteX35" fmla="*/ 655346 w 1154266"/>
                  <a:gd name="connsiteY35" fmla="*/ 452690 h 1059161"/>
                  <a:gd name="connsiteX36" fmla="*/ 655346 w 1154266"/>
                  <a:gd name="connsiteY36" fmla="*/ 598243 h 1059161"/>
                  <a:gd name="connsiteX37" fmla="*/ 663660 w 1154266"/>
                  <a:gd name="connsiteY37" fmla="*/ 614185 h 1059161"/>
                  <a:gd name="connsiteX38" fmla="*/ 739863 w 1154266"/>
                  <a:gd name="connsiteY38" fmla="*/ 731320 h 1059161"/>
                  <a:gd name="connsiteX39" fmla="*/ 740556 w 1154266"/>
                  <a:gd name="connsiteY39" fmla="*/ 736172 h 1059161"/>
                  <a:gd name="connsiteX40" fmla="*/ 740556 w 1154266"/>
                  <a:gd name="connsiteY40" fmla="*/ 736172 h 1059161"/>
                  <a:gd name="connsiteX41" fmla="*/ 819530 w 1154266"/>
                  <a:gd name="connsiteY41" fmla="*/ 750727 h 1059161"/>
                  <a:gd name="connsiteX42" fmla="*/ 854167 w 1154266"/>
                  <a:gd name="connsiteY42" fmla="*/ 706368 h 1059161"/>
                  <a:gd name="connsiteX43" fmla="*/ 879799 w 1154266"/>
                  <a:gd name="connsiteY43" fmla="*/ 693892 h 1059161"/>
                  <a:gd name="connsiteX44" fmla="*/ 1082084 w 1154266"/>
                  <a:gd name="connsiteY44" fmla="*/ 693892 h 1059161"/>
                  <a:gd name="connsiteX45" fmla="*/ 1093861 w 1154266"/>
                  <a:gd name="connsiteY45" fmla="*/ 695279 h 1059161"/>
                  <a:gd name="connsiteX46" fmla="*/ 1107023 w 1154266"/>
                  <a:gd name="connsiteY46" fmla="*/ 713299 h 1059161"/>
                  <a:gd name="connsiteX47" fmla="*/ 1092475 w 1154266"/>
                  <a:gd name="connsiteY47" fmla="*/ 730627 h 1059161"/>
                  <a:gd name="connsiteX48" fmla="*/ 1078620 w 1154266"/>
                  <a:gd name="connsiteY48" fmla="*/ 731320 h 1059161"/>
                  <a:gd name="connsiteX49" fmla="*/ 893654 w 1154266"/>
                  <a:gd name="connsiteY49" fmla="*/ 731320 h 1059161"/>
                  <a:gd name="connsiteX50" fmla="*/ 874950 w 1154266"/>
                  <a:gd name="connsiteY50" fmla="*/ 740331 h 1059161"/>
                  <a:gd name="connsiteX51" fmla="*/ 847240 w 1154266"/>
                  <a:gd name="connsiteY51" fmla="*/ 776372 h 1059161"/>
                  <a:gd name="connsiteX52" fmla="*/ 886034 w 1154266"/>
                  <a:gd name="connsiteY52" fmla="*/ 881725 h 1059161"/>
                  <a:gd name="connsiteX53" fmla="*/ 976785 w 1154266"/>
                  <a:gd name="connsiteY53" fmla="*/ 944105 h 1059161"/>
                  <a:gd name="connsiteX54" fmla="*/ 1058530 w 1154266"/>
                  <a:gd name="connsiteY54" fmla="*/ 937867 h 1059161"/>
                  <a:gd name="connsiteX55" fmla="*/ 1153438 w 1154266"/>
                  <a:gd name="connsiteY55" fmla="*/ 1034903 h 1059161"/>
                  <a:gd name="connsiteX56" fmla="*/ 1134733 w 1154266"/>
                  <a:gd name="connsiteY56" fmla="*/ 1059161 h 1059161"/>
                  <a:gd name="connsiteX57" fmla="*/ 1122956 w 1154266"/>
                  <a:gd name="connsiteY57" fmla="*/ 1059161 h 1059161"/>
                  <a:gd name="connsiteX58" fmla="*/ 30481 w 1154266"/>
                  <a:gd name="connsiteY58" fmla="*/ 1059161 h 1059161"/>
                  <a:gd name="connsiteX59" fmla="*/ 18011 w 1154266"/>
                  <a:gd name="connsiteY59" fmla="*/ 1059161 h 1059161"/>
                  <a:gd name="connsiteX60" fmla="*/ 693 w 1154266"/>
                  <a:gd name="connsiteY60" fmla="*/ 1035596 h 1059161"/>
                  <a:gd name="connsiteX61" fmla="*/ 103913 w 1154266"/>
                  <a:gd name="connsiteY61" fmla="*/ 939946 h 1059161"/>
                  <a:gd name="connsiteX62" fmla="*/ 117768 w 1154266"/>
                  <a:gd name="connsiteY62" fmla="*/ 937867 h 1059161"/>
                  <a:gd name="connsiteX63" fmla="*/ 143400 w 1154266"/>
                  <a:gd name="connsiteY63" fmla="*/ 844297 h 1059161"/>
                  <a:gd name="connsiteX64" fmla="*/ 227224 w 1154266"/>
                  <a:gd name="connsiteY64" fmla="*/ 794393 h 1059161"/>
                  <a:gd name="connsiteX65" fmla="*/ 215447 w 1154266"/>
                  <a:gd name="connsiteY65" fmla="*/ 778452 h 1059161"/>
                  <a:gd name="connsiteX66" fmla="*/ 184966 w 1154266"/>
                  <a:gd name="connsiteY66" fmla="*/ 738944 h 1059161"/>
                  <a:gd name="connsiteX67" fmla="*/ 168339 w 1154266"/>
                  <a:gd name="connsiteY67" fmla="*/ 730627 h 1059161"/>
                  <a:gd name="connsiteX68" fmla="*/ 28403 w 1154266"/>
                  <a:gd name="connsiteY68" fmla="*/ 730627 h 1059161"/>
                  <a:gd name="connsiteX69" fmla="*/ 14548 w 1154266"/>
                  <a:gd name="connsiteY69" fmla="*/ 729934 h 1059161"/>
                  <a:gd name="connsiteX70" fmla="*/ 0 w 1154266"/>
                  <a:gd name="connsiteY70" fmla="*/ 712606 h 1059161"/>
                  <a:gd name="connsiteX71" fmla="*/ 13163 w 1154266"/>
                  <a:gd name="connsiteY71" fmla="*/ 694585 h 1059161"/>
                  <a:gd name="connsiteX72" fmla="*/ 25632 w 1154266"/>
                  <a:gd name="connsiteY72" fmla="*/ 693199 h 1059161"/>
                  <a:gd name="connsiteX73" fmla="*/ 179424 w 1154266"/>
                  <a:gd name="connsiteY73" fmla="*/ 693199 h 1059161"/>
                  <a:gd name="connsiteX74" fmla="*/ 206441 w 1154266"/>
                  <a:gd name="connsiteY74" fmla="*/ 705675 h 1059161"/>
                  <a:gd name="connsiteX75" fmla="*/ 255627 w 1154266"/>
                  <a:gd name="connsiteY75" fmla="*/ 770827 h 1059161"/>
                  <a:gd name="connsiteX76" fmla="*/ 1109794 w 1154266"/>
                  <a:gd name="connsiteY76" fmla="*/ 1024506 h 1059161"/>
                  <a:gd name="connsiteX77" fmla="*/ 1102867 w 1154266"/>
                  <a:gd name="connsiteY77" fmla="*/ 1012723 h 1059161"/>
                  <a:gd name="connsiteX78" fmla="*/ 980249 w 1154266"/>
                  <a:gd name="connsiteY78" fmla="*/ 987078 h 1059161"/>
                  <a:gd name="connsiteX79" fmla="*/ 947689 w 1154266"/>
                  <a:gd name="connsiteY79" fmla="*/ 977374 h 1059161"/>
                  <a:gd name="connsiteX80" fmla="*/ 866637 w 1154266"/>
                  <a:gd name="connsiteY80" fmla="*/ 924005 h 1059161"/>
                  <a:gd name="connsiteX81" fmla="*/ 844469 w 1154266"/>
                  <a:gd name="connsiteY81" fmla="*/ 900439 h 1059161"/>
                  <a:gd name="connsiteX82" fmla="*/ 846547 w 1154266"/>
                  <a:gd name="connsiteY82" fmla="*/ 891429 h 1059161"/>
                  <a:gd name="connsiteX83" fmla="*/ 735013 w 1154266"/>
                  <a:gd name="connsiteY83" fmla="*/ 782610 h 1059161"/>
                  <a:gd name="connsiteX84" fmla="*/ 704532 w 1154266"/>
                  <a:gd name="connsiteY84" fmla="*/ 758351 h 1059161"/>
                  <a:gd name="connsiteX85" fmla="*/ 607547 w 1154266"/>
                  <a:gd name="connsiteY85" fmla="*/ 633592 h 1059161"/>
                  <a:gd name="connsiteX86" fmla="*/ 464839 w 1154266"/>
                  <a:gd name="connsiteY86" fmla="*/ 701516 h 1059161"/>
                  <a:gd name="connsiteX87" fmla="*/ 429508 w 1154266"/>
                  <a:gd name="connsiteY87" fmla="*/ 711913 h 1059161"/>
                  <a:gd name="connsiteX88" fmla="*/ 352613 w 1154266"/>
                  <a:gd name="connsiteY88" fmla="*/ 704289 h 1059161"/>
                  <a:gd name="connsiteX89" fmla="*/ 293728 w 1154266"/>
                  <a:gd name="connsiteY89" fmla="*/ 812414 h 1059161"/>
                  <a:gd name="connsiteX90" fmla="*/ 269482 w 1154266"/>
                  <a:gd name="connsiteY90" fmla="*/ 836673 h 1059161"/>
                  <a:gd name="connsiteX91" fmla="*/ 250085 w 1154266"/>
                  <a:gd name="connsiteY91" fmla="*/ 833901 h 1059161"/>
                  <a:gd name="connsiteX92" fmla="*/ 157948 w 1154266"/>
                  <a:gd name="connsiteY92" fmla="*/ 950343 h 1059161"/>
                  <a:gd name="connsiteX93" fmla="*/ 133702 w 1154266"/>
                  <a:gd name="connsiteY93" fmla="*/ 978760 h 1059161"/>
                  <a:gd name="connsiteX94" fmla="*/ 104606 w 1154266"/>
                  <a:gd name="connsiteY94" fmla="*/ 980840 h 1059161"/>
                  <a:gd name="connsiteX95" fmla="*/ 45722 w 1154266"/>
                  <a:gd name="connsiteY95" fmla="*/ 1025199 h 1059161"/>
                  <a:gd name="connsiteX96" fmla="*/ 1109794 w 1154266"/>
                  <a:gd name="connsiteY96" fmla="*/ 1024506 h 1059161"/>
                  <a:gd name="connsiteX97" fmla="*/ 505711 w 1154266"/>
                  <a:gd name="connsiteY97" fmla="*/ 499821 h 1059161"/>
                  <a:gd name="connsiteX98" fmla="*/ 323517 w 1154266"/>
                  <a:gd name="connsiteY98" fmla="*/ 605174 h 1059161"/>
                  <a:gd name="connsiteX99" fmla="*/ 352613 w 1154266"/>
                  <a:gd name="connsiteY99" fmla="*/ 655771 h 1059161"/>
                  <a:gd name="connsiteX100" fmla="*/ 367160 w 1154266"/>
                  <a:gd name="connsiteY100" fmla="*/ 662702 h 1059161"/>
                  <a:gd name="connsiteX101" fmla="*/ 429508 w 1154266"/>
                  <a:gd name="connsiteY101" fmla="*/ 670326 h 1059161"/>
                  <a:gd name="connsiteX102" fmla="*/ 443363 w 1154266"/>
                  <a:gd name="connsiteY102" fmla="*/ 665474 h 1059161"/>
                  <a:gd name="connsiteX103" fmla="*/ 536885 w 1154266"/>
                  <a:gd name="connsiteY103" fmla="*/ 598243 h 1059161"/>
                  <a:gd name="connsiteX104" fmla="*/ 559054 w 1154266"/>
                  <a:gd name="connsiteY104" fmla="*/ 593391 h 1059161"/>
                  <a:gd name="connsiteX105" fmla="*/ 505711 w 1154266"/>
                  <a:gd name="connsiteY105" fmla="*/ 499821 h 1059161"/>
                  <a:gd name="connsiteX106" fmla="*/ 618630 w 1154266"/>
                  <a:gd name="connsiteY106" fmla="*/ 232281 h 1059161"/>
                  <a:gd name="connsiteX107" fmla="*/ 618630 w 1154266"/>
                  <a:gd name="connsiteY107" fmla="*/ 218418 h 1059161"/>
                  <a:gd name="connsiteX108" fmla="*/ 618630 w 1154266"/>
                  <a:gd name="connsiteY108" fmla="*/ 151187 h 1059161"/>
                  <a:gd name="connsiteX109" fmla="*/ 636642 w 1154266"/>
                  <a:gd name="connsiteY109" fmla="*/ 132473 h 1059161"/>
                  <a:gd name="connsiteX110" fmla="*/ 655346 w 1154266"/>
                  <a:gd name="connsiteY110" fmla="*/ 150494 h 1059161"/>
                  <a:gd name="connsiteX111" fmla="*/ 655346 w 1154266"/>
                  <a:gd name="connsiteY111" fmla="*/ 191387 h 1059161"/>
                  <a:gd name="connsiteX112" fmla="*/ 655346 w 1154266"/>
                  <a:gd name="connsiteY112" fmla="*/ 230201 h 1059161"/>
                  <a:gd name="connsiteX113" fmla="*/ 632486 w 1154266"/>
                  <a:gd name="connsiteY113" fmla="*/ 47913 h 1059161"/>
                  <a:gd name="connsiteX114" fmla="*/ 618630 w 1154266"/>
                  <a:gd name="connsiteY114" fmla="*/ 232281 h 1059161"/>
                  <a:gd name="connsiteX115" fmla="*/ 696219 w 1154266"/>
                  <a:gd name="connsiteY115" fmla="*/ 403479 h 1059161"/>
                  <a:gd name="connsiteX116" fmla="*/ 825071 w 1154266"/>
                  <a:gd name="connsiteY116" fmla="*/ 276640 h 1059161"/>
                  <a:gd name="connsiteX117" fmla="*/ 669202 w 1154266"/>
                  <a:gd name="connsiteY117" fmla="*/ 377141 h 1059161"/>
                  <a:gd name="connsiteX118" fmla="*/ 679593 w 1154266"/>
                  <a:gd name="connsiteY118" fmla="*/ 370210 h 1059161"/>
                  <a:gd name="connsiteX119" fmla="*/ 731550 w 1154266"/>
                  <a:gd name="connsiteY119" fmla="*/ 332782 h 1059161"/>
                  <a:gd name="connsiteX120" fmla="*/ 757182 w 1154266"/>
                  <a:gd name="connsiteY120" fmla="*/ 336247 h 1059161"/>
                  <a:gd name="connsiteX121" fmla="*/ 753718 w 1154266"/>
                  <a:gd name="connsiteY121" fmla="*/ 361892 h 1059161"/>
                  <a:gd name="connsiteX122" fmla="*/ 745405 w 1154266"/>
                  <a:gd name="connsiteY122" fmla="*/ 368130 h 1059161"/>
                  <a:gd name="connsiteX123" fmla="*/ 696219 w 1154266"/>
                  <a:gd name="connsiteY123" fmla="*/ 403479 h 1059161"/>
                  <a:gd name="connsiteX124" fmla="*/ 449598 w 1154266"/>
                  <a:gd name="connsiteY124" fmla="*/ 276640 h 1059161"/>
                  <a:gd name="connsiteX125" fmla="*/ 577758 w 1154266"/>
                  <a:gd name="connsiteY125" fmla="*/ 402786 h 1059161"/>
                  <a:gd name="connsiteX126" fmla="*/ 529958 w 1154266"/>
                  <a:gd name="connsiteY126" fmla="*/ 368130 h 1059161"/>
                  <a:gd name="connsiteX127" fmla="*/ 518181 w 1154266"/>
                  <a:gd name="connsiteY127" fmla="*/ 336940 h 1059161"/>
                  <a:gd name="connsiteX128" fmla="*/ 552819 w 1154266"/>
                  <a:gd name="connsiteY128" fmla="*/ 338327 h 1059161"/>
                  <a:gd name="connsiteX129" fmla="*/ 606161 w 1154266"/>
                  <a:gd name="connsiteY129" fmla="*/ 377141 h 1059161"/>
                  <a:gd name="connsiteX130" fmla="*/ 449598 w 1154266"/>
                  <a:gd name="connsiteY130" fmla="*/ 276640 h 1059161"/>
                  <a:gd name="connsiteX131" fmla="*/ 169032 w 1154266"/>
                  <a:gd name="connsiteY131" fmla="*/ 234360 h 1059161"/>
                  <a:gd name="connsiteX132" fmla="*/ 176653 w 1154266"/>
                  <a:gd name="connsiteY132" fmla="*/ 231588 h 1059161"/>
                  <a:gd name="connsiteX133" fmla="*/ 256319 w 1154266"/>
                  <a:gd name="connsiteY133" fmla="*/ 185842 h 1059161"/>
                  <a:gd name="connsiteX134" fmla="*/ 260476 w 1154266"/>
                  <a:gd name="connsiteY134" fmla="*/ 169901 h 1059161"/>
                  <a:gd name="connsiteX135" fmla="*/ 241079 w 1154266"/>
                  <a:gd name="connsiteY135" fmla="*/ 136631 h 1059161"/>
                  <a:gd name="connsiteX136" fmla="*/ 223760 w 1154266"/>
                  <a:gd name="connsiteY136" fmla="*/ 132473 h 1059161"/>
                  <a:gd name="connsiteX137" fmla="*/ 147557 w 1154266"/>
                  <a:gd name="connsiteY137" fmla="*/ 176832 h 1059161"/>
                  <a:gd name="connsiteX138" fmla="*/ 142707 w 1154266"/>
                  <a:gd name="connsiteY138" fmla="*/ 194160 h 1059161"/>
                  <a:gd name="connsiteX139" fmla="*/ 162105 w 1154266"/>
                  <a:gd name="connsiteY139" fmla="*/ 227429 h 1059161"/>
                  <a:gd name="connsiteX140" fmla="*/ 169032 w 1154266"/>
                  <a:gd name="connsiteY140" fmla="*/ 234360 h 1059161"/>
                  <a:gd name="connsiteX141" fmla="*/ 402491 w 1154266"/>
                  <a:gd name="connsiteY141" fmla="*/ 515763 h 1059161"/>
                  <a:gd name="connsiteX142" fmla="*/ 241772 w 1154266"/>
                  <a:gd name="connsiteY142" fmla="*/ 237132 h 1059161"/>
                  <a:gd name="connsiteX143" fmla="*/ 228609 w 1154266"/>
                  <a:gd name="connsiteY143" fmla="*/ 244757 h 1059161"/>
                  <a:gd name="connsiteX144" fmla="*/ 389329 w 1154266"/>
                  <a:gd name="connsiteY144" fmla="*/ 523387 h 1059161"/>
                  <a:gd name="connsiteX145" fmla="*/ 402491 w 1154266"/>
                  <a:gd name="connsiteY145" fmla="*/ 515763 h 105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154266" h="1059161">
                    <a:moveTo>
                      <a:pt x="255627" y="770827"/>
                    </a:moveTo>
                    <a:cubicBezTo>
                      <a:pt x="263940" y="727854"/>
                      <a:pt x="286108" y="697358"/>
                      <a:pt x="321439" y="675871"/>
                    </a:cubicBezTo>
                    <a:cubicBezTo>
                      <a:pt x="308969" y="654385"/>
                      <a:pt x="296499" y="632899"/>
                      <a:pt x="284722" y="612105"/>
                    </a:cubicBezTo>
                    <a:cubicBezTo>
                      <a:pt x="275717" y="596163"/>
                      <a:pt x="277795" y="587846"/>
                      <a:pt x="293035" y="578836"/>
                    </a:cubicBezTo>
                    <a:cubicBezTo>
                      <a:pt x="313818" y="567053"/>
                      <a:pt x="334601" y="554577"/>
                      <a:pt x="356076" y="542101"/>
                    </a:cubicBezTo>
                    <a:cubicBezTo>
                      <a:pt x="302734" y="449224"/>
                      <a:pt x="249392" y="357040"/>
                      <a:pt x="196050" y="264164"/>
                    </a:cubicBezTo>
                    <a:cubicBezTo>
                      <a:pt x="193972" y="264857"/>
                      <a:pt x="191893" y="265550"/>
                      <a:pt x="189815" y="266243"/>
                    </a:cubicBezTo>
                    <a:cubicBezTo>
                      <a:pt x="165569" y="275947"/>
                      <a:pt x="142707" y="269015"/>
                      <a:pt x="129545" y="246836"/>
                    </a:cubicBezTo>
                    <a:cubicBezTo>
                      <a:pt x="121925" y="234360"/>
                      <a:pt x="114997" y="221884"/>
                      <a:pt x="108070" y="209408"/>
                    </a:cubicBezTo>
                    <a:cubicBezTo>
                      <a:pt x="95600" y="185842"/>
                      <a:pt x="102528" y="159504"/>
                      <a:pt x="125389" y="145642"/>
                    </a:cubicBezTo>
                    <a:cubicBezTo>
                      <a:pt x="152406" y="129700"/>
                      <a:pt x="180116" y="113759"/>
                      <a:pt x="207827" y="97817"/>
                    </a:cubicBezTo>
                    <a:cubicBezTo>
                      <a:pt x="231380" y="84648"/>
                      <a:pt x="257012" y="91579"/>
                      <a:pt x="271560" y="114452"/>
                    </a:cubicBezTo>
                    <a:cubicBezTo>
                      <a:pt x="277795" y="124155"/>
                      <a:pt x="282644" y="133859"/>
                      <a:pt x="288186" y="143562"/>
                    </a:cubicBezTo>
                    <a:cubicBezTo>
                      <a:pt x="306198" y="175446"/>
                      <a:pt x="303427" y="194160"/>
                      <a:pt x="274331" y="217725"/>
                    </a:cubicBezTo>
                    <a:cubicBezTo>
                      <a:pt x="327673" y="309909"/>
                      <a:pt x="381015" y="402093"/>
                      <a:pt x="434358" y="495662"/>
                    </a:cubicBezTo>
                    <a:cubicBezTo>
                      <a:pt x="451677" y="485959"/>
                      <a:pt x="468995" y="476255"/>
                      <a:pt x="485621" y="465859"/>
                    </a:cubicBezTo>
                    <a:cubicBezTo>
                      <a:pt x="518181" y="447145"/>
                      <a:pt x="519567" y="447145"/>
                      <a:pt x="537578" y="480414"/>
                    </a:cubicBezTo>
                    <a:cubicBezTo>
                      <a:pt x="556975" y="515763"/>
                      <a:pt x="574987" y="551805"/>
                      <a:pt x="595770" y="586460"/>
                    </a:cubicBezTo>
                    <a:cubicBezTo>
                      <a:pt x="599233" y="592005"/>
                      <a:pt x="609625" y="593391"/>
                      <a:pt x="617938" y="597550"/>
                    </a:cubicBezTo>
                    <a:cubicBezTo>
                      <a:pt x="617938" y="544180"/>
                      <a:pt x="617938" y="494277"/>
                      <a:pt x="617938" y="445759"/>
                    </a:cubicBezTo>
                    <a:cubicBezTo>
                      <a:pt x="592998" y="440907"/>
                      <a:pt x="568059" y="438828"/>
                      <a:pt x="544506" y="431897"/>
                    </a:cubicBezTo>
                    <a:cubicBezTo>
                      <a:pt x="470381" y="409717"/>
                      <a:pt x="415653" y="340406"/>
                      <a:pt x="408726" y="263471"/>
                    </a:cubicBezTo>
                    <a:cubicBezTo>
                      <a:pt x="407340" y="247529"/>
                      <a:pt x="412882" y="240598"/>
                      <a:pt x="428816" y="238519"/>
                    </a:cubicBezTo>
                    <a:cubicBezTo>
                      <a:pt x="503633" y="229508"/>
                      <a:pt x="564596" y="254460"/>
                      <a:pt x="612396" y="311295"/>
                    </a:cubicBezTo>
                    <a:cubicBezTo>
                      <a:pt x="613781" y="312682"/>
                      <a:pt x="615167" y="314068"/>
                      <a:pt x="616552" y="316147"/>
                    </a:cubicBezTo>
                    <a:cubicBezTo>
                      <a:pt x="622094" y="300205"/>
                      <a:pt x="619323" y="288423"/>
                      <a:pt x="608239" y="277333"/>
                    </a:cubicBezTo>
                    <a:cubicBezTo>
                      <a:pt x="531343" y="199704"/>
                      <a:pt x="534807" y="81182"/>
                      <a:pt x="616552" y="8406"/>
                    </a:cubicBezTo>
                    <a:cubicBezTo>
                      <a:pt x="629022" y="-2684"/>
                      <a:pt x="636642" y="-2684"/>
                      <a:pt x="649112" y="7713"/>
                    </a:cubicBezTo>
                    <a:cubicBezTo>
                      <a:pt x="734321" y="80490"/>
                      <a:pt x="740556" y="199704"/>
                      <a:pt x="662274" y="279412"/>
                    </a:cubicBezTo>
                    <a:cubicBezTo>
                      <a:pt x="653961" y="287730"/>
                      <a:pt x="653961" y="290502"/>
                      <a:pt x="656732" y="316147"/>
                    </a:cubicBezTo>
                    <a:cubicBezTo>
                      <a:pt x="660196" y="312682"/>
                      <a:pt x="662967" y="309216"/>
                      <a:pt x="665045" y="306443"/>
                    </a:cubicBezTo>
                    <a:cubicBezTo>
                      <a:pt x="713538" y="251688"/>
                      <a:pt x="774500" y="228815"/>
                      <a:pt x="847240" y="237825"/>
                    </a:cubicBezTo>
                    <a:cubicBezTo>
                      <a:pt x="860402" y="239905"/>
                      <a:pt x="866637" y="246836"/>
                      <a:pt x="865252" y="261391"/>
                    </a:cubicBezTo>
                    <a:cubicBezTo>
                      <a:pt x="856938" y="332782"/>
                      <a:pt x="820223" y="385458"/>
                      <a:pt x="757182" y="419420"/>
                    </a:cubicBezTo>
                    <a:cubicBezTo>
                      <a:pt x="726008" y="436055"/>
                      <a:pt x="692755" y="442293"/>
                      <a:pt x="656039" y="440907"/>
                    </a:cubicBezTo>
                    <a:cubicBezTo>
                      <a:pt x="656039" y="445065"/>
                      <a:pt x="655346" y="449224"/>
                      <a:pt x="655346" y="452690"/>
                    </a:cubicBezTo>
                    <a:cubicBezTo>
                      <a:pt x="655346" y="501208"/>
                      <a:pt x="655346" y="549725"/>
                      <a:pt x="655346" y="598243"/>
                    </a:cubicBezTo>
                    <a:cubicBezTo>
                      <a:pt x="655346" y="605867"/>
                      <a:pt x="657425" y="610026"/>
                      <a:pt x="663660" y="614185"/>
                    </a:cubicBezTo>
                    <a:cubicBezTo>
                      <a:pt x="706610" y="641909"/>
                      <a:pt x="732243" y="680723"/>
                      <a:pt x="739863" y="731320"/>
                    </a:cubicBezTo>
                    <a:cubicBezTo>
                      <a:pt x="739863" y="732706"/>
                      <a:pt x="740556" y="734093"/>
                      <a:pt x="740556" y="736172"/>
                    </a:cubicBezTo>
                    <a:cubicBezTo>
                      <a:pt x="740556" y="736865"/>
                      <a:pt x="741248" y="737558"/>
                      <a:pt x="740556" y="736172"/>
                    </a:cubicBezTo>
                    <a:cubicBezTo>
                      <a:pt x="766880" y="741024"/>
                      <a:pt x="791819" y="745182"/>
                      <a:pt x="819530" y="750727"/>
                    </a:cubicBezTo>
                    <a:cubicBezTo>
                      <a:pt x="829228" y="738251"/>
                      <a:pt x="842390" y="723003"/>
                      <a:pt x="854167" y="706368"/>
                    </a:cubicBezTo>
                    <a:cubicBezTo>
                      <a:pt x="861095" y="697358"/>
                      <a:pt x="868715" y="693199"/>
                      <a:pt x="879799" y="693892"/>
                    </a:cubicBezTo>
                    <a:cubicBezTo>
                      <a:pt x="946997" y="693892"/>
                      <a:pt x="1014887" y="693892"/>
                      <a:pt x="1082084" y="693892"/>
                    </a:cubicBezTo>
                    <a:cubicBezTo>
                      <a:pt x="1086240" y="693892"/>
                      <a:pt x="1089704" y="693892"/>
                      <a:pt x="1093861" y="695279"/>
                    </a:cubicBezTo>
                    <a:cubicBezTo>
                      <a:pt x="1102867" y="698051"/>
                      <a:pt x="1107716" y="704289"/>
                      <a:pt x="1107023" y="713299"/>
                    </a:cubicBezTo>
                    <a:cubicBezTo>
                      <a:pt x="1107023" y="722310"/>
                      <a:pt x="1101481" y="728548"/>
                      <a:pt x="1092475" y="730627"/>
                    </a:cubicBezTo>
                    <a:cubicBezTo>
                      <a:pt x="1087626" y="731320"/>
                      <a:pt x="1083470" y="731320"/>
                      <a:pt x="1078620" y="731320"/>
                    </a:cubicBezTo>
                    <a:cubicBezTo>
                      <a:pt x="1016965" y="731320"/>
                      <a:pt x="955310" y="731320"/>
                      <a:pt x="893654" y="731320"/>
                    </a:cubicBezTo>
                    <a:cubicBezTo>
                      <a:pt x="885341" y="731320"/>
                      <a:pt x="879799" y="733400"/>
                      <a:pt x="874950" y="740331"/>
                    </a:cubicBezTo>
                    <a:cubicBezTo>
                      <a:pt x="866637" y="752113"/>
                      <a:pt x="856938" y="763896"/>
                      <a:pt x="847240" y="776372"/>
                    </a:cubicBezTo>
                    <a:cubicBezTo>
                      <a:pt x="874950" y="805483"/>
                      <a:pt x="888805" y="840138"/>
                      <a:pt x="886034" y="881725"/>
                    </a:cubicBezTo>
                    <a:cubicBezTo>
                      <a:pt x="926907" y="886577"/>
                      <a:pt x="958081" y="906677"/>
                      <a:pt x="976785" y="944105"/>
                    </a:cubicBezTo>
                    <a:cubicBezTo>
                      <a:pt x="1003803" y="933708"/>
                      <a:pt x="1030820" y="930243"/>
                      <a:pt x="1058530" y="937867"/>
                    </a:cubicBezTo>
                    <a:cubicBezTo>
                      <a:pt x="1109101" y="951729"/>
                      <a:pt x="1140275" y="984305"/>
                      <a:pt x="1153438" y="1034903"/>
                    </a:cubicBezTo>
                    <a:cubicBezTo>
                      <a:pt x="1156901" y="1048765"/>
                      <a:pt x="1149281" y="1058468"/>
                      <a:pt x="1134733" y="1059161"/>
                    </a:cubicBezTo>
                    <a:cubicBezTo>
                      <a:pt x="1130577" y="1059161"/>
                      <a:pt x="1127113" y="1059161"/>
                      <a:pt x="1122956" y="1059161"/>
                    </a:cubicBezTo>
                    <a:cubicBezTo>
                      <a:pt x="758567" y="1059161"/>
                      <a:pt x="394178" y="1059161"/>
                      <a:pt x="30481" y="1059161"/>
                    </a:cubicBezTo>
                    <a:cubicBezTo>
                      <a:pt x="26325" y="1059161"/>
                      <a:pt x="22168" y="1059161"/>
                      <a:pt x="18011" y="1059161"/>
                    </a:cubicBezTo>
                    <a:cubicBezTo>
                      <a:pt x="4849" y="1057775"/>
                      <a:pt x="-2078" y="1048071"/>
                      <a:pt x="693" y="1035596"/>
                    </a:cubicBezTo>
                    <a:cubicBezTo>
                      <a:pt x="11084" y="987771"/>
                      <a:pt x="54728" y="946877"/>
                      <a:pt x="103913" y="939946"/>
                    </a:cubicBezTo>
                    <a:cubicBezTo>
                      <a:pt x="108763" y="939253"/>
                      <a:pt x="112919" y="938560"/>
                      <a:pt x="117768" y="937867"/>
                    </a:cubicBezTo>
                    <a:cubicBezTo>
                      <a:pt x="114997" y="903212"/>
                      <a:pt x="122618" y="871328"/>
                      <a:pt x="143400" y="844297"/>
                    </a:cubicBezTo>
                    <a:cubicBezTo>
                      <a:pt x="164183" y="817266"/>
                      <a:pt x="191893" y="801324"/>
                      <a:pt x="227224" y="794393"/>
                    </a:cubicBezTo>
                    <a:cubicBezTo>
                      <a:pt x="223067" y="788848"/>
                      <a:pt x="219604" y="783303"/>
                      <a:pt x="215447" y="778452"/>
                    </a:cubicBezTo>
                    <a:cubicBezTo>
                      <a:pt x="205055" y="765283"/>
                      <a:pt x="194664" y="752113"/>
                      <a:pt x="184966" y="738944"/>
                    </a:cubicBezTo>
                    <a:cubicBezTo>
                      <a:pt x="180809" y="732706"/>
                      <a:pt x="175960" y="730627"/>
                      <a:pt x="168339" y="730627"/>
                    </a:cubicBezTo>
                    <a:cubicBezTo>
                      <a:pt x="121925" y="730627"/>
                      <a:pt x="75511" y="730627"/>
                      <a:pt x="28403" y="730627"/>
                    </a:cubicBezTo>
                    <a:cubicBezTo>
                      <a:pt x="23554" y="730627"/>
                      <a:pt x="18704" y="730627"/>
                      <a:pt x="14548" y="729934"/>
                    </a:cubicBezTo>
                    <a:cubicBezTo>
                      <a:pt x="5542" y="727854"/>
                      <a:pt x="693" y="721617"/>
                      <a:pt x="0" y="712606"/>
                    </a:cubicBezTo>
                    <a:cubicBezTo>
                      <a:pt x="0" y="703596"/>
                      <a:pt x="4156" y="696664"/>
                      <a:pt x="13163" y="694585"/>
                    </a:cubicBezTo>
                    <a:cubicBezTo>
                      <a:pt x="17319" y="693199"/>
                      <a:pt x="21475" y="693199"/>
                      <a:pt x="25632" y="693199"/>
                    </a:cubicBezTo>
                    <a:cubicBezTo>
                      <a:pt x="76896" y="693199"/>
                      <a:pt x="128160" y="693199"/>
                      <a:pt x="179424" y="693199"/>
                    </a:cubicBezTo>
                    <a:cubicBezTo>
                      <a:pt x="191200" y="693199"/>
                      <a:pt x="199513" y="696664"/>
                      <a:pt x="206441" y="705675"/>
                    </a:cubicBezTo>
                    <a:cubicBezTo>
                      <a:pt x="221682" y="729241"/>
                      <a:pt x="238308" y="749341"/>
                      <a:pt x="255627" y="770827"/>
                    </a:cubicBezTo>
                    <a:close/>
                    <a:moveTo>
                      <a:pt x="1109794" y="1024506"/>
                    </a:moveTo>
                    <a:cubicBezTo>
                      <a:pt x="1107023" y="1018961"/>
                      <a:pt x="1104945" y="1016189"/>
                      <a:pt x="1102867" y="1012723"/>
                    </a:cubicBezTo>
                    <a:cubicBezTo>
                      <a:pt x="1075156" y="973216"/>
                      <a:pt x="1023200" y="962126"/>
                      <a:pt x="980249" y="987078"/>
                    </a:cubicBezTo>
                    <a:cubicBezTo>
                      <a:pt x="965008" y="996088"/>
                      <a:pt x="952539" y="992623"/>
                      <a:pt x="947689" y="977374"/>
                    </a:cubicBezTo>
                    <a:cubicBezTo>
                      <a:pt x="934527" y="935095"/>
                      <a:pt x="910281" y="919153"/>
                      <a:pt x="866637" y="924005"/>
                    </a:cubicBezTo>
                    <a:cubicBezTo>
                      <a:pt x="851397" y="925391"/>
                      <a:pt x="842390" y="914994"/>
                      <a:pt x="844469" y="900439"/>
                    </a:cubicBezTo>
                    <a:cubicBezTo>
                      <a:pt x="845162" y="897666"/>
                      <a:pt x="845854" y="894201"/>
                      <a:pt x="846547" y="891429"/>
                    </a:cubicBezTo>
                    <a:cubicBezTo>
                      <a:pt x="860402" y="824197"/>
                      <a:pt x="801518" y="766669"/>
                      <a:pt x="735013" y="782610"/>
                    </a:cubicBezTo>
                    <a:cubicBezTo>
                      <a:pt x="711460" y="788155"/>
                      <a:pt x="704532" y="782610"/>
                      <a:pt x="704532" y="758351"/>
                    </a:cubicBezTo>
                    <a:cubicBezTo>
                      <a:pt x="704532" y="698744"/>
                      <a:pt x="665045" y="647454"/>
                      <a:pt x="607547" y="633592"/>
                    </a:cubicBezTo>
                    <a:cubicBezTo>
                      <a:pt x="550048" y="619729"/>
                      <a:pt x="491856" y="647454"/>
                      <a:pt x="464839" y="701516"/>
                    </a:cubicBezTo>
                    <a:cubicBezTo>
                      <a:pt x="455833" y="719537"/>
                      <a:pt x="447520" y="722310"/>
                      <a:pt x="429508" y="711913"/>
                    </a:cubicBezTo>
                    <a:cubicBezTo>
                      <a:pt x="405262" y="697358"/>
                      <a:pt x="378937" y="694585"/>
                      <a:pt x="352613" y="704289"/>
                    </a:cubicBezTo>
                    <a:cubicBezTo>
                      <a:pt x="308276" y="719537"/>
                      <a:pt x="284722" y="763896"/>
                      <a:pt x="293728" y="812414"/>
                    </a:cubicBezTo>
                    <a:cubicBezTo>
                      <a:pt x="297192" y="829742"/>
                      <a:pt x="286801" y="840138"/>
                      <a:pt x="269482" y="836673"/>
                    </a:cubicBezTo>
                    <a:cubicBezTo>
                      <a:pt x="263247" y="835286"/>
                      <a:pt x="256319" y="833901"/>
                      <a:pt x="250085" y="833901"/>
                    </a:cubicBezTo>
                    <a:cubicBezTo>
                      <a:pt x="187044" y="831821"/>
                      <a:pt x="142015" y="888656"/>
                      <a:pt x="157948" y="950343"/>
                    </a:cubicBezTo>
                    <a:cubicBezTo>
                      <a:pt x="163490" y="971136"/>
                      <a:pt x="155177" y="980147"/>
                      <a:pt x="133702" y="978760"/>
                    </a:cubicBezTo>
                    <a:cubicBezTo>
                      <a:pt x="124003" y="978067"/>
                      <a:pt x="114305" y="978760"/>
                      <a:pt x="104606" y="980840"/>
                    </a:cubicBezTo>
                    <a:cubicBezTo>
                      <a:pt x="78974" y="986385"/>
                      <a:pt x="59577" y="1000940"/>
                      <a:pt x="45722" y="1025199"/>
                    </a:cubicBezTo>
                    <a:cubicBezTo>
                      <a:pt x="401106" y="1024506"/>
                      <a:pt x="754411" y="1024506"/>
                      <a:pt x="1109794" y="1024506"/>
                    </a:cubicBezTo>
                    <a:close/>
                    <a:moveTo>
                      <a:pt x="505711" y="499821"/>
                    </a:moveTo>
                    <a:cubicBezTo>
                      <a:pt x="444056" y="535170"/>
                      <a:pt x="383787" y="569825"/>
                      <a:pt x="323517" y="605174"/>
                    </a:cubicBezTo>
                    <a:cubicBezTo>
                      <a:pt x="333215" y="622502"/>
                      <a:pt x="343606" y="639136"/>
                      <a:pt x="352613" y="655771"/>
                    </a:cubicBezTo>
                    <a:cubicBezTo>
                      <a:pt x="356076" y="662702"/>
                      <a:pt x="360233" y="664089"/>
                      <a:pt x="367160" y="662702"/>
                    </a:cubicBezTo>
                    <a:cubicBezTo>
                      <a:pt x="388636" y="659237"/>
                      <a:pt x="409418" y="662009"/>
                      <a:pt x="429508" y="670326"/>
                    </a:cubicBezTo>
                    <a:cubicBezTo>
                      <a:pt x="437128" y="673099"/>
                      <a:pt x="439207" y="671020"/>
                      <a:pt x="443363" y="665474"/>
                    </a:cubicBezTo>
                    <a:cubicBezTo>
                      <a:pt x="466224" y="631512"/>
                      <a:pt x="497398" y="609333"/>
                      <a:pt x="536885" y="598243"/>
                    </a:cubicBezTo>
                    <a:cubicBezTo>
                      <a:pt x="543120" y="596163"/>
                      <a:pt x="550048" y="595470"/>
                      <a:pt x="559054" y="593391"/>
                    </a:cubicBezTo>
                    <a:cubicBezTo>
                      <a:pt x="540349" y="561508"/>
                      <a:pt x="523723" y="531011"/>
                      <a:pt x="505711" y="499821"/>
                    </a:cubicBezTo>
                    <a:close/>
                    <a:moveTo>
                      <a:pt x="618630" y="232281"/>
                    </a:moveTo>
                    <a:cubicBezTo>
                      <a:pt x="618630" y="225350"/>
                      <a:pt x="618630" y="221884"/>
                      <a:pt x="618630" y="218418"/>
                    </a:cubicBezTo>
                    <a:cubicBezTo>
                      <a:pt x="618630" y="196239"/>
                      <a:pt x="618630" y="173366"/>
                      <a:pt x="618630" y="151187"/>
                    </a:cubicBezTo>
                    <a:cubicBezTo>
                      <a:pt x="618630" y="140097"/>
                      <a:pt x="626944" y="132473"/>
                      <a:pt x="636642" y="132473"/>
                    </a:cubicBezTo>
                    <a:cubicBezTo>
                      <a:pt x="646341" y="132473"/>
                      <a:pt x="654654" y="140097"/>
                      <a:pt x="655346" y="150494"/>
                    </a:cubicBezTo>
                    <a:cubicBezTo>
                      <a:pt x="656039" y="164356"/>
                      <a:pt x="655346" y="177525"/>
                      <a:pt x="655346" y="191387"/>
                    </a:cubicBezTo>
                    <a:cubicBezTo>
                      <a:pt x="655346" y="203170"/>
                      <a:pt x="655346" y="215646"/>
                      <a:pt x="655346" y="230201"/>
                    </a:cubicBezTo>
                    <a:cubicBezTo>
                      <a:pt x="694834" y="174059"/>
                      <a:pt x="683750" y="90193"/>
                      <a:pt x="632486" y="47913"/>
                    </a:cubicBezTo>
                    <a:cubicBezTo>
                      <a:pt x="583993" y="91579"/>
                      <a:pt x="576373" y="178911"/>
                      <a:pt x="618630" y="232281"/>
                    </a:cubicBezTo>
                    <a:close/>
                    <a:moveTo>
                      <a:pt x="696219" y="403479"/>
                    </a:moveTo>
                    <a:cubicBezTo>
                      <a:pt x="769651" y="391696"/>
                      <a:pt x="820915" y="324464"/>
                      <a:pt x="825071" y="276640"/>
                    </a:cubicBezTo>
                    <a:cubicBezTo>
                      <a:pt x="762031" y="270402"/>
                      <a:pt x="687213" y="318226"/>
                      <a:pt x="669202" y="377141"/>
                    </a:cubicBezTo>
                    <a:cubicBezTo>
                      <a:pt x="673358" y="374368"/>
                      <a:pt x="676129" y="372289"/>
                      <a:pt x="679593" y="370210"/>
                    </a:cubicBezTo>
                    <a:cubicBezTo>
                      <a:pt x="696912" y="357734"/>
                      <a:pt x="714231" y="345258"/>
                      <a:pt x="731550" y="332782"/>
                    </a:cubicBezTo>
                    <a:cubicBezTo>
                      <a:pt x="740556" y="326544"/>
                      <a:pt x="751640" y="327930"/>
                      <a:pt x="757182" y="336247"/>
                    </a:cubicBezTo>
                    <a:cubicBezTo>
                      <a:pt x="763417" y="344564"/>
                      <a:pt x="762031" y="354268"/>
                      <a:pt x="753718" y="361892"/>
                    </a:cubicBezTo>
                    <a:cubicBezTo>
                      <a:pt x="750947" y="363971"/>
                      <a:pt x="748176" y="366051"/>
                      <a:pt x="745405" y="368130"/>
                    </a:cubicBezTo>
                    <a:cubicBezTo>
                      <a:pt x="729471" y="379220"/>
                      <a:pt x="714231" y="390310"/>
                      <a:pt x="696219" y="403479"/>
                    </a:cubicBezTo>
                    <a:close/>
                    <a:moveTo>
                      <a:pt x="449598" y="276640"/>
                    </a:moveTo>
                    <a:cubicBezTo>
                      <a:pt x="454447" y="332782"/>
                      <a:pt x="520259" y="398627"/>
                      <a:pt x="577758" y="402786"/>
                    </a:cubicBezTo>
                    <a:cubicBezTo>
                      <a:pt x="561132" y="390310"/>
                      <a:pt x="545199" y="379220"/>
                      <a:pt x="529958" y="368130"/>
                    </a:cubicBezTo>
                    <a:cubicBezTo>
                      <a:pt x="514717" y="357040"/>
                      <a:pt x="510561" y="346644"/>
                      <a:pt x="518181" y="336940"/>
                    </a:cubicBezTo>
                    <a:cubicBezTo>
                      <a:pt x="525802" y="326544"/>
                      <a:pt x="536885" y="327237"/>
                      <a:pt x="552819" y="338327"/>
                    </a:cubicBezTo>
                    <a:cubicBezTo>
                      <a:pt x="570138" y="350803"/>
                      <a:pt x="587456" y="363278"/>
                      <a:pt x="606161" y="377141"/>
                    </a:cubicBezTo>
                    <a:cubicBezTo>
                      <a:pt x="589535" y="326544"/>
                      <a:pt x="524416" y="270402"/>
                      <a:pt x="449598" y="276640"/>
                    </a:cubicBezTo>
                    <a:close/>
                    <a:moveTo>
                      <a:pt x="169032" y="234360"/>
                    </a:moveTo>
                    <a:cubicBezTo>
                      <a:pt x="172496" y="232974"/>
                      <a:pt x="174574" y="232281"/>
                      <a:pt x="176653" y="231588"/>
                    </a:cubicBezTo>
                    <a:cubicBezTo>
                      <a:pt x="202977" y="216339"/>
                      <a:pt x="229995" y="201091"/>
                      <a:pt x="256319" y="185842"/>
                    </a:cubicBezTo>
                    <a:cubicBezTo>
                      <a:pt x="263247" y="181683"/>
                      <a:pt x="263940" y="176832"/>
                      <a:pt x="260476" y="169901"/>
                    </a:cubicBezTo>
                    <a:cubicBezTo>
                      <a:pt x="254241" y="158811"/>
                      <a:pt x="247314" y="147721"/>
                      <a:pt x="241079" y="136631"/>
                    </a:cubicBezTo>
                    <a:cubicBezTo>
                      <a:pt x="236922" y="129007"/>
                      <a:pt x="231380" y="128314"/>
                      <a:pt x="223760" y="132473"/>
                    </a:cubicBezTo>
                    <a:cubicBezTo>
                      <a:pt x="198128" y="147028"/>
                      <a:pt x="173189" y="162276"/>
                      <a:pt x="147557" y="176832"/>
                    </a:cubicBezTo>
                    <a:cubicBezTo>
                      <a:pt x="139937" y="180991"/>
                      <a:pt x="137858" y="186535"/>
                      <a:pt x="142707" y="194160"/>
                    </a:cubicBezTo>
                    <a:cubicBezTo>
                      <a:pt x="148942" y="205249"/>
                      <a:pt x="155177" y="216339"/>
                      <a:pt x="162105" y="227429"/>
                    </a:cubicBezTo>
                    <a:cubicBezTo>
                      <a:pt x="162798" y="230201"/>
                      <a:pt x="166261" y="232281"/>
                      <a:pt x="169032" y="234360"/>
                    </a:cubicBezTo>
                    <a:close/>
                    <a:moveTo>
                      <a:pt x="402491" y="515763"/>
                    </a:moveTo>
                    <a:cubicBezTo>
                      <a:pt x="348456" y="422193"/>
                      <a:pt x="295114" y="330009"/>
                      <a:pt x="241772" y="237132"/>
                    </a:cubicBezTo>
                    <a:cubicBezTo>
                      <a:pt x="236922" y="239905"/>
                      <a:pt x="233459" y="241984"/>
                      <a:pt x="228609" y="244757"/>
                    </a:cubicBezTo>
                    <a:cubicBezTo>
                      <a:pt x="282644" y="338327"/>
                      <a:pt x="335986" y="430510"/>
                      <a:pt x="389329" y="523387"/>
                    </a:cubicBezTo>
                    <a:cubicBezTo>
                      <a:pt x="394178" y="520615"/>
                      <a:pt x="397642" y="518535"/>
                      <a:pt x="402491" y="515763"/>
                    </a:cubicBezTo>
                    <a:close/>
                  </a:path>
                </a:pathLst>
              </a:custGeom>
              <a:grpFill/>
              <a:ln w="692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77775C9-3C62-C0AF-22B9-19C53B05D719}"/>
                  </a:ext>
                </a:extLst>
              </p:cNvPr>
              <p:cNvSpPr/>
              <p:nvPr/>
            </p:nvSpPr>
            <p:spPr>
              <a:xfrm>
                <a:off x="6768902" y="3346666"/>
                <a:ext cx="236369" cy="217071"/>
              </a:xfrm>
              <a:custGeom>
                <a:avLst/>
                <a:gdLst>
                  <a:gd name="connsiteX0" fmla="*/ 88022 w 236369"/>
                  <a:gd name="connsiteY0" fmla="*/ 86119 h 217071"/>
                  <a:gd name="connsiteX1" fmla="*/ 161454 w 236369"/>
                  <a:gd name="connsiteY1" fmla="*/ 1560 h 217071"/>
                  <a:gd name="connsiteX2" fmla="*/ 225880 w 236369"/>
                  <a:gd name="connsiteY2" fmla="*/ 14036 h 217071"/>
                  <a:gd name="connsiteX3" fmla="*/ 234193 w 236369"/>
                  <a:gd name="connsiteY3" fmla="*/ 39681 h 217071"/>
                  <a:gd name="connsiteX4" fmla="*/ 207176 w 236369"/>
                  <a:gd name="connsiteY4" fmla="*/ 45918 h 217071"/>
                  <a:gd name="connsiteX5" fmla="*/ 148291 w 236369"/>
                  <a:gd name="connsiteY5" fmla="*/ 46612 h 217071"/>
                  <a:gd name="connsiteX6" fmla="*/ 127509 w 236369"/>
                  <a:gd name="connsiteY6" fmla="*/ 102061 h 217071"/>
                  <a:gd name="connsiteX7" fmla="*/ 101877 w 236369"/>
                  <a:gd name="connsiteY7" fmla="*/ 124933 h 217071"/>
                  <a:gd name="connsiteX8" fmla="*/ 40222 w 236369"/>
                  <a:gd name="connsiteY8" fmla="*/ 162361 h 217071"/>
                  <a:gd name="connsiteX9" fmla="*/ 40222 w 236369"/>
                  <a:gd name="connsiteY9" fmla="*/ 190779 h 217071"/>
                  <a:gd name="connsiteX10" fmla="*/ 27059 w 236369"/>
                  <a:gd name="connsiteY10" fmla="*/ 216424 h 217071"/>
                  <a:gd name="connsiteX11" fmla="*/ 3506 w 236369"/>
                  <a:gd name="connsiteY11" fmla="*/ 199789 h 217071"/>
                  <a:gd name="connsiteX12" fmla="*/ 81094 w 236369"/>
                  <a:gd name="connsiteY12" fmla="*/ 86119 h 217071"/>
                  <a:gd name="connsiteX13" fmla="*/ 88022 w 236369"/>
                  <a:gd name="connsiteY13" fmla="*/ 86119 h 21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69" h="217071">
                    <a:moveTo>
                      <a:pt x="88022" y="86119"/>
                    </a:moveTo>
                    <a:cubicBezTo>
                      <a:pt x="94949" y="38987"/>
                      <a:pt x="120581" y="9184"/>
                      <a:pt x="161454" y="1560"/>
                    </a:cubicBezTo>
                    <a:cubicBezTo>
                      <a:pt x="184315" y="-2599"/>
                      <a:pt x="206483" y="1560"/>
                      <a:pt x="225880" y="14036"/>
                    </a:cubicBezTo>
                    <a:cubicBezTo>
                      <a:pt x="235579" y="20274"/>
                      <a:pt x="239043" y="30670"/>
                      <a:pt x="234193" y="39681"/>
                    </a:cubicBezTo>
                    <a:cubicBezTo>
                      <a:pt x="228651" y="49384"/>
                      <a:pt x="218260" y="52157"/>
                      <a:pt x="207176" y="45918"/>
                    </a:cubicBezTo>
                    <a:cubicBezTo>
                      <a:pt x="187086" y="34136"/>
                      <a:pt x="166996" y="33443"/>
                      <a:pt x="148291" y="46612"/>
                    </a:cubicBezTo>
                    <a:cubicBezTo>
                      <a:pt x="128894" y="59781"/>
                      <a:pt x="123352" y="79188"/>
                      <a:pt x="127509" y="102061"/>
                    </a:cubicBezTo>
                    <a:cubicBezTo>
                      <a:pt x="130280" y="119388"/>
                      <a:pt x="119889" y="128399"/>
                      <a:pt x="101877" y="124933"/>
                    </a:cubicBezTo>
                    <a:cubicBezTo>
                      <a:pt x="72781" y="119388"/>
                      <a:pt x="46456" y="134637"/>
                      <a:pt x="40222" y="162361"/>
                    </a:cubicBezTo>
                    <a:cubicBezTo>
                      <a:pt x="38143" y="171372"/>
                      <a:pt x="38836" y="181768"/>
                      <a:pt x="40222" y="190779"/>
                    </a:cubicBezTo>
                    <a:cubicBezTo>
                      <a:pt x="42300" y="204641"/>
                      <a:pt x="38143" y="214345"/>
                      <a:pt x="27059" y="216424"/>
                    </a:cubicBezTo>
                    <a:cubicBezTo>
                      <a:pt x="15975" y="219196"/>
                      <a:pt x="6969" y="212958"/>
                      <a:pt x="3506" y="199789"/>
                    </a:cubicBezTo>
                    <a:cubicBezTo>
                      <a:pt x="-11735" y="146419"/>
                      <a:pt x="24288" y="94436"/>
                      <a:pt x="81094" y="86119"/>
                    </a:cubicBezTo>
                    <a:cubicBezTo>
                      <a:pt x="82480" y="86119"/>
                      <a:pt x="85251" y="86119"/>
                      <a:pt x="88022" y="86119"/>
                    </a:cubicBezTo>
                    <a:close/>
                  </a:path>
                </a:pathLst>
              </a:custGeom>
              <a:grpFill/>
              <a:ln w="692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B451FD-471E-ABB0-AC56-F13DA136E85D}"/>
                  </a:ext>
                </a:extLst>
              </p:cNvPr>
              <p:cNvSpPr/>
              <p:nvPr/>
            </p:nvSpPr>
            <p:spPr>
              <a:xfrm>
                <a:off x="7064775" y="3349612"/>
                <a:ext cx="136935" cy="120273"/>
              </a:xfrm>
              <a:custGeom>
                <a:avLst/>
                <a:gdLst>
                  <a:gd name="connsiteX0" fmla="*/ 53317 w 136935"/>
                  <a:gd name="connsiteY0" fmla="*/ 0 h 120273"/>
                  <a:gd name="connsiteX1" fmla="*/ 135062 w 136935"/>
                  <a:gd name="connsiteY1" fmla="*/ 102580 h 120273"/>
                  <a:gd name="connsiteX2" fmla="*/ 112894 w 136935"/>
                  <a:gd name="connsiteY2" fmla="*/ 119908 h 120273"/>
                  <a:gd name="connsiteX3" fmla="*/ 98346 w 136935"/>
                  <a:gd name="connsiteY3" fmla="*/ 96342 h 120273"/>
                  <a:gd name="connsiteX4" fmla="*/ 80335 w 136935"/>
                  <a:gd name="connsiteY4" fmla="*/ 48518 h 120273"/>
                  <a:gd name="connsiteX5" fmla="*/ 29764 w 136935"/>
                  <a:gd name="connsiteY5" fmla="*/ 47824 h 120273"/>
                  <a:gd name="connsiteX6" fmla="*/ 2746 w 136935"/>
                  <a:gd name="connsiteY6" fmla="*/ 42280 h 120273"/>
                  <a:gd name="connsiteX7" fmla="*/ 11752 w 136935"/>
                  <a:gd name="connsiteY7" fmla="*/ 15941 h 120273"/>
                  <a:gd name="connsiteX8" fmla="*/ 53317 w 136935"/>
                  <a:gd name="connsiteY8" fmla="*/ 0 h 12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35" h="120273">
                    <a:moveTo>
                      <a:pt x="53317" y="0"/>
                    </a:moveTo>
                    <a:cubicBezTo>
                      <a:pt x="106659" y="2079"/>
                      <a:pt x="146146" y="51290"/>
                      <a:pt x="135062" y="102580"/>
                    </a:cubicBezTo>
                    <a:cubicBezTo>
                      <a:pt x="132291" y="115056"/>
                      <a:pt x="123285" y="121987"/>
                      <a:pt x="112894" y="119908"/>
                    </a:cubicBezTo>
                    <a:cubicBezTo>
                      <a:pt x="101810" y="117829"/>
                      <a:pt x="95575" y="108818"/>
                      <a:pt x="98346" y="96342"/>
                    </a:cubicBezTo>
                    <a:cubicBezTo>
                      <a:pt x="102503" y="76242"/>
                      <a:pt x="96268" y="60300"/>
                      <a:pt x="80335" y="48518"/>
                    </a:cubicBezTo>
                    <a:cubicBezTo>
                      <a:pt x="64401" y="37428"/>
                      <a:pt x="47082" y="38121"/>
                      <a:pt x="29764" y="47824"/>
                    </a:cubicBezTo>
                    <a:cubicBezTo>
                      <a:pt x="18679" y="54063"/>
                      <a:pt x="8288" y="51983"/>
                      <a:pt x="2746" y="42280"/>
                    </a:cubicBezTo>
                    <a:cubicBezTo>
                      <a:pt x="-2796" y="32576"/>
                      <a:pt x="-25" y="21486"/>
                      <a:pt x="11752" y="15941"/>
                    </a:cubicBezTo>
                    <a:cubicBezTo>
                      <a:pt x="24914" y="9010"/>
                      <a:pt x="39462" y="4851"/>
                      <a:pt x="53317" y="0"/>
                    </a:cubicBezTo>
                    <a:close/>
                  </a:path>
                </a:pathLst>
              </a:custGeom>
              <a:grpFill/>
              <a:ln w="692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B097F1C-271A-0DDA-7D07-56898077511C}"/>
                  </a:ext>
                </a:extLst>
              </p:cNvPr>
              <p:cNvSpPr/>
              <p:nvPr/>
            </p:nvSpPr>
            <p:spPr>
              <a:xfrm>
                <a:off x="7198501" y="3465361"/>
                <a:ext cx="124417" cy="109878"/>
              </a:xfrm>
              <a:custGeom>
                <a:avLst/>
                <a:gdLst>
                  <a:gd name="connsiteX0" fmla="*/ 49829 w 124417"/>
                  <a:gd name="connsiteY0" fmla="*/ 0 h 109878"/>
                  <a:gd name="connsiteX1" fmla="*/ 122568 w 124417"/>
                  <a:gd name="connsiteY1" fmla="*/ 92877 h 109878"/>
                  <a:gd name="connsiteX2" fmla="*/ 101093 w 124417"/>
                  <a:gd name="connsiteY2" fmla="*/ 109512 h 109878"/>
                  <a:gd name="connsiteX3" fmla="*/ 85852 w 124417"/>
                  <a:gd name="connsiteY3" fmla="*/ 86639 h 109878"/>
                  <a:gd name="connsiteX4" fmla="*/ 71305 w 124417"/>
                  <a:gd name="connsiteY4" fmla="*/ 47132 h 109878"/>
                  <a:gd name="connsiteX5" fmla="*/ 29739 w 124417"/>
                  <a:gd name="connsiteY5" fmla="*/ 46438 h 109878"/>
                  <a:gd name="connsiteX6" fmla="*/ 2722 w 124417"/>
                  <a:gd name="connsiteY6" fmla="*/ 40894 h 109878"/>
                  <a:gd name="connsiteX7" fmla="*/ 12420 w 124417"/>
                  <a:gd name="connsiteY7" fmla="*/ 13862 h 109878"/>
                  <a:gd name="connsiteX8" fmla="*/ 49829 w 124417"/>
                  <a:gd name="connsiteY8" fmla="*/ 0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 h="109878">
                    <a:moveTo>
                      <a:pt x="49829" y="0"/>
                    </a:moveTo>
                    <a:cubicBezTo>
                      <a:pt x="98322" y="2773"/>
                      <a:pt x="132960" y="46438"/>
                      <a:pt x="122568" y="92877"/>
                    </a:cubicBezTo>
                    <a:cubicBezTo>
                      <a:pt x="119797" y="104660"/>
                      <a:pt x="111484" y="111591"/>
                      <a:pt x="101093" y="109512"/>
                    </a:cubicBezTo>
                    <a:cubicBezTo>
                      <a:pt x="90009" y="108125"/>
                      <a:pt x="83082" y="98422"/>
                      <a:pt x="85852" y="86639"/>
                    </a:cubicBezTo>
                    <a:cubicBezTo>
                      <a:pt x="89316" y="70004"/>
                      <a:pt x="84467" y="56835"/>
                      <a:pt x="71305" y="47132"/>
                    </a:cubicBezTo>
                    <a:cubicBezTo>
                      <a:pt x="58142" y="37428"/>
                      <a:pt x="44287" y="38121"/>
                      <a:pt x="29739" y="46438"/>
                    </a:cubicBezTo>
                    <a:cubicBezTo>
                      <a:pt x="17962" y="52677"/>
                      <a:pt x="8264" y="50597"/>
                      <a:pt x="2722" y="40894"/>
                    </a:cubicBezTo>
                    <a:cubicBezTo>
                      <a:pt x="-2820" y="31190"/>
                      <a:pt x="-49" y="19407"/>
                      <a:pt x="12420" y="13862"/>
                    </a:cubicBezTo>
                    <a:cubicBezTo>
                      <a:pt x="24197" y="6931"/>
                      <a:pt x="37359" y="4159"/>
                      <a:pt x="49829" y="0"/>
                    </a:cubicBezTo>
                    <a:close/>
                  </a:path>
                </a:pathLst>
              </a:custGeom>
              <a:grpFill/>
              <a:ln w="6923"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9A02BBA-A65B-C689-9E72-4AA0B3A98477}"/>
                </a:ext>
              </a:extLst>
            </p:cNvPr>
            <p:cNvGrpSpPr/>
            <p:nvPr/>
          </p:nvGrpSpPr>
          <p:grpSpPr>
            <a:xfrm>
              <a:off x="779371" y="9712"/>
              <a:ext cx="684804" cy="624635"/>
              <a:chOff x="6611326" y="2614914"/>
              <a:chExt cx="684804" cy="624635"/>
            </a:xfrm>
            <a:solidFill>
              <a:srgbClr val="E8A116"/>
            </a:solidFill>
          </p:grpSpPr>
          <p:sp>
            <p:nvSpPr>
              <p:cNvPr id="33" name="Freeform 32">
                <a:extLst>
                  <a:ext uri="{FF2B5EF4-FFF2-40B4-BE49-F238E27FC236}">
                    <a16:creationId xmlns:a16="http://schemas.microsoft.com/office/drawing/2014/main" id="{8764779D-A320-848B-E56C-6E4FB7B5ED1B}"/>
                  </a:ext>
                </a:extLst>
              </p:cNvPr>
              <p:cNvSpPr/>
              <p:nvPr/>
            </p:nvSpPr>
            <p:spPr>
              <a:xfrm>
                <a:off x="6795268" y="3067516"/>
                <a:ext cx="235536" cy="172033"/>
              </a:xfrm>
              <a:custGeom>
                <a:avLst/>
                <a:gdLst>
                  <a:gd name="connsiteX0" fmla="*/ 182195 w 235536"/>
                  <a:gd name="connsiteY0" fmla="*/ 0 h 172033"/>
                  <a:gd name="connsiteX1" fmla="*/ 235537 w 235536"/>
                  <a:gd name="connsiteY1" fmla="*/ 93570 h 172033"/>
                  <a:gd name="connsiteX2" fmla="*/ 213369 w 235536"/>
                  <a:gd name="connsiteY2" fmla="*/ 98422 h 172033"/>
                  <a:gd name="connsiteX3" fmla="*/ 119847 w 235536"/>
                  <a:gd name="connsiteY3" fmla="*/ 165653 h 172033"/>
                  <a:gd name="connsiteX4" fmla="*/ 105991 w 235536"/>
                  <a:gd name="connsiteY4" fmla="*/ 170505 h 172033"/>
                  <a:gd name="connsiteX5" fmla="*/ 43644 w 235536"/>
                  <a:gd name="connsiteY5" fmla="*/ 162881 h 172033"/>
                  <a:gd name="connsiteX6" fmla="*/ 29096 w 235536"/>
                  <a:gd name="connsiteY6" fmla="*/ 155950 h 172033"/>
                  <a:gd name="connsiteX7" fmla="*/ 0 w 235536"/>
                  <a:gd name="connsiteY7" fmla="*/ 105353 h 172033"/>
                  <a:gd name="connsiteX8" fmla="*/ 182195 w 235536"/>
                  <a:gd name="connsiteY8" fmla="*/ 0 h 1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36" h="172033">
                    <a:moveTo>
                      <a:pt x="182195" y="0"/>
                    </a:moveTo>
                    <a:cubicBezTo>
                      <a:pt x="200206" y="31883"/>
                      <a:pt x="217525" y="61687"/>
                      <a:pt x="235537" y="93570"/>
                    </a:cubicBezTo>
                    <a:cubicBezTo>
                      <a:pt x="226531" y="95649"/>
                      <a:pt x="219604" y="97035"/>
                      <a:pt x="213369" y="98422"/>
                    </a:cubicBezTo>
                    <a:cubicBezTo>
                      <a:pt x="173881" y="109511"/>
                      <a:pt x="142707" y="131691"/>
                      <a:pt x="119847" y="165653"/>
                    </a:cubicBezTo>
                    <a:cubicBezTo>
                      <a:pt x="116383" y="171198"/>
                      <a:pt x="113612" y="173971"/>
                      <a:pt x="105991" y="170505"/>
                    </a:cubicBezTo>
                    <a:cubicBezTo>
                      <a:pt x="85901" y="162188"/>
                      <a:pt x="65119" y="159415"/>
                      <a:pt x="43644" y="162881"/>
                    </a:cubicBezTo>
                    <a:cubicBezTo>
                      <a:pt x="36716" y="164267"/>
                      <a:pt x="32560" y="162188"/>
                      <a:pt x="29096" y="155950"/>
                    </a:cubicBezTo>
                    <a:cubicBezTo>
                      <a:pt x="20090" y="139315"/>
                      <a:pt x="10391" y="122681"/>
                      <a:pt x="0" y="105353"/>
                    </a:cubicBezTo>
                    <a:cubicBezTo>
                      <a:pt x="60270" y="70004"/>
                      <a:pt x="120539" y="35348"/>
                      <a:pt x="182195" y="0"/>
                    </a:cubicBezTo>
                    <a:close/>
                  </a:path>
                </a:pathLst>
              </a:custGeom>
              <a:grpFill/>
              <a:ln w="692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29ECCB5-5FD0-7643-5FB6-D8A2D2D3FA55}"/>
                  </a:ext>
                </a:extLst>
              </p:cNvPr>
              <p:cNvSpPr/>
              <p:nvPr/>
            </p:nvSpPr>
            <p:spPr>
              <a:xfrm>
                <a:off x="7062575" y="2614914"/>
                <a:ext cx="88998" cy="185060"/>
              </a:xfrm>
              <a:custGeom>
                <a:avLst/>
                <a:gdLst>
                  <a:gd name="connsiteX0" fmla="*/ 27807 w 88998"/>
                  <a:gd name="connsiteY0" fmla="*/ 185061 h 185060"/>
                  <a:gd name="connsiteX1" fmla="*/ 42355 w 88998"/>
                  <a:gd name="connsiteY1" fmla="*/ 0 h 185060"/>
                  <a:gd name="connsiteX2" fmla="*/ 65216 w 88998"/>
                  <a:gd name="connsiteY2" fmla="*/ 182288 h 185060"/>
                  <a:gd name="connsiteX3" fmla="*/ 65216 w 88998"/>
                  <a:gd name="connsiteY3" fmla="*/ 143474 h 185060"/>
                  <a:gd name="connsiteX4" fmla="*/ 65216 w 88998"/>
                  <a:gd name="connsiteY4" fmla="*/ 102580 h 185060"/>
                  <a:gd name="connsiteX5" fmla="*/ 46511 w 88998"/>
                  <a:gd name="connsiteY5" fmla="*/ 84560 h 185060"/>
                  <a:gd name="connsiteX6" fmla="*/ 28500 w 88998"/>
                  <a:gd name="connsiteY6" fmla="*/ 103273 h 185060"/>
                  <a:gd name="connsiteX7" fmla="*/ 28500 w 88998"/>
                  <a:gd name="connsiteY7" fmla="*/ 170505 h 185060"/>
                  <a:gd name="connsiteX8" fmla="*/ 27807 w 88998"/>
                  <a:gd name="connsiteY8" fmla="*/ 185061 h 1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8" h="185060">
                    <a:moveTo>
                      <a:pt x="27807" y="185061"/>
                    </a:moveTo>
                    <a:cubicBezTo>
                      <a:pt x="-15144" y="131691"/>
                      <a:pt x="-6831" y="44359"/>
                      <a:pt x="42355" y="0"/>
                    </a:cubicBezTo>
                    <a:cubicBezTo>
                      <a:pt x="93618" y="42280"/>
                      <a:pt x="104703" y="126146"/>
                      <a:pt x="65216" y="182288"/>
                    </a:cubicBezTo>
                    <a:cubicBezTo>
                      <a:pt x="65216" y="167733"/>
                      <a:pt x="65216" y="155950"/>
                      <a:pt x="65216" y="143474"/>
                    </a:cubicBezTo>
                    <a:cubicBezTo>
                      <a:pt x="65216" y="129612"/>
                      <a:pt x="65908" y="116443"/>
                      <a:pt x="65216" y="102580"/>
                    </a:cubicBezTo>
                    <a:cubicBezTo>
                      <a:pt x="64523" y="91491"/>
                      <a:pt x="56210" y="83866"/>
                      <a:pt x="46511" y="84560"/>
                    </a:cubicBezTo>
                    <a:cubicBezTo>
                      <a:pt x="36812" y="84560"/>
                      <a:pt x="28500" y="92184"/>
                      <a:pt x="28500" y="103273"/>
                    </a:cubicBezTo>
                    <a:cubicBezTo>
                      <a:pt x="27807" y="125453"/>
                      <a:pt x="28500" y="148326"/>
                      <a:pt x="28500" y="170505"/>
                    </a:cubicBezTo>
                    <a:cubicBezTo>
                      <a:pt x="27807" y="174664"/>
                      <a:pt x="27807" y="178823"/>
                      <a:pt x="27807" y="185061"/>
                    </a:cubicBezTo>
                    <a:close/>
                  </a:path>
                </a:pathLst>
              </a:custGeom>
              <a:grpFill/>
              <a:ln w="692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50E420-9344-7480-73F6-BBAD4977CB05}"/>
                  </a:ext>
                </a:extLst>
              </p:cNvPr>
              <p:cNvSpPr/>
              <p:nvPr/>
            </p:nvSpPr>
            <p:spPr>
              <a:xfrm>
                <a:off x="7140261" y="2843786"/>
                <a:ext cx="155869" cy="127387"/>
              </a:xfrm>
              <a:custGeom>
                <a:avLst/>
                <a:gdLst>
                  <a:gd name="connsiteX0" fmla="*/ 27710 w 155869"/>
                  <a:gd name="connsiteY0" fmla="*/ 127387 h 127387"/>
                  <a:gd name="connsiteX1" fmla="*/ 76203 w 155869"/>
                  <a:gd name="connsiteY1" fmla="*/ 92039 h 127387"/>
                  <a:gd name="connsiteX2" fmla="*/ 84516 w 155869"/>
                  <a:gd name="connsiteY2" fmla="*/ 85801 h 127387"/>
                  <a:gd name="connsiteX3" fmla="*/ 87980 w 155869"/>
                  <a:gd name="connsiteY3" fmla="*/ 60156 h 127387"/>
                  <a:gd name="connsiteX4" fmla="*/ 62348 w 155869"/>
                  <a:gd name="connsiteY4" fmla="*/ 56690 h 127387"/>
                  <a:gd name="connsiteX5" fmla="*/ 10391 w 155869"/>
                  <a:gd name="connsiteY5" fmla="*/ 94118 h 127387"/>
                  <a:gd name="connsiteX6" fmla="*/ 0 w 155869"/>
                  <a:gd name="connsiteY6" fmla="*/ 101049 h 127387"/>
                  <a:gd name="connsiteX7" fmla="*/ 155870 w 155869"/>
                  <a:gd name="connsiteY7" fmla="*/ 548 h 127387"/>
                  <a:gd name="connsiteX8" fmla="*/ 27710 w 155869"/>
                  <a:gd name="connsiteY8" fmla="*/ 127387 h 1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69" h="127387">
                    <a:moveTo>
                      <a:pt x="27710" y="127387"/>
                    </a:moveTo>
                    <a:cubicBezTo>
                      <a:pt x="45722" y="114219"/>
                      <a:pt x="60962" y="103129"/>
                      <a:pt x="76203" y="92039"/>
                    </a:cubicBezTo>
                    <a:cubicBezTo>
                      <a:pt x="78974" y="89960"/>
                      <a:pt x="81745" y="87880"/>
                      <a:pt x="84516" y="85801"/>
                    </a:cubicBezTo>
                    <a:cubicBezTo>
                      <a:pt x="92829" y="78177"/>
                      <a:pt x="94215" y="68473"/>
                      <a:pt x="87980" y="60156"/>
                    </a:cubicBezTo>
                    <a:cubicBezTo>
                      <a:pt x="81745" y="52532"/>
                      <a:pt x="71354" y="50452"/>
                      <a:pt x="62348" y="56690"/>
                    </a:cubicBezTo>
                    <a:cubicBezTo>
                      <a:pt x="45029" y="69166"/>
                      <a:pt x="27710" y="81642"/>
                      <a:pt x="10391" y="94118"/>
                    </a:cubicBezTo>
                    <a:cubicBezTo>
                      <a:pt x="7620" y="96198"/>
                      <a:pt x="4156" y="98277"/>
                      <a:pt x="0" y="101049"/>
                    </a:cubicBezTo>
                    <a:cubicBezTo>
                      <a:pt x="18011" y="42135"/>
                      <a:pt x="93522" y="-5690"/>
                      <a:pt x="155870" y="548"/>
                    </a:cubicBezTo>
                    <a:cubicBezTo>
                      <a:pt x="153099" y="49066"/>
                      <a:pt x="101142" y="115605"/>
                      <a:pt x="27710" y="127387"/>
                    </a:cubicBezTo>
                    <a:close/>
                  </a:path>
                </a:pathLst>
              </a:custGeom>
              <a:grpFill/>
              <a:ln w="692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EA6A455-DAC4-62EC-746C-836E5A1F652B}"/>
                  </a:ext>
                </a:extLst>
              </p:cNvPr>
              <p:cNvSpPr/>
              <p:nvPr/>
            </p:nvSpPr>
            <p:spPr>
              <a:xfrm>
                <a:off x="6921350" y="2843857"/>
                <a:ext cx="155869" cy="126622"/>
              </a:xfrm>
              <a:custGeom>
                <a:avLst/>
                <a:gdLst>
                  <a:gd name="connsiteX0" fmla="*/ 0 w 155869"/>
                  <a:gd name="connsiteY0" fmla="*/ 477 h 126622"/>
                  <a:gd name="connsiteX1" fmla="*/ 155870 w 155869"/>
                  <a:gd name="connsiteY1" fmla="*/ 100978 h 126622"/>
                  <a:gd name="connsiteX2" fmla="*/ 102528 w 155869"/>
                  <a:gd name="connsiteY2" fmla="*/ 62164 h 126622"/>
                  <a:gd name="connsiteX3" fmla="*/ 67890 w 155869"/>
                  <a:gd name="connsiteY3" fmla="*/ 60777 h 126622"/>
                  <a:gd name="connsiteX4" fmla="*/ 79667 w 155869"/>
                  <a:gd name="connsiteY4" fmla="*/ 91967 h 126622"/>
                  <a:gd name="connsiteX5" fmla="*/ 127467 w 155869"/>
                  <a:gd name="connsiteY5" fmla="*/ 126623 h 126622"/>
                  <a:gd name="connsiteX6" fmla="*/ 0 w 155869"/>
                  <a:gd name="connsiteY6" fmla="*/ 477 h 1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9" h="126622">
                    <a:moveTo>
                      <a:pt x="0" y="477"/>
                    </a:moveTo>
                    <a:cubicBezTo>
                      <a:pt x="74817" y="-5761"/>
                      <a:pt x="139936" y="50381"/>
                      <a:pt x="155870" y="100978"/>
                    </a:cubicBezTo>
                    <a:cubicBezTo>
                      <a:pt x="137165" y="87115"/>
                      <a:pt x="119847" y="74640"/>
                      <a:pt x="102528" y="62164"/>
                    </a:cubicBezTo>
                    <a:cubicBezTo>
                      <a:pt x="86594" y="50381"/>
                      <a:pt x="75510" y="50381"/>
                      <a:pt x="67890" y="60777"/>
                    </a:cubicBezTo>
                    <a:cubicBezTo>
                      <a:pt x="60962" y="71174"/>
                      <a:pt x="64426" y="80877"/>
                      <a:pt x="79667" y="91967"/>
                    </a:cubicBezTo>
                    <a:cubicBezTo>
                      <a:pt x="94907" y="103057"/>
                      <a:pt x="110841" y="114840"/>
                      <a:pt x="127467" y="126623"/>
                    </a:cubicBezTo>
                    <a:cubicBezTo>
                      <a:pt x="70661" y="122464"/>
                      <a:pt x="4849" y="57312"/>
                      <a:pt x="0" y="477"/>
                    </a:cubicBezTo>
                    <a:close/>
                  </a:path>
                </a:pathLst>
              </a:custGeom>
              <a:grpFill/>
              <a:ln w="692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5F68F48-DFBF-917B-B947-0117666C61B7}"/>
                  </a:ext>
                </a:extLst>
              </p:cNvPr>
              <p:cNvSpPr/>
              <p:nvPr/>
            </p:nvSpPr>
            <p:spPr>
              <a:xfrm>
                <a:off x="6611326" y="2696945"/>
                <a:ext cx="122242" cy="105109"/>
              </a:xfrm>
              <a:custGeom>
                <a:avLst/>
                <a:gdLst>
                  <a:gd name="connsiteX0" fmla="*/ 29458 w 122242"/>
                  <a:gd name="connsiteY0" fmla="*/ 105109 h 105109"/>
                  <a:gd name="connsiteX1" fmla="*/ 21837 w 122242"/>
                  <a:gd name="connsiteY1" fmla="*/ 97485 h 105109"/>
                  <a:gd name="connsiteX2" fmla="*/ 2440 w 122242"/>
                  <a:gd name="connsiteY2" fmla="*/ 64216 h 105109"/>
                  <a:gd name="connsiteX3" fmla="*/ 7290 w 122242"/>
                  <a:gd name="connsiteY3" fmla="*/ 46888 h 105109"/>
                  <a:gd name="connsiteX4" fmla="*/ 83493 w 122242"/>
                  <a:gd name="connsiteY4" fmla="*/ 2529 h 105109"/>
                  <a:gd name="connsiteX5" fmla="*/ 100812 w 122242"/>
                  <a:gd name="connsiteY5" fmla="*/ 6688 h 105109"/>
                  <a:gd name="connsiteX6" fmla="*/ 120209 w 122242"/>
                  <a:gd name="connsiteY6" fmla="*/ 39957 h 105109"/>
                  <a:gd name="connsiteX7" fmla="*/ 116052 w 122242"/>
                  <a:gd name="connsiteY7" fmla="*/ 55898 h 105109"/>
                  <a:gd name="connsiteX8" fmla="*/ 36385 w 122242"/>
                  <a:gd name="connsiteY8" fmla="*/ 101644 h 105109"/>
                  <a:gd name="connsiteX9" fmla="*/ 29458 w 122242"/>
                  <a:gd name="connsiteY9" fmla="*/ 105109 h 10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42" h="105109">
                    <a:moveTo>
                      <a:pt x="29458" y="105109"/>
                    </a:moveTo>
                    <a:cubicBezTo>
                      <a:pt x="26687" y="103030"/>
                      <a:pt x="23223" y="100950"/>
                      <a:pt x="21837" y="97485"/>
                    </a:cubicBezTo>
                    <a:cubicBezTo>
                      <a:pt x="14910" y="86395"/>
                      <a:pt x="9368" y="75305"/>
                      <a:pt x="2440" y="64216"/>
                    </a:cubicBezTo>
                    <a:cubicBezTo>
                      <a:pt x="-2409" y="56591"/>
                      <a:pt x="362" y="51047"/>
                      <a:pt x="7290" y="46888"/>
                    </a:cubicBezTo>
                    <a:cubicBezTo>
                      <a:pt x="32922" y="32333"/>
                      <a:pt x="58553" y="17777"/>
                      <a:pt x="83493" y="2529"/>
                    </a:cubicBezTo>
                    <a:cubicBezTo>
                      <a:pt x="91113" y="-1630"/>
                      <a:pt x="96655" y="-937"/>
                      <a:pt x="100812" y="6688"/>
                    </a:cubicBezTo>
                    <a:cubicBezTo>
                      <a:pt x="107046" y="17777"/>
                      <a:pt x="113281" y="28867"/>
                      <a:pt x="120209" y="39957"/>
                    </a:cubicBezTo>
                    <a:cubicBezTo>
                      <a:pt x="123672" y="46195"/>
                      <a:pt x="122980" y="51740"/>
                      <a:pt x="116052" y="55898"/>
                    </a:cubicBezTo>
                    <a:cubicBezTo>
                      <a:pt x="89727" y="71147"/>
                      <a:pt x="63403" y="86395"/>
                      <a:pt x="36385" y="101644"/>
                    </a:cubicBezTo>
                    <a:cubicBezTo>
                      <a:pt x="35000" y="103723"/>
                      <a:pt x="32229" y="104416"/>
                      <a:pt x="29458" y="105109"/>
                    </a:cubicBezTo>
                    <a:close/>
                  </a:path>
                </a:pathLst>
              </a:custGeom>
              <a:grpFill/>
              <a:ln w="692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F0146CE-DD12-4F13-4FB6-A64A40D47729}"/>
                  </a:ext>
                </a:extLst>
              </p:cNvPr>
              <p:cNvSpPr/>
              <p:nvPr/>
            </p:nvSpPr>
            <p:spPr>
              <a:xfrm>
                <a:off x="6700361" y="2805520"/>
                <a:ext cx="173881" cy="286254"/>
              </a:xfrm>
              <a:custGeom>
                <a:avLst/>
                <a:gdLst>
                  <a:gd name="connsiteX0" fmla="*/ 173881 w 173881"/>
                  <a:gd name="connsiteY0" fmla="*/ 277937 h 286254"/>
                  <a:gd name="connsiteX1" fmla="*/ 160719 w 173881"/>
                  <a:gd name="connsiteY1" fmla="*/ 286255 h 286254"/>
                  <a:gd name="connsiteX2" fmla="*/ 0 w 173881"/>
                  <a:gd name="connsiteY2" fmla="*/ 7624 h 286254"/>
                  <a:gd name="connsiteX3" fmla="*/ 13163 w 173881"/>
                  <a:gd name="connsiteY3" fmla="*/ 0 h 286254"/>
                  <a:gd name="connsiteX4" fmla="*/ 173881 w 173881"/>
                  <a:gd name="connsiteY4" fmla="*/ 277937 h 28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81" h="286254">
                    <a:moveTo>
                      <a:pt x="173881" y="277937"/>
                    </a:moveTo>
                    <a:cubicBezTo>
                      <a:pt x="169032" y="280710"/>
                      <a:pt x="165569" y="282789"/>
                      <a:pt x="160719" y="286255"/>
                    </a:cubicBezTo>
                    <a:cubicBezTo>
                      <a:pt x="107377" y="193378"/>
                      <a:pt x="53342" y="100501"/>
                      <a:pt x="0" y="7624"/>
                    </a:cubicBezTo>
                    <a:cubicBezTo>
                      <a:pt x="4849" y="4852"/>
                      <a:pt x="9006" y="2772"/>
                      <a:pt x="13163" y="0"/>
                    </a:cubicBezTo>
                    <a:cubicBezTo>
                      <a:pt x="66504" y="92184"/>
                      <a:pt x="119847" y="184367"/>
                      <a:pt x="173881" y="277937"/>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704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Exercice : </a:t>
            </a:r>
            <a:r>
              <a:rPr lang="en-IE" sz="1800" dirty="0"/>
              <a:t>utilisez l'internet pour trouver quels sont les métaux lourds que l'on trouve souvent dans les sols urbains ?</a:t>
            </a:r>
          </a:p>
          <a:p>
            <a:pPr marL="1209675" indent="-1209675"/>
            <a:endParaRPr lang="en-IE" sz="1800" b="1" dirty="0"/>
          </a:p>
          <a:p>
            <a:pPr marL="1209675" indent="-1209675"/>
            <a:r>
              <a:rPr lang="en-IE" sz="1800" b="1" dirty="0"/>
              <a:t>Site web </a:t>
            </a:r>
            <a:r>
              <a:rPr lang="en-IE" sz="1800" dirty="0"/>
              <a:t>: 	Restaurer la fertilité des sols sur les terres dégradées pour répondre aux besoins en matière de sécurité alimentaire, énergétique et climatique grâce à la pérénisation </a:t>
            </a:r>
            <a:r>
              <a:rPr lang="en-IE" sz="1800" dirty="0">
                <a:solidFill>
                  <a:srgbClr val="87AF3F"/>
                </a:solidFill>
              </a:rPr>
              <a:t>https://www.frontiersin.org/articles/10.3389/fsufs.2021.706142/full. </a:t>
            </a:r>
            <a:r>
              <a:rPr lang="en-IE" sz="1800" dirty="0"/>
              <a:t>Qu'est-ce que la restauration des sols </a:t>
            </a:r>
            <a:r>
              <a:rPr lang="en-IE" sz="1800" dirty="0">
                <a:solidFill>
                  <a:srgbClr val="87AF3F"/>
                </a:solidFill>
                <a:hlinkClick r:id="rId2">
                  <a:extLst>
                    <a:ext uri="{A12FA001-AC4F-418D-AE19-62706E023703}">
                      <ahyp:hlinkClr xmlns:ahyp="http://schemas.microsoft.com/office/drawing/2018/hyperlinkcolor" val="tx"/>
                    </a:ext>
                  </a:extLst>
                </a:hlinkClick>
              </a:rPr>
              <a:t>? https://mintekresources.com/what-is-soil-remediation/</a:t>
            </a:r>
            <a:endParaRPr lang="en-IE" sz="1800" dirty="0">
              <a:solidFill>
                <a:srgbClr val="87AF3F"/>
              </a:solidFill>
            </a:endParaRPr>
          </a:p>
          <a:p>
            <a:pPr marL="1209675" indent="-1209675"/>
            <a:endParaRPr lang="en-IE" sz="1800" dirty="0"/>
          </a:p>
          <a:p>
            <a:pPr marL="1209675" indent="-1209675"/>
            <a:r>
              <a:rPr lang="en-IE" sz="1800" b="1" dirty="0"/>
              <a:t>YouTube : 	Un </a:t>
            </a:r>
            <a:r>
              <a:rPr lang="en-IE" sz="1800" dirty="0"/>
              <a:t>expert en sols explique les 3 niveaux de régénération des sols </a:t>
            </a:r>
            <a:r>
              <a:rPr lang="en-IE" sz="1800" dirty="0">
                <a:solidFill>
                  <a:srgbClr val="87AF3F"/>
                </a:solidFill>
              </a:rPr>
              <a:t>https://www.youtube.com/watch?v=ohkFAAfOAM4. </a:t>
            </a:r>
            <a:r>
              <a:rPr lang="en-IE" sz="1800" dirty="0"/>
              <a:t>Comment construire un sol de qualité </a:t>
            </a:r>
            <a:r>
              <a:rPr lang="en-IE" sz="1800" dirty="0">
                <a:solidFill>
                  <a:srgbClr val="87AF3F"/>
                </a:solidFill>
                <a:hlinkClick r:id="rId3">
                  <a:extLst>
                    <a:ext uri="{A12FA001-AC4F-418D-AE19-62706E023703}">
                      <ahyp:hlinkClr xmlns:ahyp="http://schemas.microsoft.com/office/drawing/2018/hyperlinkcolor" val="tx"/>
                    </a:ext>
                  </a:extLst>
                </a:hlinkClick>
              </a:rPr>
              <a:t>: </a:t>
            </a:r>
            <a:r>
              <a:rPr lang="en-IE" sz="1800" dirty="0">
                <a:solidFill>
                  <a:srgbClr val="87AF3F"/>
                </a:solidFill>
              </a:rPr>
              <a:t>https://www.youtube.com/watch?v=ErMHR6Mc4Bk </a:t>
            </a:r>
          </a:p>
          <a:p>
            <a:pPr marL="1209675" indent="-1209675"/>
            <a:endParaRPr lang="en-IE" sz="1800" dirty="0"/>
          </a:p>
          <a:p>
            <a:pPr marL="1209675" indent="-1209675"/>
            <a:r>
              <a:rPr lang="en-IE" sz="1800" b="1" dirty="0"/>
              <a:t>Étude de cas : </a:t>
            </a:r>
            <a:r>
              <a:rPr lang="en-IE" sz="1800" dirty="0"/>
              <a:t>	Le sol urbain de Cork. </a:t>
            </a:r>
            <a:r>
              <a:rPr lang="en-IE" sz="1800" dirty="0" err="1"/>
              <a:t>Orti </a:t>
            </a:r>
            <a:r>
              <a:rPr lang="en-IE" sz="1800" dirty="0"/>
              <a:t>Generali. Nouvelle fiche commerciale urbaine : Fabricant de sol</a:t>
            </a:r>
          </a:p>
          <a:p>
            <a:pPr marL="1209675" indent="-1209675"/>
            <a:endParaRPr lang="en-IE" sz="1800" dirty="0"/>
          </a:p>
          <a:p>
            <a:pPr marL="1209675" indent="-1209675"/>
            <a:r>
              <a:rPr lang="en-IE" sz="1800" b="1" dirty="0"/>
              <a:t>Publication : </a:t>
            </a:r>
            <a:r>
              <a:rPr lang="en-IE" sz="1800" dirty="0"/>
              <a:t>Tejada, M. et al.2009. Restauration des sols à l'aide de résidus végétaux compostés : Effects on soil properties. Soil and Tillage Research, Vol 102 (1), pp 109-117. Disponible à l'</a:t>
            </a:r>
            <a:r>
              <a:rPr lang="en-IE" sz="1800" dirty="0">
                <a:solidFill>
                  <a:srgbClr val="87AF3F"/>
                </a:solidFill>
                <a:hlinkClick r:id="rId4">
                  <a:extLst>
                    <a:ext uri="{A12FA001-AC4F-418D-AE19-62706E023703}">
                      <ahyp:hlinkClr xmlns:ahyp="http://schemas.microsoft.com/office/drawing/2018/hyperlinkcolor" val="tx"/>
                    </a:ext>
                  </a:extLst>
                </a:hlinkClick>
              </a:rPr>
              <a:t>adresse </a:t>
            </a:r>
            <a:r>
              <a:rPr lang="en-IE" sz="1800" dirty="0">
                <a:solidFill>
                  <a:srgbClr val="87AF3F"/>
                </a:solidFill>
              </a:rPr>
              <a:t>https://doi.org/10.1016/j.still.2008.08.004.</a:t>
            </a: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7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3613598" cy="803654"/>
          </a:xfrm>
        </p:spPr>
        <p:txBody>
          <a:bodyPr/>
          <a:lstStyle/>
          <a:p>
            <a:r>
              <a:rPr lang="en-US" b="1" dirty="0">
                <a:solidFill>
                  <a:srgbClr val="E8A116"/>
                </a:solidFill>
              </a:rPr>
              <a:t>2.5 Santé des sols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48915" y="1371191"/>
            <a:ext cx="8995110"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9508429" y="486025"/>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pic>
        <p:nvPicPr>
          <p:cNvPr id="7" name="Picture 6">
            <a:extLst>
              <a:ext uri="{FF2B5EF4-FFF2-40B4-BE49-F238E27FC236}">
                <a16:creationId xmlns:a16="http://schemas.microsoft.com/office/drawing/2014/main" id="{27FD927D-0186-AE12-BB15-A00B491050AE}"/>
              </a:ext>
            </a:extLst>
          </p:cNvPr>
          <p:cNvPicPr>
            <a:picLocks noChangeAspect="1"/>
          </p:cNvPicPr>
          <p:nvPr/>
        </p:nvPicPr>
        <p:blipFill>
          <a:blip r:embed="rId2"/>
          <a:stretch>
            <a:fillRect/>
          </a:stretch>
        </p:blipFill>
        <p:spPr>
          <a:xfrm>
            <a:off x="6315011" y="1565257"/>
            <a:ext cx="4194876" cy="4270169"/>
          </a:xfrm>
          <a:prstGeom prst="rect">
            <a:avLst/>
          </a:prstGeom>
        </p:spPr>
      </p:pic>
      <p:pic>
        <p:nvPicPr>
          <p:cNvPr id="8" name="Picture 7">
            <a:extLst>
              <a:ext uri="{FF2B5EF4-FFF2-40B4-BE49-F238E27FC236}">
                <a16:creationId xmlns:a16="http://schemas.microsoft.com/office/drawing/2014/main" id="{B15D357B-E33C-FB30-F6AA-3C079D719253}"/>
              </a:ext>
            </a:extLst>
          </p:cNvPr>
          <p:cNvPicPr>
            <a:picLocks noChangeAspect="1"/>
          </p:cNvPicPr>
          <p:nvPr/>
        </p:nvPicPr>
        <p:blipFill>
          <a:blip r:embed="rId3"/>
          <a:stretch>
            <a:fillRect/>
          </a:stretch>
        </p:blipFill>
        <p:spPr>
          <a:xfrm>
            <a:off x="1723996" y="1549521"/>
            <a:ext cx="4360724" cy="4391433"/>
          </a:xfrm>
          <a:prstGeom prst="rect">
            <a:avLst/>
          </a:prstGeom>
        </p:spPr>
      </p:pic>
    </p:spTree>
    <p:extLst>
      <p:ext uri="{BB962C8B-B14F-4D97-AF65-F5344CB8AC3E}">
        <p14:creationId xmlns:p14="http://schemas.microsoft.com/office/powerpoint/2010/main" val="161974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956098" y="861990"/>
            <a:ext cx="8620399" cy="5134019"/>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Les sols sont sains lorsque leurs conditions biologiques, chimiques et physiques sont optimales, ce qui permet d'obtenir des rendements élevés. L'apport de </a:t>
            </a:r>
            <a:r>
              <a:rPr lang="en-IE" sz="2000" b="1" dirty="0">
                <a:solidFill>
                  <a:srgbClr val="454545"/>
                </a:solidFill>
                <a:latin typeface="Calibri" panose="020F0502020204030204" pitchFamily="34" charset="0"/>
                <a:cs typeface="Calibri" panose="020F0502020204030204" pitchFamily="34" charset="0"/>
              </a:rPr>
              <a:t>matière organique </a:t>
            </a:r>
            <a:r>
              <a:rPr lang="en-IE" sz="2000" dirty="0">
                <a:solidFill>
                  <a:srgbClr val="454545"/>
                </a:solidFill>
                <a:latin typeface="Calibri" panose="020F0502020204030204" pitchFamily="34" charset="0"/>
                <a:cs typeface="Calibri" panose="020F0502020204030204" pitchFamily="34" charset="0"/>
              </a:rPr>
              <a:t>décomposée au sol favorise la </a:t>
            </a:r>
            <a:r>
              <a:rPr lang="en-IE" sz="2000" b="1" dirty="0">
                <a:solidFill>
                  <a:srgbClr val="454545"/>
                </a:solidFill>
                <a:latin typeface="Calibri" panose="020F0502020204030204" pitchFamily="34" charset="0"/>
                <a:cs typeface="Calibri" panose="020F0502020204030204" pitchFamily="34" charset="0"/>
              </a:rPr>
              <a:t>biologie du sol </a:t>
            </a:r>
            <a:r>
              <a:rPr lang="en-IE" sz="2000" dirty="0">
                <a:solidFill>
                  <a:srgbClr val="454545"/>
                </a:solidFill>
                <a:latin typeface="Calibri" panose="020F0502020204030204" pitchFamily="34" charset="0"/>
                <a:cs typeface="Calibri" panose="020F0502020204030204" pitchFamily="34" charset="0"/>
              </a:rPr>
              <a:t>et augmente sa résistance. Le carbone contenu dans la matière organique sert de source de nourriture aux microbes du sol. Les vers de terre sont un bon indicateur de la structure, de la santé, de la vie et de l'activité du sol. La mesure de la vitesse d'infiltration de l'</a:t>
            </a:r>
            <a:r>
              <a:rPr lang="en-IE" sz="2000" b="1" dirty="0">
                <a:solidFill>
                  <a:srgbClr val="454545"/>
                </a:solidFill>
                <a:latin typeface="Calibri" panose="020F0502020204030204" pitchFamily="34" charset="0"/>
                <a:cs typeface="Calibri" panose="020F0502020204030204" pitchFamily="34" charset="0"/>
              </a:rPr>
              <a:t>eau </a:t>
            </a:r>
            <a:r>
              <a:rPr lang="en-IE" sz="2000" dirty="0">
                <a:solidFill>
                  <a:srgbClr val="454545"/>
                </a:solidFill>
                <a:latin typeface="Calibri" panose="020F0502020204030204" pitchFamily="34" charset="0"/>
                <a:cs typeface="Calibri" panose="020F0502020204030204" pitchFamily="34" charset="0"/>
              </a:rPr>
              <a:t>dans le sol est un bon moyen de mesurer la structure du sol et de mettre en évidence le compactage. Le dépistage des </a:t>
            </a:r>
            <a:r>
              <a:rPr lang="en-IE" sz="2000" b="1" dirty="0">
                <a:solidFill>
                  <a:srgbClr val="454545"/>
                </a:solidFill>
                <a:latin typeface="Calibri" panose="020F0502020204030204" pitchFamily="34" charset="0"/>
                <a:cs typeface="Calibri" panose="020F0502020204030204" pitchFamily="34" charset="0"/>
              </a:rPr>
              <a:t>métaux lourds </a:t>
            </a:r>
            <a:r>
              <a:rPr lang="en-IE" sz="2000" dirty="0">
                <a:solidFill>
                  <a:srgbClr val="454545"/>
                </a:solidFill>
                <a:latin typeface="Calibri" panose="020F0502020204030204" pitchFamily="34" charset="0"/>
                <a:cs typeface="Calibri" panose="020F0502020204030204" pitchFamily="34" charset="0"/>
              </a:rPr>
              <a:t>dans les sols est une bonne pratique essentielle pour les cultivateurs urbains. Des applications répétées de matière organique par le biais de composts peuvent, au fil du temps, augmenter l'apport d'azote et les niveaux de matière organique dans le sol. La restitution de matière organique nourrit l'écosystème du sol et améliore la santé des plantes. Les déchets de cuisine et de restaurant peuvent être utilisés pour fabriquer du compost, ce qui améliore la qualité du sol et réduit les déchets. Le carbone est également stocké dans le sol dans la matière organique et devient ainsi un puits de carbone, ce qui réduit notre empreinte carbone.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203041" cy="803654"/>
          </a:xfrm>
        </p:spPr>
        <p:txBody>
          <a:bodyPr/>
          <a:lstStyle/>
          <a:p>
            <a:r>
              <a:rPr lang="en-US" b="1" dirty="0">
                <a:solidFill>
                  <a:srgbClr val="E8A116"/>
                </a:solidFill>
              </a:rPr>
              <a:t>2.5 Santé des sols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2327636" y="33688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1789850" y="4891603"/>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13009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04501" y="2803631"/>
            <a:ext cx="4765355"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Introduction</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01</a:t>
            </a:r>
          </a:p>
        </p:txBody>
      </p:sp>
    </p:spTree>
    <p:extLst>
      <p:ext uri="{BB962C8B-B14F-4D97-AF65-F5344CB8AC3E}">
        <p14:creationId xmlns:p14="http://schemas.microsoft.com/office/powerpoint/2010/main" val="16938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956098" y="861990"/>
            <a:ext cx="8620399" cy="5134019"/>
          </a:xfrm>
        </p:spPr>
        <p:txBody>
          <a:bodyPr/>
          <a:lstStyle/>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Couvrir le </a:t>
            </a:r>
            <a:r>
              <a:rPr lang="en-IE" sz="2200" dirty="0">
                <a:solidFill>
                  <a:srgbClr val="454545"/>
                </a:solidFill>
                <a:latin typeface="Calibri" panose="020F0502020204030204" pitchFamily="34" charset="0"/>
                <a:cs typeface="Calibri" panose="020F0502020204030204" pitchFamily="34" charset="0"/>
              </a:rPr>
              <a:t>sol nu avec du foin, de la paille, des copeaux de bois (paillis), des feuilles, du compost ou du fumier empêche les éléments nutritifs du sol d'être emportés par l'eau de pluie et réprime également la croissance des mauvaises herbes. </a:t>
            </a:r>
          </a:p>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Le fumier </a:t>
            </a:r>
            <a:r>
              <a:rPr lang="en-IE" sz="2200" dirty="0">
                <a:solidFill>
                  <a:srgbClr val="454545"/>
                </a:solidFill>
                <a:latin typeface="Calibri" panose="020F0502020204030204" pitchFamily="34" charset="0"/>
                <a:cs typeface="Calibri" panose="020F0502020204030204" pitchFamily="34" charset="0"/>
              </a:rPr>
              <a:t>frais doit être stocké pendant 6 à 12 mois avant d'être utilisé.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Les </a:t>
            </a:r>
            <a:r>
              <a:rPr lang="en-IE" sz="2200" b="1" dirty="0">
                <a:solidFill>
                  <a:srgbClr val="454545"/>
                </a:solidFill>
                <a:latin typeface="Calibri" panose="020F0502020204030204" pitchFamily="34" charset="0"/>
                <a:cs typeface="Calibri" panose="020F0502020204030204" pitchFamily="34" charset="0"/>
              </a:rPr>
              <a:t>cultures de couverture</a:t>
            </a:r>
            <a:r>
              <a:rPr lang="en-IE" sz="2200" dirty="0">
                <a:solidFill>
                  <a:srgbClr val="454545"/>
                </a:solidFill>
                <a:latin typeface="Calibri" panose="020F0502020204030204" pitchFamily="34" charset="0"/>
                <a:cs typeface="Calibri" panose="020F0502020204030204" pitchFamily="34" charset="0"/>
              </a:rPr>
              <a:t>, les cultures dérobées ou les engrais verts sont normalement cultivés entre deux cultures successives afin de couvrir le sol, de capter les éléments nutritifs du sol, de fixer l'azote, d'améliorer les caractéristiques du sol et d'atténuer les effets du compactage du sol, ou de profiter à la culture suivante. </a:t>
            </a:r>
          </a:p>
          <a:p>
            <a:pPr marL="0" indent="0">
              <a:buClr>
                <a:srgbClr val="E8A116"/>
              </a:buClr>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203041" cy="803654"/>
          </a:xfrm>
        </p:spPr>
        <p:txBody>
          <a:bodyPr/>
          <a:lstStyle/>
          <a:p>
            <a:r>
              <a:rPr lang="en-US" b="1" dirty="0">
                <a:solidFill>
                  <a:srgbClr val="E8A116"/>
                </a:solidFill>
              </a:rPr>
              <a:t>2.5 Santé des sols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2327636" y="33688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1789850" y="4891603"/>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433850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Exercice : </a:t>
            </a:r>
            <a:r>
              <a:rPr lang="en-IE" sz="1800" dirty="0"/>
              <a:t>discutez des caractéristiques qui ne peuvent pas être modifiées par les agriculteurs, par exemple la composition minérale, la texture (proportions de sable, de limon, d'argile), la profondeur, la pente, par rapport à celles qui peuvent être modifiées (teneur en matière organique, diversité biologique, couleur du sol, compactage, odeur).</a:t>
            </a:r>
          </a:p>
          <a:p>
            <a:pPr marL="1209675" indent="-1209675"/>
            <a:endParaRPr lang="en-IE" sz="1800" b="1" dirty="0"/>
          </a:p>
          <a:p>
            <a:pPr marL="1209675" indent="-1209675"/>
            <a:r>
              <a:rPr lang="en-IE" sz="1800" b="1" dirty="0"/>
              <a:t>Site web </a:t>
            </a:r>
            <a:r>
              <a:rPr lang="en-IE" sz="1800" dirty="0"/>
              <a:t>: 	Tester la santé des sols sur votre exploitation : 10 méthodes clés </a:t>
            </a:r>
            <a:r>
              <a:rPr lang="en-IE" sz="1800" dirty="0">
                <a:solidFill>
                  <a:srgbClr val="87AF3F"/>
                </a:solidFill>
                <a:hlinkClick r:id="rId2">
                  <a:extLst>
                    <a:ext uri="{A12FA001-AC4F-418D-AE19-62706E023703}">
                      <ahyp:hlinkClr xmlns:ahyp="http://schemas.microsoft.com/office/drawing/2018/hyperlinkcolor" val="tx"/>
                    </a:ext>
                  </a:extLst>
                </a:hlinkClick>
              </a:rPr>
              <a:t>: </a:t>
            </a:r>
            <a:r>
              <a:rPr lang="en-IE" sz="1800" dirty="0">
                <a:solidFill>
                  <a:srgbClr val="87AF3F"/>
                </a:solidFill>
              </a:rPr>
              <a:t>https://cropscience.bayer.co.uk/blog/articles/2020/02/test-soil-health.  </a:t>
            </a:r>
            <a:r>
              <a:rPr lang="en-IE" sz="1800" dirty="0"/>
              <a:t>Comment mesurer la santé des sols ? </a:t>
            </a:r>
            <a:r>
              <a:rPr lang="en-IE" sz="1800" dirty="0">
                <a:solidFill>
                  <a:srgbClr val="87AF3F"/>
                </a:solidFill>
              </a:rPr>
              <a:t>https://www.holganix.com/blog/how-do-you-measure-soil-health-21-methods-to-consider. </a:t>
            </a:r>
            <a:r>
              <a:rPr lang="en-IE" sz="1800" dirty="0"/>
              <a:t>Université John Hopkins </a:t>
            </a:r>
            <a:r>
              <a:rPr lang="en-IE" sz="1800" dirty="0">
                <a:solidFill>
                  <a:srgbClr val="87AF3F"/>
                </a:solidFill>
                <a:hlinkClick r:id="rId3">
                  <a:extLst>
                    <a:ext uri="{A12FA001-AC4F-418D-AE19-62706E023703}">
                      <ahyp:hlinkClr xmlns:ahyp="http://schemas.microsoft.com/office/drawing/2018/hyperlinkcolor" val="tx"/>
                    </a:ext>
                  </a:extLst>
                </a:hlinkClick>
              </a:rPr>
              <a:t>: https://hub.jhu.edu/2021/06/08/livable-future-study-urban-farms-metals/</a:t>
            </a:r>
            <a:endParaRPr lang="en-IE" sz="1800" dirty="0">
              <a:solidFill>
                <a:srgbClr val="87AF3F"/>
              </a:solidFill>
            </a:endParaRPr>
          </a:p>
          <a:p>
            <a:pPr marL="1209675" indent="-1209675"/>
            <a:r>
              <a:rPr lang="en-IE" sz="1800" b="1" dirty="0"/>
              <a:t>YouTube : 	</a:t>
            </a:r>
            <a:r>
              <a:rPr lang="en-IE" sz="1800" dirty="0"/>
              <a:t>La science de la santé des sols </a:t>
            </a:r>
            <a:r>
              <a:rPr lang="en-IE" sz="1800" dirty="0">
                <a:solidFill>
                  <a:srgbClr val="87AF3F"/>
                </a:solidFill>
                <a:hlinkClick r:id="rId4">
                  <a:extLst>
                    <a:ext uri="{A12FA001-AC4F-418D-AE19-62706E023703}">
                      <ahyp:hlinkClr xmlns:ahyp="http://schemas.microsoft.com/office/drawing/2018/hyperlinkcolor" val="tx"/>
                    </a:ext>
                  </a:extLst>
                </a:hlinkClick>
              </a:rPr>
              <a:t>: https://www.youtube.com/watch?v=XzfFFNG5mnQ </a:t>
            </a:r>
            <a:r>
              <a:rPr lang="en-IE" sz="1800" dirty="0"/>
              <a:t>. Meilleures pratiques pour cultiver en toute sécurité dans les sols urbains </a:t>
            </a:r>
            <a:r>
              <a:rPr lang="en-IE" sz="1800" dirty="0">
                <a:solidFill>
                  <a:srgbClr val="87AF3F"/>
                </a:solidFill>
                <a:hlinkClick r:id="rId5">
                  <a:extLst>
                    <a:ext uri="{A12FA001-AC4F-418D-AE19-62706E023703}">
                      <ahyp:hlinkClr xmlns:ahyp="http://schemas.microsoft.com/office/drawing/2018/hyperlinkcolor" val="tx"/>
                    </a:ext>
                  </a:extLst>
                </a:hlinkClick>
              </a:rPr>
              <a:t>: </a:t>
            </a:r>
            <a:r>
              <a:rPr lang="en-IE" sz="1800" dirty="0">
                <a:solidFill>
                  <a:srgbClr val="87AF3F"/>
                </a:solidFill>
              </a:rPr>
              <a:t>https://www.youtube.com/watch?v=BcNMteh1t14. </a:t>
            </a:r>
            <a:r>
              <a:rPr lang="en-IE" sz="1800" dirty="0"/>
              <a:t>3 façons d'améliorer la santé du sol </a:t>
            </a:r>
            <a:r>
              <a:rPr lang="en-IE" sz="1800" dirty="0">
                <a:solidFill>
                  <a:srgbClr val="87AF3F"/>
                </a:solidFill>
                <a:hlinkClick r:id="rId6">
                  <a:extLst>
                    <a:ext uri="{A12FA001-AC4F-418D-AE19-62706E023703}">
                      <ahyp:hlinkClr xmlns:ahyp="http://schemas.microsoft.com/office/drawing/2018/hyperlinkcolor" val="tx"/>
                    </a:ext>
                  </a:extLst>
                </a:hlinkClick>
              </a:rPr>
              <a:t>: </a:t>
            </a:r>
            <a:r>
              <a:rPr lang="en-IE" sz="1800" dirty="0">
                <a:solidFill>
                  <a:srgbClr val="87AF3F"/>
                </a:solidFill>
              </a:rPr>
              <a:t>https://www.youtube.com/watch?v=L14woJZEJnk. </a:t>
            </a:r>
            <a:r>
              <a:rPr lang="en-IE" sz="1800" dirty="0"/>
              <a:t>Le secret d'un sol sain : https://www.youtube.com/watch?v=_51j5nL4H5s. Basic Soil Sciene101 in 5 minutes </a:t>
            </a:r>
            <a:r>
              <a:rPr lang="en-IE" sz="1800" dirty="0">
                <a:solidFill>
                  <a:srgbClr val="87AF3F"/>
                </a:solidFill>
                <a:hlinkClick r:id="rId7">
                  <a:extLst>
                    <a:ext uri="{A12FA001-AC4F-418D-AE19-62706E023703}">
                      <ahyp:hlinkClr xmlns:ahyp="http://schemas.microsoft.com/office/drawing/2018/hyperlinkcolor" val="tx"/>
                    </a:ext>
                  </a:extLst>
                </a:hlinkClick>
              </a:rPr>
              <a:t>: https://www.youtube.com/watch?v=-SjjhG1Pz7I</a:t>
            </a:r>
            <a:endParaRPr lang="en-IE" sz="1800" dirty="0">
              <a:solidFill>
                <a:srgbClr val="87AF3F"/>
              </a:solidFill>
            </a:endParaRPr>
          </a:p>
          <a:p>
            <a:pPr marL="1209675" indent="-1209675"/>
            <a:r>
              <a:rPr lang="en-IE" sz="1800" b="1" dirty="0"/>
              <a:t>Publication : </a:t>
            </a:r>
            <a:r>
              <a:rPr lang="en-IE" sz="1800" dirty="0" err="1"/>
              <a:t>Lupolt</a:t>
            </a:r>
            <a:r>
              <a:rPr lang="en-IE" sz="1800" dirty="0"/>
              <a:t>, S.N. et al 2021. The Safe Urban Harvests Study : A Community-Driven Cross-Sectional Assessment of Metals in Soil, Irrigation Water, and Produce from Urban Farms and Gardens in Baltimore, Maryland. Disponible à l'adresse </a:t>
            </a:r>
            <a:r>
              <a:rPr lang="en-IE" sz="1800" dirty="0">
                <a:solidFill>
                  <a:srgbClr val="87AF3F"/>
                </a:solidFill>
                <a:hlinkClick r:id="rId8">
                  <a:extLst>
                    <a:ext uri="{A12FA001-AC4F-418D-AE19-62706E023703}">
                      <ahyp:hlinkClr xmlns:ahyp="http://schemas.microsoft.com/office/drawing/2018/hyperlinkcolor" val="tx"/>
                    </a:ext>
                  </a:extLst>
                </a:hlinkClick>
              </a:rPr>
              <a:t>: https://doi.org/10.1289/EHP9431</a:t>
            </a:r>
            <a:endParaRPr lang="en-IE" sz="1800" dirty="0">
              <a:solidFill>
                <a:srgbClr val="87AF3F"/>
              </a:solidFill>
            </a:endParaRPr>
          </a:p>
          <a:p>
            <a:pPr marL="1209675" indent="-1209675"/>
            <a:endParaRPr lang="en-IE" sz="1800" dirty="0">
              <a:solidFill>
                <a:srgbClr val="87AF3F"/>
              </a:solidFill>
            </a:endParaRP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09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2463" y="1907138"/>
            <a:ext cx="11034711" cy="3981513"/>
          </a:xfrm>
        </p:spPr>
        <p:txBody>
          <a:bodyPr/>
          <a:lstStyle/>
          <a:p>
            <a:pPr marL="0" indent="0" algn="just">
              <a:buClr>
                <a:srgbClr val="E8A116"/>
              </a:buClr>
            </a:pPr>
            <a:r>
              <a:rPr lang="en-IE" sz="2000" b="1" dirty="0">
                <a:solidFill>
                  <a:srgbClr val="454545"/>
                </a:solidFill>
                <a:latin typeface="Calibri" panose="020F0502020204030204" pitchFamily="34" charset="0"/>
                <a:cs typeface="Calibri" panose="020F0502020204030204" pitchFamily="34" charset="0"/>
              </a:rPr>
              <a:t>L'Europe </a:t>
            </a:r>
            <a:r>
              <a:rPr lang="en-IE" sz="2000" dirty="0">
                <a:solidFill>
                  <a:srgbClr val="454545"/>
                </a:solidFill>
                <a:latin typeface="Calibri" panose="020F0502020204030204" pitchFamily="34" charset="0"/>
                <a:cs typeface="Calibri" panose="020F0502020204030204" pitchFamily="34" charset="0"/>
              </a:rPr>
              <a:t>jouit d'un climat doux et tempéré. La configuration unique des vents et les courants océaniques font que l'Europe est plus chaude que d'autres masses continentales situées à des latitudes similaires. Ce climat doux permet à l'Europe de produire une grande variété de produits agricoles, notamment des cultures, des fruits, des légumes, des plantes ornementales et des fleurs. Le climat de l'Europe se divise en deux catégories : le climat marin de la côte ouest et le climat méditerranéen. Chacun de ces climats est propice à une flore variée. </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Le climat </a:t>
            </a:r>
            <a:r>
              <a:rPr lang="en-IE" sz="2000" b="1" dirty="0">
                <a:solidFill>
                  <a:srgbClr val="454545"/>
                </a:solidFill>
                <a:latin typeface="Calibri" panose="020F0502020204030204" pitchFamily="34" charset="0"/>
                <a:cs typeface="Calibri" panose="020F0502020204030204" pitchFamily="34" charset="0"/>
              </a:rPr>
              <a:t>marin </a:t>
            </a:r>
            <a:r>
              <a:rPr lang="en-IE" sz="2000" dirty="0">
                <a:solidFill>
                  <a:srgbClr val="454545"/>
                </a:solidFill>
                <a:latin typeface="Calibri" panose="020F0502020204030204" pitchFamily="34" charset="0"/>
                <a:cs typeface="Calibri" panose="020F0502020204030204" pitchFamily="34" charset="0"/>
              </a:rPr>
              <a:t>de la </a:t>
            </a:r>
            <a:r>
              <a:rPr lang="en-IE" sz="2000" b="1" dirty="0">
                <a:solidFill>
                  <a:srgbClr val="454545"/>
                </a:solidFill>
                <a:latin typeface="Calibri" panose="020F0502020204030204" pitchFamily="34" charset="0"/>
                <a:cs typeface="Calibri" panose="020F0502020204030204" pitchFamily="34" charset="0"/>
              </a:rPr>
              <a:t>côte ouest </a:t>
            </a:r>
            <a:r>
              <a:rPr lang="en-IE" sz="2000" dirty="0">
                <a:solidFill>
                  <a:srgbClr val="454545"/>
                </a:solidFill>
                <a:latin typeface="Calibri" panose="020F0502020204030204" pitchFamily="34" charset="0"/>
                <a:cs typeface="Calibri" panose="020F0502020204030204" pitchFamily="34" charset="0"/>
              </a:rPr>
              <a:t>couvre la majeure partie de l'Europe du Nord-Ouest, à l'exception de la Scandinavie et des régions montagneuses de l'Allemagne de l'Est, de la Pologne et de la Suisse. Ce climat se caractérise par des températures douces en été et en hiver, des précipitations régulières et une couverture nuageuse. Les principales cultures sont le blé, le colza, les pommes de terre, les fruits de verger et les fruits à baies. Les pâturages et les cultures agricoles comprennent les graminées, le trèfle et le ray-grass et </a:t>
            </a:r>
            <a:r>
              <a:rPr lang="en-IE" sz="2000" b="1" dirty="0">
                <a:solidFill>
                  <a:srgbClr val="454545"/>
                </a:solidFill>
                <a:latin typeface="Calibri" panose="020F0502020204030204" pitchFamily="34" charset="0"/>
                <a:cs typeface="Calibri" panose="020F0502020204030204" pitchFamily="34" charset="0"/>
              </a:rPr>
              <a:t>absorbent le carbone atmosphérique</a:t>
            </a:r>
            <a:r>
              <a:rPr lang="en-IE" sz="2000" dirty="0">
                <a:solidFill>
                  <a:srgbClr val="454545"/>
                </a:solidFill>
                <a:latin typeface="Calibri" panose="020F0502020204030204" pitchFamily="34" charset="0"/>
                <a:cs typeface="Calibri" panose="020F0502020204030204" pitchFamily="34" charset="0"/>
              </a:rPr>
              <a:t>. La plantation d'arbres de Noël, de houx et de couronnes peut être une activité hivernale saisonnière rentable.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10236459" cy="803654"/>
          </a:xfrm>
        </p:spPr>
        <p:txBody>
          <a:bodyPr/>
          <a:lstStyle/>
          <a:p>
            <a:r>
              <a:rPr lang="en-US" b="1" dirty="0">
                <a:solidFill>
                  <a:srgbClr val="E8A116"/>
                </a:solidFill>
              </a:rPr>
              <a:t>2.6 Horticulture et conditions climatiques tempérées</a:t>
            </a:r>
          </a:p>
        </p:txBody>
      </p:sp>
      <p:cxnSp>
        <p:nvCxnSpPr>
          <p:cNvPr id="3" name="Straight Connector 2">
            <a:extLst>
              <a:ext uri="{FF2B5EF4-FFF2-40B4-BE49-F238E27FC236}">
                <a16:creationId xmlns:a16="http://schemas.microsoft.com/office/drawing/2014/main" id="{C9C8A2EF-5C39-6557-EFD6-6056E304B467}"/>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5" name="Graphic 3">
            <a:extLst>
              <a:ext uri="{FF2B5EF4-FFF2-40B4-BE49-F238E27FC236}">
                <a16:creationId xmlns:a16="http://schemas.microsoft.com/office/drawing/2014/main" id="{CA62DF0C-287A-3F73-76AC-594D188BED43}"/>
              </a:ext>
            </a:extLst>
          </p:cNvPr>
          <p:cNvGrpSpPr/>
          <p:nvPr/>
        </p:nvGrpSpPr>
        <p:grpSpPr>
          <a:xfrm>
            <a:off x="10801241" y="593986"/>
            <a:ext cx="885933" cy="845986"/>
            <a:chOff x="10407709" y="5371716"/>
            <a:chExt cx="1086136" cy="1037162"/>
          </a:xfrm>
          <a:solidFill>
            <a:srgbClr val="296B5F"/>
          </a:solidFill>
        </p:grpSpPr>
        <p:sp>
          <p:nvSpPr>
            <p:cNvPr id="26" name="Freeform 2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1" name="Freeform 3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32654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904" y="1683729"/>
            <a:ext cx="10850387" cy="4453600"/>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Le climat </a:t>
            </a:r>
            <a:r>
              <a:rPr lang="en-IE" sz="2000" b="1" dirty="0">
                <a:solidFill>
                  <a:srgbClr val="454545"/>
                </a:solidFill>
                <a:latin typeface="Calibri" panose="020F0502020204030204" pitchFamily="34" charset="0"/>
                <a:cs typeface="Calibri" panose="020F0502020204030204" pitchFamily="34" charset="0"/>
              </a:rPr>
              <a:t>méditerranéen </a:t>
            </a:r>
            <a:r>
              <a:rPr lang="en-IE" sz="2000" dirty="0">
                <a:solidFill>
                  <a:srgbClr val="454545"/>
                </a:solidFill>
                <a:latin typeface="Calibri" panose="020F0502020204030204" pitchFamily="34" charset="0"/>
                <a:cs typeface="Calibri" panose="020F0502020204030204" pitchFamily="34" charset="0"/>
              </a:rPr>
              <a:t>couvre la majeure partie de l'Europe du Sud, notamment l'Espagne, le Portugal, le sud de la France, le sud de l'Italie et la Grèce. Ce climat se caractérise par des étés chauds et presque sans pluie et des hivers doux et pluvieux. Les olives et les raisins sont deux cultures importantes qui prospèrent dans ce climat depuis plus de mille ans. L'Europe possède un secteur forestier et non forestier florissant. Le secteur non forestier comprend la cueillette de champignons et de truffes, la collecte de fruits et de baies, ainsi que la culture de plantes médicinales, de miel et de liège. L'Europe représente 80 % de la production mondiale de liège.</a:t>
            </a:r>
          </a:p>
          <a:p>
            <a:pPr marL="0" indent="0" algn="just">
              <a:buClr>
                <a:srgbClr val="E8A116"/>
              </a:buClr>
            </a:pPr>
            <a:r>
              <a:rPr lang="en-IE" sz="2000" b="1" dirty="0">
                <a:solidFill>
                  <a:srgbClr val="454545"/>
                </a:solidFill>
                <a:latin typeface="Calibri" panose="020F0502020204030204" pitchFamily="34" charset="0"/>
                <a:cs typeface="Calibri" panose="020F0502020204030204" pitchFamily="34" charset="0"/>
              </a:rPr>
              <a:t>La floriculture </a:t>
            </a:r>
            <a:r>
              <a:rPr lang="en-IE" sz="2000" dirty="0">
                <a:solidFill>
                  <a:srgbClr val="454545"/>
                </a:solidFill>
                <a:latin typeface="Calibri" panose="020F0502020204030204" pitchFamily="34" charset="0"/>
                <a:cs typeface="Calibri" panose="020F0502020204030204" pitchFamily="34" charset="0"/>
              </a:rPr>
              <a:t>est une branche de l'horticulture ornementale qui s'occupe de la culture et de la commercialisation des fleurs et des plantes ornementales. Étant donné que les fleurs et les plantes en pot sont en grande partie produites dans des structures de culture de plantes dans les climats tempérés, la floriculture est largement considérée comme une industrie de serre, bien que de nombreuses fleurs soient cultivées à l'extérieur dans des pépinières ou des champs de culture.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10350393" cy="803654"/>
          </a:xfrm>
        </p:spPr>
        <p:txBody>
          <a:bodyPr/>
          <a:lstStyle/>
          <a:p>
            <a:r>
              <a:rPr lang="en-US" b="1" dirty="0">
                <a:solidFill>
                  <a:srgbClr val="E8A116"/>
                </a:solidFill>
              </a:rPr>
              <a:t>2.6 Horticulture et conditions climatiques tempérées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4" name="Graphic 3">
            <a:extLst>
              <a:ext uri="{FF2B5EF4-FFF2-40B4-BE49-F238E27FC236}">
                <a16:creationId xmlns:a16="http://schemas.microsoft.com/office/drawing/2014/main" id="{CA62DF0C-287A-3F73-76AC-594D188BED43}"/>
              </a:ext>
            </a:extLst>
          </p:cNvPr>
          <p:cNvGrpSpPr/>
          <p:nvPr/>
        </p:nvGrpSpPr>
        <p:grpSpPr>
          <a:xfrm>
            <a:off x="10832358" y="593986"/>
            <a:ext cx="885933" cy="845986"/>
            <a:chOff x="10407709" y="5371716"/>
            <a:chExt cx="1086136" cy="1037162"/>
          </a:xfrm>
          <a:solidFill>
            <a:srgbClr val="296B5F"/>
          </a:solidFill>
        </p:grpSpPr>
        <p:sp>
          <p:nvSpPr>
            <p:cNvPr id="25" name="Freeform 24">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8"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0" name="Freeform 29">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9265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5502" y="1683729"/>
            <a:ext cx="11102790" cy="4004234"/>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La production de plantes à massif et la production de boutures destinées à être cultivées dans des serres ou à être utilisées à l'intérieur comme plantes d'intérieur sont généralement considérées comme faisant partie de la floriculture.</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Les fleurs n'étant pas destinées à la consommation humaine, elles sont idéales pour être cultivées sur des friches </a:t>
            </a:r>
            <a:r>
              <a:rPr lang="en-IE" sz="2000" b="1" dirty="0">
                <a:solidFill>
                  <a:srgbClr val="454545"/>
                </a:solidFill>
                <a:latin typeface="Calibri" panose="020F0502020204030204" pitchFamily="34" charset="0"/>
                <a:cs typeface="Calibri" panose="020F0502020204030204" pitchFamily="34" charset="0"/>
              </a:rPr>
              <a:t>industrielles </a:t>
            </a:r>
            <a:r>
              <a:rPr lang="en-IE" sz="2000" dirty="0">
                <a:solidFill>
                  <a:srgbClr val="454545"/>
                </a:solidFill>
                <a:latin typeface="Calibri" panose="020F0502020204030204" pitchFamily="34" charset="0"/>
                <a:cs typeface="Calibri" panose="020F0502020204030204" pitchFamily="34" charset="0"/>
              </a:rPr>
              <a:t>(terrains qui ont été contaminés par le passé). Il convient d'être prudent lorsque l'on travaille dans des serres situées sur des sites contaminés, car les vapeurs provenant de gaz dangereux présents dans le sol peuvent s'accumuler dans la serre et poser des problèmes de </a:t>
            </a:r>
            <a:r>
              <a:rPr lang="en-IE" sz="2000" b="1" dirty="0">
                <a:solidFill>
                  <a:srgbClr val="454545"/>
                </a:solidFill>
                <a:latin typeface="Calibri" panose="020F0502020204030204" pitchFamily="34" charset="0"/>
                <a:cs typeface="Calibri" panose="020F0502020204030204" pitchFamily="34" charset="0"/>
              </a:rPr>
              <a:t>santé et de sécurité </a:t>
            </a:r>
            <a:r>
              <a:rPr lang="en-IE" sz="2000" dirty="0">
                <a:solidFill>
                  <a:srgbClr val="454545"/>
                </a:solidFill>
                <a:latin typeface="Calibri" panose="020F0502020204030204" pitchFamily="34" charset="0"/>
                <a:cs typeface="Calibri" panose="020F0502020204030204" pitchFamily="34" charset="0"/>
              </a:rPr>
              <a:t>pour les travailleurs.</a:t>
            </a:r>
          </a:p>
          <a:p>
            <a:pPr marL="0" indent="0" algn="just">
              <a:buClr>
                <a:srgbClr val="E8A116"/>
              </a:buClr>
            </a:pPr>
            <a:endParaRPr lang="en-IE" sz="2000" dirty="0">
              <a:solidFill>
                <a:srgbClr val="454545"/>
              </a:solidFill>
              <a:latin typeface="Calibri" panose="020F0502020204030204" pitchFamily="34" charset="0"/>
              <a:cs typeface="Calibri" panose="020F0502020204030204" pitchFamily="34" charset="0"/>
            </a:endParaRPr>
          </a:p>
          <a:p>
            <a:pPr marL="0" indent="0" algn="just">
              <a:buClr>
                <a:srgbClr val="E8A116"/>
              </a:buClr>
            </a:pPr>
            <a:r>
              <a:rPr lang="en-IE" sz="2000" b="1" dirty="0">
                <a:solidFill>
                  <a:srgbClr val="454545"/>
                </a:solidFill>
                <a:latin typeface="Calibri" panose="020F0502020204030204" pitchFamily="34" charset="0"/>
                <a:cs typeface="Calibri" panose="020F0502020204030204" pitchFamily="34" charset="0"/>
              </a:rPr>
              <a:t>Le changement climatique </a:t>
            </a:r>
            <a:r>
              <a:rPr lang="en-IE" sz="2000" dirty="0">
                <a:solidFill>
                  <a:srgbClr val="454545"/>
                </a:solidFill>
                <a:latin typeface="Calibri" panose="020F0502020204030204" pitchFamily="34" charset="0"/>
                <a:cs typeface="Calibri" panose="020F0502020204030204" pitchFamily="34" charset="0"/>
              </a:rPr>
              <a:t>est considéré comme l'un des phénomènes ayant le plus d'impact sur la production des cultures tempérées. Le changement climatique, qui entraîne des hivers plus chauds, peut poser des problèmes de dormance et de refroidissement pour les arbres fruitiers et les plantes à feuilles caduques des régions tempérées. </a:t>
            </a:r>
          </a:p>
          <a:p>
            <a:pPr marL="0" indent="0" algn="just">
              <a:buClr>
                <a:srgbClr val="E8A116"/>
              </a:buClr>
            </a:pPr>
            <a:endParaRPr lang="en-IE" sz="20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10276906" cy="803654"/>
          </a:xfrm>
        </p:spPr>
        <p:txBody>
          <a:bodyPr/>
          <a:lstStyle/>
          <a:p>
            <a:r>
              <a:rPr lang="en-US" b="1" dirty="0">
                <a:solidFill>
                  <a:srgbClr val="E8A116"/>
                </a:solidFill>
              </a:rPr>
              <a:t>2.6 Horticulture et conditions climatiques tempérées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4" name="Graphic 3">
            <a:extLst>
              <a:ext uri="{FF2B5EF4-FFF2-40B4-BE49-F238E27FC236}">
                <a16:creationId xmlns:a16="http://schemas.microsoft.com/office/drawing/2014/main" id="{CA62DF0C-287A-3F73-76AC-594D188BED43}"/>
              </a:ext>
            </a:extLst>
          </p:cNvPr>
          <p:cNvGrpSpPr/>
          <p:nvPr/>
        </p:nvGrpSpPr>
        <p:grpSpPr>
          <a:xfrm>
            <a:off x="10890936" y="593986"/>
            <a:ext cx="885933" cy="845986"/>
            <a:chOff x="10407709" y="5371716"/>
            <a:chExt cx="1086136" cy="1037162"/>
          </a:xfrm>
          <a:solidFill>
            <a:srgbClr val="296B5F"/>
          </a:solidFill>
        </p:grpSpPr>
        <p:sp>
          <p:nvSpPr>
            <p:cNvPr id="25" name="Freeform 24">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8"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0" name="Freeform 29">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1407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Exercice : </a:t>
            </a:r>
            <a:r>
              <a:rPr lang="en-IE" sz="1800" dirty="0"/>
              <a:t>adressez-vous à votre jardinerie locale et demandez à l'horticulteur qui s'y trouve de vous conseiller sur les plantes qui conviennent à votre environnement.</a:t>
            </a:r>
          </a:p>
          <a:p>
            <a:pPr marL="1209675" indent="-1209675"/>
            <a:endParaRPr lang="en-IE" sz="1800" b="1" dirty="0"/>
          </a:p>
          <a:p>
            <a:pPr marL="1209675" indent="-1209675"/>
            <a:r>
              <a:rPr lang="en-IE" sz="1800" b="1" dirty="0"/>
              <a:t>Site web </a:t>
            </a:r>
            <a:r>
              <a:rPr lang="en-IE" sz="1800" dirty="0"/>
              <a:t>: 	Agrilearner.com ; Ressources pour l'Europe </a:t>
            </a:r>
            <a:r>
              <a:rPr lang="en-IE" sz="1800" dirty="0">
                <a:solidFill>
                  <a:srgbClr val="87AF3F"/>
                </a:solidFill>
                <a:hlinkClick r:id="rId2"/>
              </a:rPr>
              <a:t>: https://education.nationalgeographic.org/resource/europe-resources/</a:t>
            </a:r>
            <a:endParaRPr lang="en-IE" sz="1800" dirty="0">
              <a:solidFill>
                <a:srgbClr val="87AF3F"/>
              </a:solidFill>
            </a:endParaRPr>
          </a:p>
          <a:p>
            <a:pPr marL="1209675" indent="-1209675"/>
            <a:r>
              <a:rPr lang="en-IE" sz="1800" dirty="0">
                <a:solidFill>
                  <a:srgbClr val="87AF3F"/>
                </a:solidFill>
              </a:rPr>
              <a:t>	Horticulture https://www.britannica.com/science/horticulture</a:t>
            </a:r>
          </a:p>
          <a:p>
            <a:pPr marL="1209675" indent="-1209675"/>
            <a:endParaRPr lang="en-IE" sz="1800" dirty="0"/>
          </a:p>
          <a:p>
            <a:pPr marL="1209675" indent="-1209675"/>
            <a:r>
              <a:rPr lang="en-IE" sz="1800" b="1" dirty="0"/>
              <a:t>YouTube : 	</a:t>
            </a:r>
            <a:r>
              <a:rPr lang="en-IE" sz="1800" dirty="0"/>
              <a:t>Ferme sur un toit parisien </a:t>
            </a:r>
            <a:r>
              <a:rPr lang="en-IE" sz="1800" dirty="0">
                <a:solidFill>
                  <a:srgbClr val="87AF3F"/>
                </a:solidFill>
                <a:hlinkClick r:id="rId3">
                  <a:extLst>
                    <a:ext uri="{A12FA001-AC4F-418D-AE19-62706E023703}">
                      <ahyp:hlinkClr xmlns:ahyp="http://schemas.microsoft.com/office/drawing/2018/hyperlinkcolor" val="tx"/>
                    </a:ext>
                  </a:extLst>
                </a:hlinkClick>
              </a:rPr>
              <a:t>: https://www.youtube.com/watch?v=IgN4Q8uCYuk </a:t>
            </a:r>
            <a:r>
              <a:rPr lang="en-IE" sz="1800" dirty="0">
                <a:solidFill>
                  <a:srgbClr val="87AF3F"/>
                </a:solidFill>
              </a:rPr>
              <a:t>; </a:t>
            </a:r>
            <a:r>
              <a:rPr lang="en-IE" sz="1800" dirty="0"/>
              <a:t>Comment Singapour </a:t>
            </a:r>
            <a:r>
              <a:rPr lang="en-IE" sz="1800" dirty="0" err="1"/>
              <a:t>ouvre la voie à une </a:t>
            </a:r>
            <a:r>
              <a:rPr lang="en-IE" sz="1800" dirty="0"/>
              <a:t>agriculture urbaine efficace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https://www.youtube.com/watch?v=W9tGyNyfDbs</a:t>
            </a:r>
            <a:endParaRPr lang="en-IE" sz="1800" dirty="0">
              <a:solidFill>
                <a:srgbClr val="87AF3F"/>
              </a:solidFill>
            </a:endParaRPr>
          </a:p>
          <a:p>
            <a:pPr marL="1209675" indent="-1209675"/>
            <a:endParaRPr lang="en-IE" sz="1800" dirty="0"/>
          </a:p>
          <a:p>
            <a:pPr marL="1209675" indent="-1209675"/>
            <a:r>
              <a:rPr lang="en-IE" sz="1800" b="1" dirty="0"/>
              <a:t>Etude de cas : </a:t>
            </a:r>
            <a:r>
              <a:rPr lang="en-IE" sz="1800" dirty="0" err="1"/>
              <a:t>L'Autre </a:t>
            </a:r>
            <a:r>
              <a:rPr lang="en-IE" sz="1800" dirty="0"/>
              <a:t>Champ, </a:t>
            </a:r>
            <a:r>
              <a:rPr lang="en-IE" sz="1800" dirty="0" err="1"/>
              <a:t>Bioteket</a:t>
            </a:r>
            <a:r>
              <a:rPr lang="en-IE" sz="1800" dirty="0"/>
              <a:t>, Green Connect. Fiche commerciale de </a:t>
            </a:r>
            <a:r>
              <a:rPr lang="en-IE" sz="1800" dirty="0" err="1"/>
              <a:t>L'ilo </a:t>
            </a:r>
            <a:r>
              <a:rPr lang="en-IE" sz="1800" dirty="0"/>
              <a:t>New Urban : Floriculteur urbain</a:t>
            </a:r>
          </a:p>
          <a:p>
            <a:pPr marL="1209675" indent="-1209675"/>
            <a:endParaRPr lang="en-IE" sz="1800" dirty="0"/>
          </a:p>
          <a:p>
            <a:pPr marL="1209675" indent="-1209675"/>
            <a:r>
              <a:rPr lang="en-IE" sz="1800" b="1" dirty="0"/>
              <a:t>Publication : </a:t>
            </a:r>
            <a:r>
              <a:rPr lang="en-IE" sz="1800" dirty="0"/>
              <a:t>Salama, A.M. et al 2021. Arbres fruitiers tempérés sous le changement climatique : Challenges for Dormancy and Chilling Requirements in Warm Winter Regions. </a:t>
            </a:r>
            <a:r>
              <a:rPr lang="en-IE" sz="1800" dirty="0" err="1"/>
              <a:t>Horticulturae</a:t>
            </a:r>
            <a:r>
              <a:rPr lang="en-IE" sz="1800" dirty="0"/>
              <a:t>. Vol 7(4). </a:t>
            </a:r>
            <a:r>
              <a:rPr lang="en-IE" sz="1800" dirty="0">
                <a:solidFill>
                  <a:srgbClr val="87AF3F"/>
                </a:solidFill>
                <a:hlinkClick r:id="rId5">
                  <a:extLst>
                    <a:ext uri="{A12FA001-AC4F-418D-AE19-62706E023703}">
                      <ahyp:hlinkClr xmlns:ahyp="http://schemas.microsoft.com/office/drawing/2018/hyperlinkcolor" val="tx"/>
                    </a:ext>
                  </a:extLst>
                </a:hlinkClick>
              </a:rPr>
              <a:t>https://www.mdpi.com/2311-7524/7/4/86</a:t>
            </a:r>
            <a:endParaRPr lang="en-IE" sz="1800" dirty="0">
              <a:solidFill>
                <a:srgbClr val="87AF3F"/>
              </a:solidFill>
            </a:endParaRPr>
          </a:p>
          <a:p>
            <a:pPr marL="1209675" indent="-1209675"/>
            <a:endParaRPr lang="en-IE" sz="1800" dirty="0">
              <a:solidFill>
                <a:srgbClr val="87AF3F"/>
              </a:solidFill>
            </a:endParaRPr>
          </a:p>
          <a:p>
            <a:pPr marL="1209675" indent="-1209675"/>
            <a:endParaRPr lang="en-IE" sz="1800" dirty="0">
              <a:solidFill>
                <a:srgbClr val="87AF3F"/>
              </a:solidFill>
            </a:endParaRP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aphic 3">
            <a:extLst>
              <a:ext uri="{FF2B5EF4-FFF2-40B4-BE49-F238E27FC236}">
                <a16:creationId xmlns:a16="http://schemas.microsoft.com/office/drawing/2014/main" id="{CA62DF0C-287A-3F73-76AC-594D188BED43}"/>
              </a:ext>
            </a:extLst>
          </p:cNvPr>
          <p:cNvGrpSpPr/>
          <p:nvPr/>
        </p:nvGrpSpPr>
        <p:grpSpPr>
          <a:xfrm>
            <a:off x="10209884" y="593986"/>
            <a:ext cx="885933" cy="845986"/>
            <a:chOff x="10407709" y="5371716"/>
            <a:chExt cx="1086136" cy="1037162"/>
          </a:xfrm>
          <a:solidFill>
            <a:srgbClr val="296B5F"/>
          </a:solidFill>
        </p:grpSpPr>
        <p:sp>
          <p:nvSpPr>
            <p:cNvPr id="7" name="Freeform 6">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10"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2" name="Freeform 11">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92448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Élevage - soins et gestion des animaux</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2259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64872"/>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D66ED264-CD52-50DA-802E-CCEDE1BB1E92}"/>
              </a:ext>
            </a:extLst>
          </p:cNvPr>
          <p:cNvPicPr>
            <a:picLocks noChangeAspect="1"/>
          </p:cNvPicPr>
          <p:nvPr/>
        </p:nvPicPr>
        <p:blipFill>
          <a:blip r:embed="rId2"/>
          <a:stretch>
            <a:fillRect/>
          </a:stretch>
        </p:blipFill>
        <p:spPr>
          <a:xfrm>
            <a:off x="5000750" y="322596"/>
            <a:ext cx="4464975" cy="5763876"/>
          </a:xfrm>
          <a:prstGeom prst="rect">
            <a:avLst/>
          </a:prstGeom>
        </p:spPr>
      </p:pic>
    </p:spTree>
    <p:extLst>
      <p:ext uri="{BB962C8B-B14F-4D97-AF65-F5344CB8AC3E}">
        <p14:creationId xmlns:p14="http://schemas.microsoft.com/office/powerpoint/2010/main" val="423270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861990"/>
            <a:ext cx="7783640" cy="5134019"/>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L'élevage est la </a:t>
            </a:r>
            <a:r>
              <a:rPr lang="en-IE" sz="2000" b="1" dirty="0">
                <a:solidFill>
                  <a:srgbClr val="454545"/>
                </a:solidFill>
                <a:latin typeface="Calibri" panose="020F0502020204030204" pitchFamily="34" charset="0"/>
                <a:cs typeface="Calibri" panose="020F0502020204030204" pitchFamily="34" charset="0"/>
              </a:rPr>
              <a:t>culture, la gestion, la reproduction et la production contrôlées d'animaux d</a:t>
            </a:r>
            <a:r>
              <a:rPr lang="en-IE" sz="2000" dirty="0">
                <a:solidFill>
                  <a:srgbClr val="454545"/>
                </a:solidFill>
                <a:latin typeface="Calibri" panose="020F0502020204030204" pitchFamily="34" charset="0"/>
                <a:cs typeface="Calibri" panose="020F0502020204030204" pitchFamily="34" charset="0"/>
              </a:rPr>
              <a:t>'élevage pour la viande, les fibres, le lait, les œufs et d'autres produits. Depuis 1974, l'Union européenne (UE) a mis en place un large éventail de dispositions législatives concernant le bien-être des animaux. En 1998, la directive 98/58/CE du Conseil concernant la </a:t>
            </a:r>
            <a:r>
              <a:rPr lang="en-IE" sz="2000" b="1" dirty="0">
                <a:solidFill>
                  <a:srgbClr val="454545"/>
                </a:solidFill>
                <a:latin typeface="Calibri" panose="020F0502020204030204" pitchFamily="34" charset="0"/>
                <a:cs typeface="Calibri" panose="020F0502020204030204" pitchFamily="34" charset="0"/>
              </a:rPr>
              <a:t>protection des animaux dans </a:t>
            </a:r>
            <a:r>
              <a:rPr lang="en-IE" sz="2000" dirty="0">
                <a:solidFill>
                  <a:srgbClr val="454545"/>
                </a:solidFill>
                <a:latin typeface="Calibri" panose="020F0502020204030204" pitchFamily="34" charset="0"/>
                <a:cs typeface="Calibri" panose="020F0502020204030204" pitchFamily="34" charset="0"/>
              </a:rPr>
              <a:t>les </a:t>
            </a:r>
            <a:r>
              <a:rPr lang="en-IE" sz="2000" b="1" dirty="0">
                <a:solidFill>
                  <a:srgbClr val="454545"/>
                </a:solidFill>
                <a:latin typeface="Calibri" panose="020F0502020204030204" pitchFamily="34" charset="0"/>
                <a:cs typeface="Calibri" panose="020F0502020204030204" pitchFamily="34" charset="0"/>
              </a:rPr>
              <a:t>élevages </a:t>
            </a:r>
            <a:r>
              <a:rPr lang="en-IE" sz="2000" dirty="0">
                <a:solidFill>
                  <a:srgbClr val="454545"/>
                </a:solidFill>
                <a:latin typeface="Calibri" panose="020F0502020204030204" pitchFamily="34" charset="0"/>
                <a:cs typeface="Calibri" panose="020F0502020204030204" pitchFamily="34" charset="0"/>
              </a:rPr>
              <a:t>a établi des règles générales pour la protection des animaux de toutes espèces élevés pour la production d'aliments, de laine, de peau ou de fourrure ou pour d'autres fins d'élevage, y compris les poissons, les reptiles et les amphibiens. </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Aujourd'hui, la législation européenne sur le bien-être des animaux d'élevage couvre, par des dispositions spécifiques, l'élevage des volailles, des veaux et des porcs ainsi que, pour toutes les espèces, les opérations de transport et d'abattage. La </a:t>
            </a:r>
            <a:r>
              <a:rPr lang="en-IE" sz="2000" b="1" dirty="0">
                <a:solidFill>
                  <a:srgbClr val="454545"/>
                </a:solidFill>
                <a:latin typeface="Calibri" panose="020F0502020204030204" pitchFamily="34" charset="0"/>
                <a:cs typeface="Calibri" panose="020F0502020204030204" pitchFamily="34" charset="0"/>
              </a:rPr>
              <a:t>santé et le bien-être des animaux </a:t>
            </a:r>
            <a:r>
              <a:rPr lang="en-IE" sz="2000" dirty="0">
                <a:solidFill>
                  <a:srgbClr val="454545"/>
                </a:solidFill>
                <a:latin typeface="Calibri" panose="020F0502020204030204" pitchFamily="34" charset="0"/>
                <a:cs typeface="Calibri" panose="020F0502020204030204" pitchFamily="34" charset="0"/>
              </a:rPr>
              <a:t>sont contrôlés au niveau de l'exploitation par la mise en place de conditions de logement et de litière appropriées, l'alimentation, l'hygiène, la gestion du stress, le transport, les soins vétérinaires et le respect des règles de l'autorité compétente.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Élevage - soins et gestion des animaux</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08308"/>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50584"/>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8108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861990"/>
            <a:ext cx="7783640" cy="5134019"/>
          </a:xfrm>
        </p:spPr>
        <p:txBody>
          <a:bodyPr/>
          <a:lstStyle/>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La plupart des produits agricoles sont transformés avant d'arriver au consommateur. L'</a:t>
            </a:r>
            <a:r>
              <a:rPr lang="en-IE" sz="2000" b="1" dirty="0">
                <a:solidFill>
                  <a:srgbClr val="454545"/>
                </a:solidFill>
                <a:latin typeface="Calibri" panose="020F0502020204030204" pitchFamily="34" charset="0"/>
                <a:cs typeface="Calibri" panose="020F0502020204030204" pitchFamily="34" charset="0"/>
              </a:rPr>
              <a:t>abattage </a:t>
            </a:r>
            <a:r>
              <a:rPr lang="en-IE" sz="2000" dirty="0">
                <a:solidFill>
                  <a:srgbClr val="454545"/>
                </a:solidFill>
                <a:latin typeface="Calibri" panose="020F0502020204030204" pitchFamily="34" charset="0"/>
                <a:cs typeface="Calibri" panose="020F0502020204030204" pitchFamily="34" charset="0"/>
              </a:rPr>
              <a:t>du bétail comporte trois étapes distinctes : la </a:t>
            </a:r>
            <a:r>
              <a:rPr lang="en-IE" sz="2000" b="1" dirty="0">
                <a:solidFill>
                  <a:srgbClr val="454545"/>
                </a:solidFill>
                <a:latin typeface="Calibri" panose="020F0502020204030204" pitchFamily="34" charset="0"/>
                <a:cs typeface="Calibri" panose="020F0502020204030204" pitchFamily="34" charset="0"/>
              </a:rPr>
              <a:t>manipulation avant l'abattage </a:t>
            </a:r>
            <a:r>
              <a:rPr lang="en-IE" sz="2000" dirty="0">
                <a:solidFill>
                  <a:srgbClr val="454545"/>
                </a:solidFill>
                <a:latin typeface="Calibri" panose="020F0502020204030204" pitchFamily="34" charset="0"/>
                <a:cs typeface="Calibri" panose="020F0502020204030204" pitchFamily="34" charset="0"/>
              </a:rPr>
              <a:t>(pour éviter le stress), l'</a:t>
            </a:r>
            <a:r>
              <a:rPr lang="en-IE" sz="2000" b="1" dirty="0">
                <a:solidFill>
                  <a:srgbClr val="454545"/>
                </a:solidFill>
                <a:latin typeface="Calibri" panose="020F0502020204030204" pitchFamily="34" charset="0"/>
                <a:cs typeface="Calibri" panose="020F0502020204030204" pitchFamily="34" charset="0"/>
              </a:rPr>
              <a:t>étourdissement </a:t>
            </a:r>
            <a:r>
              <a:rPr lang="en-IE" sz="2000" dirty="0">
                <a:solidFill>
                  <a:srgbClr val="454545"/>
                </a:solidFill>
                <a:latin typeface="Calibri" panose="020F0502020204030204" pitchFamily="34" charset="0"/>
                <a:cs typeface="Calibri" panose="020F0502020204030204" pitchFamily="34" charset="0"/>
              </a:rPr>
              <a:t>et l'</a:t>
            </a:r>
            <a:r>
              <a:rPr lang="en-IE" sz="2000" b="1" dirty="0">
                <a:solidFill>
                  <a:srgbClr val="454545"/>
                </a:solidFill>
                <a:latin typeface="Calibri" panose="020F0502020204030204" pitchFamily="34" charset="0"/>
                <a:cs typeface="Calibri" panose="020F0502020204030204" pitchFamily="34" charset="0"/>
              </a:rPr>
              <a:t>abattage</a:t>
            </a:r>
            <a:r>
              <a:rPr lang="en-IE" sz="2000" dirty="0">
                <a:solidFill>
                  <a:srgbClr val="454545"/>
                </a:solidFill>
                <a:latin typeface="Calibri" panose="020F0502020204030204" pitchFamily="34" charset="0"/>
                <a:cs typeface="Calibri" panose="020F0502020204030204" pitchFamily="34" charset="0"/>
              </a:rPr>
              <a:t>. </a:t>
            </a:r>
          </a:p>
          <a:p>
            <a:pPr marL="0" indent="0" algn="just">
              <a:buClr>
                <a:srgbClr val="E8A116"/>
              </a:buClr>
            </a:pPr>
            <a:r>
              <a:rPr lang="en-IE" sz="2000" dirty="0">
                <a:solidFill>
                  <a:srgbClr val="454545"/>
                </a:solidFill>
                <a:latin typeface="Calibri" panose="020F0502020204030204" pitchFamily="34" charset="0"/>
                <a:cs typeface="Calibri" panose="020F0502020204030204" pitchFamily="34" charset="0"/>
              </a:rPr>
              <a:t>La législation européenne (règlement CE 1099/2009) relative à la mise à mort des animaux vise à </a:t>
            </a:r>
            <a:r>
              <a:rPr lang="en-IE" sz="2000" b="1" dirty="0">
                <a:solidFill>
                  <a:srgbClr val="454545"/>
                </a:solidFill>
                <a:latin typeface="Calibri" panose="020F0502020204030204" pitchFamily="34" charset="0"/>
                <a:cs typeface="Calibri" panose="020F0502020204030204" pitchFamily="34" charset="0"/>
              </a:rPr>
              <a:t>réduire au minimum la douleur et la souffrance </a:t>
            </a:r>
            <a:r>
              <a:rPr lang="en-IE" sz="2000" dirty="0">
                <a:solidFill>
                  <a:srgbClr val="454545"/>
                </a:solidFill>
                <a:latin typeface="Calibri" panose="020F0502020204030204" pitchFamily="34" charset="0"/>
                <a:cs typeface="Calibri" panose="020F0502020204030204" pitchFamily="34" charset="0"/>
              </a:rPr>
              <a:t>des animaux grâce à l'utilisation de méthodes d'étourdissement dûment approuvées. Elle s'applique aux animaux d'élevage. La législation de l'UE exige que les agriculteurs </a:t>
            </a:r>
            <a:r>
              <a:rPr lang="en-IE" sz="2000" b="1" dirty="0">
                <a:solidFill>
                  <a:srgbClr val="454545"/>
                </a:solidFill>
                <a:latin typeface="Calibri" panose="020F0502020204030204" pitchFamily="34" charset="0"/>
                <a:cs typeface="Calibri" panose="020F0502020204030204" pitchFamily="34" charset="0"/>
              </a:rPr>
              <a:t>enregistrent </a:t>
            </a:r>
            <a:r>
              <a:rPr lang="en-IE" sz="2000" dirty="0">
                <a:solidFill>
                  <a:srgbClr val="454545"/>
                </a:solidFill>
                <a:latin typeface="Calibri" panose="020F0502020204030204" pitchFamily="34" charset="0"/>
                <a:cs typeface="Calibri" panose="020F0502020204030204" pitchFamily="34" charset="0"/>
              </a:rPr>
              <a:t>leurs troupeaux auprès de l'autorité compétente, par exemple le département national de l'agriculture.  </a:t>
            </a:r>
          </a:p>
          <a:p>
            <a:pPr marL="0" indent="0" algn="just">
              <a:buClr>
                <a:srgbClr val="E8A116"/>
              </a:buClr>
            </a:pPr>
            <a:r>
              <a:rPr lang="en-IE" sz="2000" b="1" dirty="0">
                <a:solidFill>
                  <a:srgbClr val="454545"/>
                </a:solidFill>
                <a:latin typeface="Calibri" panose="020F0502020204030204" pitchFamily="34" charset="0"/>
                <a:cs typeface="Calibri" panose="020F0502020204030204" pitchFamily="34" charset="0"/>
              </a:rPr>
              <a:t>Les produits alimentaires d'origine animale </a:t>
            </a:r>
            <a:r>
              <a:rPr lang="en-IE" sz="2000" dirty="0">
                <a:solidFill>
                  <a:srgbClr val="454545"/>
                </a:solidFill>
                <a:latin typeface="Calibri" panose="020F0502020204030204" pitchFamily="34" charset="0"/>
                <a:cs typeface="Calibri" panose="020F0502020204030204" pitchFamily="34" charset="0"/>
              </a:rPr>
              <a:t>doivent recevoir une </a:t>
            </a:r>
            <a:r>
              <a:rPr lang="en-IE" sz="2000" b="1" dirty="0">
                <a:solidFill>
                  <a:srgbClr val="454545"/>
                </a:solidFill>
                <a:latin typeface="Calibri" panose="020F0502020204030204" pitchFamily="34" charset="0"/>
                <a:cs typeface="Calibri" panose="020F0502020204030204" pitchFamily="34" charset="0"/>
              </a:rPr>
              <a:t>marque de salubrité </a:t>
            </a:r>
            <a:r>
              <a:rPr lang="en-IE" sz="2000" dirty="0">
                <a:solidFill>
                  <a:srgbClr val="454545"/>
                </a:solidFill>
                <a:latin typeface="Calibri" panose="020F0502020204030204" pitchFamily="34" charset="0"/>
                <a:cs typeface="Calibri" panose="020F0502020204030204" pitchFamily="34" charset="0"/>
              </a:rPr>
              <a:t>apposée, conformément au règlement CE 854/2004, par un </a:t>
            </a:r>
            <a:r>
              <a:rPr lang="en-IE" sz="2000" b="1" dirty="0">
                <a:solidFill>
                  <a:srgbClr val="454545"/>
                </a:solidFill>
                <a:latin typeface="Calibri" panose="020F0502020204030204" pitchFamily="34" charset="0"/>
                <a:cs typeface="Calibri" panose="020F0502020204030204" pitchFamily="34" charset="0"/>
              </a:rPr>
              <a:t>vétérinaire </a:t>
            </a:r>
            <a:r>
              <a:rPr lang="en-IE" sz="2000" dirty="0">
                <a:solidFill>
                  <a:srgbClr val="454545"/>
                </a:solidFill>
                <a:latin typeface="Calibri" panose="020F0502020204030204" pitchFamily="34" charset="0"/>
                <a:cs typeface="Calibri" panose="020F0502020204030204" pitchFamily="34" charset="0"/>
              </a:rPr>
              <a:t>agréé. Les sous-produits animaux de la production de viande sont les matières carnées non comestibles collectées au cours du processus d'abattage et doivent être éliminées de manière appropriée conformément à la législation de l'UE. </a:t>
            </a:r>
          </a:p>
          <a:p>
            <a:pPr marL="0" indent="0" algn="just">
              <a:buClr>
                <a:srgbClr val="E8A116"/>
              </a:buClr>
            </a:pPr>
            <a:endParaRPr lang="en-IE" sz="20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Élevage - soins et gestion des animaux</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08308"/>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50584"/>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33940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Exercice : </a:t>
            </a:r>
            <a:r>
              <a:rPr lang="en-IE" sz="1800" dirty="0"/>
              <a:t>examiner les similitudes et les différences entre les lois halal et casher régissant l'abattage des animaux.</a:t>
            </a:r>
          </a:p>
          <a:p>
            <a:pPr marL="1255713" indent="-1255713"/>
            <a:endParaRPr lang="en-IE" sz="1800" b="1" dirty="0"/>
          </a:p>
          <a:p>
            <a:pPr marL="1255713" indent="-1255713"/>
            <a:r>
              <a:rPr lang="en-IE" sz="1800" b="1" dirty="0"/>
              <a:t>Site web </a:t>
            </a:r>
            <a:r>
              <a:rPr lang="en-IE" sz="1800" dirty="0"/>
              <a:t>: 	 Animaux </a:t>
            </a:r>
            <a:r>
              <a:rPr lang="en-IE" sz="1800" dirty="0">
                <a:solidFill>
                  <a:srgbClr val="87AF3F"/>
                </a:solidFill>
              </a:rPr>
              <a:t>https://www.teagasc.ie/animals/. </a:t>
            </a:r>
            <a:r>
              <a:rPr lang="en-IE" sz="1800" dirty="0"/>
              <a:t>Bien-être des animaux </a:t>
            </a:r>
            <a:r>
              <a:rPr lang="en-IE" sz="1800" dirty="0">
                <a:solidFill>
                  <a:srgbClr val="87AF3F"/>
                </a:solidFill>
              </a:rPr>
              <a:t>https://food.ec.europa.eu/animals/animal-welfare/animal-welfare-practice/animal-welfare-farm_en. Bien-être animal, </a:t>
            </a:r>
            <a:r>
              <a:rPr lang="en-IE" sz="1800" dirty="0"/>
              <a:t>santé et élevage </a:t>
            </a:r>
            <a:r>
              <a:rPr lang="en-IE" sz="1800" dirty="0">
                <a:solidFill>
                  <a:srgbClr val="87AF3F"/>
                </a:solidFill>
              </a:rPr>
              <a:t>https://www.youtube.com/watch?v=SSTAJ7msu-4. </a:t>
            </a:r>
            <a:r>
              <a:rPr lang="en-IE" sz="1800" dirty="0"/>
              <a:t>Abattage et étourdissement </a:t>
            </a:r>
            <a:r>
              <a:rPr lang="en-IE" sz="1800" dirty="0">
                <a:solidFill>
                  <a:srgbClr val="87AF3F"/>
                </a:solidFill>
              </a:rPr>
              <a:t>https://food.ec.europa.eu/animals/animal-welfare/animal-welfare-practice/slaughter-stunning_en </a:t>
            </a:r>
          </a:p>
          <a:p>
            <a:pPr marL="1255713" indent="-1255713"/>
            <a:endParaRPr lang="en-IE" sz="1800" dirty="0"/>
          </a:p>
          <a:p>
            <a:pPr marL="1255713" indent="-1255713"/>
            <a:r>
              <a:rPr lang="en-IE" sz="1800" b="1" dirty="0"/>
              <a:t>YouTube : 	</a:t>
            </a:r>
            <a:r>
              <a:rPr lang="en-IE" sz="1800" dirty="0"/>
              <a:t>Que fait l'UE pour le bien-être des animaux </a:t>
            </a:r>
            <a:r>
              <a:rPr lang="en-IE" sz="1800" dirty="0">
                <a:solidFill>
                  <a:srgbClr val="87AF3F"/>
                </a:solidFill>
                <a:hlinkClick r:id="rId2">
                  <a:extLst>
                    <a:ext uri="{A12FA001-AC4F-418D-AE19-62706E023703}">
                      <ahyp:hlinkClr xmlns:ahyp="http://schemas.microsoft.com/office/drawing/2018/hyperlinkcolor" val="tx"/>
                    </a:ext>
                  </a:extLst>
                </a:hlinkClick>
              </a:rPr>
              <a:t>? https://www.youtube.com/watch?v=RV-p0cKyvDk </a:t>
            </a:r>
            <a:r>
              <a:rPr lang="en-IE" sz="1800" dirty="0">
                <a:solidFill>
                  <a:srgbClr val="87AF3F"/>
                </a:solidFill>
              </a:rPr>
              <a:t>; </a:t>
            </a:r>
            <a:r>
              <a:rPr lang="en-IE" sz="1800" dirty="0"/>
              <a:t>Introduction à l'élevage </a:t>
            </a:r>
            <a:r>
              <a:rPr lang="en-IE" sz="1800" dirty="0">
                <a:solidFill>
                  <a:srgbClr val="87AF3F"/>
                </a:solidFill>
              </a:rPr>
              <a:t>https://www.youtube.com/watch?v=RJkViXmMn-s  </a:t>
            </a:r>
          </a:p>
          <a:p>
            <a:pPr marL="1255713" indent="-1255713"/>
            <a:endParaRPr lang="en-IE" sz="1800" dirty="0"/>
          </a:p>
          <a:p>
            <a:pPr marL="1255713" indent="-1255713"/>
            <a:r>
              <a:rPr lang="en-IE" sz="1800" b="1" dirty="0"/>
              <a:t>Étude de cas : 	</a:t>
            </a:r>
            <a:r>
              <a:rPr lang="en-IE" sz="1800" dirty="0" err="1"/>
              <a:t>Orti </a:t>
            </a:r>
            <a:r>
              <a:rPr lang="en-IE" sz="1800" dirty="0"/>
              <a:t>Generali.   Nouvelle fiche commerciale urbaine : Agriculteurs urbains ; bergers urbains</a:t>
            </a:r>
          </a:p>
          <a:p>
            <a:pPr marL="1255713" indent="-1255713"/>
            <a:endParaRPr lang="en-IE" sz="1800" dirty="0"/>
          </a:p>
          <a:p>
            <a:pPr marL="1255713" indent="-1255713"/>
            <a:r>
              <a:rPr lang="en-IE" sz="1800" b="1" dirty="0"/>
              <a:t>Publication : </a:t>
            </a:r>
            <a:r>
              <a:rPr lang="en-IE" sz="1800" dirty="0" err="1"/>
              <a:t>Simonin </a:t>
            </a:r>
            <a:r>
              <a:rPr lang="en-IE" sz="1800" dirty="0"/>
              <a:t>D. &amp; </a:t>
            </a:r>
            <a:r>
              <a:rPr lang="en-IE" sz="1800" dirty="0" err="1"/>
              <a:t>Gavinelli </a:t>
            </a:r>
            <a:r>
              <a:rPr lang="en-IE" sz="1800" dirty="0"/>
              <a:t>A., " The European Union legislation on animal welfare : state of play, enforcement and future activities " [PDF file], In : </a:t>
            </a:r>
            <a:r>
              <a:rPr lang="en-IE" sz="1800" dirty="0" err="1"/>
              <a:t>Hild </a:t>
            </a:r>
            <a:r>
              <a:rPr lang="en-IE" sz="1800" dirty="0"/>
              <a:t>S. &amp; Schweitzer L. (Eds), Animal Welfare : From Science to Law, 2019, pp.59-70.</a:t>
            </a:r>
          </a:p>
          <a:p>
            <a:pPr marL="1255713" indent="-1255713"/>
            <a:endParaRPr lang="en-IE" sz="1800" dirty="0">
              <a:solidFill>
                <a:srgbClr val="87AF3F"/>
              </a:solidFill>
            </a:endParaRPr>
          </a:p>
          <a:p>
            <a:pPr marL="1255713" indent="-1255713"/>
            <a:endParaRPr lang="en-IE" sz="1800" dirty="0">
              <a:solidFill>
                <a:srgbClr val="87AF3F"/>
              </a:solidFill>
            </a:endParaRPr>
          </a:p>
          <a:p>
            <a:pPr marL="1255713" indent="-1255713"/>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26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8358" y="1882894"/>
            <a:ext cx="4516605" cy="3092213"/>
          </a:xfrm>
        </p:spPr>
        <p:txBody>
          <a:bodyPr/>
          <a:lstStyle/>
          <a:p>
            <a:pPr marL="12700" indent="-12700"/>
            <a:r>
              <a:rPr lang="en-US" dirty="0"/>
              <a:t>L'objectif de ce module est de développer les compétences des travailleurs adultes dans le développement de projets d'"agriculture urbaine durable inclusive" pour soutenir le changement social et environnemental dans l'environnement urbain.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b="1" dirty="0"/>
              <a:t>1.1 Introduction</a:t>
            </a:r>
          </a:p>
          <a:p>
            <a:endParaRPr lang="en-US" dirty="0"/>
          </a:p>
        </p:txBody>
      </p:sp>
      <p:pic>
        <p:nvPicPr>
          <p:cNvPr id="8" name="Picture Placeholder 7">
            <a:extLst>
              <a:ext uri="{FF2B5EF4-FFF2-40B4-BE49-F238E27FC236}">
                <a16:creationId xmlns:a16="http://schemas.microsoft.com/office/drawing/2014/main" id="{9DF15DF4-C987-A4F3-3D49-0C18702140A2}"/>
              </a:ext>
            </a:extLst>
          </p:cNvPr>
          <p:cNvPicPr>
            <a:picLocks noGrp="1" noChangeAspect="1"/>
          </p:cNvPicPr>
          <p:nvPr>
            <p:ph type="pic" sz="quarter" idx="42"/>
          </p:nvPr>
        </p:nvPicPr>
        <p:blipFill>
          <a:blip r:embed="rId2"/>
          <a:srcRect l="9682" r="9682"/>
          <a:stretch>
            <a:fillRect/>
          </a:stretch>
        </p:blipFill>
        <p:spPr/>
      </p:pic>
    </p:spTree>
    <p:extLst>
      <p:ext uri="{BB962C8B-B14F-4D97-AF65-F5344CB8AC3E}">
        <p14:creationId xmlns:p14="http://schemas.microsoft.com/office/powerpoint/2010/main" val="196350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Apiculture urbaine : L'apiculture et la production de miel</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50616C-E416-EA55-5394-768A5F8920F3}"/>
              </a:ext>
            </a:extLst>
          </p:cNvPr>
          <p:cNvPicPr>
            <a:picLocks noChangeAspect="1"/>
          </p:cNvPicPr>
          <p:nvPr/>
        </p:nvPicPr>
        <p:blipFill>
          <a:blip r:embed="rId2"/>
          <a:stretch>
            <a:fillRect/>
          </a:stretch>
        </p:blipFill>
        <p:spPr>
          <a:xfrm>
            <a:off x="6803360" y="1438721"/>
            <a:ext cx="6442388" cy="4831791"/>
          </a:xfrm>
          <a:prstGeom prst="rect">
            <a:avLst/>
          </a:prstGeom>
        </p:spPr>
      </p:pic>
      <p:grpSp>
        <p:nvGrpSpPr>
          <p:cNvPr id="10" name="Group 9">
            <a:extLst>
              <a:ext uri="{FF2B5EF4-FFF2-40B4-BE49-F238E27FC236}">
                <a16:creationId xmlns:a16="http://schemas.microsoft.com/office/drawing/2014/main" id="{860157F8-B7F0-8FF5-7B1D-ECF462B0E6C1}"/>
              </a:ext>
            </a:extLst>
          </p:cNvPr>
          <p:cNvGrpSpPr/>
          <p:nvPr/>
        </p:nvGrpSpPr>
        <p:grpSpPr>
          <a:xfrm>
            <a:off x="2328072" y="4794279"/>
            <a:ext cx="1196186" cy="1190483"/>
            <a:chOff x="1404139" y="4323606"/>
            <a:chExt cx="1290045" cy="1283894"/>
          </a:xfrm>
        </p:grpSpPr>
        <p:grpSp>
          <p:nvGrpSpPr>
            <p:cNvPr id="11" name="Group 10">
              <a:extLst>
                <a:ext uri="{FF2B5EF4-FFF2-40B4-BE49-F238E27FC236}">
                  <a16:creationId xmlns:a16="http://schemas.microsoft.com/office/drawing/2014/main" id="{DD49894E-8747-EF58-1F7D-3C2B3A6B8B5F}"/>
                </a:ext>
              </a:extLst>
            </p:cNvPr>
            <p:cNvGrpSpPr/>
            <p:nvPr/>
          </p:nvGrpSpPr>
          <p:grpSpPr>
            <a:xfrm>
              <a:off x="1404139" y="4323606"/>
              <a:ext cx="1290045" cy="1283894"/>
              <a:chOff x="8997742" y="2537669"/>
              <a:chExt cx="1290045" cy="1283894"/>
            </a:xfrm>
            <a:solidFill>
              <a:srgbClr val="296B5F"/>
            </a:solidFill>
          </p:grpSpPr>
          <p:sp>
            <p:nvSpPr>
              <p:cNvPr id="30" name="Freeform 29">
                <a:extLst>
                  <a:ext uri="{FF2B5EF4-FFF2-40B4-BE49-F238E27FC236}">
                    <a16:creationId xmlns:a16="http://schemas.microsoft.com/office/drawing/2014/main" id="{9A05F979-B448-5228-19FE-13974C243CF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2BF0390-9F75-4A9E-25F0-3E8116CD0EC3}"/>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1B08C57-AA95-E369-CCE7-C47737BEEA93}"/>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2A46997-7495-5F93-744B-4B58F2BEF5B1}"/>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1441B19-3429-54AE-8521-E96335CFD792}"/>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D0D6234-806B-B470-2E69-527E6DFDBA8E}"/>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37C78B-5F2A-667C-EB25-E109863A0E87}"/>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F2F3A0F-00DB-E0B7-2BD6-9CE30A277189}"/>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12" name="Graphic 125">
              <a:extLst>
                <a:ext uri="{FF2B5EF4-FFF2-40B4-BE49-F238E27FC236}">
                  <a16:creationId xmlns:a16="http://schemas.microsoft.com/office/drawing/2014/main" id="{779E3CE3-294F-9774-8100-8AC88A176259}"/>
                </a:ext>
              </a:extLst>
            </p:cNvPr>
            <p:cNvGrpSpPr/>
            <p:nvPr/>
          </p:nvGrpSpPr>
          <p:grpSpPr>
            <a:xfrm>
              <a:off x="2332611" y="4670411"/>
              <a:ext cx="164944" cy="211586"/>
              <a:chOff x="9926214" y="2884474"/>
              <a:chExt cx="164944" cy="211586"/>
            </a:xfrm>
            <a:solidFill>
              <a:srgbClr val="E8A116"/>
            </a:solidFill>
          </p:grpSpPr>
          <p:sp>
            <p:nvSpPr>
              <p:cNvPr id="13" name="Freeform 12">
                <a:extLst>
                  <a:ext uri="{FF2B5EF4-FFF2-40B4-BE49-F238E27FC236}">
                    <a16:creationId xmlns:a16="http://schemas.microsoft.com/office/drawing/2014/main" id="{7C778FE7-AFBA-E9BC-ACCD-CE8F7EAB36AF}"/>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4C450F5-FFAC-9865-4D84-FD5D4FA0B6BD}"/>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800D259-EE95-DF70-D704-482B533ADF10}"/>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
        <p:nvSpPr>
          <p:cNvPr id="20"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497110" y="3463413"/>
            <a:ext cx="2959961" cy="463438"/>
          </a:xfrm>
        </p:spPr>
        <p:txBody>
          <a:body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Ruche typique</a:t>
            </a:r>
          </a:p>
        </p:txBody>
      </p:sp>
      <p:sp>
        <p:nvSpPr>
          <p:cNvPr id="21" name="Text Placeholder 13">
            <a:extLst>
              <a:ext uri="{FF2B5EF4-FFF2-40B4-BE49-F238E27FC236}">
                <a16:creationId xmlns:a16="http://schemas.microsoft.com/office/drawing/2014/main" id="{651D3FA1-3C73-0F2B-66AF-7EF9EAD76457}"/>
              </a:ext>
            </a:extLst>
          </p:cNvPr>
          <p:cNvSpPr txBox="1">
            <a:spLocks/>
          </p:cNvSpPr>
          <p:nvPr/>
        </p:nvSpPr>
        <p:spPr>
          <a:xfrm>
            <a:off x="7061551" y="5679702"/>
            <a:ext cx="3106853" cy="395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Extraction du miel</a:t>
            </a:r>
          </a:p>
        </p:txBody>
      </p:sp>
      <p:pic>
        <p:nvPicPr>
          <p:cNvPr id="4098" name="Picture 2" descr="Les types de ruches | Au Bon Miel">
            <a:extLst>
              <a:ext uri="{FF2B5EF4-FFF2-40B4-BE49-F238E27FC236}">
                <a16:creationId xmlns:a16="http://schemas.microsoft.com/office/drawing/2014/main" id="{013FB285-8DE0-D06B-9D73-59F35615D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899" y="497711"/>
            <a:ext cx="3839178" cy="251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597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0" indent="0" algn="just">
              <a:lnSpc>
                <a:spcPts val="2480"/>
              </a:lnSpc>
              <a:spcBef>
                <a:spcPts val="0"/>
              </a:spcBef>
              <a:buClr>
                <a:srgbClr val="E8A116"/>
              </a:buClr>
            </a:pPr>
            <a:r>
              <a:rPr lang="en-IE" sz="2000" b="1" dirty="0">
                <a:solidFill>
                  <a:srgbClr val="424242"/>
                </a:solidFill>
              </a:rPr>
              <a:t>Les abeilles mellifères </a:t>
            </a:r>
            <a:r>
              <a:rPr lang="en-IE" sz="2000" dirty="0">
                <a:solidFill>
                  <a:srgbClr val="424242"/>
                </a:solidFill>
              </a:rPr>
              <a:t>(</a:t>
            </a:r>
            <a:r>
              <a:rPr lang="en-IE" sz="2000" i="1" dirty="0" err="1">
                <a:solidFill>
                  <a:srgbClr val="424242"/>
                </a:solidFill>
              </a:rPr>
              <a:t>Apis </a:t>
            </a:r>
            <a:r>
              <a:rPr lang="en-IE" sz="2000" i="1" dirty="0">
                <a:solidFill>
                  <a:srgbClr val="424242"/>
                </a:solidFill>
              </a:rPr>
              <a:t>mellifera</a:t>
            </a:r>
            <a:r>
              <a:rPr lang="en-IE" sz="2000" dirty="0">
                <a:solidFill>
                  <a:srgbClr val="424242"/>
                </a:solidFill>
              </a:rPr>
              <a:t>) sont des pollinisateurs essentiels des paysages agricoles et naturels, sans lesquels la productivité d'environ </a:t>
            </a:r>
            <a:r>
              <a:rPr lang="en-IE" sz="2000" b="1" dirty="0">
                <a:solidFill>
                  <a:srgbClr val="424242"/>
                </a:solidFill>
              </a:rPr>
              <a:t>80 % des cultures vivrières </a:t>
            </a:r>
            <a:r>
              <a:rPr lang="en-IE" sz="2000" dirty="0">
                <a:solidFill>
                  <a:srgbClr val="424242"/>
                </a:solidFill>
              </a:rPr>
              <a:t>serait gravement compromise. Le secteur de l'apiculture est régi par la législation européenne et nationale. En vertu de cette législation, les abeilles font l'objet d'une inspection vétérinaire visant à détecter certains </a:t>
            </a:r>
            <a:r>
              <a:rPr lang="en-IE" sz="2000" b="1" dirty="0">
                <a:solidFill>
                  <a:srgbClr val="424242"/>
                </a:solidFill>
              </a:rPr>
              <a:t>ravageurs </a:t>
            </a:r>
            <a:r>
              <a:rPr lang="en-IE" sz="2000" dirty="0">
                <a:solidFill>
                  <a:srgbClr val="424242"/>
                </a:solidFill>
              </a:rPr>
              <a:t>et maladies à déclaration obligatoire, dont la maladie américaine du couvain (AFC) :  la loque américaine (AFB), la loque européenne (EFB), le petit coléoptère des ruches (SHB) et l'acarien </a:t>
            </a:r>
            <a:r>
              <a:rPr lang="en-IE" sz="2000" dirty="0" err="1">
                <a:solidFill>
                  <a:srgbClr val="424242"/>
                </a:solidFill>
              </a:rPr>
              <a:t>Tropilaelaps.</a:t>
            </a:r>
            <a:r>
              <a:rPr lang="en-IE" sz="2000" dirty="0">
                <a:solidFill>
                  <a:srgbClr val="424242"/>
                </a:solidFill>
              </a:rPr>
              <a:t> Le frelon asiatique n'est pas un organisme nuisible soumis à déclaration, mais il s'agit d'un organisme nuisible grave qui est arrivé en Europe en 2004. N'introduisez jamais d'abeilles provenant d'une autre région, car c'est ainsi que les maladies se propagent. La production primaire comprend la production de miel, qui est considéré comme une denrée alimentaire d'origine animale (règlement (CE) n° 853/2004). Portez des EPI appropriés pour éviter de vous faire piquer.</a:t>
            </a:r>
          </a:p>
          <a:p>
            <a:pPr marL="0" indent="0" algn="just">
              <a:lnSpc>
                <a:spcPts val="2480"/>
              </a:lnSpc>
              <a:spcBef>
                <a:spcPts val="0"/>
              </a:spcBef>
              <a:buClr>
                <a:srgbClr val="E8A116"/>
              </a:buClr>
            </a:pPr>
            <a:endParaRPr lang="en-IE" sz="2000" dirty="0">
              <a:solidFill>
                <a:srgbClr val="424242"/>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Apiculture urbaine : L'apiculture et la production de miel</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38658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000" b="1" dirty="0">
                <a:solidFill>
                  <a:srgbClr val="424242"/>
                </a:solidFill>
              </a:rPr>
              <a:t>Les mots-clés ! L'</a:t>
            </a:r>
            <a:r>
              <a:rPr lang="en-IE" sz="2000" dirty="0">
                <a:solidFill>
                  <a:srgbClr val="424242"/>
                </a:solidFill>
              </a:rPr>
              <a:t>endroit où les abeilles sont élevées s'appelle un </a:t>
            </a:r>
            <a:r>
              <a:rPr lang="en-IE" sz="2000" b="1" dirty="0">
                <a:solidFill>
                  <a:srgbClr val="424242"/>
                </a:solidFill>
              </a:rPr>
              <a:t>rucher</a:t>
            </a:r>
            <a:r>
              <a:rPr lang="en-IE" sz="2000" dirty="0">
                <a:solidFill>
                  <a:srgbClr val="424242"/>
                </a:solidFill>
              </a:rPr>
              <a:t>. La </a:t>
            </a:r>
            <a:r>
              <a:rPr lang="en-IE" sz="2000" b="1" dirty="0">
                <a:solidFill>
                  <a:srgbClr val="424242"/>
                </a:solidFill>
              </a:rPr>
              <a:t>reine </a:t>
            </a:r>
            <a:r>
              <a:rPr lang="en-IE" sz="2000" dirty="0">
                <a:solidFill>
                  <a:srgbClr val="424242"/>
                </a:solidFill>
              </a:rPr>
              <a:t>est la seule et unique femelle pondeuse d'œufs qui reste toujours dans la boîte à couvain, vivant de 2 à 5 ans. Elle peut produire jusqu'à 2000 œufs par jour. Un </a:t>
            </a:r>
            <a:r>
              <a:rPr lang="en-IE" sz="2000" b="1" dirty="0">
                <a:solidFill>
                  <a:srgbClr val="424242"/>
                </a:solidFill>
              </a:rPr>
              <a:t>faux-bourdon </a:t>
            </a:r>
            <a:r>
              <a:rPr lang="en-IE" sz="2000" dirty="0">
                <a:solidFill>
                  <a:srgbClr val="424242"/>
                </a:solidFill>
              </a:rPr>
              <a:t>est une abeille mâle dont le seul but est de s'accoupler avec la reine - il ne travaille pas et ne produit pas de miel. L'abeille </a:t>
            </a:r>
            <a:r>
              <a:rPr lang="en-IE" sz="2000" b="1" dirty="0">
                <a:solidFill>
                  <a:srgbClr val="424242"/>
                </a:solidFill>
              </a:rPr>
              <a:t>ouvrière </a:t>
            </a:r>
            <a:r>
              <a:rPr lang="en-IE" sz="2000" dirty="0">
                <a:solidFill>
                  <a:srgbClr val="424242"/>
                </a:solidFill>
              </a:rPr>
              <a:t>est l'abeille femelle qui récolte le </a:t>
            </a:r>
            <a:r>
              <a:rPr lang="en-IE" sz="2000" b="1" dirty="0">
                <a:solidFill>
                  <a:srgbClr val="424242"/>
                </a:solidFill>
              </a:rPr>
              <a:t>pollen </a:t>
            </a:r>
            <a:r>
              <a:rPr lang="en-IE" sz="2000" dirty="0">
                <a:solidFill>
                  <a:srgbClr val="424242"/>
                </a:solidFill>
              </a:rPr>
              <a:t>(riche en protéines) et le </a:t>
            </a:r>
            <a:r>
              <a:rPr lang="en-IE" sz="2000" b="1" dirty="0">
                <a:solidFill>
                  <a:srgbClr val="424242"/>
                </a:solidFill>
              </a:rPr>
              <a:t>nectar </a:t>
            </a:r>
            <a:r>
              <a:rPr lang="en-IE" sz="2000" dirty="0">
                <a:solidFill>
                  <a:srgbClr val="424242"/>
                </a:solidFill>
              </a:rPr>
              <a:t>(glucides) des fleurs. L'abeille ouvrière sécrète la </a:t>
            </a:r>
            <a:r>
              <a:rPr lang="en-IE" sz="2000" b="1" dirty="0">
                <a:solidFill>
                  <a:srgbClr val="424242"/>
                </a:solidFill>
              </a:rPr>
              <a:t>gelée royale, </a:t>
            </a:r>
            <a:r>
              <a:rPr lang="en-IE" sz="2000" dirty="0">
                <a:solidFill>
                  <a:srgbClr val="424242"/>
                </a:solidFill>
              </a:rPr>
              <a:t>un gel riche en protéines et en sucres, pour nourrir les </a:t>
            </a:r>
            <a:r>
              <a:rPr lang="en-IE" sz="2000" b="1" dirty="0">
                <a:solidFill>
                  <a:srgbClr val="424242"/>
                </a:solidFill>
              </a:rPr>
              <a:t>larves </a:t>
            </a:r>
            <a:r>
              <a:rPr lang="en-IE" sz="2000" dirty="0">
                <a:solidFill>
                  <a:srgbClr val="424242"/>
                </a:solidFill>
              </a:rPr>
              <a:t>(les jeunes qui éclosent des œufs) et la reine. Les ouvrières sécrètent également de la cire qui sert à construire leur nid dans la boîte à abeilles. Les bourdons et les ouvrières se nourrissent de nectar régurgité et de pollen. Le pollen et le nectar régurgité, qui réagissent avec les enzymes sécrétées par l'abeille, sont stockés dans les alvéoles de cire pour mûrir et devenir plus épais avec le temps.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Apiculture urbaine : L'apiculture et la production de miel</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7622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000" dirty="0">
                <a:solidFill>
                  <a:srgbClr val="424242"/>
                </a:solidFill>
              </a:rPr>
              <a:t>Une fois que ces cellules ont été recouvertes de cire, le miel est prêt. Ce miel constitue une réserve de nourriture pour la colonie d'abeilles, qui s'en nourrira tout au long de l'hiver, ou peut être récolté par l'apiculteur. Voir la directive 2014/63EU pour la composition et l'étiquetage du miel. Les apiculteurs utilisent un </a:t>
            </a:r>
            <a:r>
              <a:rPr lang="en-IE" sz="2000" b="1" dirty="0">
                <a:solidFill>
                  <a:srgbClr val="424242"/>
                </a:solidFill>
              </a:rPr>
              <a:t>enfumoir </a:t>
            </a:r>
            <a:r>
              <a:rPr lang="en-IE" sz="2000" dirty="0">
                <a:solidFill>
                  <a:srgbClr val="424242"/>
                </a:solidFill>
              </a:rPr>
              <a:t>pour masquer les phéromones des abeilles, ce qui permet aux abeilles de rester calmes lorsqu'elles ouvrent et retirent les rayons de miel de la ruche. La </a:t>
            </a:r>
            <a:r>
              <a:rPr lang="en-IE" sz="2000" b="1" dirty="0">
                <a:solidFill>
                  <a:srgbClr val="424242"/>
                </a:solidFill>
              </a:rPr>
              <a:t>cire d'abeille </a:t>
            </a:r>
            <a:r>
              <a:rPr lang="en-IE" sz="2000" dirty="0">
                <a:solidFill>
                  <a:srgbClr val="424242"/>
                </a:solidFill>
              </a:rPr>
              <a:t>peut être fabriquée à partir des </a:t>
            </a:r>
            <a:r>
              <a:rPr lang="en-IE" sz="2000" dirty="0" err="1">
                <a:solidFill>
                  <a:srgbClr val="424242"/>
                </a:solidFill>
              </a:rPr>
              <a:t>opercules de </a:t>
            </a:r>
            <a:r>
              <a:rPr lang="en-IE" sz="2000" dirty="0">
                <a:solidFill>
                  <a:srgbClr val="424242"/>
                </a:solidFill>
              </a:rPr>
              <a:t>cire des rayons de miel. Essayez d'encourager la communauté à cultiver des </a:t>
            </a:r>
            <a:r>
              <a:rPr lang="en-IE" sz="2000" b="1" dirty="0">
                <a:solidFill>
                  <a:srgbClr val="424242"/>
                </a:solidFill>
              </a:rPr>
              <a:t>plantes pollinisatrices </a:t>
            </a:r>
            <a:r>
              <a:rPr lang="en-IE" sz="2000" dirty="0">
                <a:solidFill>
                  <a:srgbClr val="424242"/>
                </a:solidFill>
              </a:rPr>
              <a:t>qui attirent les abeilles à différentes saisons pour qu'elles puissent butiner. Les abeilles butinent généralement le nectar des fleurs situées dans un rayon de 6 km. Les </a:t>
            </a:r>
            <a:r>
              <a:rPr lang="en-IE" sz="2000" b="1" dirty="0">
                <a:solidFill>
                  <a:srgbClr val="424242"/>
                </a:solidFill>
              </a:rPr>
              <a:t>pesticides </a:t>
            </a:r>
            <a:r>
              <a:rPr lang="en-IE" sz="2000" dirty="0">
                <a:solidFill>
                  <a:srgbClr val="424242"/>
                </a:solidFill>
              </a:rPr>
              <a:t>peuvent être toxiques pour les abeilles</a:t>
            </a:r>
            <a:r>
              <a:rPr lang="en-IE" sz="2000" b="1" dirty="0">
                <a:solidFill>
                  <a:srgbClr val="424242"/>
                </a:solidFill>
              </a:rPr>
              <a:t>. </a:t>
            </a:r>
            <a:r>
              <a:rPr lang="en-IE" sz="2000" dirty="0">
                <a:solidFill>
                  <a:srgbClr val="424242"/>
                </a:solidFill>
              </a:rPr>
              <a:t>Les herbicides et les fongicides ne sont généralement pas toxiques pour les abeilles. Lorsque la ruche devient trop encombrée ou que la reine devient trop âgée, la reine quitte la ruche avec environ la moitié des abeilles ouvrières - c'est ce qu'on appelle un </a:t>
            </a:r>
            <a:r>
              <a:rPr lang="en-IE" sz="2000" b="1" dirty="0">
                <a:solidFill>
                  <a:srgbClr val="424242"/>
                </a:solidFill>
              </a:rPr>
              <a:t>essaim d'</a:t>
            </a:r>
            <a:r>
              <a:rPr lang="en-IE" sz="2000" dirty="0">
                <a:solidFill>
                  <a:srgbClr val="424242"/>
                </a:solidFill>
              </a:rPr>
              <a:t>abeilles.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Apiculture urbaine : L'apiculture et la production de miel</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48886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000" dirty="0">
                <a:solidFill>
                  <a:srgbClr val="424242"/>
                </a:solidFill>
              </a:rPr>
              <a:t>Les abeilles restantes restent sur place et nourrissent une nouvelle reine. Il est important de vérifier votre ruche pour s'assurer qu'il y a suffisamment de place dans la boîte et de retirer les cellules royales pour éviter l'essaimage. </a:t>
            </a:r>
          </a:p>
          <a:p>
            <a:pPr marL="12700" indent="-12700" algn="just">
              <a:lnSpc>
                <a:spcPct val="100000"/>
              </a:lnSpc>
              <a:spcBef>
                <a:spcPts val="0"/>
              </a:spcBef>
            </a:pPr>
            <a:endParaRPr lang="en-IE" sz="700" dirty="0">
              <a:solidFill>
                <a:srgbClr val="424242"/>
              </a:solidFill>
            </a:endParaRPr>
          </a:p>
          <a:p>
            <a:pPr marL="12700" indent="-12700" algn="just">
              <a:lnSpc>
                <a:spcPts val="2480"/>
              </a:lnSpc>
              <a:spcBef>
                <a:spcPts val="0"/>
              </a:spcBef>
            </a:pPr>
            <a:r>
              <a:rPr lang="en-IE" sz="2000" b="1" dirty="0">
                <a:solidFill>
                  <a:srgbClr val="424242"/>
                </a:solidFill>
              </a:rPr>
              <a:t>Extraction du miel : </a:t>
            </a:r>
            <a:r>
              <a:rPr lang="en-IE" sz="2000" dirty="0">
                <a:solidFill>
                  <a:srgbClr val="424242"/>
                </a:solidFill>
              </a:rPr>
              <a:t>Le miel est normalement extrait des nids d'abeilles à l'aide de machines qui font tourner les cadres. Les cadres doivent d'abord être désoperculés, ce qui permet d'enlever le bouchon de cire protecteur qui se trouve sur la partie supérieure du nid d'abeilles. Les machines d'extraction utilisent les forces centrifuges pour extraire le miel des cadres. En fonction de l'échelle, ces deux aspects peuvent être automatisés ; toutefois, un niveau élevé de main-d'œuvre est encore nécessaire. Le miel se fige naturellement et devra probablement être réchauffé dans une unité spécialisée pendant plusieurs jours avant d'être mis en bouteille. L'extraction et la transformation du miel doivent être effectuées dans des conditions sanitaires. La réglementation en matière de sécurité alimentaire s'applique au miel dans l'ensemble de l'Union européenne. </a:t>
            </a:r>
          </a:p>
          <a:p>
            <a:pPr marL="12700" indent="-12700" algn="just">
              <a:lnSpc>
                <a:spcPts val="2480"/>
              </a:lnSpc>
              <a:spcBef>
                <a:spcPts val="0"/>
              </a:spcBef>
            </a:pPr>
            <a:endParaRPr lang="en-IE" sz="2000" dirty="0">
              <a:solidFill>
                <a:srgbClr val="424242"/>
              </a:solidFill>
            </a:endParaRPr>
          </a:p>
          <a:p>
            <a:pPr marL="12700" indent="-12700" algn="just">
              <a:lnSpc>
                <a:spcPts val="2480"/>
              </a:lnSpc>
              <a:spcBef>
                <a:spcPts val="0"/>
              </a:spcBef>
            </a:pPr>
            <a:endParaRPr lang="en-IE" sz="20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Apiculture urbaine : L'apiculture et la production de miel</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10123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394033"/>
            <a:ext cx="11405082" cy="4995245"/>
          </a:xfrm>
        </p:spPr>
        <p:txBody>
          <a:bodyPr/>
          <a:lstStyle/>
          <a:p>
            <a:pPr marL="1212850" indent="-1212850">
              <a:lnSpc>
                <a:spcPts val="2160"/>
              </a:lnSpc>
              <a:spcBef>
                <a:spcPts val="0"/>
              </a:spcBef>
            </a:pPr>
            <a:r>
              <a:rPr lang="en-IE" sz="1800" b="1" dirty="0"/>
              <a:t>Exercice : dressez </a:t>
            </a:r>
            <a:r>
              <a:rPr lang="en-IE" sz="1800" dirty="0"/>
              <a:t>une liste de 8 plantes pollinisatrices susceptibles d'être cultivées dans votre ferme urbaine ; choisissez deux plantes qui fleurissent à chaque saison.</a:t>
            </a:r>
          </a:p>
          <a:p>
            <a:pPr marL="1212850" indent="-1212850">
              <a:lnSpc>
                <a:spcPts val="2160"/>
              </a:lnSpc>
              <a:spcBef>
                <a:spcPts val="0"/>
              </a:spcBef>
            </a:pPr>
            <a:endParaRPr lang="en-IE" sz="1800" b="1" dirty="0"/>
          </a:p>
          <a:p>
            <a:pPr marL="1212850" indent="-1212850">
              <a:lnSpc>
                <a:spcPts val="2160"/>
              </a:lnSpc>
              <a:spcBef>
                <a:spcPts val="0"/>
              </a:spcBef>
            </a:pPr>
            <a:r>
              <a:rPr lang="en-IE" sz="1800" b="1" dirty="0"/>
              <a:t>Site web </a:t>
            </a:r>
            <a:r>
              <a:rPr lang="en-IE" sz="1800" dirty="0"/>
              <a:t>: </a:t>
            </a:r>
            <a:r>
              <a:rPr lang="en-IE" sz="1800" dirty="0">
                <a:solidFill>
                  <a:srgbClr val="87AF3F"/>
                </a:solidFill>
              </a:rPr>
              <a:t>https://pollinators.ie. https://irishbeekeeping.ie. https://www.honeybeesonline.com. www.boomtreebees.com.  </a:t>
            </a:r>
            <a:r>
              <a:rPr lang="en-IE" sz="1800" dirty="0"/>
              <a:t>Apiculture et production de miel : </a:t>
            </a:r>
            <a:r>
              <a:rPr lang="en-IE" sz="1800" dirty="0">
                <a:solidFill>
                  <a:srgbClr val="87AF3F"/>
                </a:solidFill>
                <a:hlinkClick r:id="rId2">
                  <a:extLst>
                    <a:ext uri="{A12FA001-AC4F-418D-AE19-62706E023703}">
                      <ahyp:hlinkClr xmlns:ahyp="http://schemas.microsoft.com/office/drawing/2018/hyperlinkcolor" val="tx"/>
                    </a:ext>
                  </a:extLst>
                </a:hlinkClick>
              </a:rPr>
              <a:t>https://www.gov.ie/en/publication/9e1ff-beekeeping-honey/ </a:t>
            </a:r>
            <a:r>
              <a:rPr lang="en-IE" sz="1800" dirty="0"/>
              <a:t>. Apiculture et production de miel </a:t>
            </a:r>
            <a:r>
              <a:rPr lang="en-IE" sz="1800" dirty="0">
                <a:solidFill>
                  <a:srgbClr val="87AF3F"/>
                </a:solidFill>
                <a:hlinkClick r:id="rId3">
                  <a:extLst>
                    <a:ext uri="{A12FA001-AC4F-418D-AE19-62706E023703}">
                      <ahyp:hlinkClr xmlns:ahyp="http://schemas.microsoft.com/office/drawing/2018/hyperlinkcolor" val="tx"/>
                    </a:ext>
                  </a:extLst>
                </a:hlinkClick>
              </a:rPr>
              <a:t>: </a:t>
            </a:r>
            <a:r>
              <a:rPr lang="en-IE" sz="1800" dirty="0">
                <a:solidFill>
                  <a:srgbClr val="87AF3F"/>
                </a:solidFill>
              </a:rPr>
              <a:t>https://www.teagasc.ie/media/website/rural-economy/rural-development/diversification/8-Bee-Keeping-and-Honey-Production.pdf. </a:t>
            </a:r>
            <a:r>
              <a:rPr lang="en-IE" sz="1800" dirty="0"/>
              <a:t>Produits d'origine animale destinés à la consommation humaine </a:t>
            </a:r>
            <a:r>
              <a:rPr lang="en-IE" sz="1800" dirty="0">
                <a:solidFill>
                  <a:srgbClr val="87AF3F"/>
                </a:solidFill>
              </a:rPr>
              <a:t>https://food.ec.europa.eu/animals/animal-products-movements/products-animal-origin-human-consumption_en. https://bees.techno-science.ca/. </a:t>
            </a:r>
            <a:r>
              <a:rPr lang="en-IE" sz="1800" dirty="0"/>
              <a:t>Comment les abeilles fabriquent-elles le miel </a:t>
            </a:r>
            <a:r>
              <a:rPr lang="en-IE" sz="1800" dirty="0">
                <a:solidFill>
                  <a:srgbClr val="87AF3F"/>
                </a:solidFill>
                <a:hlinkClick r:id="rId4">
                  <a:extLst>
                    <a:ext uri="{A12FA001-AC4F-418D-AE19-62706E023703}">
                      <ahyp:hlinkClr xmlns:ahyp="http://schemas.microsoft.com/office/drawing/2018/hyperlinkcolor" val="tx"/>
                    </a:ext>
                  </a:extLst>
                </a:hlinkClick>
              </a:rPr>
              <a:t>? </a:t>
            </a:r>
            <a:r>
              <a:rPr lang="en-IE" sz="1800" dirty="0">
                <a:solidFill>
                  <a:srgbClr val="87AF3F"/>
                </a:solidFill>
              </a:rPr>
              <a:t>https://www.buzzaboutbees.net/how-do-bees-make-honey.html. Les </a:t>
            </a:r>
            <a:r>
              <a:rPr lang="en-IE" sz="1800" dirty="0"/>
              <a:t>10 plantes les plus favorables aux pollinisateurs dans différentes </a:t>
            </a:r>
            <a:r>
              <a:rPr lang="en-IE" sz="1800" dirty="0">
                <a:solidFill>
                  <a:srgbClr val="87AF3F"/>
                </a:solidFill>
              </a:rPr>
              <a:t>situations </a:t>
            </a:r>
            <a:r>
              <a:rPr lang="en-IE" sz="1800" dirty="0">
                <a:solidFill>
                  <a:srgbClr val="87AF3F"/>
                </a:solidFill>
                <a:hlinkClick r:id="rId5">
                  <a:extLst>
                    <a:ext uri="{A12FA001-AC4F-418D-AE19-62706E023703}">
                      <ahyp:hlinkClr xmlns:ahyp="http://schemas.microsoft.com/office/drawing/2018/hyperlinkcolor" val="tx"/>
                    </a:ext>
                  </a:extLst>
                </a:hlinkClick>
              </a:rPr>
              <a:t>https://pollinators.ie/top-10-pollinator-friendly-plants-for-different-situations/</a:t>
            </a:r>
            <a:endParaRPr lang="en-IE" sz="1800" dirty="0">
              <a:solidFill>
                <a:srgbClr val="87AF3F"/>
              </a:solidFill>
            </a:endParaRPr>
          </a:p>
          <a:p>
            <a:pPr marL="1212850" indent="-1212850">
              <a:lnSpc>
                <a:spcPts val="2160"/>
              </a:lnSpc>
              <a:spcBef>
                <a:spcPts val="0"/>
              </a:spcBef>
            </a:pPr>
            <a:endParaRPr lang="en-IE" sz="1800" dirty="0"/>
          </a:p>
          <a:p>
            <a:pPr marL="1212850" indent="-1212850">
              <a:lnSpc>
                <a:spcPts val="2160"/>
              </a:lnSpc>
              <a:spcBef>
                <a:spcPts val="0"/>
              </a:spcBef>
            </a:pPr>
            <a:r>
              <a:rPr lang="en-IE" sz="1800" b="1" dirty="0"/>
              <a:t>YouTube </a:t>
            </a:r>
            <a:r>
              <a:rPr lang="en-IE" sz="1800" dirty="0"/>
              <a:t>: 	Conservation des abeilles en Irlande, </a:t>
            </a:r>
            <a:r>
              <a:rPr lang="en-IE" sz="1800" dirty="0">
                <a:solidFill>
                  <a:srgbClr val="87AF3F"/>
                </a:solidFill>
              </a:rPr>
              <a:t>https://www.youtube.com/watch?v=JMhvcd0KbEI. </a:t>
            </a:r>
            <a:r>
              <a:rPr lang="en-IE" sz="1800" dirty="0"/>
              <a:t>Surveillance de la santé des abeilles grâce à des capteurs </a:t>
            </a:r>
            <a:r>
              <a:rPr lang="en-IE" sz="1800" dirty="0">
                <a:solidFill>
                  <a:srgbClr val="87AF3F"/>
                </a:solidFill>
              </a:rPr>
              <a:t>https://www.youtube.com/watch?v=Gh3zd2C4eQQ ; </a:t>
            </a:r>
          </a:p>
          <a:p>
            <a:pPr marL="1212850" indent="-1212850">
              <a:lnSpc>
                <a:spcPts val="2160"/>
              </a:lnSpc>
              <a:spcBef>
                <a:spcPts val="0"/>
              </a:spcBef>
            </a:pPr>
            <a:endParaRPr lang="en-IE" sz="1800" dirty="0"/>
          </a:p>
          <a:p>
            <a:pPr marL="1212850" indent="-1212850">
              <a:lnSpc>
                <a:spcPts val="2160"/>
              </a:lnSpc>
              <a:spcBef>
                <a:spcPts val="0"/>
              </a:spcBef>
            </a:pPr>
            <a:r>
              <a:rPr lang="en-IE" sz="1800" b="1" dirty="0"/>
              <a:t>Étude de cas : 	</a:t>
            </a:r>
            <a:r>
              <a:rPr lang="en-IE" sz="1800" dirty="0"/>
              <a:t>Zone Sensible ; </a:t>
            </a:r>
            <a:r>
              <a:rPr lang="en-IE" sz="1800" dirty="0" err="1"/>
              <a:t>Bybi </a:t>
            </a:r>
            <a:r>
              <a:rPr lang="en-IE" sz="1800" dirty="0"/>
              <a:t>Honey </a:t>
            </a:r>
            <a:r>
              <a:rPr lang="en-IE" sz="1800" b="1" dirty="0"/>
              <a:t>Nouvelle fiche commerciale urbaine </a:t>
            </a:r>
            <a:r>
              <a:rPr lang="en-IE" sz="1800" dirty="0"/>
              <a:t>: Apiculteur urbain </a:t>
            </a:r>
          </a:p>
          <a:p>
            <a:pPr marL="1212850" indent="-1212850">
              <a:lnSpc>
                <a:spcPts val="2160"/>
              </a:lnSpc>
              <a:spcBef>
                <a:spcPts val="0"/>
              </a:spcBef>
            </a:pPr>
            <a:endParaRPr lang="en-IE" sz="1800" dirty="0"/>
          </a:p>
          <a:p>
            <a:pPr marL="1212850" indent="-1212850">
              <a:lnSpc>
                <a:spcPts val="2160"/>
              </a:lnSpc>
              <a:spcBef>
                <a:spcPts val="0"/>
              </a:spcBef>
            </a:pPr>
            <a:r>
              <a:rPr lang="en-IE" sz="1800" b="1" dirty="0"/>
              <a:t>Publication </a:t>
            </a:r>
            <a:r>
              <a:rPr lang="en-IE" sz="1800" dirty="0"/>
              <a:t>: FAO, IZSLT, </a:t>
            </a:r>
            <a:r>
              <a:rPr lang="en-IE" sz="1800" dirty="0" err="1"/>
              <a:t>Apimondia </a:t>
            </a:r>
            <a:r>
              <a:rPr lang="en-IE" sz="1800" dirty="0"/>
              <a:t>et CAAS. 2021. Bonnes pratiques apicoles pour une apiculture durable. Directives de la FAO sur la production et la santé animales n° 25. Rome. </a:t>
            </a:r>
            <a:r>
              <a:rPr lang="en-IE" sz="1800" dirty="0">
                <a:solidFill>
                  <a:srgbClr val="87AF3F"/>
                </a:solidFill>
                <a:hlinkClick r:id="rId6">
                  <a:extLst>
                    <a:ext uri="{A12FA001-AC4F-418D-AE19-62706E023703}">
                      <ahyp:hlinkClr xmlns:ahyp="http://schemas.microsoft.com/office/drawing/2018/hyperlinkcolor" val="tx"/>
                    </a:ext>
                  </a:extLst>
                </a:hlinkClick>
              </a:rPr>
              <a:t>https://doi.org/10.4060/cb5353en</a:t>
            </a:r>
            <a:endParaRPr lang="en-IE" sz="1800" dirty="0">
              <a:solidFill>
                <a:srgbClr val="87AF3F"/>
              </a:solidFill>
            </a:endParaRPr>
          </a:p>
          <a:p>
            <a:pPr marL="1212850" indent="-1212850">
              <a:lnSpc>
                <a:spcPts val="2160"/>
              </a:lnSpc>
              <a:spcBef>
                <a:spcPts val="0"/>
              </a:spcBef>
            </a:pPr>
            <a:endParaRPr lang="en-IE" sz="1800" dirty="0">
              <a:solidFill>
                <a:srgbClr val="87AF3F"/>
              </a:solidFill>
            </a:endParaRPr>
          </a:p>
          <a:p>
            <a:pPr marL="1212850" indent="-1212850">
              <a:lnSpc>
                <a:spcPts val="2160"/>
              </a:lnSpc>
              <a:spcBef>
                <a:spcPts val="0"/>
              </a:spcBef>
            </a:pPr>
            <a:endParaRPr lang="en-IE" sz="1800" dirty="0">
              <a:solidFill>
                <a:srgbClr val="87AF3F"/>
              </a:solidFill>
            </a:endParaRPr>
          </a:p>
          <a:p>
            <a:pPr marL="1212850" indent="-1212850">
              <a:lnSpc>
                <a:spcPts val="2160"/>
              </a:lnSpc>
              <a:spcBef>
                <a:spcPts val="0"/>
              </a:spcBef>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3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2"/>
            <a:ext cx="2802877" cy="1798717"/>
          </a:xfrm>
        </p:spPr>
        <p:txBody>
          <a:bodyPr/>
          <a:lstStyle/>
          <a:p>
            <a:pPr>
              <a:lnSpc>
                <a:spcPts val="3520"/>
              </a:lnSpc>
              <a:spcBef>
                <a:spcPts val="0"/>
              </a:spcBef>
            </a:pPr>
            <a:r>
              <a:rPr lang="en-US" b="1" dirty="0">
                <a:solidFill>
                  <a:srgbClr val="E8A116"/>
                </a:solidFill>
              </a:rPr>
              <a:t>2.9 </a:t>
            </a:r>
          </a:p>
          <a:p>
            <a:pPr>
              <a:lnSpc>
                <a:spcPts val="3520"/>
              </a:lnSpc>
              <a:spcBef>
                <a:spcPts val="0"/>
              </a:spcBef>
            </a:pPr>
            <a:r>
              <a:rPr lang="en-US" b="1" dirty="0">
                <a:solidFill>
                  <a:srgbClr val="E8A116"/>
                </a:solidFill>
              </a:rPr>
              <a:t>Urbain </a:t>
            </a:r>
          </a:p>
          <a:p>
            <a:pPr>
              <a:lnSpc>
                <a:spcPts val="3520"/>
              </a:lnSpc>
              <a:spcBef>
                <a:spcPts val="0"/>
              </a:spcBef>
            </a:pPr>
            <a:r>
              <a:rPr lang="en-US" b="1" dirty="0">
                <a:solidFill>
                  <a:srgbClr val="E8A116"/>
                </a:solidFill>
              </a:rPr>
              <a:t>Agrotourisme</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D21CCA56-9907-F7F8-DF8E-906967AAD724}"/>
              </a:ext>
            </a:extLst>
          </p:cNvPr>
          <p:cNvPicPr>
            <a:picLocks noChangeAspect="1"/>
          </p:cNvPicPr>
          <p:nvPr/>
        </p:nvPicPr>
        <p:blipFill>
          <a:blip r:embed="rId2"/>
          <a:stretch>
            <a:fillRect/>
          </a:stretch>
        </p:blipFill>
        <p:spPr>
          <a:xfrm>
            <a:off x="6778337" y="1224366"/>
            <a:ext cx="5010936" cy="4888902"/>
          </a:xfrm>
          <a:prstGeom prst="ellipse">
            <a:avLst/>
          </a:prstGeom>
        </p:spPr>
      </p:pic>
      <p:sp>
        <p:nvSpPr>
          <p:cNvPr id="11"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418378" y="976051"/>
            <a:ext cx="3751946" cy="3151983"/>
          </a:xfrm>
        </p:spPr>
        <p:txBody>
          <a:bodyPr/>
          <a:lstStyle/>
          <a:p>
            <a:pPr marL="571500" indent="-571500">
              <a:lnSpc>
                <a:spcPts val="3520"/>
              </a:lnSpc>
              <a:spcBef>
                <a:spcPts val="0"/>
              </a:spcBef>
              <a:buFont typeface="Arial" panose="020B0604020202020204" pitchFamily="34" charset="0"/>
              <a:buChar char="•"/>
            </a:pPr>
            <a:r>
              <a:rPr lang="en-US" b="1" dirty="0">
                <a:solidFill>
                  <a:srgbClr val="E8A116"/>
                </a:solidFill>
              </a:rPr>
              <a:t>Manger</a:t>
            </a:r>
          </a:p>
          <a:p>
            <a:pPr marL="571500" indent="-571500">
              <a:lnSpc>
                <a:spcPts val="3520"/>
              </a:lnSpc>
              <a:spcBef>
                <a:spcPts val="0"/>
              </a:spcBef>
              <a:buFont typeface="Arial" panose="020B0604020202020204" pitchFamily="34" charset="0"/>
              <a:buChar char="•"/>
            </a:pPr>
            <a:r>
              <a:rPr lang="en-US" b="1" dirty="0">
                <a:solidFill>
                  <a:srgbClr val="E8A116"/>
                </a:solidFill>
              </a:rPr>
              <a:t>Séjour</a:t>
            </a:r>
          </a:p>
          <a:p>
            <a:pPr marL="571500" indent="-571500">
              <a:lnSpc>
                <a:spcPts val="3520"/>
              </a:lnSpc>
              <a:spcBef>
                <a:spcPts val="0"/>
              </a:spcBef>
              <a:buFont typeface="Arial" panose="020B0604020202020204" pitchFamily="34" charset="0"/>
              <a:buChar char="•"/>
            </a:pPr>
            <a:r>
              <a:rPr lang="en-US" b="1" dirty="0">
                <a:solidFill>
                  <a:srgbClr val="E8A116"/>
                </a:solidFill>
              </a:rPr>
              <a:t>Travail</a:t>
            </a:r>
          </a:p>
          <a:p>
            <a:pPr marL="571500" indent="-571500">
              <a:lnSpc>
                <a:spcPts val="3520"/>
              </a:lnSpc>
              <a:spcBef>
                <a:spcPts val="0"/>
              </a:spcBef>
              <a:buFont typeface="Arial" panose="020B0604020202020204" pitchFamily="34" charset="0"/>
              <a:buChar char="•"/>
            </a:pPr>
            <a:r>
              <a:rPr lang="en-US" b="1" dirty="0">
                <a:solidFill>
                  <a:srgbClr val="E8A116"/>
                </a:solidFill>
              </a:rPr>
              <a:t>Apprendre</a:t>
            </a:r>
          </a:p>
          <a:p>
            <a:pPr marL="571500" indent="-571500">
              <a:lnSpc>
                <a:spcPts val="3520"/>
              </a:lnSpc>
              <a:spcBef>
                <a:spcPts val="0"/>
              </a:spcBef>
              <a:buFont typeface="Arial" panose="020B0604020202020204" pitchFamily="34" charset="0"/>
              <a:buChar char="•"/>
            </a:pPr>
            <a:r>
              <a:rPr lang="en-US" b="1" dirty="0">
                <a:solidFill>
                  <a:srgbClr val="E8A116"/>
                </a:solidFill>
              </a:rPr>
              <a:t>Se reconnecter</a:t>
            </a:r>
          </a:p>
          <a:p>
            <a:pPr marL="571500" indent="-571500">
              <a:lnSpc>
                <a:spcPts val="3520"/>
              </a:lnSpc>
              <a:spcBef>
                <a:spcPts val="0"/>
              </a:spcBef>
              <a:buFont typeface="Arial" panose="020B0604020202020204" pitchFamily="34" charset="0"/>
              <a:buChar char="•"/>
            </a:pPr>
            <a:r>
              <a:rPr lang="en-US" b="1" dirty="0">
                <a:solidFill>
                  <a:srgbClr val="E8A116"/>
                </a:solidFill>
              </a:rPr>
              <a:t>Boutique</a:t>
            </a:r>
          </a:p>
          <a:p>
            <a:pPr>
              <a:lnSpc>
                <a:spcPts val="3520"/>
              </a:lnSpc>
              <a:spcBef>
                <a:spcPts val="0"/>
              </a:spcBef>
            </a:pPr>
            <a:endParaRPr lang="en-US" b="1" dirty="0">
              <a:solidFill>
                <a:srgbClr val="E8A116"/>
              </a:solidFill>
            </a:endParaRPr>
          </a:p>
        </p:txBody>
      </p:sp>
    </p:spTree>
    <p:extLst>
      <p:ext uri="{BB962C8B-B14F-4D97-AF65-F5344CB8AC3E}">
        <p14:creationId xmlns:p14="http://schemas.microsoft.com/office/powerpoint/2010/main" val="1825164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000" dirty="0">
                <a:solidFill>
                  <a:srgbClr val="424242"/>
                </a:solidFill>
              </a:rPr>
              <a:t>Le développement mondial de l'</a:t>
            </a:r>
            <a:r>
              <a:rPr lang="en-IE" sz="2000" dirty="0" err="1">
                <a:solidFill>
                  <a:srgbClr val="424242"/>
                </a:solidFill>
              </a:rPr>
              <a:t>agrotourisme </a:t>
            </a:r>
            <a:r>
              <a:rPr lang="en-IE" sz="2000" dirty="0">
                <a:solidFill>
                  <a:srgbClr val="424242"/>
                </a:solidFill>
              </a:rPr>
              <a:t>dans les zones urbaines s'est accru depuis les années 1990. L'</a:t>
            </a:r>
            <a:r>
              <a:rPr lang="en-IE" sz="2000" b="1" dirty="0">
                <a:solidFill>
                  <a:srgbClr val="424242"/>
                </a:solidFill>
              </a:rPr>
              <a:t>agrotourisme </a:t>
            </a:r>
            <a:r>
              <a:rPr lang="en-IE" sz="2000" dirty="0">
                <a:solidFill>
                  <a:srgbClr val="424242"/>
                </a:solidFill>
              </a:rPr>
              <a:t>est une forme de voyage immersif et expérimental où le grand public participe à des activités agricoles à des fins récréatives, éducatives ou de divertissement. L'agriculture urbaine peut donc se diversifier au-delà de la production traditionnelle de produits agricoles et s'étendre à d'autres entreprises économiques multifonctionnelles et socialement valorisées, telles que l'éducation, la culture, les loisirs, la conservation de la nature et le tourisme. Au cours des dernières décennies, le regard des visiteurs urbains sur les paysages agricoles est passé d'une vision fonctionnelle-productive à une vision hédoniste-esthétique. Les citadins ont tendance à préférer les paysages urbains dominés par les aspects visuels des caractéristiques naturalistes et apprécient beaucoup l'agriculture biologique, bien que la valeur écologique de la ferme urbaine puisse être sous-évaluée par le public.</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Urbain </a:t>
            </a:r>
          </a:p>
          <a:p>
            <a:pPr>
              <a:lnSpc>
                <a:spcPts val="3520"/>
              </a:lnSpc>
              <a:spcBef>
                <a:spcPts val="0"/>
              </a:spcBef>
            </a:pPr>
            <a:r>
              <a:rPr lang="en-US" b="1">
                <a:solidFill>
                  <a:srgbClr val="E8A116"/>
                </a:solidFill>
              </a:rPr>
              <a:t>Agrotourisme</a:t>
            </a:r>
            <a:endParaRPr lang="en-US" b="1" dirty="0">
              <a:solidFill>
                <a:srgbClr val="E8A116"/>
              </a:solidFill>
            </a:endParaRPr>
          </a:p>
        </p:txBody>
      </p:sp>
    </p:spTree>
    <p:extLst>
      <p:ext uri="{BB962C8B-B14F-4D97-AF65-F5344CB8AC3E}">
        <p14:creationId xmlns:p14="http://schemas.microsoft.com/office/powerpoint/2010/main" val="581097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8" y="346056"/>
            <a:ext cx="7995867" cy="5234406"/>
          </a:xfrm>
        </p:spPr>
        <p:txBody>
          <a:bodyPr/>
          <a:lstStyle/>
          <a:p>
            <a:pPr marL="12700" indent="-12700">
              <a:lnSpc>
                <a:spcPts val="2480"/>
              </a:lnSpc>
              <a:spcBef>
                <a:spcPts val="0"/>
              </a:spcBef>
            </a:pPr>
            <a:r>
              <a:rPr lang="en-IE" sz="2000" b="1" dirty="0">
                <a:solidFill>
                  <a:srgbClr val="424242"/>
                </a:solidFill>
              </a:rPr>
              <a:t>Le tourisme à la ferme</a:t>
            </a:r>
            <a:r>
              <a:rPr lang="en-IE" sz="2000" dirty="0">
                <a:solidFill>
                  <a:srgbClr val="424242"/>
                </a:solidFill>
              </a:rPr>
              <a:t>, en termes d'hébergement, de services récréatifs et éducatifs, a été reconnu comme une stratégie majeure de diversification et de survie des exploitations.</a:t>
            </a:r>
          </a:p>
          <a:p>
            <a:pPr marL="12700" indent="-12700" algn="just">
              <a:lnSpc>
                <a:spcPts val="2480"/>
              </a:lnSpc>
              <a:spcBef>
                <a:spcPts val="0"/>
              </a:spcBef>
            </a:pPr>
            <a:endParaRPr lang="en-IE" sz="2000" dirty="0">
              <a:solidFill>
                <a:srgbClr val="424242"/>
              </a:solidFill>
            </a:endParaRPr>
          </a:p>
          <a:p>
            <a:pPr marL="12700" indent="-12700" algn="just">
              <a:lnSpc>
                <a:spcPts val="2480"/>
              </a:lnSpc>
              <a:spcBef>
                <a:spcPts val="0"/>
              </a:spcBef>
            </a:pPr>
            <a:r>
              <a:rPr lang="en-IE" sz="2000" b="1" dirty="0">
                <a:solidFill>
                  <a:srgbClr val="296B5F"/>
                </a:solidFill>
              </a:rPr>
              <a:t>Les éléments à prendre en compte avant de s'engager avec des touristes : </a:t>
            </a:r>
          </a:p>
          <a:p>
            <a:pPr marL="12700" indent="-12700" algn="just">
              <a:lnSpc>
                <a:spcPts val="2480"/>
              </a:lnSpc>
              <a:spcBef>
                <a:spcPts val="0"/>
              </a:spcBef>
            </a:pPr>
            <a:endParaRPr lang="en-IE" sz="2000" b="1" dirty="0">
              <a:solidFill>
                <a:srgbClr val="424242"/>
              </a:solidFill>
            </a:endParaRPr>
          </a:p>
          <a:p>
            <a:pPr marL="342900" indent="-342900" algn="just">
              <a:lnSpc>
                <a:spcPts val="2480"/>
              </a:lnSpc>
              <a:spcBef>
                <a:spcPts val="0"/>
              </a:spcBef>
              <a:buFont typeface="Arial" panose="020B0604020202020204" pitchFamily="34" charset="0"/>
              <a:buChar char="•"/>
            </a:pPr>
            <a:r>
              <a:rPr lang="en-IE" sz="2000" dirty="0">
                <a:solidFill>
                  <a:srgbClr val="424242"/>
                </a:solidFill>
              </a:rPr>
              <a:t>Quel est votre public cible ? </a:t>
            </a:r>
          </a:p>
          <a:p>
            <a:pPr marL="342900" indent="-342900" algn="just">
              <a:lnSpc>
                <a:spcPts val="2480"/>
              </a:lnSpc>
              <a:spcBef>
                <a:spcPts val="0"/>
              </a:spcBef>
              <a:buFont typeface="Arial" panose="020B0604020202020204" pitchFamily="34" charset="0"/>
              <a:buChar char="•"/>
            </a:pPr>
            <a:r>
              <a:rPr lang="en-IE" sz="2000" dirty="0">
                <a:solidFill>
                  <a:srgbClr val="424242"/>
                </a:solidFill>
              </a:rPr>
              <a:t>Y aura-t-il des groupes ? </a:t>
            </a:r>
          </a:p>
          <a:p>
            <a:pPr marL="342900" indent="-342900" algn="just">
              <a:lnSpc>
                <a:spcPts val="2480"/>
              </a:lnSpc>
              <a:spcBef>
                <a:spcPts val="0"/>
              </a:spcBef>
              <a:buFont typeface="Arial" panose="020B0604020202020204" pitchFamily="34" charset="0"/>
              <a:buChar char="•"/>
            </a:pPr>
            <a:r>
              <a:rPr lang="en-IE" sz="2000" dirty="0">
                <a:solidFill>
                  <a:srgbClr val="424242"/>
                </a:solidFill>
              </a:rPr>
              <a:t>Y aura-t-il des visites guidées ou des parcours autoguidés (à l'aide de cartes imprimées/numériques, de panneaux ou de codes QR sur place) ? </a:t>
            </a:r>
          </a:p>
          <a:p>
            <a:pPr marL="342900" indent="-342900" algn="just">
              <a:lnSpc>
                <a:spcPts val="2480"/>
              </a:lnSpc>
              <a:spcBef>
                <a:spcPts val="0"/>
              </a:spcBef>
              <a:buFont typeface="Arial" panose="020B0604020202020204" pitchFamily="34" charset="0"/>
              <a:buChar char="•"/>
            </a:pPr>
            <a:r>
              <a:rPr lang="en-IE" sz="2000" dirty="0">
                <a:solidFill>
                  <a:srgbClr val="424242"/>
                </a:solidFill>
              </a:rPr>
              <a:t>Les écarts entre les attentes des visiteurs et leur expérience peuvent être source de déception. </a:t>
            </a:r>
          </a:p>
          <a:p>
            <a:pPr marL="342900" indent="-342900" algn="just">
              <a:lnSpc>
                <a:spcPts val="2480"/>
              </a:lnSpc>
              <a:spcBef>
                <a:spcPts val="0"/>
              </a:spcBef>
              <a:buFont typeface="Arial" panose="020B0604020202020204" pitchFamily="34" charset="0"/>
              <a:buChar char="•"/>
            </a:pPr>
            <a:r>
              <a:rPr lang="en-IE" sz="2000" dirty="0">
                <a:solidFill>
                  <a:srgbClr val="424242"/>
                </a:solidFill>
              </a:rPr>
              <a:t>Fournissez toujours aux visiteurs potentiels des exemples d'itinéraires. L'attention portée aux demandes des clients est très importante. </a:t>
            </a:r>
          </a:p>
          <a:p>
            <a:pPr marL="342900" indent="-342900" algn="just">
              <a:lnSpc>
                <a:spcPts val="2480"/>
              </a:lnSpc>
              <a:spcBef>
                <a:spcPts val="0"/>
              </a:spcBef>
              <a:buFont typeface="Arial" panose="020B0604020202020204" pitchFamily="34" charset="0"/>
              <a:buChar char="•"/>
            </a:pPr>
            <a:r>
              <a:rPr lang="en-IE" sz="2000" dirty="0">
                <a:solidFill>
                  <a:srgbClr val="424242"/>
                </a:solidFill>
              </a:rPr>
              <a:t>Envisager d'organiser un événement annuel pour célébrer l'événement avec les visiteurs, les membres du sentier, les médias et les parties prenantes.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Urbain </a:t>
            </a:r>
          </a:p>
          <a:p>
            <a:pPr>
              <a:lnSpc>
                <a:spcPts val="3520"/>
              </a:lnSpc>
              <a:spcBef>
                <a:spcPts val="0"/>
              </a:spcBef>
            </a:pPr>
            <a:r>
              <a:rPr lang="en-US" b="1">
                <a:solidFill>
                  <a:srgbClr val="E8A116"/>
                </a:solidFill>
              </a:rPr>
              <a:t>Agrotourisme</a:t>
            </a:r>
            <a:endParaRPr lang="en-US" b="1" dirty="0">
              <a:solidFill>
                <a:srgbClr val="E8A116"/>
              </a:solidFill>
            </a:endParaRPr>
          </a:p>
        </p:txBody>
      </p:sp>
    </p:spTree>
    <p:extLst>
      <p:ext uri="{BB962C8B-B14F-4D97-AF65-F5344CB8AC3E}">
        <p14:creationId xmlns:p14="http://schemas.microsoft.com/office/powerpoint/2010/main" val="2600867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69" y="332154"/>
            <a:ext cx="7783630" cy="5234406"/>
          </a:xfrm>
        </p:spPr>
        <p:txBody>
          <a:bodyPr/>
          <a:lstStyle/>
          <a:p>
            <a:pPr marL="12700" indent="-12700" algn="just">
              <a:lnSpc>
                <a:spcPts val="2480"/>
              </a:lnSpc>
              <a:spcBef>
                <a:spcPts val="0"/>
              </a:spcBef>
            </a:pPr>
            <a:r>
              <a:rPr lang="en-IE" sz="2400" b="1" dirty="0">
                <a:solidFill>
                  <a:srgbClr val="296B5F"/>
                </a:solidFill>
              </a:rPr>
              <a:t>Quelle est l'expérience proposée ? </a:t>
            </a:r>
          </a:p>
          <a:p>
            <a:pPr marL="12700" indent="-12700" algn="just">
              <a:lnSpc>
                <a:spcPts val="2480"/>
              </a:lnSpc>
              <a:spcBef>
                <a:spcPts val="0"/>
              </a:spcBef>
            </a:pPr>
            <a:endParaRPr lang="en-IE" b="1" dirty="0">
              <a:solidFill>
                <a:srgbClr val="424242"/>
              </a:solidFill>
            </a:endParaRPr>
          </a:p>
          <a:p>
            <a:pPr marL="12700" indent="-12700" algn="just">
              <a:lnSpc>
                <a:spcPts val="2480"/>
              </a:lnSpc>
              <a:spcBef>
                <a:spcPts val="0"/>
              </a:spcBef>
            </a:pPr>
            <a:r>
              <a:rPr lang="en-IE" sz="2400" dirty="0">
                <a:solidFill>
                  <a:srgbClr val="424242"/>
                </a:solidFill>
              </a:rPr>
              <a:t>Les offres doivent être clairement définies et compatibles avec l'activité agricole principale de l'exploitation :</a:t>
            </a:r>
          </a:p>
          <a:p>
            <a:pPr marL="342900" indent="-342900" algn="just">
              <a:lnSpc>
                <a:spcPts val="2480"/>
              </a:lnSpc>
              <a:spcBef>
                <a:spcPts val="0"/>
              </a:spcBef>
              <a:buFont typeface="Arial" panose="020B0604020202020204" pitchFamily="34" charset="0"/>
              <a:buChar char="•"/>
            </a:pPr>
            <a:r>
              <a:rPr lang="en-IE" sz="2400" dirty="0">
                <a:solidFill>
                  <a:srgbClr val="424242"/>
                </a:solidFill>
              </a:rPr>
              <a:t>des séjours à la ferme (camping, B&amp;B) ; </a:t>
            </a:r>
          </a:p>
          <a:p>
            <a:pPr marL="342900" indent="-342900" algn="just">
              <a:lnSpc>
                <a:spcPts val="2480"/>
              </a:lnSpc>
              <a:spcBef>
                <a:spcPts val="0"/>
              </a:spcBef>
              <a:buFont typeface="Arial" panose="020B0604020202020204" pitchFamily="34" charset="0"/>
              <a:buChar char="•"/>
            </a:pPr>
            <a:r>
              <a:rPr lang="en-IE" dirty="0">
                <a:solidFill>
                  <a:srgbClr val="424242"/>
                </a:solidFill>
              </a:rPr>
              <a:t>des ateliers éducatifs </a:t>
            </a:r>
            <a:r>
              <a:rPr lang="en-IE" sz="2400" dirty="0">
                <a:solidFill>
                  <a:srgbClr val="424242"/>
                </a:solidFill>
              </a:rPr>
              <a:t>sur les compétences traditionnelles (par exemple, l'agriculture éthique, la mise en conserve, le marinage, la conservation des semences, etc ;) </a:t>
            </a:r>
          </a:p>
          <a:p>
            <a:pPr marL="342900" indent="-342900" algn="just">
              <a:lnSpc>
                <a:spcPts val="2480"/>
              </a:lnSpc>
              <a:spcBef>
                <a:spcPts val="0"/>
              </a:spcBef>
              <a:buFont typeface="Arial" panose="020B0604020202020204" pitchFamily="34" charset="0"/>
              <a:buChar char="•"/>
            </a:pPr>
            <a:r>
              <a:rPr lang="en-IE" sz="2400" dirty="0">
                <a:solidFill>
                  <a:srgbClr val="424242"/>
                </a:solidFill>
              </a:rPr>
              <a:t>des dégustations de produits alimentaires et des restaurants éphémères,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le ramassage des œufs,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cueillette de fruits et de fleurs,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visite de la ferme, </a:t>
            </a:r>
          </a:p>
          <a:p>
            <a:pPr marL="342900" indent="-342900" algn="just">
              <a:lnSpc>
                <a:spcPts val="2480"/>
              </a:lnSpc>
              <a:spcBef>
                <a:spcPts val="0"/>
              </a:spcBef>
              <a:buFont typeface="Arial" panose="020B0604020202020204" pitchFamily="34" charset="0"/>
              <a:buChar char="•"/>
            </a:pPr>
            <a:r>
              <a:rPr lang="en-IE" sz="2400" dirty="0">
                <a:solidFill>
                  <a:srgbClr val="424242"/>
                </a:solidFill>
              </a:rPr>
              <a:t>retraite de relaxation, </a:t>
            </a:r>
          </a:p>
          <a:p>
            <a:pPr marL="342900" indent="-342900" algn="just">
              <a:lnSpc>
                <a:spcPts val="2480"/>
              </a:lnSpc>
              <a:spcBef>
                <a:spcPts val="0"/>
              </a:spcBef>
              <a:buFont typeface="Arial" panose="020B0604020202020204" pitchFamily="34" charset="0"/>
              <a:buChar char="•"/>
            </a:pPr>
            <a:r>
              <a:rPr lang="en-IE" sz="2400" dirty="0">
                <a:solidFill>
                  <a:srgbClr val="424242"/>
                </a:solidFill>
              </a:rPr>
              <a:t>les lieux de la fête ou de l'événement, </a:t>
            </a:r>
          </a:p>
          <a:p>
            <a:pPr marL="342900" indent="-342900" algn="just">
              <a:lnSpc>
                <a:spcPts val="2480"/>
              </a:lnSpc>
              <a:spcBef>
                <a:spcPts val="0"/>
              </a:spcBef>
              <a:buFont typeface="Arial" panose="020B0604020202020204" pitchFamily="34" charset="0"/>
              <a:buChar char="•"/>
            </a:pPr>
            <a:r>
              <a:rPr lang="en-IE" sz="2400" dirty="0">
                <a:solidFill>
                  <a:srgbClr val="424242"/>
                </a:solidFill>
              </a:rPr>
              <a:t>labyrinthes,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l'éducation à la diversité et aux pratiques durables,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ventes directes aux consommateurs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Urbain </a:t>
            </a:r>
          </a:p>
          <a:p>
            <a:pPr>
              <a:lnSpc>
                <a:spcPts val="3520"/>
              </a:lnSpc>
              <a:spcBef>
                <a:spcPts val="0"/>
              </a:spcBef>
            </a:pPr>
            <a:r>
              <a:rPr lang="en-US" b="1">
                <a:solidFill>
                  <a:srgbClr val="E8A116"/>
                </a:solidFill>
              </a:rPr>
              <a:t>Agrotourisme</a:t>
            </a:r>
            <a:endParaRPr lang="en-US" b="1" dirty="0">
              <a:solidFill>
                <a:srgbClr val="E8A116"/>
              </a:solidFill>
            </a:endParaRPr>
          </a:p>
        </p:txBody>
      </p:sp>
    </p:spTree>
    <p:extLst>
      <p:ext uri="{BB962C8B-B14F-4D97-AF65-F5344CB8AC3E}">
        <p14:creationId xmlns:p14="http://schemas.microsoft.com/office/powerpoint/2010/main" val="397157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8650" y="2259579"/>
            <a:ext cx="10479952" cy="3662728"/>
          </a:xfrm>
        </p:spPr>
        <p:txBody>
          <a:bodyPr/>
          <a:lstStyle/>
          <a:p>
            <a:pPr marL="0" indent="0">
              <a:buClr>
                <a:srgbClr val="E8A116"/>
              </a:buClr>
            </a:pPr>
            <a:r>
              <a:rPr lang="en-US" sz="2000" dirty="0">
                <a:solidFill>
                  <a:srgbClr val="424242"/>
                </a:solidFill>
              </a:rPr>
              <a:t>Bienvenue ! Cette collection de guides pratiques Peer-to-Peer vise à fournir aux </a:t>
            </a:r>
            <a:r>
              <a:rPr lang="en-US" sz="2000" dirty="0">
                <a:solidFill>
                  <a:srgbClr val="000000"/>
                </a:solidFill>
              </a:rPr>
              <a:t>agriculteurs urbains des ressources de formation uniques qui peuvent être téléchargées, éditées et utilisées comme outil de formation. Chaque sujet est accompagné d'un ensemble de ressources visant à encourager l'utilisateur à s'embarquer dans un voyage d'auto-apprentissage. Le certificat délivré à la fin de ce module est auto-attribué.  </a:t>
            </a:r>
          </a:p>
          <a:p>
            <a:pPr marL="0" indent="0">
              <a:buClr>
                <a:srgbClr val="E8A116"/>
              </a:buClr>
            </a:pPr>
            <a:r>
              <a:rPr lang="en-US" sz="2000" dirty="0">
                <a:solidFill>
                  <a:srgbClr val="424242"/>
                </a:solidFill>
              </a:rPr>
              <a:t>D'une manière générale, les objectifs du module seront atteints en fournissant du matériel de formation destiné à être utilisé par les travailleurs pour former leurs pairs, qui sont principalement défavorisés, migrants et/ou réfugiés et qui sont confrontés à l'exclusion sociale ou professionnelle, en se concentrant sur trois domaines clés : </a:t>
            </a:r>
          </a:p>
          <a:p>
            <a:pPr marL="457200" indent="-457200">
              <a:buClr>
                <a:srgbClr val="E8A116"/>
              </a:buClr>
              <a:buFont typeface="+mj-lt"/>
              <a:buAutoNum type="arabicPeriod"/>
            </a:pPr>
            <a:r>
              <a:rPr lang="en-US" sz="2000" b="1" dirty="0">
                <a:solidFill>
                  <a:srgbClr val="424242"/>
                </a:solidFill>
              </a:rPr>
              <a:t>Agriculture urbaine : </a:t>
            </a:r>
            <a:r>
              <a:rPr lang="en-US" sz="2000" dirty="0">
                <a:solidFill>
                  <a:srgbClr val="424242"/>
                </a:solidFill>
              </a:rPr>
              <a:t>production de nourriture et de flore dans un contexte urbain</a:t>
            </a:r>
          </a:p>
          <a:p>
            <a:pPr marL="457200" indent="-457200">
              <a:buClr>
                <a:srgbClr val="E8A116"/>
              </a:buClr>
              <a:buFont typeface="+mj-lt"/>
              <a:buAutoNum type="arabicPeriod"/>
            </a:pPr>
            <a:r>
              <a:rPr lang="en-US" sz="2000" b="1" dirty="0">
                <a:solidFill>
                  <a:srgbClr val="424242"/>
                </a:solidFill>
              </a:rPr>
              <a:t>Transformation des aliments </a:t>
            </a:r>
            <a:r>
              <a:rPr lang="en-US" sz="2000" dirty="0">
                <a:solidFill>
                  <a:srgbClr val="424242"/>
                </a:solidFill>
              </a:rPr>
              <a:t>et pratiques d'hygiène : produire des aliments sûrs</a:t>
            </a:r>
          </a:p>
          <a:p>
            <a:pPr marL="457200" indent="-457200">
              <a:buClr>
                <a:srgbClr val="E8A116"/>
              </a:buClr>
              <a:buFont typeface="+mj-lt"/>
              <a:buAutoNum type="arabicPeriod"/>
            </a:pPr>
            <a:r>
              <a:rPr lang="en-US" sz="2000" b="1" dirty="0">
                <a:solidFill>
                  <a:srgbClr val="424242"/>
                </a:solidFill>
              </a:rPr>
              <a:t>Économie circulaire </a:t>
            </a:r>
            <a:r>
              <a:rPr lang="en-US" sz="2000" dirty="0">
                <a:solidFill>
                  <a:srgbClr val="424242"/>
                </a:solidFill>
              </a:rPr>
              <a:t>et gestion des déchets pour des environnements urbains résilients</a:t>
            </a:r>
          </a:p>
        </p:txBody>
      </p:sp>
      <p:sp>
        <p:nvSpPr>
          <p:cNvPr id="28" name="Freeform 27">
            <a:extLst>
              <a:ext uri="{FF2B5EF4-FFF2-40B4-BE49-F238E27FC236}">
                <a16:creationId xmlns:a16="http://schemas.microsoft.com/office/drawing/2014/main" id="{617E1F24-CEAA-FFFD-F23B-649A1FACB6BA}"/>
              </a:ext>
            </a:extLst>
          </p:cNvPr>
          <p:cNvSpPr/>
          <p:nvPr/>
        </p:nvSpPr>
        <p:spPr>
          <a:xfrm>
            <a:off x="482456" y="299262"/>
            <a:ext cx="5046808" cy="1953020"/>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1.1 Introduction</a:t>
            </a:r>
            <a:endParaRPr lang="en-US" dirty="0"/>
          </a:p>
        </p:txBody>
      </p:sp>
      <p:grpSp>
        <p:nvGrpSpPr>
          <p:cNvPr id="21" name="Group 20">
            <a:extLst>
              <a:ext uri="{FF2B5EF4-FFF2-40B4-BE49-F238E27FC236}">
                <a16:creationId xmlns:a16="http://schemas.microsoft.com/office/drawing/2014/main" id="{EAF588CE-A659-DFF7-B496-745A564A72F1}"/>
              </a:ext>
            </a:extLst>
          </p:cNvPr>
          <p:cNvGrpSpPr/>
          <p:nvPr/>
        </p:nvGrpSpPr>
        <p:grpSpPr>
          <a:xfrm>
            <a:off x="9972572" y="988421"/>
            <a:ext cx="1226899" cy="1225696"/>
            <a:chOff x="10376768" y="2334933"/>
            <a:chExt cx="920484" cy="919581"/>
          </a:xfrm>
          <a:solidFill>
            <a:srgbClr val="296B5F"/>
          </a:solidFill>
        </p:grpSpPr>
        <p:sp>
          <p:nvSpPr>
            <p:cNvPr id="22" name="Freeform 240">
              <a:extLst>
                <a:ext uri="{FF2B5EF4-FFF2-40B4-BE49-F238E27FC236}">
                  <a16:creationId xmlns:a16="http://schemas.microsoft.com/office/drawing/2014/main" id="{E227ADB3-2391-9C11-F39C-FA2DAE1093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8A116"/>
            </a:solidFill>
            <a:ln w="9028" cap="flat">
              <a:noFill/>
              <a:prstDash val="solid"/>
              <a:miter/>
            </a:ln>
          </p:spPr>
          <p:txBody>
            <a:bodyPr rtlCol="0" anchor="ctr"/>
            <a:lstStyle/>
            <a:p>
              <a:endParaRPr lang="en-US"/>
            </a:p>
          </p:txBody>
        </p:sp>
        <p:sp>
          <p:nvSpPr>
            <p:cNvPr id="23" name="Freeform 241">
              <a:extLst>
                <a:ext uri="{FF2B5EF4-FFF2-40B4-BE49-F238E27FC236}">
                  <a16:creationId xmlns:a16="http://schemas.microsoft.com/office/drawing/2014/main" id="{C8ADFBCD-5735-4FD4-A495-C2289E553B4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8A116"/>
            </a:solidFill>
            <a:ln w="9028" cap="flat">
              <a:noFill/>
              <a:prstDash val="solid"/>
              <a:miter/>
            </a:ln>
          </p:spPr>
          <p:txBody>
            <a:bodyPr rtlCol="0" anchor="ctr"/>
            <a:lstStyle/>
            <a:p>
              <a:endParaRPr lang="en-US" dirty="0"/>
            </a:p>
          </p:txBody>
        </p:sp>
        <p:grpSp>
          <p:nvGrpSpPr>
            <p:cNvPr id="24" name="Graphic 2">
              <a:extLst>
                <a:ext uri="{FF2B5EF4-FFF2-40B4-BE49-F238E27FC236}">
                  <a16:creationId xmlns:a16="http://schemas.microsoft.com/office/drawing/2014/main" id="{047817AD-C8F2-7461-01F1-19FCECF4293A}"/>
                </a:ext>
              </a:extLst>
            </p:cNvPr>
            <p:cNvGrpSpPr/>
            <p:nvPr/>
          </p:nvGrpSpPr>
          <p:grpSpPr>
            <a:xfrm>
              <a:off x="10376768" y="2334933"/>
              <a:ext cx="920484" cy="919581"/>
              <a:chOff x="10376768" y="2334933"/>
              <a:chExt cx="920484" cy="919581"/>
            </a:xfrm>
            <a:grpFill/>
          </p:grpSpPr>
          <p:sp>
            <p:nvSpPr>
              <p:cNvPr id="25" name="Freeform 243">
                <a:extLst>
                  <a:ext uri="{FF2B5EF4-FFF2-40B4-BE49-F238E27FC236}">
                    <a16:creationId xmlns:a16="http://schemas.microsoft.com/office/drawing/2014/main" id="{BD2BD4F6-1D11-59B1-59F7-20365CB296F9}"/>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p>
            </p:txBody>
          </p:sp>
          <p:sp>
            <p:nvSpPr>
              <p:cNvPr id="26" name="Freeform 244">
                <a:extLst>
                  <a:ext uri="{FF2B5EF4-FFF2-40B4-BE49-F238E27FC236}">
                    <a16:creationId xmlns:a16="http://schemas.microsoft.com/office/drawing/2014/main" id="{8D8E4AEE-C155-00F2-4054-3B989C032971}"/>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p>
            </p:txBody>
          </p:sp>
        </p:grpSp>
      </p:gr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35953" y="1601269"/>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898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346056"/>
            <a:ext cx="7783630" cy="5234406"/>
          </a:xfrm>
        </p:spPr>
        <p:txBody>
          <a:bodyPr/>
          <a:lstStyle/>
          <a:p>
            <a:pPr marL="12700" indent="-12700" algn="just">
              <a:lnSpc>
                <a:spcPts val="2480"/>
              </a:lnSpc>
              <a:spcBef>
                <a:spcPts val="0"/>
              </a:spcBef>
            </a:pPr>
            <a:r>
              <a:rPr lang="en-IE" sz="2400" b="1" dirty="0">
                <a:solidFill>
                  <a:srgbClr val="296B5F"/>
                </a:solidFill>
              </a:rPr>
              <a:t>Principaux facteurs de satisfaction des visiteurs : </a:t>
            </a:r>
          </a:p>
          <a:p>
            <a:pPr marL="12700" indent="-12700" algn="just">
              <a:lnSpc>
                <a:spcPts val="2480"/>
              </a:lnSpc>
              <a:spcBef>
                <a:spcPts val="0"/>
              </a:spcBef>
            </a:pPr>
            <a:endParaRPr lang="en-IE" b="1" dirty="0">
              <a:solidFill>
                <a:srgbClr val="424242"/>
              </a:solidFill>
            </a:endParaRPr>
          </a:p>
          <a:p>
            <a:pPr marL="12700" indent="-12700" algn="just">
              <a:lnSpc>
                <a:spcPts val="2480"/>
              </a:lnSpc>
              <a:spcBef>
                <a:spcPts val="0"/>
              </a:spcBef>
            </a:pPr>
            <a:r>
              <a:rPr lang="en-IE" sz="2400" b="1" dirty="0">
                <a:solidFill>
                  <a:srgbClr val="424242"/>
                </a:solidFill>
              </a:rPr>
              <a:t>La narration </a:t>
            </a:r>
            <a:r>
              <a:rPr lang="en-IE" sz="2400" dirty="0">
                <a:solidFill>
                  <a:srgbClr val="424242"/>
                </a:solidFill>
              </a:rPr>
              <a:t>est un facteur clé de la satisfaction des visiteurs et doit faire appel aux niveaux intellectuel, émotionnel et physique - l'expérience doit être concrète et immersive et faire appel à tous les sens. Il est essentiel que l'histoire construise le récit de votre entreprise et qu'elle soit intéressante, unique et mémorable. Des </a:t>
            </a:r>
            <a:r>
              <a:rPr lang="en-IE" sz="2400" b="1" dirty="0">
                <a:solidFill>
                  <a:srgbClr val="424242"/>
                </a:solidFill>
              </a:rPr>
              <a:t>guides touristiques </a:t>
            </a:r>
            <a:r>
              <a:rPr lang="en-IE" sz="2400" dirty="0">
                <a:solidFill>
                  <a:srgbClr val="424242"/>
                </a:solidFill>
              </a:rPr>
              <a:t>passionnés et divertissants sont les principaux moteurs de l'adhésion. La diversité des </a:t>
            </a:r>
            <a:r>
              <a:rPr lang="en-IE" sz="2400" b="1" dirty="0">
                <a:solidFill>
                  <a:srgbClr val="424242"/>
                </a:solidFill>
              </a:rPr>
              <a:t>présentations</a:t>
            </a:r>
            <a:r>
              <a:rPr lang="en-IE" sz="2400" dirty="0">
                <a:solidFill>
                  <a:srgbClr val="424242"/>
                </a:solidFill>
              </a:rPr>
              <a:t>, des </a:t>
            </a:r>
            <a:r>
              <a:rPr lang="en-IE" sz="2400" b="1" dirty="0">
                <a:solidFill>
                  <a:srgbClr val="424242"/>
                </a:solidFill>
              </a:rPr>
              <a:t>expositions et des outils d'information </a:t>
            </a:r>
            <a:r>
              <a:rPr lang="en-IE" sz="2400" dirty="0">
                <a:solidFill>
                  <a:srgbClr val="424242"/>
                </a:solidFill>
              </a:rPr>
              <a:t>attire les visiteurs. Veillez à ce que les </a:t>
            </a:r>
            <a:r>
              <a:rPr lang="en-IE" sz="2400" b="1" dirty="0">
                <a:solidFill>
                  <a:srgbClr val="424242"/>
                </a:solidFill>
              </a:rPr>
              <a:t>aménagements </a:t>
            </a:r>
            <a:r>
              <a:rPr lang="en-IE" sz="2400" dirty="0">
                <a:solidFill>
                  <a:srgbClr val="424242"/>
                </a:solidFill>
              </a:rPr>
              <a:t>intérieurs et extérieurs soient cohérents et facilitent le récit de l'histoire. L'accès, les équipements et le personnel contribuent à la satisfaction générale. Et bien sûr, la perception du </a:t>
            </a:r>
            <a:r>
              <a:rPr lang="en-IE" sz="2400" b="1" dirty="0">
                <a:solidFill>
                  <a:srgbClr val="424242"/>
                </a:solidFill>
              </a:rPr>
              <a:t>rapport qualité-prix </a:t>
            </a:r>
            <a:r>
              <a:rPr lang="en-IE" sz="2400" dirty="0">
                <a:solidFill>
                  <a:srgbClr val="424242"/>
                </a:solidFill>
              </a:rPr>
              <a:t>est importante. Demandez aux </a:t>
            </a:r>
            <a:r>
              <a:rPr lang="en-IE" sz="2400" b="1" dirty="0">
                <a:solidFill>
                  <a:srgbClr val="424242"/>
                </a:solidFill>
              </a:rPr>
              <a:t>visiteurs de vous faire part de leurs commentaires </a:t>
            </a:r>
            <a:r>
              <a:rPr lang="en-IE" sz="2400" dirty="0">
                <a:solidFill>
                  <a:srgbClr val="424242"/>
                </a:solidFill>
              </a:rPr>
              <a:t>afin d'améliorer continuellement votre offre et de donner aux gens ce qu'ils veulent ! </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Urbain </a:t>
            </a:r>
          </a:p>
          <a:p>
            <a:pPr>
              <a:lnSpc>
                <a:spcPts val="3520"/>
              </a:lnSpc>
              <a:spcBef>
                <a:spcPts val="0"/>
              </a:spcBef>
            </a:pPr>
            <a:r>
              <a:rPr lang="en-US" b="1">
                <a:solidFill>
                  <a:srgbClr val="E8A116"/>
                </a:solidFill>
              </a:rPr>
              <a:t>Agrotourisme</a:t>
            </a:r>
            <a:endParaRPr lang="en-US" b="1" dirty="0">
              <a:solidFill>
                <a:srgbClr val="E8A116"/>
              </a:solidFill>
            </a:endParaRPr>
          </a:p>
        </p:txBody>
      </p:sp>
    </p:spTree>
    <p:extLst>
      <p:ext uri="{BB962C8B-B14F-4D97-AF65-F5344CB8AC3E}">
        <p14:creationId xmlns:p14="http://schemas.microsoft.com/office/powerpoint/2010/main" val="4150819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3252399" cy="5234406"/>
          </a:xfrm>
        </p:spPr>
        <p:txBody>
          <a:bodyPr/>
          <a:lstStyle/>
          <a:p>
            <a:pPr marL="12700" indent="-12700">
              <a:lnSpc>
                <a:spcPts val="2480"/>
              </a:lnSpc>
              <a:spcBef>
                <a:spcPts val="0"/>
              </a:spcBef>
            </a:pPr>
            <a:r>
              <a:rPr lang="en-IE" sz="2400" b="1" dirty="0">
                <a:solidFill>
                  <a:srgbClr val="296B5F"/>
                </a:solidFill>
              </a:rPr>
              <a:t>Répondre aux besoins des visiteurs </a:t>
            </a:r>
            <a:r>
              <a:rPr lang="en-IE" sz="2400" dirty="0">
                <a:solidFill>
                  <a:srgbClr val="296B5F"/>
                </a:solidFill>
              </a:rPr>
              <a:t>: </a:t>
            </a:r>
          </a:p>
          <a:p>
            <a:pPr marL="12700" indent="-12700">
              <a:lnSpc>
                <a:spcPts val="2480"/>
              </a:lnSpc>
              <a:spcBef>
                <a:spcPts val="0"/>
              </a:spcBef>
            </a:pPr>
            <a:endParaRPr lang="en-IE" dirty="0">
              <a:solidFill>
                <a:srgbClr val="424242"/>
              </a:solidFill>
            </a:endParaRPr>
          </a:p>
          <a:p>
            <a:pPr marL="12700" indent="-12700">
              <a:lnSpc>
                <a:spcPts val="2480"/>
              </a:lnSpc>
              <a:spcBef>
                <a:spcPts val="0"/>
              </a:spcBef>
            </a:pPr>
            <a:r>
              <a:rPr lang="en-IE" sz="2400" dirty="0">
                <a:solidFill>
                  <a:srgbClr val="424242"/>
                </a:solidFill>
              </a:rPr>
              <a:t>Outre l'histoire et la narration touristiques, d'autres éléments doivent être pris en compte, notamment le stationnement, les toilettes, l'accès des personnes handicapées, les liens avec l'histoire de la destination au sens large.</a:t>
            </a:r>
          </a:p>
          <a:p>
            <a:pPr marL="12700" indent="-12700">
              <a:lnSpc>
                <a:spcPts val="2480"/>
              </a:lnSpc>
              <a:spcBef>
                <a:spcPts val="0"/>
              </a:spcBef>
            </a:pPr>
            <a:endParaRPr lang="en-IE" sz="2400" dirty="0">
              <a:solidFill>
                <a:srgbClr val="424242"/>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D21CCA56-9907-F7F8-DF8E-906967AAD724}"/>
              </a:ext>
            </a:extLst>
          </p:cNvPr>
          <p:cNvPicPr>
            <a:picLocks noChangeAspect="1"/>
          </p:cNvPicPr>
          <p:nvPr/>
        </p:nvPicPr>
        <p:blipFill>
          <a:blip r:embed="rId2"/>
          <a:stretch>
            <a:fillRect/>
          </a:stretch>
        </p:blipFill>
        <p:spPr>
          <a:xfrm>
            <a:off x="6850250" y="577116"/>
            <a:ext cx="5228006" cy="5100686"/>
          </a:xfrm>
          <a:prstGeom prst="ellipse">
            <a:avLst/>
          </a:prstGeom>
        </p:spPr>
      </p:pic>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Urbain </a:t>
            </a:r>
          </a:p>
          <a:p>
            <a:pPr>
              <a:lnSpc>
                <a:spcPts val="3520"/>
              </a:lnSpc>
              <a:spcBef>
                <a:spcPts val="0"/>
              </a:spcBef>
            </a:pPr>
            <a:r>
              <a:rPr lang="en-US" b="1">
                <a:solidFill>
                  <a:srgbClr val="E8A116"/>
                </a:solidFill>
              </a:rPr>
              <a:t>Agrotourisme</a:t>
            </a:r>
            <a:endParaRPr lang="en-US" b="1" dirty="0">
              <a:solidFill>
                <a:srgbClr val="E8A116"/>
              </a:solidFill>
            </a:endParaRPr>
          </a:p>
        </p:txBody>
      </p:sp>
    </p:spTree>
    <p:extLst>
      <p:ext uri="{BB962C8B-B14F-4D97-AF65-F5344CB8AC3E}">
        <p14:creationId xmlns:p14="http://schemas.microsoft.com/office/powerpoint/2010/main" val="278270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405082" cy="4995245"/>
          </a:xfrm>
        </p:spPr>
        <p:txBody>
          <a:bodyPr/>
          <a:lstStyle/>
          <a:p>
            <a:pPr marL="1568450" indent="-1568450">
              <a:tabLst>
                <a:tab pos="1554163" algn="l"/>
              </a:tabLst>
            </a:pPr>
            <a:r>
              <a:rPr lang="en-IE" sz="1800" b="1" dirty="0"/>
              <a:t>Exercice : </a:t>
            </a:r>
            <a:r>
              <a:rPr lang="en-IE" sz="1800" dirty="0"/>
              <a:t>que pouvez-vous ajouter à votre ferme urbaine pour qu'elle soit plus attrayante pour les touristes ? </a:t>
            </a:r>
          </a:p>
          <a:p>
            <a:pPr marL="1568450" indent="-1568450">
              <a:tabLst>
                <a:tab pos="1554163" algn="l"/>
              </a:tabLst>
            </a:pPr>
            <a:endParaRPr lang="en-IE" sz="1800" b="1" dirty="0"/>
          </a:p>
          <a:p>
            <a:pPr marL="1568450" indent="-1568450">
              <a:tabLst>
                <a:tab pos="1554163" algn="l"/>
              </a:tabLst>
            </a:pPr>
            <a:r>
              <a:rPr lang="en-IE" sz="1800" b="1" dirty="0"/>
              <a:t>Site web </a:t>
            </a:r>
            <a:r>
              <a:rPr lang="en-IE" sz="1800" dirty="0"/>
              <a:t>: </a:t>
            </a:r>
            <a:r>
              <a:rPr lang="en-IE" sz="1800" dirty="0">
                <a:solidFill>
                  <a:srgbClr val="87AF3F"/>
                </a:solidFill>
                <a:hlinkClick r:id="rId2">
                  <a:extLst>
                    <a:ext uri="{A12FA001-AC4F-418D-AE19-62706E023703}">
                      <ahyp:hlinkClr xmlns:ahyp="http://schemas.microsoft.com/office/drawing/2018/hyperlinkcolor" val="tx"/>
                    </a:ext>
                  </a:extLst>
                </a:hlinkClick>
              </a:rPr>
              <a:t>https://www.failteireland.ie/FailteIreland/media/WebsiteStructure/Documents/3_Research_Insights/4_ Visitor_Insights/Visitor-Attraction-Experience-Research-2018.pdf?ext=.pdf</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https://www.bienvenue-a-la-ferme.com/</a:t>
            </a:r>
            <a:endParaRPr lang="en-IE" sz="1800" dirty="0">
              <a:solidFill>
                <a:srgbClr val="87AF3F"/>
              </a:solidFill>
            </a:endParaRPr>
          </a:p>
          <a:p>
            <a:pPr marL="1568450" indent="-1568450"/>
            <a:r>
              <a:rPr lang="en-IE" sz="1800" b="1" dirty="0"/>
              <a:t>YouTube </a:t>
            </a:r>
            <a:r>
              <a:rPr lang="en-IE" sz="1800" dirty="0"/>
              <a:t>: 	Jardinage urbain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https://www.youtube.com/watch?v=ddiYlzTbrGU </a:t>
            </a:r>
            <a:r>
              <a:rPr lang="en-IE" sz="1800" dirty="0">
                <a:solidFill>
                  <a:srgbClr val="87AF3F"/>
                </a:solidFill>
              </a:rPr>
              <a:t>; </a:t>
            </a:r>
            <a:r>
              <a:rPr lang="en-IE" sz="1800" dirty="0"/>
              <a:t>Agritourisme </a:t>
            </a:r>
            <a:r>
              <a:rPr lang="en-IE" sz="1800" dirty="0">
                <a:solidFill>
                  <a:srgbClr val="87AF3F"/>
                </a:solidFill>
              </a:rPr>
              <a:t>https://www.youtube.com/watch?v=hZ1IrxNt9mo&amp;t=1s </a:t>
            </a:r>
          </a:p>
          <a:p>
            <a:pPr marL="1568450" indent="-1568450"/>
            <a:r>
              <a:rPr lang="en-IE" sz="1800" b="1" dirty="0"/>
              <a:t>Étude de cas : 	</a:t>
            </a:r>
            <a:r>
              <a:rPr lang="en-IE" sz="1800" dirty="0"/>
              <a:t>Pionniers de notre temps </a:t>
            </a:r>
            <a:r>
              <a:rPr lang="en-IE" sz="1800" b="1" dirty="0"/>
              <a:t>Nouvelle feuille de route urbaine </a:t>
            </a:r>
            <a:r>
              <a:rPr lang="en-IE" sz="1800" dirty="0"/>
              <a:t>: Médiateur éco-touristique</a:t>
            </a:r>
            <a:endParaRPr lang="en-IE" sz="1800" dirty="0">
              <a:solidFill>
                <a:srgbClr val="FF0000"/>
              </a:solidFill>
            </a:endParaRPr>
          </a:p>
          <a:p>
            <a:pPr marL="1568450" indent="-1568450"/>
            <a:r>
              <a:rPr lang="en-IE" sz="1800" b="1" dirty="0"/>
              <a:t>Publication </a:t>
            </a:r>
            <a:r>
              <a:rPr lang="en-IE" sz="1800" dirty="0"/>
              <a:t>: </a:t>
            </a:r>
            <a:r>
              <a:rPr lang="en-IE" sz="1800" dirty="0" err="1"/>
              <a:t>Zasada</a:t>
            </a:r>
            <a:r>
              <a:rPr lang="en-IE" sz="1800" dirty="0"/>
              <a:t>, I. 2011. L'agriculture périurbaine multifonctionnelle - Un examen des demandes sociétales et de la fourniture de biens et de services par l'agriculture. Land Use Policy. Vol. 28 (4) pp. 639-648. </a:t>
            </a:r>
            <a:r>
              <a:rPr lang="en-IE" sz="1800" dirty="0" err="1"/>
              <a:t>Carril</a:t>
            </a:r>
            <a:r>
              <a:rPr lang="en-IE" sz="1800" dirty="0"/>
              <a:t>, V.P. et Vila, N.A., 2012. Agritourisme dans les zones périurbaines : leçons d'une initiative de tourisme végétal dans le parc agraire du </a:t>
            </a:r>
            <a:r>
              <a:rPr lang="en-IE" sz="1800" dirty="0" err="1"/>
              <a:t>Baix Llobregat </a:t>
            </a:r>
            <a:r>
              <a:rPr lang="en-IE" sz="1800" dirty="0"/>
              <a:t>(Catalogne). </a:t>
            </a:r>
            <a:r>
              <a:rPr lang="en-IE" sz="1800" dirty="0" err="1"/>
              <a:t>Cuadernos </a:t>
            </a:r>
            <a:r>
              <a:rPr lang="en-IE" sz="1800" dirty="0"/>
              <a:t>de Turismo, 29, pp.283-288. Failte Ireland. 2018. What makes a Great Visitor Attraction (Ce qui fait une grande attraction touristique). Disponible à l'adresse </a:t>
            </a:r>
            <a:r>
              <a:rPr lang="en-IE" sz="1800" dirty="0">
                <a:solidFill>
                  <a:srgbClr val="87AF3F"/>
                </a:solidFill>
                <a:hlinkClick r:id="rId2">
                  <a:extLst>
                    <a:ext uri="{A12FA001-AC4F-418D-AE19-62706E023703}">
                      <ahyp:hlinkClr xmlns:ahyp="http://schemas.microsoft.com/office/drawing/2018/hyperlinkcolor" val="tx"/>
                    </a:ext>
                  </a:extLst>
                </a:hlinkClick>
              </a:rPr>
              <a:t>: https://www.failteireland.ie/FailteIreland/media/WebsiteStructure/Documents/3_Research_Insights/4_Visitor_Insights/Visitor-Attraction-Experience-Research-2018.pdf?ext=.pdf</a:t>
            </a:r>
            <a:endParaRPr lang="en-IE" sz="1800" dirty="0">
              <a:solidFill>
                <a:srgbClr val="87AF3F"/>
              </a:solidFill>
            </a:endParaRPr>
          </a:p>
          <a:p>
            <a:pPr marL="1568450" indent="-1568450"/>
            <a:r>
              <a:rPr lang="en-IE" sz="1800" dirty="0"/>
              <a:t>	Failte Ireland. 2021. Lignes directrices pour le développement de sentiers alimentaires. Disponible à l'adresse </a:t>
            </a:r>
            <a:r>
              <a:rPr lang="en-IE" sz="1800" dirty="0">
                <a:solidFill>
                  <a:srgbClr val="87AF3F"/>
                </a:solidFill>
                <a:hlinkClick r:id="rId5">
                  <a:extLst>
                    <a:ext uri="{A12FA001-AC4F-418D-AE19-62706E023703}">
                      <ahyp:hlinkClr xmlns:ahyp="http://schemas.microsoft.com/office/drawing/2018/hyperlinkcolor" val="tx"/>
                    </a:ext>
                  </a:extLst>
                </a:hlinkClick>
              </a:rPr>
              <a:t>: https://www.failteireland.ie/FailteIreland/media/WebsiteStructure/Documents/Product_Development/Food_Tourism/FI_Guidelines_Development_Food-Trails_V4.pdf</a:t>
            </a:r>
            <a:endParaRPr lang="en-IE" sz="1800" dirty="0">
              <a:solidFill>
                <a:srgbClr val="87AF3F"/>
              </a:solidFill>
            </a:endParaRPr>
          </a:p>
          <a:p>
            <a:pPr marL="1568450" indent="-1568450"/>
            <a:endParaRPr lang="en-IE" sz="1800" dirty="0"/>
          </a:p>
          <a:p>
            <a:pPr marL="1568450" indent="-1568450">
              <a:lnSpc>
                <a:spcPts val="2160"/>
              </a:lnSpc>
              <a:spcBef>
                <a:spcPts val="0"/>
              </a:spcBef>
            </a:pPr>
            <a:endParaRPr lang="en-IE" sz="1800" dirty="0">
              <a:solidFill>
                <a:srgbClr val="87AF3F"/>
              </a:solidFill>
            </a:endParaRPr>
          </a:p>
          <a:p>
            <a:pPr marL="1568450" indent="-1568450">
              <a:lnSpc>
                <a:spcPts val="2160"/>
              </a:lnSpc>
              <a:spcBef>
                <a:spcPts val="0"/>
              </a:spcBef>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752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292977" y="2803631"/>
            <a:ext cx="5521360"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bg1"/>
                </a:solidFill>
              </a:rPr>
              <a:t>Transformation des aliments et pratiques d'hygiène : produire des aliments sûrs</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03</a:t>
            </a:r>
          </a:p>
        </p:txBody>
      </p:sp>
    </p:spTree>
    <p:extLst>
      <p:ext uri="{BB962C8B-B14F-4D97-AF65-F5344CB8AC3E}">
        <p14:creationId xmlns:p14="http://schemas.microsoft.com/office/powerpoint/2010/main" val="4167778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76657" y="2205963"/>
            <a:ext cx="11096244" cy="4166702"/>
          </a:xfrm>
        </p:spPr>
        <p:txBody>
          <a:bodyPr/>
          <a:lstStyle/>
          <a:p>
            <a:pPr marL="12700" indent="-12700" algn="just">
              <a:lnSpc>
                <a:spcPts val="2340"/>
              </a:lnSpc>
              <a:spcBef>
                <a:spcPts val="0"/>
              </a:spcBef>
            </a:pPr>
            <a:r>
              <a:rPr lang="en-IE" sz="1600" dirty="0">
                <a:solidFill>
                  <a:srgbClr val="424242"/>
                </a:solidFill>
                <a:latin typeface="Calibri" panose="020F0502020204030204" pitchFamily="34" charset="0"/>
                <a:cs typeface="Calibri" panose="020F0502020204030204" pitchFamily="34" charset="0"/>
              </a:rPr>
              <a:t>La sécurité alimentaire est utilisée comme une méthode/discipline scientifique décrivant la </a:t>
            </a:r>
            <a:r>
              <a:rPr lang="en-IE" sz="1600" b="1" dirty="0">
                <a:solidFill>
                  <a:srgbClr val="424242"/>
                </a:solidFill>
                <a:latin typeface="Calibri" panose="020F0502020204030204" pitchFamily="34" charset="0"/>
                <a:cs typeface="Calibri" panose="020F0502020204030204" pitchFamily="34" charset="0"/>
              </a:rPr>
              <a:t>manipulation, la préparation et le stockage des aliments de manière à prévenir les maladies d'origine alimentaire</a:t>
            </a:r>
            <a:r>
              <a:rPr lang="en-IE" sz="1600" dirty="0">
                <a:solidFill>
                  <a:srgbClr val="424242"/>
                </a:solidFill>
                <a:latin typeface="Calibri" panose="020F0502020204030204" pitchFamily="34" charset="0"/>
                <a:cs typeface="Calibri" panose="020F0502020204030204" pitchFamily="34" charset="0"/>
              </a:rPr>
              <a:t>. Le règlement (CE) n° 178/2002 traite des principes généraux et des prescriptions générales de la législation alimentaire, établit l'Autorité européenne de sécurité des aliments et fixe des procédures en matière de sécurité alimentaire. Selon l'OMS, on estime que </a:t>
            </a:r>
            <a:r>
              <a:rPr lang="en-IE" sz="1600" b="1" dirty="0">
                <a:solidFill>
                  <a:srgbClr val="424242"/>
                </a:solidFill>
                <a:latin typeface="Calibri" panose="020F0502020204030204" pitchFamily="34" charset="0"/>
                <a:cs typeface="Calibri" panose="020F0502020204030204" pitchFamily="34" charset="0"/>
              </a:rPr>
              <a:t>600 millions de personnes dans le monde, soit près d'une sur dix, tombent malades après avoir consommé des aliments contaminés </a:t>
            </a:r>
            <a:r>
              <a:rPr lang="en-IE" sz="1600" dirty="0">
                <a:solidFill>
                  <a:srgbClr val="424242"/>
                </a:solidFill>
                <a:latin typeface="Calibri" panose="020F0502020204030204" pitchFamily="34" charset="0"/>
                <a:cs typeface="Calibri" panose="020F0502020204030204" pitchFamily="34" charset="0"/>
              </a:rPr>
              <a:t>et que </a:t>
            </a:r>
            <a:r>
              <a:rPr lang="en-IE" sz="1600" b="1" dirty="0">
                <a:solidFill>
                  <a:srgbClr val="424242"/>
                </a:solidFill>
                <a:latin typeface="Calibri" panose="020F0502020204030204" pitchFamily="34" charset="0"/>
                <a:cs typeface="Calibri" panose="020F0502020204030204" pitchFamily="34" charset="0"/>
              </a:rPr>
              <a:t>420 000 en meurent </a:t>
            </a:r>
            <a:r>
              <a:rPr lang="en-IE" sz="1600" dirty="0">
                <a:solidFill>
                  <a:srgbClr val="424242"/>
                </a:solidFill>
                <a:latin typeface="Calibri" panose="020F0502020204030204" pitchFamily="34" charset="0"/>
                <a:cs typeface="Calibri" panose="020F0502020204030204" pitchFamily="34" charset="0"/>
              </a:rPr>
              <a:t>chaque année, ce qui représente une perte de 33 millions d'années de vie en bonne santé. </a:t>
            </a:r>
          </a:p>
          <a:p>
            <a:pPr marL="12700" indent="-12700" algn="just">
              <a:lnSpc>
                <a:spcPts val="2340"/>
              </a:lnSpc>
              <a:spcBef>
                <a:spcPts val="0"/>
              </a:spcBef>
            </a:pPr>
            <a:endParaRPr lang="en-IE" sz="16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1600" dirty="0">
                <a:solidFill>
                  <a:srgbClr val="424242"/>
                </a:solidFill>
                <a:latin typeface="Calibri" panose="020F0502020204030204" pitchFamily="34" charset="0"/>
                <a:cs typeface="Calibri" panose="020F0502020204030204" pitchFamily="34" charset="0"/>
              </a:rPr>
              <a:t>Les exigences générales et spécifiques en matière d'hygiène, y compris le </a:t>
            </a:r>
            <a:r>
              <a:rPr lang="en-IE" sz="1600" b="1" dirty="0">
                <a:solidFill>
                  <a:srgbClr val="424242"/>
                </a:solidFill>
                <a:latin typeface="Calibri" panose="020F0502020204030204" pitchFamily="34" charset="0"/>
                <a:cs typeface="Calibri" panose="020F0502020204030204" pitchFamily="34" charset="0"/>
              </a:rPr>
              <a:t>système HACCP, </a:t>
            </a:r>
            <a:r>
              <a:rPr lang="en-IE" sz="1600" dirty="0">
                <a:solidFill>
                  <a:srgbClr val="424242"/>
                </a:solidFill>
                <a:latin typeface="Calibri" panose="020F0502020204030204" pitchFamily="34" charset="0"/>
                <a:cs typeface="Calibri" panose="020F0502020204030204" pitchFamily="34" charset="0"/>
              </a:rPr>
              <a:t>sont définies et détaillées dans la directive CE 852 de 2004. Le système d'analyse des risques et de maîtrise des points critiques (HACCP) est un système de gestion de la sécurité alimentaire qui vise à prévenir les maladies d'origine alimentaire dues à des risques biologiques, physiques et chimiques. Le concept HACCP a été développé pour la première fois dans les années 1960 par la National Aeronautics and Space Administration (</a:t>
            </a:r>
            <a:r>
              <a:rPr lang="en-IE" sz="1600" b="1" dirty="0">
                <a:solidFill>
                  <a:srgbClr val="424242"/>
                </a:solidFill>
                <a:latin typeface="Calibri" panose="020F0502020204030204" pitchFamily="34" charset="0"/>
                <a:cs typeface="Calibri" panose="020F0502020204030204" pitchFamily="34" charset="0"/>
              </a:rPr>
              <a:t>NASA) des États-Unis, en </a:t>
            </a:r>
            <a:r>
              <a:rPr lang="en-IE" sz="1600" dirty="0">
                <a:solidFill>
                  <a:srgbClr val="424242"/>
                </a:solidFill>
                <a:latin typeface="Calibri" panose="020F0502020204030204" pitchFamily="34" charset="0"/>
                <a:cs typeface="Calibri" panose="020F0502020204030204" pitchFamily="34" charset="0"/>
              </a:rPr>
              <a:t>collaboration avec Pillsbury, une entreprise alimentaire, afin de garantir des aliments exempts de miettes et de pathogènes ayant une longue durée de conservation pour les voyages dans l'espace - la première exigence en matière de surveillance et de mesure des pathogènes imposée à l'industrie alimentaire. </a:t>
            </a: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Sécurité alimentaire</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8776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76657" y="2051359"/>
            <a:ext cx="10317675" cy="4293312"/>
          </a:xfrm>
        </p:spPr>
        <p:txBody>
          <a:bodyPr/>
          <a:lstStyle/>
          <a:p>
            <a:pPr marL="12700" indent="-12700">
              <a:lnSpc>
                <a:spcPts val="2340"/>
              </a:lnSpc>
              <a:spcBef>
                <a:spcPts val="0"/>
              </a:spcBef>
            </a:pPr>
            <a:r>
              <a:rPr lang="en-IE" sz="1800" dirty="0">
                <a:solidFill>
                  <a:srgbClr val="424242"/>
                </a:solidFill>
                <a:latin typeface="Calibri" panose="020F0502020204030204" pitchFamily="34" charset="0"/>
                <a:cs typeface="Calibri" panose="020F0502020204030204" pitchFamily="34" charset="0"/>
              </a:rPr>
              <a:t>Un </a:t>
            </a:r>
            <a:r>
              <a:rPr lang="en-IE" sz="1800" b="1" dirty="0">
                <a:solidFill>
                  <a:srgbClr val="424242"/>
                </a:solidFill>
                <a:latin typeface="Calibri" panose="020F0502020204030204" pitchFamily="34" charset="0"/>
                <a:cs typeface="Calibri" panose="020F0502020204030204" pitchFamily="34" charset="0"/>
              </a:rPr>
              <a:t>danger pour la sécurité alimentaire </a:t>
            </a:r>
            <a:r>
              <a:rPr lang="en-IE" sz="1800" dirty="0">
                <a:solidFill>
                  <a:srgbClr val="424242"/>
                </a:solidFill>
                <a:latin typeface="Calibri" panose="020F0502020204030204" pitchFamily="34" charset="0"/>
                <a:cs typeface="Calibri" panose="020F0502020204030204" pitchFamily="34" charset="0"/>
              </a:rPr>
              <a:t>est un agent biologique, chimique ou physique présent dans les denrées alimentaires et susceptible de provoquer des effets néfastes pour la santé, des maladies ou la mort. Les sources de danger sont les suivantes</a:t>
            </a:r>
          </a:p>
          <a:p>
            <a:pPr marL="457200" indent="-457200">
              <a:lnSpc>
                <a:spcPts val="2340"/>
              </a:lnSpc>
              <a:spcBef>
                <a:spcPts val="0"/>
              </a:spcBef>
              <a:buClr>
                <a:srgbClr val="87AF3F"/>
              </a:buClr>
              <a:buFont typeface="+mj-lt"/>
              <a:buAutoNum type="arabicPeriod"/>
            </a:pPr>
            <a:r>
              <a:rPr lang="en-IE" sz="1800" b="1" dirty="0">
                <a:solidFill>
                  <a:srgbClr val="424242"/>
                </a:solidFill>
                <a:latin typeface="Calibri" panose="020F0502020204030204" pitchFamily="34" charset="0"/>
                <a:cs typeface="Calibri" panose="020F0502020204030204" pitchFamily="34" charset="0"/>
              </a:rPr>
              <a:t>Ingrédients, </a:t>
            </a:r>
          </a:p>
          <a:p>
            <a:pPr marL="457200" indent="-457200">
              <a:lnSpc>
                <a:spcPts val="2340"/>
              </a:lnSpc>
              <a:spcBef>
                <a:spcPts val="0"/>
              </a:spcBef>
              <a:buClr>
                <a:srgbClr val="87AF3F"/>
              </a:buClr>
              <a:buFont typeface="+mj-lt"/>
              <a:buAutoNum type="arabicPeriod"/>
            </a:pPr>
            <a:r>
              <a:rPr lang="en-IE" sz="1800" b="1" dirty="0">
                <a:solidFill>
                  <a:srgbClr val="424242"/>
                </a:solidFill>
                <a:latin typeface="Calibri" panose="020F0502020204030204" pitchFamily="34" charset="0"/>
                <a:cs typeface="Calibri" panose="020F0502020204030204" pitchFamily="34" charset="0"/>
              </a:rPr>
              <a:t>Environnement de traitement et </a:t>
            </a:r>
          </a:p>
          <a:p>
            <a:pPr marL="457200" indent="-457200">
              <a:lnSpc>
                <a:spcPts val="2340"/>
              </a:lnSpc>
              <a:spcBef>
                <a:spcPts val="0"/>
              </a:spcBef>
              <a:buClr>
                <a:srgbClr val="87AF3F"/>
              </a:buClr>
              <a:buFont typeface="+mj-lt"/>
              <a:buAutoNum type="arabicPeriod"/>
            </a:pPr>
            <a:r>
              <a:rPr lang="en-IE" sz="1800" b="1" dirty="0">
                <a:solidFill>
                  <a:srgbClr val="424242"/>
                </a:solidFill>
                <a:latin typeface="Calibri" panose="020F0502020204030204" pitchFamily="34" charset="0"/>
                <a:cs typeface="Calibri" panose="020F0502020204030204" pitchFamily="34" charset="0"/>
              </a:rPr>
              <a:t>Les personnes. </a:t>
            </a:r>
          </a:p>
          <a:p>
            <a:pPr marL="457200" indent="-457200">
              <a:lnSpc>
                <a:spcPts val="2340"/>
              </a:lnSpc>
              <a:spcBef>
                <a:spcPts val="0"/>
              </a:spcBef>
              <a:buClr>
                <a:srgbClr val="87AF3F"/>
              </a:buClr>
              <a:buFont typeface="+mj-lt"/>
              <a:buAutoNum type="arabicPeriod"/>
            </a:pPr>
            <a:endParaRPr lang="en-IE" sz="1800" b="1" dirty="0">
              <a:solidFill>
                <a:srgbClr val="424242"/>
              </a:solidFill>
              <a:latin typeface="Calibri" panose="020F0502020204030204" pitchFamily="34" charset="0"/>
              <a:cs typeface="Calibri" panose="020F0502020204030204" pitchFamily="34" charset="0"/>
            </a:endParaRPr>
          </a:p>
          <a:p>
            <a:pPr marL="0" indent="0">
              <a:lnSpc>
                <a:spcPts val="2340"/>
              </a:lnSpc>
              <a:spcBef>
                <a:spcPts val="0"/>
              </a:spcBef>
              <a:buClr>
                <a:srgbClr val="87AF3F"/>
              </a:buClr>
            </a:pPr>
            <a:r>
              <a:rPr lang="en-IE" sz="1800" dirty="0">
                <a:solidFill>
                  <a:srgbClr val="424242"/>
                </a:solidFill>
                <a:latin typeface="Calibri" panose="020F0502020204030204" pitchFamily="34" charset="0"/>
                <a:cs typeface="Calibri" panose="020F0502020204030204" pitchFamily="34" charset="0"/>
              </a:rPr>
              <a:t>Les risques </a:t>
            </a:r>
            <a:r>
              <a:rPr lang="en-IE" sz="1800" b="1" dirty="0">
                <a:solidFill>
                  <a:srgbClr val="424242"/>
                </a:solidFill>
                <a:latin typeface="Calibri" panose="020F0502020204030204" pitchFamily="34" charset="0"/>
                <a:cs typeface="Calibri" panose="020F0502020204030204" pitchFamily="34" charset="0"/>
              </a:rPr>
              <a:t>biologiques </a:t>
            </a:r>
            <a:r>
              <a:rPr lang="en-IE" sz="1800" dirty="0">
                <a:solidFill>
                  <a:srgbClr val="424242"/>
                </a:solidFill>
                <a:latin typeface="Calibri" panose="020F0502020204030204" pitchFamily="34" charset="0"/>
                <a:cs typeface="Calibri" panose="020F0502020204030204" pitchFamily="34" charset="0"/>
              </a:rPr>
              <a:t>comprennent les </a:t>
            </a:r>
            <a:r>
              <a:rPr lang="en-IE" sz="1800" b="1" dirty="0">
                <a:solidFill>
                  <a:srgbClr val="424242"/>
                </a:solidFill>
                <a:latin typeface="Calibri" panose="020F0502020204030204" pitchFamily="34" charset="0"/>
                <a:cs typeface="Calibri" panose="020F0502020204030204" pitchFamily="34" charset="0"/>
              </a:rPr>
              <a:t>bactéries, les virus, les champignons </a:t>
            </a:r>
            <a:r>
              <a:rPr lang="en-IE" sz="1800" dirty="0">
                <a:solidFill>
                  <a:srgbClr val="424242"/>
                </a:solidFill>
                <a:latin typeface="Calibri" panose="020F0502020204030204" pitchFamily="34" charset="0"/>
                <a:cs typeface="Calibri" panose="020F0502020204030204" pitchFamily="34" charset="0"/>
              </a:rPr>
              <a:t>et les </a:t>
            </a:r>
            <a:r>
              <a:rPr lang="en-IE" sz="1800" b="1" dirty="0">
                <a:solidFill>
                  <a:srgbClr val="424242"/>
                </a:solidFill>
                <a:latin typeface="Calibri" panose="020F0502020204030204" pitchFamily="34" charset="0"/>
                <a:cs typeface="Calibri" panose="020F0502020204030204" pitchFamily="34" charset="0"/>
              </a:rPr>
              <a:t>parasites</a:t>
            </a:r>
            <a:r>
              <a:rPr lang="en-IE" sz="1800" dirty="0">
                <a:solidFill>
                  <a:srgbClr val="424242"/>
                </a:solidFill>
                <a:latin typeface="Calibri" panose="020F0502020204030204" pitchFamily="34" charset="0"/>
                <a:cs typeface="Calibri" panose="020F0502020204030204" pitchFamily="34" charset="0"/>
              </a:rPr>
              <a:t>. </a:t>
            </a:r>
          </a:p>
          <a:p>
            <a:pPr marL="12700" indent="-12700">
              <a:lnSpc>
                <a:spcPts val="2340"/>
              </a:lnSpc>
              <a:spcBef>
                <a:spcPts val="0"/>
              </a:spcBef>
            </a:pPr>
            <a:endParaRPr lang="en-IE" sz="1800" b="1" dirty="0">
              <a:solidFill>
                <a:srgbClr val="424242"/>
              </a:solidFill>
              <a:latin typeface="Calibri" panose="020F0502020204030204" pitchFamily="34" charset="0"/>
              <a:cs typeface="Calibri" panose="020F0502020204030204" pitchFamily="34" charset="0"/>
            </a:endParaRPr>
          </a:p>
          <a:p>
            <a:pPr marL="12700" indent="-12700">
              <a:lnSpc>
                <a:spcPts val="2340"/>
              </a:lnSpc>
              <a:spcBef>
                <a:spcPts val="0"/>
              </a:spcBef>
            </a:pPr>
            <a:r>
              <a:rPr lang="en-IE" sz="1800" dirty="0">
                <a:solidFill>
                  <a:srgbClr val="424242"/>
                </a:solidFill>
                <a:latin typeface="Calibri" panose="020F0502020204030204" pitchFamily="34" charset="0"/>
                <a:cs typeface="Calibri" panose="020F0502020204030204" pitchFamily="34" charset="0"/>
              </a:rPr>
              <a:t>Les dangers </a:t>
            </a:r>
            <a:r>
              <a:rPr lang="en-IE" sz="1800" b="1" dirty="0">
                <a:solidFill>
                  <a:srgbClr val="424242"/>
                </a:solidFill>
                <a:latin typeface="Calibri" panose="020F0502020204030204" pitchFamily="34" charset="0"/>
                <a:cs typeface="Calibri" panose="020F0502020204030204" pitchFamily="34" charset="0"/>
              </a:rPr>
              <a:t>physiques </a:t>
            </a:r>
            <a:r>
              <a:rPr lang="en-IE" sz="1800" dirty="0">
                <a:solidFill>
                  <a:srgbClr val="424242"/>
                </a:solidFill>
                <a:latin typeface="Calibri" panose="020F0502020204030204" pitchFamily="34" charset="0"/>
                <a:cs typeface="Calibri" panose="020F0502020204030204" pitchFamily="34" charset="0"/>
              </a:rPr>
              <a:t>sont des "objets étrangers" qui peuvent soit </a:t>
            </a:r>
          </a:p>
          <a:p>
            <a:pPr marL="457200" indent="-457200">
              <a:lnSpc>
                <a:spcPts val="2340"/>
              </a:lnSpc>
              <a:spcBef>
                <a:spcPts val="0"/>
              </a:spcBef>
              <a:buClr>
                <a:srgbClr val="87AF3F"/>
              </a:buClr>
              <a:buFont typeface="+mj-lt"/>
              <a:buAutoNum type="arabicPeriod"/>
            </a:pPr>
            <a:r>
              <a:rPr lang="en-IE" sz="1800" dirty="0">
                <a:solidFill>
                  <a:srgbClr val="424242"/>
                </a:solidFill>
                <a:latin typeface="Calibri" panose="020F0502020204030204" pitchFamily="34" charset="0"/>
                <a:cs typeface="Calibri" panose="020F0502020204030204" pitchFamily="34" charset="0"/>
              </a:rPr>
              <a:t>Être </a:t>
            </a:r>
            <a:r>
              <a:rPr lang="en-IE" sz="1800" b="1" dirty="0">
                <a:solidFill>
                  <a:srgbClr val="E8A116"/>
                </a:solidFill>
                <a:latin typeface="Calibri" panose="020F0502020204030204" pitchFamily="34" charset="0"/>
                <a:cs typeface="Calibri" panose="020F0502020204030204" pitchFamily="34" charset="0"/>
              </a:rPr>
              <a:t>désagréable </a:t>
            </a:r>
            <a:r>
              <a:rPr lang="en-IE" sz="1800" dirty="0">
                <a:solidFill>
                  <a:srgbClr val="424242"/>
                </a:solidFill>
                <a:latin typeface="Calibri" panose="020F0502020204030204" pitchFamily="34" charset="0"/>
                <a:cs typeface="Calibri" panose="020F0502020204030204" pitchFamily="34" charset="0"/>
              </a:rPr>
              <a:t>(par exemple, les cheveux) ; </a:t>
            </a:r>
          </a:p>
          <a:p>
            <a:pPr marL="457200" indent="-457200">
              <a:lnSpc>
                <a:spcPts val="2340"/>
              </a:lnSpc>
              <a:spcBef>
                <a:spcPts val="0"/>
              </a:spcBef>
              <a:buClr>
                <a:srgbClr val="87AF3F"/>
              </a:buClr>
              <a:buFont typeface="+mj-lt"/>
              <a:buAutoNum type="arabicPeriod"/>
            </a:pPr>
            <a:r>
              <a:rPr lang="en-IE" sz="1800" b="1" dirty="0">
                <a:solidFill>
                  <a:srgbClr val="E8A116"/>
                </a:solidFill>
                <a:latin typeface="Calibri" panose="020F0502020204030204" pitchFamily="34" charset="0"/>
                <a:cs typeface="Calibri" panose="020F0502020204030204" pitchFamily="34" charset="0"/>
              </a:rPr>
              <a:t>Blesser </a:t>
            </a:r>
            <a:r>
              <a:rPr lang="en-IE" sz="1800" dirty="0">
                <a:solidFill>
                  <a:srgbClr val="424242"/>
                </a:solidFill>
                <a:latin typeface="Calibri" panose="020F0502020204030204" pitchFamily="34" charset="0"/>
                <a:cs typeface="Calibri" panose="020F0502020204030204" pitchFamily="34" charset="0"/>
              </a:rPr>
              <a:t>(</a:t>
            </a:r>
            <a:r>
              <a:rPr lang="en-IE" sz="1800" dirty="0" err="1">
                <a:solidFill>
                  <a:srgbClr val="424242"/>
                </a:solidFill>
                <a:latin typeface="Calibri" panose="020F0502020204030204" pitchFamily="34" charset="0"/>
                <a:cs typeface="Calibri" panose="020F0502020204030204" pitchFamily="34" charset="0"/>
              </a:rPr>
              <a:t>par exemple </a:t>
            </a:r>
            <a:r>
              <a:rPr lang="en-IE" sz="1800" dirty="0">
                <a:solidFill>
                  <a:srgbClr val="424242"/>
                </a:solidFill>
                <a:latin typeface="Calibri" panose="020F0502020204030204" pitchFamily="34" charset="0"/>
                <a:cs typeface="Calibri" panose="020F0502020204030204" pitchFamily="34" charset="0"/>
              </a:rPr>
              <a:t>se couper, se casser une dent) ou </a:t>
            </a:r>
          </a:p>
          <a:p>
            <a:pPr marL="457200" indent="-457200">
              <a:lnSpc>
                <a:spcPts val="2340"/>
              </a:lnSpc>
              <a:spcBef>
                <a:spcPts val="0"/>
              </a:spcBef>
              <a:buClr>
                <a:srgbClr val="87AF3F"/>
              </a:buClr>
              <a:buFont typeface="+mj-lt"/>
              <a:buAutoNum type="arabicPeriod"/>
            </a:pPr>
            <a:r>
              <a:rPr lang="en-IE" sz="1800" b="1" dirty="0">
                <a:solidFill>
                  <a:srgbClr val="E8A116"/>
                </a:solidFill>
                <a:latin typeface="Calibri" panose="020F0502020204030204" pitchFamily="34" charset="0"/>
                <a:cs typeface="Calibri" panose="020F0502020204030204" pitchFamily="34" charset="0"/>
              </a:rPr>
              <a:t>Tuer </a:t>
            </a:r>
            <a:r>
              <a:rPr lang="en-IE" sz="1800" dirty="0">
                <a:solidFill>
                  <a:srgbClr val="424242"/>
                </a:solidFill>
                <a:latin typeface="Calibri" panose="020F0502020204030204" pitchFamily="34" charset="0"/>
                <a:cs typeface="Calibri" panose="020F0502020204030204" pitchFamily="34" charset="0"/>
              </a:rPr>
              <a:t>(par exemple par étouffement). </a:t>
            </a:r>
          </a:p>
          <a:p>
            <a:pPr marL="450850" indent="-450850">
              <a:lnSpc>
                <a:spcPts val="2340"/>
              </a:lnSpc>
              <a:spcBef>
                <a:spcPts val="0"/>
              </a:spcBef>
              <a:buClr>
                <a:srgbClr val="87AF3F"/>
              </a:buClr>
            </a:pPr>
            <a:r>
              <a:rPr lang="en-IE" sz="1800" dirty="0">
                <a:solidFill>
                  <a:srgbClr val="424242"/>
                </a:solidFill>
                <a:latin typeface="Calibri" panose="020F0502020204030204" pitchFamily="34" charset="0"/>
                <a:cs typeface="Calibri" panose="020F0502020204030204" pitchFamily="34" charset="0"/>
              </a:rPr>
              <a:t>	Les exemples incluent le </a:t>
            </a:r>
            <a:r>
              <a:rPr lang="en-IE" sz="1800" b="1" dirty="0">
                <a:solidFill>
                  <a:srgbClr val="424242"/>
                </a:solidFill>
                <a:latin typeface="Calibri" panose="020F0502020204030204" pitchFamily="34" charset="0"/>
                <a:cs typeface="Calibri" panose="020F0502020204030204" pitchFamily="34" charset="0"/>
              </a:rPr>
              <a:t>verre, le bois, les pierres, le métal, le plastique, les os, les coquillages, les EPI, les </a:t>
            </a:r>
            <a:r>
              <a:rPr lang="en-IE" sz="1800" dirty="0">
                <a:solidFill>
                  <a:srgbClr val="424242"/>
                </a:solidFill>
                <a:latin typeface="Calibri" panose="020F0502020204030204" pitchFamily="34" charset="0"/>
                <a:cs typeface="Calibri" panose="020F0502020204030204" pitchFamily="34" charset="0"/>
              </a:rPr>
              <a:t>effets </a:t>
            </a:r>
            <a:r>
              <a:rPr lang="en-IE" sz="1800" b="1" dirty="0">
                <a:solidFill>
                  <a:srgbClr val="424242"/>
                </a:solidFill>
                <a:latin typeface="Calibri" panose="020F0502020204030204" pitchFamily="34" charset="0"/>
                <a:cs typeface="Calibri" panose="020F0502020204030204" pitchFamily="34" charset="0"/>
              </a:rPr>
              <a:t>personnels, </a:t>
            </a:r>
            <a:r>
              <a:rPr lang="en-IE" sz="1800" dirty="0">
                <a:solidFill>
                  <a:srgbClr val="424242"/>
                </a:solidFill>
                <a:latin typeface="Calibri" panose="020F0502020204030204" pitchFamily="34" charset="0"/>
                <a:cs typeface="Calibri" panose="020F0502020204030204" pitchFamily="34" charset="0"/>
              </a:rPr>
              <a:t>etc.</a:t>
            </a:r>
            <a:endParaRPr lang="en-US" sz="1800" dirty="0">
              <a:solidFill>
                <a:srgbClr val="424242"/>
              </a:solidFill>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Sécurité alimentaire</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0942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88231" y="2007559"/>
            <a:ext cx="11096244" cy="3428836"/>
          </a:xfrm>
        </p:spPr>
        <p:txBody>
          <a:bodyPr/>
          <a:lstStyle/>
          <a:p>
            <a:pPr marL="12700" indent="-12700" algn="just">
              <a:lnSpc>
                <a:spcPts val="2340"/>
              </a:lnSpc>
              <a:spcBef>
                <a:spcPts val="0"/>
              </a:spcBef>
            </a:pPr>
            <a:r>
              <a:rPr lang="en-IE" sz="2000" dirty="0">
                <a:solidFill>
                  <a:srgbClr val="424242"/>
                </a:solidFill>
                <a:latin typeface="Calibri" panose="020F0502020204030204" pitchFamily="34" charset="0"/>
                <a:cs typeface="Calibri" panose="020F0502020204030204" pitchFamily="34" charset="0"/>
              </a:rPr>
              <a:t>Les risques </a:t>
            </a:r>
            <a:r>
              <a:rPr lang="en-IE" sz="2000" b="1" dirty="0">
                <a:solidFill>
                  <a:srgbClr val="424242"/>
                </a:solidFill>
                <a:latin typeface="Calibri" panose="020F0502020204030204" pitchFamily="34" charset="0"/>
                <a:cs typeface="Calibri" panose="020F0502020204030204" pitchFamily="34" charset="0"/>
              </a:rPr>
              <a:t>chimiques </a:t>
            </a:r>
            <a:r>
              <a:rPr lang="en-IE" sz="2000" dirty="0">
                <a:solidFill>
                  <a:srgbClr val="424242"/>
                </a:solidFill>
                <a:latin typeface="Calibri" panose="020F0502020204030204" pitchFamily="34" charset="0"/>
                <a:cs typeface="Calibri" panose="020F0502020204030204" pitchFamily="34" charset="0"/>
              </a:rPr>
              <a:t>peuvent être accidentels (par exemple, les produits chimiques de nettoyage résultant d'un mauvais rinçage ou de déversements, l'ajout de trop d'additifs augmentant la charge toxique, les médicaments personnels tombant dans les aliments pendant la production) ou d'origine naturelle (</a:t>
            </a:r>
            <a:r>
              <a:rPr lang="en-IE" sz="2000" dirty="0" err="1">
                <a:solidFill>
                  <a:srgbClr val="424242"/>
                </a:solidFill>
                <a:latin typeface="Calibri" panose="020F0502020204030204" pitchFamily="34" charset="0"/>
                <a:cs typeface="Calibri" panose="020F0502020204030204" pitchFamily="34" charset="0"/>
              </a:rPr>
              <a:t>tétrodoxine du </a:t>
            </a:r>
            <a:r>
              <a:rPr lang="en-IE" sz="2000" dirty="0">
                <a:solidFill>
                  <a:srgbClr val="424242"/>
                </a:solidFill>
                <a:latin typeface="Calibri" panose="020F0502020204030204" pitchFamily="34" charset="0"/>
                <a:cs typeface="Calibri" panose="020F0502020204030204" pitchFamily="34" charset="0"/>
              </a:rPr>
              <a:t>poisson-globe, psilocybine des champignons, psilocine, muscarine, </a:t>
            </a:r>
            <a:r>
              <a:rPr lang="en-IE" sz="2000" dirty="0" err="1">
                <a:solidFill>
                  <a:srgbClr val="424242"/>
                </a:solidFill>
                <a:latin typeface="Calibri" panose="020F0502020204030204" pitchFamily="34" charset="0"/>
                <a:cs typeface="Calibri" panose="020F0502020204030204" pitchFamily="34" charset="0"/>
              </a:rPr>
              <a:t>coprine, </a:t>
            </a:r>
            <a:r>
              <a:rPr lang="en-IE" sz="2000" dirty="0">
                <a:solidFill>
                  <a:srgbClr val="424242"/>
                </a:solidFill>
                <a:latin typeface="Calibri" panose="020F0502020204030204" pitchFamily="34" charset="0"/>
                <a:cs typeface="Calibri" panose="020F0502020204030204" pitchFamily="34" charset="0"/>
              </a:rPr>
              <a:t>etc.) </a:t>
            </a:r>
          </a:p>
          <a:p>
            <a:pPr marL="12700" indent="-12700" algn="just">
              <a:lnSpc>
                <a:spcPts val="2340"/>
              </a:lnSpc>
              <a:spcBef>
                <a:spcPts val="0"/>
              </a:spcBef>
            </a:pPr>
            <a:endParaRPr lang="en-IE" sz="20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2000" dirty="0">
                <a:solidFill>
                  <a:srgbClr val="424242"/>
                </a:solidFill>
                <a:latin typeface="Calibri" panose="020F0502020204030204" pitchFamily="34" charset="0"/>
                <a:cs typeface="Calibri" panose="020F0502020204030204" pitchFamily="34" charset="0"/>
              </a:rPr>
              <a:t>Les dangers liés aux </a:t>
            </a:r>
            <a:r>
              <a:rPr lang="en-IE" sz="2000" b="1" dirty="0">
                <a:solidFill>
                  <a:srgbClr val="424242"/>
                </a:solidFill>
                <a:latin typeface="Calibri" panose="020F0502020204030204" pitchFamily="34" charset="0"/>
                <a:cs typeface="Calibri" panose="020F0502020204030204" pitchFamily="34" charset="0"/>
              </a:rPr>
              <a:t>allergènes </a:t>
            </a:r>
            <a:r>
              <a:rPr lang="en-IE" sz="2000" dirty="0">
                <a:solidFill>
                  <a:srgbClr val="424242"/>
                </a:solidFill>
                <a:latin typeface="Calibri" panose="020F0502020204030204" pitchFamily="34" charset="0"/>
                <a:cs typeface="Calibri" panose="020F0502020204030204" pitchFamily="34" charset="0"/>
              </a:rPr>
              <a:t>sont des substances qui peuvent déclencher une réaction allergique et provoquer la mort par anaphylaxie. Les allergènes comprennent : les céréales contenant du gluten, les crustacés, les œufs, les arachides, le soja, les fruits à coque, le céleri, le dioxyde de soufre/sulfites, les graines de sésame, la moutarde, le lupin, les mollusques, le poisson et le lait. La formation à l'analyse des risques est essentielle pour devenir exploitant du secteur alimentaire (OSA). Les exploitants du secteur alimentaire doivent s'enregistrer auprès de l'autorité compétente.</a:t>
            </a:r>
          </a:p>
          <a:p>
            <a:pPr marL="12700" indent="-12700" algn="just">
              <a:lnSpc>
                <a:spcPts val="2340"/>
              </a:lnSpc>
              <a:spcBef>
                <a:spcPts val="0"/>
              </a:spcBef>
            </a:pPr>
            <a:endParaRPr lang="en-IE" sz="20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2000" b="1" dirty="0">
                <a:solidFill>
                  <a:srgbClr val="424242"/>
                </a:solidFill>
                <a:latin typeface="Calibri" panose="020F0502020204030204" pitchFamily="34" charset="0"/>
                <a:cs typeface="Calibri" panose="020F0502020204030204" pitchFamily="34" charset="0"/>
              </a:rPr>
              <a:t>Les bonnes pratiques de fabrication et d'hygiène </a:t>
            </a:r>
            <a:r>
              <a:rPr lang="en-IE" sz="2000" dirty="0">
                <a:solidFill>
                  <a:srgbClr val="424242"/>
                </a:solidFill>
                <a:latin typeface="Calibri" panose="020F0502020204030204" pitchFamily="34" charset="0"/>
                <a:cs typeface="Calibri" panose="020F0502020204030204" pitchFamily="34" charset="0"/>
              </a:rPr>
              <a:t>devraient permettre d'éviter les risques liés à la sécurité alimentaire. </a:t>
            </a:r>
          </a:p>
          <a:p>
            <a:pPr marL="12700" indent="-12700" algn="just">
              <a:lnSpc>
                <a:spcPts val="2340"/>
              </a:lnSpc>
              <a:spcBef>
                <a:spcPts val="0"/>
              </a:spcBef>
            </a:pPr>
            <a:endParaRPr lang="en-US" sz="2000" dirty="0">
              <a:solidFill>
                <a:srgbClr val="424242"/>
              </a:solidFill>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Sécurité alimentaire</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07090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468438" indent="-1468438"/>
            <a:r>
              <a:rPr lang="en-IE" sz="1800" b="1" dirty="0"/>
              <a:t>Exercice : </a:t>
            </a:r>
            <a:r>
              <a:rPr lang="en-IE" sz="1800" dirty="0"/>
              <a:t>quels sont les 7 principes de l'HACCP ? Demandez à un restaurant ou à une épicerie fine de vous montrer son système HACCP. </a:t>
            </a:r>
          </a:p>
          <a:p>
            <a:pPr marL="1468438" indent="-1468438"/>
            <a:endParaRPr lang="en-IE" sz="1800" b="1" dirty="0"/>
          </a:p>
          <a:p>
            <a:pPr marL="1468438" indent="-1468438"/>
            <a:r>
              <a:rPr lang="en-IE" sz="1800" b="1" dirty="0"/>
              <a:t>Site web </a:t>
            </a:r>
            <a:r>
              <a:rPr lang="en-IE" sz="1800" dirty="0"/>
              <a:t>: 	ww.fsai.ie . Documents d'orientation sur les bonnes pratiques de sécurité </a:t>
            </a:r>
            <a:r>
              <a:rPr lang="en-IE" sz="1800" dirty="0">
                <a:solidFill>
                  <a:srgbClr val="87AF3F"/>
                </a:solidFill>
              </a:rPr>
              <a:t>https://food.ec.europa.eu/safety/labelling-and-nutrition/food-information-consumers-legislation/guidance-documents_en#questions_and_answers_on_ </a:t>
            </a:r>
            <a:r>
              <a:rPr lang="en-IE" sz="1800" dirty="0"/>
              <a:t>OMS Sécurité alimentaire </a:t>
            </a:r>
            <a:r>
              <a:rPr lang="en-IE" sz="1800" dirty="0">
                <a:solidFill>
                  <a:srgbClr val="87AF3F"/>
                </a:solidFill>
              </a:rPr>
              <a:t>https://www.who.int/news-room/fact-sheets/detail/food-safety </a:t>
            </a:r>
            <a:r>
              <a:rPr lang="en-IE" sz="1800" dirty="0"/>
              <a:t>Guide sur les allergènes à l'intention des entreprises du secteur alimentaire </a:t>
            </a:r>
            <a:r>
              <a:rPr lang="en-IE" sz="1800" dirty="0">
                <a:solidFill>
                  <a:srgbClr val="87AF3F"/>
                </a:solidFill>
                <a:hlinkClick r:id="rId2">
                  <a:extLst>
                    <a:ext uri="{A12FA001-AC4F-418D-AE19-62706E023703}">
                      <ahyp:hlinkClr xmlns:ahyp="http://schemas.microsoft.com/office/drawing/2018/hyperlinkcolor" val="tx"/>
                    </a:ext>
                  </a:extLst>
                </a:hlinkClick>
              </a:rPr>
              <a:t>https://www.food.gov.uk/business-guidance/allergen-guidance-for-food-businesses#:~:text=The%2014%20allergens%20are%3A%20celery,and%20sulphites%20are%20at%20a</a:t>
            </a:r>
            <a:endParaRPr lang="en-IE" sz="1800" dirty="0">
              <a:solidFill>
                <a:srgbClr val="87AF3F"/>
              </a:solidFill>
            </a:endParaRPr>
          </a:p>
          <a:p>
            <a:pPr marL="1468438" indent="-1468438"/>
            <a:r>
              <a:rPr lang="en-IE" sz="1800" b="1" dirty="0"/>
              <a:t>YouTube </a:t>
            </a:r>
            <a:r>
              <a:rPr lang="en-IE" sz="1800" dirty="0"/>
              <a:t>: 	Qu'est-ce que la sécurité alimentaire </a:t>
            </a:r>
            <a:r>
              <a:rPr lang="en-IE" sz="1800" dirty="0">
                <a:hlinkClick r:id="rId3"/>
              </a:rPr>
              <a:t>? https://www.youtube.com/watch?v=0J2Qv_72Xzo</a:t>
            </a:r>
            <a:endParaRPr lang="en-IE" sz="1800" dirty="0"/>
          </a:p>
          <a:p>
            <a:pPr marL="1468438" indent="-1468438"/>
            <a:r>
              <a:rPr lang="en-IE" sz="1800" dirty="0"/>
              <a:t>	5 clés pour la sécurité alimentaire </a:t>
            </a:r>
            <a:r>
              <a:rPr lang="en-IE" sz="1800" dirty="0">
                <a:hlinkClick r:id="rId4"/>
              </a:rPr>
              <a:t>https://www.youtube.com/watch?v=m-dfSLm9a4I</a:t>
            </a:r>
            <a:endParaRPr lang="en-IE" sz="1800" dirty="0"/>
          </a:p>
          <a:p>
            <a:pPr marL="1468438" indent="-1468438"/>
            <a:r>
              <a:rPr lang="en-IE" sz="1800" dirty="0"/>
              <a:t>	Trucs pour ne pas être malade </a:t>
            </a:r>
            <a:r>
              <a:rPr lang="en-IE" sz="1800" dirty="0">
                <a:hlinkClick r:id="rId5"/>
              </a:rPr>
              <a:t>: </a:t>
            </a:r>
            <a:r>
              <a:rPr lang="en-IE" sz="1800" dirty="0"/>
              <a:t>https://www.youtube.com/watch?v=220-V_8nyFI </a:t>
            </a:r>
          </a:p>
          <a:p>
            <a:pPr marL="1468438" indent="-1468438"/>
            <a:r>
              <a:rPr lang="en-IE" sz="1800" b="1" dirty="0"/>
              <a:t>Etude de cas : 	</a:t>
            </a:r>
            <a:r>
              <a:rPr lang="en-IE" sz="1800" dirty="0"/>
              <a:t>Au Bon Transit, Projet Madre </a:t>
            </a:r>
            <a:r>
              <a:rPr lang="en-IE" sz="1800" b="1" dirty="0"/>
              <a:t>Nouvelle fiche commerciale urbaine </a:t>
            </a:r>
            <a:r>
              <a:rPr lang="en-IE" sz="1800" dirty="0"/>
              <a:t>: Redistributeur de denrées alimentaires ; Cuisinier durable</a:t>
            </a:r>
            <a:endParaRPr lang="en-IE" sz="1800" dirty="0">
              <a:solidFill>
                <a:srgbClr val="FF0000"/>
              </a:solidFill>
            </a:endParaRPr>
          </a:p>
          <a:p>
            <a:pPr marL="1468438" indent="-1468438"/>
            <a:r>
              <a:rPr lang="en-IE" sz="1800" b="1" dirty="0"/>
              <a:t>Publication </a:t>
            </a:r>
            <a:r>
              <a:rPr lang="en-IE" sz="1800" dirty="0"/>
              <a:t>: ISO 22000:2018 Systèmes de management de la sécurité des denrées alimentaires - Exigences pour tout organisme de la chaîne alimentaire ; I.S. 342 : 2002 Hygiène pour les entreprises de transformation des denrées alimentaires. NSAI</a:t>
            </a:r>
          </a:p>
          <a:p>
            <a:pPr marL="1468438" indent="-1468438"/>
            <a:endParaRPr lang="en-IE" sz="1800" dirty="0"/>
          </a:p>
          <a:p>
            <a:pPr marL="1468438" indent="-146843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915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132357" y="4823006"/>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pic>
        <p:nvPicPr>
          <p:cNvPr id="7" name="Picture 6">
            <a:extLst>
              <a:ext uri="{FF2B5EF4-FFF2-40B4-BE49-F238E27FC236}">
                <a16:creationId xmlns:a16="http://schemas.microsoft.com/office/drawing/2014/main" id="{0F604C08-5D92-8A81-BE70-3BF0A9E0BBDF}"/>
              </a:ext>
            </a:extLst>
          </p:cNvPr>
          <p:cNvPicPr>
            <a:picLocks noChangeAspect="1"/>
          </p:cNvPicPr>
          <p:nvPr/>
        </p:nvPicPr>
        <p:blipFill rotWithShape="1">
          <a:blip r:embed="rId3"/>
          <a:srcRect r="16255"/>
          <a:stretch/>
        </p:blipFill>
        <p:spPr>
          <a:xfrm>
            <a:off x="6878624" y="1422056"/>
            <a:ext cx="4697876" cy="4475752"/>
          </a:xfrm>
          <a:prstGeom prst="rect">
            <a:avLst/>
          </a:prstGeom>
        </p:spPr>
      </p:pic>
      <p:sp>
        <p:nvSpPr>
          <p:cNvPr id="36"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0" y="720951"/>
            <a:ext cx="2988913" cy="803654"/>
          </a:xfrm>
        </p:spPr>
        <p:txBody>
          <a:bodyPr/>
          <a:lstStyle/>
          <a:p>
            <a:r>
              <a:rPr lang="en-US" b="1" dirty="0">
                <a:solidFill>
                  <a:srgbClr val="E8A116"/>
                </a:solidFill>
              </a:rPr>
              <a:t>3.2 </a:t>
            </a:r>
          </a:p>
          <a:p>
            <a:r>
              <a:rPr lang="en-US" b="1" dirty="0">
                <a:solidFill>
                  <a:srgbClr val="E8A116"/>
                </a:solidFill>
              </a:rPr>
              <a:t>Maladies d'origine alimentaire</a:t>
            </a:r>
          </a:p>
          <a:p>
            <a:endParaRPr lang="en-US" b="1" dirty="0">
              <a:solidFill>
                <a:srgbClr val="E8A116"/>
              </a:solidFill>
            </a:endParaRPr>
          </a:p>
        </p:txBody>
      </p:sp>
      <p:sp>
        <p:nvSpPr>
          <p:cNvPr id="4" name="ZoneTexte 3">
            <a:extLst>
              <a:ext uri="{FF2B5EF4-FFF2-40B4-BE49-F238E27FC236}">
                <a16:creationId xmlns:a16="http://schemas.microsoft.com/office/drawing/2014/main" id="{8DBC2BCF-D6BD-40CD-EF0D-12CACF71462F}"/>
              </a:ext>
            </a:extLst>
          </p:cNvPr>
          <p:cNvSpPr txBox="1"/>
          <p:nvPr/>
        </p:nvSpPr>
        <p:spPr>
          <a:xfrm>
            <a:off x="3526902" y="609191"/>
            <a:ext cx="5068450" cy="2031325"/>
          </a:xfrm>
          <a:prstGeom prst="rect">
            <a:avLst/>
          </a:prstGeom>
          <a:noFill/>
        </p:spPr>
        <p:txBody>
          <a:bodyPr wrap="square" rtlCol="0">
            <a:spAutoFit/>
          </a:bodyPr>
          <a:lstStyle/>
          <a:p>
            <a:r>
              <a:rPr lang="fr-FR" dirty="0"/>
              <a:t>NOTE :</a:t>
            </a:r>
          </a:p>
          <a:p>
            <a:endParaRPr lang="fr-FR" dirty="0"/>
          </a:p>
          <a:p>
            <a:r>
              <a:rPr lang="fr-FR" dirty="0"/>
              <a:t>Une cuisson normale tuera les micro-organismes d'intoxication alimentaire. Il ne détruira pas les toxines que certains micro-organismes produisent. Ces toxines sont toxiques si elles sont consommées en grande quantité.</a:t>
            </a:r>
          </a:p>
        </p:txBody>
      </p:sp>
    </p:spTree>
    <p:extLst>
      <p:ext uri="{BB962C8B-B14F-4D97-AF65-F5344CB8AC3E}">
        <p14:creationId xmlns:p14="http://schemas.microsoft.com/office/powerpoint/2010/main" val="4036361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626350"/>
            <a:ext cx="8100833" cy="5134019"/>
          </a:xfrm>
        </p:spPr>
        <p:txBody>
          <a:bodyPr/>
          <a:lstStyle/>
          <a:p>
            <a:pPr marL="12700" indent="-12700" algn="just">
              <a:lnSpc>
                <a:spcPts val="2340"/>
              </a:lnSpc>
              <a:spcBef>
                <a:spcPts val="0"/>
              </a:spcBef>
            </a:pPr>
            <a:r>
              <a:rPr lang="en-IE" sz="1800" dirty="0">
                <a:solidFill>
                  <a:srgbClr val="424242"/>
                </a:solidFill>
              </a:rPr>
              <a:t>Les maladies d'origine alimentaire provoquent des intoxications alimentaires et englobent une série de </a:t>
            </a:r>
            <a:r>
              <a:rPr lang="en-IE" sz="1800" b="1" dirty="0">
                <a:solidFill>
                  <a:srgbClr val="424242"/>
                </a:solidFill>
              </a:rPr>
              <a:t>risques biologiques</a:t>
            </a:r>
            <a:r>
              <a:rPr lang="en-IE" sz="1800" dirty="0">
                <a:solidFill>
                  <a:srgbClr val="424242"/>
                </a:solidFill>
              </a:rPr>
              <a:t>, notamment des </a:t>
            </a:r>
            <a:r>
              <a:rPr lang="en-IE" sz="1800" b="1" dirty="0">
                <a:solidFill>
                  <a:srgbClr val="424242"/>
                </a:solidFill>
              </a:rPr>
              <a:t>bactéries, des virus, des champignons et des parasites</a:t>
            </a:r>
            <a:r>
              <a:rPr lang="en-IE" sz="1800" dirty="0">
                <a:solidFill>
                  <a:srgbClr val="424242"/>
                </a:solidFill>
              </a:rPr>
              <a:t>, qui peuvent provoquer des maladies ou la mort. Les bactéries et les virus sont présents partout, mais principalement dans les </a:t>
            </a:r>
            <a:r>
              <a:rPr lang="en-IE" sz="1800" b="1" dirty="0">
                <a:solidFill>
                  <a:srgbClr val="424242"/>
                </a:solidFill>
              </a:rPr>
              <a:t>eaux usées, les intestins, le sol, le nez, la peau, les plaies infectées, la poussière et l'eau non traitée</a:t>
            </a:r>
            <a:r>
              <a:rPr lang="en-IE" sz="1800" dirty="0">
                <a:solidFill>
                  <a:srgbClr val="424242"/>
                </a:solidFill>
              </a:rPr>
              <a:t>. Selon le microbe, les symptômes d'une intoxication alimentaire sont les suivants : </a:t>
            </a:r>
            <a:r>
              <a:rPr lang="en-IE" sz="1800" b="1" dirty="0">
                <a:solidFill>
                  <a:srgbClr val="E8A116"/>
                </a:solidFill>
              </a:rPr>
              <a:t>diarrhée, vomissements, urine sanguinolente, grippe, paralysie, vision floue ou jaunisse.</a:t>
            </a:r>
          </a:p>
          <a:p>
            <a:pPr marL="12700" indent="-12700" algn="just">
              <a:lnSpc>
                <a:spcPts val="2340"/>
              </a:lnSpc>
              <a:spcBef>
                <a:spcPts val="0"/>
              </a:spcBef>
            </a:pPr>
            <a:endParaRPr lang="en-IE" sz="1800" dirty="0">
              <a:solidFill>
                <a:srgbClr val="424242"/>
              </a:solidFill>
            </a:endParaRPr>
          </a:p>
          <a:p>
            <a:pPr marL="12700" indent="-12700" algn="just">
              <a:lnSpc>
                <a:spcPts val="2340"/>
              </a:lnSpc>
              <a:spcBef>
                <a:spcPts val="0"/>
              </a:spcBef>
            </a:pPr>
            <a:r>
              <a:rPr lang="en-IE" sz="1800" dirty="0">
                <a:solidFill>
                  <a:srgbClr val="424242"/>
                </a:solidFill>
              </a:rPr>
              <a:t>Les risques biologiques sont contrôlés par la </a:t>
            </a:r>
            <a:r>
              <a:rPr lang="en-IE" sz="1800" b="1" dirty="0">
                <a:solidFill>
                  <a:srgbClr val="424242"/>
                </a:solidFill>
              </a:rPr>
              <a:t>température </a:t>
            </a:r>
            <a:r>
              <a:rPr lang="en-IE" sz="1800" dirty="0">
                <a:solidFill>
                  <a:srgbClr val="424242"/>
                </a:solidFill>
              </a:rPr>
              <a:t>(cuisson adéquate, refroidissement, réfrigération - voir le diagramme de la </a:t>
            </a:r>
            <a:r>
              <a:rPr lang="en-IE" sz="1800" b="1" dirty="0">
                <a:solidFill>
                  <a:srgbClr val="424242"/>
                </a:solidFill>
              </a:rPr>
              <a:t>zone de danger</a:t>
            </a:r>
            <a:r>
              <a:rPr lang="en-IE" sz="1800" dirty="0">
                <a:solidFill>
                  <a:srgbClr val="424242"/>
                </a:solidFill>
              </a:rPr>
              <a:t>), l'</a:t>
            </a:r>
            <a:r>
              <a:rPr lang="en-IE" sz="1800" b="1" dirty="0">
                <a:solidFill>
                  <a:srgbClr val="424242"/>
                </a:solidFill>
              </a:rPr>
              <a:t>acidité </a:t>
            </a:r>
            <a:r>
              <a:rPr lang="en-IE" sz="1800" dirty="0">
                <a:solidFill>
                  <a:srgbClr val="424242"/>
                </a:solidFill>
              </a:rPr>
              <a:t>(pH), l'</a:t>
            </a:r>
            <a:r>
              <a:rPr lang="en-IE" sz="1800" b="1" dirty="0">
                <a:solidFill>
                  <a:srgbClr val="424242"/>
                </a:solidFill>
              </a:rPr>
              <a:t>humidité </a:t>
            </a:r>
            <a:r>
              <a:rPr lang="en-IE" sz="1800" dirty="0">
                <a:solidFill>
                  <a:srgbClr val="424242"/>
                </a:solidFill>
              </a:rPr>
              <a:t>(les bactéries, etc., ont besoin d'eau pour se développer), la prévention de la </a:t>
            </a:r>
            <a:r>
              <a:rPr lang="en-IE" sz="1800" b="1" dirty="0">
                <a:solidFill>
                  <a:srgbClr val="424242"/>
                </a:solidFill>
              </a:rPr>
              <a:t>contamination croisée </a:t>
            </a:r>
            <a:r>
              <a:rPr lang="en-IE" sz="1800" dirty="0">
                <a:solidFill>
                  <a:srgbClr val="424242"/>
                </a:solidFill>
              </a:rPr>
              <a:t>et le respect de l'hygiène personnelle des personnes qui manipulent les denrées alimentaires. </a:t>
            </a:r>
          </a:p>
          <a:p>
            <a:pPr marL="12700" indent="-12700" algn="just">
              <a:lnSpc>
                <a:spcPts val="2340"/>
              </a:lnSpc>
              <a:spcBef>
                <a:spcPts val="0"/>
              </a:spcBef>
            </a:pPr>
            <a:r>
              <a:rPr lang="en-IE" sz="1800" dirty="0">
                <a:solidFill>
                  <a:srgbClr val="424242"/>
                </a:solidFill>
              </a:rPr>
              <a:t>Parmi les risques biologiques, les </a:t>
            </a:r>
            <a:r>
              <a:rPr lang="en-IE" sz="1800" b="1" dirty="0">
                <a:solidFill>
                  <a:srgbClr val="424242"/>
                </a:solidFill>
              </a:rPr>
              <a:t>bactéries </a:t>
            </a:r>
            <a:r>
              <a:rPr lang="en-IE" sz="1800" dirty="0">
                <a:solidFill>
                  <a:srgbClr val="424242"/>
                </a:solidFill>
              </a:rPr>
              <a:t>sont le principal organisme impliqué dans les maladies d'origine alimentaire. Le contrôle du taux de survie et de croissance des bactéries est une préoccupation majeure pour les exploitants du secteur alimentaire.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0" y="720951"/>
            <a:ext cx="2988913" cy="803654"/>
          </a:xfrm>
        </p:spPr>
        <p:txBody>
          <a:bodyPr/>
          <a:lstStyle/>
          <a:p>
            <a:r>
              <a:rPr lang="en-US" b="1" dirty="0">
                <a:solidFill>
                  <a:srgbClr val="E8A116"/>
                </a:solidFill>
              </a:rPr>
              <a:t>3.2 </a:t>
            </a:r>
          </a:p>
          <a:p>
            <a:r>
              <a:rPr lang="en-US" b="1" dirty="0">
                <a:solidFill>
                  <a:srgbClr val="E8A116"/>
                </a:solidFill>
              </a:rPr>
              <a:t>Maladies d'origine alimentaire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F604C08-5D92-8A81-BE70-3BF0A9E0BBDF}"/>
              </a:ext>
            </a:extLst>
          </p:cNvPr>
          <p:cNvPicPr>
            <a:picLocks noChangeAspect="1"/>
          </p:cNvPicPr>
          <p:nvPr/>
        </p:nvPicPr>
        <p:blipFill rotWithShape="1">
          <a:blip r:embed="rId2"/>
          <a:srcRect l="8170" r="16255"/>
          <a:stretch/>
        </p:blipFill>
        <p:spPr>
          <a:xfrm>
            <a:off x="433953" y="2651906"/>
            <a:ext cx="2689117" cy="2838924"/>
          </a:xfrm>
          <a:prstGeom prst="roundRect">
            <a:avLst/>
          </a:prstGeom>
        </p:spPr>
      </p:pic>
    </p:spTree>
    <p:extLst>
      <p:ext uri="{BB962C8B-B14F-4D97-AF65-F5344CB8AC3E}">
        <p14:creationId xmlns:p14="http://schemas.microsoft.com/office/powerpoint/2010/main" val="198821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Évaluer les questions de </a:t>
            </a:r>
            <a:r>
              <a:rPr lang="en-IE" b="1" dirty="0">
                <a:solidFill>
                  <a:srgbClr val="424242"/>
                </a:solidFill>
              </a:rPr>
              <a:t>santé et de sécurité </a:t>
            </a:r>
            <a:r>
              <a:rPr lang="en-IE" dirty="0">
                <a:solidFill>
                  <a:srgbClr val="424242"/>
                </a:solidFill>
              </a:rPr>
              <a:t>dans un environnement d'agriculture urbaine</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Appliquer des </a:t>
            </a:r>
            <a:r>
              <a:rPr lang="en-IE" b="1" dirty="0">
                <a:solidFill>
                  <a:srgbClr val="424242"/>
                </a:solidFill>
              </a:rPr>
              <a:t>pratiques agricoles </a:t>
            </a:r>
            <a:r>
              <a:rPr lang="en-IE" dirty="0">
                <a:solidFill>
                  <a:srgbClr val="424242"/>
                </a:solidFill>
              </a:rPr>
              <a:t>qui ont également un impact social positif sur les individus et les communautés dans les zones urbaines défavorisées.</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Mettre en œuvre les meilleures pratiques et les meilleurs intrants pour améliorer la </a:t>
            </a:r>
            <a:r>
              <a:rPr lang="en-IE" b="1" dirty="0">
                <a:solidFill>
                  <a:srgbClr val="424242"/>
                </a:solidFill>
              </a:rPr>
              <a:t>santé des sols </a:t>
            </a:r>
            <a:r>
              <a:rPr lang="en-IE" dirty="0">
                <a:solidFill>
                  <a:srgbClr val="424242"/>
                </a:solidFill>
              </a:rPr>
              <a:t>et produire des produits économiquement et écologiquement viables.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Mettre en œuvre des mesures d'assainissement et de </a:t>
            </a:r>
            <a:r>
              <a:rPr lang="en-IE" b="1" dirty="0">
                <a:solidFill>
                  <a:srgbClr val="424242"/>
                </a:solidFill>
              </a:rPr>
              <a:t>restauration des sols </a:t>
            </a:r>
            <a:r>
              <a:rPr lang="en-IE" dirty="0">
                <a:solidFill>
                  <a:srgbClr val="424242"/>
                </a:solidFill>
              </a:rPr>
              <a:t>urbains</a:t>
            </a:r>
            <a:endParaRPr lang="en-IE" b="1" dirty="0">
              <a:solidFill>
                <a:srgbClr val="424242"/>
              </a:solidFill>
            </a:endParaRP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Comprendre comment le </a:t>
            </a:r>
            <a:r>
              <a:rPr lang="en-IE" b="1" dirty="0">
                <a:solidFill>
                  <a:srgbClr val="424242"/>
                </a:solidFill>
              </a:rPr>
              <a:t>climat tempéré </a:t>
            </a:r>
            <a:r>
              <a:rPr lang="en-IE" dirty="0">
                <a:solidFill>
                  <a:srgbClr val="424242"/>
                </a:solidFill>
              </a:rPr>
              <a:t>affecte les principales familles de plantes alimentaires et florales que l'on trouve communément en Europe.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Résultats de l'apprentissage</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687822" y="2384080"/>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A l'issue de cette formation, le formateur devrait être capable de :</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56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555445"/>
            <a:ext cx="8100833" cy="5134019"/>
          </a:xfrm>
        </p:spPr>
        <p:txBody>
          <a:bodyPr/>
          <a:lstStyle/>
          <a:p>
            <a:pPr marL="12700" indent="-12700" algn="just">
              <a:lnSpc>
                <a:spcPts val="2340"/>
              </a:lnSpc>
              <a:spcBef>
                <a:spcPts val="0"/>
              </a:spcBef>
            </a:pPr>
            <a:r>
              <a:rPr lang="en-IE" sz="2000" dirty="0">
                <a:solidFill>
                  <a:srgbClr val="424242"/>
                </a:solidFill>
              </a:rPr>
              <a:t>Les gens tombent malades soit en </a:t>
            </a:r>
            <a:r>
              <a:rPr lang="en-IE" sz="2000" b="1" dirty="0">
                <a:solidFill>
                  <a:srgbClr val="424242"/>
                </a:solidFill>
              </a:rPr>
              <a:t>mangeant des bactéries/virus</a:t>
            </a:r>
            <a:r>
              <a:rPr lang="en-IE" sz="2000" dirty="0">
                <a:solidFill>
                  <a:srgbClr val="424242"/>
                </a:solidFill>
              </a:rPr>
              <a:t>, soit en mangeant les </a:t>
            </a:r>
            <a:r>
              <a:rPr lang="en-IE" sz="2000" b="1" dirty="0">
                <a:solidFill>
                  <a:srgbClr val="424242"/>
                </a:solidFill>
              </a:rPr>
              <a:t>toxines </a:t>
            </a:r>
            <a:r>
              <a:rPr lang="en-IE" sz="2000" dirty="0">
                <a:solidFill>
                  <a:srgbClr val="424242"/>
                </a:solidFill>
              </a:rPr>
              <a:t>produites par les bactéries. Certaines bactéries produisent des </a:t>
            </a:r>
            <a:r>
              <a:rPr lang="en-IE" sz="2000" b="1" dirty="0">
                <a:solidFill>
                  <a:srgbClr val="424242"/>
                </a:solidFill>
              </a:rPr>
              <a:t>spores </a:t>
            </a:r>
            <a:r>
              <a:rPr lang="en-IE" sz="2000" dirty="0">
                <a:solidFill>
                  <a:srgbClr val="424242"/>
                </a:solidFill>
              </a:rPr>
              <a:t>qui sont très résistantes aux températures de cuisson normales (c'est pourquoi la mise en conserve fonctionne si bien pour préserver les aliments). </a:t>
            </a:r>
          </a:p>
          <a:p>
            <a:pPr marL="12700" indent="-12700" algn="just">
              <a:lnSpc>
                <a:spcPts val="2340"/>
              </a:lnSpc>
              <a:spcBef>
                <a:spcPts val="0"/>
              </a:spcBef>
            </a:pPr>
            <a:endParaRPr lang="en-IE" sz="2000" dirty="0">
              <a:solidFill>
                <a:srgbClr val="424242"/>
              </a:solidFill>
            </a:endParaRPr>
          </a:p>
          <a:p>
            <a:pPr marL="12700" indent="-12700" algn="just">
              <a:lnSpc>
                <a:spcPts val="2340"/>
              </a:lnSpc>
              <a:spcBef>
                <a:spcPts val="0"/>
              </a:spcBef>
            </a:pPr>
            <a:endParaRPr lang="en-IE" sz="2000" dirty="0">
              <a:solidFill>
                <a:srgbClr val="424242"/>
              </a:solidFill>
            </a:endParaRPr>
          </a:p>
          <a:p>
            <a:pPr marL="12700" indent="-12700" algn="just">
              <a:lnSpc>
                <a:spcPts val="2340"/>
              </a:lnSpc>
              <a:spcBef>
                <a:spcPts val="0"/>
              </a:spcBef>
            </a:pPr>
            <a:r>
              <a:rPr lang="en-IE" sz="2000" b="1" dirty="0">
                <a:solidFill>
                  <a:srgbClr val="296B5F"/>
                </a:solidFill>
              </a:rPr>
              <a:t>L'intoxication alimentaire est généralement causée par </a:t>
            </a:r>
          </a:p>
          <a:p>
            <a:pPr marL="12700" indent="-12700" algn="just">
              <a:lnSpc>
                <a:spcPts val="2340"/>
              </a:lnSpc>
              <a:spcBef>
                <a:spcPts val="0"/>
              </a:spcBef>
            </a:pPr>
            <a:endParaRPr lang="en-IE" sz="2000" dirty="0">
              <a:solidFill>
                <a:srgbClr val="424242"/>
              </a:solidFill>
            </a:endParaRPr>
          </a:p>
          <a:p>
            <a:pPr marL="12700" indent="-12700" algn="just">
              <a:lnSpc>
                <a:spcPts val="2340"/>
              </a:lnSpc>
              <a:spcBef>
                <a:spcPts val="0"/>
              </a:spcBef>
            </a:pPr>
            <a:r>
              <a:rPr lang="en-IE" sz="2000" b="1" dirty="0">
                <a:solidFill>
                  <a:srgbClr val="424242"/>
                </a:solidFill>
              </a:rPr>
              <a:t>Les bactéries Campylobacter</a:t>
            </a:r>
            <a:r>
              <a:rPr lang="en-IE" sz="2000" dirty="0">
                <a:solidFill>
                  <a:srgbClr val="424242"/>
                </a:solidFill>
              </a:rPr>
              <a:t>, </a:t>
            </a:r>
            <a:r>
              <a:rPr lang="en-IE" sz="2000" b="1" dirty="0">
                <a:solidFill>
                  <a:srgbClr val="424242"/>
                </a:solidFill>
              </a:rPr>
              <a:t>Salmonella</a:t>
            </a:r>
            <a:r>
              <a:rPr lang="en-IE" sz="2000" dirty="0">
                <a:solidFill>
                  <a:srgbClr val="424242"/>
                </a:solidFill>
              </a:rPr>
              <a:t>, </a:t>
            </a:r>
            <a:r>
              <a:rPr lang="en-IE" sz="2000" b="1" dirty="0">
                <a:solidFill>
                  <a:srgbClr val="424242"/>
                </a:solidFill>
              </a:rPr>
              <a:t>Listeria</a:t>
            </a:r>
            <a:r>
              <a:rPr lang="en-IE" sz="2000" dirty="0">
                <a:solidFill>
                  <a:srgbClr val="424242"/>
                </a:solidFill>
              </a:rPr>
              <a:t>, </a:t>
            </a:r>
            <a:r>
              <a:rPr lang="en-IE" sz="2000" b="1" dirty="0">
                <a:solidFill>
                  <a:srgbClr val="424242"/>
                </a:solidFill>
              </a:rPr>
              <a:t>E. coli </a:t>
            </a:r>
            <a:r>
              <a:rPr lang="en-IE" sz="2000" dirty="0">
                <a:solidFill>
                  <a:srgbClr val="424242"/>
                </a:solidFill>
              </a:rPr>
              <a:t>et </a:t>
            </a:r>
            <a:r>
              <a:rPr lang="en-IE" sz="2000" b="1" dirty="0">
                <a:solidFill>
                  <a:srgbClr val="424242"/>
                </a:solidFill>
              </a:rPr>
              <a:t>Norovirus</a:t>
            </a:r>
            <a:r>
              <a:rPr lang="en-IE" sz="2000" dirty="0">
                <a:solidFill>
                  <a:srgbClr val="424242"/>
                </a:solidFill>
              </a:rPr>
              <a:t>. </a:t>
            </a:r>
          </a:p>
          <a:p>
            <a:pPr marL="12700" indent="-12700" algn="just">
              <a:lnSpc>
                <a:spcPts val="2340"/>
              </a:lnSpc>
              <a:spcBef>
                <a:spcPts val="0"/>
              </a:spcBef>
            </a:pPr>
            <a:endParaRPr lang="en-IE" sz="2000" dirty="0">
              <a:solidFill>
                <a:srgbClr val="424242"/>
              </a:solidFill>
            </a:endParaRPr>
          </a:p>
          <a:p>
            <a:pPr marL="12700" indent="-12700" algn="just">
              <a:lnSpc>
                <a:spcPts val="2340"/>
              </a:lnSpc>
              <a:spcBef>
                <a:spcPts val="0"/>
              </a:spcBef>
            </a:pPr>
            <a:r>
              <a:rPr lang="en-IE" sz="2000" dirty="0">
                <a:solidFill>
                  <a:srgbClr val="424242"/>
                </a:solidFill>
              </a:rPr>
              <a:t>D'autres bactéries sont présentes : Clostridium </a:t>
            </a:r>
            <a:r>
              <a:rPr lang="en-IE" sz="2000" dirty="0" err="1">
                <a:solidFill>
                  <a:srgbClr val="424242"/>
                </a:solidFill>
              </a:rPr>
              <a:t>perfringens</a:t>
            </a:r>
            <a:r>
              <a:rPr lang="en-IE" sz="2000" dirty="0">
                <a:solidFill>
                  <a:srgbClr val="424242"/>
                </a:solidFill>
              </a:rPr>
              <a:t>, Clostridium botulinum, Staphylococcus aureus, </a:t>
            </a:r>
            <a:r>
              <a:rPr lang="en-IE" sz="2000" dirty="0" err="1">
                <a:solidFill>
                  <a:srgbClr val="424242"/>
                </a:solidFill>
              </a:rPr>
              <a:t>Bascillus </a:t>
            </a:r>
            <a:r>
              <a:rPr lang="en-IE" sz="2000" dirty="0">
                <a:solidFill>
                  <a:srgbClr val="424242"/>
                </a:solidFill>
              </a:rPr>
              <a:t>cereus, </a:t>
            </a:r>
            <a:r>
              <a:rPr lang="en-IE" sz="2000" dirty="0" err="1">
                <a:solidFill>
                  <a:srgbClr val="424242"/>
                </a:solidFill>
              </a:rPr>
              <a:t>Cronobacter </a:t>
            </a:r>
            <a:r>
              <a:rPr lang="en-IE" sz="2000" dirty="0">
                <a:solidFill>
                  <a:srgbClr val="424242"/>
                </a:solidFill>
              </a:rPr>
              <a:t>ainsi que le virus de l'hépatite A. </a:t>
            </a:r>
          </a:p>
          <a:p>
            <a:pPr marL="12700" indent="-12700" algn="just">
              <a:lnSpc>
                <a:spcPts val="2340"/>
              </a:lnSpc>
              <a:spcBef>
                <a:spcPts val="0"/>
              </a:spcBef>
            </a:pPr>
            <a:endParaRPr lang="en-IE" sz="2000" dirty="0">
              <a:solidFill>
                <a:srgbClr val="424242"/>
              </a:solidFill>
            </a:endParaRPr>
          </a:p>
          <a:p>
            <a:pPr marL="12700" indent="-12700" algn="just">
              <a:lnSpc>
                <a:spcPts val="2340"/>
              </a:lnSpc>
              <a:spcBef>
                <a:spcPts val="0"/>
              </a:spcBef>
            </a:pPr>
            <a:r>
              <a:rPr lang="en-IE" sz="2000" dirty="0">
                <a:solidFill>
                  <a:srgbClr val="424242"/>
                </a:solidFill>
              </a:rPr>
              <a:t>Elles affectent très souvent gravement les </a:t>
            </a:r>
            <a:r>
              <a:rPr lang="en-IE" sz="2000" b="1" dirty="0">
                <a:solidFill>
                  <a:srgbClr val="424242"/>
                </a:solidFill>
              </a:rPr>
              <a:t>groupes vulnérables </a:t>
            </a:r>
            <a:r>
              <a:rPr lang="en-IE" sz="2000" dirty="0">
                <a:solidFill>
                  <a:srgbClr val="424242"/>
                </a:solidFill>
              </a:rPr>
              <a:t>tels que les nourrissons, les personnes âgées, les femmes enceintes et les personnes immunodéprimées. </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132357" y="4823006"/>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
        <p:nvSpPr>
          <p:cNvPr id="35" name="Text Placeholder 3">
            <a:extLst>
              <a:ext uri="{FF2B5EF4-FFF2-40B4-BE49-F238E27FC236}">
                <a16:creationId xmlns:a16="http://schemas.microsoft.com/office/drawing/2014/main" id="{9E0FD84C-0DB0-A747-9C28-9505FE9A7E00}"/>
              </a:ext>
            </a:extLst>
          </p:cNvPr>
          <p:cNvSpPr txBox="1">
            <a:spLocks/>
          </p:cNvSpPr>
          <p:nvPr/>
        </p:nvSpPr>
        <p:spPr>
          <a:xfrm>
            <a:off x="615500" y="720951"/>
            <a:ext cx="298891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8A116"/>
                </a:solidFill>
              </a:rPr>
              <a:t>3.2 </a:t>
            </a:r>
          </a:p>
          <a:p>
            <a:r>
              <a:rPr lang="en-US" b="1" dirty="0">
                <a:solidFill>
                  <a:srgbClr val="E8A116"/>
                </a:solidFill>
              </a:rPr>
              <a:t>Maladies d'origine alimentaire</a:t>
            </a:r>
          </a:p>
          <a:p>
            <a:endParaRPr lang="en-US" b="1" dirty="0">
              <a:solidFill>
                <a:srgbClr val="E8A116"/>
              </a:solidFill>
            </a:endParaRPr>
          </a:p>
        </p:txBody>
      </p:sp>
    </p:spTree>
    <p:extLst>
      <p:ext uri="{BB962C8B-B14F-4D97-AF65-F5344CB8AC3E}">
        <p14:creationId xmlns:p14="http://schemas.microsoft.com/office/powerpoint/2010/main" val="2316105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563396"/>
            <a:ext cx="8100833" cy="5134019"/>
          </a:xfrm>
        </p:spPr>
        <p:txBody>
          <a:bodyPr/>
          <a:lstStyle/>
          <a:p>
            <a:pPr marL="12700" indent="-12700">
              <a:lnSpc>
                <a:spcPts val="2340"/>
              </a:lnSpc>
              <a:spcBef>
                <a:spcPts val="0"/>
              </a:spcBef>
            </a:pPr>
            <a:r>
              <a:rPr lang="en-IE" sz="2200" b="1" dirty="0">
                <a:solidFill>
                  <a:srgbClr val="296B5F"/>
                </a:solidFill>
              </a:rPr>
              <a:t>Les aliments à risque sont les suivants </a:t>
            </a:r>
          </a:p>
          <a:p>
            <a:pPr marL="12700" indent="-12700">
              <a:lnSpc>
                <a:spcPct val="100000"/>
              </a:lnSpc>
              <a:spcBef>
                <a:spcPts val="0"/>
              </a:spcBef>
            </a:pPr>
            <a:endParaRPr lang="en-IE" sz="800" dirty="0">
              <a:solidFill>
                <a:srgbClr val="424242"/>
              </a:solidFill>
            </a:endParaRP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Aliments prêts à consommer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Salades et légumes verts à feuilles crues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Poissons et produits carnés cuits et crus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Lait et produits laitiers, en particulier le lait et les produits laitiers non pasteurisés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Œufs et ovoproduits, en particulier les produits à base d'œufs crus tels que le tiramisu, la mousse et la mayonnaise maison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Jus de fruits et de légumes non pasteurisés ;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Eau potable non chlorée provenant de puits privés et de sources collectives.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Des études britanniques et américaines ont montré que seulement </a:t>
            </a:r>
            <a:r>
              <a:rPr lang="en-IE" sz="2200" b="1" dirty="0">
                <a:solidFill>
                  <a:srgbClr val="424242"/>
                </a:solidFill>
              </a:rPr>
              <a:t>50 à 60 % </a:t>
            </a:r>
            <a:r>
              <a:rPr lang="en-IE" sz="2200" dirty="0">
                <a:solidFill>
                  <a:srgbClr val="424242"/>
                </a:solidFill>
              </a:rPr>
              <a:t>des personnes </a:t>
            </a:r>
            <a:r>
              <a:rPr lang="en-IE" sz="2200" b="1" dirty="0">
                <a:solidFill>
                  <a:srgbClr val="424242"/>
                </a:solidFill>
              </a:rPr>
              <a:t>se lavent les </a:t>
            </a:r>
            <a:r>
              <a:rPr lang="en-IE" sz="2200" dirty="0">
                <a:solidFill>
                  <a:srgbClr val="424242"/>
                </a:solidFill>
              </a:rPr>
              <a:t>mains après avoir utilisé les toilettes et que les hommes et les jeunes ont tendance à moins bien se laver les mains. Fait amusant : </a:t>
            </a:r>
            <a:r>
              <a:rPr lang="en-IE" b="1" dirty="0">
                <a:solidFill>
                  <a:srgbClr val="E8A116"/>
                </a:solidFill>
              </a:rPr>
              <a:t>1 g de matières fécales humaines contient 1 trillion de microbes </a:t>
            </a:r>
            <a:r>
              <a:rPr lang="en-IE" sz="2200" dirty="0">
                <a:solidFill>
                  <a:srgbClr val="424242"/>
                </a:solidFill>
              </a:rPr>
              <a:t>(soit un million de millions ! ou 1 000 000 000 000).</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9E0FD84C-0DB0-A747-9C28-9505FE9A7E00}"/>
              </a:ext>
            </a:extLst>
          </p:cNvPr>
          <p:cNvSpPr txBox="1">
            <a:spLocks/>
          </p:cNvSpPr>
          <p:nvPr/>
        </p:nvSpPr>
        <p:spPr>
          <a:xfrm>
            <a:off x="615500" y="720951"/>
            <a:ext cx="298891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E8A116"/>
                </a:solidFill>
              </a:rPr>
              <a:t>3.2 </a:t>
            </a:r>
          </a:p>
          <a:p>
            <a:r>
              <a:rPr lang="en-US" b="1">
                <a:solidFill>
                  <a:srgbClr val="E8A116"/>
                </a:solidFill>
              </a:rPr>
              <a:t>Maladies d'origine alimentaire</a:t>
            </a:r>
          </a:p>
          <a:p>
            <a:endParaRPr lang="en-US" b="1" dirty="0">
              <a:solidFill>
                <a:srgbClr val="E8A116"/>
              </a:solidFill>
            </a:endParaRPr>
          </a:p>
        </p:txBody>
      </p:sp>
      <p:sp>
        <p:nvSpPr>
          <p:cNvPr id="42" name="Freeform 41">
            <a:extLst>
              <a:ext uri="{FF2B5EF4-FFF2-40B4-BE49-F238E27FC236}">
                <a16:creationId xmlns:a16="http://schemas.microsoft.com/office/drawing/2014/main" id="{0D414DFD-B208-E005-8241-DD406EC0A4B1}"/>
              </a:ext>
            </a:extLst>
          </p:cNvPr>
          <p:cNvSpPr/>
          <p:nvPr/>
        </p:nvSpPr>
        <p:spPr>
          <a:xfrm>
            <a:off x="1505243" y="4994624"/>
            <a:ext cx="1653361" cy="702791"/>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296B5F"/>
          </a:solidFill>
          <a:ln w="27426" cap="flat">
            <a:noFill/>
            <a:prstDash val="solid"/>
            <a:miter/>
          </a:ln>
        </p:spPr>
        <p:txBody>
          <a:bodyPr rtlCol="0" anchor="ctr"/>
          <a:lstStyle/>
          <a:p>
            <a:endParaRPr lang="en-US"/>
          </a:p>
        </p:txBody>
      </p:sp>
    </p:spTree>
    <p:extLst>
      <p:ext uri="{BB962C8B-B14F-4D97-AF65-F5344CB8AC3E}">
        <p14:creationId xmlns:p14="http://schemas.microsoft.com/office/powerpoint/2010/main" val="2169806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54125"/>
            <a:r>
              <a:rPr lang="en-IE" sz="1800" b="1" dirty="0"/>
              <a:t>Exercice : </a:t>
            </a:r>
            <a:r>
              <a:rPr lang="en-IE" sz="1800" dirty="0"/>
              <a:t>vous avez droit à des aliments sains... Cherchez à savoir qui est responsable de l'inspection et de la réglementation des entreprises du secteur alimentaire dans votre pays. En Irlande, par exemple, les locaux et les plaintes concernant les denrées alimentaires sont inspectés par les agents de santé environnementale (EHO) du service de santé pour le compte de l'autorité irlandaise de sécurité alimentaire (Food Safety Authority of Ireland). </a:t>
            </a:r>
          </a:p>
          <a:p>
            <a:pPr marL="1254125" indent="-1254125"/>
            <a:endParaRPr lang="en-IE" sz="1800" b="1" dirty="0"/>
          </a:p>
          <a:p>
            <a:pPr marL="1254125" indent="-1254125"/>
            <a:r>
              <a:rPr lang="en-IE" sz="1800" b="1" dirty="0"/>
              <a:t>Sites web </a:t>
            </a:r>
            <a:r>
              <a:rPr lang="en-IE" sz="1800" dirty="0"/>
              <a:t>: Pourquoi se laver les mains</a:t>
            </a:r>
            <a:r>
              <a:rPr lang="en-IE" sz="1800" dirty="0">
                <a:solidFill>
                  <a:srgbClr val="87AF3F"/>
                </a:solidFill>
              </a:rPr>
              <a:t>. https://www.cdc.gov/handwashing/why-handwashing. </a:t>
            </a:r>
          </a:p>
          <a:p>
            <a:pPr marL="1254125" indent="-1254125"/>
            <a:r>
              <a:rPr lang="en-IE" sz="1800" dirty="0"/>
              <a:t>	Pathogènes d'origine alimentaire html </a:t>
            </a:r>
            <a:r>
              <a:rPr lang="en-IE" sz="1800" dirty="0">
                <a:solidFill>
                  <a:srgbClr val="87AF3F"/>
                </a:solidFill>
                <a:hlinkClick r:id="rId2">
                  <a:extLst>
                    <a:ext uri="{A12FA001-AC4F-418D-AE19-62706E023703}">
                      <ahyp:hlinkClr xmlns:ahyp="http://schemas.microsoft.com/office/drawing/2018/hyperlinkcolor" val="tx"/>
                    </a:ext>
                  </a:extLst>
                </a:hlinkClick>
              </a:rPr>
              <a:t>https://www.fda.gov/food/foodborne-pathogens</a:t>
            </a:r>
            <a:endParaRPr lang="en-IE" sz="1800" dirty="0">
              <a:solidFill>
                <a:srgbClr val="87AF3F"/>
              </a:solidFill>
            </a:endParaRPr>
          </a:p>
          <a:p>
            <a:pPr marL="1254125" indent="-1254125"/>
            <a:endParaRPr lang="en-IE" sz="1800" dirty="0"/>
          </a:p>
          <a:p>
            <a:pPr marL="1254125" indent="-1254125"/>
            <a:r>
              <a:rPr lang="en-IE" sz="1800" b="1" dirty="0"/>
              <a:t>YouTube : 	</a:t>
            </a:r>
            <a:r>
              <a:rPr lang="en-IE" sz="1800" dirty="0"/>
              <a:t>La vérité sur les intoxications alimentaires https://www.youtube.com/watch?v=Pq2me3r0cz4 </a:t>
            </a:r>
          </a:p>
          <a:p>
            <a:pPr marL="1254125" indent="-1254125"/>
            <a:r>
              <a:rPr lang="en-IE" sz="1800" dirty="0"/>
              <a:t>	Intoxication alimentaire et maladie alimentaire https://www.youtube.com/watch?v=e6F-wg9ESEE </a:t>
            </a:r>
          </a:p>
          <a:p>
            <a:pPr marL="1254125" indent="-1254125"/>
            <a:endParaRPr lang="en-IE" sz="1800" b="1" dirty="0"/>
          </a:p>
          <a:p>
            <a:pPr marL="1254125" indent="-1254125"/>
            <a:r>
              <a:rPr lang="en-IE" sz="1800" b="1" dirty="0"/>
              <a:t>Publication : </a:t>
            </a:r>
            <a:r>
              <a:rPr lang="en-IE" sz="1800" dirty="0"/>
              <a:t>OMS. 2009. Ligne directrice sur l'hygiène des mains </a:t>
            </a:r>
            <a:r>
              <a:rPr lang="en-IE" sz="1800" dirty="0">
                <a:solidFill>
                  <a:srgbClr val="87AF3F"/>
                </a:solidFill>
              </a:rPr>
              <a:t>https://www.ncbi.nlm.nih.gov/books/NBK144001/ </a:t>
            </a:r>
          </a:p>
          <a:p>
            <a:pPr marL="1254125" indent="-1254125"/>
            <a:endParaRPr lang="en-IE" sz="1800" dirty="0"/>
          </a:p>
          <a:p>
            <a:pPr marL="1254125" indent="-1254125">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393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Étiquetage des denrées alimentaires, allégations nutritionnelles et de santé dans l'UE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pic>
        <p:nvPicPr>
          <p:cNvPr id="15" name="Picture 14">
            <a:extLst>
              <a:ext uri="{FF2B5EF4-FFF2-40B4-BE49-F238E27FC236}">
                <a16:creationId xmlns:a16="http://schemas.microsoft.com/office/drawing/2014/main" id="{5832CCD4-42E2-AA0C-25BA-FF0C062D122B}"/>
              </a:ext>
            </a:extLst>
          </p:cNvPr>
          <p:cNvPicPr>
            <a:picLocks noChangeAspect="1"/>
          </p:cNvPicPr>
          <p:nvPr/>
        </p:nvPicPr>
        <p:blipFill>
          <a:blip r:embed="rId2"/>
          <a:stretch>
            <a:fillRect/>
          </a:stretch>
        </p:blipFill>
        <p:spPr>
          <a:xfrm>
            <a:off x="9216614" y="426190"/>
            <a:ext cx="1959386" cy="2234581"/>
          </a:xfrm>
          <a:prstGeom prst="rect">
            <a:avLst/>
          </a:prstGeom>
        </p:spPr>
      </p:pic>
      <p:pic>
        <p:nvPicPr>
          <p:cNvPr id="17" name="Picture 16">
            <a:extLst>
              <a:ext uri="{FF2B5EF4-FFF2-40B4-BE49-F238E27FC236}">
                <a16:creationId xmlns:a16="http://schemas.microsoft.com/office/drawing/2014/main" id="{D66ED264-CD52-50DA-802E-CCEDE1BB1E92}"/>
              </a:ext>
            </a:extLst>
          </p:cNvPr>
          <p:cNvPicPr>
            <a:picLocks noChangeAspect="1"/>
          </p:cNvPicPr>
          <p:nvPr/>
        </p:nvPicPr>
        <p:blipFill>
          <a:blip r:embed="rId3"/>
          <a:stretch>
            <a:fillRect/>
          </a:stretch>
        </p:blipFill>
        <p:spPr>
          <a:xfrm>
            <a:off x="9216614" y="2660771"/>
            <a:ext cx="2570280" cy="3317997"/>
          </a:xfrm>
          <a:prstGeom prst="rect">
            <a:avLst/>
          </a:prstGeom>
        </p:spPr>
      </p:pic>
      <p:pic>
        <p:nvPicPr>
          <p:cNvPr id="5122" name="Picture 2" descr="Fans d'Oeufs (@FansDOeufs) / X">
            <a:extLst>
              <a:ext uri="{FF2B5EF4-FFF2-40B4-BE49-F238E27FC236}">
                <a16:creationId xmlns:a16="http://schemas.microsoft.com/office/drawing/2014/main" id="{8E7182E0-C9FD-50FE-1A56-092091405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768" y="761603"/>
            <a:ext cx="4604504" cy="460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062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763789"/>
            <a:ext cx="7469853" cy="5134019"/>
          </a:xfrm>
        </p:spPr>
        <p:txBody>
          <a:bodyPr/>
          <a:lstStyle/>
          <a:p>
            <a:pPr marL="12700" indent="-12700" algn="just">
              <a:lnSpc>
                <a:spcPts val="2240"/>
              </a:lnSpc>
              <a:spcBef>
                <a:spcPts val="0"/>
              </a:spcBef>
            </a:pPr>
            <a:r>
              <a:rPr lang="en-IE" sz="2000" dirty="0">
                <a:solidFill>
                  <a:srgbClr val="424242"/>
                </a:solidFill>
              </a:rPr>
              <a:t>La législation relative à l'étiquetage des denrées alimentaires vise à informer et à </a:t>
            </a:r>
            <a:r>
              <a:rPr lang="en-IE" sz="2000" b="1" dirty="0">
                <a:solidFill>
                  <a:srgbClr val="424242"/>
                </a:solidFill>
              </a:rPr>
              <a:t>protéger les consommateurs </a:t>
            </a:r>
            <a:r>
              <a:rPr lang="en-IE" sz="2000" dirty="0">
                <a:solidFill>
                  <a:srgbClr val="424242"/>
                </a:solidFill>
              </a:rPr>
              <a:t>en ce qui concerne les informations présentées par les producteurs de denrées alimentaires, que ce soit sur l'emballage ou par le biais de la publicité sur les médias sociaux et le site web.  </a:t>
            </a:r>
          </a:p>
          <a:p>
            <a:pPr marL="12700" indent="-12700" algn="just">
              <a:lnSpc>
                <a:spcPts val="2240"/>
              </a:lnSpc>
              <a:spcBef>
                <a:spcPts val="0"/>
              </a:spcBef>
            </a:pPr>
            <a:endParaRPr lang="en-IE" sz="2000" dirty="0">
              <a:solidFill>
                <a:srgbClr val="424242"/>
              </a:solidFill>
            </a:endParaRPr>
          </a:p>
          <a:p>
            <a:pPr marL="12700" indent="-12700" algn="just">
              <a:lnSpc>
                <a:spcPts val="2240"/>
              </a:lnSpc>
              <a:spcBef>
                <a:spcPts val="0"/>
              </a:spcBef>
            </a:pPr>
            <a:r>
              <a:rPr lang="en-IE" sz="2000" dirty="0">
                <a:solidFill>
                  <a:srgbClr val="424242"/>
                </a:solidFill>
              </a:rPr>
              <a:t>La législation européenne relative à l'</a:t>
            </a:r>
            <a:r>
              <a:rPr lang="en-IE" sz="2000" b="1" dirty="0">
                <a:solidFill>
                  <a:srgbClr val="424242"/>
                </a:solidFill>
              </a:rPr>
              <a:t>étiquetage </a:t>
            </a:r>
            <a:r>
              <a:rPr lang="en-IE" sz="2000" dirty="0">
                <a:solidFill>
                  <a:srgbClr val="424242"/>
                </a:solidFill>
              </a:rPr>
              <a:t>et à l'information sur les </a:t>
            </a:r>
            <a:r>
              <a:rPr lang="en-IE" sz="2000" b="1" dirty="0">
                <a:solidFill>
                  <a:srgbClr val="424242"/>
                </a:solidFill>
              </a:rPr>
              <a:t>allergènes </a:t>
            </a:r>
            <a:r>
              <a:rPr lang="en-IE" sz="2000" dirty="0">
                <a:solidFill>
                  <a:srgbClr val="424242"/>
                </a:solidFill>
              </a:rPr>
              <a:t>est détaillée dans le règlement européen 1169/2011. Elle s'applique généralement aux denrées alimentaires préemballées, mais les substances allergènes doivent être étiquetées dans les denrées alimentaires non préemballées. </a:t>
            </a:r>
          </a:p>
          <a:p>
            <a:pPr marL="12700" indent="-12700" algn="just">
              <a:lnSpc>
                <a:spcPts val="2240"/>
              </a:lnSpc>
              <a:spcBef>
                <a:spcPts val="0"/>
              </a:spcBef>
            </a:pPr>
            <a:endParaRPr lang="en-IE" sz="2000" dirty="0">
              <a:solidFill>
                <a:srgbClr val="424242"/>
              </a:solidFill>
            </a:endParaRPr>
          </a:p>
          <a:p>
            <a:pPr marL="12700" indent="-12700" algn="just">
              <a:lnSpc>
                <a:spcPts val="2240"/>
              </a:lnSpc>
              <a:spcBef>
                <a:spcPts val="0"/>
              </a:spcBef>
            </a:pPr>
            <a:r>
              <a:rPr lang="en-IE" sz="2000" dirty="0">
                <a:solidFill>
                  <a:srgbClr val="424242"/>
                </a:solidFill>
              </a:rPr>
              <a:t>Les informations sur les denrées alimentaires </a:t>
            </a:r>
            <a:r>
              <a:rPr lang="en-IE" sz="2000" b="1" dirty="0">
                <a:solidFill>
                  <a:srgbClr val="424242"/>
                </a:solidFill>
              </a:rPr>
              <a:t>ne doivent pas induire le consommateur </a:t>
            </a:r>
            <a:r>
              <a:rPr lang="en-IE" sz="2000" dirty="0">
                <a:solidFill>
                  <a:srgbClr val="424242"/>
                </a:solidFill>
              </a:rPr>
              <a:t>en </a:t>
            </a:r>
            <a:r>
              <a:rPr lang="en-IE" sz="2000" b="1" dirty="0">
                <a:solidFill>
                  <a:srgbClr val="424242"/>
                </a:solidFill>
              </a:rPr>
              <a:t>erreur </a:t>
            </a:r>
            <a:r>
              <a:rPr lang="en-IE" sz="2000" dirty="0">
                <a:solidFill>
                  <a:srgbClr val="424242"/>
                </a:solidFill>
              </a:rPr>
              <a:t>quant aux caractéristiques de la denrée alimentaire. Il n'est pas possible d'affirmer ou d'impliquer des avantages pour la santé lorsqu'il n'y en a pas. De même, vous ne pouvez pas affirmer que le produit alimentaire peut prévenir, traiter ou guérir une maladie humaine, car il s'agirait alors d'un médicament.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Étiquetage des denrées alimentaires, allégations nutritionnelles et de santé dans l'UE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567321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306903"/>
            <a:ext cx="7469853" cy="5134019"/>
          </a:xfrm>
        </p:spPr>
        <p:txBody>
          <a:bodyPr/>
          <a:lstStyle/>
          <a:p>
            <a:pPr marL="12700" indent="-12700" algn="just">
              <a:lnSpc>
                <a:spcPts val="2240"/>
              </a:lnSpc>
              <a:spcBef>
                <a:spcPts val="0"/>
              </a:spcBef>
            </a:pPr>
            <a:r>
              <a:rPr lang="en-IE" sz="2200" b="1" dirty="0">
                <a:solidFill>
                  <a:srgbClr val="296B5F"/>
                </a:solidFill>
              </a:rPr>
              <a:t>Informations obligatoires </a:t>
            </a:r>
            <a:r>
              <a:rPr lang="en-IE" sz="2200" dirty="0">
                <a:solidFill>
                  <a:srgbClr val="296B5F"/>
                </a:solidFill>
              </a:rPr>
              <a:t>: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Les informations suivantes doivent figurer lisiblement sur l'emballage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Noms des aliments (pas le nom de la marque)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Liste de </a:t>
            </a:r>
            <a:r>
              <a:rPr lang="en-IE" sz="2200" u="sng" dirty="0">
                <a:solidFill>
                  <a:srgbClr val="424242"/>
                </a:solidFill>
              </a:rPr>
              <a:t>tous les </a:t>
            </a:r>
            <a:r>
              <a:rPr lang="en-IE" sz="2200" dirty="0">
                <a:solidFill>
                  <a:srgbClr val="424242"/>
                </a:solidFill>
              </a:rPr>
              <a:t>ingrédients par ordre décroissant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Quantitatif de l'ingrédient (Quid)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Quantité nette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Allergène (en gras sur l'emballage ou sur un panneau pour les produits non préemballés)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Date de péremption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Pays d'origine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Conditions de stockage et d'utilisation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Nom et adresse de l'entreprise alimentaire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Titre alcoométrique (si &gt; 1,5 % vol)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Déclaration nutritionnelle (la déclaration nutritionnelle sur la face avant de l'emballage n'est pas obligatoire). </a:t>
            </a:r>
          </a:p>
          <a:p>
            <a:pPr marL="342900" indent="-342900" algn="just">
              <a:lnSpc>
                <a:spcPts val="2240"/>
              </a:lnSpc>
              <a:spcBef>
                <a:spcPts val="0"/>
              </a:spcBef>
              <a:buFont typeface="Arial" panose="020B0604020202020204" pitchFamily="34" charset="0"/>
              <a:buChar char="•"/>
            </a:pPr>
            <a:r>
              <a:rPr lang="en-IE" sz="2200" dirty="0">
                <a:solidFill>
                  <a:srgbClr val="424242"/>
                </a:solidFill>
              </a:rPr>
              <a:t>Allergènes : </a:t>
            </a:r>
            <a:r>
              <a:rPr lang="en-IE" sz="2000" i="1" dirty="0">
                <a:solidFill>
                  <a:srgbClr val="424242"/>
                </a:solidFill>
              </a:rPr>
              <a:t>céréales contenant du gluten, crustacés, œufs, arachides, soja, fruits à coque, céleri, dioxyde de soufre/sulfites, graines de sésame, moutarde, lupin, mollusques, poisson et lait</a:t>
            </a:r>
            <a:r>
              <a:rPr lang="en-IE" sz="2000" dirty="0">
                <a:solidFill>
                  <a:srgbClr val="424242"/>
                </a:solidFill>
              </a:rPr>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Étiquetage des denrées alimentaires, allégations nutritionnelles et de santé dans l'UE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526546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382706"/>
            <a:ext cx="7469853" cy="5134019"/>
          </a:xfrm>
        </p:spPr>
        <p:txBody>
          <a:bodyPr/>
          <a:lstStyle/>
          <a:p>
            <a:pPr marL="12700" indent="-12700" algn="just">
              <a:lnSpc>
                <a:spcPts val="2240"/>
              </a:lnSpc>
              <a:spcBef>
                <a:spcPts val="0"/>
              </a:spcBef>
            </a:pPr>
            <a:r>
              <a:rPr lang="en-IE" sz="1800" b="1" dirty="0">
                <a:solidFill>
                  <a:srgbClr val="296B5F"/>
                </a:solidFill>
              </a:rPr>
              <a:t>Allégations nutritionnelles et de santé </a:t>
            </a:r>
            <a:r>
              <a:rPr lang="en-IE" sz="1800" dirty="0">
                <a:solidFill>
                  <a:srgbClr val="296B5F"/>
                </a:solidFill>
              </a:rPr>
              <a:t>: </a:t>
            </a:r>
          </a:p>
          <a:p>
            <a:pPr marL="12700" indent="-12700" algn="just">
              <a:lnSpc>
                <a:spcPts val="2240"/>
              </a:lnSpc>
              <a:spcBef>
                <a:spcPts val="0"/>
              </a:spcBef>
            </a:pPr>
            <a:endParaRPr lang="en-IE" sz="1800" dirty="0">
              <a:solidFill>
                <a:srgbClr val="424242"/>
              </a:solidFill>
            </a:endParaRPr>
          </a:p>
          <a:p>
            <a:pPr marL="12700" indent="-12700" algn="just">
              <a:lnSpc>
                <a:spcPts val="2240"/>
              </a:lnSpc>
              <a:spcBef>
                <a:spcPts val="0"/>
              </a:spcBef>
            </a:pPr>
            <a:r>
              <a:rPr lang="en-IE" sz="1800" dirty="0">
                <a:solidFill>
                  <a:srgbClr val="424242"/>
                </a:solidFill>
              </a:rPr>
              <a:t>Une allégation de santé est une allégation qui affirme, suggère ou implique une relation entre une </a:t>
            </a:r>
            <a:r>
              <a:rPr lang="en-IE" sz="1800" b="1" dirty="0">
                <a:solidFill>
                  <a:srgbClr val="424242"/>
                </a:solidFill>
              </a:rPr>
              <a:t>denrée alimentaire </a:t>
            </a:r>
            <a:r>
              <a:rPr lang="en-IE" sz="1800" dirty="0">
                <a:solidFill>
                  <a:srgbClr val="424242"/>
                </a:solidFill>
              </a:rPr>
              <a:t>ou ses composants et la </a:t>
            </a:r>
            <a:r>
              <a:rPr lang="en-IE" sz="1800" b="1" dirty="0">
                <a:solidFill>
                  <a:srgbClr val="424242"/>
                </a:solidFill>
              </a:rPr>
              <a:t>santé</a:t>
            </a:r>
            <a:r>
              <a:rPr lang="en-IE" sz="1800" dirty="0">
                <a:solidFill>
                  <a:srgbClr val="424242"/>
                </a:solidFill>
              </a:rPr>
              <a:t>, et qui apparaît généralement sur la </a:t>
            </a:r>
            <a:r>
              <a:rPr lang="en-IE" sz="1800" b="1" dirty="0">
                <a:solidFill>
                  <a:srgbClr val="424242"/>
                </a:solidFill>
              </a:rPr>
              <a:t>face avant de l'emballage</a:t>
            </a:r>
            <a:r>
              <a:rPr lang="en-IE" sz="1800" dirty="0">
                <a:solidFill>
                  <a:srgbClr val="424242"/>
                </a:solidFill>
              </a:rPr>
              <a:t>. </a:t>
            </a:r>
          </a:p>
          <a:p>
            <a:pPr marL="12700" indent="-12700" algn="just">
              <a:lnSpc>
                <a:spcPts val="2240"/>
              </a:lnSpc>
              <a:spcBef>
                <a:spcPts val="0"/>
              </a:spcBef>
            </a:pPr>
            <a:r>
              <a:rPr lang="en-IE" sz="1800" dirty="0">
                <a:solidFill>
                  <a:srgbClr val="424242"/>
                </a:solidFill>
              </a:rPr>
              <a:t>Les règlements (CE) n° 1924/2006 et 432/2012 autorisent différentes allégations de santé à condition qu'elles soient fondées sur des preuves scientifiques et qu'elles puissent être facilement comprises par les consommateurs. </a:t>
            </a:r>
          </a:p>
          <a:p>
            <a:pPr marL="12700" indent="-12700" algn="just">
              <a:lnSpc>
                <a:spcPts val="2240"/>
              </a:lnSpc>
              <a:spcBef>
                <a:spcPts val="0"/>
              </a:spcBef>
            </a:pPr>
            <a:r>
              <a:rPr lang="en-IE" sz="1800" b="1" dirty="0">
                <a:solidFill>
                  <a:srgbClr val="424242"/>
                </a:solidFill>
              </a:rPr>
              <a:t>Les allégations nutritionnelles </a:t>
            </a:r>
            <a:r>
              <a:rPr lang="en-IE" sz="1800" dirty="0">
                <a:solidFill>
                  <a:srgbClr val="424242"/>
                </a:solidFill>
              </a:rPr>
              <a:t>sont fournies sous forme de texte, par exemple "Riche en calcium". Des </a:t>
            </a:r>
            <a:r>
              <a:rPr lang="en-IE" sz="1800" b="1" dirty="0">
                <a:solidFill>
                  <a:srgbClr val="424242"/>
                </a:solidFill>
              </a:rPr>
              <a:t>allégations de santé supplémentaires </a:t>
            </a:r>
            <a:r>
              <a:rPr lang="en-IE" sz="1800" dirty="0">
                <a:solidFill>
                  <a:srgbClr val="424242"/>
                </a:solidFill>
              </a:rPr>
              <a:t>peuvent être ajoutées et peuvent être : fonctionnelles ; réduction des risques de maladie ; ou se référer au développement et à la santé des enfants (par exemple, "le calcium joue un rôle important dans le renforcement des os" ; "la consommation régulière de calcium peut contribuer à réduire le risque d'ostéoporose" ; "le calcium est nécessaire au développement des os chez l'enfant"). </a:t>
            </a:r>
          </a:p>
          <a:p>
            <a:pPr marL="12700" indent="-12700" algn="just">
              <a:lnSpc>
                <a:spcPts val="2240"/>
              </a:lnSpc>
              <a:spcBef>
                <a:spcPts val="0"/>
              </a:spcBef>
            </a:pPr>
            <a:endParaRPr lang="en-IE" sz="1800" dirty="0">
              <a:solidFill>
                <a:srgbClr val="424242"/>
              </a:solidFill>
            </a:endParaRPr>
          </a:p>
          <a:p>
            <a:pPr marL="12700" indent="-12700" algn="just">
              <a:lnSpc>
                <a:spcPts val="2240"/>
              </a:lnSpc>
              <a:spcBef>
                <a:spcPts val="0"/>
              </a:spcBef>
            </a:pPr>
            <a:r>
              <a:rPr lang="en-IE" sz="1800" dirty="0">
                <a:solidFill>
                  <a:srgbClr val="424242"/>
                </a:solidFill>
              </a:rPr>
              <a:t>Une liste d'allégations se trouve dans l'annexe de la version consolidée de la CE 1924/2006.</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Étiquetage des denrées alimentaires, allégations nutritionnelles et de santé dans l'UE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873662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521193"/>
            <a:ext cx="7469853" cy="5134019"/>
          </a:xfrm>
        </p:spPr>
        <p:txBody>
          <a:bodyPr/>
          <a:lstStyle/>
          <a:p>
            <a:pPr marL="12700" indent="-12700" algn="just">
              <a:lnSpc>
                <a:spcPts val="2240"/>
              </a:lnSpc>
              <a:spcBef>
                <a:spcPts val="0"/>
              </a:spcBef>
            </a:pPr>
            <a:r>
              <a:rPr lang="en-IE" sz="1800" b="1" dirty="0">
                <a:solidFill>
                  <a:srgbClr val="296B5F"/>
                </a:solidFill>
              </a:rPr>
              <a:t>Dénominations alimentaires protégées - Indication géographique</a:t>
            </a:r>
            <a:r>
              <a:rPr lang="en-IE" sz="1800" dirty="0">
                <a:solidFill>
                  <a:srgbClr val="296B5F"/>
                </a:solidFill>
              </a:rPr>
              <a:t>. </a:t>
            </a:r>
            <a:endParaRPr lang="en-IE" sz="1800" dirty="0">
              <a:solidFill>
                <a:srgbClr val="424242"/>
              </a:solidFill>
            </a:endParaRPr>
          </a:p>
          <a:p>
            <a:pPr marL="12700" indent="-12700" algn="just">
              <a:lnSpc>
                <a:spcPts val="2240"/>
              </a:lnSpc>
              <a:spcBef>
                <a:spcPts val="0"/>
              </a:spcBef>
            </a:pPr>
            <a:r>
              <a:rPr lang="en-IE" sz="1800" dirty="0">
                <a:solidFill>
                  <a:srgbClr val="424242"/>
                </a:solidFill>
              </a:rPr>
              <a:t>Les indications géographiques établissent des droits de propriété intellectuelle pour des produits spécifiques, dont les qualités sont spécifiquement liées à la zone de production. </a:t>
            </a:r>
          </a:p>
          <a:p>
            <a:pPr marL="12700" indent="-12700" algn="just">
              <a:lnSpc>
                <a:spcPts val="2240"/>
              </a:lnSpc>
              <a:spcBef>
                <a:spcPts val="0"/>
              </a:spcBef>
            </a:pPr>
            <a:endParaRPr lang="en-IE" sz="1800" dirty="0">
              <a:solidFill>
                <a:srgbClr val="424242"/>
              </a:solidFill>
            </a:endParaRPr>
          </a:p>
          <a:p>
            <a:pPr marL="12700" indent="-12700" algn="just">
              <a:lnSpc>
                <a:spcPts val="2240"/>
              </a:lnSpc>
              <a:spcBef>
                <a:spcPts val="0"/>
              </a:spcBef>
            </a:pPr>
            <a:r>
              <a:rPr lang="en-IE" sz="1800" b="1" dirty="0">
                <a:solidFill>
                  <a:srgbClr val="296B5F"/>
                </a:solidFill>
              </a:rPr>
              <a:t>Il en existe trois types </a:t>
            </a:r>
            <a:r>
              <a:rPr lang="en-IE" sz="1800" dirty="0">
                <a:solidFill>
                  <a:srgbClr val="424242"/>
                </a:solidFill>
              </a:rPr>
              <a:t>: </a:t>
            </a:r>
          </a:p>
          <a:p>
            <a:pPr marL="457200" indent="-457200" algn="just">
              <a:lnSpc>
                <a:spcPts val="2240"/>
              </a:lnSpc>
              <a:spcBef>
                <a:spcPts val="0"/>
              </a:spcBef>
              <a:buClr>
                <a:srgbClr val="296B5F"/>
              </a:buClr>
              <a:buFont typeface="+mj-lt"/>
              <a:buAutoNum type="arabicPeriod"/>
            </a:pPr>
            <a:r>
              <a:rPr lang="en-IE" sz="1800" dirty="0">
                <a:solidFill>
                  <a:srgbClr val="424242"/>
                </a:solidFill>
              </a:rPr>
              <a:t>Appellation d'origine protégée (</a:t>
            </a:r>
            <a:r>
              <a:rPr lang="en-IE" sz="1800" b="1" dirty="0">
                <a:solidFill>
                  <a:srgbClr val="424242"/>
                </a:solidFill>
              </a:rPr>
              <a:t>AOP) </a:t>
            </a:r>
            <a:r>
              <a:rPr lang="en-IE" sz="1800" dirty="0">
                <a:solidFill>
                  <a:srgbClr val="424242"/>
                </a:solidFill>
              </a:rPr>
              <a:t>de denrées alimentaires et de vins dont les ingrédients et la production ont lieu dans la région concernée, par exemple les olives de Kalamata ; </a:t>
            </a:r>
          </a:p>
          <a:p>
            <a:pPr marL="457200" indent="-457200" algn="just">
              <a:lnSpc>
                <a:spcPts val="2240"/>
              </a:lnSpc>
              <a:spcBef>
                <a:spcPts val="0"/>
              </a:spcBef>
              <a:buClr>
                <a:srgbClr val="296B5F"/>
              </a:buClr>
              <a:buFont typeface="+mj-lt"/>
              <a:buAutoNum type="arabicPeriod"/>
            </a:pPr>
            <a:r>
              <a:rPr lang="en-IE" sz="1800" dirty="0">
                <a:solidFill>
                  <a:srgbClr val="424242"/>
                </a:solidFill>
              </a:rPr>
              <a:t>Indication géographique protégée (</a:t>
            </a:r>
            <a:r>
              <a:rPr lang="en-IE" sz="1800" b="1" dirty="0">
                <a:solidFill>
                  <a:srgbClr val="424242"/>
                </a:solidFill>
              </a:rPr>
              <a:t>IGP) </a:t>
            </a:r>
            <a:r>
              <a:rPr lang="en-IE" sz="1800" dirty="0">
                <a:solidFill>
                  <a:srgbClr val="424242"/>
                </a:solidFill>
              </a:rPr>
              <a:t>de denrées alimentaires, de vins et de boissons spiritueuses dont au moins une des étapes de la production, de la transformation ou de l'élaboration a lieu dans la région, et </a:t>
            </a:r>
          </a:p>
          <a:p>
            <a:pPr marL="457200" indent="-457200" algn="just">
              <a:lnSpc>
                <a:spcPts val="2240"/>
              </a:lnSpc>
              <a:spcBef>
                <a:spcPts val="0"/>
              </a:spcBef>
              <a:buClr>
                <a:srgbClr val="296B5F"/>
              </a:buClr>
              <a:buFont typeface="+mj-lt"/>
              <a:buAutoNum type="arabicPeriod"/>
            </a:pPr>
            <a:r>
              <a:rPr lang="en-IE" sz="1800" dirty="0">
                <a:solidFill>
                  <a:srgbClr val="424242"/>
                </a:solidFill>
              </a:rPr>
              <a:t>La spécialité traditionnelle garantie (</a:t>
            </a:r>
            <a:r>
              <a:rPr lang="en-IE" sz="1800" b="1" dirty="0">
                <a:solidFill>
                  <a:srgbClr val="424242"/>
                </a:solidFill>
              </a:rPr>
              <a:t>STG) </a:t>
            </a:r>
            <a:r>
              <a:rPr lang="en-IE" sz="1800" dirty="0">
                <a:solidFill>
                  <a:srgbClr val="424242"/>
                </a:solidFill>
              </a:rPr>
              <a:t>met en valeur la composition ou la méthode de production traditionnelle.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Étiquetage des denrées alimentaires, allégations nutritionnelles et de santé dans l'UE</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3" name="Picture 3" descr="AOP, IGP, STG : les systèmes de qualité européen - DiversiFerm">
            <a:extLst>
              <a:ext uri="{FF2B5EF4-FFF2-40B4-BE49-F238E27FC236}">
                <a16:creationId xmlns:a16="http://schemas.microsoft.com/office/drawing/2014/main" id="{3AEC633B-E302-7C82-49AB-D68320F2F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957" y="4718877"/>
            <a:ext cx="4088386" cy="134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465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267529"/>
            <a:ext cx="11027739" cy="4995245"/>
          </a:xfrm>
        </p:spPr>
        <p:txBody>
          <a:bodyPr/>
          <a:lstStyle/>
          <a:p>
            <a:pPr marL="1339850" indent="-1339850"/>
            <a:r>
              <a:rPr lang="en-IE" sz="1800" b="1" dirty="0"/>
              <a:t>Exercice : </a:t>
            </a:r>
            <a:r>
              <a:rPr lang="en-IE" sz="1800" dirty="0"/>
              <a:t>une indication géographique est un signe qu'un produit provient d'une région particulière, ce qui lui confère une qualité, une réputation ou une autre caractéristique spécifique. Citez des exemples d'aliments bénéficiant d'une indication géographique dans votre région. </a:t>
            </a:r>
          </a:p>
          <a:p>
            <a:pPr marL="1339850" indent="-1339850"/>
            <a:endParaRPr lang="en-IE" sz="1800" dirty="0"/>
          </a:p>
          <a:p>
            <a:pPr marL="1339850" indent="-1339850"/>
            <a:r>
              <a:rPr lang="en-IE" sz="1800" b="1" dirty="0"/>
              <a:t>Site web </a:t>
            </a:r>
            <a:r>
              <a:rPr lang="en-IE" sz="1800" dirty="0"/>
              <a:t>: 	Lignes directrices en matière d'étiquetage et d'hygiène à l'intention des producteurs de petites quantités d'œufs https://www.fsai.ie/getmedia/2de2c9ba-ee0d-4fae-8880-8d0cad38d973/labelling-and-hygiene-guidelines-for-hen-eggs-2015-final.pdf?ext=.pdf . Les indications géographiques et les systèmes de qualité expliqués </a:t>
            </a:r>
            <a:r>
              <a:rPr lang="en-IE" sz="1800" dirty="0">
                <a:solidFill>
                  <a:srgbClr val="87AF3F"/>
                </a:solidFill>
              </a:rPr>
              <a:t>https://agriculture.ec.europa.eu/farming/geographical-indications-and-quality-schemes/geographical-indications-and-quality-schemes-explained_en </a:t>
            </a:r>
          </a:p>
          <a:p>
            <a:pPr marL="1339850" indent="-1339850"/>
            <a:r>
              <a:rPr lang="en-IE" sz="1800" b="1" dirty="0"/>
              <a:t>YouTube </a:t>
            </a:r>
            <a:r>
              <a:rPr lang="en-IE" sz="1800" dirty="0"/>
              <a:t>: 	Étiquetage des denrées alimentaires : ce qu'il faut savoir </a:t>
            </a:r>
            <a:r>
              <a:rPr lang="en-IE" sz="1800" dirty="0">
                <a:solidFill>
                  <a:srgbClr val="87AF3F"/>
                </a:solidFill>
                <a:hlinkClick r:id="rId2">
                  <a:extLst>
                    <a:ext uri="{A12FA001-AC4F-418D-AE19-62706E023703}">
                      <ahyp:hlinkClr xmlns:ahyp="http://schemas.microsoft.com/office/drawing/2018/hyperlinkcolor" val="tx"/>
                    </a:ext>
                  </a:extLst>
                </a:hlinkClick>
              </a:rPr>
              <a:t>https://www.youtube.com/watch?v=wFBmdbcuMC8 </a:t>
            </a:r>
            <a:r>
              <a:rPr lang="en-IE" sz="1800" dirty="0"/>
              <a:t>; Législation européenne sur l'information des consommateurs en matière d'étiquetage des denrées </a:t>
            </a:r>
            <a:r>
              <a:rPr lang="en-IE" sz="1800" dirty="0">
                <a:solidFill>
                  <a:srgbClr val="87AF3F"/>
                </a:solidFill>
              </a:rPr>
              <a:t>alimentaireshttps://www.youtube.com/watch?v=pq37f54vbsw</a:t>
            </a:r>
          </a:p>
          <a:p>
            <a:pPr marL="1339850" indent="-1339850"/>
            <a:r>
              <a:rPr lang="en-IE" sz="1800" b="1" dirty="0"/>
              <a:t>Publication </a:t>
            </a:r>
            <a:r>
              <a:rPr lang="en-IE" sz="1800" dirty="0"/>
              <a:t>: </a:t>
            </a:r>
            <a:r>
              <a:rPr lang="en-IE" sz="1800" dirty="0" err="1"/>
              <a:t>Fransvea </a:t>
            </a:r>
            <a:r>
              <a:rPr lang="en-IE" sz="1800" dirty="0"/>
              <a:t>A, </a:t>
            </a:r>
            <a:r>
              <a:rPr lang="en-IE" sz="1800" dirty="0" err="1"/>
              <a:t>Celano </a:t>
            </a:r>
            <a:r>
              <a:rPr lang="en-IE" sz="1800" dirty="0"/>
              <a:t>G, </a:t>
            </a:r>
            <a:r>
              <a:rPr lang="en-IE" sz="1800" dirty="0" err="1"/>
              <a:t>Pagliarone </a:t>
            </a:r>
            <a:r>
              <a:rPr lang="en-IE" sz="1800" dirty="0"/>
              <a:t>CN, </a:t>
            </a:r>
            <a:r>
              <a:rPr lang="en-IE" sz="1800" dirty="0" err="1"/>
              <a:t>Disanto </a:t>
            </a:r>
            <a:r>
              <a:rPr lang="en-IE" sz="1800" dirty="0"/>
              <a:t>C, </a:t>
            </a:r>
            <a:r>
              <a:rPr lang="en-IE" sz="1800" dirty="0" err="1"/>
              <a:t>Balzaretti </a:t>
            </a:r>
            <a:r>
              <a:rPr lang="en-IE" sz="1800" dirty="0"/>
              <a:t>C, </a:t>
            </a:r>
            <a:r>
              <a:rPr lang="en-IE" sz="1800" dirty="0" err="1"/>
              <a:t>Celano </a:t>
            </a:r>
            <a:r>
              <a:rPr lang="en-IE" sz="1800" dirty="0"/>
              <a:t>GV, </a:t>
            </a:r>
            <a:r>
              <a:rPr lang="en-IE" sz="1800" dirty="0" err="1"/>
              <a:t>Bonerba </a:t>
            </a:r>
            <a:r>
              <a:rPr lang="en-IE" sz="1800" dirty="0"/>
              <a:t>E. Food Labelling : Une brève analyse du règlement européen 1169/2011. Ital J Food </a:t>
            </a:r>
            <a:r>
              <a:rPr lang="en-IE" sz="1800" dirty="0" err="1"/>
              <a:t>Saf</a:t>
            </a:r>
            <a:r>
              <a:rPr lang="en-IE" sz="1800" dirty="0"/>
              <a:t>. 2014 Aug 28;3(3):1703. </a:t>
            </a:r>
            <a:r>
              <a:rPr lang="en-IE" sz="1800" dirty="0" err="1"/>
              <a:t>doi </a:t>
            </a:r>
            <a:r>
              <a:rPr lang="en-IE" sz="1800" dirty="0"/>
              <a:t>: 10.4081/ijfs.2014.1703. PMID : 27800352 ; PMCID : PMC5076719.</a:t>
            </a:r>
          </a:p>
          <a:p>
            <a:pPr marL="1339850" indent="-1339850"/>
            <a:r>
              <a:rPr lang="en-IE" sz="1800" dirty="0"/>
              <a:t>	Alimentation Boisson Europe &amp; </a:t>
            </a:r>
            <a:r>
              <a:rPr lang="en-IE" sz="1800" dirty="0" err="1"/>
              <a:t>Eurocommerce </a:t>
            </a:r>
            <a:r>
              <a:rPr lang="en-IE" sz="1800" dirty="0"/>
              <a:t>: Conseils sur la fourniture d'informations alimentaires aux consommateurs. 2013. </a:t>
            </a:r>
            <a:r>
              <a:rPr lang="en-IE" sz="1800" dirty="0">
                <a:solidFill>
                  <a:srgbClr val="87AF3F"/>
                </a:solidFill>
                <a:hlinkClick r:id="rId3">
                  <a:extLst>
                    <a:ext uri="{A12FA001-AC4F-418D-AE19-62706E023703}">
                      <ahyp:hlinkClr xmlns:ahyp="http://schemas.microsoft.com/office/drawing/2018/hyperlinkcolor" val="tx"/>
                    </a:ext>
                  </a:extLst>
                </a:hlinkClick>
              </a:rPr>
              <a:t>https://www.</a:t>
            </a:r>
            <a:r>
              <a:rPr lang="en-IE" sz="1800" dirty="0"/>
              <a:t>reading.ac.uk/foodlaw/pdf/eu-13017-FDE-FIC-Guidance.pdf</a:t>
            </a:r>
          </a:p>
          <a:p>
            <a:pPr marL="1339850" indent="-1339850"/>
            <a:r>
              <a:rPr lang="en-IE" sz="1800" dirty="0"/>
              <a:t> </a:t>
            </a:r>
          </a:p>
          <a:p>
            <a:pPr marL="1339850" indent="-1339850">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42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60323" y="2541245"/>
            <a:ext cx="5535677"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bg1"/>
                </a:solidFill>
              </a:rPr>
              <a:t>Économie circulaire et gestion des déchets pour des environnements urbains résilients</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04</a:t>
            </a:r>
          </a:p>
        </p:txBody>
      </p:sp>
    </p:spTree>
    <p:extLst>
      <p:ext uri="{BB962C8B-B14F-4D97-AF65-F5344CB8AC3E}">
        <p14:creationId xmlns:p14="http://schemas.microsoft.com/office/powerpoint/2010/main" val="965058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Comprendre la </a:t>
            </a:r>
            <a:r>
              <a:rPr lang="en-IE" b="1" dirty="0">
                <a:solidFill>
                  <a:srgbClr val="424242"/>
                </a:solidFill>
              </a:rPr>
              <a:t>production </a:t>
            </a:r>
            <a:r>
              <a:rPr lang="en-IE" dirty="0">
                <a:solidFill>
                  <a:srgbClr val="424242"/>
                </a:solidFill>
              </a:rPr>
              <a:t>et la transformation des produits </a:t>
            </a:r>
            <a:r>
              <a:rPr lang="en-IE" b="1" dirty="0">
                <a:solidFill>
                  <a:srgbClr val="424242"/>
                </a:solidFill>
              </a:rPr>
              <a:t>alimentaires </a:t>
            </a:r>
            <a:r>
              <a:rPr lang="en-IE" dirty="0">
                <a:solidFill>
                  <a:srgbClr val="424242"/>
                </a:solidFill>
              </a:rPr>
              <a:t>issus de l'agriculture urbaine</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Suivre les meilleures pratiques en matière d'</a:t>
            </a:r>
            <a:r>
              <a:rPr lang="en-IE" b="1" dirty="0">
                <a:solidFill>
                  <a:srgbClr val="424242"/>
                </a:solidFill>
              </a:rPr>
              <a:t>apiculture </a:t>
            </a:r>
            <a:r>
              <a:rPr lang="en-IE" dirty="0">
                <a:solidFill>
                  <a:srgbClr val="424242"/>
                </a:solidFill>
              </a:rPr>
              <a:t>et de production de miel dans un environnement urbain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Identifier les entreprises sociales, l'</a:t>
            </a:r>
            <a:r>
              <a:rPr lang="en-IE" b="1" dirty="0">
                <a:solidFill>
                  <a:srgbClr val="424242"/>
                </a:solidFill>
              </a:rPr>
              <a:t>agrotourisme </a:t>
            </a:r>
            <a:r>
              <a:rPr lang="en-IE" dirty="0">
                <a:solidFill>
                  <a:srgbClr val="424242"/>
                </a:solidFill>
              </a:rPr>
              <a:t>et les possibilités d'emploi/d'affaires liées à l'innovation bio-inspirée dans l'économie urbaine verte.</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Montrer qu'ils sont conscients des </a:t>
            </a:r>
            <a:r>
              <a:rPr lang="en-IE" b="1" dirty="0">
                <a:solidFill>
                  <a:srgbClr val="424242"/>
                </a:solidFill>
              </a:rPr>
              <a:t>risques liés à la sécurité alimentaire </a:t>
            </a:r>
            <a:r>
              <a:rPr lang="en-IE" dirty="0">
                <a:solidFill>
                  <a:srgbClr val="424242"/>
                </a:solidFill>
              </a:rPr>
              <a:t>et des principes de l'</a:t>
            </a:r>
            <a:r>
              <a:rPr lang="en-IE" b="1" dirty="0">
                <a:solidFill>
                  <a:srgbClr val="424242"/>
                </a:solidFill>
              </a:rPr>
              <a:t>HACCP </a:t>
            </a:r>
            <a:r>
              <a:rPr lang="en-IE" dirty="0">
                <a:solidFill>
                  <a:srgbClr val="424242"/>
                </a:solidFill>
              </a:rPr>
              <a:t>dans la production alimentaire.</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Identifier la source et les mesures préventives de certaines </a:t>
            </a:r>
            <a:r>
              <a:rPr lang="en-IE" b="1" dirty="0">
                <a:solidFill>
                  <a:srgbClr val="424242"/>
                </a:solidFill>
              </a:rPr>
              <a:t>maladies d'origine alimentaire </a:t>
            </a:r>
            <a:r>
              <a:rPr lang="en-IE" dirty="0">
                <a:solidFill>
                  <a:srgbClr val="424242"/>
                </a:solidFill>
              </a:rPr>
              <a:t>dans l'environnement de production alimentaire.</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Produire une gamme de produits alimentaires conformes à la législation de l'UE et aux exigences en matière d'</a:t>
            </a:r>
            <a:r>
              <a:rPr lang="en-IE" b="1" dirty="0">
                <a:solidFill>
                  <a:srgbClr val="424242"/>
                </a:solidFill>
              </a:rPr>
              <a:t>étiquetage alimentaire.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Résultats de l'apprentissage</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25368" y="2254876"/>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A l'issue de cette formation, le formateur devrait être capable de :</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06045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206927" y="985839"/>
            <a:ext cx="4524765" cy="4950970"/>
          </a:xfrm>
        </p:spPr>
        <p:txBody>
          <a:bodyPr>
            <a:normAutofit/>
          </a:bodyPr>
          <a:lstStyle/>
          <a:p>
            <a:pPr>
              <a:lnSpc>
                <a:spcPts val="2880"/>
              </a:lnSpc>
              <a:spcBef>
                <a:spcPts val="0"/>
              </a:spcBef>
            </a:pPr>
            <a:endParaRPr lang="en-US" sz="2400" dirty="0"/>
          </a:p>
          <a:p>
            <a:pPr>
              <a:lnSpc>
                <a:spcPts val="2880"/>
              </a:lnSpc>
              <a:spcBef>
                <a:spcPts val="0"/>
              </a:spcBef>
            </a:pPr>
            <a:r>
              <a:rPr lang="en-US" sz="2400" dirty="0"/>
              <a:t>"Nous sommes la première génération à ressentir l'impact du changement climatique et la dernière à pouvoir agir. </a:t>
            </a:r>
          </a:p>
          <a:p>
            <a:pPr>
              <a:lnSpc>
                <a:spcPts val="2880"/>
              </a:lnSpc>
              <a:spcBef>
                <a:spcPts val="0"/>
              </a:spcBef>
            </a:pPr>
            <a:endParaRPr lang="en-US" sz="2400" dirty="0"/>
          </a:p>
          <a:p>
            <a:pPr>
              <a:lnSpc>
                <a:spcPts val="2880"/>
              </a:lnSpc>
              <a:spcBef>
                <a:spcPts val="0"/>
              </a:spcBef>
            </a:pPr>
            <a:r>
              <a:rPr lang="en-US" sz="2400" i="0" dirty="0"/>
              <a:t>Gov. Jay Inslee -</a:t>
            </a:r>
          </a:p>
          <a:p>
            <a:pPr>
              <a:lnSpc>
                <a:spcPts val="2880"/>
              </a:lnSpc>
              <a:spcBef>
                <a:spcPts val="0"/>
              </a:spcBef>
            </a:pPr>
            <a:r>
              <a:rPr lang="en-US" sz="2400" i="0" dirty="0"/>
              <a:t>État de Washington</a:t>
            </a:r>
          </a:p>
          <a:p>
            <a:pPr>
              <a:lnSpc>
                <a:spcPts val="2880"/>
              </a:lnSpc>
              <a:spcBef>
                <a:spcPts val="0"/>
              </a:spcBef>
            </a:pPr>
            <a:endParaRPr lang="en-US" sz="2400" dirty="0"/>
          </a:p>
          <a:p>
            <a:pPr>
              <a:lnSpc>
                <a:spcPts val="2880"/>
              </a:lnSpc>
              <a:spcBef>
                <a:spcPts val="0"/>
              </a:spcBef>
            </a:pPr>
            <a:endParaRPr lang="en-US" i="0" dirty="0"/>
          </a:p>
        </p:txBody>
      </p:sp>
      <p:pic>
        <p:nvPicPr>
          <p:cNvPr id="6" name="Picture Placeholder 5">
            <a:extLst>
              <a:ext uri="{FF2B5EF4-FFF2-40B4-BE49-F238E27FC236}">
                <a16:creationId xmlns:a16="http://schemas.microsoft.com/office/drawing/2014/main" id="{9E510B80-A088-0E33-EEBE-95AF2A3B4651}"/>
              </a:ext>
            </a:extLst>
          </p:cNvPr>
          <p:cNvPicPr>
            <a:picLocks noGrp="1" noChangeAspect="1"/>
          </p:cNvPicPr>
          <p:nvPr>
            <p:ph type="pic" sz="quarter" idx="42"/>
          </p:nvPr>
        </p:nvPicPr>
        <p:blipFill rotWithShape="1">
          <a:blip r:embed="rId2"/>
          <a:srcRect l="4826" r="4826"/>
          <a:stretch/>
        </p:blipFill>
        <p:spPr>
          <a:xfrm>
            <a:off x="6096000" y="1893062"/>
            <a:ext cx="5496431" cy="4055778"/>
          </a:xfrm>
        </p:spPr>
      </p:pic>
      <p:sp>
        <p:nvSpPr>
          <p:cNvPr id="3" name="Text Placeholder 3">
            <a:extLst>
              <a:ext uri="{FF2B5EF4-FFF2-40B4-BE49-F238E27FC236}">
                <a16:creationId xmlns:a16="http://schemas.microsoft.com/office/drawing/2014/main" id="{69941A79-68A5-71A6-AAE6-DD474DBD3CFD}"/>
              </a:ext>
            </a:extLst>
          </p:cNvPr>
          <p:cNvSpPr txBox="1">
            <a:spLocks/>
          </p:cNvSpPr>
          <p:nvPr/>
        </p:nvSpPr>
        <p:spPr>
          <a:xfrm>
            <a:off x="7219518" y="631973"/>
            <a:ext cx="47296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E8A116"/>
                </a:solidFill>
              </a:rPr>
              <a:t>4.1 Changement climatique et gaz à effet de serre</a:t>
            </a:r>
          </a:p>
          <a:p>
            <a:pPr marL="0" indent="0" algn="r">
              <a:buNone/>
            </a:pPr>
            <a:endParaRPr lang="en-US" sz="3600" b="1" dirty="0">
              <a:solidFill>
                <a:srgbClr val="E8A116"/>
              </a:solidFill>
            </a:endParaRPr>
          </a:p>
        </p:txBody>
      </p:sp>
      <p:grpSp>
        <p:nvGrpSpPr>
          <p:cNvPr id="5" name="Google Shape;510;p10"/>
          <p:cNvGrpSpPr/>
          <p:nvPr/>
        </p:nvGrpSpPr>
        <p:grpSpPr>
          <a:xfrm>
            <a:off x="5731692" y="658350"/>
            <a:ext cx="1487826" cy="1083162"/>
            <a:chOff x="3400450" y="986392"/>
            <a:chExt cx="1487826" cy="1083162"/>
          </a:xfrm>
        </p:grpSpPr>
        <p:sp>
          <p:nvSpPr>
            <p:cNvPr id="7" name="Google Shape;5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5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894893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0" y="0"/>
            <a:ext cx="8301038"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4359" y="1970075"/>
            <a:ext cx="11041379" cy="3839881"/>
          </a:xfrm>
        </p:spPr>
        <p:txBody>
          <a:bodyPr/>
          <a:lstStyle/>
          <a:p>
            <a:pPr marL="12700" indent="-12700" algn="just">
              <a:lnSpc>
                <a:spcPts val="2240"/>
              </a:lnSpc>
              <a:spcBef>
                <a:spcPts val="0"/>
              </a:spcBef>
            </a:pPr>
            <a:r>
              <a:rPr lang="en-IE" sz="2200" dirty="0">
                <a:solidFill>
                  <a:srgbClr val="424242"/>
                </a:solidFill>
              </a:rPr>
              <a:t>Le changement climatique fait référence aux variations </a:t>
            </a:r>
            <a:r>
              <a:rPr lang="en-IE" sz="2200" b="1" dirty="0">
                <a:solidFill>
                  <a:srgbClr val="424242"/>
                </a:solidFill>
              </a:rPr>
              <a:t>à long terme </a:t>
            </a:r>
            <a:r>
              <a:rPr lang="en-IE" sz="2200" dirty="0">
                <a:solidFill>
                  <a:srgbClr val="424242"/>
                </a:solidFill>
              </a:rPr>
              <a:t>des températures et des régimes climatiques.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Depuis les années 1800, les </a:t>
            </a:r>
            <a:r>
              <a:rPr lang="en-IE" sz="2200" b="1" dirty="0">
                <a:solidFill>
                  <a:srgbClr val="424242"/>
                </a:solidFill>
              </a:rPr>
              <a:t>activités humaines sont le </a:t>
            </a:r>
            <a:r>
              <a:rPr lang="en-IE" sz="2200" dirty="0">
                <a:solidFill>
                  <a:srgbClr val="424242"/>
                </a:solidFill>
              </a:rPr>
              <a:t>principal moteur du changement climatique, principalement en raison de la combustion de combustibles fossiles tels que le charbon, le pétrole et le gaz. La combustion des </a:t>
            </a:r>
            <a:r>
              <a:rPr lang="en-IE" sz="2200" b="1" dirty="0">
                <a:solidFill>
                  <a:srgbClr val="424242"/>
                </a:solidFill>
              </a:rPr>
              <a:t>combustibles fossiles </a:t>
            </a:r>
            <a:r>
              <a:rPr lang="en-IE" sz="2200" dirty="0">
                <a:solidFill>
                  <a:srgbClr val="424242"/>
                </a:solidFill>
              </a:rPr>
              <a:t>génère des émissions de gaz à effet de serre (GES) qui agissent comme une couverture enveloppant la Terre, piégeant la chaleur du soleil et augmentant les températures.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Les principaux GES sont le </a:t>
            </a:r>
            <a:r>
              <a:rPr lang="en-IE" sz="2200" b="1" dirty="0">
                <a:solidFill>
                  <a:srgbClr val="424242"/>
                </a:solidFill>
              </a:rPr>
              <a:t>méthane </a:t>
            </a:r>
            <a:r>
              <a:rPr lang="en-IE" sz="2200" dirty="0">
                <a:solidFill>
                  <a:srgbClr val="424242"/>
                </a:solidFill>
              </a:rPr>
              <a:t>et le </a:t>
            </a:r>
            <a:r>
              <a:rPr lang="en-IE" sz="2200" b="1" dirty="0">
                <a:solidFill>
                  <a:srgbClr val="424242"/>
                </a:solidFill>
              </a:rPr>
              <a:t>dioxyde de carbone</a:t>
            </a:r>
            <a:r>
              <a:rPr lang="en-IE" sz="2200" dirty="0">
                <a:solidFill>
                  <a:srgbClr val="424242"/>
                </a:solidFill>
              </a:rPr>
              <a:t>. La combustion de combustibles fossiles est la principale source de gaz à effet de serre ; elle représente 74 % des émissions de GES dans l'UE. </a:t>
            </a:r>
          </a:p>
          <a:p>
            <a:pPr marL="12700" indent="-12700" algn="just">
              <a:lnSpc>
                <a:spcPts val="2240"/>
              </a:lnSpc>
              <a:spcBef>
                <a:spcPts val="0"/>
              </a:spcBef>
            </a:pPr>
            <a:r>
              <a:rPr lang="en-IE" sz="2200" dirty="0">
                <a:solidFill>
                  <a:srgbClr val="424242"/>
                </a:solidFill>
              </a:rPr>
              <a:t>L'agriculture représente 11,4 % des émissions.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424242"/>
                </a:solidFill>
              </a:rPr>
              <a:t>La Chine</a:t>
            </a:r>
            <a:r>
              <a:rPr lang="en-IE" sz="2200" dirty="0">
                <a:solidFill>
                  <a:srgbClr val="424242"/>
                </a:solidFill>
              </a:rPr>
              <a:t>, les </a:t>
            </a:r>
            <a:r>
              <a:rPr lang="en-IE" sz="2200" b="1" dirty="0">
                <a:solidFill>
                  <a:srgbClr val="424242"/>
                </a:solidFill>
              </a:rPr>
              <a:t>États-Unis </a:t>
            </a:r>
            <a:r>
              <a:rPr lang="en-IE" sz="2200" dirty="0">
                <a:solidFill>
                  <a:srgbClr val="424242"/>
                </a:solidFill>
              </a:rPr>
              <a:t>et l'</a:t>
            </a:r>
            <a:r>
              <a:rPr lang="en-IE" sz="2200" b="1" dirty="0">
                <a:solidFill>
                  <a:srgbClr val="424242"/>
                </a:solidFill>
              </a:rPr>
              <a:t>Union européenne représentent </a:t>
            </a:r>
            <a:r>
              <a:rPr lang="en-IE" sz="2200" dirty="0">
                <a:solidFill>
                  <a:srgbClr val="424242"/>
                </a:solidFill>
              </a:rPr>
              <a:t>environ </a:t>
            </a:r>
            <a:r>
              <a:rPr lang="en-IE" sz="2200" b="1" dirty="0">
                <a:solidFill>
                  <a:srgbClr val="424242"/>
                </a:solidFill>
              </a:rPr>
              <a:t>76 % </a:t>
            </a:r>
            <a:r>
              <a:rPr lang="en-IE" sz="2200" dirty="0">
                <a:solidFill>
                  <a:srgbClr val="424242"/>
                </a:solidFill>
              </a:rPr>
              <a:t>des émissions de GES.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114523" y="387666"/>
            <a:ext cx="8198166" cy="803654"/>
          </a:xfrm>
        </p:spPr>
        <p:txBody>
          <a:bodyPr/>
          <a:lstStyle/>
          <a:p>
            <a:pPr>
              <a:lnSpc>
                <a:spcPts val="3720"/>
              </a:lnSpc>
              <a:spcBef>
                <a:spcPts val="0"/>
              </a:spcBef>
            </a:pPr>
            <a:r>
              <a:rPr lang="en-US" dirty="0">
                <a:solidFill>
                  <a:schemeClr val="bg1"/>
                </a:solidFill>
              </a:rPr>
              <a:t>4.1 Changement climatique et gaz à effet de serre</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16121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1" y="0"/>
            <a:ext cx="9735179"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2707D6F9-D0AA-997C-455D-A7C98B940643}"/>
              </a:ext>
            </a:extLst>
          </p:cNvPr>
          <p:cNvPicPr>
            <a:picLocks noChangeAspect="1"/>
          </p:cNvPicPr>
          <p:nvPr/>
        </p:nvPicPr>
        <p:blipFill>
          <a:blip r:embed="rId2"/>
          <a:stretch>
            <a:fillRect/>
          </a:stretch>
        </p:blipFill>
        <p:spPr>
          <a:xfrm>
            <a:off x="328685" y="1871667"/>
            <a:ext cx="9679840" cy="4435297"/>
          </a:xfrm>
          <a:prstGeom prst="rect">
            <a:avLst/>
          </a:prstGeom>
        </p:spPr>
      </p:pic>
      <p:sp>
        <p:nvSpPr>
          <p:cNvPr id="12"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114523" y="387666"/>
            <a:ext cx="9477346" cy="803654"/>
          </a:xfrm>
        </p:spPr>
        <p:txBody>
          <a:bodyPr/>
          <a:lstStyle/>
          <a:p>
            <a:pPr>
              <a:lnSpc>
                <a:spcPts val="3720"/>
              </a:lnSpc>
              <a:spcBef>
                <a:spcPts val="0"/>
              </a:spcBef>
            </a:pPr>
            <a:r>
              <a:rPr lang="en-US" dirty="0">
                <a:solidFill>
                  <a:schemeClr val="bg1"/>
                </a:solidFill>
              </a:rPr>
              <a:t>4.1 Changement climatique et gaz à effet de serre</a:t>
            </a:r>
          </a:p>
          <a:p>
            <a:pPr>
              <a:lnSpc>
                <a:spcPts val="3720"/>
              </a:lnSpc>
              <a:spcBef>
                <a:spcPts val="0"/>
              </a:spcBef>
            </a:pPr>
            <a:endParaRPr lang="en-US" dirty="0"/>
          </a:p>
        </p:txBody>
      </p:sp>
    </p:spTree>
    <p:extLst>
      <p:ext uri="{BB962C8B-B14F-4D97-AF65-F5344CB8AC3E}">
        <p14:creationId xmlns:p14="http://schemas.microsoft.com/office/powerpoint/2010/main" val="1414065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0" y="0"/>
            <a:ext cx="8301038"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4359" y="1903920"/>
            <a:ext cx="11041379" cy="3401300"/>
          </a:xfrm>
        </p:spPr>
        <p:txBody>
          <a:bodyPr/>
          <a:lstStyle/>
          <a:p>
            <a:pPr marL="12700" indent="-12700" algn="just">
              <a:lnSpc>
                <a:spcPts val="2240"/>
              </a:lnSpc>
              <a:spcBef>
                <a:spcPts val="0"/>
              </a:spcBef>
            </a:pPr>
            <a:r>
              <a:rPr lang="en-IE" sz="1400" dirty="0">
                <a:solidFill>
                  <a:srgbClr val="424242"/>
                </a:solidFill>
              </a:rPr>
              <a:t>La température moyenne à la surface de la Terre est aujourd'hui </a:t>
            </a:r>
            <a:r>
              <a:rPr lang="en-IE" sz="1400" b="1" dirty="0">
                <a:solidFill>
                  <a:srgbClr val="424242"/>
                </a:solidFill>
              </a:rPr>
              <a:t>supérieure d'</a:t>
            </a:r>
            <a:r>
              <a:rPr lang="en-IE" sz="1400" dirty="0">
                <a:solidFill>
                  <a:srgbClr val="424242"/>
                </a:solidFill>
              </a:rPr>
              <a:t>environ </a:t>
            </a:r>
            <a:r>
              <a:rPr lang="en-IE" sz="1400" b="1" dirty="0">
                <a:solidFill>
                  <a:srgbClr val="424242"/>
                </a:solidFill>
              </a:rPr>
              <a:t>1,1 °C </a:t>
            </a:r>
            <a:r>
              <a:rPr lang="en-IE" sz="1400" dirty="0">
                <a:solidFill>
                  <a:srgbClr val="424242"/>
                </a:solidFill>
              </a:rPr>
              <a:t>à ce qu'elle était à la fin des années 1800. Ce changement apparemment minime a eu un impact considérable : </a:t>
            </a:r>
            <a:r>
              <a:rPr lang="en-IE" sz="1400" b="1" dirty="0">
                <a:solidFill>
                  <a:srgbClr val="424242"/>
                </a:solidFill>
              </a:rPr>
              <a:t>sécheresses </a:t>
            </a:r>
            <a:r>
              <a:rPr lang="en-IE" sz="1400" dirty="0">
                <a:solidFill>
                  <a:srgbClr val="424242"/>
                </a:solidFill>
              </a:rPr>
              <a:t>intenses, </a:t>
            </a:r>
            <a:r>
              <a:rPr lang="en-IE" sz="1400" b="1" dirty="0">
                <a:solidFill>
                  <a:srgbClr val="424242"/>
                </a:solidFill>
              </a:rPr>
              <a:t>pénurie d'eau</a:t>
            </a:r>
            <a:r>
              <a:rPr lang="en-IE" sz="1400" dirty="0">
                <a:solidFill>
                  <a:srgbClr val="424242"/>
                </a:solidFill>
              </a:rPr>
              <a:t>, </a:t>
            </a:r>
            <a:r>
              <a:rPr lang="en-IE" sz="1400" b="1" dirty="0">
                <a:solidFill>
                  <a:srgbClr val="424242"/>
                </a:solidFill>
              </a:rPr>
              <a:t>incendies </a:t>
            </a:r>
            <a:r>
              <a:rPr lang="en-IE" sz="1400" dirty="0">
                <a:solidFill>
                  <a:srgbClr val="424242"/>
                </a:solidFill>
              </a:rPr>
              <a:t>graves, élévation du </a:t>
            </a:r>
            <a:r>
              <a:rPr lang="en-IE" sz="1400" b="1" dirty="0">
                <a:solidFill>
                  <a:srgbClr val="424242"/>
                </a:solidFill>
              </a:rPr>
              <a:t>niveau de la mer</a:t>
            </a:r>
            <a:r>
              <a:rPr lang="en-IE" sz="1400" dirty="0">
                <a:solidFill>
                  <a:srgbClr val="424242"/>
                </a:solidFill>
              </a:rPr>
              <a:t>, </a:t>
            </a:r>
            <a:r>
              <a:rPr lang="en-IE" sz="1400" b="1" dirty="0">
                <a:solidFill>
                  <a:srgbClr val="424242"/>
                </a:solidFill>
              </a:rPr>
              <a:t>inondations</a:t>
            </a:r>
            <a:r>
              <a:rPr lang="en-IE" sz="1400" dirty="0">
                <a:solidFill>
                  <a:srgbClr val="424242"/>
                </a:solidFill>
              </a:rPr>
              <a:t>, </a:t>
            </a:r>
            <a:r>
              <a:rPr lang="en-IE" sz="1400" b="1" dirty="0">
                <a:solidFill>
                  <a:srgbClr val="424242"/>
                </a:solidFill>
              </a:rPr>
              <a:t>fonte des </a:t>
            </a:r>
            <a:r>
              <a:rPr lang="en-IE" sz="1400" dirty="0">
                <a:solidFill>
                  <a:srgbClr val="424242"/>
                </a:solidFill>
              </a:rPr>
              <a:t>glaces polaires, </a:t>
            </a:r>
            <a:r>
              <a:rPr lang="en-IE" sz="1400" b="1" dirty="0">
                <a:solidFill>
                  <a:srgbClr val="424242"/>
                </a:solidFill>
              </a:rPr>
              <a:t>tempêtes </a:t>
            </a:r>
            <a:r>
              <a:rPr lang="en-IE" sz="1400" dirty="0">
                <a:solidFill>
                  <a:srgbClr val="424242"/>
                </a:solidFill>
              </a:rPr>
              <a:t>catastrophiques et déclin de la </a:t>
            </a:r>
            <a:r>
              <a:rPr lang="en-IE" sz="1400" b="1" dirty="0">
                <a:solidFill>
                  <a:srgbClr val="424242"/>
                </a:solidFill>
              </a:rPr>
              <a:t>biodiversité</a:t>
            </a:r>
            <a:r>
              <a:rPr lang="en-IE" sz="1400" dirty="0">
                <a:solidFill>
                  <a:srgbClr val="424242"/>
                </a:solidFill>
              </a:rPr>
              <a:t>. </a:t>
            </a:r>
          </a:p>
          <a:p>
            <a:pPr marL="12700" indent="-12700" algn="just">
              <a:lnSpc>
                <a:spcPts val="2240"/>
              </a:lnSpc>
              <a:spcBef>
                <a:spcPts val="0"/>
              </a:spcBef>
            </a:pPr>
            <a:endParaRPr lang="en-IE" sz="1400" dirty="0">
              <a:solidFill>
                <a:srgbClr val="424242"/>
              </a:solidFill>
            </a:endParaRPr>
          </a:p>
          <a:p>
            <a:pPr marL="12700" indent="-12700" algn="just">
              <a:lnSpc>
                <a:spcPts val="2240"/>
              </a:lnSpc>
              <a:spcBef>
                <a:spcPts val="0"/>
              </a:spcBef>
            </a:pPr>
            <a:r>
              <a:rPr lang="en-IE" sz="1400" dirty="0">
                <a:solidFill>
                  <a:srgbClr val="424242"/>
                </a:solidFill>
              </a:rPr>
              <a:t>À l'échelle mondiale, les deux principales caractéristiques du changement climatique sont les suivantes : modification du taux d'occurrence et de l'échelle des phénomènes météorologiques extrêmes, tels que les vagues de chaleur ou les précipitations, et changements à évolution lente tels que l'élévation du niveau de la mer, la disparition des glaciers et les modifications de l'écosystème. </a:t>
            </a:r>
          </a:p>
          <a:p>
            <a:pPr marL="12700" indent="-12700" algn="just">
              <a:lnSpc>
                <a:spcPts val="2240"/>
              </a:lnSpc>
              <a:spcBef>
                <a:spcPts val="0"/>
              </a:spcBef>
            </a:pPr>
            <a:r>
              <a:rPr lang="en-IE" sz="1400" dirty="0">
                <a:solidFill>
                  <a:srgbClr val="424242"/>
                </a:solidFill>
              </a:rPr>
              <a:t>Ces changements ont </a:t>
            </a:r>
            <a:r>
              <a:rPr lang="en-IE" sz="1400" b="1" dirty="0">
                <a:solidFill>
                  <a:srgbClr val="424242"/>
                </a:solidFill>
              </a:rPr>
              <a:t>un impact négatif sur les rendements agricoles</a:t>
            </a:r>
            <a:r>
              <a:rPr lang="en-IE" sz="1400" dirty="0">
                <a:solidFill>
                  <a:srgbClr val="424242"/>
                </a:solidFill>
              </a:rPr>
              <a:t>, réduisent potentiellement la qualité nutritionnelle des cultures et provoquent des perturbations dans la chaîne d'approvisionnement.  Le </a:t>
            </a:r>
            <a:r>
              <a:rPr lang="en-IE" sz="1400" b="1" dirty="0">
                <a:solidFill>
                  <a:srgbClr val="424242"/>
                </a:solidFill>
              </a:rPr>
              <a:t>passage </a:t>
            </a:r>
            <a:r>
              <a:rPr lang="en-IE" sz="1400" dirty="0">
                <a:solidFill>
                  <a:srgbClr val="424242"/>
                </a:solidFill>
              </a:rPr>
              <a:t>des systèmes énergétiques des combustibles fossiles aux </a:t>
            </a:r>
            <a:r>
              <a:rPr lang="en-IE" sz="1400" b="1" dirty="0">
                <a:solidFill>
                  <a:srgbClr val="424242"/>
                </a:solidFill>
              </a:rPr>
              <a:t>énergies renouvelables </a:t>
            </a:r>
            <a:r>
              <a:rPr lang="en-IE" sz="1400" dirty="0">
                <a:solidFill>
                  <a:srgbClr val="424242"/>
                </a:solidFill>
              </a:rPr>
              <a:t>telles que le solaire ou l'éolien réduira les émissions à l'origine du changement climatique. </a:t>
            </a:r>
          </a:p>
          <a:p>
            <a:pPr marL="12700" indent="-12700" algn="just">
              <a:lnSpc>
                <a:spcPts val="2240"/>
              </a:lnSpc>
              <a:spcBef>
                <a:spcPts val="0"/>
              </a:spcBef>
            </a:pPr>
            <a:endParaRPr lang="en-IE" sz="1400" dirty="0">
              <a:solidFill>
                <a:srgbClr val="424242"/>
              </a:solidFill>
            </a:endParaRPr>
          </a:p>
          <a:p>
            <a:pPr marL="12700" indent="-12700" algn="just">
              <a:lnSpc>
                <a:spcPts val="2240"/>
              </a:lnSpc>
              <a:spcBef>
                <a:spcPts val="0"/>
              </a:spcBef>
            </a:pPr>
            <a:r>
              <a:rPr lang="en-IE" sz="1400" b="1" dirty="0">
                <a:solidFill>
                  <a:srgbClr val="424242"/>
                </a:solidFill>
              </a:rPr>
              <a:t>La séquestration du carbone </a:t>
            </a:r>
            <a:r>
              <a:rPr lang="en-IE" sz="1400" dirty="0">
                <a:solidFill>
                  <a:srgbClr val="424242"/>
                </a:solidFill>
              </a:rPr>
              <a:t>est le processus de capture et de stockage du dioxyde de carbone atmosphérique. C'est l'une des méthodes permettant de réduire la quantité de dioxyde de carbone dans l'atmosphère, dans le but d'atténuer le changement climatique mondial. Le </a:t>
            </a:r>
            <a:r>
              <a:rPr lang="en-IE" sz="1400" b="1" dirty="0">
                <a:solidFill>
                  <a:srgbClr val="424242"/>
                </a:solidFill>
              </a:rPr>
              <a:t>sol </a:t>
            </a:r>
            <a:r>
              <a:rPr lang="en-IE" sz="1400" dirty="0">
                <a:solidFill>
                  <a:srgbClr val="424242"/>
                </a:solidFill>
              </a:rPr>
              <a:t>est un important </a:t>
            </a:r>
            <a:r>
              <a:rPr lang="en-IE" sz="1400" b="1" dirty="0">
                <a:solidFill>
                  <a:srgbClr val="424242"/>
                </a:solidFill>
              </a:rPr>
              <a:t>réservoir de carbone </a:t>
            </a:r>
            <a:r>
              <a:rPr lang="en-IE" sz="1400" dirty="0">
                <a:solidFill>
                  <a:srgbClr val="424242"/>
                </a:solidFill>
              </a:rPr>
              <a:t>(un endroit où le carbone peut être stocké). Le </a:t>
            </a:r>
            <a:r>
              <a:rPr lang="en-IE" sz="1400" b="1" dirty="0">
                <a:solidFill>
                  <a:srgbClr val="424242"/>
                </a:solidFill>
              </a:rPr>
              <a:t>compostage </a:t>
            </a:r>
            <a:r>
              <a:rPr lang="en-IE" sz="1400" dirty="0">
                <a:solidFill>
                  <a:srgbClr val="424242"/>
                </a:solidFill>
              </a:rPr>
              <a:t>contribue à la séquestration du carbone dans un environnement urbain.  </a:t>
            </a:r>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2" name="Text Placeholder 16">
            <a:extLst>
              <a:ext uri="{FF2B5EF4-FFF2-40B4-BE49-F238E27FC236}">
                <a16:creationId xmlns:a16="http://schemas.microsoft.com/office/drawing/2014/main" id="{6E7EAE59-40A4-A5E3-9E2D-CDF7075942B7}"/>
              </a:ext>
            </a:extLst>
          </p:cNvPr>
          <p:cNvSpPr txBox="1">
            <a:spLocks/>
          </p:cNvSpPr>
          <p:nvPr/>
        </p:nvSpPr>
        <p:spPr>
          <a:xfrm>
            <a:off x="114523" y="387666"/>
            <a:ext cx="819816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4.1 Changement climatique et gaz à effet de serre</a:t>
            </a:r>
          </a:p>
          <a:p>
            <a:pPr>
              <a:lnSpc>
                <a:spcPts val="3720"/>
              </a:lnSpc>
              <a:spcBef>
                <a:spcPts val="0"/>
              </a:spcBef>
            </a:pPr>
            <a:endParaRPr lang="en-US" dirty="0"/>
          </a:p>
        </p:txBody>
      </p:sp>
    </p:spTree>
    <p:extLst>
      <p:ext uri="{BB962C8B-B14F-4D97-AF65-F5344CB8AC3E}">
        <p14:creationId xmlns:p14="http://schemas.microsoft.com/office/powerpoint/2010/main" val="2982565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339850" indent="-1339850">
              <a:lnSpc>
                <a:spcPts val="2160"/>
              </a:lnSpc>
              <a:spcBef>
                <a:spcPts val="0"/>
              </a:spcBef>
            </a:pPr>
            <a:r>
              <a:rPr lang="en-IE" sz="1800" b="1" dirty="0"/>
              <a:t>Exercice : </a:t>
            </a:r>
            <a:r>
              <a:rPr lang="en-IE" sz="1800" dirty="0"/>
              <a:t>listez 10 choses que vous pouvez faire chez vous pour réduire le changement climatique.</a:t>
            </a:r>
          </a:p>
          <a:p>
            <a:pPr marL="1339850" indent="-1339850">
              <a:lnSpc>
                <a:spcPts val="2160"/>
              </a:lnSpc>
              <a:spcBef>
                <a:spcPts val="0"/>
              </a:spcBef>
            </a:pPr>
            <a:endParaRPr lang="en-IE" sz="1800" b="1" dirty="0"/>
          </a:p>
          <a:p>
            <a:pPr marL="1339850" indent="-1339850">
              <a:lnSpc>
                <a:spcPts val="2160"/>
              </a:lnSpc>
              <a:spcBef>
                <a:spcPts val="0"/>
              </a:spcBef>
            </a:pPr>
            <a:r>
              <a:rPr lang="en-IE" sz="1800" b="1" dirty="0"/>
              <a:t>Site web : </a:t>
            </a:r>
            <a:r>
              <a:rPr lang="en-IE" sz="1800" dirty="0"/>
              <a:t>Qu'est-ce que le changement climatique </a:t>
            </a:r>
            <a:r>
              <a:rPr lang="en-IE" sz="1800" dirty="0">
                <a:solidFill>
                  <a:srgbClr val="87AF3F"/>
                </a:solidFill>
              </a:rPr>
              <a:t>? https://www.un.org/en/climatechange/what-is-climate-change ; </a:t>
            </a:r>
          </a:p>
          <a:p>
            <a:pPr marL="1339850" indent="-1339850">
              <a:lnSpc>
                <a:spcPts val="2160"/>
              </a:lnSpc>
              <a:spcBef>
                <a:spcPts val="0"/>
              </a:spcBef>
            </a:pPr>
            <a:r>
              <a:rPr lang="en-IE" sz="1800" dirty="0"/>
              <a:t>	Émissions de gaz à effet de serre par secteur source UE 2020 </a:t>
            </a:r>
            <a:r>
              <a:rPr lang="en-IE" sz="1800" dirty="0">
                <a:solidFill>
                  <a:srgbClr val="87AF3F"/>
                </a:solidFill>
              </a:rPr>
              <a:t>https://ec.europa.eu/eurostat/statistics-explained/index.php?title=File:Greenhouse_gas_emissions_by_source_sector,_EU,_2020.png </a:t>
            </a:r>
          </a:p>
          <a:p>
            <a:pPr marL="1339850" indent="-1339850">
              <a:lnSpc>
                <a:spcPts val="2160"/>
              </a:lnSpc>
              <a:spcBef>
                <a:spcPts val="0"/>
              </a:spcBef>
            </a:pPr>
            <a:endParaRPr lang="en-IE" sz="1800" dirty="0"/>
          </a:p>
          <a:p>
            <a:pPr marL="1339850" indent="-1339850">
              <a:lnSpc>
                <a:spcPts val="2160"/>
              </a:lnSpc>
              <a:spcBef>
                <a:spcPts val="0"/>
              </a:spcBef>
            </a:pPr>
            <a:r>
              <a:rPr lang="en-IE" sz="1800" b="1" dirty="0"/>
              <a:t>YouTube </a:t>
            </a:r>
            <a:r>
              <a:rPr lang="en-IE" sz="1800" dirty="0"/>
              <a:t>: 	Qu'est-ce que l'effet de serre </a:t>
            </a:r>
            <a:r>
              <a:rPr lang="en-IE" sz="1800" dirty="0">
                <a:solidFill>
                  <a:srgbClr val="87AF3F"/>
                </a:solidFill>
                <a:hlinkClick r:id="rId2"/>
              </a:rPr>
              <a:t>? https://www.youtube.com/watch?v=SN5-DnOHQmE</a:t>
            </a:r>
            <a:endParaRPr lang="en-IE" sz="1800" dirty="0">
              <a:solidFill>
                <a:srgbClr val="87AF3F"/>
              </a:solidFill>
            </a:endParaRPr>
          </a:p>
          <a:p>
            <a:pPr marL="1339850" indent="-1339850">
              <a:lnSpc>
                <a:spcPts val="2160"/>
              </a:lnSpc>
              <a:spcBef>
                <a:spcPts val="0"/>
              </a:spcBef>
            </a:pPr>
            <a:r>
              <a:rPr lang="en-IE" sz="1800" dirty="0">
                <a:solidFill>
                  <a:schemeClr val="tx1">
                    <a:lumMod val="50000"/>
                  </a:schemeClr>
                </a:solidFill>
              </a:rPr>
              <a:t>	La réalité du changement climatique </a:t>
            </a:r>
            <a:r>
              <a:rPr lang="en-IE" sz="1800" dirty="0">
                <a:solidFill>
                  <a:srgbClr val="87AF3F"/>
                </a:solidFill>
              </a:rPr>
              <a:t>https://www.youtube.com/watch?v=SBjtO-0tbKU</a:t>
            </a:r>
          </a:p>
          <a:p>
            <a:pPr marL="1339850" indent="-1339850">
              <a:lnSpc>
                <a:spcPts val="2160"/>
              </a:lnSpc>
              <a:spcBef>
                <a:spcPts val="0"/>
              </a:spcBef>
            </a:pPr>
            <a:endParaRPr lang="en-IE" sz="1800" b="1" dirty="0"/>
          </a:p>
          <a:p>
            <a:pPr marL="1339850" indent="-1339850">
              <a:lnSpc>
                <a:spcPts val="2160"/>
              </a:lnSpc>
              <a:spcBef>
                <a:spcPts val="0"/>
              </a:spcBef>
            </a:pPr>
            <a:r>
              <a:rPr lang="en-IE" sz="1800" b="1" dirty="0"/>
              <a:t>Publication </a:t>
            </a:r>
            <a:r>
              <a:rPr lang="en-IE" sz="1800" dirty="0"/>
              <a:t>: Lal, R. 2004. Séquestration du carbone du sol pour atténuer le changement climatique. </a:t>
            </a:r>
            <a:r>
              <a:rPr lang="en-IE" sz="1800" dirty="0" err="1"/>
              <a:t>Geoderma</a:t>
            </a:r>
            <a:r>
              <a:rPr lang="en-IE" sz="1800" dirty="0"/>
              <a:t>. Vol 123 (1-2). P 1-22.</a:t>
            </a:r>
          </a:p>
          <a:p>
            <a:pPr marL="1339850" indent="-1339850">
              <a:lnSpc>
                <a:spcPts val="2160"/>
              </a:lnSpc>
              <a:spcBef>
                <a:spcPts val="0"/>
              </a:spcBef>
            </a:pPr>
            <a:r>
              <a:rPr lang="en-IE" sz="1800" dirty="0"/>
              <a:t>	Slater, R. et al. 2007. Changement climatique, politique agricole et réduction de la pauvreté - que savons-nous ? https://sarpn.org/documents/d0002852/Climate_agriculture_poverty_ODI_Sept2007.pdf</a:t>
            </a:r>
          </a:p>
          <a:p>
            <a:pPr marL="1339850" indent="-1339850">
              <a:lnSpc>
                <a:spcPts val="2160"/>
              </a:lnSpc>
              <a:spcBef>
                <a:spcPts val="0"/>
              </a:spcBef>
            </a:pPr>
            <a:r>
              <a:rPr lang="en-IE" sz="1800" dirty="0"/>
              <a:t> </a:t>
            </a:r>
          </a:p>
          <a:p>
            <a:pPr marL="1339850" indent="-1339850">
              <a:lnSpc>
                <a:spcPts val="2160"/>
              </a:lnSpc>
              <a:spcBef>
                <a:spcPts val="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688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Législation sur la gestion des déchets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33" name="Picture 32">
            <a:extLst>
              <a:ext uri="{FF2B5EF4-FFF2-40B4-BE49-F238E27FC236}">
                <a16:creationId xmlns:a16="http://schemas.microsoft.com/office/drawing/2014/main" id="{6B3E5037-3EDF-42CC-E18B-6D527D368BBC}"/>
              </a:ext>
            </a:extLst>
          </p:cNvPr>
          <p:cNvPicPr>
            <a:picLocks noChangeAspect="1"/>
          </p:cNvPicPr>
          <p:nvPr/>
        </p:nvPicPr>
        <p:blipFill>
          <a:blip r:embed="rId2"/>
          <a:stretch>
            <a:fillRect/>
          </a:stretch>
        </p:blipFill>
        <p:spPr>
          <a:xfrm>
            <a:off x="4844165" y="5261302"/>
            <a:ext cx="5813427" cy="854438"/>
          </a:xfrm>
          <a:prstGeom prst="rect">
            <a:avLst/>
          </a:prstGeom>
        </p:spPr>
      </p:pic>
      <p:pic>
        <p:nvPicPr>
          <p:cNvPr id="34" name="Picture 33"/>
          <p:cNvPicPr>
            <a:picLocks noChangeAspect="1"/>
          </p:cNvPicPr>
          <p:nvPr/>
        </p:nvPicPr>
        <p:blipFill>
          <a:blip r:embed="rId3"/>
          <a:stretch>
            <a:fillRect/>
          </a:stretch>
        </p:blipFill>
        <p:spPr>
          <a:xfrm>
            <a:off x="7375743" y="2489986"/>
            <a:ext cx="3842916" cy="2283001"/>
          </a:xfrm>
          <a:prstGeom prst="roundRect">
            <a:avLst/>
          </a:prstGeom>
        </p:spPr>
      </p:pic>
      <p:pic>
        <p:nvPicPr>
          <p:cNvPr id="7170" name="Picture 2" descr="La hiérarchie des modes de traitement des déchets devant les juridictions :  de l'incantation à l'application | Zero Waste France">
            <a:extLst>
              <a:ext uri="{FF2B5EF4-FFF2-40B4-BE49-F238E27FC236}">
                <a16:creationId xmlns:a16="http://schemas.microsoft.com/office/drawing/2014/main" id="{52DCB605-B543-3702-00EF-16E6F0601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51" y="2342724"/>
            <a:ext cx="4577678" cy="325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95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1800" dirty="0">
                <a:solidFill>
                  <a:srgbClr val="424242"/>
                </a:solidFill>
              </a:rPr>
              <a:t>Selon la législation européenne, le terme "déchet" fait référence à ce qui est jeté et est défini comme "</a:t>
            </a:r>
            <a:r>
              <a:rPr lang="en-IE" sz="1800" b="1" dirty="0">
                <a:solidFill>
                  <a:srgbClr val="424242"/>
                </a:solidFill>
              </a:rPr>
              <a:t>toute substance ou tout objet dont le détenteur se défait ou dont il a l'intention ou l'obligation de se défaire</a:t>
            </a:r>
            <a:r>
              <a:rPr lang="en-IE" sz="1800" dirty="0">
                <a:solidFill>
                  <a:srgbClr val="424242"/>
                </a:solidFill>
              </a:rPr>
              <a:t>".  </a:t>
            </a:r>
          </a:p>
          <a:p>
            <a:pPr marL="12700" indent="-12700" algn="just">
              <a:lnSpc>
                <a:spcPts val="2340"/>
              </a:lnSpc>
              <a:spcBef>
                <a:spcPts val="0"/>
              </a:spcBef>
            </a:pPr>
            <a:endParaRPr lang="en-IE" sz="1800" dirty="0">
              <a:solidFill>
                <a:srgbClr val="424242"/>
              </a:solidFill>
            </a:endParaRPr>
          </a:p>
          <a:p>
            <a:pPr marL="12700" indent="-12700" algn="just">
              <a:lnSpc>
                <a:spcPts val="2340"/>
              </a:lnSpc>
              <a:spcBef>
                <a:spcPts val="0"/>
              </a:spcBef>
            </a:pPr>
            <a:r>
              <a:rPr lang="en-IE" sz="1800" dirty="0">
                <a:solidFill>
                  <a:srgbClr val="424242"/>
                </a:solidFill>
              </a:rPr>
              <a:t>La gestion des déchets "désigne la collecte, le transport, la valorisation et l'élimination des déchets, ainsi que la supervision de ces opérations et la gestion des sites d'élimination". La gestion des déchets dans le respect de l'environnement et l'utilisation des matières secondaires qu'ils contiennent sont des éléments clés de la politique environnementale de l'UE. </a:t>
            </a:r>
          </a:p>
          <a:p>
            <a:pPr marL="12700" indent="-12700" algn="just">
              <a:lnSpc>
                <a:spcPts val="2340"/>
              </a:lnSpc>
              <a:spcBef>
                <a:spcPts val="0"/>
              </a:spcBef>
            </a:pPr>
            <a:endParaRPr lang="en-IE" sz="1800" dirty="0">
              <a:solidFill>
                <a:srgbClr val="424242"/>
              </a:solidFill>
            </a:endParaRPr>
          </a:p>
          <a:p>
            <a:pPr marL="12700" indent="-12700" algn="just">
              <a:lnSpc>
                <a:spcPts val="2340"/>
              </a:lnSpc>
              <a:spcBef>
                <a:spcPts val="0"/>
              </a:spcBef>
            </a:pPr>
            <a:r>
              <a:rPr lang="en-IE" sz="1800" dirty="0">
                <a:solidFill>
                  <a:srgbClr val="424242"/>
                </a:solidFill>
              </a:rPr>
              <a:t>La politique de l'UE en matière de déchets vise à protéger l'environnement et la santé humaine et à faciliter la transition de l'UE vers une économie circulaire. Elle fixe des objectifs et des cibles pour améliorer la gestion des déchets, stimuler l'innovation en matière de recyclage et limiter la mise en décharge. Cependant, le niveau de production de déchets dans l'UE dépend fortement du développement économique : plus un pays est riche, plus il produit de déchets. Les comportements de réduction, de réutilisation et de recyclage des déchets (les "</a:t>
            </a:r>
            <a:r>
              <a:rPr lang="en-IE" sz="1800" b="1" dirty="0">
                <a:solidFill>
                  <a:srgbClr val="424242"/>
                </a:solidFill>
              </a:rPr>
              <a:t>3R</a:t>
            </a:r>
            <a:r>
              <a:rPr lang="en-IE" sz="1800" dirty="0">
                <a:solidFill>
                  <a:srgbClr val="424242"/>
                </a:solidFill>
              </a:rPr>
              <a:t>") sont des outils de gestion des déchets largement acceptés.</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826423" cy="803654"/>
          </a:xfrm>
        </p:spPr>
        <p:txBody>
          <a:bodyPr/>
          <a:lstStyle/>
          <a:p>
            <a:pPr>
              <a:lnSpc>
                <a:spcPts val="3720"/>
              </a:lnSpc>
              <a:spcBef>
                <a:spcPts val="0"/>
              </a:spcBef>
            </a:pPr>
            <a:r>
              <a:rPr lang="en-US" dirty="0">
                <a:solidFill>
                  <a:schemeClr val="bg1"/>
                </a:solidFill>
              </a:rPr>
              <a:t>4.2 Législation sur la gestion des déchets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83827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2200" dirty="0">
                <a:solidFill>
                  <a:srgbClr val="424242"/>
                </a:solidFill>
              </a:rPr>
              <a:t>La directive-cadre sur les déchets 2008/98/CE (</a:t>
            </a:r>
            <a:r>
              <a:rPr lang="en-IE" sz="2200" b="1" dirty="0">
                <a:solidFill>
                  <a:srgbClr val="424242"/>
                </a:solidFill>
              </a:rPr>
              <a:t>DCE</a:t>
            </a:r>
            <a:r>
              <a:rPr lang="en-IE" sz="2200" dirty="0">
                <a:solidFill>
                  <a:srgbClr val="424242"/>
                </a:solidFill>
              </a:rPr>
              <a:t>) est considérée comme une étape importante de la gestion moderne des déchets dans l'UE. Ce n'est qu'en 2008 que le concept de </a:t>
            </a:r>
            <a:r>
              <a:rPr lang="en-IE" sz="2200" b="1" dirty="0">
                <a:solidFill>
                  <a:srgbClr val="424242"/>
                </a:solidFill>
              </a:rPr>
              <a:t>hiérarchie des déchets </a:t>
            </a:r>
            <a:r>
              <a:rPr lang="en-IE" sz="2200" dirty="0">
                <a:solidFill>
                  <a:srgbClr val="424242"/>
                </a:solidFill>
              </a:rPr>
              <a:t>a été introduit dans le contexte de l'UE et qu'un ordre de priorité complet a été clairement défini pour les opérations de prévention et de gestion des déchets. Plus récemment, la directive 2018/851 a modifié la DCE en renforçant considérablement les exigences en matière de </a:t>
            </a:r>
            <a:r>
              <a:rPr lang="en-IE" sz="2200" b="1" dirty="0">
                <a:solidFill>
                  <a:srgbClr val="424242"/>
                </a:solidFill>
              </a:rPr>
              <a:t>prévention des déchets</a:t>
            </a:r>
            <a:r>
              <a:rPr lang="en-IE" sz="2200" dirty="0">
                <a:solidFill>
                  <a:srgbClr val="424242"/>
                </a:solidFill>
              </a:rPr>
              <a:t>.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Par rapport au </a:t>
            </a:r>
            <a:r>
              <a:rPr lang="en-IE" sz="2200" b="1" dirty="0">
                <a:solidFill>
                  <a:srgbClr val="424242"/>
                </a:solidFill>
              </a:rPr>
              <a:t>cadre de l'économie circulaire des 3R</a:t>
            </a:r>
            <a:r>
              <a:rPr lang="en-IE" sz="2200" dirty="0">
                <a:solidFill>
                  <a:srgbClr val="424242"/>
                </a:solidFill>
              </a:rPr>
              <a:t>, la hiérarchie des déchets tient particulièrement compte de l'ordre de priorité dans le traitement des déchets par le biais d'une pyramide à cinq niveaux allant de l'option la plus privilégiée, la "prévention", à l'option la moins privilégiée, l'"élimination" (c'est-à-dire en allant de l'option la moins dommageable pour l'environnement à celle qui a le plus d'impact sur l'environnement).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59" y="387666"/>
            <a:ext cx="4690069" cy="803654"/>
          </a:xfrm>
        </p:spPr>
        <p:txBody>
          <a:bodyPr/>
          <a:lstStyle/>
          <a:p>
            <a:pPr>
              <a:lnSpc>
                <a:spcPts val="3720"/>
              </a:lnSpc>
              <a:spcBef>
                <a:spcPts val="0"/>
              </a:spcBef>
            </a:pPr>
            <a:r>
              <a:rPr lang="en-US" dirty="0">
                <a:solidFill>
                  <a:schemeClr val="bg1"/>
                </a:solidFill>
              </a:rPr>
              <a:t>4.2 Législation sur la gestion des déchets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33" name="Picture 32"/>
          <p:cNvPicPr>
            <a:picLocks noChangeAspect="1"/>
          </p:cNvPicPr>
          <p:nvPr/>
        </p:nvPicPr>
        <p:blipFill>
          <a:blip r:embed="rId2"/>
          <a:stretch>
            <a:fillRect/>
          </a:stretch>
        </p:blipFill>
        <p:spPr>
          <a:xfrm>
            <a:off x="9778043" y="672236"/>
            <a:ext cx="2439010" cy="1448968"/>
          </a:xfrm>
          <a:prstGeom prst="roundRect">
            <a:avLst/>
          </a:prstGeom>
        </p:spPr>
      </p:pic>
    </p:spTree>
    <p:extLst>
      <p:ext uri="{BB962C8B-B14F-4D97-AF65-F5344CB8AC3E}">
        <p14:creationId xmlns:p14="http://schemas.microsoft.com/office/powerpoint/2010/main" val="3127858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2200" dirty="0">
                <a:solidFill>
                  <a:srgbClr val="424242"/>
                </a:solidFill>
              </a:rPr>
              <a:t>Toute entreprise ou organisme public produisant des déchets doit apporter la preuve qu'il applique la </a:t>
            </a:r>
            <a:r>
              <a:rPr lang="en-IE" sz="2200" b="1" dirty="0">
                <a:solidFill>
                  <a:srgbClr val="424242"/>
                </a:solidFill>
              </a:rPr>
              <a:t>hiérarchie des déchets</a:t>
            </a:r>
            <a:r>
              <a:rPr lang="en-IE" sz="2200" dirty="0">
                <a:solidFill>
                  <a:srgbClr val="424242"/>
                </a:solidFill>
              </a:rPr>
              <a:t>. Chaque pays européen dispose d'une législation nationale importante en ce qui concerne la réglementation des exigences relatives aux déchets. Contrairement aux déchets, les "</a:t>
            </a:r>
            <a:r>
              <a:rPr lang="en-IE" sz="2200" b="1" dirty="0">
                <a:solidFill>
                  <a:srgbClr val="424242"/>
                </a:solidFill>
              </a:rPr>
              <a:t>sous-produits</a:t>
            </a:r>
            <a:r>
              <a:rPr lang="en-IE" sz="2200" dirty="0">
                <a:solidFill>
                  <a:srgbClr val="424242"/>
                </a:solidFill>
              </a:rPr>
              <a:t>" sont des substances résultant d'un processus de production, dont l'objectif premier n'est pas la production de cet élément, mais qui peuvent être utilisées légalement sans effets néfastes sur l'environnement et la santé (par exemple, l'épandage de lisier pour la fertilisation des sols). La décision de savoir si une substance donnée est ou non un sous-produit doit être prise en premier lieu par le producteur de la substance, en collaboration avec les autorités nationales compétentes, sur la base de la législation nationale applicable transposant la directive-cadre sur l'eau.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Législation sur la gestion des déchets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2" name="Picture 2" descr="La hiérarchie des modes de traitement des déchets devant les juridictions :  de l'incantation à l'application | Zero Waste France">
            <a:extLst>
              <a:ext uri="{FF2B5EF4-FFF2-40B4-BE49-F238E27FC236}">
                <a16:creationId xmlns:a16="http://schemas.microsoft.com/office/drawing/2014/main" id="{82081B8F-60DA-B7AF-1D55-FFE53B099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258" y="5283549"/>
            <a:ext cx="2184157" cy="155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41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4092082"/>
          </a:xfrm>
        </p:spPr>
        <p:txBody>
          <a:bodyPr numCol="1" spcCol="144000"/>
          <a:lstStyle/>
          <a:p>
            <a:pPr marL="12700" indent="-12700" algn="just">
              <a:lnSpc>
                <a:spcPts val="2340"/>
              </a:lnSpc>
              <a:spcBef>
                <a:spcPts val="0"/>
              </a:spcBef>
            </a:pPr>
            <a:r>
              <a:rPr lang="en-IE" sz="2200" dirty="0">
                <a:solidFill>
                  <a:srgbClr val="424242"/>
                </a:solidFill>
              </a:rPr>
              <a:t>La directive-cadre sur l'eau intègre le concept de fin de </a:t>
            </a:r>
            <a:r>
              <a:rPr lang="en-IE" sz="2200" dirty="0" err="1">
                <a:solidFill>
                  <a:srgbClr val="424242"/>
                </a:solidFill>
              </a:rPr>
              <a:t>vie</a:t>
            </a:r>
            <a:r>
              <a:rPr lang="en-IE" sz="2200" dirty="0">
                <a:solidFill>
                  <a:srgbClr val="424242"/>
                </a:solidFill>
              </a:rPr>
              <a:t> des déchets en définissant les conditions dans lesquelles les substances qui répondent à la définition des déchets peuvent, après avoir subi une opération de valorisation (y compris le recyclage), ne pas être considérées comme des déchets et sortir ainsi du champ d'application de la législation sur les déchets. Les déchets issus de la </a:t>
            </a:r>
            <a:r>
              <a:rPr lang="en-IE" sz="2200" b="1" dirty="0">
                <a:solidFill>
                  <a:srgbClr val="424242"/>
                </a:solidFill>
              </a:rPr>
              <a:t>transformation des aliments </a:t>
            </a:r>
            <a:r>
              <a:rPr lang="en-IE" sz="2200" dirty="0">
                <a:solidFill>
                  <a:srgbClr val="424242"/>
                </a:solidFill>
              </a:rPr>
              <a:t>peuvent inclure des </a:t>
            </a:r>
            <a:r>
              <a:rPr lang="en-IE" sz="2200" b="1" dirty="0">
                <a:solidFill>
                  <a:srgbClr val="424242"/>
                </a:solidFill>
              </a:rPr>
              <a:t>sous-produits animaux (SPA)</a:t>
            </a:r>
            <a:r>
              <a:rPr lang="en-IE" sz="2200" dirty="0">
                <a:solidFill>
                  <a:srgbClr val="424242"/>
                </a:solidFill>
              </a:rPr>
              <a:t>, qui sont des matières d'origine animale non consommées par l'homme. Les SPA sont classés en trois catégories en fonction du risque.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Vérifiez auprès de votre fournisseur local de services de collecte des déchets et de votre organisme de réglementation les exigences en matière d'</a:t>
            </a:r>
            <a:r>
              <a:rPr lang="en-IE" sz="2200" b="1" dirty="0">
                <a:solidFill>
                  <a:srgbClr val="424242"/>
                </a:solidFill>
              </a:rPr>
              <a:t>autorisations relatives aux déchets </a:t>
            </a:r>
            <a:r>
              <a:rPr lang="en-IE" sz="2200" dirty="0">
                <a:solidFill>
                  <a:srgbClr val="424242"/>
                </a:solidFill>
              </a:rPr>
              <a:t>(permis, licences, certificat d'enregistrement, exigences en matière de séparation des déchets, etc. Des autorisations administratives importantes et des permis de planification de l'utilisation des sols peuvent être nécessaires pour les projets à l'échelle communautaire afin de traiter/stocker/recycler/récupérer ou éliminer les déchets. Les "</a:t>
            </a:r>
            <a:r>
              <a:rPr lang="en-IE" sz="2200" b="1" dirty="0">
                <a:solidFill>
                  <a:srgbClr val="424242"/>
                </a:solidFill>
              </a:rPr>
              <a:t>effluents commerciaux</a:t>
            </a:r>
            <a:r>
              <a:rPr lang="en-IE" sz="2200" dirty="0">
                <a:solidFill>
                  <a:srgbClr val="424242"/>
                </a:solidFill>
              </a:rPr>
              <a:t>" liquides produits sur le site peuvent également nécessiter une licence avant d'être déversés dans les stations d'épuration.</a:t>
            </a:r>
          </a:p>
          <a:p>
            <a:pPr marL="12700" indent="-12700" algn="just">
              <a:lnSpc>
                <a:spcPts val="2340"/>
              </a:lnSpc>
              <a:spcBef>
                <a:spcPts val="0"/>
              </a:spcBef>
            </a:pPr>
            <a:endParaRPr lang="en-IE" sz="2200" dirty="0">
              <a:solidFill>
                <a:srgbClr val="424242"/>
              </a:solidFill>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Législation sur la gestion des déchets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5510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Évaluer l'importance du zéro déchet et de l'</a:t>
            </a:r>
            <a:r>
              <a:rPr lang="en-IE" b="1" dirty="0">
                <a:solidFill>
                  <a:srgbClr val="424242"/>
                </a:solidFill>
              </a:rPr>
              <a:t>économie circulaire </a:t>
            </a:r>
            <a:r>
              <a:rPr lang="en-IE" dirty="0">
                <a:solidFill>
                  <a:srgbClr val="424242"/>
                </a:solidFill>
              </a:rPr>
              <a:t>qui prévient les déchets : compostage et recyclage en milieu urbain.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Respecter la législation européenne et locale en </a:t>
            </a:r>
            <a:r>
              <a:rPr lang="en-IE" b="1" dirty="0">
                <a:solidFill>
                  <a:srgbClr val="424242"/>
                </a:solidFill>
              </a:rPr>
              <a:t>matière de gestion des déchets.</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Comprendre l'impact de la construction de nouveaux écosystèmes urbains sur le </a:t>
            </a:r>
            <a:r>
              <a:rPr lang="en-IE" b="1" dirty="0">
                <a:solidFill>
                  <a:srgbClr val="424242"/>
                </a:solidFill>
              </a:rPr>
              <a:t>changement climatique </a:t>
            </a:r>
          </a:p>
          <a:p>
            <a:pPr marL="171450" indent="-171450">
              <a:lnSpc>
                <a:spcPct val="100000"/>
              </a:lnSpc>
              <a:spcBef>
                <a:spcPts val="0"/>
              </a:spcBef>
              <a:buClr>
                <a:srgbClr val="E8A116"/>
              </a:buClr>
              <a:buFont typeface="Arial" panose="020B0604020202020204" pitchFamily="34" charset="0"/>
              <a:buChar char="•"/>
            </a:pPr>
            <a:endParaRPr lang="en-IE" sz="11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Résultats de l'apprentissage</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656918" y="2301750"/>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A l'issue de cette formation, le formateur devrait être capable de :</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27923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487985" y="925846"/>
            <a:ext cx="11027739" cy="4995245"/>
          </a:xfrm>
        </p:spPr>
        <p:txBody>
          <a:bodyPr/>
          <a:lstStyle/>
          <a:p>
            <a:pPr marL="1296988" indent="-1296988"/>
            <a:r>
              <a:rPr lang="en-IE" sz="1800" b="1" dirty="0"/>
              <a:t>Exercice : </a:t>
            </a:r>
            <a:r>
              <a:rPr lang="en-IE" sz="1800" dirty="0"/>
              <a:t>Où vont vos déchets ? Découvrez où et comment vos déchets sont recyclés, compostés ou mis en décharge.</a:t>
            </a:r>
          </a:p>
          <a:p>
            <a:pPr marL="1296988" indent="-1296988"/>
            <a:endParaRPr lang="en-IE" sz="1800" b="1" dirty="0"/>
          </a:p>
          <a:p>
            <a:pPr marL="1296988" indent="-1296988"/>
            <a:r>
              <a:rPr lang="en-IE" sz="1800" b="1" dirty="0"/>
              <a:t>Sites web </a:t>
            </a:r>
            <a:r>
              <a:rPr lang="en-IE" sz="1800" dirty="0"/>
              <a:t>: NEU Loi sur la gestion des déchets : </a:t>
            </a:r>
            <a:r>
              <a:rPr lang="en-IE" sz="1800" dirty="0">
                <a:solidFill>
                  <a:srgbClr val="87AF3F"/>
                </a:solidFill>
                <a:hlinkClick r:id="rId2">
                  <a:extLst>
                    <a:ext uri="{A12FA001-AC4F-418D-AE19-62706E023703}">
                      <ahyp:hlinkClr xmlns:ahyp="http://schemas.microsoft.com/office/drawing/2018/hyperlinkcolor" val="tx"/>
                    </a:ext>
                  </a:extLst>
                </a:hlinkClick>
              </a:rPr>
              <a:t>https://eur-lex.europa.eu/EN/legal-content/summary/eu-waste-management-law.html#:~:text=La%20gestiondesdéchets%20doit%20être%20portée,par%20un%20opérateur%20officiellement%20reconnu%20</a:t>
            </a:r>
            <a:r>
              <a:rPr lang="en-IE" sz="1800" dirty="0">
                <a:solidFill>
                  <a:srgbClr val="87AF3F"/>
                </a:solidFill>
              </a:rPr>
              <a:t>. </a:t>
            </a:r>
            <a:r>
              <a:rPr lang="en-IE" sz="1800" dirty="0"/>
              <a:t>Déchets et recyclage </a:t>
            </a:r>
            <a:r>
              <a:rPr lang="en-IE" sz="1800" dirty="0">
                <a:solidFill>
                  <a:srgbClr val="87AF3F"/>
                </a:solidFill>
                <a:hlinkClick r:id="rId3">
                  <a:extLst>
                    <a:ext uri="{A12FA001-AC4F-418D-AE19-62706E023703}">
                      <ahyp:hlinkClr xmlns:ahyp="http://schemas.microsoft.com/office/drawing/2018/hyperlinkcolor" val="tx"/>
                    </a:ext>
                  </a:extLst>
                </a:hlinkClick>
              </a:rPr>
              <a:t>https://environment.ec.europa.eu/topics/waste-and-recycling_en#:~:text=La%20directive%20cadre%20des%déchets%20est,de%20déchets%20nécessite%20des%20approches%spécifiques</a:t>
            </a:r>
            <a:r>
              <a:rPr lang="en-IE" sz="1800" dirty="0"/>
              <a:t>. </a:t>
            </a:r>
          </a:p>
          <a:p>
            <a:pPr marL="1296988" indent="-1296988"/>
            <a:r>
              <a:rPr lang="en-IE" sz="1800" dirty="0"/>
              <a:t>	Foodwaste.ie</a:t>
            </a:r>
          </a:p>
          <a:p>
            <a:pPr marL="1296988" indent="-1296988"/>
            <a:r>
              <a:rPr lang="en-IE" sz="1800" b="1" dirty="0"/>
              <a:t>YouTube </a:t>
            </a:r>
            <a:r>
              <a:rPr lang="en-IE" sz="1800" dirty="0"/>
              <a:t>: 	La hiérarchie des déchets expliquée </a:t>
            </a:r>
            <a:r>
              <a:rPr lang="en-IE" sz="1800" dirty="0">
                <a:solidFill>
                  <a:srgbClr val="87AF3F"/>
                </a:solidFill>
                <a:hlinkClick r:id="rId4">
                  <a:extLst>
                    <a:ext uri="{A12FA001-AC4F-418D-AE19-62706E023703}">
                      <ahyp:hlinkClr xmlns:ahyp="http://schemas.microsoft.com/office/drawing/2018/hyperlinkcolor" val="tx"/>
                    </a:ext>
                  </a:extLst>
                </a:hlinkClick>
              </a:rPr>
              <a:t>: https://www.youtube.com/watch?v=l3pZ4yqTv14</a:t>
            </a:r>
            <a:endParaRPr lang="en-IE" sz="1800" dirty="0">
              <a:solidFill>
                <a:srgbClr val="87AF3F"/>
              </a:solidFill>
            </a:endParaRPr>
          </a:p>
          <a:p>
            <a:pPr marL="1296988" indent="-1296988"/>
            <a:endParaRPr lang="en-IE" sz="1800" dirty="0"/>
          </a:p>
          <a:p>
            <a:pPr marL="1296988" indent="-1296988"/>
            <a:r>
              <a:rPr lang="en-IE" sz="1800" b="1" dirty="0"/>
              <a:t>Étude de cas : 	</a:t>
            </a:r>
            <a:r>
              <a:rPr lang="en-IE" sz="1800" dirty="0"/>
              <a:t>Au Bon Transit, terre urbaine de Cork</a:t>
            </a:r>
          </a:p>
          <a:p>
            <a:pPr marL="1296988" indent="-1296988"/>
            <a:r>
              <a:rPr lang="en-IE" sz="1800" b="1" dirty="0"/>
              <a:t>Publication </a:t>
            </a:r>
            <a:r>
              <a:rPr lang="en-IE" sz="1800" dirty="0"/>
              <a:t>: Zhang, C. et al. 2022. An overview of the waste hierarchy framework for </a:t>
            </a:r>
            <a:r>
              <a:rPr lang="en-IE" sz="1800" dirty="0" err="1"/>
              <a:t>analyzing </a:t>
            </a:r>
            <a:r>
              <a:rPr lang="en-IE" sz="1800" dirty="0"/>
              <a:t>the circularity in construction and demolition waste management in Europe. Science of The Total Environment. Vol. 803</a:t>
            </a:r>
          </a:p>
          <a:p>
            <a:pPr marL="1296988" indent="-1296988"/>
            <a:r>
              <a:rPr lang="lt-LT" sz="1800" dirty="0" err="1"/>
              <a:t>	Minelgait</a:t>
            </a:r>
            <a:r>
              <a:rPr lang="lt-LT" sz="1800" dirty="0"/>
              <a:t>ė, </a:t>
            </a:r>
            <a:r>
              <a:rPr lang="en-IE" sz="1800" dirty="0"/>
              <a:t>A. et </a:t>
            </a:r>
            <a:r>
              <a:rPr lang="lt-LT" sz="1800" dirty="0" err="1"/>
              <a:t>Liobikien</a:t>
            </a:r>
            <a:r>
              <a:rPr lang="lt-LT" sz="1800" dirty="0"/>
              <a:t>ė, </a:t>
            </a:r>
            <a:r>
              <a:rPr lang="en-IE" sz="1800" dirty="0"/>
              <a:t>G. 2019. Waste problem in European Union and its influence on waste management behaviours, Science of The Total Environment. Vol. 667.</a:t>
            </a:r>
          </a:p>
          <a:p>
            <a:pPr marL="1296988" indent="-1296988"/>
            <a:r>
              <a:rPr lang="en-IE" sz="1800" dirty="0"/>
              <a:t>	</a:t>
            </a:r>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27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Économie circulaire : définition, importance et bénéfices | Actualité |  Parlement européen">
            <a:extLst>
              <a:ext uri="{FF2B5EF4-FFF2-40B4-BE49-F238E27FC236}">
                <a16:creationId xmlns:a16="http://schemas.microsoft.com/office/drawing/2014/main" id="{042D52C0-922E-A648-A649-9A6A4B209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953"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Économie circulaire - moins de déchets, moins d'émissions</a:t>
            </a:r>
          </a:p>
          <a:p>
            <a:pPr>
              <a:lnSpc>
                <a:spcPts val="3720"/>
              </a:lnSpc>
              <a:spcBef>
                <a:spcPts val="0"/>
              </a:spcBef>
            </a:pPr>
            <a:endParaRPr lang="en-US" dirty="0">
              <a:solidFill>
                <a:schemeClr val="bg1"/>
              </a:solidFill>
            </a:endParaRPr>
          </a:p>
        </p:txBody>
      </p:sp>
      <p:pic>
        <p:nvPicPr>
          <p:cNvPr id="2" name="Picture 1">
            <a:extLst>
              <a:ext uri="{FF2B5EF4-FFF2-40B4-BE49-F238E27FC236}">
                <a16:creationId xmlns:a16="http://schemas.microsoft.com/office/drawing/2014/main" id="{3A1AC9EF-A004-73BB-7F6A-7A4556CFF430}"/>
              </a:ext>
            </a:extLst>
          </p:cNvPr>
          <p:cNvPicPr>
            <a:picLocks noChangeAspect="1"/>
          </p:cNvPicPr>
          <p:nvPr/>
        </p:nvPicPr>
        <p:blipFill>
          <a:blip r:embed="rId3"/>
          <a:stretch>
            <a:fillRect/>
          </a:stretch>
        </p:blipFill>
        <p:spPr>
          <a:xfrm>
            <a:off x="9326880" y="5076898"/>
            <a:ext cx="2998083" cy="1781102"/>
          </a:xfrm>
          <a:prstGeom prst="rect">
            <a:avLst/>
          </a:prstGeom>
        </p:spPr>
      </p:pic>
    </p:spTree>
    <p:extLst>
      <p:ext uri="{BB962C8B-B14F-4D97-AF65-F5344CB8AC3E}">
        <p14:creationId xmlns:p14="http://schemas.microsoft.com/office/powerpoint/2010/main" val="3234656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4" y="487477"/>
            <a:ext cx="7885018" cy="3428836"/>
          </a:xfrm>
        </p:spPr>
        <p:txBody>
          <a:bodyPr/>
          <a:lstStyle/>
          <a:p>
            <a:pPr marL="12700" indent="-12700" algn="just">
              <a:lnSpc>
                <a:spcPts val="2240"/>
              </a:lnSpc>
              <a:spcBef>
                <a:spcPts val="0"/>
              </a:spcBef>
            </a:pPr>
            <a:r>
              <a:rPr lang="en-IE" sz="2000" dirty="0">
                <a:solidFill>
                  <a:srgbClr val="424242"/>
                </a:solidFill>
              </a:rPr>
              <a:t>L'Union européenne produit plus de 2,2 milliards de tonnes de déchets par an. Elle met actuellement à jour sa législation sur la gestion des déchets afin de promouvoir le passage à un </a:t>
            </a:r>
            <a:r>
              <a:rPr lang="en-IE" sz="2000" b="1" dirty="0">
                <a:solidFill>
                  <a:srgbClr val="424242"/>
                </a:solidFill>
              </a:rPr>
              <a:t>modèle plus durable</a:t>
            </a:r>
            <a:r>
              <a:rPr lang="en-IE" sz="2000" dirty="0">
                <a:solidFill>
                  <a:srgbClr val="424242"/>
                </a:solidFill>
              </a:rPr>
              <a:t>, connu sous le nom d'économie circulaire. Alors que le monde se dirige vers son avenir urbain, le modèle économique linéaire, appelé "prendre, fabriquer et jeter", a atteint un niveau de croissance sans précédent, entraînant de graves risques pour l'approvisionnement en ressources et une forte pression sur la production de déchets. </a:t>
            </a:r>
          </a:p>
          <a:p>
            <a:pPr marL="12700" indent="-12700" algn="just">
              <a:lnSpc>
                <a:spcPts val="2240"/>
              </a:lnSpc>
              <a:spcBef>
                <a:spcPts val="0"/>
              </a:spcBef>
            </a:pPr>
            <a:endParaRPr lang="en-IE" sz="2000" dirty="0">
              <a:solidFill>
                <a:srgbClr val="424242"/>
              </a:solidFill>
            </a:endParaRPr>
          </a:p>
          <a:p>
            <a:pPr marL="12700" indent="-12700" algn="just">
              <a:lnSpc>
                <a:spcPts val="2240"/>
              </a:lnSpc>
              <a:spcBef>
                <a:spcPts val="0"/>
              </a:spcBef>
            </a:pPr>
            <a:r>
              <a:rPr lang="en-IE" sz="2000" dirty="0">
                <a:solidFill>
                  <a:srgbClr val="424242"/>
                </a:solidFill>
              </a:rPr>
              <a:t>L'"économie circulaire" est un modèle de production et de consommation qui implique le partage, la location, la réutilisation, la réparation, la remise à neuf et le recyclage des matériaux et produits existants le plus longtemps possible. De cette manière, le cycle de vie des produits est prolongé. L'économie circulaire ferme les boucles des écosystèmes industriels en appliquant le principe de </a:t>
            </a:r>
            <a:r>
              <a:rPr lang="en-IE" sz="2000" b="1" dirty="0">
                <a:solidFill>
                  <a:srgbClr val="424242"/>
                </a:solidFill>
              </a:rPr>
              <a:t>réduction-réutilisation-recyclage (3R) </a:t>
            </a:r>
            <a:r>
              <a:rPr lang="en-IE" sz="2000" dirty="0">
                <a:solidFill>
                  <a:srgbClr val="424242"/>
                </a:solidFill>
              </a:rPr>
              <a:t>qui empêche la production de déchets et transforme les déchets en ressources. En mars 2020, la Commission européenne a présenté le nouveau plan d'action pour l'économie circulaire, qui vise à promouvoir une conception plus durable des produits, à réduire les déchets et à responsabiliser les consommateurs, par exemple en créant un droit à la réparation.</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Économie circulaire - moins de déchets, moins d'émissions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2869806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4" y="487477"/>
            <a:ext cx="7818664" cy="3428836"/>
          </a:xfrm>
        </p:spPr>
        <p:txBody>
          <a:bodyPr/>
          <a:lstStyle/>
          <a:p>
            <a:pPr marL="12700" indent="-12700" algn="just">
              <a:lnSpc>
                <a:spcPts val="2240"/>
              </a:lnSpc>
              <a:spcBef>
                <a:spcPts val="0"/>
              </a:spcBef>
            </a:pPr>
            <a:r>
              <a:rPr lang="en-IE" sz="2200" dirty="0">
                <a:solidFill>
                  <a:srgbClr val="424242"/>
                </a:solidFill>
              </a:rPr>
              <a:t>L'accent est mis sur les secteurs à forte intensité de ressources, tels que l'électronique et les </a:t>
            </a:r>
            <a:r>
              <a:rPr lang="en-IE" sz="2200" b="1" dirty="0">
                <a:solidFill>
                  <a:srgbClr val="424242"/>
                </a:solidFill>
              </a:rPr>
              <a:t>TIC, les plastiques, les textiles et la construction</a:t>
            </a:r>
            <a:r>
              <a:rPr lang="en-IE" sz="2200" dirty="0">
                <a:solidFill>
                  <a:srgbClr val="424242"/>
                </a:solidFill>
              </a:rPr>
              <a:t>. En novembre 2022, la Commission a proposé de nouvelles règles européennes sur les emballages. Elle vise à réduire les </a:t>
            </a:r>
            <a:r>
              <a:rPr lang="en-IE" sz="2200" b="1" dirty="0">
                <a:solidFill>
                  <a:srgbClr val="424242"/>
                </a:solidFill>
              </a:rPr>
              <a:t>déchets d'emballage </a:t>
            </a:r>
            <a:r>
              <a:rPr lang="en-IE" sz="2200" dirty="0">
                <a:solidFill>
                  <a:srgbClr val="424242"/>
                </a:solidFill>
              </a:rPr>
              <a:t>et à améliorer la conception des emballages, avec par exemple un </a:t>
            </a:r>
            <a:r>
              <a:rPr lang="en-IE" sz="2200" b="1" dirty="0">
                <a:solidFill>
                  <a:srgbClr val="424242"/>
                </a:solidFill>
              </a:rPr>
              <a:t>étiquetage </a:t>
            </a:r>
            <a:r>
              <a:rPr lang="en-IE" sz="2200" dirty="0">
                <a:solidFill>
                  <a:srgbClr val="424242"/>
                </a:solidFill>
              </a:rPr>
              <a:t>clair pour promouvoir la réutilisation et le recyclage, et appelle à une transition vers des plastiques biosourcés, biodégradables et </a:t>
            </a:r>
            <a:r>
              <a:rPr lang="en-IE" sz="2200" b="1" dirty="0">
                <a:solidFill>
                  <a:srgbClr val="424242"/>
                </a:solidFill>
              </a:rPr>
              <a:t>compostables.</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L'un des avantages de l'économie circulaire est la réduction des émissions annuelles totales de gaz à effet de serre. La création de produits plus efficaces et durables dès le départ contribuerait à réduire la consommation d'énergie et de ressources. Le passage à des produits plus fiables qui peuvent être réutilisés, améliorés et réparés réduirait la quantité de déchets.</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424242"/>
                </a:solidFill>
              </a:rPr>
              <a:t>Les emballages </a:t>
            </a:r>
            <a:r>
              <a:rPr lang="en-IE" sz="2200" dirty="0">
                <a:solidFill>
                  <a:srgbClr val="424242"/>
                </a:solidFill>
              </a:rPr>
              <a:t>sont un problème croissant et, en moyenne, un Européen génère près de </a:t>
            </a:r>
            <a:r>
              <a:rPr lang="en-IE" sz="2200" b="1" dirty="0">
                <a:solidFill>
                  <a:srgbClr val="424242"/>
                </a:solidFill>
              </a:rPr>
              <a:t>180 kilos de déchets d'emballages par an</a:t>
            </a:r>
            <a:r>
              <a:rPr lang="en-IE" sz="2200" dirty="0">
                <a:solidFill>
                  <a:srgbClr val="424242"/>
                </a:solidFill>
              </a:rPr>
              <a:t>. L'objectif est de s'attaquer aux emballages excessifs et d'améliorer leur conception afin de promouvoir la réutilisation et le recyclage.</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Économie circulaire - moins de déchets, moins d'émissions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3573119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2" y="487476"/>
            <a:ext cx="5356275" cy="5280277"/>
          </a:xfrm>
        </p:spPr>
        <p:txBody>
          <a:bodyPr/>
          <a:lstStyle/>
          <a:p>
            <a:pPr marL="12700" indent="-12700">
              <a:lnSpc>
                <a:spcPts val="2240"/>
              </a:lnSpc>
              <a:spcBef>
                <a:spcPts val="0"/>
              </a:spcBef>
            </a:pPr>
            <a:r>
              <a:rPr lang="en-IE" sz="2200" b="1" dirty="0">
                <a:solidFill>
                  <a:srgbClr val="296B5F"/>
                </a:solidFill>
              </a:rPr>
              <a:t>L'économie circulaire sera réalisée par : </a:t>
            </a:r>
          </a:p>
          <a:p>
            <a:pPr marL="12700" indent="-12700">
              <a:lnSpc>
                <a:spcPts val="2240"/>
              </a:lnSpc>
              <a:spcBef>
                <a:spcPts val="0"/>
              </a:spcBef>
            </a:pPr>
            <a:endParaRPr lang="en-IE" sz="2200" b="1" dirty="0">
              <a:solidFill>
                <a:srgbClr val="296B5F"/>
              </a:solidFill>
            </a:endParaRPr>
          </a:p>
          <a:p>
            <a:pPr marL="457200" indent="-457200">
              <a:lnSpc>
                <a:spcPts val="3000"/>
              </a:lnSpc>
              <a:spcBef>
                <a:spcPts val="0"/>
              </a:spcBef>
              <a:buClr>
                <a:srgbClr val="296B5F"/>
              </a:buClr>
              <a:buFont typeface="+mj-lt"/>
              <a:buAutoNum type="arabicPeriod"/>
            </a:pPr>
            <a:r>
              <a:rPr lang="en-IE" sz="2200" dirty="0">
                <a:solidFill>
                  <a:srgbClr val="424242"/>
                </a:solidFill>
              </a:rPr>
              <a:t>modérer notre consommation ; </a:t>
            </a:r>
          </a:p>
          <a:p>
            <a:pPr marL="457200" indent="-457200">
              <a:lnSpc>
                <a:spcPts val="3000"/>
              </a:lnSpc>
              <a:spcBef>
                <a:spcPts val="0"/>
              </a:spcBef>
              <a:buClr>
                <a:srgbClr val="296B5F"/>
              </a:buClr>
              <a:buFont typeface="+mj-lt"/>
              <a:buAutoNum type="arabicPeriod"/>
            </a:pPr>
            <a:r>
              <a:rPr lang="en-IE" sz="2200" dirty="0">
                <a:solidFill>
                  <a:srgbClr val="424242"/>
                </a:solidFill>
              </a:rPr>
              <a:t>l'allongement de la durée de vie des produits ; et </a:t>
            </a:r>
          </a:p>
          <a:p>
            <a:pPr marL="457200" indent="-457200">
              <a:lnSpc>
                <a:spcPts val="3000"/>
              </a:lnSpc>
              <a:spcBef>
                <a:spcPts val="0"/>
              </a:spcBef>
              <a:buClr>
                <a:srgbClr val="296B5F"/>
              </a:buClr>
              <a:buFont typeface="+mj-lt"/>
              <a:buAutoNum type="arabicPeriod"/>
            </a:pPr>
            <a:r>
              <a:rPr lang="en-IE" sz="2200" dirty="0">
                <a:solidFill>
                  <a:srgbClr val="424242"/>
                </a:solidFill>
              </a:rPr>
              <a:t>le recyclage de matériaux précieux. </a:t>
            </a:r>
          </a:p>
          <a:p>
            <a:pPr marL="0" indent="0">
              <a:lnSpc>
                <a:spcPts val="3000"/>
              </a:lnSpc>
              <a:spcBef>
                <a:spcPts val="0"/>
              </a:spcBef>
              <a:buClr>
                <a:srgbClr val="296B5F"/>
              </a:buClr>
            </a:pPr>
            <a:endParaRPr lang="en-IE" sz="2200" dirty="0">
              <a:solidFill>
                <a:srgbClr val="424242"/>
              </a:solidFill>
            </a:endParaRPr>
          </a:p>
          <a:p>
            <a:pPr marL="0" indent="0">
              <a:lnSpc>
                <a:spcPts val="3000"/>
              </a:lnSpc>
              <a:spcBef>
                <a:spcPts val="0"/>
              </a:spcBef>
              <a:buClr>
                <a:srgbClr val="296B5F"/>
              </a:buClr>
            </a:pPr>
            <a:r>
              <a:rPr lang="en-IE" sz="2200" dirty="0">
                <a:solidFill>
                  <a:srgbClr val="424242"/>
                </a:solidFill>
              </a:rPr>
              <a:t>L'augmentation de l'efficacité des ressources, la prévention de la production de déchets et l'utilisation des déchets comme ressource sont des stratégies importantes sur la voie de l'économie circulaire.</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Économie circulaire - moins de déchets, moins d'émissions</a:t>
            </a:r>
          </a:p>
          <a:p>
            <a:pPr>
              <a:lnSpc>
                <a:spcPts val="3720"/>
              </a:lnSpc>
              <a:spcBef>
                <a:spcPts val="0"/>
              </a:spcBef>
            </a:pPr>
            <a:endParaRPr lang="en-US" dirty="0">
              <a:solidFill>
                <a:schemeClr val="bg1"/>
              </a:solidFill>
            </a:endParaRPr>
          </a:p>
        </p:txBody>
      </p:sp>
      <p:pic>
        <p:nvPicPr>
          <p:cNvPr id="2" name="Picture 1">
            <a:extLst>
              <a:ext uri="{FF2B5EF4-FFF2-40B4-BE49-F238E27FC236}">
                <a16:creationId xmlns:a16="http://schemas.microsoft.com/office/drawing/2014/main" id="{3A1AC9EF-A004-73BB-7F6A-7A4556CFF430}"/>
              </a:ext>
            </a:extLst>
          </p:cNvPr>
          <p:cNvPicPr>
            <a:picLocks noChangeAspect="1"/>
          </p:cNvPicPr>
          <p:nvPr/>
        </p:nvPicPr>
        <p:blipFill>
          <a:blip r:embed="rId2"/>
          <a:stretch>
            <a:fillRect/>
          </a:stretch>
        </p:blipFill>
        <p:spPr>
          <a:xfrm>
            <a:off x="9075519" y="4251190"/>
            <a:ext cx="3116481" cy="1851440"/>
          </a:xfrm>
          <a:prstGeom prst="rect">
            <a:avLst/>
          </a:prstGeom>
        </p:spPr>
      </p:pic>
    </p:spTree>
    <p:extLst>
      <p:ext uri="{BB962C8B-B14F-4D97-AF65-F5344CB8AC3E}">
        <p14:creationId xmlns:p14="http://schemas.microsoft.com/office/powerpoint/2010/main" val="3829816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382713" indent="-1382713"/>
            <a:r>
              <a:rPr lang="en-IE" sz="1800" b="1" dirty="0"/>
              <a:t>Exercice : </a:t>
            </a:r>
            <a:r>
              <a:rPr lang="en-IE" sz="1800" dirty="0"/>
              <a:t>listez les moyens de réduire les déchets dans votre maison et dans votre ferme urbaine.</a:t>
            </a:r>
          </a:p>
          <a:p>
            <a:pPr marL="1382713" indent="-1382713">
              <a:buNone/>
            </a:pPr>
            <a:r>
              <a:rPr lang="en-IE" sz="1800" b="1" dirty="0"/>
              <a:t>Sites web </a:t>
            </a:r>
            <a:r>
              <a:rPr lang="en-IE" sz="1800" dirty="0"/>
              <a:t>: Économie circulaire : définition, importance et avantages </a:t>
            </a:r>
            <a:r>
              <a:rPr lang="en-IE" sz="1800" dirty="0">
                <a:solidFill>
                  <a:srgbClr val="87AF3F"/>
                </a:solidFill>
                <a:hlinkClick r:id="rId2">
                  <a:extLst>
                    <a:ext uri="{A12FA001-AC4F-418D-AE19-62706E023703}">
                      <ahyp:hlinkClr xmlns:ahyp="http://schemas.microsoft.com/office/drawing/2018/hyperlinkcolor" val="tx"/>
                    </a:ext>
                  </a:extLst>
                </a:hlinkClick>
              </a:rPr>
              <a:t>https://www.europarl.europa.eu/news/en/headlines/economy/20151201STO05603/circular-economy-definition-importance-and-benefits#:~:text=Que%20est%20l'économie%20circulaire,produits%20aussi%20longtemps%20que20possible</a:t>
            </a:r>
            <a:r>
              <a:rPr lang="en-IE" sz="1800" dirty="0">
                <a:solidFill>
                  <a:srgbClr val="87AF3F"/>
                </a:solidFill>
              </a:rPr>
              <a:t>.  </a:t>
            </a:r>
            <a:r>
              <a:rPr lang="en-IE" sz="1800" dirty="0"/>
              <a:t>Économie circulaire </a:t>
            </a:r>
            <a:r>
              <a:rPr lang="en-IE" sz="1800" dirty="0">
                <a:solidFill>
                  <a:srgbClr val="87AF3F"/>
                </a:solidFill>
                <a:hlinkClick r:id="rId3">
                  <a:extLst>
                    <a:ext uri="{A12FA001-AC4F-418D-AE19-62706E023703}">
                      <ahyp:hlinkClr xmlns:ahyp="http://schemas.microsoft.com/office/drawing/2018/hyperlinkcolor" val="tx"/>
                    </a:ext>
                  </a:extLst>
                </a:hlinkClick>
              </a:rPr>
              <a:t>: https://www.eea.europa.eu/en/topics/in-depth/circular-economy </a:t>
            </a:r>
            <a:r>
              <a:rPr lang="en-IE" sz="1800" dirty="0"/>
              <a:t>Plan d'action pour </a:t>
            </a:r>
            <a:r>
              <a:rPr lang="en-IE" sz="1800" dirty="0" err="1"/>
              <a:t>l'</a:t>
            </a:r>
            <a:r>
              <a:rPr lang="en-IE" sz="1800" dirty="0"/>
              <a:t>économie </a:t>
            </a:r>
            <a:r>
              <a:rPr lang="en-IE" sz="1800" dirty="0" err="1"/>
              <a:t>circulaire </a:t>
            </a:r>
            <a:r>
              <a:rPr lang="en-IE" sz="1800" dirty="0">
                <a:solidFill>
                  <a:srgbClr val="87AF3F"/>
                </a:solidFill>
                <a:hlinkClick r:id="rId4">
                  <a:extLst>
                    <a:ext uri="{A12FA001-AC4F-418D-AE19-62706E023703}">
                      <ahyp:hlinkClr xmlns:ahyp="http://schemas.microsoft.com/office/drawing/2018/hyperlinkcolor" val="tx"/>
                    </a:ext>
                  </a:extLst>
                </a:hlinkClick>
              </a:rPr>
              <a:t>: </a:t>
            </a:r>
            <a:r>
              <a:rPr lang="en-IE" sz="1800" dirty="0">
                <a:solidFill>
                  <a:srgbClr val="87AF3F"/>
                </a:solidFill>
              </a:rPr>
              <a:t>https://environment.ec.europa.eu/strategy/circular-economy-action-plan_en </a:t>
            </a:r>
          </a:p>
          <a:p>
            <a:pPr marL="1382713" indent="-1382713"/>
            <a:endParaRPr lang="en-IE" sz="1800" b="1" dirty="0"/>
          </a:p>
          <a:p>
            <a:pPr marL="1382713" indent="-1382713"/>
            <a:r>
              <a:rPr lang="en-IE" sz="1800" b="1" dirty="0"/>
              <a:t>YouTube </a:t>
            </a:r>
            <a:r>
              <a:rPr lang="en-IE" sz="1800" dirty="0"/>
              <a:t>: 	Économie circulaire des déchets </a:t>
            </a:r>
            <a:r>
              <a:rPr lang="en-IE" sz="1800" dirty="0">
                <a:solidFill>
                  <a:srgbClr val="87AF3F"/>
                </a:solidFill>
                <a:hlinkClick r:id="rId5">
                  <a:extLst>
                    <a:ext uri="{A12FA001-AC4F-418D-AE19-62706E023703}">
                      <ahyp:hlinkClr xmlns:ahyp="http://schemas.microsoft.com/office/drawing/2018/hyperlinkcolor" val="tx"/>
                    </a:ext>
                  </a:extLst>
                </a:hlinkClick>
              </a:rPr>
              <a:t>: </a:t>
            </a:r>
            <a:r>
              <a:rPr lang="en-IE" sz="1800" dirty="0">
                <a:solidFill>
                  <a:srgbClr val="87AF3F"/>
                </a:solidFill>
              </a:rPr>
              <a:t>https://www.youtube.com/watch?v=EMKFelpYHjM ; </a:t>
            </a:r>
          </a:p>
          <a:p>
            <a:pPr marL="1382713" indent="-1382713"/>
            <a:endParaRPr lang="en-IE" sz="1800" b="1" dirty="0"/>
          </a:p>
          <a:p>
            <a:pPr marL="1382713" indent="-1382713"/>
            <a:r>
              <a:rPr lang="en-IE" sz="1800" b="1" dirty="0"/>
              <a:t>Etude de cas : 	</a:t>
            </a:r>
            <a:r>
              <a:rPr lang="en-IE" sz="1800" dirty="0"/>
              <a:t>Green Connect ; Rediscovery Centre </a:t>
            </a:r>
            <a:r>
              <a:rPr lang="en-IE" sz="1800" b="1" dirty="0"/>
              <a:t>New Urban Trade Sheet </a:t>
            </a:r>
            <a:r>
              <a:rPr lang="en-IE" sz="1800" dirty="0"/>
              <a:t>: Mécanicien de cycles réutilisés ; égoutier de tissus réutilisés ; fabricant de sol ; métaboliseur urbain, consultant en zéro déchet</a:t>
            </a:r>
            <a:endParaRPr lang="en-IE" sz="1800" dirty="0">
              <a:solidFill>
                <a:srgbClr val="FF0000"/>
              </a:solidFill>
            </a:endParaRPr>
          </a:p>
          <a:p>
            <a:pPr marL="1382713" indent="-1382713"/>
            <a:endParaRPr lang="en-IE" sz="1800" b="1" dirty="0"/>
          </a:p>
          <a:p>
            <a:pPr marL="1382713" indent="-1382713"/>
            <a:r>
              <a:rPr lang="en-IE" sz="1800" b="1" dirty="0"/>
              <a:t>Publication </a:t>
            </a:r>
            <a:r>
              <a:rPr lang="en-IE" sz="1800" dirty="0"/>
              <a:t>: </a:t>
            </a:r>
            <a:r>
              <a:rPr lang="en-IE" sz="1800" dirty="0" err="1"/>
              <a:t>Zisopoulos</a:t>
            </a:r>
            <a:r>
              <a:rPr lang="en-IE" sz="1800" dirty="0"/>
              <a:t>, F.K. 2022. Quelle est la solidité de l'économie circulaire en Europe ? Une analyse de l'ascendance avec les données d'Eurostat entre 2010 et 2018. Ressources, conservation et recyclage. Vol 178.</a:t>
            </a:r>
            <a:endParaRPr lang="en-IE" sz="3200" dirty="0"/>
          </a:p>
          <a:p>
            <a:pPr marL="1382713" indent="-1382713"/>
            <a:endParaRPr lang="en-IE" sz="1800" dirty="0"/>
          </a:p>
          <a:p>
            <a:pPr marL="1382713" indent="-1382713"/>
            <a:endParaRPr lang="en-IE" sz="1800" dirty="0"/>
          </a:p>
          <a:p>
            <a:pPr marL="1382713" indent="-1382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720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2593477" cy="2784472"/>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302670" y="386868"/>
            <a:ext cx="0" cy="4224295"/>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2762702" y="4637318"/>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pic>
        <p:nvPicPr>
          <p:cNvPr id="9" name="Picture 8">
            <a:extLst>
              <a:ext uri="{FF2B5EF4-FFF2-40B4-BE49-F238E27FC236}">
                <a16:creationId xmlns:a16="http://schemas.microsoft.com/office/drawing/2014/main" id="{51EA95BA-FD8D-F1ED-EF30-69267A9AE2CE}"/>
              </a:ext>
            </a:extLst>
          </p:cNvPr>
          <p:cNvPicPr>
            <a:picLocks noChangeAspect="1"/>
          </p:cNvPicPr>
          <p:nvPr/>
        </p:nvPicPr>
        <p:blipFill>
          <a:blip r:embed="rId2"/>
          <a:stretch>
            <a:fillRect/>
          </a:stretch>
        </p:blipFill>
        <p:spPr>
          <a:xfrm>
            <a:off x="4340069" y="468822"/>
            <a:ext cx="6750475" cy="5314464"/>
          </a:xfrm>
          <a:prstGeom prst="rect">
            <a:avLst/>
          </a:prstGeom>
        </p:spPr>
      </p:pic>
    </p:spTree>
    <p:extLst>
      <p:ext uri="{BB962C8B-B14F-4D97-AF65-F5344CB8AC3E}">
        <p14:creationId xmlns:p14="http://schemas.microsoft.com/office/powerpoint/2010/main" val="1252773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dirty="0">
                <a:solidFill>
                  <a:srgbClr val="424242"/>
                </a:solidFill>
              </a:rPr>
              <a:t>Les déchets alimentaires et paysagers peuvent constituer un problème environnemental et économique s'ils ne sont pas gérés correctement. La FAO estime que </a:t>
            </a:r>
            <a:r>
              <a:rPr lang="en-IE" sz="2200" b="1" dirty="0">
                <a:solidFill>
                  <a:srgbClr val="424242"/>
                </a:solidFill>
              </a:rPr>
              <a:t>14 % de la nourriture mondiale continue d'être perdue après la récolte et avant qu'elle n'arrive dans les magasins</a:t>
            </a:r>
            <a:r>
              <a:rPr lang="en-IE" sz="2200" dirty="0">
                <a:solidFill>
                  <a:srgbClr val="424242"/>
                </a:solidFill>
              </a:rPr>
              <a:t>. </a:t>
            </a:r>
          </a:p>
          <a:p>
            <a:pPr marL="12700" indent="-12700" algn="just"/>
            <a:r>
              <a:rPr lang="en-IE" sz="2200" dirty="0">
                <a:solidFill>
                  <a:srgbClr val="424242"/>
                </a:solidFill>
              </a:rPr>
              <a:t>En outre, </a:t>
            </a:r>
            <a:r>
              <a:rPr lang="en-IE" sz="2200" b="1" dirty="0">
                <a:solidFill>
                  <a:srgbClr val="424242"/>
                </a:solidFill>
              </a:rPr>
              <a:t>17 % de nos aliments sont </a:t>
            </a:r>
            <a:r>
              <a:rPr lang="en-IE" sz="2200" dirty="0">
                <a:solidFill>
                  <a:srgbClr val="424242"/>
                </a:solidFill>
              </a:rPr>
              <a:t>gaspillés dans le commerce de détail et par les consommateurs, en particulier dans les ménages. Cela représente près d'un tiers des ressources alimentaires perdues ! </a:t>
            </a:r>
          </a:p>
          <a:p>
            <a:pPr marL="12700" indent="-12700" algn="just"/>
            <a:r>
              <a:rPr lang="en-IE" sz="2200" dirty="0">
                <a:solidFill>
                  <a:srgbClr val="424242"/>
                </a:solidFill>
              </a:rPr>
              <a:t>Les pertes et les déchets alimentaires sont également responsables de </a:t>
            </a:r>
            <a:r>
              <a:rPr lang="en-IE" sz="2200" b="1" dirty="0">
                <a:solidFill>
                  <a:srgbClr val="424242"/>
                </a:solidFill>
              </a:rPr>
              <a:t>8 à 10 % des émissions mondiales de gaz à effet de serre </a:t>
            </a:r>
            <a:r>
              <a:rPr lang="en-IE" sz="2200" dirty="0">
                <a:solidFill>
                  <a:srgbClr val="424242"/>
                </a:solidFill>
              </a:rPr>
              <a:t>(GES). L'impact environnemental des déchets alimentaires et organiques peut être atténué par la </a:t>
            </a:r>
            <a:r>
              <a:rPr lang="en-IE" sz="2200" dirty="0" err="1">
                <a:solidFill>
                  <a:srgbClr val="424242"/>
                </a:solidFill>
              </a:rPr>
              <a:t>décomposition.</a:t>
            </a:r>
            <a:endParaRPr lang="en-IE" sz="22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64245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b="1" dirty="0">
                <a:solidFill>
                  <a:srgbClr val="424242"/>
                </a:solidFill>
              </a:rPr>
              <a:t>Le compostage </a:t>
            </a:r>
            <a:r>
              <a:rPr lang="en-IE" sz="2200" dirty="0">
                <a:solidFill>
                  <a:srgbClr val="424242"/>
                </a:solidFill>
              </a:rPr>
              <a:t>consiste à superposer des déchets verts riches en azote (tontes de pelouse, feuilles, tontes de gazon, paille, déchets de cuisine, fumier) à des déchets bruns riches en carbone (papier, feuilles sèches, bâtons, petites branches), puis à laisser le temps et l'action biologique s'exercer pour qu'ils se décomposent. Le compostage prend de nombreuses formes, du simple tas de compost froid utilisé par les jardiniers amateurs, à l'andain de compostage chaud retourné, en passant par les cuves de compostage chaud soigneusement contrôlées et entièrement fermées. Le compostage est un processus aérobie, l'oxygène est donc essentiel à son succès. </a:t>
            </a:r>
          </a:p>
          <a:p>
            <a:pPr marL="12700" indent="-12700" algn="just"/>
            <a:r>
              <a:rPr lang="en-IE" sz="2200" dirty="0">
                <a:solidFill>
                  <a:srgbClr val="424242"/>
                </a:solidFill>
              </a:rPr>
              <a:t>Le compostage est le plus efficace lorsque le taux d'humidité est d'environ 50 %, ce qui permet la formation d'un biofilm autour de chaque particule du tas de compost. L'air se déplace à travers le tas de compost structurellement poreux et traverse la limite de la couche d'eau pour fournir de l'air aux microbes vivant à la surface de la particule.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718510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6943" y="1565936"/>
            <a:ext cx="10758114" cy="3955365"/>
          </a:xfrm>
        </p:spPr>
        <p:txBody>
          <a:bodyPr numCol="1" spcCol="180000"/>
          <a:lstStyle/>
          <a:p>
            <a:pPr marL="12700" indent="-12700" algn="just"/>
            <a:r>
              <a:rPr lang="en-IE" sz="2200" dirty="0">
                <a:solidFill>
                  <a:srgbClr val="424242"/>
                </a:solidFill>
              </a:rPr>
              <a:t>Le compostage est essentiellement un processus discontinu, dans lequel les matières premières sont mélangées, la dégradation commence et produit de la chaleur, et après un certain temps, la matière organique est stabilisée et il n'y a plus de biodégradation. La digestion est un processus un peu plus complexe que le compostage, où la matière organique est décomposée par les étapes séquentielles de l'hydrolyse, de l'acidogénèse (production d'acides), de l'acétogénèse (production d'acide acétique) et de la méthanogénèse (production de méthane). </a:t>
            </a:r>
          </a:p>
          <a:p>
            <a:pPr marL="12700" indent="-12700" algn="just"/>
            <a:r>
              <a:rPr lang="en-IE" sz="2200" dirty="0">
                <a:solidFill>
                  <a:srgbClr val="424242"/>
                </a:solidFill>
              </a:rPr>
              <a:t>Les matières compostées peuvent être prêtes en 4 à 8 semaines dans les composteurs commerciaux ou plus longtemps dans les simples composteurs domestiques à froid. Le compost est considéré comme un conditionneur de sol plutôt qu'un engrais et la matière organique est un amendement précieux du sol car elle peut améliorer la structure du sol, favoriser l'activité microbienne nécessaire dans le sol, attirer des insectes bénéfiques tels que les vers de terre et supprimer plusieurs maladies nées dans le sol.</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9787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0" y="2803631"/>
            <a:ext cx="5555847"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Agriculture urbaine : production d'aliments et de cultures dans un contexte urbain </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02</a:t>
            </a:r>
          </a:p>
        </p:txBody>
      </p:sp>
    </p:spTree>
    <p:extLst>
      <p:ext uri="{BB962C8B-B14F-4D97-AF65-F5344CB8AC3E}">
        <p14:creationId xmlns:p14="http://schemas.microsoft.com/office/powerpoint/2010/main" val="622341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0053" y="1437124"/>
            <a:ext cx="10758114" cy="3955365"/>
          </a:xfrm>
        </p:spPr>
        <p:txBody>
          <a:bodyPr numCol="1" spcCol="180000"/>
          <a:lstStyle/>
          <a:p>
            <a:pPr marL="12700" indent="-12700" algn="just"/>
            <a:r>
              <a:rPr lang="en-IE" sz="2200" dirty="0">
                <a:solidFill>
                  <a:srgbClr val="424242"/>
                </a:solidFill>
              </a:rPr>
              <a:t>Le compost conserve ses nutriments sous forme organique ou à libération lente, ce qui permet de les mettre à disposition tout au long de la saison de croissance. L'un des principaux problèmes du compostage, en particulier du compostage à chaud, est de s'assurer que le rapport entre le carbone et l'azote se situe dans la fourchette idéale d'environ 25-30:1 (C:N). S'il y a trop d'azote dans le matériau, par exemple s'il y a trop de feuilles vertes (qui contiennent aussi beaucoup d'eau), le compostage échoue souvent et il en résulte une </a:t>
            </a:r>
            <a:r>
              <a:rPr lang="en-IE" sz="2200" b="1" dirty="0">
                <a:solidFill>
                  <a:srgbClr val="424242"/>
                </a:solidFill>
              </a:rPr>
              <a:t>putréfaction </a:t>
            </a:r>
            <a:r>
              <a:rPr lang="en-IE" sz="2200" dirty="0">
                <a:solidFill>
                  <a:srgbClr val="424242"/>
                </a:solidFill>
              </a:rPr>
              <a:t>anaérobie. S'il y a trop de matières riches en carbone, comme le bois ou la paille, les microbes sont incapables d'utiliser tout le carbone et la décomposition prend beaucoup de temps. </a:t>
            </a:r>
          </a:p>
          <a:p>
            <a:pPr marL="12700" indent="-12700" algn="just"/>
            <a:r>
              <a:rPr lang="en-IE" sz="2200" b="1" dirty="0">
                <a:solidFill>
                  <a:srgbClr val="424242"/>
                </a:solidFill>
              </a:rPr>
              <a:t>Les températures élevées </a:t>
            </a:r>
            <a:r>
              <a:rPr lang="en-IE" sz="2200" dirty="0">
                <a:solidFill>
                  <a:srgbClr val="424242"/>
                </a:solidFill>
              </a:rPr>
              <a:t>produites pendant le compostage à chaud peuvent tuer les microbes nocifs, tels que les agents pathogènes humains, animaux et végétaux, et tuer ou désactiver d'autres matières indésirables telles que les graines de mauvaises herbes et les pesticides agricoles.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95734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b="1" dirty="0">
                <a:solidFill>
                  <a:srgbClr val="424242"/>
                </a:solidFill>
              </a:rPr>
              <a:t>La digestion anaérobie </a:t>
            </a:r>
            <a:r>
              <a:rPr lang="en-IE" sz="2200" dirty="0">
                <a:solidFill>
                  <a:srgbClr val="424242"/>
                </a:solidFill>
              </a:rPr>
              <a:t>produit du méthane comme sous-produit, qui peut être utilisé comme biogaz, et un digestat (un mélange humide qui est généralement séparé en un solide et un liquide) qui est utilisé comme amendement/engrais riche en nutriments. Les systèmes de digestion fonctionnent de manière optimale lorsque le taux d'humidité est de 100 %, afin que tous les pores entre les particules soient remplis et que l'air ne puisse pas atteindre les microbes anaérobies. </a:t>
            </a:r>
          </a:p>
          <a:p>
            <a:pPr marL="12700" indent="-12700" algn="just"/>
            <a:r>
              <a:rPr lang="en-IE" sz="2200" dirty="0">
                <a:solidFill>
                  <a:srgbClr val="424242"/>
                </a:solidFill>
              </a:rPr>
              <a:t>Contrairement au compost, la digestion anaérobie produit le plus de biogaz lorsque le système est alimenté en continu. Les digesteurs qui fonctionnent à des températures thermophiles (45-55°C) produisent plus de biogaz et réduisent plus de solides volatils que les digesteurs qui fonctionnent à des températures mésophiles (35-40°C).</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751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6943" y="1565936"/>
            <a:ext cx="10758114" cy="3955365"/>
          </a:xfrm>
        </p:spPr>
        <p:txBody>
          <a:bodyPr numCol="1" spcCol="180000"/>
          <a:lstStyle/>
          <a:p>
            <a:pPr marL="12700" indent="-12700" algn="just"/>
            <a:r>
              <a:rPr lang="en-IE" sz="2000" b="1" dirty="0">
                <a:solidFill>
                  <a:srgbClr val="424242"/>
                </a:solidFill>
              </a:rPr>
              <a:t>Fermentation : </a:t>
            </a:r>
            <a:r>
              <a:rPr lang="en-IE" sz="2000" dirty="0">
                <a:solidFill>
                  <a:srgbClr val="424242"/>
                </a:solidFill>
              </a:rPr>
              <a:t>Le bokashi est originaire du Japon et se traduit par "matière organique fermentée" ; il s'agit également d'un processus anaérobie. Alors que le compostage permet à la matière organique de se décomposer et de se dégrader, le bokashi consiste essentiellement à "décaper" vos déchets de cuisine pour les amener à un état pré-compost. La fermentation nécessite normalement l'ajout de cultures de démarrage de microbes afin de s'assurer que les bonnes espèces sont présentes en quantité suffisante pour que la fermentation se déroule comme souhaité. Le processus prend environ 4 semaines pour produire du compost.</a:t>
            </a:r>
          </a:p>
          <a:p>
            <a:pPr marL="12700" indent="-12700" algn="just"/>
            <a:r>
              <a:rPr lang="en-IE" sz="2000" dirty="0">
                <a:solidFill>
                  <a:srgbClr val="424242"/>
                </a:solidFill>
              </a:rPr>
              <a:t>La législation sur la gestion des déchets s'applique aux installations de compostage et l'autorisation requise dépend de la taille et de la nature du compostage. Tous les déchets de cuisine et de table sont considérés comme des "sous-produits animaux de catégorie 3" en vertu de la législation européenne. La législation exige que tous les déchets de cuisine soient compostés à haute température.</a:t>
            </a:r>
          </a:p>
          <a:p>
            <a:pPr marL="12700" indent="-12700" algn="just"/>
            <a:r>
              <a:rPr lang="en-IE" sz="2000" dirty="0">
                <a:solidFill>
                  <a:srgbClr val="424242"/>
                </a:solidFill>
              </a:rPr>
              <a:t>conformément aux normes fixées par la législation.   </a:t>
            </a:r>
          </a:p>
          <a:p>
            <a:pPr marL="12700" indent="-12700" algn="just"/>
            <a:endParaRPr lang="en-IE" sz="20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Compostage et digestion anaérobie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28564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108964"/>
            <a:ext cx="11027739" cy="4995245"/>
          </a:xfrm>
        </p:spPr>
        <p:txBody>
          <a:bodyPr/>
          <a:lstStyle/>
          <a:p>
            <a:pPr marL="1249363" indent="-1249363"/>
            <a:r>
              <a:rPr lang="en-IE" sz="1800" b="1" dirty="0"/>
              <a:t>Exercice : </a:t>
            </a:r>
            <a:r>
              <a:rPr lang="en-IE" sz="1800" dirty="0"/>
              <a:t>découvrez comment réaliser un lit de compostage en "lasagnes".</a:t>
            </a:r>
          </a:p>
          <a:p>
            <a:pPr marL="1249363" indent="-1249363"/>
            <a:r>
              <a:rPr lang="en-IE" sz="1800" b="1" dirty="0"/>
              <a:t>Sites web </a:t>
            </a:r>
            <a:r>
              <a:rPr lang="en-IE" sz="1800" dirty="0"/>
              <a:t>: Lutter contre les pertes et les déchets alimentaires : Une triple opportunité </a:t>
            </a:r>
            <a:r>
              <a:rPr lang="en-IE" sz="1800" dirty="0">
                <a:solidFill>
                  <a:srgbClr val="87AF3F"/>
                </a:solidFill>
              </a:rPr>
              <a:t>https://www.fao.org/newsroom/detail/FAO-UNEP-agriculture-environment-food-loss-waste-day-2022/en. Bokashi vs Compost </a:t>
            </a:r>
            <a:r>
              <a:rPr lang="en-IE" sz="1800" dirty="0">
                <a:solidFill>
                  <a:srgbClr val="87AF3F"/>
                </a:solidFill>
                <a:hlinkClick r:id="rId2">
                  <a:extLst>
                    <a:ext uri="{A12FA001-AC4F-418D-AE19-62706E023703}">
                      <ahyp:hlinkClr xmlns:ahyp="http://schemas.microsoft.com/office/drawing/2018/hyperlinkcolor" val="tx"/>
                    </a:ext>
                  </a:extLst>
                </a:hlinkClick>
              </a:rPr>
              <a:t>: </a:t>
            </a:r>
            <a:r>
              <a:rPr lang="en-IE" sz="1800" dirty="0">
                <a:solidFill>
                  <a:srgbClr val="87AF3F"/>
                </a:solidFill>
              </a:rPr>
              <a:t>https://thepotagerproject.com/bokashi-vs-compost/. </a:t>
            </a:r>
          </a:p>
          <a:p>
            <a:pPr marL="1249363" indent="-1249363"/>
            <a:r>
              <a:rPr lang="en-IE" sz="1800" dirty="0"/>
              <a:t>	Système de composition commerciale </a:t>
            </a:r>
            <a:r>
              <a:rPr lang="en-IE" sz="1800" dirty="0" err="1"/>
              <a:t>Joraform </a:t>
            </a:r>
            <a:r>
              <a:rPr lang="en-IE" sz="1800" dirty="0">
                <a:solidFill>
                  <a:srgbClr val="87AF3F"/>
                </a:solidFill>
                <a:hlinkClick r:id="rId3">
                  <a:extLst>
                    <a:ext uri="{A12FA001-AC4F-418D-AE19-62706E023703}">
                      <ahyp:hlinkClr xmlns:ahyp="http://schemas.microsoft.com/office/drawing/2018/hyperlinkcolor" val="tx"/>
                    </a:ext>
                  </a:extLst>
                </a:hlinkClick>
              </a:rPr>
              <a:t>: </a:t>
            </a:r>
            <a:r>
              <a:rPr lang="en-IE" sz="1800" dirty="0">
                <a:solidFill>
                  <a:srgbClr val="87AF3F"/>
                </a:solidFill>
              </a:rPr>
              <a:t>https://www.quickcrop.ie/products/joraform-jk5100.html </a:t>
            </a:r>
          </a:p>
          <a:p>
            <a:pPr marL="1249363" indent="-1249363"/>
            <a:r>
              <a:rPr lang="en-IE" sz="1800" dirty="0"/>
              <a:t>	  USEPA Basic Information about Anaerobic Digestion </a:t>
            </a:r>
            <a:r>
              <a:rPr lang="en-IE" sz="1800" dirty="0">
                <a:solidFill>
                  <a:srgbClr val="87AF3F"/>
                </a:solidFill>
                <a:hlinkClick r:id="rId4">
                  <a:extLst>
                    <a:ext uri="{A12FA001-AC4F-418D-AE19-62706E023703}">
                      <ahyp:hlinkClr xmlns:ahyp="http://schemas.microsoft.com/office/drawing/2018/hyperlinkcolor" val="tx"/>
                    </a:ext>
                  </a:extLst>
                </a:hlinkClick>
              </a:rPr>
              <a:t>https://www.epa.gov/anaerobic-digestion/basic-information-about-anaerobic-digestion-ad#:~:text=The%20material%20this%20left,used%20as%20fertilizer%20for%20crops</a:t>
            </a:r>
            <a:r>
              <a:rPr lang="en-IE" sz="1800" dirty="0">
                <a:solidFill>
                  <a:srgbClr val="87AF3F"/>
                </a:solidFill>
              </a:rPr>
              <a:t>. </a:t>
            </a:r>
          </a:p>
          <a:p>
            <a:pPr marL="1249363" indent="-1249363"/>
            <a:r>
              <a:rPr lang="en-IE" sz="1800" b="1" dirty="0"/>
              <a:t>YouTube </a:t>
            </a:r>
            <a:r>
              <a:rPr lang="en-IE" sz="1800" dirty="0"/>
              <a:t>: 	Compostage CUSP </a:t>
            </a:r>
            <a:r>
              <a:rPr lang="en-IE" sz="1800" dirty="0">
                <a:solidFill>
                  <a:srgbClr val="87AF3F"/>
                </a:solidFill>
                <a:hlinkClick r:id="rId5">
                  <a:extLst>
                    <a:ext uri="{A12FA001-AC4F-418D-AE19-62706E023703}">
                      <ahyp:hlinkClr xmlns:ahyp="http://schemas.microsoft.com/office/drawing/2018/hyperlinkcolor" val="tx"/>
                    </a:ext>
                  </a:extLst>
                </a:hlinkClick>
              </a:rPr>
              <a:t>: </a:t>
            </a:r>
            <a:r>
              <a:rPr lang="en-IE" sz="1800" dirty="0">
                <a:solidFill>
                  <a:srgbClr val="87AF3F"/>
                </a:solidFill>
              </a:rPr>
              <a:t>https://www.youtube.com/watch?v=aahihueN_BA ; </a:t>
            </a:r>
          </a:p>
          <a:p>
            <a:pPr marL="1249363" indent="-1249363"/>
            <a:r>
              <a:rPr lang="en-IE" sz="1800" dirty="0" err="1"/>
              <a:t>	Joraform </a:t>
            </a:r>
            <a:r>
              <a:rPr lang="en-IE" sz="1800" dirty="0"/>
              <a:t>JK 5100 Easy Compost </a:t>
            </a:r>
            <a:r>
              <a:rPr lang="en-IE" sz="1800" dirty="0">
                <a:solidFill>
                  <a:srgbClr val="87AF3F"/>
                </a:solidFill>
              </a:rPr>
              <a:t>https://www.youtube.com/watch?v=jhR5-jrbJDU </a:t>
            </a:r>
          </a:p>
          <a:p>
            <a:pPr marL="1249363" indent="-1249363"/>
            <a:r>
              <a:rPr lang="en-IE" sz="1800" b="1" dirty="0"/>
              <a:t>Étude de cas </a:t>
            </a:r>
            <a:r>
              <a:rPr lang="en-IE" sz="1800" dirty="0"/>
              <a:t>: 	Sol urbain en liège ; </a:t>
            </a:r>
            <a:r>
              <a:rPr lang="en-IE" sz="1800" dirty="0" err="1"/>
              <a:t>L'ilo </a:t>
            </a:r>
            <a:r>
              <a:rPr lang="en-IE" sz="1800" dirty="0"/>
              <a:t>; Phares </a:t>
            </a:r>
            <a:r>
              <a:rPr lang="en-IE" sz="1800" b="1" dirty="0"/>
              <a:t>New Urban Trade Sheet </a:t>
            </a:r>
            <a:r>
              <a:rPr lang="en-IE" sz="1800" dirty="0"/>
              <a:t>: Soil Maker ; Collecting &amp; Composting Broker ; </a:t>
            </a:r>
          </a:p>
          <a:p>
            <a:pPr marL="1249363" indent="-1249363"/>
            <a:r>
              <a:rPr lang="en-IE" sz="1800" b="1" dirty="0"/>
              <a:t>Publication </a:t>
            </a:r>
            <a:r>
              <a:rPr lang="en-IE" sz="1800" dirty="0"/>
              <a:t>: </a:t>
            </a:r>
            <a:r>
              <a:rPr lang="en-IE" sz="1800" dirty="0" err="1"/>
              <a:t>Salihoglu</a:t>
            </a:r>
            <a:r>
              <a:rPr lang="en-IE" sz="1800" dirty="0"/>
              <a:t>, G. et al. 2018. Pertes alimentaires et gestion des déchets en Turquie. Bioresource Technology Vol 248. P. 88-99. </a:t>
            </a:r>
            <a:r>
              <a:rPr lang="en-IE" sz="1800" dirty="0" err="1"/>
              <a:t>Merfield</a:t>
            </a:r>
            <a:r>
              <a:rPr lang="en-IE" sz="1800" dirty="0"/>
              <a:t>, C. N. (2013). Traitement des "déchets" de préparation des aliments par fermentation Bokashi vs. compostage pour l'épandage sur les cultures : A feasibility and scoping review. Lincoln, Nouvelle-Zélande : The BHU Future Farming Centre : 23</a:t>
            </a:r>
          </a:p>
          <a:p>
            <a:pPr marL="1249363" indent="-1249363"/>
            <a:r>
              <a:rPr lang="en-IE" sz="1800" dirty="0"/>
              <a:t>	Croker, C. 2014. Aerobic Composting and Anaerobic digestion. https://www.biocycle.netaerobic-composting-and-anaerobic-digestion/#:~:text=Composting%20systems%20use%20bacteria%2C%20fungi,%2Dproducing%20microbes%20(methanogens).</a:t>
            </a:r>
          </a:p>
          <a:p>
            <a:pPr marL="1249363" indent="-1249363"/>
            <a:endParaRPr lang="en-IE" sz="1800" dirty="0"/>
          </a:p>
          <a:p>
            <a:pPr marL="1249363" indent="-124936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24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3035868" cy="1421237"/>
          </a:xfrm>
        </p:spPr>
        <p:txBody>
          <a:bodyPr/>
          <a:lstStyle/>
          <a:p>
            <a:pPr>
              <a:lnSpc>
                <a:spcPts val="3720"/>
              </a:lnSpc>
              <a:spcBef>
                <a:spcPts val="0"/>
              </a:spcBef>
            </a:pPr>
            <a:r>
              <a:rPr lang="en-US" dirty="0">
                <a:solidFill>
                  <a:schemeClr val="bg1"/>
                </a:solidFill>
              </a:rPr>
              <a:t>4.5 Économie circulaire :</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un processus créatif</a:t>
            </a:r>
          </a:p>
          <a:p>
            <a:pPr>
              <a:lnSpc>
                <a:spcPts val="3720"/>
              </a:lnSpc>
              <a:spcBef>
                <a:spcPts val="0"/>
              </a:spcBef>
            </a:pPr>
            <a:endParaRPr lang="en-US" dirty="0">
              <a:solidFill>
                <a:schemeClr val="bg1"/>
              </a:solidFill>
            </a:endParaRPr>
          </a:p>
        </p:txBody>
      </p:sp>
      <p:pic>
        <p:nvPicPr>
          <p:cNvPr id="7" name="Picture 6">
            <a:extLst>
              <a:ext uri="{FF2B5EF4-FFF2-40B4-BE49-F238E27FC236}">
                <a16:creationId xmlns:a16="http://schemas.microsoft.com/office/drawing/2014/main" id="{E86490F4-D6F5-AE0D-72DB-75902F982744}"/>
              </a:ext>
            </a:extLst>
          </p:cNvPr>
          <p:cNvPicPr>
            <a:picLocks noChangeAspect="1"/>
          </p:cNvPicPr>
          <p:nvPr/>
        </p:nvPicPr>
        <p:blipFill>
          <a:blip r:embed="rId2"/>
          <a:stretch>
            <a:fillRect/>
          </a:stretch>
        </p:blipFill>
        <p:spPr>
          <a:xfrm>
            <a:off x="4284572" y="3678248"/>
            <a:ext cx="1932753" cy="2607092"/>
          </a:xfrm>
          <a:prstGeom prst="rect">
            <a:avLst/>
          </a:prstGeom>
        </p:spPr>
      </p:pic>
      <p:pic>
        <p:nvPicPr>
          <p:cNvPr id="8" name="Picture 7">
            <a:extLst>
              <a:ext uri="{FF2B5EF4-FFF2-40B4-BE49-F238E27FC236}">
                <a16:creationId xmlns:a16="http://schemas.microsoft.com/office/drawing/2014/main" id="{7870CC94-4BD1-98EC-F487-473587994853}"/>
              </a:ext>
            </a:extLst>
          </p:cNvPr>
          <p:cNvPicPr>
            <a:picLocks noChangeAspect="1"/>
          </p:cNvPicPr>
          <p:nvPr/>
        </p:nvPicPr>
        <p:blipFill>
          <a:blip r:embed="rId3"/>
          <a:stretch>
            <a:fillRect/>
          </a:stretch>
        </p:blipFill>
        <p:spPr>
          <a:xfrm>
            <a:off x="4218661" y="256828"/>
            <a:ext cx="4271616" cy="2887228"/>
          </a:xfrm>
          <a:prstGeom prst="rect">
            <a:avLst/>
          </a:prstGeom>
        </p:spPr>
      </p:pic>
      <p:pic>
        <p:nvPicPr>
          <p:cNvPr id="9" name="Picture 8">
            <a:extLst>
              <a:ext uri="{FF2B5EF4-FFF2-40B4-BE49-F238E27FC236}">
                <a16:creationId xmlns:a16="http://schemas.microsoft.com/office/drawing/2014/main" id="{EEF39FDE-ADD0-6E18-8827-63B2060A71D5}"/>
              </a:ext>
            </a:extLst>
          </p:cNvPr>
          <p:cNvPicPr>
            <a:picLocks noChangeAspect="1"/>
          </p:cNvPicPr>
          <p:nvPr/>
        </p:nvPicPr>
        <p:blipFill>
          <a:blip r:embed="rId4"/>
          <a:stretch>
            <a:fillRect/>
          </a:stretch>
        </p:blipFill>
        <p:spPr>
          <a:xfrm>
            <a:off x="9477359" y="518338"/>
            <a:ext cx="2245003" cy="2364207"/>
          </a:xfrm>
          <a:prstGeom prst="rect">
            <a:avLst/>
          </a:prstGeom>
        </p:spPr>
      </p:pic>
      <p:pic>
        <p:nvPicPr>
          <p:cNvPr id="2" name="Picture 1"/>
          <p:cNvPicPr>
            <a:picLocks noChangeAspect="1"/>
          </p:cNvPicPr>
          <p:nvPr/>
        </p:nvPicPr>
        <p:blipFill rotWithShape="1">
          <a:blip r:embed="rId5"/>
          <a:srcRect l="4591" t="16872"/>
          <a:stretch/>
        </p:blipFill>
        <p:spPr>
          <a:xfrm>
            <a:off x="6830470" y="3216676"/>
            <a:ext cx="5297121" cy="3068664"/>
          </a:xfrm>
          <a:prstGeom prst="rect">
            <a:avLst/>
          </a:prstGeom>
        </p:spPr>
      </p:pic>
    </p:spTree>
    <p:extLst>
      <p:ext uri="{BB962C8B-B14F-4D97-AF65-F5344CB8AC3E}">
        <p14:creationId xmlns:p14="http://schemas.microsoft.com/office/powerpoint/2010/main" val="1625141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4055558" y="487477"/>
            <a:ext cx="7591009" cy="5959818"/>
          </a:xfrm>
        </p:spPr>
        <p:txBody>
          <a:bodyPr/>
          <a:lstStyle/>
          <a:p>
            <a:pPr marL="15875" indent="-15875" algn="just"/>
            <a:r>
              <a:rPr lang="en-IE" sz="2000" b="1" dirty="0">
                <a:solidFill>
                  <a:srgbClr val="424242"/>
                </a:solidFill>
              </a:rPr>
              <a:t>L'upcycling </a:t>
            </a:r>
            <a:r>
              <a:rPr lang="en-IE" sz="2000" dirty="0">
                <a:solidFill>
                  <a:srgbClr val="424242"/>
                </a:solidFill>
              </a:rPr>
              <a:t>est une composante du modèle d'économie circulaire, qui vise à dissocier la croissance économique de la consommation de ressources et de la production de déchets. </a:t>
            </a:r>
          </a:p>
          <a:p>
            <a:pPr marL="15875" indent="-15875" algn="just"/>
            <a:endParaRPr lang="en-IE" sz="2000" dirty="0">
              <a:solidFill>
                <a:srgbClr val="424242"/>
              </a:solidFill>
            </a:endParaRPr>
          </a:p>
          <a:p>
            <a:pPr marL="15875" indent="-15875" algn="just"/>
            <a:r>
              <a:rPr lang="en-IE" sz="2000" b="1" dirty="0">
                <a:solidFill>
                  <a:srgbClr val="424242"/>
                </a:solidFill>
              </a:rPr>
              <a:t>Recyclage et Upcycling </a:t>
            </a:r>
            <a:r>
              <a:rPr lang="en-IE" sz="2000" dirty="0">
                <a:solidFill>
                  <a:srgbClr val="424242"/>
                </a:solidFill>
              </a:rPr>
              <a:t>: Le recyclage implique la </a:t>
            </a:r>
            <a:r>
              <a:rPr lang="en-IE" sz="2000" b="1" dirty="0">
                <a:solidFill>
                  <a:srgbClr val="424242"/>
                </a:solidFill>
              </a:rPr>
              <a:t>destruction des déchets afin de </a:t>
            </a:r>
            <a:r>
              <a:rPr lang="en-IE" sz="2000" dirty="0">
                <a:solidFill>
                  <a:srgbClr val="424242"/>
                </a:solidFill>
              </a:rPr>
              <a:t>créer quelque chose de nouveau, tandis que l'upcycling prend les déchets et crée quelque chose de nouveau et d'utile à partir de leur état actuel. Lors du recyclage, la forme originale est conservée et l'objet est reconnaissable, on peut voir ce qu'il a été et ce qu'il est devenu. Par exemple, un pot de confiture peut être recyclé en bouteille de verre, en rangement de bureau, en porte-brosse de maquillage, en bougeoir, etc. Parmi les autres idées de recyclage, citons la fabrication de sacs à main à partir de tirettes de canettes de soda, de meubles à partir de caisses, de jouets à partir de vieux vêtements - la liste est infinie !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907708" cy="1421237"/>
          </a:xfrm>
        </p:spPr>
        <p:txBody>
          <a:bodyPr/>
          <a:lstStyle/>
          <a:p>
            <a:pPr>
              <a:lnSpc>
                <a:spcPts val="3720"/>
              </a:lnSpc>
              <a:spcBef>
                <a:spcPts val="0"/>
              </a:spcBef>
            </a:pPr>
            <a:r>
              <a:rPr lang="en-US" dirty="0">
                <a:solidFill>
                  <a:schemeClr val="bg1"/>
                </a:solidFill>
              </a:rPr>
              <a:t>4.5 Économie circulaire :</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un processus créatif</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1687359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4055558" y="487477"/>
            <a:ext cx="7591009" cy="3428836"/>
          </a:xfrm>
        </p:spPr>
        <p:txBody>
          <a:bodyPr/>
          <a:lstStyle/>
          <a:p>
            <a:pPr marL="15875" indent="-15875" algn="just"/>
            <a:r>
              <a:rPr lang="en-IE" sz="2000" dirty="0">
                <a:solidFill>
                  <a:srgbClr val="424242"/>
                </a:solidFill>
              </a:rPr>
              <a:t>Le recyclage est un </a:t>
            </a:r>
            <a:r>
              <a:rPr lang="en-IE" sz="2000" b="1" dirty="0">
                <a:solidFill>
                  <a:srgbClr val="424242"/>
                </a:solidFill>
              </a:rPr>
              <a:t>processus créatif </a:t>
            </a:r>
            <a:r>
              <a:rPr lang="en-IE" sz="2000" dirty="0">
                <a:solidFill>
                  <a:srgbClr val="424242"/>
                </a:solidFill>
              </a:rPr>
              <a:t>qui consiste à trouver un nouvel usage ou une nouvelle finalité à un objet précédemment mis au rebut. Il s'agit de prendre un objet qui serait autrement gaspillé et de l'améliorer d'une manière ou d'une autre pour le rendre à nouveau utile. Cependant, le recyclage ne se limite pas à l'amélioration ou à la rénovation d'objets pour en faire des versions améliorées d'eux-mêmes ; les objets sont souvent réutilisés pour remplir une fonction complètement différente. L'upcycling est basé sur la consommation durable et l'idée principale est de revitaliser les vieux matériaux en les plaçant dans de nouvelles constellations et en suggérant de nouvelles façons de les utiliser, tout en gardant leur essence intacte en tant que principale caractéristique de valeur ajoutée du processus.</a:t>
            </a:r>
          </a:p>
          <a:p>
            <a:pPr marL="15875" indent="-15875" algn="just"/>
            <a:r>
              <a:rPr lang="en-IE" sz="2000" b="1" dirty="0">
                <a:solidFill>
                  <a:srgbClr val="424242"/>
                </a:solidFill>
              </a:rPr>
              <a:t>Ce qui ne peut pas être recyclé </a:t>
            </a:r>
            <a:r>
              <a:rPr lang="en-IE" sz="2000" dirty="0">
                <a:solidFill>
                  <a:srgbClr val="424242"/>
                </a:solidFill>
              </a:rPr>
              <a:t>: Les articles dont l'utilisation est devenue dangereuse car ils contiennent des matières dangereuses</a:t>
            </a:r>
            <a:r>
              <a:rPr lang="en-IE" sz="2000" dirty="0" err="1">
                <a:solidFill>
                  <a:srgbClr val="424242"/>
                </a:solidFill>
              </a:rPr>
              <a:t>, par exemple de la </a:t>
            </a:r>
            <a:r>
              <a:rPr lang="en-IE" sz="2000" dirty="0">
                <a:solidFill>
                  <a:srgbClr val="424242"/>
                </a:solidFill>
              </a:rPr>
              <a:t>mousse qui est toxique lorsqu'elle est brûlée. Les métaux comme le cuivre et l'aluminium peuvent avoir plus de valeur s'ils sont recyclés que s'ils sont revalorisés.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471363" cy="1421237"/>
          </a:xfrm>
        </p:spPr>
        <p:txBody>
          <a:bodyPr/>
          <a:lstStyle/>
          <a:p>
            <a:pPr>
              <a:lnSpc>
                <a:spcPts val="3720"/>
              </a:lnSpc>
              <a:spcBef>
                <a:spcPts val="0"/>
              </a:spcBef>
            </a:pPr>
            <a:r>
              <a:rPr lang="en-US" dirty="0">
                <a:solidFill>
                  <a:schemeClr val="bg1"/>
                </a:solidFill>
              </a:rPr>
              <a:t>4.5 Économie circulaire :</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un processus créatif</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11620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96988" indent="-1296988"/>
            <a:r>
              <a:rPr lang="en-IE" sz="1800" b="1" dirty="0"/>
              <a:t>Exercice : </a:t>
            </a:r>
            <a:r>
              <a:rPr lang="en-IE" sz="1800" dirty="0"/>
              <a:t>regardez dans vos poubelles de recyclage, sélectionnez quelques articles et utilisez Google pour trouver des idées sur la façon dont ils peuvent être recyclés.</a:t>
            </a:r>
          </a:p>
          <a:p>
            <a:pPr marL="1296988" indent="-1296988"/>
            <a:endParaRPr lang="en-IE" sz="1800" b="1" dirty="0"/>
          </a:p>
          <a:p>
            <a:pPr marL="1296988" indent="-1296988"/>
            <a:r>
              <a:rPr lang="en-IE" sz="1800" b="1" dirty="0"/>
              <a:t>Sites web </a:t>
            </a:r>
            <a:r>
              <a:rPr lang="en-IE" sz="1800" dirty="0"/>
              <a:t>: Recyclage et Upcycling : Quelle est la différence ? </a:t>
            </a:r>
            <a:r>
              <a:rPr lang="en-IE" sz="1800" dirty="0">
                <a:solidFill>
                  <a:srgbClr val="87AF3F"/>
                </a:solidFill>
                <a:hlinkClick r:id="rId2">
                  <a:extLst>
                    <a:ext uri="{A12FA001-AC4F-418D-AE19-62706E023703}">
                      <ahyp:hlinkClr xmlns:ahyp="http://schemas.microsoft.com/office/drawing/2018/hyperlinkcolor" val="tx"/>
                    </a:ext>
                  </a:extLst>
                </a:hlinkClick>
              </a:rPr>
              <a:t>https://www.diversitech-global.com/post/recycling-vs-upcycling#:~:text=Recycling%20involves%20the%20destruction%20of,also%20what%20it%20has%20become</a:t>
            </a:r>
            <a:r>
              <a:rPr lang="en-IE" sz="1800" dirty="0">
                <a:solidFill>
                  <a:srgbClr val="87AF3F"/>
                </a:solidFill>
              </a:rPr>
              <a:t>. </a:t>
            </a:r>
          </a:p>
          <a:p>
            <a:pPr marL="1296988" indent="-1296988"/>
            <a:r>
              <a:rPr lang="en-IE" sz="1800" dirty="0"/>
              <a:t>	Matériaux recyclés pour une économie circulaire en Europe </a:t>
            </a:r>
            <a:r>
              <a:rPr lang="en-IE" sz="1800" dirty="0">
                <a:solidFill>
                  <a:srgbClr val="87AF3F"/>
                </a:solidFill>
              </a:rPr>
              <a:t>https://tocco.earth/article/upcycled-materials-for-circular-economy-Europe/  </a:t>
            </a:r>
          </a:p>
          <a:p>
            <a:pPr marL="1296988" indent="-1296988"/>
            <a:r>
              <a:rPr lang="en-IE" sz="1800" dirty="0"/>
              <a:t>	Upcycler des pots de confiture </a:t>
            </a:r>
            <a:r>
              <a:rPr lang="en-IE" sz="1800" dirty="0">
                <a:solidFill>
                  <a:srgbClr val="87AF3F"/>
                </a:solidFill>
                <a:hlinkClick r:id="rId3">
                  <a:extLst>
                    <a:ext uri="{A12FA001-AC4F-418D-AE19-62706E023703}">
                      <ahyp:hlinkClr xmlns:ahyp="http://schemas.microsoft.com/office/drawing/2018/hyperlinkcolor" val="tx"/>
                    </a:ext>
                  </a:extLst>
                </a:hlinkClick>
              </a:rPr>
              <a:t>https://www.pinterest.co.uk/duffydancer/upcycle-jam-jars/ </a:t>
            </a:r>
            <a:r>
              <a:rPr lang="en-IE" sz="1800" dirty="0"/>
              <a:t>; </a:t>
            </a:r>
          </a:p>
          <a:p>
            <a:pPr marL="1296988" indent="-1296988"/>
            <a:r>
              <a:rPr lang="en-IE" sz="1800" dirty="0"/>
              <a:t>	86 idées d'upcycling pour transformer vos vieilles affaires </a:t>
            </a:r>
            <a:r>
              <a:rPr lang="en-IE" sz="1800" dirty="0">
                <a:solidFill>
                  <a:srgbClr val="87AF3F"/>
                </a:solidFill>
              </a:rPr>
              <a:t>https://www.loveproperty.com/gallerylist/71768/86-upcycling-ideas-to-transform-your-old-stuff </a:t>
            </a:r>
          </a:p>
          <a:p>
            <a:pPr marL="1296988" indent="-1296988"/>
            <a:r>
              <a:rPr lang="en-IE" sz="1800" b="1" dirty="0"/>
              <a:t>YouTube </a:t>
            </a:r>
            <a:r>
              <a:rPr lang="en-IE" sz="1800" dirty="0"/>
              <a:t>: 	L'argent des poubelles : https://www.youtube.com/watch?v=3PYYadvwkOo</a:t>
            </a:r>
          </a:p>
          <a:p>
            <a:pPr marL="1296988" indent="-1296988"/>
            <a:r>
              <a:rPr lang="en-IE" sz="1800" b="1" dirty="0"/>
              <a:t>Étude de cas </a:t>
            </a:r>
            <a:r>
              <a:rPr lang="en-IE" sz="1800" dirty="0"/>
              <a:t>: 	Rediscover Centre Ballymun, Zone Sensible, </a:t>
            </a:r>
            <a:r>
              <a:rPr lang="en-IE" sz="1800" dirty="0" err="1"/>
              <a:t>Cartiera</a:t>
            </a:r>
            <a:r>
              <a:rPr lang="en-IE" sz="1800" dirty="0"/>
              <a:t>. </a:t>
            </a:r>
            <a:r>
              <a:rPr lang="en-IE" sz="1800" b="1" dirty="0"/>
              <a:t>Nouvelle fiche commerciale urbaine </a:t>
            </a:r>
            <a:r>
              <a:rPr lang="en-IE" sz="1800" dirty="0"/>
              <a:t>: Upcycling Artisan</a:t>
            </a:r>
          </a:p>
          <a:p>
            <a:pPr marL="1296988" indent="-1296988"/>
            <a:r>
              <a:rPr lang="en-IE" sz="1800" b="1" dirty="0"/>
              <a:t>Publication </a:t>
            </a:r>
            <a:r>
              <a:rPr lang="en-IE" sz="1800" dirty="0"/>
              <a:t>: Wegener, C., 2016. Upcycling. Dans Creativity-A New Vocabulary (pp. 181-188). Londres : Palgrave Macmillan UK.</a:t>
            </a:r>
          </a:p>
          <a:p>
            <a:pPr marL="1296988" indent="-1296988"/>
            <a:endParaRPr lang="en-IE" sz="3200" dirty="0"/>
          </a:p>
          <a:p>
            <a:pPr marL="1296988" indent="-1296988"/>
            <a:endParaRPr lang="en-IE" sz="1800" dirty="0"/>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72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3182314" cy="803654"/>
          </a:xfrm>
        </p:spPr>
        <p:txBody>
          <a:bodyPr/>
          <a:lstStyle/>
          <a:p>
            <a:r>
              <a:rPr lang="en-US" b="1" dirty="0">
                <a:solidFill>
                  <a:srgbClr val="E8A116"/>
                </a:solidFill>
              </a:rPr>
              <a:t>4.6 Récupération de l'eau de pluie</a:t>
            </a:r>
          </a:p>
          <a:p>
            <a:endParaRPr lang="en-US" b="1" dirty="0">
              <a:solidFill>
                <a:srgbClr val="E8A116"/>
              </a:solidFill>
            </a:endParaRP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rot="5400000" flipH="1">
            <a:off x="1834992" y="2124621"/>
            <a:ext cx="3600000"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8CC7AA5-A372-7DC3-4AAF-F808DDFFD8BF}"/>
              </a:ext>
            </a:extLst>
          </p:cNvPr>
          <p:cNvPicPr>
            <a:picLocks noChangeAspect="1"/>
          </p:cNvPicPr>
          <p:nvPr/>
        </p:nvPicPr>
        <p:blipFill>
          <a:blip r:embed="rId2"/>
          <a:stretch>
            <a:fillRect/>
          </a:stretch>
        </p:blipFill>
        <p:spPr>
          <a:xfrm>
            <a:off x="5150884" y="445438"/>
            <a:ext cx="5035605" cy="5631806"/>
          </a:xfrm>
          <a:prstGeom prst="rect">
            <a:avLst/>
          </a:prstGeom>
        </p:spPr>
      </p:pic>
    </p:spTree>
    <p:extLst>
      <p:ext uri="{BB962C8B-B14F-4D97-AF65-F5344CB8AC3E}">
        <p14:creationId xmlns:p14="http://schemas.microsoft.com/office/powerpoint/2010/main" val="4276290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664688"/>
            <a:ext cx="10758114" cy="3955365"/>
          </a:xfrm>
        </p:spPr>
        <p:txBody>
          <a:bodyPr numCol="1" spcCol="180000"/>
          <a:lstStyle/>
          <a:p>
            <a:pPr marL="15875" indent="-15875" algn="just">
              <a:lnSpc>
                <a:spcPts val="2240"/>
              </a:lnSpc>
              <a:spcBef>
                <a:spcPts val="0"/>
              </a:spcBef>
            </a:pPr>
            <a:r>
              <a:rPr lang="en-IE" sz="1600" dirty="0">
                <a:solidFill>
                  <a:srgbClr val="424242"/>
                </a:solidFill>
              </a:rPr>
              <a:t>La collecte des eaux de pluie est définie comme la </a:t>
            </a:r>
            <a:r>
              <a:rPr lang="en-IE" sz="1600" b="1" dirty="0">
                <a:solidFill>
                  <a:srgbClr val="424242"/>
                </a:solidFill>
              </a:rPr>
              <a:t>collecte et le stockage de </a:t>
            </a:r>
            <a:r>
              <a:rPr lang="en-IE" sz="1600" dirty="0">
                <a:solidFill>
                  <a:srgbClr val="424242"/>
                </a:solidFill>
              </a:rPr>
              <a:t>l'eau qui s'écoule des surfaces sur lesquelles la pluie est tombée directement. Une zone de </a:t>
            </a:r>
            <a:r>
              <a:rPr lang="en-IE" sz="1600" b="1" dirty="0">
                <a:solidFill>
                  <a:srgbClr val="424242"/>
                </a:solidFill>
              </a:rPr>
              <a:t>collecte </a:t>
            </a:r>
            <a:r>
              <a:rPr lang="en-IE" sz="1600" dirty="0">
                <a:solidFill>
                  <a:srgbClr val="424242"/>
                </a:solidFill>
              </a:rPr>
              <a:t>(par exemple, un parking, un toit) est nécessaire et l'eau de pluie est détournée vers une zone de </a:t>
            </a:r>
            <a:r>
              <a:rPr lang="en-IE" sz="1600" b="1" dirty="0">
                <a:solidFill>
                  <a:srgbClr val="424242"/>
                </a:solidFill>
              </a:rPr>
              <a:t>stockage </a:t>
            </a:r>
            <a:r>
              <a:rPr lang="en-IE" sz="1600" dirty="0">
                <a:solidFill>
                  <a:srgbClr val="424242"/>
                </a:solidFill>
              </a:rPr>
              <a:t>(par exemple, un réservoir, un étang) via un système d'adduction d'eau (par exemple, des gouttières, des tuyaux de descente) où elle peut être utilisée pour irriguer les plantes via un système de distribution (par exemple, un tuyau, une canalisation, un système de goutte-à-goutte). Des </a:t>
            </a:r>
            <a:r>
              <a:rPr lang="en-IE" sz="1600" b="1" dirty="0">
                <a:solidFill>
                  <a:srgbClr val="424242"/>
                </a:solidFill>
              </a:rPr>
              <a:t>systèmes de filtration et de traitement </a:t>
            </a:r>
            <a:r>
              <a:rPr lang="en-IE" sz="1600" dirty="0">
                <a:solidFill>
                  <a:srgbClr val="424242"/>
                </a:solidFill>
              </a:rPr>
              <a:t>peuvent être ajoutés pour rendre l'eau potable pour les animaux et les humains. Des pompes peuvent être ajoutées lorsque les systèmes ne peuvent pas être alimentés par gravité. Les données sur la profondeur mensuelle de l'eau de pluie peuvent être obtenues à partir des données hydrologiques de votre service météorologique national.  En règle générale, </a:t>
            </a:r>
            <a:r>
              <a:rPr lang="en-IE" sz="1600" b="1" dirty="0">
                <a:solidFill>
                  <a:srgbClr val="424242"/>
                </a:solidFill>
              </a:rPr>
              <a:t>1 mm de pluie recueillie sur 1m</a:t>
            </a:r>
            <a:r>
              <a:rPr lang="en-IE" sz="1600" b="1" baseline="30000" dirty="0">
                <a:solidFill>
                  <a:srgbClr val="424242"/>
                </a:solidFill>
              </a:rPr>
              <a:t>2</a:t>
            </a:r>
            <a:r>
              <a:rPr lang="en-IE" sz="1600" b="1" dirty="0">
                <a:solidFill>
                  <a:srgbClr val="424242"/>
                </a:solidFill>
              </a:rPr>
              <a:t> de toit produit 1 litre d'eau</a:t>
            </a:r>
            <a:r>
              <a:rPr lang="en-IE" sz="1600" dirty="0">
                <a:solidFill>
                  <a:srgbClr val="424242"/>
                </a:solidFill>
              </a:rPr>
              <a:t>. La quantité d'eau nécessaire à vos plantes dépend du taux d'</a:t>
            </a:r>
            <a:r>
              <a:rPr lang="en-IE" sz="1600" b="1" dirty="0">
                <a:solidFill>
                  <a:srgbClr val="424242"/>
                </a:solidFill>
              </a:rPr>
              <a:t>évapotranspiration de </a:t>
            </a:r>
            <a:r>
              <a:rPr lang="en-IE" sz="1600" dirty="0">
                <a:solidFill>
                  <a:srgbClr val="424242"/>
                </a:solidFill>
              </a:rPr>
              <a:t>la plante. Pour une utilisation plus efficace de l'eau récoltée, regroupez les plantes ayant des besoins en eau similaires. Veillez à ce que l'eau soit distribuée à toutes les zones plantées. L'eau collectée dans n'importe quelle zone de captage peut être distribuée dans n'importe quelle zone paysagère ; toutefois, pour économiser des efforts et de l'argent, placez le stockage près des plantes qui ont besoin d'eau et plus haut que la zone plantée pour tirer parti de l'écoulement par gravité.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621211"/>
          </a:xfrm>
        </p:spPr>
        <p:txBody>
          <a:bodyPr/>
          <a:lstStyle/>
          <a:p>
            <a:r>
              <a:rPr lang="en-US" b="1" dirty="0">
                <a:solidFill>
                  <a:srgbClr val="E8A116"/>
                </a:solidFill>
              </a:rPr>
              <a:t>4.6 Récupération de l'eau de pluie</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26826627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9240</TotalTime>
  <Words>15431</Words>
  <Application>Microsoft Macintosh PowerPoint</Application>
  <PresentationFormat>Grand écran</PresentationFormat>
  <Paragraphs>632</Paragraphs>
  <Slides>105</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105</vt:i4>
      </vt:variant>
    </vt:vector>
  </HeadingPairs>
  <TitlesOfParts>
    <vt:vector size="109" baseType="lpstr">
      <vt:lpstr>Arial</vt:lpstr>
      <vt:lpstr>Calibri</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docId:362F498D6453AD2A5070FFB84CB7AD0E</cp:keywords>
  <cp:lastModifiedBy>Zoé Chabbert</cp:lastModifiedBy>
  <cp:revision>307</cp:revision>
  <dcterms:created xsi:type="dcterms:W3CDTF">2020-10-14T13:32:04Z</dcterms:created>
  <dcterms:modified xsi:type="dcterms:W3CDTF">2024-02-28T13:33:48Z</dcterms:modified>
</cp:coreProperties>
</file>