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Lst>
  <p:sldSz cy="6858000" cx="12192000"/>
  <p:notesSz cx="6858000" cy="9144000"/>
  <p:embeddedFontLst>
    <p:embeddedFont>
      <p:font typeface="Montserrat Light"/>
      <p:regular r:id="rId109"/>
      <p:bold r:id="rId110"/>
      <p:italic r:id="rId111"/>
      <p:boldItalic r:id="rId1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3" roundtripDataSignature="AMtx7mi34s6amct4nJ5vkSCj7ftZFU2S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font" Target="fonts/MontserratLight-regular.fntdata"/><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10" Type="http://schemas.openxmlformats.org/officeDocument/2006/relationships/font" Target="fonts/MontserratLight-bold.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13" Type="http://customschemas.google.com/relationships/presentationmetadata" Target="metadata"/><Relationship Id="rId112" Type="http://schemas.openxmlformats.org/officeDocument/2006/relationships/font" Target="fonts/MontserratLight-boldItalic.fntdata"/><Relationship Id="rId111" Type="http://schemas.openxmlformats.org/officeDocument/2006/relationships/font" Target="fonts/MontserratLight-italic.fnt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0" name="Google Shape;1820;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6" name="Shape 1836"/>
        <p:cNvGrpSpPr/>
        <p:nvPr/>
      </p:nvGrpSpPr>
      <p:grpSpPr>
        <a:xfrm>
          <a:off x="0" y="0"/>
          <a:ext cx="0" cy="0"/>
          <a:chOff x="0" y="0"/>
          <a:chExt cx="0" cy="0"/>
        </a:xfrm>
      </p:grpSpPr>
      <p:sp>
        <p:nvSpPr>
          <p:cNvPr id="1837" name="Google Shape;1837;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8" name="Google Shape;1838;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3" name="Shape 1843"/>
        <p:cNvGrpSpPr/>
        <p:nvPr/>
      </p:nvGrpSpPr>
      <p:grpSpPr>
        <a:xfrm>
          <a:off x="0" y="0"/>
          <a:ext cx="0" cy="0"/>
          <a:chOff x="0" y="0"/>
          <a:chExt cx="0" cy="0"/>
        </a:xfrm>
      </p:grpSpPr>
      <p:sp>
        <p:nvSpPr>
          <p:cNvPr id="1844" name="Google Shape;1844;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5" name="Google Shape;1845;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1" name="Shape 1851"/>
        <p:cNvGrpSpPr/>
        <p:nvPr/>
      </p:nvGrpSpPr>
      <p:grpSpPr>
        <a:xfrm>
          <a:off x="0" y="0"/>
          <a:ext cx="0" cy="0"/>
          <a:chOff x="0" y="0"/>
          <a:chExt cx="0" cy="0"/>
        </a:xfrm>
      </p:grpSpPr>
      <p:sp>
        <p:nvSpPr>
          <p:cNvPr id="1852" name="Google Shape;1852;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3" name="Google Shape;1853;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4" name="Google Shape;1954;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a120d61508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2a120d6150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a120d61508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2a120d61508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a120d61508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g2a120d61508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 name="Google Shape;5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6" name="Google Shape;67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1" name="Google Shape;70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5" name="Google Shape;73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1" name="Google Shape;76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7" name="Google Shape;78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5" name="Google Shape;79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1" name="Google Shape;81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7" name="Google Shape;82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3" name="Google Shape;84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1" name="Google Shape;85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2" name="Google Shape;87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3" name="Google Shape;89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4" name="Google Shape;91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5" name="Google Shape;93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7" name="Google Shape;95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5" name="Google Shape;96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5" name="Google Shape;97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5" name="Google Shape;98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5" name="Google Shape;99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5" name="Google Shape;100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6" name="Google Shape;101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4" name="Google Shape;102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2" name="Google Shape;103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6" name="Google Shape;105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0" name="Google Shape;108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4" name="Google Shape;110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2" name="Google Shape;111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8" name="Google Shape;114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4" name="Google Shape;1184;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0" name="Google Shape;122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7" name="Google Shape;125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5" name="Google Shape;126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9" name="Google Shape;127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3" name="Google Shape;129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7" name="Google Shape;130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1" name="Google Shape;1321;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7" name="Google Shape;1337;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5" name="Google Shape;134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3" name="Google Shape;1353;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6" name="Google Shape;136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9" name="Google Shape;1379;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2" name="Google Shape;1392;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0" name="Google Shape;1400;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2" name="Google Shape;1422;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4" name="Google Shape;1444;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6" name="Google Shape;1466;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8" name="Google Shape;148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1" name="Google Shape;1511;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9" name="Google Shape;151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7" name="Google Shape;1527;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5" name="Google Shape;1535;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5" name="Google Shape;1545;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3" name="Google Shape;1553;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0" name="Google Shape;1580;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7" name="Google Shape;1607;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4" name="Google Shape;1634;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1" name="Google Shape;1661;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8" name="Google Shape;1688;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3" name="Shape 1713"/>
        <p:cNvGrpSpPr/>
        <p:nvPr/>
      </p:nvGrpSpPr>
      <p:grpSpPr>
        <a:xfrm>
          <a:off x="0" y="0"/>
          <a:ext cx="0" cy="0"/>
          <a:chOff x="0" y="0"/>
          <a:chExt cx="0" cy="0"/>
        </a:xfrm>
      </p:grpSpPr>
      <p:sp>
        <p:nvSpPr>
          <p:cNvPr id="1714" name="Google Shape;1714;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5" name="Google Shape;1715;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2" name="Google Shape;1742;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0" name="Google Shape;1750;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6" name="Shape 1756"/>
        <p:cNvGrpSpPr/>
        <p:nvPr/>
      </p:nvGrpSpPr>
      <p:grpSpPr>
        <a:xfrm>
          <a:off x="0" y="0"/>
          <a:ext cx="0" cy="0"/>
          <a:chOff x="0" y="0"/>
          <a:chExt cx="0" cy="0"/>
        </a:xfrm>
      </p:grpSpPr>
      <p:sp>
        <p:nvSpPr>
          <p:cNvPr id="1757" name="Google Shape;1757;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8" name="Google Shape;1758;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4" name="Shape 1764"/>
        <p:cNvGrpSpPr/>
        <p:nvPr/>
      </p:nvGrpSpPr>
      <p:grpSpPr>
        <a:xfrm>
          <a:off x="0" y="0"/>
          <a:ext cx="0" cy="0"/>
          <a:chOff x="0" y="0"/>
          <a:chExt cx="0" cy="0"/>
        </a:xfrm>
      </p:grpSpPr>
      <p:sp>
        <p:nvSpPr>
          <p:cNvPr id="1765" name="Google Shape;1765;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6" name="Google Shape;1766;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6" name="Google Shape;1776;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4" name="Google Shape;1784;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2" name="Google Shape;1802;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04"/>
          <p:cNvSpPr/>
          <p:nvPr/>
        </p:nvSpPr>
        <p:spPr>
          <a:xfrm>
            <a:off x="417723" y="2781054"/>
            <a:ext cx="11356551" cy="3143826"/>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104"/>
          <p:cNvSpPr/>
          <p:nvPr/>
        </p:nvSpPr>
        <p:spPr>
          <a:xfrm flipH="1">
            <a:off x="7228605" y="535434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104"/>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04"/>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7" name="Google Shape;17;p104"/>
          <p:cNvPicPr preferRelativeResize="0"/>
          <p:nvPr/>
        </p:nvPicPr>
        <p:blipFill rotWithShape="1">
          <a:blip r:embed="rId2">
            <a:alphaModFix/>
          </a:blip>
          <a:srcRect b="0" l="0" r="0" t="0"/>
          <a:stretch/>
        </p:blipFill>
        <p:spPr>
          <a:xfrm>
            <a:off x="537579" y="350356"/>
            <a:ext cx="2462796" cy="2296557"/>
          </a:xfrm>
          <a:prstGeom prst="rect">
            <a:avLst/>
          </a:prstGeom>
          <a:noFill/>
          <a:ln>
            <a:noFill/>
          </a:ln>
        </p:spPr>
      </p:pic>
      <p:pic>
        <p:nvPicPr>
          <p:cNvPr id="18" name="Google Shape;18;p104"/>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9" name="Google Shape;19;p104"/>
          <p:cNvPicPr preferRelativeResize="0"/>
          <p:nvPr/>
        </p:nvPicPr>
        <p:blipFill rotWithShape="1">
          <a:blip r:embed="rId4">
            <a:alphaModFix/>
          </a:blip>
          <a:srcRect b="0" l="0" r="44449" t="0"/>
          <a:stretch/>
        </p:blipFill>
        <p:spPr>
          <a:xfrm>
            <a:off x="2896706" y="6196193"/>
            <a:ext cx="1991960" cy="457426"/>
          </a:xfrm>
          <a:prstGeom prst="rect">
            <a:avLst/>
          </a:prstGeom>
          <a:noFill/>
          <a:ln>
            <a:noFill/>
          </a:ln>
        </p:spPr>
      </p:pic>
      <p:sp>
        <p:nvSpPr>
          <p:cNvPr id="20" name="Google Shape;20;p104"/>
          <p:cNvSpPr/>
          <p:nvPr>
            <p:ph idx="3" type="pic"/>
          </p:nvPr>
        </p:nvSpPr>
        <p:spPr>
          <a:xfrm>
            <a:off x="5861120" y="433094"/>
            <a:ext cx="5470479" cy="5127406"/>
          </a:xfrm>
          <a:prstGeom prst="rect">
            <a:avLst/>
          </a:prstGeom>
          <a:solidFill>
            <a:srgbClr val="D8D8D8"/>
          </a:solidFill>
          <a:ln>
            <a:noFill/>
          </a:ln>
        </p:spPr>
      </p:sp>
      <p:sp>
        <p:nvSpPr>
          <p:cNvPr id="21" name="Google Shape;21;p104"/>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78" name="Shape 78"/>
        <p:cNvGrpSpPr/>
        <p:nvPr/>
      </p:nvGrpSpPr>
      <p:grpSpPr>
        <a:xfrm>
          <a:off x="0" y="0"/>
          <a:ext cx="0" cy="0"/>
          <a:chOff x="0" y="0"/>
          <a:chExt cx="0" cy="0"/>
        </a:xfrm>
      </p:grpSpPr>
      <p:sp>
        <p:nvSpPr>
          <p:cNvPr id="79" name="Google Shape;79;p113"/>
          <p:cNvSpPr/>
          <p:nvPr/>
        </p:nvSpPr>
        <p:spPr>
          <a:xfrm>
            <a:off x="0" y="0"/>
            <a:ext cx="12192000" cy="6858001"/>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11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IE"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81" name="Google Shape;81;p11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IE"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82" name="Google Shape;82;p11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cap="none" strike="noStrike">
                <a:solidFill>
                  <a:schemeClr val="lt1"/>
                </a:solidFill>
                <a:latin typeface="Calibri"/>
                <a:ea typeface="Calibri"/>
                <a:cs typeface="Calibri"/>
                <a:sym typeface="Calibri"/>
              </a:rPr>
              <a:t>Nature</a:t>
            </a:r>
            <a:r>
              <a:rPr b="0" i="0" lang="en-IE"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IE"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83" name="Google Shape;83;p11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84" name="Google Shape;84;p11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85" name="Google Shape;85;p11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Calibri"/>
                <a:ea typeface="Calibri"/>
                <a:cs typeface="Calibri"/>
                <a:sym typeface="Calibri"/>
              </a:rPr>
              <a:t>*** </a:t>
            </a:r>
            <a:r>
              <a:rPr b="1" i="0" lang="en-IE" sz="2400" u="none" cap="none" strike="noStrike">
                <a:solidFill>
                  <a:schemeClr val="lt1"/>
                </a:solidFill>
                <a:latin typeface="Calibri"/>
                <a:ea typeface="Calibri"/>
                <a:cs typeface="Calibri"/>
                <a:sym typeface="Calibri"/>
              </a:rPr>
              <a:t>PLEASE DELETE THIS INSTRUCTION SLIDE BEFORE PRESENTING FINAL PRESENTATION </a:t>
            </a:r>
            <a:r>
              <a:rPr b="0" i="0" lang="en-IE"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86" name="Google Shape;86;p11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87" name="Shape 8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88" name="Shape 88"/>
        <p:cNvGrpSpPr/>
        <p:nvPr/>
      </p:nvGrpSpPr>
      <p:grpSpPr>
        <a:xfrm>
          <a:off x="0" y="0"/>
          <a:ext cx="0" cy="0"/>
          <a:chOff x="0" y="0"/>
          <a:chExt cx="0" cy="0"/>
        </a:xfrm>
      </p:grpSpPr>
      <p:sp>
        <p:nvSpPr>
          <p:cNvPr id="89" name="Google Shape;89;p115"/>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15"/>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91" name="Google Shape;91;p115"/>
          <p:cNvPicPr preferRelativeResize="0"/>
          <p:nvPr/>
        </p:nvPicPr>
        <p:blipFill rotWithShape="1">
          <a:blip r:embed="rId2">
            <a:alphaModFix/>
          </a:blip>
          <a:srcRect b="0" l="0" r="0" t="0"/>
          <a:stretch/>
        </p:blipFill>
        <p:spPr>
          <a:xfrm>
            <a:off x="9171999" y="591281"/>
            <a:ext cx="2326773" cy="2169716"/>
          </a:xfrm>
          <a:prstGeom prst="rect">
            <a:avLst/>
          </a:prstGeom>
          <a:noFill/>
          <a:ln>
            <a:noFill/>
          </a:ln>
        </p:spPr>
      </p:pic>
      <p:pic>
        <p:nvPicPr>
          <p:cNvPr id="92" name="Google Shape;92;p115"/>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93" name="Google Shape;93;p115"/>
          <p:cNvPicPr preferRelativeResize="0"/>
          <p:nvPr/>
        </p:nvPicPr>
        <p:blipFill rotWithShape="1">
          <a:blip r:embed="rId4">
            <a:alphaModFix/>
          </a:blip>
          <a:srcRect b="0" l="0" r="44449" t="0"/>
          <a:stretch/>
        </p:blipFill>
        <p:spPr>
          <a:xfrm>
            <a:off x="9782317" y="6037192"/>
            <a:ext cx="1991960" cy="457426"/>
          </a:xfrm>
          <a:prstGeom prst="rect">
            <a:avLst/>
          </a:prstGeom>
          <a:noFill/>
          <a:ln>
            <a:noFill/>
          </a:ln>
        </p:spPr>
      </p:pic>
      <p:sp>
        <p:nvSpPr>
          <p:cNvPr id="94" name="Google Shape;94;p115"/>
          <p:cNvSpPr/>
          <p:nvPr/>
        </p:nvSpPr>
        <p:spPr>
          <a:xfrm>
            <a:off x="417723" y="59128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15"/>
          <p:cNvSpPr/>
          <p:nvPr>
            <p:ph idx="3" type="pic"/>
          </p:nvPr>
        </p:nvSpPr>
        <p:spPr>
          <a:xfrm>
            <a:off x="4647235" y="2814866"/>
            <a:ext cx="7127042" cy="2793606"/>
          </a:xfrm>
          <a:prstGeom prst="rect">
            <a:avLst/>
          </a:prstGeom>
          <a:solidFill>
            <a:srgbClr val="D8D8D8"/>
          </a:solidFill>
          <a:ln>
            <a:noFill/>
          </a:ln>
        </p:spPr>
      </p:sp>
      <p:sp>
        <p:nvSpPr>
          <p:cNvPr id="96" name="Google Shape;96;p115"/>
          <p:cNvSpPr/>
          <p:nvPr/>
        </p:nvSpPr>
        <p:spPr>
          <a:xfrm>
            <a:off x="-3203" y="564785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15"/>
          <p:cNvSpPr txBox="1"/>
          <p:nvPr>
            <p:ph idx="4" type="body"/>
          </p:nvPr>
        </p:nvSpPr>
        <p:spPr>
          <a:xfrm>
            <a:off x="545615" y="578289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8" name="Shape 98"/>
        <p:cNvGrpSpPr/>
        <p:nvPr/>
      </p:nvGrpSpPr>
      <p:grpSpPr>
        <a:xfrm>
          <a:off x="0" y="0"/>
          <a:ext cx="0" cy="0"/>
          <a:chOff x="0" y="0"/>
          <a:chExt cx="0" cy="0"/>
        </a:xfrm>
      </p:grpSpPr>
      <p:sp>
        <p:nvSpPr>
          <p:cNvPr id="99" name="Google Shape;99;p116"/>
          <p:cNvSpPr/>
          <p:nvPr/>
        </p:nvSpPr>
        <p:spPr>
          <a:xfrm>
            <a:off x="2599985" y="518604"/>
            <a:ext cx="2144406" cy="563803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116"/>
          <p:cNvSpPr txBox="1"/>
          <p:nvPr>
            <p:ph idx="1" type="body"/>
          </p:nvPr>
        </p:nvSpPr>
        <p:spPr>
          <a:xfrm>
            <a:off x="5305044" y="82032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16"/>
          <p:cNvSpPr txBox="1"/>
          <p:nvPr>
            <p:ph idx="2" type="body"/>
          </p:nvPr>
        </p:nvSpPr>
        <p:spPr>
          <a:xfrm>
            <a:off x="5305045" y="131903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16"/>
          <p:cNvSpPr txBox="1"/>
          <p:nvPr>
            <p:ph idx="3" type="body"/>
          </p:nvPr>
        </p:nvSpPr>
        <p:spPr>
          <a:xfrm>
            <a:off x="3492414" y="99105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16"/>
          <p:cNvSpPr/>
          <p:nvPr>
            <p:ph idx="4" type="pic"/>
          </p:nvPr>
        </p:nvSpPr>
        <p:spPr>
          <a:xfrm>
            <a:off x="7559" y="188180"/>
            <a:ext cx="3354094" cy="5923858"/>
          </a:xfrm>
          <a:prstGeom prst="rect">
            <a:avLst/>
          </a:prstGeom>
          <a:solidFill>
            <a:srgbClr val="D8D8D8"/>
          </a:solidFill>
          <a:ln>
            <a:noFill/>
          </a:ln>
        </p:spPr>
      </p:sp>
      <p:sp>
        <p:nvSpPr>
          <p:cNvPr id="104" name="Google Shape;104;p116"/>
          <p:cNvSpPr txBox="1"/>
          <p:nvPr>
            <p:ph idx="5" type="body"/>
          </p:nvPr>
        </p:nvSpPr>
        <p:spPr>
          <a:xfrm>
            <a:off x="5305043" y="2743458"/>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116"/>
          <p:cNvSpPr txBox="1"/>
          <p:nvPr>
            <p:ph idx="6" type="body"/>
          </p:nvPr>
        </p:nvSpPr>
        <p:spPr>
          <a:xfrm>
            <a:off x="5305044" y="3242171"/>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116"/>
          <p:cNvSpPr txBox="1"/>
          <p:nvPr>
            <p:ph idx="7" type="body"/>
          </p:nvPr>
        </p:nvSpPr>
        <p:spPr>
          <a:xfrm>
            <a:off x="3492413" y="2914191"/>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116"/>
          <p:cNvSpPr txBox="1"/>
          <p:nvPr>
            <p:ph idx="8" type="body"/>
          </p:nvPr>
        </p:nvSpPr>
        <p:spPr>
          <a:xfrm>
            <a:off x="5320541" y="460725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116"/>
          <p:cNvSpPr txBox="1"/>
          <p:nvPr>
            <p:ph idx="9" type="body"/>
          </p:nvPr>
        </p:nvSpPr>
        <p:spPr>
          <a:xfrm>
            <a:off x="5320542" y="510596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16"/>
          <p:cNvSpPr txBox="1"/>
          <p:nvPr>
            <p:ph idx="13" type="body"/>
          </p:nvPr>
        </p:nvSpPr>
        <p:spPr>
          <a:xfrm>
            <a:off x="3507911" y="477798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0" name="Google Shape;110;p116"/>
          <p:cNvGrpSpPr/>
          <p:nvPr/>
        </p:nvGrpSpPr>
        <p:grpSpPr>
          <a:xfrm>
            <a:off x="4446910" y="695225"/>
            <a:ext cx="7230875" cy="5461417"/>
            <a:chOff x="4054159" y="721803"/>
            <a:chExt cx="7578908" cy="5461417"/>
          </a:xfrm>
        </p:grpSpPr>
        <p:grpSp>
          <p:nvGrpSpPr>
            <p:cNvPr id="111" name="Google Shape;111;p116"/>
            <p:cNvGrpSpPr/>
            <p:nvPr/>
          </p:nvGrpSpPr>
          <p:grpSpPr>
            <a:xfrm>
              <a:off x="4054161" y="721803"/>
              <a:ext cx="7547911" cy="1674487"/>
              <a:chOff x="4061909" y="1565906"/>
              <a:chExt cx="7547911" cy="1882781"/>
            </a:xfrm>
          </p:grpSpPr>
          <p:cxnSp>
            <p:nvCxnSpPr>
              <p:cNvPr id="112" name="Google Shape;112;p116"/>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3" name="Google Shape;113;p116"/>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 name="Google Shape;114;p116"/>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15" name="Google Shape;115;p116"/>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6" name="Google Shape;116;p116"/>
            <p:cNvCxnSpPr/>
            <p:nvPr/>
          </p:nvCxnSpPr>
          <p:spPr>
            <a:xfrm>
              <a:off x="4069659" y="238824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17" name="Google Shape;117;p116"/>
            <p:cNvGrpSpPr/>
            <p:nvPr/>
          </p:nvGrpSpPr>
          <p:grpSpPr>
            <a:xfrm>
              <a:off x="4054160" y="2644936"/>
              <a:ext cx="7547911" cy="1674487"/>
              <a:chOff x="4061909" y="1565906"/>
              <a:chExt cx="7547911" cy="1882781"/>
            </a:xfrm>
          </p:grpSpPr>
          <p:cxnSp>
            <p:nvCxnSpPr>
              <p:cNvPr id="118" name="Google Shape;118;p116"/>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9" name="Google Shape;119;p116"/>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0" name="Google Shape;120;p116"/>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1" name="Google Shape;121;p116"/>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2" name="Google Shape;122;p116"/>
            <p:cNvCxnSpPr/>
            <p:nvPr/>
          </p:nvCxnSpPr>
          <p:spPr>
            <a:xfrm>
              <a:off x="4069658" y="4311378"/>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23" name="Google Shape;123;p116"/>
            <p:cNvGrpSpPr/>
            <p:nvPr/>
          </p:nvGrpSpPr>
          <p:grpSpPr>
            <a:xfrm>
              <a:off x="4069658" y="4508733"/>
              <a:ext cx="7547911" cy="1674487"/>
              <a:chOff x="4061909" y="1565906"/>
              <a:chExt cx="7547911" cy="1882781"/>
            </a:xfrm>
          </p:grpSpPr>
          <p:cxnSp>
            <p:nvCxnSpPr>
              <p:cNvPr id="124" name="Google Shape;124;p116"/>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5" name="Google Shape;125;p116"/>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6" name="Google Shape;126;p116"/>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7" name="Google Shape;127;p116"/>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8" name="Google Shape;128;p116"/>
            <p:cNvCxnSpPr/>
            <p:nvPr/>
          </p:nvCxnSpPr>
          <p:spPr>
            <a:xfrm>
              <a:off x="4085156" y="617517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29" name="Shape 129"/>
        <p:cNvGrpSpPr/>
        <p:nvPr/>
      </p:nvGrpSpPr>
      <p:grpSpPr>
        <a:xfrm>
          <a:off x="0" y="0"/>
          <a:ext cx="0" cy="0"/>
          <a:chOff x="0" y="0"/>
          <a:chExt cx="0" cy="0"/>
        </a:xfrm>
      </p:grpSpPr>
      <p:sp>
        <p:nvSpPr>
          <p:cNvPr id="130" name="Google Shape;130;p117"/>
          <p:cNvSpPr/>
          <p:nvPr/>
        </p:nvSpPr>
        <p:spPr>
          <a:xfrm>
            <a:off x="666427" y="1299620"/>
            <a:ext cx="11525573"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 name="Google Shape;131;p117"/>
          <p:cNvSpPr/>
          <p:nvPr/>
        </p:nvSpPr>
        <p:spPr>
          <a:xfrm>
            <a:off x="3732000" y="189338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117"/>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117"/>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117"/>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117"/>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36" name="Shape 136"/>
        <p:cNvGrpSpPr/>
        <p:nvPr/>
      </p:nvGrpSpPr>
      <p:grpSpPr>
        <a:xfrm>
          <a:off x="0" y="0"/>
          <a:ext cx="0" cy="0"/>
          <a:chOff x="0" y="0"/>
          <a:chExt cx="0" cy="0"/>
        </a:xfrm>
      </p:grpSpPr>
      <p:sp>
        <p:nvSpPr>
          <p:cNvPr id="137" name="Google Shape;137;p118"/>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118"/>
          <p:cNvSpPr/>
          <p:nvPr/>
        </p:nvSpPr>
        <p:spPr>
          <a:xfrm>
            <a:off x="5280000" y="2582803"/>
            <a:ext cx="6912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118"/>
          <p:cNvSpPr txBox="1"/>
          <p:nvPr>
            <p:ph idx="1" type="body"/>
          </p:nvPr>
        </p:nvSpPr>
        <p:spPr>
          <a:xfrm>
            <a:off x="5278758" y="2930184"/>
            <a:ext cx="6010480" cy="30664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118"/>
          <p:cNvSpPr txBox="1"/>
          <p:nvPr>
            <p:ph idx="2" type="body"/>
          </p:nvPr>
        </p:nvSpPr>
        <p:spPr>
          <a:xfrm>
            <a:off x="4011879" y="1670479"/>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118"/>
          <p:cNvSpPr/>
          <p:nvPr/>
        </p:nvSpPr>
        <p:spPr>
          <a:xfrm>
            <a:off x="83835" y="914400"/>
            <a:ext cx="236705" cy="20157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42" name="Shape 142"/>
        <p:cNvGrpSpPr/>
        <p:nvPr/>
      </p:nvGrpSpPr>
      <p:grpSpPr>
        <a:xfrm>
          <a:off x="0" y="0"/>
          <a:ext cx="0" cy="0"/>
          <a:chOff x="0" y="0"/>
          <a:chExt cx="0" cy="0"/>
        </a:xfrm>
      </p:grpSpPr>
      <p:sp>
        <p:nvSpPr>
          <p:cNvPr id="143" name="Google Shape;143;p119"/>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119"/>
          <p:cNvSpPr txBox="1"/>
          <p:nvPr>
            <p:ph idx="1" type="body"/>
          </p:nvPr>
        </p:nvSpPr>
        <p:spPr>
          <a:xfrm>
            <a:off x="898357" y="2319301"/>
            <a:ext cx="4867011"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19"/>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6" name="Google Shape;146;p119"/>
          <p:cNvPicPr preferRelativeResize="0"/>
          <p:nvPr/>
        </p:nvPicPr>
        <p:blipFill rotWithShape="1">
          <a:blip r:embed="rId2">
            <a:alphaModFix/>
          </a:blip>
          <a:srcRect b="11083" l="-18315" r="29196" t="15976"/>
          <a:stretch/>
        </p:blipFill>
        <p:spPr>
          <a:xfrm>
            <a:off x="3752900" y="1247613"/>
            <a:ext cx="8439100" cy="5375657"/>
          </a:xfrm>
          <a:prstGeom prst="rect">
            <a:avLst/>
          </a:prstGeom>
          <a:noFill/>
          <a:ln>
            <a:noFill/>
          </a:ln>
        </p:spPr>
      </p:pic>
      <p:sp>
        <p:nvSpPr>
          <p:cNvPr id="147" name="Google Shape;147;p119"/>
          <p:cNvSpPr/>
          <p:nvPr>
            <p:ph idx="3" type="pic"/>
          </p:nvPr>
        </p:nvSpPr>
        <p:spPr>
          <a:xfrm>
            <a:off x="7061200" y="1420553"/>
            <a:ext cx="5130800" cy="3913188"/>
          </a:xfrm>
          <a:prstGeom prst="rect">
            <a:avLst/>
          </a:prstGeom>
          <a:solidFill>
            <a:srgbClr val="D8D8D8"/>
          </a:solidFill>
          <a:ln>
            <a:noFill/>
          </a:ln>
        </p:spPr>
      </p:sp>
      <p:sp>
        <p:nvSpPr>
          <p:cNvPr id="148" name="Google Shape;148;p119"/>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49" name="Shape 149"/>
        <p:cNvGrpSpPr/>
        <p:nvPr/>
      </p:nvGrpSpPr>
      <p:grpSpPr>
        <a:xfrm>
          <a:off x="0" y="0"/>
          <a:ext cx="0" cy="0"/>
          <a:chOff x="0" y="0"/>
          <a:chExt cx="0" cy="0"/>
        </a:xfrm>
      </p:grpSpPr>
      <p:sp>
        <p:nvSpPr>
          <p:cNvPr id="150" name="Google Shape;150;p120"/>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Phone6_mockup_front_white.png" id="151" name="Google Shape;151;p120"/>
          <p:cNvPicPr preferRelativeResize="0"/>
          <p:nvPr/>
        </p:nvPicPr>
        <p:blipFill rotWithShape="1">
          <a:blip r:embed="rId2">
            <a:alphaModFix/>
          </a:blip>
          <a:srcRect b="0" l="0" r="0" t="0"/>
          <a:stretch/>
        </p:blipFill>
        <p:spPr>
          <a:xfrm>
            <a:off x="8097746" y="226918"/>
            <a:ext cx="4094254" cy="6404164"/>
          </a:xfrm>
          <a:prstGeom prst="rect">
            <a:avLst/>
          </a:prstGeom>
          <a:noFill/>
          <a:ln>
            <a:noFill/>
          </a:ln>
        </p:spPr>
      </p:pic>
      <p:sp>
        <p:nvSpPr>
          <p:cNvPr id="152" name="Google Shape;152;p120"/>
          <p:cNvSpPr/>
          <p:nvPr>
            <p:ph idx="2" type="pic"/>
          </p:nvPr>
        </p:nvSpPr>
        <p:spPr>
          <a:xfrm>
            <a:off x="8912202" y="1246695"/>
            <a:ext cx="2444127" cy="4336988"/>
          </a:xfrm>
          <a:prstGeom prst="rect">
            <a:avLst/>
          </a:prstGeom>
          <a:solidFill>
            <a:srgbClr val="D8D8D8"/>
          </a:solidFill>
          <a:ln>
            <a:noFill/>
          </a:ln>
        </p:spPr>
      </p:sp>
      <p:sp>
        <p:nvSpPr>
          <p:cNvPr id="153" name="Google Shape;153;p120"/>
          <p:cNvSpPr txBox="1"/>
          <p:nvPr>
            <p:ph idx="1" type="body"/>
          </p:nvPr>
        </p:nvSpPr>
        <p:spPr>
          <a:xfrm>
            <a:off x="898357" y="2319301"/>
            <a:ext cx="7199389"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20"/>
          <p:cNvSpPr txBox="1"/>
          <p:nvPr>
            <p:ph idx="3" type="body"/>
          </p:nvPr>
        </p:nvSpPr>
        <p:spPr>
          <a:xfrm>
            <a:off x="835670" y="1104338"/>
            <a:ext cx="7382793"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20"/>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22" name="Shape 22"/>
        <p:cNvGrpSpPr/>
        <p:nvPr/>
      </p:nvGrpSpPr>
      <p:grpSpPr>
        <a:xfrm>
          <a:off x="0" y="0"/>
          <a:ext cx="0" cy="0"/>
          <a:chOff x="0" y="0"/>
          <a:chExt cx="0" cy="0"/>
        </a:xfrm>
      </p:grpSpPr>
      <p:sp>
        <p:nvSpPr>
          <p:cNvPr id="23" name="Google Shape;23;p105"/>
          <p:cNvSpPr/>
          <p:nvPr/>
        </p:nvSpPr>
        <p:spPr>
          <a:xfrm>
            <a:off x="477385" y="748833"/>
            <a:ext cx="6185499" cy="5441935"/>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105"/>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105"/>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05"/>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05"/>
          <p:cNvSpPr txBox="1"/>
          <p:nvPr>
            <p:ph idx="3" type="body"/>
          </p:nvPr>
        </p:nvSpPr>
        <p:spPr>
          <a:xfrm>
            <a:off x="979124" y="1519186"/>
            <a:ext cx="4198618" cy="467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05"/>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05"/>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05"/>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05"/>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05"/>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3" name="Google Shape;33;p105"/>
          <p:cNvCxnSpPr/>
          <p:nvPr/>
        </p:nvCxnSpPr>
        <p:spPr>
          <a:xfrm rot="10800000">
            <a:off x="5658046" y="3081881"/>
            <a:ext cx="5784878" cy="0"/>
          </a:xfrm>
          <a:prstGeom prst="straightConnector1">
            <a:avLst/>
          </a:prstGeom>
          <a:noFill/>
          <a:ln cap="flat" cmpd="sng" w="28575">
            <a:solidFill>
              <a:srgbClr val="E8A116"/>
            </a:solidFill>
            <a:prstDash val="solid"/>
            <a:miter lim="800000"/>
            <a:headEnd len="sm" w="sm" type="none"/>
            <a:tailEnd len="sm" w="sm" type="none"/>
          </a:ln>
        </p:spPr>
      </p:cxnSp>
      <p:cxnSp>
        <p:nvCxnSpPr>
          <p:cNvPr id="34" name="Google Shape;34;p105"/>
          <p:cNvCxnSpPr/>
          <p:nvPr/>
        </p:nvCxnSpPr>
        <p:spPr>
          <a:xfrm rot="10800000">
            <a:off x="5658046" y="2103078"/>
            <a:ext cx="5784878" cy="0"/>
          </a:xfrm>
          <a:prstGeom prst="straightConnector1">
            <a:avLst/>
          </a:prstGeom>
          <a:noFill/>
          <a:ln cap="flat" cmpd="sng" w="28575">
            <a:solidFill>
              <a:srgbClr val="E8A116"/>
            </a:solidFill>
            <a:prstDash val="solid"/>
            <a:miter lim="800000"/>
            <a:headEnd len="sm" w="sm" type="none"/>
            <a:tailEnd len="sm" w="sm" type="none"/>
          </a:ln>
        </p:spPr>
      </p:cxnSp>
      <p:sp>
        <p:nvSpPr>
          <p:cNvPr id="35" name="Google Shape;35;p105"/>
          <p:cNvSpPr/>
          <p:nvPr/>
        </p:nvSpPr>
        <p:spPr>
          <a:xfrm>
            <a:off x="-2858315" y="78585"/>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05"/>
          <p:cNvSpPr txBox="1"/>
          <p:nvPr>
            <p:ph idx="9" type="body"/>
          </p:nvPr>
        </p:nvSpPr>
        <p:spPr>
          <a:xfrm>
            <a:off x="5891164" y="406068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105"/>
          <p:cNvSpPr txBox="1"/>
          <p:nvPr>
            <p:ph idx="13" type="body"/>
          </p:nvPr>
        </p:nvSpPr>
        <p:spPr>
          <a:xfrm>
            <a:off x="6797901" y="4060684"/>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 name="Google Shape;38;p105"/>
          <p:cNvCxnSpPr/>
          <p:nvPr/>
        </p:nvCxnSpPr>
        <p:spPr>
          <a:xfrm rot="10800000">
            <a:off x="5658046" y="3974600"/>
            <a:ext cx="5784878"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39" name="Shape 39"/>
        <p:cNvGrpSpPr/>
        <p:nvPr/>
      </p:nvGrpSpPr>
      <p:grpSpPr>
        <a:xfrm>
          <a:off x="0" y="0"/>
          <a:ext cx="0" cy="0"/>
          <a:chOff x="0" y="0"/>
          <a:chExt cx="0" cy="0"/>
        </a:xfrm>
      </p:grpSpPr>
      <p:sp>
        <p:nvSpPr>
          <p:cNvPr id="40" name="Google Shape;40;p106"/>
          <p:cNvSpPr/>
          <p:nvPr/>
        </p:nvSpPr>
        <p:spPr>
          <a:xfrm>
            <a:off x="-1014" y="63782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 name="Google Shape;41;p106"/>
          <p:cNvSpPr/>
          <p:nvPr>
            <p:ph idx="2" type="pic"/>
          </p:nvPr>
        </p:nvSpPr>
        <p:spPr>
          <a:xfrm>
            <a:off x="320540" y="335338"/>
            <a:ext cx="11578483" cy="6146707"/>
          </a:xfrm>
          <a:prstGeom prst="rect">
            <a:avLst/>
          </a:prstGeom>
          <a:solidFill>
            <a:srgbClr val="D8D8D8"/>
          </a:solidFill>
          <a:ln>
            <a:noFill/>
          </a:ln>
        </p:spPr>
      </p:sp>
      <p:sp>
        <p:nvSpPr>
          <p:cNvPr id="42" name="Google Shape;42;p106"/>
          <p:cNvSpPr txBox="1"/>
          <p:nvPr>
            <p:ph idx="1" type="body"/>
          </p:nvPr>
        </p:nvSpPr>
        <p:spPr>
          <a:xfrm>
            <a:off x="427670" y="150460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106"/>
          <p:cNvSpPr/>
          <p:nvPr/>
        </p:nvSpPr>
        <p:spPr>
          <a:xfrm>
            <a:off x="-2858315" y="0"/>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44" name="Shape 44"/>
        <p:cNvGrpSpPr/>
        <p:nvPr/>
      </p:nvGrpSpPr>
      <p:grpSpPr>
        <a:xfrm>
          <a:off x="0" y="0"/>
          <a:ext cx="0" cy="0"/>
          <a:chOff x="0" y="0"/>
          <a:chExt cx="0" cy="0"/>
        </a:xfrm>
      </p:grpSpPr>
      <p:sp>
        <p:nvSpPr>
          <p:cNvPr id="45" name="Google Shape;45;p107"/>
          <p:cNvSpPr/>
          <p:nvPr/>
        </p:nvSpPr>
        <p:spPr>
          <a:xfrm>
            <a:off x="511444" y="453836"/>
            <a:ext cx="6033735"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107"/>
          <p:cNvSpPr txBox="1"/>
          <p:nvPr>
            <p:ph idx="1" type="body"/>
          </p:nvPr>
        </p:nvSpPr>
        <p:spPr>
          <a:xfrm>
            <a:off x="898357" y="2584411"/>
            <a:ext cx="4867011" cy="3025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07"/>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107"/>
          <p:cNvSpPr/>
          <p:nvPr/>
        </p:nvSpPr>
        <p:spPr>
          <a:xfrm>
            <a:off x="6180000" y="1149469"/>
            <a:ext cx="6012000" cy="36000"/>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107"/>
          <p:cNvSpPr/>
          <p:nvPr>
            <p:ph idx="3" type="pic"/>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50" name="Shape 50"/>
        <p:cNvGrpSpPr/>
        <p:nvPr/>
      </p:nvGrpSpPr>
      <p:grpSpPr>
        <a:xfrm>
          <a:off x="0" y="0"/>
          <a:ext cx="0" cy="0"/>
          <a:chOff x="0" y="0"/>
          <a:chExt cx="0" cy="0"/>
        </a:xfrm>
      </p:grpSpPr>
      <p:sp>
        <p:nvSpPr>
          <p:cNvPr id="51" name="Google Shape;51;p108"/>
          <p:cNvSpPr txBox="1"/>
          <p:nvPr>
            <p:ph idx="1" type="body"/>
          </p:nvPr>
        </p:nvSpPr>
        <p:spPr>
          <a:xfrm>
            <a:off x="798381" y="2045704"/>
            <a:ext cx="4203926"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08"/>
          <p:cNvSpPr txBox="1"/>
          <p:nvPr>
            <p:ph idx="2" type="body"/>
          </p:nvPr>
        </p:nvSpPr>
        <p:spPr>
          <a:xfrm>
            <a:off x="798382" y="761603"/>
            <a:ext cx="4203926"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3" name="Shape 53"/>
        <p:cNvGrpSpPr/>
        <p:nvPr/>
      </p:nvGrpSpPr>
      <p:grpSpPr>
        <a:xfrm>
          <a:off x="0" y="0"/>
          <a:ext cx="0" cy="0"/>
          <a:chOff x="0" y="0"/>
          <a:chExt cx="0" cy="0"/>
        </a:xfrm>
      </p:grpSpPr>
      <p:sp>
        <p:nvSpPr>
          <p:cNvPr id="54" name="Google Shape;54;p109"/>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09"/>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10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0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09"/>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9" name="Google Shape;59;p109"/>
          <p:cNvCxnSpPr>
            <a:endCxn id="60"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0" name="Google Shape;60;p109"/>
          <p:cNvPicPr preferRelativeResize="0"/>
          <p:nvPr/>
        </p:nvPicPr>
        <p:blipFill rotWithShape="1">
          <a:blip r:embed="rId2">
            <a:alphaModFix/>
          </a:blip>
          <a:srcRect b="0" l="0" r="0" t="88571"/>
          <a:stretch/>
        </p:blipFill>
        <p:spPr>
          <a:xfrm>
            <a:off x="9737225" y="6392886"/>
            <a:ext cx="1432003" cy="1526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61" name="Shape 61"/>
        <p:cNvGrpSpPr/>
        <p:nvPr/>
      </p:nvGrpSpPr>
      <p:grpSpPr>
        <a:xfrm>
          <a:off x="0" y="0"/>
          <a:ext cx="0" cy="0"/>
          <a:chOff x="0" y="0"/>
          <a:chExt cx="0" cy="0"/>
        </a:xfrm>
      </p:grpSpPr>
      <p:sp>
        <p:nvSpPr>
          <p:cNvPr id="62" name="Google Shape;62;p110"/>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10"/>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10"/>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5" name="Shape 65"/>
        <p:cNvGrpSpPr/>
        <p:nvPr/>
      </p:nvGrpSpPr>
      <p:grpSpPr>
        <a:xfrm>
          <a:off x="0" y="0"/>
          <a:ext cx="0" cy="0"/>
          <a:chOff x="0" y="0"/>
          <a:chExt cx="0" cy="0"/>
        </a:xfrm>
      </p:grpSpPr>
      <p:sp>
        <p:nvSpPr>
          <p:cNvPr id="66" name="Google Shape;66;p111"/>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 name="Google Shape;67;p111"/>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11"/>
          <p:cNvSpPr/>
          <p:nvPr>
            <p:ph idx="2" type="pic"/>
          </p:nvPr>
        </p:nvSpPr>
        <p:spPr>
          <a:xfrm>
            <a:off x="6096000" y="1404749"/>
            <a:ext cx="5239644" cy="4704418"/>
          </a:xfrm>
          <a:prstGeom prst="rect">
            <a:avLst/>
          </a:prstGeom>
          <a:solidFill>
            <a:srgbClr val="D8D8D8"/>
          </a:solidFill>
          <a:ln>
            <a:noFill/>
          </a:ln>
        </p:spPr>
      </p:sp>
      <p:sp>
        <p:nvSpPr>
          <p:cNvPr id="69" name="Google Shape;69;p111"/>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70" name="Shape 70"/>
        <p:cNvGrpSpPr/>
        <p:nvPr/>
      </p:nvGrpSpPr>
      <p:grpSpPr>
        <a:xfrm>
          <a:off x="0" y="0"/>
          <a:ext cx="0" cy="0"/>
          <a:chOff x="0" y="0"/>
          <a:chExt cx="0" cy="0"/>
        </a:xfrm>
      </p:grpSpPr>
      <p:sp>
        <p:nvSpPr>
          <p:cNvPr id="71" name="Google Shape;71;p112"/>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 name="Google Shape;72;p112"/>
          <p:cNvSpPr/>
          <p:nvPr/>
        </p:nvSpPr>
        <p:spPr>
          <a:xfrm>
            <a:off x="3732000" y="342405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112"/>
          <p:cNvSpPr txBox="1"/>
          <p:nvPr>
            <p:ph idx="1" type="body"/>
          </p:nvPr>
        </p:nvSpPr>
        <p:spPr>
          <a:xfrm>
            <a:off x="805865" y="3029069"/>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12"/>
          <p:cNvSpPr txBox="1"/>
          <p:nvPr>
            <p:ph idx="2" type="body"/>
          </p:nvPr>
        </p:nvSpPr>
        <p:spPr>
          <a:xfrm>
            <a:off x="805865" y="2219493"/>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2"/>
          <p:cNvSpPr/>
          <p:nvPr/>
        </p:nvSpPr>
        <p:spPr>
          <a:xfrm>
            <a:off x="0" y="5625489"/>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112"/>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77" name="Google Shape;77;p112"/>
          <p:cNvPicPr preferRelativeResize="0"/>
          <p:nvPr/>
        </p:nvPicPr>
        <p:blipFill rotWithShape="1">
          <a:blip r:embed="rId2">
            <a:alphaModFix/>
          </a:blip>
          <a:srcRect b="0" l="0" r="0" t="0"/>
          <a:stretch/>
        </p:blipFill>
        <p:spPr>
          <a:xfrm>
            <a:off x="8879678" y="752960"/>
            <a:ext cx="2670279" cy="24900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03"/>
          <p:cNvCxnSpPr>
            <a:endCxn id="11"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1" name="Google Shape;11;p103"/>
          <p:cNvPicPr preferRelativeResize="0"/>
          <p:nvPr/>
        </p:nvPicPr>
        <p:blipFill rotWithShape="1">
          <a:blip r:embed="rId1">
            <a:alphaModFix/>
          </a:blip>
          <a:srcRect b="0" l="0" r="0" t="88571"/>
          <a:stretch/>
        </p:blipFill>
        <p:spPr>
          <a:xfrm>
            <a:off x="9737225" y="6392886"/>
            <a:ext cx="1432003" cy="152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 Id="rId3" Type="http://schemas.openxmlformats.org/officeDocument/2006/relationships/image" Target="../media/image4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hyperlink" Target="https://rainharvesting.com.au/"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 Id="rId3" Type="http://schemas.openxmlformats.org/officeDocument/2006/relationships/image" Target="../media/image4.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4.xml"/><Relationship Id="rId3"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3.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1" Type="http://schemas.openxmlformats.org/officeDocument/2006/relationships/hyperlink" Target="https://www.teagasc.ie/media/website/publications/2020/Farm-Workshop-Booklet-Web.pdf" TargetMode="External"/><Relationship Id="rId10" Type="http://schemas.openxmlformats.org/officeDocument/2006/relationships/hyperlink" Target="https://www.youtube.com/watch?v=Lq2dJKw6-Uk" TargetMode="External"/><Relationship Id="rId12"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osha.europa.eu/en" TargetMode="External"/><Relationship Id="rId4" Type="http://schemas.openxmlformats.org/officeDocument/2006/relationships/hyperlink" Target="https://www.teagasc.ie/news--events/daily/farm-business/respect-the-power-of-the-sun.php#:~:text=Farmers%20are%20more%20at%20risk,construction%2C%20outdoor%20and%20farming%20industry" TargetMode="External"/><Relationship Id="rId9" Type="http://schemas.openxmlformats.org/officeDocument/2006/relationships/hyperlink" Target="https://www.youtube.com/watch?v=KX9qzn8lkl4&amp;t=26s" TargetMode="External"/><Relationship Id="rId5" Type="http://schemas.openxmlformats.org/officeDocument/2006/relationships/hyperlink" Target="https://www.youtube.com/watch?v=MynsspW82wY" TargetMode="External"/><Relationship Id="rId6" Type="http://schemas.openxmlformats.org/officeDocument/2006/relationships/hyperlink" Target="https://www.youtube.com/watch?v=5Teow1LcEPE" TargetMode="External"/><Relationship Id="rId7" Type="http://schemas.openxmlformats.org/officeDocument/2006/relationships/hyperlink" Target="https://www.youtube.com/watch?v=9DE6SqOoTRc" TargetMode="External"/><Relationship Id="rId8" Type="http://schemas.openxmlformats.org/officeDocument/2006/relationships/hyperlink" Target="https://www.youtube.com/watch?v=Qihm99ZhAJ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0" Type="http://schemas.openxmlformats.org/officeDocument/2006/relationships/hyperlink" Target="https://edis.ifas.ufl.edu/publication/FY1517"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s://www.thespruceeats.com/what-is-urban-farming-5188341" TargetMode="External"/><Relationship Id="rId4" Type="http://schemas.openxmlformats.org/officeDocument/2006/relationships/hyperlink" Target="https://climate-adapt.eea.europa.eu/en/metadata/adaptation-options/urban-farming-and-gardening" TargetMode="External"/><Relationship Id="rId9" Type="http://schemas.openxmlformats.org/officeDocument/2006/relationships/hyperlink" Target="https://www.youtube.com/watch?v=N7-mNylq4Ok" TargetMode="External"/><Relationship Id="rId5" Type="http://schemas.openxmlformats.org/officeDocument/2006/relationships/hyperlink" Target="https://www.youtube.com/watch?v=ZkmgHQjboRQ" TargetMode="External"/><Relationship Id="rId6" Type="http://schemas.openxmlformats.org/officeDocument/2006/relationships/hyperlink" Target="https://www.youtube.com/watch?v=gfCcI6_1iiA" TargetMode="External"/><Relationship Id="rId7" Type="http://schemas.openxmlformats.org/officeDocument/2006/relationships/hyperlink" Target="https://www.youtube.com/watch?v=ZkmgHQjboRQ" TargetMode="External"/><Relationship Id="rId8" Type="http://schemas.openxmlformats.org/officeDocument/2006/relationships/hyperlink" Target="https://www.youtube.com/watch?v=t4lnbMNnwu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s://www.soilfoodweb.com.au/about-our-organisation/benefits-of-a-healthy-soil-food-web" TargetMode="External"/><Relationship Id="rId4" Type="http://schemas.openxmlformats.org/officeDocument/2006/relationships/hyperlink" Target="https://www.youtube.com/watch?v=MZsvBCGCei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hyperlink" Target="https://www.frontiersin.org/articles/10.3389/fsufs.2021.706142/full" TargetMode="External"/><Relationship Id="rId4" Type="http://schemas.openxmlformats.org/officeDocument/2006/relationships/hyperlink" Target="https://mintekresources.com/what-is-soil-remediation/" TargetMode="External"/><Relationship Id="rId5" Type="http://schemas.openxmlformats.org/officeDocument/2006/relationships/hyperlink" Target="https://www.youtube.com/watch?v=ohkFAAfOAM4" TargetMode="External"/><Relationship Id="rId6" Type="http://schemas.openxmlformats.org/officeDocument/2006/relationships/hyperlink" Target="https://www.youtube.com/watch?v=ErMHR6Mc4Bk" TargetMode="External"/><Relationship Id="rId7" Type="http://schemas.openxmlformats.org/officeDocument/2006/relationships/hyperlink" Target="https://doi.org/10.1016/j.still.2008.08.00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1" Type="http://schemas.openxmlformats.org/officeDocument/2006/relationships/hyperlink" Target="https://doi.org/10.1289/EHP9431" TargetMode="External"/><Relationship Id="rId10" Type="http://schemas.openxmlformats.org/officeDocument/2006/relationships/hyperlink" Target="https://www.youtube.com/watch?v=-SjjhG1Pz7I" TargetMode="External"/><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https://cropscience.bayer.co.uk/blog/articles/2020/02/test-soil-health" TargetMode="External"/><Relationship Id="rId4" Type="http://schemas.openxmlformats.org/officeDocument/2006/relationships/hyperlink" Target="https://www.holganix.com/blog/how-do-you-measure-soil-health-21-methods-to-consider" TargetMode="External"/><Relationship Id="rId9" Type="http://schemas.openxmlformats.org/officeDocument/2006/relationships/hyperlink" Target="https://www.youtube.com/watch?v=_51j5nL4H5s" TargetMode="External"/><Relationship Id="rId5" Type="http://schemas.openxmlformats.org/officeDocument/2006/relationships/hyperlink" Target="https://hub.jhu.edu/2021/06/08/livable-future-study-urban-farms-metals/" TargetMode="External"/><Relationship Id="rId6" Type="http://schemas.openxmlformats.org/officeDocument/2006/relationships/hyperlink" Target="https://www.youtube.com/watch?v=XzfFFNG5mnQ" TargetMode="External"/><Relationship Id="rId7" Type="http://schemas.openxmlformats.org/officeDocument/2006/relationships/hyperlink" Target="https://www.youtube.com/watch?v=BcNMteh1t14" TargetMode="External"/><Relationship Id="rId8" Type="http://schemas.openxmlformats.org/officeDocument/2006/relationships/hyperlink" Target="https://www.youtube.com/watch?v=L14woJZEJn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s://education.nationalgeographic.org/resource/europe-resources/" TargetMode="External"/><Relationship Id="rId4" Type="http://schemas.openxmlformats.org/officeDocument/2006/relationships/hyperlink" Target="https://www.youtube.com/watch?v=IgN4Q8uCYuk" TargetMode="External"/><Relationship Id="rId5" Type="http://schemas.openxmlformats.org/officeDocument/2006/relationships/hyperlink" Target="https://www.youtube.com/watch?v=W9tGyNyfDbs" TargetMode="External"/><Relationship Id="rId6" Type="http://schemas.openxmlformats.org/officeDocument/2006/relationships/hyperlink" Target="https://www.mdpi.com/2311-7524/7/4/8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hyperlink" Target="https://www.teagasc.ie/animals/" TargetMode="External"/><Relationship Id="rId4" Type="http://schemas.openxmlformats.org/officeDocument/2006/relationships/hyperlink" Target="https://food.ec.europa.eu/animals/animal-welfare/animal-welfare-practice/animal-welfare-farm_en" TargetMode="External"/><Relationship Id="rId5" Type="http://schemas.openxmlformats.org/officeDocument/2006/relationships/hyperlink" Target="https://www.youtube.com/watch?v=SSTAJ7msu-4" TargetMode="External"/><Relationship Id="rId6" Type="http://schemas.openxmlformats.org/officeDocument/2006/relationships/hyperlink" Target="https://food.ec.europa.eu/animals/animal-welfare/animal-welfare-practice/slaughter-stunning_en" TargetMode="External"/><Relationship Id="rId7" Type="http://schemas.openxmlformats.org/officeDocument/2006/relationships/hyperlink" Target="https://www.youtube.com/watch?v=RV-p0cKyvDk" TargetMode="External"/><Relationship Id="rId8" Type="http://schemas.openxmlformats.org/officeDocument/2006/relationships/hyperlink" Target="https://www.youtube.com/watch?v=RJkViXmMn-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6.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11" Type="http://schemas.openxmlformats.org/officeDocument/2006/relationships/hyperlink" Target="https://www.buzzaboutbees.net/how-do-bees-make-honey.html" TargetMode="External"/><Relationship Id="rId10" Type="http://schemas.openxmlformats.org/officeDocument/2006/relationships/hyperlink" Target="https://bees.techno-science.ca/" TargetMode="External"/><Relationship Id="rId13" Type="http://schemas.openxmlformats.org/officeDocument/2006/relationships/hyperlink" Target="https://www.youtube.com/watch?v=JMhvcd0KbEI" TargetMode="External"/><Relationship Id="rId12" Type="http://schemas.openxmlformats.org/officeDocument/2006/relationships/hyperlink" Target="https://pollinators.ie/top-10-pollinator-friendly-plants-for-different-situations/" TargetMode="External"/><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hyperlink" Target="https://pollinators.ie/" TargetMode="External"/><Relationship Id="rId4" Type="http://schemas.openxmlformats.org/officeDocument/2006/relationships/hyperlink" Target="https://irishbeekeeping.ie/" TargetMode="External"/><Relationship Id="rId9" Type="http://schemas.openxmlformats.org/officeDocument/2006/relationships/hyperlink" Target="https://food.ec.europa.eu/animals/animal-products-movements/products-animal-origin-human-consumption_en" TargetMode="External"/><Relationship Id="rId15" Type="http://schemas.openxmlformats.org/officeDocument/2006/relationships/hyperlink" Target="https://doi.org/10.4060/cb5353en" TargetMode="External"/><Relationship Id="rId14" Type="http://schemas.openxmlformats.org/officeDocument/2006/relationships/hyperlink" Target="https://www.youtube.com/watch?v=Gh3zd2C4eQQ" TargetMode="External"/><Relationship Id="rId5" Type="http://schemas.openxmlformats.org/officeDocument/2006/relationships/hyperlink" Target="https://www.honeybeesonline.com/" TargetMode="External"/><Relationship Id="rId6" Type="http://schemas.openxmlformats.org/officeDocument/2006/relationships/hyperlink" Target="http://www.boomtreebees.com/" TargetMode="External"/><Relationship Id="rId7" Type="http://schemas.openxmlformats.org/officeDocument/2006/relationships/hyperlink" Target="https://www.gov.ie/en/publication/9e1ff-beekeeping-honey/" TargetMode="External"/><Relationship Id="rId8" Type="http://schemas.openxmlformats.org/officeDocument/2006/relationships/hyperlink" Target="https://www.teagasc.ie/media/website/rural-economy/rural-development/diversification/8-Bee-Keeping-and-Honey-Production.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hyperlink" Target="https://www.failteireland.ie/FailteIreland/media/WebsiteStructure/Documents/3_Research_Insights/4_Visitor_Insights/Visitor-Attraction-Experience-Research-2018.pdf?ext=.pdf" TargetMode="External"/><Relationship Id="rId4" Type="http://schemas.openxmlformats.org/officeDocument/2006/relationships/hyperlink" Target="https://www.bienvenue-a-la-ferme.com/" TargetMode="External"/><Relationship Id="rId5" Type="http://schemas.openxmlformats.org/officeDocument/2006/relationships/hyperlink" Target="https://www.youtube.com/watch?v=ddiYlzTbrGU" TargetMode="External"/><Relationship Id="rId6" Type="http://schemas.openxmlformats.org/officeDocument/2006/relationships/hyperlink" Target="https://www.youtube.com/watch?v=hZ1IrxNt9mo&amp;t=1s" TargetMode="External"/><Relationship Id="rId7" Type="http://schemas.openxmlformats.org/officeDocument/2006/relationships/hyperlink" Target="https://www.failteireland.ie/FailteIreland/media/WebsiteStructure/Documents/3_Research_Insights/4_Visitor_Insights/Visitor-Attraction-Experience-Research-2018.pdf?ext=.pdf" TargetMode="External"/><Relationship Id="rId8" Type="http://schemas.openxmlformats.org/officeDocument/2006/relationships/hyperlink" Target="https://www.failteireland.ie/FailteIreland/media/WebsiteStructure/Documents/Product_Development/Food_Tourism/FI_Guidelines_Development_Food-Trails_V4.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hyperlink" Target="https://food.ec.europa.eu/safety/labelling-and-nutrition/food-information-consumers-legislation/guidance-documents_en#questions_and_answers_on_" TargetMode="External"/><Relationship Id="rId4" Type="http://schemas.openxmlformats.org/officeDocument/2006/relationships/hyperlink" Target="https://www.who.int/news-room/fact-sheets/detail/food-safety" TargetMode="External"/><Relationship Id="rId5" Type="http://schemas.openxmlformats.org/officeDocument/2006/relationships/hyperlink" Target="https://www.food.gov.uk/business-guidance/allergen-guidance-for-food-businesses#:~:text=The%2014%20allergens%20are%3A%20celery,and%20sulphites%20are%20at%20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30.png"/><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hyperlink" Target="https://www.cdc.gov/handwashing/why-handwashing" TargetMode="External"/><Relationship Id="rId4" Type="http://schemas.openxmlformats.org/officeDocument/2006/relationships/hyperlink" Target="https://www.fda.gov/food/foodborne-pathogens" TargetMode="External"/><Relationship Id="rId5" Type="http://schemas.openxmlformats.org/officeDocument/2006/relationships/hyperlink" Target="https://www.ncbi.nlm.nih.gov/books/NBK144001/"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26.png"/><Relationship Id="rId4" Type="http://schemas.openxmlformats.org/officeDocument/2006/relationships/image" Target="../media/image40.png"/><Relationship Id="rId5"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hyperlink" Target="https://www.fsai.ie/getmedia/2de2c9ba-ee0d-4fae-8880-8d0cad38d973/labelling-and-hygiene-guidelines-for-hen-eggs-2015-final.pdf?ext=.pdf" TargetMode="External"/><Relationship Id="rId4" Type="http://schemas.openxmlformats.org/officeDocument/2006/relationships/hyperlink" Target="https://agriculture.ec.europa.eu/farming/geographical-indications-and-quality-schemes/geographical-indications-and-quality-schemes-explained_en" TargetMode="External"/><Relationship Id="rId5" Type="http://schemas.openxmlformats.org/officeDocument/2006/relationships/hyperlink" Target="https://www.youtube.com/watch?v=wFBmdbcuMC8" TargetMode="External"/><Relationship Id="rId6" Type="http://schemas.openxmlformats.org/officeDocument/2006/relationships/hyperlink" Target="https://www.reading.ac.uk/foodlaw/pdf/eu-13017-FDE-FIC-Guidance.pd"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image" Target="../media/image3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hyperlink" Target="https://www.un.org/en/climatechange/what-is-climate-change" TargetMode="External"/><Relationship Id="rId4" Type="http://schemas.openxmlformats.org/officeDocument/2006/relationships/hyperlink" Target="https://ec.europa.eu/eurostat/statistics-explained/index.php?title=File:Greenhouse_gas_emissions_by_source_sector,_EU,_2020.png" TargetMode="External"/><Relationship Id="rId5" Type="http://schemas.openxmlformats.org/officeDocument/2006/relationships/hyperlink" Target="https://www.youtube.com/watch?v=SN5-DnOHQmE"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 Id="rId3" Type="http://schemas.openxmlformats.org/officeDocument/2006/relationships/image" Target="../media/image37.png"/><Relationship Id="rId4" Type="http://schemas.openxmlformats.org/officeDocument/2006/relationships/image" Target="../media/image3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 Id="rId3" Type="http://schemas.openxmlformats.org/officeDocument/2006/relationships/hyperlink" Target="https://eur-lex.europa.eu/EN/legal-content/summary/eu-waste-management-law.html#:~:text=Waste%20management%20must%20be%20carried,by%20an%20officially%20recognised%20operator" TargetMode="External"/><Relationship Id="rId4" Type="http://schemas.openxmlformats.org/officeDocument/2006/relationships/hyperlink" Target="https://environment.ec.europa.eu/topics/waste-and-recycling_en#:~:text=The%20Waste%20Framework%20Directive%20is,of%20waste%20require%20specific%20approaches" TargetMode="External"/><Relationship Id="rId5" Type="http://schemas.openxmlformats.org/officeDocument/2006/relationships/hyperlink" Target="https://www.youtube.com/watch?v=l3pZ4yqTv14"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image" Target="../media/image39.png"/><Relationship Id="rId4" Type="http://schemas.openxmlformats.org/officeDocument/2006/relationships/image" Target="../media/image4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hyperlink" Target="https://www.europarl.europa.eu/news/en/headlines/economy/20151201STO05603/circular-economy-definition-importance-and-benefits#:~:text=What%20is%20the%20circular%20economy,products%20as%20long%20as%20possible" TargetMode="External"/><Relationship Id="rId4" Type="http://schemas.openxmlformats.org/officeDocument/2006/relationships/hyperlink" Target="https://www.eea.europa.eu/en/topics/in-depth/circular-economy" TargetMode="External"/><Relationship Id="rId5" Type="http://schemas.openxmlformats.org/officeDocument/2006/relationships/hyperlink" Target="https://environment.ec.europa.eu/strategy/circular-economy-action-plan_en" TargetMode="External"/><Relationship Id="rId6" Type="http://schemas.openxmlformats.org/officeDocument/2006/relationships/hyperlink" Target="https://www.youtube.com/watch?v=EMKFelpYHjM"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 Id="rId3" Type="http://schemas.openxmlformats.org/officeDocument/2006/relationships/image" Target="../media/image4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hyperlink" Target="https://www.fao.org/newsroom/detail/FAO-UNEP-agriculture-environment-food-loss-waste-day-2022/en" TargetMode="External"/><Relationship Id="rId4" Type="http://schemas.openxmlformats.org/officeDocument/2006/relationships/hyperlink" Target="https://thepotagerproject.com/bokashi-vs-compost/" TargetMode="External"/><Relationship Id="rId9" Type="http://schemas.openxmlformats.org/officeDocument/2006/relationships/hyperlink" Target="https://www.biocycle.netaerobic-composting-and-anaerobic/" TargetMode="External"/><Relationship Id="rId5" Type="http://schemas.openxmlformats.org/officeDocument/2006/relationships/hyperlink" Target="https://www.quickcrop.ie/products/joraform-jk5100.html" TargetMode="External"/><Relationship Id="rId6" Type="http://schemas.openxmlformats.org/officeDocument/2006/relationships/hyperlink" Target="https://www.epa.gov/anaerobic-digestion/basic-information-about-anaerobic-digestion-ad#:~:text=The%20material%20that%20is%20left,used%20as%20fertilizer%20for%20crops" TargetMode="External"/><Relationship Id="rId7" Type="http://schemas.openxmlformats.org/officeDocument/2006/relationships/hyperlink" Target="https://www.youtube.com/watch?v=aahihueN_BA" TargetMode="External"/><Relationship Id="rId8" Type="http://schemas.openxmlformats.org/officeDocument/2006/relationships/hyperlink" Target="https://www.youtube.com/watch?v=jhR5-jrbJDU"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 Id="rId3" Type="http://schemas.openxmlformats.org/officeDocument/2006/relationships/image" Target="../media/image43.png"/><Relationship Id="rId4" Type="http://schemas.openxmlformats.org/officeDocument/2006/relationships/image" Target="../media/image42.png"/><Relationship Id="rId5" Type="http://schemas.openxmlformats.org/officeDocument/2006/relationships/image" Target="../media/image4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hyperlink" Target="https://www.diversitech-global.com/post/recycling-vs-upcycling#:~:text=Recycling%20involves%20the%20destruction%20of,also%20what%20it%20has%20become" TargetMode="External"/><Relationship Id="rId4" Type="http://schemas.openxmlformats.org/officeDocument/2006/relationships/hyperlink" Target="https://tocco.earth/article/upcycled-materials-for-circular-economy-Europe/" TargetMode="External"/><Relationship Id="rId5" Type="http://schemas.openxmlformats.org/officeDocument/2006/relationships/hyperlink" Target="https://www.pinterest.co.uk/duffydancer/upcycle-jam-jars/" TargetMode="External"/><Relationship Id="rId6" Type="http://schemas.openxmlformats.org/officeDocument/2006/relationships/hyperlink" Target="https://www.loveproperty.com/gallerylist/71768/86-upcycling-ideas-to-transform-your-old-stuff"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
          <p:cNvSpPr txBox="1"/>
          <p:nvPr>
            <p:ph idx="1" type="body"/>
          </p:nvPr>
        </p:nvSpPr>
        <p:spPr>
          <a:xfrm>
            <a:off x="711252" y="4043134"/>
            <a:ext cx="4289467" cy="697353"/>
          </a:xfrm>
          <a:prstGeom prst="rect">
            <a:avLst/>
          </a:prstGeom>
          <a:noFill/>
          <a:ln>
            <a:noFill/>
          </a:ln>
        </p:spPr>
        <p:txBody>
          <a:bodyPr anchorCtr="0" anchor="t" bIns="45700" lIns="91425" spcFirstLastPara="1" rIns="91425" wrap="square" tIns="45700">
            <a:noAutofit/>
          </a:bodyPr>
          <a:lstStyle/>
          <a:p>
            <a:pPr indent="0" lvl="0" marL="0" rtl="0" algn="l">
              <a:lnSpc>
                <a:spcPct val="96470"/>
              </a:lnSpc>
              <a:spcBef>
                <a:spcPts val="0"/>
              </a:spcBef>
              <a:spcAft>
                <a:spcPts val="0"/>
              </a:spcAft>
              <a:buClr>
                <a:schemeClr val="lt1"/>
              </a:buClr>
              <a:buSzPts val="3400"/>
              <a:buNone/>
            </a:pPr>
            <a:r>
              <a:rPr b="0" lang="en-IE" sz="3400"/>
              <a:t>Guide Pratiche in Agricoltura Urbana di Comunità</a:t>
            </a:r>
            <a:endParaRPr/>
          </a:p>
          <a:p>
            <a:pPr indent="0" lvl="0" marL="0" rtl="0" algn="l">
              <a:lnSpc>
                <a:spcPct val="96470"/>
              </a:lnSpc>
              <a:spcBef>
                <a:spcPts val="1000"/>
              </a:spcBef>
              <a:spcAft>
                <a:spcPts val="0"/>
              </a:spcAft>
              <a:buClr>
                <a:schemeClr val="lt1"/>
              </a:buClr>
              <a:buSzPts val="3400"/>
              <a:buNone/>
            </a:pPr>
            <a:r>
              <a:t/>
            </a:r>
            <a:endParaRPr b="0" sz="3400"/>
          </a:p>
        </p:txBody>
      </p:sp>
      <p:sp>
        <p:nvSpPr>
          <p:cNvPr id="162" name="Google Shape;162;p1"/>
          <p:cNvSpPr txBox="1"/>
          <p:nvPr>
            <p:ph idx="2" type="body"/>
          </p:nvPr>
        </p:nvSpPr>
        <p:spPr>
          <a:xfrm>
            <a:off x="711250" y="3078677"/>
            <a:ext cx="5743500" cy="807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b="1" lang="en-IE" sz="4000"/>
              <a:t>Guida </a:t>
            </a:r>
            <a:r>
              <a:rPr b="1" lang="en-IE" sz="4000"/>
              <a:t>Peer to Peer:</a:t>
            </a:r>
            <a:endParaRPr/>
          </a:p>
        </p:txBody>
      </p:sp>
      <p:sp>
        <p:nvSpPr>
          <p:cNvPr id="163" name="Google Shape;163;p1"/>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64" name="Google Shape;164;p1"/>
          <p:cNvPicPr preferRelativeResize="0"/>
          <p:nvPr>
            <p:ph idx="3" type="pic"/>
          </p:nvPr>
        </p:nvPicPr>
        <p:blipFill rotWithShape="1">
          <a:blip r:embed="rId3">
            <a:alphaModFix/>
          </a:blip>
          <a:srcRect b="0" l="667" r="667" t="0"/>
          <a:stretch/>
        </p:blipFill>
        <p:spPr>
          <a:xfrm>
            <a:off x="5861120" y="433094"/>
            <a:ext cx="5470479" cy="5127406"/>
          </a:xfrm>
          <a:prstGeom prst="rect">
            <a:avLst/>
          </a:prstGeom>
          <a:solidFill>
            <a:srgbClr val="D8D8D8"/>
          </a:solidFill>
          <a:ln>
            <a:noFill/>
          </a:ln>
        </p:spPr>
      </p:pic>
      <p:sp>
        <p:nvSpPr>
          <p:cNvPr id="165" name="Google Shape;165;p1"/>
          <p:cNvSpPr txBox="1"/>
          <p:nvPr/>
        </p:nvSpPr>
        <p:spPr>
          <a:xfrm>
            <a:off x="8296857" y="222724"/>
            <a:ext cx="2309962" cy="697353"/>
          </a:xfrm>
          <a:prstGeom prst="rect">
            <a:avLst/>
          </a:prstGeom>
          <a:solidFill>
            <a:srgbClr val="E8A116"/>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IE" sz="3600" u="none" cap="none" strike="noStrike">
                <a:solidFill>
                  <a:schemeClr val="lt1"/>
                </a:solidFill>
                <a:latin typeface="Calibri"/>
                <a:ea typeface="Calibri"/>
                <a:cs typeface="Calibri"/>
                <a:sym typeface="Calibri"/>
              </a:rPr>
              <a:t>MODUL</a:t>
            </a:r>
            <a:r>
              <a:rPr b="1" lang="en-IE" sz="3600">
                <a:solidFill>
                  <a:schemeClr val="lt1"/>
                </a:solidFill>
                <a:latin typeface="Calibri"/>
                <a:ea typeface="Calibri"/>
                <a:cs typeface="Calibri"/>
                <a:sym typeface="Calibri"/>
              </a:rPr>
              <a:t>O</a:t>
            </a:r>
            <a:r>
              <a:rPr b="1" i="0" lang="en-IE" sz="3600" u="none" cap="none" strike="noStrike">
                <a:solidFill>
                  <a:schemeClr val="lt1"/>
                </a:solidFill>
                <a:latin typeface="Calibri"/>
                <a:ea typeface="Calibri"/>
                <a:cs typeface="Calibri"/>
                <a:sym typeface="Calibri"/>
              </a:rPr>
              <a:t> 2</a:t>
            </a:r>
            <a:endParaRPr b="0" i="0" sz="1400" u="none" cap="none" strike="noStrike">
              <a:solidFill>
                <a:srgbClr val="000000"/>
              </a:solidFill>
              <a:latin typeface="Arial"/>
              <a:ea typeface="Arial"/>
              <a:cs typeface="Arial"/>
              <a:sym typeface="Arial"/>
            </a:endParaRPr>
          </a:p>
        </p:txBody>
      </p:sp>
      <p:cxnSp>
        <p:nvCxnSpPr>
          <p:cNvPr id="166" name="Google Shape;166;p1"/>
          <p:cNvCxnSpPr/>
          <p:nvPr/>
        </p:nvCxnSpPr>
        <p:spPr>
          <a:xfrm rot="10800000">
            <a:off x="0" y="3885540"/>
            <a:ext cx="5070764"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0"/>
          <p:cNvSpPr txBox="1"/>
          <p:nvPr>
            <p:ph idx="1" type="body"/>
          </p:nvPr>
        </p:nvSpPr>
        <p:spPr>
          <a:xfrm>
            <a:off x="3399275" y="429400"/>
            <a:ext cx="8294400" cy="4584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S</a:t>
            </a:r>
            <a:r>
              <a:rPr b="1" lang="en-IE" sz="3200">
                <a:solidFill>
                  <a:srgbClr val="296B5F"/>
                </a:solidFill>
              </a:rPr>
              <a:t>alute e sicurezza sono importanti</a:t>
            </a:r>
            <a:endParaRPr b="1" sz="3200">
              <a:solidFill>
                <a:srgbClr val="296B5F"/>
              </a:solidFill>
            </a:endParaRPr>
          </a:p>
          <a:p>
            <a:pPr indent="0" lvl="0" marL="0" rtl="0" algn="l">
              <a:lnSpc>
                <a:spcPct val="100000"/>
              </a:lnSpc>
              <a:spcBef>
                <a:spcPts val="0"/>
              </a:spcBef>
              <a:spcAft>
                <a:spcPts val="0"/>
              </a:spcAft>
              <a:buClr>
                <a:srgbClr val="E8A116"/>
              </a:buClr>
              <a:buSzPts val="3200"/>
              <a:buNone/>
            </a:pPr>
            <a:r>
              <a:rPr b="1" lang="en-IE" sz="3200">
                <a:solidFill>
                  <a:srgbClr val="296B5F"/>
                </a:solidFill>
              </a:rPr>
              <a:t>nelle aziende agricole.</a:t>
            </a:r>
            <a:endParaRPr b="1" sz="3200">
              <a:solidFill>
                <a:srgbClr val="296B5F"/>
              </a:solidFill>
            </a:endParaRPr>
          </a:p>
          <a:p>
            <a:pPr indent="0" lvl="0" marL="0" rtl="0" algn="l">
              <a:lnSpc>
                <a:spcPct val="100000"/>
              </a:lnSpc>
              <a:spcBef>
                <a:spcPts val="0"/>
              </a:spcBef>
              <a:spcAft>
                <a:spcPts val="0"/>
              </a:spcAft>
              <a:buClr>
                <a:srgbClr val="E8A116"/>
              </a:buClr>
              <a:buSzPts val="3200"/>
              <a:buNone/>
            </a:pPr>
            <a:r>
              <a:t/>
            </a:r>
            <a:endParaRPr b="1" sz="3200">
              <a:solidFill>
                <a:srgbClr val="296B5F"/>
              </a:solidFill>
            </a:endParaRPr>
          </a:p>
          <a:p>
            <a:pPr indent="0" lvl="0" marL="0" rtl="0" algn="just">
              <a:lnSpc>
                <a:spcPct val="100000"/>
              </a:lnSpc>
              <a:spcBef>
                <a:spcPts val="0"/>
              </a:spcBef>
              <a:spcAft>
                <a:spcPts val="0"/>
              </a:spcAft>
              <a:buClr>
                <a:srgbClr val="E8A116"/>
              </a:buClr>
              <a:buSzPts val="2400"/>
              <a:buNone/>
            </a:pPr>
            <a:r>
              <a:rPr lang="en-IE" sz="2200"/>
              <a:t>È importante lavorare in un ambiente sicuro per massimizzare il reddito e garantire la qualità di vita a tutta la famiglia. I fattori umani sono coinvolti nel 90% degli infortuni sul lavoro (ad esempio stanchezza, orari di lavoro eccessivi, fretta). Possono verificarsi lesioni gravi o mortali a causa dell'uso improprio di veicoli, macchinari e attrezzature, scarsa movimentazione manuale, cadute dall'alto, caduta di oggetti, bestiame, annegamento, folgorazione, uso improprio di sostanze chimiche,  ecc. Effettuare una valutazione del rischio. Identificare pericoli e rischi e utilizzare procedure operativ</a:t>
            </a:r>
            <a:r>
              <a:rPr lang="en-IE" sz="2300"/>
              <a:t>e</a:t>
            </a:r>
            <a:r>
              <a:rPr lang="en-IE" sz="2200"/>
              <a:t> standard per evitare incidenti. In genere il 33% di tutti gli incidenti sul posto di lavoro derivano da una scarsa movimentazione manuale: mantenere la schiena in una buona postura e utilizzare i muscoli delle gambe per azionare il sollevamento, ecc.</a:t>
            </a:r>
            <a:r>
              <a:rPr lang="en-IE" sz="2200"/>
              <a:t> </a:t>
            </a:r>
            <a:endParaRPr sz="2200"/>
          </a:p>
          <a:p>
            <a:pPr indent="0" lvl="0" marL="0" rtl="0" algn="l">
              <a:lnSpc>
                <a:spcPct val="100000"/>
              </a:lnSpc>
              <a:spcBef>
                <a:spcPts val="0"/>
              </a:spcBef>
              <a:spcAft>
                <a:spcPts val="0"/>
              </a:spcAft>
              <a:buClr>
                <a:srgbClr val="E8A116"/>
              </a:buClr>
              <a:buSzPts val="2400"/>
              <a:buNone/>
            </a:pPr>
            <a:r>
              <a:t/>
            </a:r>
            <a:endParaRPr sz="2400"/>
          </a:p>
        </p:txBody>
      </p:sp>
      <p:grpSp>
        <p:nvGrpSpPr>
          <p:cNvPr id="303" name="Google Shape;303;p10"/>
          <p:cNvGrpSpPr/>
          <p:nvPr/>
        </p:nvGrpSpPr>
        <p:grpSpPr>
          <a:xfrm flipH="1" rot="10800000">
            <a:off x="0" y="2303025"/>
            <a:ext cx="3215568" cy="4584850"/>
            <a:chOff x="0" y="-412420"/>
            <a:chExt cx="3390864" cy="4834792"/>
          </a:xfrm>
        </p:grpSpPr>
        <p:sp>
          <p:nvSpPr>
            <p:cNvPr id="304" name="Google Shape;304;p10"/>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5" name="Google Shape;305;p10"/>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10"/>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07" name="Google Shape;307;p10"/>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Health and Safety in Urban Agriculture Settings</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grpSp>
        <p:nvGrpSpPr>
          <p:cNvPr id="308" name="Google Shape;308;p10"/>
          <p:cNvGrpSpPr/>
          <p:nvPr/>
        </p:nvGrpSpPr>
        <p:grpSpPr>
          <a:xfrm>
            <a:off x="2048544" y="429181"/>
            <a:ext cx="997032" cy="1008734"/>
            <a:chOff x="7190753" y="5365577"/>
            <a:chExt cx="745522" cy="754272"/>
          </a:xfrm>
        </p:grpSpPr>
        <p:grpSp>
          <p:nvGrpSpPr>
            <p:cNvPr id="309" name="Google Shape;309;p10"/>
            <p:cNvGrpSpPr/>
            <p:nvPr/>
          </p:nvGrpSpPr>
          <p:grpSpPr>
            <a:xfrm>
              <a:off x="7353351" y="5651417"/>
              <a:ext cx="420044" cy="75879"/>
              <a:chOff x="7353351" y="5651417"/>
              <a:chExt cx="420044" cy="75879"/>
            </a:xfrm>
          </p:grpSpPr>
          <p:sp>
            <p:nvSpPr>
              <p:cNvPr id="310" name="Google Shape;310;p10"/>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p10"/>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2" name="Google Shape;312;p10"/>
            <p:cNvGrpSpPr/>
            <p:nvPr/>
          </p:nvGrpSpPr>
          <p:grpSpPr>
            <a:xfrm>
              <a:off x="7190753" y="5365577"/>
              <a:ext cx="745522" cy="754272"/>
              <a:chOff x="7190753" y="5365577"/>
              <a:chExt cx="745522" cy="754272"/>
            </a:xfrm>
          </p:grpSpPr>
          <p:sp>
            <p:nvSpPr>
              <p:cNvPr id="313" name="Google Shape;313;p10"/>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10"/>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p10"/>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p10"/>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10"/>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10"/>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10"/>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p10"/>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p10"/>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22" name="Google Shape;322;p10"/>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323" name="Google Shape;323;p10"/>
          <p:cNvPicPr preferRelativeResize="0"/>
          <p:nvPr/>
        </p:nvPicPr>
        <p:blipFill rotWithShape="1">
          <a:blip r:embed="rId3">
            <a:alphaModFix/>
          </a:blip>
          <a:srcRect b="0" l="0" r="0" t="0"/>
          <a:stretch/>
        </p:blipFill>
        <p:spPr>
          <a:xfrm>
            <a:off x="9341004" y="533724"/>
            <a:ext cx="2352675" cy="8001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98"/>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200">
                <a:solidFill>
                  <a:srgbClr val="424242"/>
                </a:solidFill>
              </a:rPr>
              <a:t>Il</a:t>
            </a:r>
            <a:r>
              <a:rPr lang="en-IE" sz="1900">
                <a:solidFill>
                  <a:srgbClr val="424242"/>
                </a:solidFill>
              </a:rPr>
              <a:t> </a:t>
            </a:r>
            <a:r>
              <a:rPr lang="en-IE" sz="1900">
                <a:solidFill>
                  <a:srgbClr val="424242"/>
                </a:solidFill>
              </a:rPr>
              <a:t>tubo di troppopieno dovrebbe essere posizionato circa un pollice sotto il bordo della cisterna in modo che l’acqua passi attraverso il tubo invece di fuoriuscire dal bordo della cisterna. Nel caso in cui tutti i serbatoi di stoccaggio diventano pieni e la pioggia continua, è necessario trovare un deposito alternativo per l’acqua in eccesso. Un’area prato concava potrebbe essere ideale come zona del troppopieno, consentendo così all’acqua piovana di filtrare lentamente nel terreno. </a:t>
            </a:r>
            <a:endParaRPr sz="1900">
              <a:solidFill>
                <a:srgbClr val="424242"/>
              </a:solidFill>
            </a:endParaRPr>
          </a:p>
          <a:p>
            <a:pPr indent="-15875" lvl="0" marL="15875" rtl="0" algn="just">
              <a:lnSpc>
                <a:spcPct val="101818"/>
              </a:lnSpc>
              <a:spcBef>
                <a:spcPts val="0"/>
              </a:spcBef>
              <a:spcAft>
                <a:spcPts val="0"/>
              </a:spcAft>
              <a:buClr>
                <a:srgbClr val="424242"/>
              </a:buClr>
              <a:buSzPts val="2200"/>
              <a:buNone/>
            </a:pPr>
            <a:r>
              <a:rPr lang="en-IE" sz="1900">
                <a:solidFill>
                  <a:srgbClr val="424242"/>
                </a:solidFill>
              </a:rPr>
              <a:t>Filtro - acqua potabile.</a:t>
            </a:r>
            <a:endParaRPr/>
          </a:p>
        </p:txBody>
      </p:sp>
      <p:sp>
        <p:nvSpPr>
          <p:cNvPr id="1823" name="Google Shape;1823;p98"/>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Raccolta dell’acqua piovana</a:t>
            </a:r>
            <a:endParaRPr b="1">
              <a:solidFill>
                <a:srgbClr val="E8A116"/>
              </a:solidFill>
            </a:endParaRPr>
          </a:p>
        </p:txBody>
      </p:sp>
      <p:cxnSp>
        <p:nvCxnSpPr>
          <p:cNvPr id="1824" name="Google Shape;1824;p98"/>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825" name="Google Shape;1825;p98"/>
          <p:cNvGrpSpPr/>
          <p:nvPr/>
        </p:nvGrpSpPr>
        <p:grpSpPr>
          <a:xfrm>
            <a:off x="9738259" y="644528"/>
            <a:ext cx="961824" cy="962014"/>
            <a:chOff x="4611260" y="4192636"/>
            <a:chExt cx="2206282" cy="2206718"/>
          </a:xfrm>
        </p:grpSpPr>
        <p:sp>
          <p:nvSpPr>
            <p:cNvPr id="1826" name="Google Shape;1826;p98"/>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7" name="Google Shape;1827;p98"/>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8" name="Google Shape;1828;p98"/>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9" name="Google Shape;1829;p98"/>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0" name="Google Shape;1830;p98"/>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31" name="Google Shape;1831;p98"/>
          <p:cNvGrpSpPr/>
          <p:nvPr/>
        </p:nvGrpSpPr>
        <p:grpSpPr>
          <a:xfrm>
            <a:off x="9959800" y="1179294"/>
            <a:ext cx="520217" cy="386895"/>
            <a:chOff x="5119443" y="5419311"/>
            <a:chExt cx="1193302" cy="887480"/>
          </a:xfrm>
        </p:grpSpPr>
        <p:sp>
          <p:nvSpPr>
            <p:cNvPr id="1832" name="Google Shape;1832;p98"/>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3" name="Google Shape;1833;p98"/>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4" name="Google Shape;1834;p98"/>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5" name="Google Shape;1835;p98"/>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9" name="Shape 1839"/>
        <p:cNvGrpSpPr/>
        <p:nvPr/>
      </p:nvGrpSpPr>
      <p:grpSpPr>
        <a:xfrm>
          <a:off x="0" y="0"/>
          <a:ext cx="0" cy="0"/>
          <a:chOff x="0" y="0"/>
          <a:chExt cx="0" cy="0"/>
        </a:xfrm>
      </p:grpSpPr>
      <p:sp>
        <p:nvSpPr>
          <p:cNvPr id="1840" name="Google Shape;1840;p99"/>
          <p:cNvSpPr txBox="1"/>
          <p:nvPr>
            <p:ph idx="2" type="body"/>
          </p:nvPr>
        </p:nvSpPr>
        <p:spPr>
          <a:xfrm>
            <a:off x="683833" y="644528"/>
            <a:ext cx="3182314"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Raccolta dell’acqua piovana</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841" name="Google Shape;1841;p99"/>
          <p:cNvCxnSpPr/>
          <p:nvPr/>
        </p:nvCxnSpPr>
        <p:spPr>
          <a:xfrm rot="-5400000">
            <a:off x="1314487" y="2124621"/>
            <a:ext cx="3600000" cy="0"/>
          </a:xfrm>
          <a:prstGeom prst="straightConnector1">
            <a:avLst/>
          </a:prstGeom>
          <a:noFill/>
          <a:ln cap="flat" cmpd="sng" w="34925">
            <a:solidFill>
              <a:srgbClr val="E8A116"/>
            </a:solidFill>
            <a:prstDash val="solid"/>
            <a:miter lim="800000"/>
            <a:headEnd len="sm" w="sm" type="none"/>
            <a:tailEnd len="sm" w="sm" type="none"/>
          </a:ln>
        </p:spPr>
      </p:cxnSp>
      <p:pic>
        <p:nvPicPr>
          <p:cNvPr id="1842" name="Google Shape;1842;p99"/>
          <p:cNvPicPr preferRelativeResize="0"/>
          <p:nvPr/>
        </p:nvPicPr>
        <p:blipFill rotWithShape="1">
          <a:blip r:embed="rId3">
            <a:alphaModFix/>
          </a:blip>
          <a:srcRect b="0" l="0" r="0" t="0"/>
          <a:stretch/>
        </p:blipFill>
        <p:spPr>
          <a:xfrm>
            <a:off x="4886576" y="386987"/>
            <a:ext cx="4752274" cy="531492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6" name="Shape 1846"/>
        <p:cNvGrpSpPr/>
        <p:nvPr/>
      </p:nvGrpSpPr>
      <p:grpSpPr>
        <a:xfrm>
          <a:off x="0" y="0"/>
          <a:ext cx="0" cy="0"/>
          <a:chOff x="0" y="0"/>
          <a:chExt cx="0" cy="0"/>
        </a:xfrm>
      </p:grpSpPr>
      <p:sp>
        <p:nvSpPr>
          <p:cNvPr id="1847" name="Google Shape;1847;p10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8" name="Google Shape;1848;p10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S</a:t>
            </a:r>
            <a:r>
              <a:rPr b="1" lang="en-IE" sz="1800"/>
              <a:t>iti web</a:t>
            </a:r>
            <a:r>
              <a:rPr lang="en-IE" sz="1800"/>
              <a:t>: 	</a:t>
            </a:r>
            <a:r>
              <a:rPr lang="en-IE" sz="1800" u="sng">
                <a:solidFill>
                  <a:schemeClr val="hlink"/>
                </a:solidFill>
                <a:hlinkClick r:id="rId3"/>
              </a:rPr>
              <a:t>https://rainharvesting.com.au</a:t>
            </a:r>
            <a:r>
              <a:rPr lang="en-IE" sz="1800"/>
              <a:t> /. A beginners guide to rainwater harvesting https://www.treehugger.com/beginners-guide-to-rainwater-harvesting-5089884</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YouTube</a:t>
            </a:r>
            <a:r>
              <a:rPr lang="en-IE" sz="1800"/>
              <a:t>: </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Case Study: 	</a:t>
            </a:r>
            <a:r>
              <a:rPr lang="en-IE" sz="1800"/>
              <a:t>La Ferme Du Trichon.</a:t>
            </a:r>
            <a:r>
              <a:rPr lang="en-IE" sz="1800">
                <a:solidFill>
                  <a:srgbClr val="FF0000"/>
                </a:solidFill>
              </a:rPr>
              <a:t> </a:t>
            </a:r>
            <a:endParaRPr/>
          </a:p>
          <a:p>
            <a:pPr indent="-1296988" lvl="0" marL="1296988" rtl="0" algn="l">
              <a:lnSpc>
                <a:spcPct val="90000"/>
              </a:lnSpc>
              <a:spcBef>
                <a:spcPts val="1000"/>
              </a:spcBef>
              <a:spcAft>
                <a:spcPts val="0"/>
              </a:spcAft>
              <a:buClr>
                <a:srgbClr val="424242"/>
              </a:buClr>
              <a:buSzPts val="1800"/>
              <a:buNone/>
            </a:pPr>
            <a:r>
              <a:t/>
            </a:r>
            <a:endParaRPr b="1" sz="1800">
              <a:solidFill>
                <a:srgbClr val="FF0000"/>
              </a:solidFill>
            </a:endParaRPr>
          </a:p>
          <a:p>
            <a:pPr indent="-1296988" lvl="0" marL="1296988" rtl="0" algn="l">
              <a:lnSpc>
                <a:spcPct val="90000"/>
              </a:lnSpc>
              <a:spcBef>
                <a:spcPts val="1000"/>
              </a:spcBef>
              <a:spcAft>
                <a:spcPts val="0"/>
              </a:spcAft>
              <a:buClr>
                <a:srgbClr val="424242"/>
              </a:buClr>
              <a:buSzPts val="1800"/>
              <a:buNone/>
            </a:pPr>
            <a:r>
              <a:rPr b="1" lang="en-IE" sz="1800"/>
              <a:t>Pubblicazione</a:t>
            </a:r>
            <a:r>
              <a:rPr lang="en-IE" sz="1800"/>
              <a:t>: Waterfall, P., 2006. Harvesting rainwater for landscape use.</a:t>
            </a:r>
            <a:endParaRPr/>
          </a:p>
          <a:p>
            <a:pPr indent="-1296988" lvl="0" marL="1296988" rtl="0" algn="l">
              <a:lnSpc>
                <a:spcPct val="90000"/>
              </a:lnSpc>
              <a:spcBef>
                <a:spcPts val="1000"/>
              </a:spcBef>
              <a:spcAft>
                <a:spcPts val="0"/>
              </a:spcAft>
              <a:buClr>
                <a:srgbClr val="424242"/>
              </a:buClr>
              <a:buSzPts val="1800"/>
              <a:buNone/>
            </a:pPr>
            <a:r>
              <a:t/>
            </a:r>
            <a:endParaRPr sz="1800"/>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1849" name="Google Shape;1849;p10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1850" name="Google Shape;1850;p10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101"/>
          <p:cNvSpPr/>
          <p:nvPr/>
        </p:nvSpPr>
        <p:spPr>
          <a:xfrm>
            <a:off x="-1" y="1"/>
            <a:ext cx="12192001"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56" name="Google Shape;1856;p101"/>
          <p:cNvGrpSpPr/>
          <p:nvPr/>
        </p:nvGrpSpPr>
        <p:grpSpPr>
          <a:xfrm>
            <a:off x="9640038" y="1541103"/>
            <a:ext cx="4223513" cy="5362664"/>
            <a:chOff x="4590383" y="646852"/>
            <a:chExt cx="2225652" cy="2825947"/>
          </a:xfrm>
        </p:grpSpPr>
        <p:sp>
          <p:nvSpPr>
            <p:cNvPr id="1857" name="Google Shape;1857;p101"/>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8" name="Google Shape;1858;p101"/>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9" name="Google Shape;1859;p101"/>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0" name="Google Shape;1860;p101"/>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1" name="Google Shape;1861;p101"/>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2" name="Google Shape;1862;p101"/>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3" name="Google Shape;1863;p101"/>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4" name="Google Shape;1864;p101"/>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5" name="Google Shape;1865;p101"/>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6" name="Google Shape;1866;p101"/>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7" name="Google Shape;1867;p101"/>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8" name="Google Shape;1868;p101"/>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9" name="Google Shape;1869;p101"/>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0" name="Google Shape;1870;p101"/>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1" name="Google Shape;1871;p101"/>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2" name="Google Shape;1872;p101"/>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3" name="Google Shape;1873;p101"/>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4" name="Google Shape;1874;p101"/>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5" name="Google Shape;1875;p101"/>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6" name="Google Shape;1876;p101"/>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7" name="Google Shape;1877;p101"/>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8" name="Google Shape;1878;p101"/>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9" name="Google Shape;1879;p101"/>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0" name="Google Shape;1880;p101"/>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1" name="Google Shape;1881;p101"/>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2" name="Google Shape;1882;p101"/>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3" name="Google Shape;1883;p101"/>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4" name="Google Shape;1884;p101"/>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5" name="Google Shape;1885;p101"/>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6" name="Google Shape;1886;p101"/>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7" name="Google Shape;1887;p101"/>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8" name="Google Shape;1888;p101"/>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9" name="Google Shape;1889;p101"/>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0" name="Google Shape;1890;p101"/>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1" name="Google Shape;1891;p101"/>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2" name="Google Shape;1892;p101"/>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3" name="Google Shape;1893;p101"/>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4" name="Google Shape;1894;p101"/>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5" name="Google Shape;1895;p101"/>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6" name="Google Shape;1896;p101"/>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97" name="Google Shape;1897;p101"/>
          <p:cNvGrpSpPr/>
          <p:nvPr/>
        </p:nvGrpSpPr>
        <p:grpSpPr>
          <a:xfrm>
            <a:off x="-2978724" y="565484"/>
            <a:ext cx="4223513" cy="5362664"/>
            <a:chOff x="4590383" y="646852"/>
            <a:chExt cx="2225652" cy="2825947"/>
          </a:xfrm>
        </p:grpSpPr>
        <p:sp>
          <p:nvSpPr>
            <p:cNvPr id="1898" name="Google Shape;1898;p101"/>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9" name="Google Shape;1899;p101"/>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0" name="Google Shape;1900;p101"/>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1" name="Google Shape;1901;p101"/>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2" name="Google Shape;1902;p101"/>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3" name="Google Shape;1903;p101"/>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4" name="Google Shape;1904;p101"/>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5" name="Google Shape;1905;p101"/>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6" name="Google Shape;1906;p101"/>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7" name="Google Shape;1907;p101"/>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8" name="Google Shape;1908;p101"/>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9" name="Google Shape;1909;p101"/>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0" name="Google Shape;1910;p101"/>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1" name="Google Shape;1911;p101"/>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2" name="Google Shape;1912;p101"/>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3" name="Google Shape;1913;p101"/>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4" name="Google Shape;1914;p101"/>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5" name="Google Shape;1915;p101"/>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6" name="Google Shape;1916;p101"/>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7" name="Google Shape;1917;p101"/>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8" name="Google Shape;1918;p101"/>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9" name="Google Shape;1919;p101"/>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0" name="Google Shape;1920;p101"/>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1" name="Google Shape;1921;p101"/>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2" name="Google Shape;1922;p101"/>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3" name="Google Shape;1923;p101"/>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4" name="Google Shape;1924;p101"/>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5" name="Google Shape;1925;p101"/>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6" name="Google Shape;1926;p101"/>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7" name="Google Shape;1927;p101"/>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8" name="Google Shape;1928;p101"/>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9" name="Google Shape;1929;p101"/>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0" name="Google Shape;1930;p101"/>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1" name="Google Shape;1931;p101"/>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2" name="Google Shape;1932;p101"/>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3" name="Google Shape;1933;p101"/>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4" name="Google Shape;1934;p101"/>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5" name="Google Shape;1935;p101"/>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6" name="Google Shape;1936;p101"/>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7" name="Google Shape;1937;p101"/>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38" name="Google Shape;1938;p101"/>
          <p:cNvGrpSpPr/>
          <p:nvPr/>
        </p:nvGrpSpPr>
        <p:grpSpPr>
          <a:xfrm>
            <a:off x="-1" y="426031"/>
            <a:ext cx="11594985" cy="6272717"/>
            <a:chOff x="-1" y="469619"/>
            <a:chExt cx="10168258" cy="6914508"/>
          </a:xfrm>
        </p:grpSpPr>
        <p:sp>
          <p:nvSpPr>
            <p:cNvPr id="1939" name="Google Shape;1939;p101"/>
            <p:cNvSpPr/>
            <p:nvPr/>
          </p:nvSpPr>
          <p:spPr>
            <a:xfrm>
              <a:off x="523554" y="469619"/>
              <a:ext cx="9644703" cy="6355761"/>
            </a:xfrm>
            <a:custGeom>
              <a:rect b="b" l="l" r="r" t="t"/>
              <a:pathLst>
                <a:path extrusionOk="0" h="5260027" w="801199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0" name="Google Shape;1940;p101"/>
            <p:cNvSpPr/>
            <p:nvPr/>
          </p:nvSpPr>
          <p:spPr>
            <a:xfrm>
              <a:off x="-1" y="6454840"/>
              <a:ext cx="3693934" cy="715533"/>
            </a:xfrm>
            <a:custGeom>
              <a:rect b="b" l="l" r="r" t="t"/>
              <a:pathLst>
                <a:path extrusionOk="0" h="727928" w="6101044">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1" name="Google Shape;1941;p101"/>
            <p:cNvSpPr txBox="1"/>
            <p:nvPr/>
          </p:nvSpPr>
          <p:spPr>
            <a:xfrm>
              <a:off x="584605" y="6439129"/>
              <a:ext cx="6101044" cy="7207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www.</a:t>
              </a:r>
              <a:r>
                <a:rPr b="1" i="0" lang="en-IE" sz="2400" u="none" cap="none" strike="noStrike">
                  <a:solidFill>
                    <a:schemeClr val="lt1"/>
                  </a:solidFill>
                  <a:latin typeface="Calibri"/>
                  <a:ea typeface="Calibri"/>
                  <a:cs typeface="Calibri"/>
                  <a:sym typeface="Calibri"/>
                </a:rPr>
                <a:t>natureproject</a:t>
              </a:r>
              <a:r>
                <a:rPr b="0" i="0" lang="en-IE" sz="2400" u="none" cap="none" strike="noStrike">
                  <a:solidFill>
                    <a:schemeClr val="lt1"/>
                  </a:solidFill>
                  <a:latin typeface="Calibri"/>
                  <a:ea typeface="Calibri"/>
                  <a:cs typeface="Calibri"/>
                  <a:sym typeface="Calibri"/>
                </a:rPr>
                <a:t>.info</a:t>
              </a:r>
              <a:endParaRPr b="0" i="0" sz="2400" u="none" cap="none" strike="noStrike">
                <a:solidFill>
                  <a:schemeClr val="lt1"/>
                </a:solidFill>
                <a:latin typeface="Calibri"/>
                <a:ea typeface="Calibri"/>
                <a:cs typeface="Calibri"/>
                <a:sym typeface="Calibri"/>
              </a:endParaRPr>
            </a:p>
          </p:txBody>
        </p:sp>
        <p:sp>
          <p:nvSpPr>
            <p:cNvPr id="1942" name="Google Shape;1942;p101"/>
            <p:cNvSpPr txBox="1"/>
            <p:nvPr/>
          </p:nvSpPr>
          <p:spPr>
            <a:xfrm>
              <a:off x="992957" y="1195560"/>
              <a:ext cx="7687800" cy="95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lang="en-IE" sz="5000">
                  <a:solidFill>
                    <a:srgbClr val="E8A116"/>
                  </a:solidFill>
                  <a:latin typeface="Calibri"/>
                  <a:ea typeface="Calibri"/>
                  <a:cs typeface="Calibri"/>
                  <a:sym typeface="Calibri"/>
                </a:rPr>
                <a:t>CERTIFICATO</a:t>
              </a:r>
              <a:endParaRPr b="0" i="0" sz="1400" u="none" cap="none" strike="noStrike">
                <a:solidFill>
                  <a:srgbClr val="000000"/>
                </a:solidFill>
                <a:latin typeface="Arial"/>
                <a:ea typeface="Arial"/>
                <a:cs typeface="Arial"/>
                <a:sym typeface="Arial"/>
              </a:endParaRPr>
            </a:p>
          </p:txBody>
        </p:sp>
        <p:sp>
          <p:nvSpPr>
            <p:cNvPr id="1943" name="Google Shape;1943;p101"/>
            <p:cNvSpPr txBox="1"/>
            <p:nvPr/>
          </p:nvSpPr>
          <p:spPr>
            <a:xfrm>
              <a:off x="1091922" y="2115261"/>
              <a:ext cx="7687800" cy="171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lang="en-IE" sz="1900">
                  <a:solidFill>
                    <a:srgbClr val="424242"/>
                  </a:solidFill>
                  <a:latin typeface="Calibri"/>
                  <a:ea typeface="Calibri"/>
                  <a:cs typeface="Calibri"/>
                  <a:sym typeface="Calibri"/>
                </a:rPr>
                <a:t>Si certifica che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IE" sz="1900" u="none" cap="none" strike="noStrike">
                  <a:solidFill>
                    <a:srgbClr val="424242"/>
                  </a:solidFill>
                  <a:latin typeface="Calibri"/>
                  <a:ea typeface="Calibri"/>
                  <a:cs typeface="Calibri"/>
                  <a:sym typeface="Calibri"/>
                </a:rPr>
                <a:t>N</a:t>
              </a:r>
              <a:r>
                <a:rPr lang="en-IE" sz="1900">
                  <a:solidFill>
                    <a:srgbClr val="424242"/>
                  </a:solidFill>
                  <a:latin typeface="Calibri"/>
                  <a:ea typeface="Calibri"/>
                  <a:cs typeface="Calibri"/>
                  <a:sym typeface="Calibri"/>
                </a:rPr>
                <a:t>OME COGNOME</a:t>
              </a:r>
              <a:endParaRPr sz="1900">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t/>
              </a:r>
              <a:endParaRPr sz="1900">
                <a:solidFill>
                  <a:srgbClr val="424242"/>
                </a:solidFill>
                <a:latin typeface="Calibri"/>
                <a:ea typeface="Calibri"/>
                <a:cs typeface="Calibri"/>
                <a:sym typeface="Calibri"/>
              </a:endParaRPr>
            </a:p>
          </p:txBody>
        </p:sp>
        <p:grpSp>
          <p:nvGrpSpPr>
            <p:cNvPr id="1944" name="Google Shape;1944;p101"/>
            <p:cNvGrpSpPr/>
            <p:nvPr/>
          </p:nvGrpSpPr>
          <p:grpSpPr>
            <a:xfrm>
              <a:off x="858615" y="3493672"/>
              <a:ext cx="8004457" cy="1218442"/>
              <a:chOff x="3284540" y="2297209"/>
              <a:chExt cx="6362218" cy="1218442"/>
            </a:xfrm>
          </p:grpSpPr>
          <p:sp>
            <p:nvSpPr>
              <p:cNvPr id="1945" name="Google Shape;1945;p101"/>
              <p:cNvSpPr/>
              <p:nvPr/>
            </p:nvSpPr>
            <p:spPr>
              <a:xfrm>
                <a:off x="4095142"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6" name="Google Shape;1946;p101"/>
              <p:cNvSpPr/>
              <p:nvPr/>
            </p:nvSpPr>
            <p:spPr>
              <a:xfrm>
                <a:off x="3284540" y="2297209"/>
                <a:ext cx="5519870" cy="12701"/>
              </a:xfrm>
              <a:custGeom>
                <a:rect b="b" l="l" r="r" t="t"/>
                <a:pathLst>
                  <a:path extrusionOk="0" h="12701" w="5519870">
                    <a:moveTo>
                      <a:pt x="0" y="0"/>
                    </a:moveTo>
                    <a:lnTo>
                      <a:pt x="5519871" y="0"/>
                    </a:lnTo>
                  </a:path>
                </a:pathLst>
              </a:custGeom>
              <a:noFill/>
              <a:ln cap="flat" cmpd="sng" w="9525">
                <a:solidFill>
                  <a:srgbClr val="296B5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7" name="Google Shape;1947;p101"/>
              <p:cNvSpPr/>
              <p:nvPr/>
            </p:nvSpPr>
            <p:spPr>
              <a:xfrm>
                <a:off x="9640409"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48" name="Google Shape;1948;p101"/>
            <p:cNvSpPr txBox="1"/>
            <p:nvPr/>
          </p:nvSpPr>
          <p:spPr>
            <a:xfrm>
              <a:off x="1366230" y="3635927"/>
              <a:ext cx="6813600" cy="374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lang="en-IE" sz="1800">
                  <a:solidFill>
                    <a:srgbClr val="092E4B"/>
                  </a:solidFill>
                  <a:latin typeface="Calibri"/>
                  <a:ea typeface="Calibri"/>
                  <a:cs typeface="Calibri"/>
                  <a:sym typeface="Calibri"/>
                </a:rPr>
                <a:t>Ha completato il </a:t>
              </a:r>
              <a:endParaRPr b="0" i="0" sz="1800" u="none" cap="none" strike="noStrike">
                <a:solidFill>
                  <a:srgbClr val="092E4B"/>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800" u="none" cap="none" strike="noStrike">
                <a:solidFill>
                  <a:srgbClr val="092E4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IE" sz="2400" u="none" cap="none" strike="noStrike">
                  <a:solidFill>
                    <a:srgbClr val="092E4B"/>
                  </a:solidFill>
                  <a:latin typeface="Calibri"/>
                  <a:ea typeface="Calibri"/>
                  <a:cs typeface="Calibri"/>
                  <a:sym typeface="Calibri"/>
                </a:rPr>
                <a:t>NATURE Modul</a:t>
              </a:r>
              <a:r>
                <a:rPr b="1" lang="en-IE" sz="2400">
                  <a:solidFill>
                    <a:srgbClr val="092E4B"/>
                  </a:solidFill>
                  <a:latin typeface="Calibri"/>
                  <a:ea typeface="Calibri"/>
                  <a:cs typeface="Calibri"/>
                  <a:sym typeface="Calibri"/>
                </a:rPr>
                <a:t>o</a:t>
              </a:r>
              <a:r>
                <a:rPr b="1" i="0" lang="en-IE" sz="2400" u="none" cap="none" strike="noStrike">
                  <a:solidFill>
                    <a:srgbClr val="092E4B"/>
                  </a:solidFill>
                  <a:latin typeface="Calibri"/>
                  <a:ea typeface="Calibri"/>
                  <a:cs typeface="Calibri"/>
                  <a:sym typeface="Calibri"/>
                </a:rPr>
                <a:t> 2</a:t>
              </a:r>
              <a:endParaRPr b="1" i="0" sz="2400" u="none" cap="none" strike="noStrike">
                <a:solidFill>
                  <a:srgbClr val="092E4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sz="2400">
                <a:solidFill>
                  <a:srgbClr val="092E4B"/>
                </a:solidFill>
                <a:latin typeface="Calibri"/>
                <a:ea typeface="Calibri"/>
                <a:cs typeface="Calibri"/>
                <a:sym typeface="Calibri"/>
              </a:endParaRPr>
            </a:p>
            <a:p>
              <a:pPr indent="0" lvl="0" marL="0" rtl="0" algn="ctr">
                <a:lnSpc>
                  <a:spcPct val="90000"/>
                </a:lnSpc>
                <a:spcBef>
                  <a:spcPts val="0"/>
                </a:spcBef>
                <a:spcAft>
                  <a:spcPts val="0"/>
                </a:spcAft>
                <a:buClr>
                  <a:schemeClr val="lt1"/>
                </a:buClr>
                <a:buSzPts val="4000"/>
                <a:buFont typeface="Arial"/>
                <a:buNone/>
              </a:pPr>
              <a:r>
                <a:rPr b="1" lang="en-IE" sz="2200">
                  <a:solidFill>
                    <a:srgbClr val="092E4B"/>
                  </a:solidFill>
                  <a:latin typeface="Calibri"/>
                  <a:ea typeface="Calibri"/>
                  <a:cs typeface="Calibri"/>
                  <a:sym typeface="Calibri"/>
                </a:rPr>
                <a:t>Guida Peer to Peer:</a:t>
              </a:r>
              <a:endParaRPr sz="2200">
                <a:solidFill>
                  <a:srgbClr val="092E4B"/>
                </a:solidFill>
              </a:endParaRPr>
            </a:p>
            <a:p>
              <a:pPr indent="0" lvl="0" marL="0" rtl="0" algn="ctr">
                <a:lnSpc>
                  <a:spcPct val="90000"/>
                </a:lnSpc>
                <a:spcBef>
                  <a:spcPts val="0"/>
                </a:spcBef>
                <a:spcAft>
                  <a:spcPts val="0"/>
                </a:spcAft>
                <a:buClr>
                  <a:schemeClr val="lt1"/>
                </a:buClr>
                <a:buSzPts val="4000"/>
                <a:buFont typeface="Arial"/>
                <a:buNone/>
              </a:pPr>
              <a:r>
                <a:rPr lang="en-IE" sz="2200">
                  <a:solidFill>
                    <a:srgbClr val="092E4B"/>
                  </a:solidFill>
                  <a:latin typeface="Calibri"/>
                  <a:ea typeface="Calibri"/>
                  <a:cs typeface="Calibri"/>
                  <a:sym typeface="Calibri"/>
                </a:rPr>
                <a:t>Guide Pratiche in Agricoltura Urbana di Comunità</a:t>
              </a:r>
              <a:endParaRPr sz="2200">
                <a:solidFill>
                  <a:srgbClr val="092E4B"/>
                </a:solidFill>
              </a:endParaRPr>
            </a:p>
            <a:p>
              <a:pPr indent="-12700" lvl="0" marL="12700" rtl="0" algn="ctr">
                <a:lnSpc>
                  <a:spcPct val="96470"/>
                </a:lnSpc>
                <a:spcBef>
                  <a:spcPts val="1000"/>
                </a:spcBef>
                <a:spcAft>
                  <a:spcPts val="0"/>
                </a:spcAft>
                <a:buClr>
                  <a:schemeClr val="lt1"/>
                </a:buClr>
                <a:buSzPts val="3400"/>
                <a:buFont typeface="Arial"/>
                <a:buNone/>
              </a:pPr>
              <a:r>
                <a:t/>
              </a:r>
              <a:endParaRPr sz="2900">
                <a:solidFill>
                  <a:srgbClr val="092E4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Arial"/>
                <a:buNone/>
              </a:pPr>
              <a:r>
                <a:t/>
              </a:r>
              <a:endParaRPr sz="1100">
                <a:solidFill>
                  <a:srgbClr val="092E4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100" u="none" cap="none" strike="noStrike">
                <a:solidFill>
                  <a:srgbClr val="092E4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100" u="none" cap="none" strike="noStrike">
                <a:solidFill>
                  <a:srgbClr val="092E4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100" u="none" cap="none" strike="noStrike">
                <a:solidFill>
                  <a:srgbClr val="092E4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IE" sz="1100" u="none" cap="none" strike="noStrike">
                  <a:solidFill>
                    <a:srgbClr val="092E4B"/>
                  </a:solidFill>
                  <a:latin typeface="Calibri"/>
                  <a:ea typeface="Calibri"/>
                  <a:cs typeface="Calibri"/>
                  <a:sym typeface="Calibri"/>
                </a:rPr>
                <a:t> </a:t>
              </a:r>
              <a:endParaRPr b="0" i="0" sz="900" u="none" cap="none" strike="noStrike">
                <a:solidFill>
                  <a:srgbClr val="092E4B"/>
                </a:solidFill>
                <a:latin typeface="Arial"/>
                <a:ea typeface="Arial"/>
                <a:cs typeface="Arial"/>
                <a:sym typeface="Arial"/>
              </a:endParaRPr>
            </a:p>
          </p:txBody>
        </p:sp>
      </p:grpSp>
      <p:sp>
        <p:nvSpPr>
          <p:cNvPr id="1949" name="Google Shape;1949;p101"/>
          <p:cNvSpPr txBox="1"/>
          <p:nvPr/>
        </p:nvSpPr>
        <p:spPr>
          <a:xfrm>
            <a:off x="219552" y="8920222"/>
            <a:ext cx="12239759" cy="60016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67"/>
              <a:buFont typeface="Arial"/>
              <a:buNone/>
            </a:pPr>
            <a:r>
              <a:rPr b="1" i="0" lang="en-IE" sz="2167" u="none" cap="none" strike="noStrike">
                <a:solidFill>
                  <a:srgbClr val="4C7F76"/>
                </a:solidFill>
                <a:latin typeface="Calibri"/>
                <a:ea typeface="Calibri"/>
                <a:cs typeface="Calibri"/>
                <a:sym typeface="Calibri"/>
              </a:rPr>
              <a:t>NATURE presents this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333"/>
              <a:buFont typeface="Arial"/>
              <a:buNone/>
            </a:pPr>
            <a:r>
              <a:rPr b="1" i="0" lang="en-IE" sz="4333" u="none" cap="none" strike="noStrike">
                <a:solidFill>
                  <a:srgbClr val="4C7F76"/>
                </a:solidFill>
                <a:latin typeface="Calibri"/>
                <a:ea typeface="Calibri"/>
                <a:cs typeface="Calibri"/>
                <a:sym typeface="Calibri"/>
              </a:rPr>
              <a:t>Certificate of Completion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67"/>
              <a:buFont typeface="Arial"/>
              <a:buNone/>
            </a:pPr>
            <a:r>
              <a:rPr b="1" i="0" lang="en-IE" sz="2167" u="none" cap="none" strike="noStrike">
                <a:solidFill>
                  <a:srgbClr val="4C7F76"/>
                </a:solidFill>
                <a:latin typeface="Calibri"/>
                <a:ea typeface="Calibri"/>
                <a:cs typeface="Calibri"/>
                <a:sym typeface="Calibri"/>
              </a:rPr>
              <a:t>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67"/>
              <a:buFont typeface="Arial"/>
              <a:buNone/>
            </a:pPr>
            <a:r>
              <a:t/>
            </a:r>
            <a:endParaRPr b="1" i="0" sz="2167"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33"/>
              <a:buFont typeface="Arial"/>
              <a:buNone/>
            </a:pPr>
            <a:r>
              <a:rPr b="1" i="0" lang="en-IE" sz="3033" u="none" cap="none" strike="noStrike">
                <a:solidFill>
                  <a:srgbClr val="4C7F76"/>
                </a:solidFill>
                <a:latin typeface="Calibri"/>
                <a:ea typeface="Calibri"/>
                <a:cs typeface="Calibri"/>
                <a:sym typeface="Calibri"/>
              </a:rPr>
              <a:t>_____________________________</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1" i="0" lang="en-IE" sz="2600" u="none" cap="none" strike="noStrike">
                <a:solidFill>
                  <a:srgbClr val="4C7F76"/>
                </a:solidFill>
                <a:latin typeface="Calibri"/>
                <a:ea typeface="Calibri"/>
                <a:cs typeface="Calibri"/>
                <a:sym typeface="Calibri"/>
              </a:rPr>
              <a:t>For the successful completion of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00"/>
              <a:buFont typeface="Arial"/>
              <a:buNone/>
            </a:pPr>
            <a:r>
              <a:t/>
            </a:r>
            <a:endParaRPr b="1" i="0" sz="3900"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900"/>
              <a:buFont typeface="Arial"/>
              <a:buNone/>
            </a:pPr>
            <a:r>
              <a:rPr b="1" i="0" lang="en-IE" sz="3900" u="none" cap="none" strike="noStrike">
                <a:solidFill>
                  <a:srgbClr val="4C7F76"/>
                </a:solidFill>
                <a:latin typeface="Calibri"/>
                <a:ea typeface="Calibri"/>
                <a:cs typeface="Calibri"/>
                <a:sym typeface="Calibri"/>
              </a:rPr>
              <a:t>NATURE Module 1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00"/>
              <a:buFont typeface="Arial"/>
              <a:buNone/>
            </a:pPr>
            <a:r>
              <a:t/>
            </a:r>
            <a:endParaRPr b="1" i="0" sz="3900"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1" i="0" lang="en-IE" sz="3200" u="none" cap="none" strike="noStrike">
                <a:solidFill>
                  <a:srgbClr val="4C7F76"/>
                </a:solidFill>
                <a:latin typeface="Calibri"/>
                <a:ea typeface="Calibri"/>
                <a:cs typeface="Calibri"/>
                <a:sym typeface="Calibri"/>
              </a:rPr>
              <a:t>Trainers Guide - Training Vulnerable Adults in Community Based Urban Agriculture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33"/>
              <a:buFont typeface="Arial"/>
              <a:buNone/>
            </a:pPr>
            <a:r>
              <a:t/>
            </a:r>
            <a:endParaRPr b="1" i="0" sz="3033" u="none" cap="none" strike="noStrike">
              <a:solidFill>
                <a:srgbClr val="4C7F76"/>
              </a:solidFill>
              <a:latin typeface="Calibri"/>
              <a:ea typeface="Calibri"/>
              <a:cs typeface="Calibri"/>
              <a:sym typeface="Calibri"/>
            </a:endParaRPr>
          </a:p>
        </p:txBody>
      </p:sp>
      <p:sp>
        <p:nvSpPr>
          <p:cNvPr id="1950" name="Google Shape;1950;p101"/>
          <p:cNvSpPr txBox="1"/>
          <p:nvPr/>
        </p:nvSpPr>
        <p:spPr>
          <a:xfrm>
            <a:off x="3564661" y="8050851"/>
            <a:ext cx="5307302" cy="3924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0" i="0" lang="en-IE" sz="1950" u="none" cap="none" strike="noStrike">
                <a:solidFill>
                  <a:schemeClr val="dk1"/>
                </a:solidFill>
                <a:latin typeface="Calibri"/>
                <a:ea typeface="Calibri"/>
                <a:cs typeface="Calibri"/>
                <a:sym typeface="Calibri"/>
              </a:rPr>
              <a:t>Congratulations! Insert your name here!</a:t>
            </a:r>
            <a:endParaRPr b="0" i="0" sz="1400" u="none" cap="none" strike="noStrike">
              <a:solidFill>
                <a:srgbClr val="000000"/>
              </a:solidFill>
              <a:latin typeface="Arial"/>
              <a:ea typeface="Arial"/>
              <a:cs typeface="Arial"/>
              <a:sym typeface="Arial"/>
            </a:endParaRPr>
          </a:p>
        </p:txBody>
      </p:sp>
      <p:pic>
        <p:nvPicPr>
          <p:cNvPr descr="Logo&#10;&#10;Description automatically generated with medium confidence" id="1951" name="Google Shape;1951;p101"/>
          <p:cNvPicPr preferRelativeResize="0"/>
          <p:nvPr/>
        </p:nvPicPr>
        <p:blipFill rotWithShape="1">
          <a:blip r:embed="rId3">
            <a:alphaModFix/>
          </a:blip>
          <a:srcRect b="0" l="0" r="0" t="0"/>
          <a:stretch/>
        </p:blipFill>
        <p:spPr>
          <a:xfrm>
            <a:off x="9308140" y="4123701"/>
            <a:ext cx="2063291" cy="1924018"/>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sp>
        <p:nvSpPr>
          <p:cNvPr id="1956" name="Google Shape;1956;p102"/>
          <p:cNvSpPr txBox="1"/>
          <p:nvPr>
            <p:ph idx="1" type="body"/>
          </p:nvPr>
        </p:nvSpPr>
        <p:spPr>
          <a:xfrm>
            <a:off x="805864" y="3927444"/>
            <a:ext cx="5791883" cy="6793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IE" sz="3200"/>
              <a:t>Hai completato il</a:t>
            </a:r>
            <a:r>
              <a:rPr lang="en-IE" sz="3200"/>
              <a:t> </a:t>
            </a:r>
            <a:r>
              <a:rPr b="1" lang="en-IE" sz="3200"/>
              <a:t>Modulo 2</a:t>
            </a:r>
            <a:endParaRPr/>
          </a:p>
        </p:txBody>
      </p:sp>
      <p:sp>
        <p:nvSpPr>
          <p:cNvPr id="1957" name="Google Shape;1957;p102"/>
          <p:cNvSpPr txBox="1"/>
          <p:nvPr>
            <p:ph idx="2" type="body"/>
          </p:nvPr>
        </p:nvSpPr>
        <p:spPr>
          <a:xfrm>
            <a:off x="805865" y="2880154"/>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IE"/>
              <a:t>Grazie</a:t>
            </a:r>
            <a:endParaRPr/>
          </a:p>
        </p:txBody>
      </p:sp>
      <p:sp>
        <p:nvSpPr>
          <p:cNvPr id="1958" name="Google Shape;1958;p102"/>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959" name="Google Shape;1959;p102"/>
          <p:cNvPicPr preferRelativeResize="0"/>
          <p:nvPr/>
        </p:nvPicPr>
        <p:blipFill rotWithShape="1">
          <a:blip r:embed="rId3">
            <a:alphaModFix/>
          </a:blip>
          <a:srcRect b="0" l="0" r="0" t="0"/>
          <a:stretch/>
        </p:blipFill>
        <p:spPr>
          <a:xfrm>
            <a:off x="7466099" y="5346600"/>
            <a:ext cx="1905000" cy="660400"/>
          </a:xfrm>
          <a:prstGeom prst="rect">
            <a:avLst/>
          </a:prstGeom>
          <a:noFill/>
          <a:ln>
            <a:noFill/>
          </a:ln>
        </p:spPr>
      </p:pic>
      <p:pic>
        <p:nvPicPr>
          <p:cNvPr id="1960" name="Google Shape;1960;p102"/>
          <p:cNvPicPr preferRelativeResize="0"/>
          <p:nvPr/>
        </p:nvPicPr>
        <p:blipFill rotWithShape="1">
          <a:blip r:embed="rId4">
            <a:alphaModFix/>
          </a:blip>
          <a:srcRect b="0" l="0" r="44449" t="0"/>
          <a:stretch/>
        </p:blipFill>
        <p:spPr>
          <a:xfrm>
            <a:off x="9832078" y="5531811"/>
            <a:ext cx="1991960" cy="457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a120d61508_0_2"/>
          <p:cNvSpPr txBox="1"/>
          <p:nvPr>
            <p:ph idx="1" type="body"/>
          </p:nvPr>
        </p:nvSpPr>
        <p:spPr>
          <a:xfrm>
            <a:off x="3502166" y="843840"/>
            <a:ext cx="8382300" cy="4693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400"/>
              <a:buNone/>
            </a:pPr>
            <a:r>
              <a:rPr b="1" lang="en-IE" sz="3200">
                <a:solidFill>
                  <a:srgbClr val="296B5F"/>
                </a:solidFill>
              </a:rPr>
              <a:t>Suolo Urbano Inquinato </a:t>
            </a:r>
            <a:endParaRPr sz="2400"/>
          </a:p>
          <a:p>
            <a:pPr indent="0" lvl="0" marL="0" rtl="0" algn="just">
              <a:lnSpc>
                <a:spcPct val="115000"/>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lnSpc>
                <a:spcPct val="115000"/>
              </a:lnSpc>
              <a:spcBef>
                <a:spcPts val="0"/>
              </a:spcBef>
              <a:spcAft>
                <a:spcPts val="0"/>
              </a:spcAft>
              <a:buNone/>
            </a:pPr>
            <a:r>
              <a:rPr lang="en-IE" sz="2300">
                <a:solidFill>
                  <a:srgbClr val="092E4B"/>
                </a:solidFill>
              </a:rPr>
              <a:t>L</a:t>
            </a:r>
            <a:r>
              <a:rPr lang="en-IE" sz="2300"/>
              <a:t>'accento dovrebbe essere posto sul potenziale inquinamento all'interno dell'area operativa. Le aree urbane sono spesso colpite dall’inquinamento, compreso l’inquinamento chimico, da idrocarburi o da metalli pesanti. Si consiglia vivamente di condurre una valutazione per determinare la qualità del suolo, garantendo che tutte le attività siano svolte in un ambiente sicuro. </a:t>
            </a:r>
            <a:endParaRPr sz="2300"/>
          </a:p>
          <a:p>
            <a:pPr indent="0" lvl="0" marL="0" rtl="0" algn="l">
              <a:lnSpc>
                <a:spcPct val="115000"/>
              </a:lnSpc>
              <a:spcBef>
                <a:spcPts val="0"/>
              </a:spcBef>
              <a:spcAft>
                <a:spcPts val="0"/>
              </a:spcAft>
              <a:buNone/>
            </a:pPr>
            <a:r>
              <a:rPr lang="en-IE" sz="1000">
                <a:latin typeface="Arial"/>
                <a:ea typeface="Arial"/>
                <a:cs typeface="Arial"/>
                <a:sym typeface="Arial"/>
              </a:rPr>
              <a:t>				</a:t>
            </a:r>
            <a:endParaRPr sz="1000">
              <a:latin typeface="Arial"/>
              <a:ea typeface="Arial"/>
              <a:cs typeface="Arial"/>
              <a:sym typeface="Arial"/>
            </a:endParaRPr>
          </a:p>
          <a:p>
            <a:pPr indent="0" lvl="0" marL="0" rtl="0" algn="l">
              <a:lnSpc>
                <a:spcPct val="115000"/>
              </a:lnSpc>
              <a:spcBef>
                <a:spcPts val="0"/>
              </a:spcBef>
              <a:spcAft>
                <a:spcPts val="0"/>
              </a:spcAft>
              <a:buNone/>
            </a:pPr>
            <a:r>
              <a:rPr lang="en-IE" sz="2300"/>
              <a:t>A seconda del tipo di inquinamento sono disponibili diverse soluzioni naturali. Alcune piante possono essere utilizzate per estrarre specifici inquinanti dal suolo, mentre altre possono essere utilizzate per filtrarsi nel bitume o nel calcetruzzo, facilitando il riutilizzo delle aree cementate.</a:t>
            </a:r>
            <a:endParaRPr sz="2300"/>
          </a:p>
        </p:txBody>
      </p:sp>
      <p:grpSp>
        <p:nvGrpSpPr>
          <p:cNvPr id="329" name="Google Shape;329;g2a120d61508_0_2"/>
          <p:cNvGrpSpPr/>
          <p:nvPr/>
        </p:nvGrpSpPr>
        <p:grpSpPr>
          <a:xfrm flipH="1" rot="10800000">
            <a:off x="0" y="2303030"/>
            <a:ext cx="3215590" cy="4584844"/>
            <a:chOff x="0" y="-412420"/>
            <a:chExt cx="3390900" cy="4834803"/>
          </a:xfrm>
        </p:grpSpPr>
        <p:sp>
          <p:nvSpPr>
            <p:cNvPr id="330" name="Google Shape;330;g2a120d61508_0_2"/>
            <p:cNvSpPr/>
            <p:nvPr/>
          </p:nvSpPr>
          <p:spPr>
            <a:xfrm rot="-5400000">
              <a:off x="325540" y="1359005"/>
              <a:ext cx="4417316" cy="1709418"/>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1" name="Google Shape;331;g2a120d61508_0_2"/>
            <p:cNvSpPr/>
            <p:nvPr/>
          </p:nvSpPr>
          <p:spPr>
            <a:xfrm>
              <a:off x="0" y="-412420"/>
              <a:ext cx="3390900" cy="41697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2" name="Google Shape;332;g2a120d61508_0_2"/>
            <p:cNvSpPr/>
            <p:nvPr/>
          </p:nvSpPr>
          <p:spPr>
            <a:xfrm>
              <a:off x="0" y="249383"/>
              <a:ext cx="2547000" cy="4173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33" name="Google Shape;333;g2a120d61508_0_2"/>
          <p:cNvSpPr txBox="1"/>
          <p:nvPr/>
        </p:nvSpPr>
        <p:spPr>
          <a:xfrm>
            <a:off x="341841" y="2647056"/>
            <a:ext cx="2547000" cy="2985000"/>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u="none" cap="none" strike="noStrike">
                <a:solidFill>
                  <a:schemeClr val="lt1"/>
                </a:solidFill>
                <a:latin typeface="Calibri"/>
                <a:ea typeface="Calibri"/>
                <a:cs typeface="Calibri"/>
                <a:sym typeface="Calibri"/>
              </a:rPr>
              <a:t>Health and Safety in Urban Agriculture Settings</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grpSp>
        <p:nvGrpSpPr>
          <p:cNvPr id="334" name="Google Shape;334;g2a120d61508_0_2"/>
          <p:cNvGrpSpPr/>
          <p:nvPr/>
        </p:nvGrpSpPr>
        <p:grpSpPr>
          <a:xfrm>
            <a:off x="2048825" y="429392"/>
            <a:ext cx="997061" cy="1008763"/>
            <a:chOff x="7190753" y="5365577"/>
            <a:chExt cx="745522" cy="754272"/>
          </a:xfrm>
        </p:grpSpPr>
        <p:grpSp>
          <p:nvGrpSpPr>
            <p:cNvPr id="335" name="Google Shape;335;g2a120d61508_0_2"/>
            <p:cNvGrpSpPr/>
            <p:nvPr/>
          </p:nvGrpSpPr>
          <p:grpSpPr>
            <a:xfrm>
              <a:off x="7353351" y="5651417"/>
              <a:ext cx="420044" cy="75879"/>
              <a:chOff x="7353351" y="5651417"/>
              <a:chExt cx="420044" cy="75879"/>
            </a:xfrm>
          </p:grpSpPr>
          <p:sp>
            <p:nvSpPr>
              <p:cNvPr id="336" name="Google Shape;336;g2a120d61508_0_2"/>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g2a120d61508_0_2"/>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38" name="Google Shape;338;g2a120d61508_0_2"/>
            <p:cNvGrpSpPr/>
            <p:nvPr/>
          </p:nvGrpSpPr>
          <p:grpSpPr>
            <a:xfrm>
              <a:off x="7190753" y="5365577"/>
              <a:ext cx="745522" cy="754272"/>
              <a:chOff x="7190753" y="5365577"/>
              <a:chExt cx="745522" cy="754272"/>
            </a:xfrm>
          </p:grpSpPr>
          <p:sp>
            <p:nvSpPr>
              <p:cNvPr id="339" name="Google Shape;339;g2a120d61508_0_2"/>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g2a120d61508_0_2"/>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1" name="Google Shape;341;g2a120d61508_0_2"/>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g2a120d61508_0_2"/>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g2a120d61508_0_2"/>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4" name="Google Shape;344;g2a120d61508_0_2"/>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5" name="Google Shape;345;g2a120d61508_0_2"/>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g2a120d61508_0_2"/>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g2a120d61508_0_2"/>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48" name="Google Shape;348;g2a120d61508_0_2"/>
          <p:cNvCxnSpPr/>
          <p:nvPr/>
        </p:nvCxnSpPr>
        <p:spPr>
          <a:xfrm>
            <a:off x="-6542" y="1117853"/>
            <a:ext cx="1701900" cy="0"/>
          </a:xfrm>
          <a:prstGeom prst="straightConnector1">
            <a:avLst/>
          </a:prstGeom>
          <a:noFill/>
          <a:ln cap="flat" cmpd="sng" w="34925">
            <a:solidFill>
              <a:srgbClr val="E8A116"/>
            </a:solidFill>
            <a:prstDash val="solid"/>
            <a:miter lim="800000"/>
            <a:headEnd len="sm" w="sm" type="none"/>
            <a:tailEnd len="sm" w="sm" type="none"/>
          </a:ln>
        </p:spPr>
      </p:cxnSp>
      <p:pic>
        <p:nvPicPr>
          <p:cNvPr id="349" name="Google Shape;349;g2a120d61508_0_2"/>
          <p:cNvPicPr preferRelativeResize="0"/>
          <p:nvPr/>
        </p:nvPicPr>
        <p:blipFill rotWithShape="1">
          <a:blip r:embed="rId3">
            <a:alphaModFix/>
          </a:blip>
          <a:srcRect b="0" l="0" r="0" t="0"/>
          <a:stretch/>
        </p:blipFill>
        <p:spPr>
          <a:xfrm>
            <a:off x="9250879" y="513999"/>
            <a:ext cx="2352675" cy="800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2"/>
          <p:cNvSpPr txBox="1"/>
          <p:nvPr>
            <p:ph idx="1" type="body"/>
          </p:nvPr>
        </p:nvSpPr>
        <p:spPr>
          <a:xfrm>
            <a:off x="3574491" y="731065"/>
            <a:ext cx="8382187" cy="46933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Pittogrammi di pericolo </a:t>
            </a:r>
            <a:endParaRPr b="1" sz="3200"/>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a:p>
            <a:pPr indent="0" lvl="0" marL="0" rtl="0" algn="just">
              <a:lnSpc>
                <a:spcPct val="100000"/>
              </a:lnSpc>
              <a:spcBef>
                <a:spcPts val="0"/>
              </a:spcBef>
              <a:spcAft>
                <a:spcPts val="0"/>
              </a:spcAft>
              <a:buClr>
                <a:srgbClr val="E8A116"/>
              </a:buClr>
              <a:buSzPts val="2400"/>
              <a:buNone/>
            </a:pPr>
            <a:r>
              <a:rPr lang="en-IE" sz="2400"/>
              <a:t>A</a:t>
            </a:r>
            <a:r>
              <a:rPr lang="en-IE"/>
              <a:t>vvisare subito in caso di presenza di sostanze chimiche dannose contenute nei prodotti agricoli di uso quotidiano. Imparare a identificare i simboli internazionali di pericolo </a:t>
            </a:r>
            <a:r>
              <a:rPr lang="en-IE" sz="2400"/>
              <a:t>“GHS” </a:t>
            </a:r>
            <a:r>
              <a:rPr lang="en-IE"/>
              <a:t>nelle sostanze utilizzate per identificare il rischio e prevenire lesioni. Conservare i liquidi pericolosi e infiammabili in un’area di stoccaggio adeguata.</a:t>
            </a:r>
            <a:endParaRPr/>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p:txBody>
      </p:sp>
      <p:grpSp>
        <p:nvGrpSpPr>
          <p:cNvPr id="355" name="Google Shape;355;p12"/>
          <p:cNvGrpSpPr/>
          <p:nvPr/>
        </p:nvGrpSpPr>
        <p:grpSpPr>
          <a:xfrm flipH="1" rot="10800000">
            <a:off x="0" y="2303025"/>
            <a:ext cx="3215568" cy="4584850"/>
            <a:chOff x="0" y="-412420"/>
            <a:chExt cx="3390864" cy="4834792"/>
          </a:xfrm>
        </p:grpSpPr>
        <p:sp>
          <p:nvSpPr>
            <p:cNvPr id="356" name="Google Shape;356;p12"/>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12"/>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12"/>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59" name="Google Shape;359;p12"/>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u="none" cap="none" strike="noStrike">
                <a:solidFill>
                  <a:schemeClr val="lt1"/>
                </a:solidFill>
                <a:latin typeface="Calibri"/>
                <a:ea typeface="Calibri"/>
                <a:cs typeface="Calibri"/>
                <a:sym typeface="Calibri"/>
              </a:rPr>
              <a:t>Health and Safety in Urban Agriculture Settings</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grpSp>
        <p:nvGrpSpPr>
          <p:cNvPr id="360" name="Google Shape;360;p12"/>
          <p:cNvGrpSpPr/>
          <p:nvPr/>
        </p:nvGrpSpPr>
        <p:grpSpPr>
          <a:xfrm>
            <a:off x="2048544" y="429181"/>
            <a:ext cx="997032" cy="1008734"/>
            <a:chOff x="7190753" y="5365577"/>
            <a:chExt cx="745522" cy="754272"/>
          </a:xfrm>
        </p:grpSpPr>
        <p:grpSp>
          <p:nvGrpSpPr>
            <p:cNvPr id="361" name="Google Shape;361;p12"/>
            <p:cNvGrpSpPr/>
            <p:nvPr/>
          </p:nvGrpSpPr>
          <p:grpSpPr>
            <a:xfrm>
              <a:off x="7353351" y="5651417"/>
              <a:ext cx="420044" cy="75879"/>
              <a:chOff x="7353351" y="5651417"/>
              <a:chExt cx="420044" cy="75879"/>
            </a:xfrm>
          </p:grpSpPr>
          <p:sp>
            <p:nvSpPr>
              <p:cNvPr id="362" name="Google Shape;362;p12"/>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p12"/>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12"/>
            <p:cNvGrpSpPr/>
            <p:nvPr/>
          </p:nvGrpSpPr>
          <p:grpSpPr>
            <a:xfrm>
              <a:off x="7190753" y="5365577"/>
              <a:ext cx="745522" cy="754272"/>
              <a:chOff x="7190753" y="5365577"/>
              <a:chExt cx="745522" cy="754272"/>
            </a:xfrm>
          </p:grpSpPr>
          <p:sp>
            <p:nvSpPr>
              <p:cNvPr id="365" name="Google Shape;365;p12"/>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p12"/>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7" name="Google Shape;367;p12"/>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8" name="Google Shape;368;p12"/>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9" name="Google Shape;369;p12"/>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0" name="Google Shape;370;p12"/>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1" name="Google Shape;371;p12"/>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p12"/>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3" name="Google Shape;373;p12"/>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74" name="Google Shape;374;p12"/>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375" name="Google Shape;375;p12"/>
          <p:cNvPicPr preferRelativeResize="0"/>
          <p:nvPr/>
        </p:nvPicPr>
        <p:blipFill rotWithShape="1">
          <a:blip r:embed="rId3">
            <a:alphaModFix/>
          </a:blip>
          <a:srcRect b="0" l="0" r="0" t="0"/>
          <a:stretch/>
        </p:blipFill>
        <p:spPr>
          <a:xfrm>
            <a:off x="9250879" y="513999"/>
            <a:ext cx="2352675" cy="80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grpSp>
        <p:nvGrpSpPr>
          <p:cNvPr id="380" name="Google Shape;380;p13"/>
          <p:cNvGrpSpPr/>
          <p:nvPr/>
        </p:nvGrpSpPr>
        <p:grpSpPr>
          <a:xfrm flipH="1" rot="10800000">
            <a:off x="0" y="2303025"/>
            <a:ext cx="3215568" cy="4584850"/>
            <a:chOff x="0" y="-412420"/>
            <a:chExt cx="3390864" cy="4834792"/>
          </a:xfrm>
        </p:grpSpPr>
        <p:sp>
          <p:nvSpPr>
            <p:cNvPr id="381" name="Google Shape;381;p13"/>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2" name="Google Shape;382;p13"/>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p13"/>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84" name="Google Shape;384;p13"/>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u="none" cap="none" strike="noStrike">
                <a:solidFill>
                  <a:schemeClr val="lt1"/>
                </a:solidFill>
                <a:latin typeface="Calibri"/>
                <a:ea typeface="Calibri"/>
                <a:cs typeface="Calibri"/>
                <a:sym typeface="Calibri"/>
              </a:rPr>
              <a:t>Health and Safety in Urban Agriculture Settings</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grpSp>
        <p:nvGrpSpPr>
          <p:cNvPr id="385" name="Google Shape;385;p13"/>
          <p:cNvGrpSpPr/>
          <p:nvPr/>
        </p:nvGrpSpPr>
        <p:grpSpPr>
          <a:xfrm>
            <a:off x="2048544" y="429181"/>
            <a:ext cx="997032" cy="1008734"/>
            <a:chOff x="7190753" y="5365577"/>
            <a:chExt cx="745522" cy="754272"/>
          </a:xfrm>
        </p:grpSpPr>
        <p:grpSp>
          <p:nvGrpSpPr>
            <p:cNvPr id="386" name="Google Shape;386;p13"/>
            <p:cNvGrpSpPr/>
            <p:nvPr/>
          </p:nvGrpSpPr>
          <p:grpSpPr>
            <a:xfrm>
              <a:off x="7353351" y="5651417"/>
              <a:ext cx="420044" cy="75879"/>
              <a:chOff x="7353351" y="5651417"/>
              <a:chExt cx="420044" cy="75879"/>
            </a:xfrm>
          </p:grpSpPr>
          <p:sp>
            <p:nvSpPr>
              <p:cNvPr id="387" name="Google Shape;387;p13"/>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8" name="Google Shape;388;p13"/>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13"/>
            <p:cNvGrpSpPr/>
            <p:nvPr/>
          </p:nvGrpSpPr>
          <p:grpSpPr>
            <a:xfrm>
              <a:off x="7190753" y="5365577"/>
              <a:ext cx="745522" cy="754272"/>
              <a:chOff x="7190753" y="5365577"/>
              <a:chExt cx="745522" cy="754272"/>
            </a:xfrm>
          </p:grpSpPr>
          <p:sp>
            <p:nvSpPr>
              <p:cNvPr id="390" name="Google Shape;390;p13"/>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1" name="Google Shape;391;p13"/>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2" name="Google Shape;392;p13"/>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3" name="Google Shape;393;p13"/>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p13"/>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5" name="Google Shape;395;p13"/>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6" name="Google Shape;396;p13"/>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7" name="Google Shape;397;p13"/>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8" name="Google Shape;398;p13"/>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99" name="Google Shape;399;p13"/>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400" name="Google Shape;400;p13"/>
          <p:cNvPicPr preferRelativeResize="0"/>
          <p:nvPr/>
        </p:nvPicPr>
        <p:blipFill rotWithShape="1">
          <a:blip r:embed="rId3">
            <a:alphaModFix/>
          </a:blip>
          <a:srcRect b="0" l="0" r="0" t="0"/>
          <a:stretch/>
        </p:blipFill>
        <p:spPr>
          <a:xfrm>
            <a:off x="8792319" y="462402"/>
            <a:ext cx="2851994" cy="5738246"/>
          </a:xfrm>
          <a:prstGeom prst="rect">
            <a:avLst/>
          </a:prstGeom>
          <a:noFill/>
          <a:ln>
            <a:noFill/>
          </a:ln>
        </p:spPr>
      </p:pic>
      <p:pic>
        <p:nvPicPr>
          <p:cNvPr id="401" name="Google Shape;401;p13"/>
          <p:cNvPicPr preferRelativeResize="0"/>
          <p:nvPr/>
        </p:nvPicPr>
        <p:blipFill rotWithShape="1">
          <a:blip r:embed="rId4">
            <a:alphaModFix/>
          </a:blip>
          <a:srcRect b="0" l="0" r="0" t="0"/>
          <a:stretch/>
        </p:blipFill>
        <p:spPr>
          <a:xfrm>
            <a:off x="3979794" y="2940030"/>
            <a:ext cx="3375500" cy="3163427"/>
          </a:xfrm>
          <a:prstGeom prst="rect">
            <a:avLst/>
          </a:prstGeom>
          <a:noFill/>
          <a:ln>
            <a:noFill/>
          </a:ln>
        </p:spPr>
      </p:pic>
      <p:pic>
        <p:nvPicPr>
          <p:cNvPr id="402" name="Google Shape;402;p13"/>
          <p:cNvPicPr preferRelativeResize="0"/>
          <p:nvPr/>
        </p:nvPicPr>
        <p:blipFill rotWithShape="1">
          <a:blip r:embed="rId5">
            <a:alphaModFix/>
          </a:blip>
          <a:srcRect b="0" l="0" r="0" t="0"/>
          <a:stretch/>
        </p:blipFill>
        <p:spPr>
          <a:xfrm>
            <a:off x="3979794" y="429181"/>
            <a:ext cx="4407016" cy="24421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8" name="Google Shape;408;p1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S</a:t>
            </a:r>
            <a:r>
              <a:rPr b="1" lang="en-IE" sz="1800"/>
              <a:t>iti web</a:t>
            </a:r>
            <a:r>
              <a:rPr lang="en-IE" sz="1800"/>
              <a:t>: 	European Agency for Safety and Health at Work: </a:t>
            </a:r>
            <a:r>
              <a:rPr lang="en-IE" sz="1800" u="sng">
                <a:solidFill>
                  <a:srgbClr val="87AF3F"/>
                </a:solidFill>
                <a:hlinkClick r:id="rId3">
                  <a:extLst>
                    <a:ext uri="{A12FA001-AC4F-418D-AE19-62706E023703}">
                      <ahyp:hlinkClr val="tx"/>
                    </a:ext>
                  </a:extLst>
                </a:hlinkClick>
              </a:rPr>
              <a:t>https://osha.europa.eu/en</a:t>
            </a:r>
            <a:r>
              <a:rPr lang="en-IE" sz="1800">
                <a:solidFill>
                  <a:srgbClr val="87AF3F"/>
                </a:solidFill>
              </a:rPr>
              <a:t>. </a:t>
            </a:r>
            <a:r>
              <a:rPr lang="en-IE" sz="1800"/>
              <a:t>Respect the power of the sun: </a:t>
            </a:r>
            <a:r>
              <a:rPr lang="en-IE" sz="1800" u="sng">
                <a:solidFill>
                  <a:srgbClr val="87AF3F"/>
                </a:solidFill>
                <a:hlinkClick r:id="rId4">
                  <a:extLst>
                    <a:ext uri="{A12FA001-AC4F-418D-AE19-62706E023703}">
                      <ahyp:hlinkClr val="tx"/>
                    </a:ext>
                  </a:extLst>
                </a:hlinkClick>
              </a:rPr>
              <a:t>https://www.teagasc.ie/news--events/daily/farm-business/respect-the-power-of-the-sun.php#:~:text=Farmers%20are%20more%20at%20risk,construction%2C%20outdoor%20and%20farming%20industry</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b="1" lang="en-IE" sz="1800"/>
              <a:t>YouTube:</a:t>
            </a:r>
            <a:r>
              <a:rPr lang="en-IE" sz="1800"/>
              <a:t>	Working Organisation for Farmer Health and Safety </a:t>
            </a:r>
            <a:r>
              <a:rPr lang="en-IE" sz="1800" u="sng">
                <a:solidFill>
                  <a:srgbClr val="87AF3F"/>
                </a:solidFill>
                <a:hlinkClick r:id="rId5">
                  <a:extLst>
                    <a:ext uri="{A12FA001-AC4F-418D-AE19-62706E023703}">
                      <ahyp:hlinkClr val="tx"/>
                    </a:ext>
                  </a:extLst>
                </a:hlinkClick>
              </a:rPr>
              <a:t>https://www.youtube.com/watch?v=MynsspW82wY</a:t>
            </a:r>
            <a:r>
              <a:rPr lang="en-IE" sz="1800">
                <a:solidFill>
                  <a:srgbClr val="87AF3F"/>
                </a:solidFill>
              </a:rPr>
              <a:t> </a:t>
            </a:r>
            <a:r>
              <a:rPr lang="en-IE" sz="1800"/>
              <a:t>Managing Farm Safety – Machinery Safet </a:t>
            </a:r>
            <a:r>
              <a:rPr lang="en-IE" sz="1800" u="sng">
                <a:solidFill>
                  <a:srgbClr val="87AF3F"/>
                </a:solidFill>
                <a:hlinkClick r:id="rId6">
                  <a:extLst>
                    <a:ext uri="{A12FA001-AC4F-418D-AE19-62706E023703}">
                      <ahyp:hlinkClr val="tx"/>
                    </a:ext>
                  </a:extLst>
                </a:hlinkClick>
              </a:rPr>
              <a:t>https://www.youtube.com/watch?v=5Teow1LcEPE</a:t>
            </a:r>
            <a:r>
              <a:rPr lang="en-IE" sz="1800">
                <a:solidFill>
                  <a:srgbClr val="87AF3F"/>
                </a:solidFill>
              </a:rPr>
              <a:t>. </a:t>
            </a:r>
            <a:r>
              <a:rPr lang="en-IE" sz="1800"/>
              <a:t>Managing Farm Safety – Chemicals </a:t>
            </a:r>
            <a:r>
              <a:rPr lang="en-IE" sz="1800" u="sng">
                <a:solidFill>
                  <a:srgbClr val="87AF3F"/>
                </a:solidFill>
                <a:hlinkClick r:id="rId7">
                  <a:extLst>
                    <a:ext uri="{A12FA001-AC4F-418D-AE19-62706E023703}">
                      <ahyp:hlinkClr val="tx"/>
                    </a:ext>
                  </a:extLst>
                </a:hlinkClick>
              </a:rPr>
              <a:t>https://www.youtube.com/watch?v=9DE6SqOoTRc</a:t>
            </a:r>
            <a:r>
              <a:rPr lang="en-IE" sz="1800">
                <a:solidFill>
                  <a:srgbClr val="87AF3F"/>
                </a:solidFill>
              </a:rPr>
              <a:t>. </a:t>
            </a:r>
            <a:r>
              <a:rPr lang="en-IE" sz="1800"/>
              <a:t>Managing Farm Safety – Construction </a:t>
            </a:r>
            <a:r>
              <a:rPr lang="en-IE" sz="1800" u="sng">
                <a:solidFill>
                  <a:srgbClr val="87AF3F"/>
                </a:solidFill>
                <a:hlinkClick r:id="rId8">
                  <a:extLst>
                    <a:ext uri="{A12FA001-AC4F-418D-AE19-62706E023703}">
                      <ahyp:hlinkClr val="tx"/>
                    </a:ext>
                  </a:extLst>
                </a:hlinkClick>
              </a:rPr>
              <a:t>https://www.youtube.com/watch?v=Qihm99ZhAJ0</a:t>
            </a:r>
            <a:r>
              <a:rPr lang="en-IE" sz="1800">
                <a:solidFill>
                  <a:srgbClr val="87AF3F"/>
                </a:solidFill>
              </a:rPr>
              <a:t>. </a:t>
            </a:r>
            <a:r>
              <a:rPr lang="en-IE" sz="1800"/>
              <a:t>Hazard pictograms: The COSHH symbols and their meaning: </a:t>
            </a:r>
            <a:r>
              <a:rPr lang="en-IE" sz="1800" u="sng">
                <a:solidFill>
                  <a:srgbClr val="87AF3F"/>
                </a:solidFill>
                <a:hlinkClick r:id="rId9">
                  <a:extLst>
                    <a:ext uri="{A12FA001-AC4F-418D-AE19-62706E023703}">
                      <ahyp:hlinkClr val="tx"/>
                    </a:ext>
                  </a:extLst>
                </a:hlinkClick>
              </a:rPr>
              <a:t>https://www.youtube.com/watch?v=KX9qzn8lkl4&amp;t=26s</a:t>
            </a:r>
            <a:r>
              <a:rPr lang="en-IE" sz="1800">
                <a:solidFill>
                  <a:srgbClr val="87AF3F"/>
                </a:solidFill>
              </a:rPr>
              <a:t>. </a:t>
            </a:r>
            <a:r>
              <a:rPr lang="en-IE" sz="1800"/>
              <a:t>Manual Handling: </a:t>
            </a:r>
            <a:r>
              <a:rPr lang="en-IE" sz="1800" u="sng">
                <a:solidFill>
                  <a:srgbClr val="87AF3F"/>
                </a:solidFill>
                <a:hlinkClick r:id="rId10">
                  <a:extLst>
                    <a:ext uri="{A12FA001-AC4F-418D-AE19-62706E023703}">
                      <ahyp:hlinkClr val="tx"/>
                    </a:ext>
                  </a:extLst>
                </a:hlinkClick>
              </a:rPr>
              <a:t>https://www.youtube.com/watch?v=Lq2dJKw6-Uk</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b="1" lang="en-IE" sz="1800"/>
              <a:t>Case Study:  </a:t>
            </a:r>
            <a:r>
              <a:rPr lang="en-IE" sz="1800"/>
              <a:t>	n/a  New Urban Trade Sheet: n/a</a:t>
            </a:r>
            <a:endParaRPr/>
          </a:p>
          <a:p>
            <a:pPr indent="-1255713" lvl="0" marL="1255713" rtl="0" algn="l">
              <a:lnSpc>
                <a:spcPct val="90000"/>
              </a:lnSpc>
              <a:spcBef>
                <a:spcPts val="400"/>
              </a:spcBef>
              <a:spcAft>
                <a:spcPts val="0"/>
              </a:spcAft>
              <a:buClr>
                <a:srgbClr val="424242"/>
              </a:buClr>
              <a:buSzPts val="1800"/>
              <a:buNone/>
            </a:pPr>
            <a:r>
              <a:rPr b="1" lang="en-IE" sz="1800"/>
              <a:t>Pubblicazioni: </a:t>
            </a:r>
            <a:r>
              <a:rPr lang="en-IE" sz="1800"/>
              <a:t>CLP Regulation (EC) No 1272/2008 on classification, labelling and packaging (CLP) of substances and mixtures. Hope, A. et al 1999. Health and safety practices among farmers and other workers: a needs assessment. Occup. Med. Vol 49, pp 231-235. Teagasc. Farm Workshop Safety. Available at: </a:t>
            </a:r>
            <a:r>
              <a:rPr lang="en-IE" sz="1800" u="sng">
                <a:solidFill>
                  <a:srgbClr val="87AF3F"/>
                </a:solidFill>
                <a:hlinkClick r:id="rId11">
                  <a:extLst>
                    <a:ext uri="{A12FA001-AC4F-418D-AE19-62706E023703}">
                      <ahyp:hlinkClr val="tx"/>
                    </a:ext>
                  </a:extLst>
                </a:hlinkClick>
              </a:rPr>
              <a:t>https://www.teagasc.ie/media/website/publications/2020/Farm-Workshop-Booklet-Web.pdf</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0" lvl="0" marL="15875" rtl="0" algn="l">
              <a:lnSpc>
                <a:spcPct val="100000"/>
              </a:lnSpc>
              <a:spcBef>
                <a:spcPts val="400"/>
              </a:spcBef>
              <a:spcAft>
                <a:spcPts val="0"/>
              </a:spcAft>
              <a:buClr>
                <a:srgbClr val="E8A116"/>
              </a:buClr>
              <a:buSzPts val="1800"/>
              <a:buFont typeface="Arial"/>
              <a:buNone/>
            </a:pPr>
            <a:r>
              <a:t/>
            </a:r>
            <a:endParaRPr sz="1800"/>
          </a:p>
        </p:txBody>
      </p:sp>
      <p:pic>
        <p:nvPicPr>
          <p:cNvPr id="409" name="Google Shape;409;p14"/>
          <p:cNvPicPr preferRelativeResize="0"/>
          <p:nvPr/>
        </p:nvPicPr>
        <p:blipFill rotWithShape="1">
          <a:blip r:embed="rId12">
            <a:alphaModFix/>
          </a:blip>
          <a:srcRect b="0" l="0" r="0" t="0"/>
          <a:stretch/>
        </p:blipFill>
        <p:spPr>
          <a:xfrm>
            <a:off x="9541839" y="359196"/>
            <a:ext cx="2162175" cy="762000"/>
          </a:xfrm>
          <a:prstGeom prst="rect">
            <a:avLst/>
          </a:prstGeom>
          <a:noFill/>
          <a:ln>
            <a:noFill/>
          </a:ln>
        </p:spPr>
      </p:pic>
      <p:sp>
        <p:nvSpPr>
          <p:cNvPr id="410" name="Google Shape;410;p1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411" name="Google Shape;411;p1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5"/>
          <p:cNvSpPr txBox="1"/>
          <p:nvPr>
            <p:ph idx="1" type="body"/>
          </p:nvPr>
        </p:nvSpPr>
        <p:spPr>
          <a:xfrm>
            <a:off x="3408342" y="628651"/>
            <a:ext cx="8421705" cy="5266972"/>
          </a:xfrm>
          <a:prstGeom prst="rect">
            <a:avLst/>
          </a:prstGeom>
          <a:noFill/>
          <a:ln>
            <a:noFill/>
          </a:ln>
        </p:spPr>
        <p:txBody>
          <a:bodyPr anchorCtr="0" anchor="t" bIns="45700" lIns="91425" spcFirstLastPara="1" rIns="91425" wrap="square" tIns="45700">
            <a:noAutofit/>
          </a:bodyPr>
          <a:lstStyle/>
          <a:p>
            <a:pPr indent="0" lvl="0" marL="0" rtl="0" algn="just">
              <a:lnSpc>
                <a:spcPct val="111666"/>
              </a:lnSpc>
              <a:spcBef>
                <a:spcPts val="0"/>
              </a:spcBef>
              <a:spcAft>
                <a:spcPts val="0"/>
              </a:spcAft>
              <a:buNone/>
            </a:pPr>
            <a:r>
              <a:rPr lang="en-IE" sz="2100">
                <a:solidFill>
                  <a:srgbClr val="424242"/>
                </a:solidFill>
              </a:rPr>
              <a:t>L’agricoltura urbana offre la possibilità di promuovere lo sviluppo urbano e rurale integrato in modo da contrastare alcuni impatti negativi dell’urbanizzazione. Quando gli spazi urbani vengono utilizzati per la produzione alimentare e agricola, possono derivare benefici sociali, sanitari e ambientali. L’agricoltura urbana può essere un’attività redditizia e comporta la coltivazione di cibo e l’allevamento di animali (pollame, api, lumache, ecc.) nelle città. Il cibo è prodotto, trasformato localmente e venduto alla comunità locale. È possibile creare paesaggi alimentari in spazi inutilizzati sviluppando serre, strade, cortili, aiuole rialzate, sistemi di agricoltura verticale e su tetto. L’agricoltura urbana fornisce lavoro, e può contribuire a trasformare i terreni urbani abbandonati in spazi positivi per le comunità locali riducendo la povertà, l’inquinamento e persino la criminalità in queste aree. L’impronta di carbonio locale si riduce grazie alla produzione alimentare locale, avvicinandola ai consumatori.</a:t>
            </a:r>
            <a:endParaRPr sz="2100"/>
          </a:p>
        </p:txBody>
      </p:sp>
      <p:sp>
        <p:nvSpPr>
          <p:cNvPr id="417" name="Google Shape;417;p15"/>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Agricoltura Urbana e Benefici S</a:t>
            </a:r>
            <a:r>
              <a:rPr b="1" lang="en-IE">
                <a:solidFill>
                  <a:srgbClr val="E8A116"/>
                </a:solidFill>
              </a:rPr>
              <a:t>ociali</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418" name="Google Shape;418;p15"/>
          <p:cNvGrpSpPr/>
          <p:nvPr/>
        </p:nvGrpSpPr>
        <p:grpSpPr>
          <a:xfrm>
            <a:off x="2462947" y="4834973"/>
            <a:ext cx="943614" cy="841150"/>
            <a:chOff x="4422991" y="1951890"/>
            <a:chExt cx="1086135" cy="968195"/>
          </a:xfrm>
        </p:grpSpPr>
        <p:sp>
          <p:nvSpPr>
            <p:cNvPr id="419" name="Google Shape;419;p15"/>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20" name="Google Shape;420;p15"/>
            <p:cNvGrpSpPr/>
            <p:nvPr/>
          </p:nvGrpSpPr>
          <p:grpSpPr>
            <a:xfrm>
              <a:off x="4738409" y="2001259"/>
              <a:ext cx="466270" cy="416900"/>
              <a:chOff x="4738409" y="2001259"/>
              <a:chExt cx="466270" cy="416900"/>
            </a:xfrm>
          </p:grpSpPr>
          <p:sp>
            <p:nvSpPr>
              <p:cNvPr id="421" name="Google Shape;421;p15"/>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2" name="Google Shape;422;p15"/>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3" name="Google Shape;423;p15"/>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424" name="Google Shape;424;p15"/>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6"/>
          <p:cNvSpPr txBox="1"/>
          <p:nvPr>
            <p:ph idx="1" type="body"/>
          </p:nvPr>
        </p:nvSpPr>
        <p:spPr>
          <a:xfrm>
            <a:off x="3408343" y="628651"/>
            <a:ext cx="8050232" cy="5266972"/>
          </a:xfrm>
          <a:prstGeom prst="rect">
            <a:avLst/>
          </a:prstGeom>
          <a:noFill/>
          <a:ln>
            <a:noFill/>
          </a:ln>
        </p:spPr>
        <p:txBody>
          <a:bodyPr anchorCtr="0" anchor="t" bIns="45700" lIns="91425" spcFirstLastPara="1" rIns="91425" wrap="square" tIns="45700">
            <a:noAutofit/>
          </a:bodyPr>
          <a:lstStyle/>
          <a:p>
            <a:pPr indent="0" lvl="0" marL="0" rtl="0" algn="just">
              <a:lnSpc>
                <a:spcPct val="111666"/>
              </a:lnSpc>
              <a:spcBef>
                <a:spcPts val="0"/>
              </a:spcBef>
              <a:spcAft>
                <a:spcPts val="0"/>
              </a:spcAft>
              <a:buClr>
                <a:srgbClr val="E8A116"/>
              </a:buClr>
              <a:buSzPts val="2400"/>
              <a:buNone/>
            </a:pPr>
            <a:r>
              <a:rPr lang="en-IE" sz="2100">
                <a:solidFill>
                  <a:srgbClr val="424242"/>
                </a:solidFill>
              </a:rPr>
              <a:t>L’agricoltura urbana riutilizza le risorse urbane ed è la chiave per la transizione verso l’economia circolare.</a:t>
            </a:r>
            <a:r>
              <a:rPr lang="en-IE" sz="2100">
                <a:solidFill>
                  <a:srgbClr val="424242"/>
                </a:solidFill>
              </a:rPr>
              <a:t> </a:t>
            </a:r>
            <a:r>
              <a:rPr lang="en-IE" sz="2100">
                <a:solidFill>
                  <a:srgbClr val="424242"/>
                </a:solidFill>
              </a:rPr>
              <a:t>I benefici educativi includono la formazione, lo sviluppo delle competenze e una migliore innovazione. La salute e la nutrizione possono essere migliorate a livello locale grazie alla facilità di accesso al cibo fresco e alla sicurezza alimentare. Il costo del trasporto è eliminato o ridotto grazie alla riduzione delle catene di approvvigionamento, che rendono il cibo più economico per la comunità locale. I benefici, il benessere e la coesione sociale emergono quando le persone di ogni età e cultura si uniscono con lo scopo e l’ideale di condividere e formare buone relazioni in un ambiente sostenibile. L’agricoltura sociale rappresenta l’agricoltura della salute, offrendo attraverso le sfide della vita l’opportunità di trascorrere tempo e svolgere attività in aziende agricole a conduzione familiare che svolgono anche servizi di assistenza sociale e sanitaria.</a:t>
            </a:r>
            <a:endParaRPr/>
          </a:p>
        </p:txBody>
      </p:sp>
      <p:sp>
        <p:nvSpPr>
          <p:cNvPr id="430" name="Google Shape;430;p16"/>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Agricoltura Urbana e Benefici Sociali</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431" name="Google Shape;431;p16"/>
          <p:cNvGrpSpPr/>
          <p:nvPr/>
        </p:nvGrpSpPr>
        <p:grpSpPr>
          <a:xfrm>
            <a:off x="2462947" y="4834973"/>
            <a:ext cx="943614" cy="841150"/>
            <a:chOff x="4422991" y="1951890"/>
            <a:chExt cx="1086135" cy="968195"/>
          </a:xfrm>
        </p:grpSpPr>
        <p:sp>
          <p:nvSpPr>
            <p:cNvPr id="432" name="Google Shape;432;p16"/>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33" name="Google Shape;433;p16"/>
            <p:cNvGrpSpPr/>
            <p:nvPr/>
          </p:nvGrpSpPr>
          <p:grpSpPr>
            <a:xfrm>
              <a:off x="4738409" y="2001259"/>
              <a:ext cx="466270" cy="416900"/>
              <a:chOff x="4738409" y="2001259"/>
              <a:chExt cx="466270" cy="416900"/>
            </a:xfrm>
          </p:grpSpPr>
          <p:sp>
            <p:nvSpPr>
              <p:cNvPr id="434" name="Google Shape;434;p16"/>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5" name="Google Shape;435;p16"/>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6" name="Google Shape;436;p16"/>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437" name="Google Shape;437;p16"/>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7"/>
          <p:cNvSpPr txBox="1"/>
          <p:nvPr>
            <p:ph idx="1" type="body"/>
          </p:nvPr>
        </p:nvSpPr>
        <p:spPr>
          <a:xfrm>
            <a:off x="3408343" y="628651"/>
            <a:ext cx="4506932" cy="5266972"/>
          </a:xfrm>
          <a:prstGeom prst="rect">
            <a:avLst/>
          </a:prstGeom>
          <a:noFill/>
          <a:ln>
            <a:noFill/>
          </a:ln>
        </p:spPr>
        <p:txBody>
          <a:bodyPr anchorCtr="0" anchor="t" bIns="45700" lIns="91425" spcFirstLastPara="1" rIns="91425" wrap="square" tIns="45700">
            <a:noAutofit/>
          </a:bodyPr>
          <a:lstStyle/>
          <a:p>
            <a:pPr indent="0" lvl="0" marL="0" rtl="0" algn="l">
              <a:lnSpc>
                <a:spcPct val="111666"/>
              </a:lnSpc>
              <a:spcBef>
                <a:spcPts val="0"/>
              </a:spcBef>
              <a:spcAft>
                <a:spcPts val="0"/>
              </a:spcAft>
              <a:buNone/>
            </a:pPr>
            <a:r>
              <a:rPr lang="en-IE" sz="2300">
                <a:solidFill>
                  <a:srgbClr val="424242"/>
                </a:solidFill>
              </a:rPr>
              <a:t>L’agricoltura sociale svolge funzioni sociali fondamentali, in particolare in prossimità degli agglomerati urbani dove si addensano i gruppi svantaggiati. Alcune fattorie urbane si trasformano in imprese sociali o organizzazioni di beneficenza, che forniscono formazione e cibo alla comunità locale, aiutando le persone svantaggiate, promuovendo l’integrazione sociale e affrontando le disuguaglianze.</a:t>
            </a:r>
            <a:r>
              <a:rPr lang="en-IE" sz="2300">
                <a:solidFill>
                  <a:srgbClr val="424242"/>
                </a:solidFill>
              </a:rPr>
              <a:t> </a:t>
            </a:r>
            <a:endParaRPr sz="2300"/>
          </a:p>
          <a:p>
            <a:pPr indent="0" lvl="0" marL="0" rtl="0" algn="l">
              <a:lnSpc>
                <a:spcPct val="111666"/>
              </a:lnSpc>
              <a:spcBef>
                <a:spcPts val="0"/>
              </a:spcBef>
              <a:spcAft>
                <a:spcPts val="0"/>
              </a:spcAft>
              <a:buClr>
                <a:srgbClr val="E8A116"/>
              </a:buClr>
              <a:buSzPts val="2400"/>
              <a:buNone/>
            </a:pPr>
            <a:r>
              <a:t/>
            </a:r>
            <a:endParaRPr sz="2400">
              <a:solidFill>
                <a:srgbClr val="424242"/>
              </a:solidFill>
            </a:endParaRPr>
          </a:p>
        </p:txBody>
      </p:sp>
      <p:sp>
        <p:nvSpPr>
          <p:cNvPr id="443" name="Google Shape;443;p17"/>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Agricoltura Urbana e Benefici Sociali</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444" name="Google Shape;444;p17"/>
          <p:cNvGrpSpPr/>
          <p:nvPr/>
        </p:nvGrpSpPr>
        <p:grpSpPr>
          <a:xfrm>
            <a:off x="2462947" y="4834973"/>
            <a:ext cx="943614" cy="841150"/>
            <a:chOff x="4422991" y="1951890"/>
            <a:chExt cx="1086135" cy="968195"/>
          </a:xfrm>
        </p:grpSpPr>
        <p:sp>
          <p:nvSpPr>
            <p:cNvPr id="445" name="Google Shape;445;p17"/>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46" name="Google Shape;446;p17"/>
            <p:cNvGrpSpPr/>
            <p:nvPr/>
          </p:nvGrpSpPr>
          <p:grpSpPr>
            <a:xfrm>
              <a:off x="4738409" y="2001259"/>
              <a:ext cx="466270" cy="416900"/>
              <a:chOff x="4738409" y="2001259"/>
              <a:chExt cx="466270" cy="416900"/>
            </a:xfrm>
          </p:grpSpPr>
          <p:sp>
            <p:nvSpPr>
              <p:cNvPr id="447" name="Google Shape;447;p17"/>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8" name="Google Shape;448;p17"/>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9" name="Google Shape;449;p17"/>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450" name="Google Shape;450;p17"/>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451" name="Google Shape;451;p17"/>
          <p:cNvPicPr preferRelativeResize="0"/>
          <p:nvPr/>
        </p:nvPicPr>
        <p:blipFill rotWithShape="1">
          <a:blip r:embed="rId3">
            <a:alphaModFix/>
          </a:blip>
          <a:srcRect b="0" l="0" r="0" t="0"/>
          <a:stretch/>
        </p:blipFill>
        <p:spPr>
          <a:xfrm>
            <a:off x="8086726" y="1116557"/>
            <a:ext cx="3898968" cy="40472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a120d61508_0_30"/>
          <p:cNvSpPr txBox="1"/>
          <p:nvPr>
            <p:ph idx="1" type="body"/>
          </p:nvPr>
        </p:nvSpPr>
        <p:spPr>
          <a:xfrm>
            <a:off x="3445025" y="876225"/>
            <a:ext cx="8061300" cy="4206300"/>
          </a:xfrm>
          <a:prstGeom prst="rect">
            <a:avLst/>
          </a:prstGeom>
          <a:noFill/>
          <a:ln>
            <a:noFill/>
          </a:ln>
        </p:spPr>
        <p:txBody>
          <a:bodyPr anchorCtr="0" anchor="t" bIns="45700" lIns="91425" spcFirstLastPara="1" rIns="91425" wrap="square" tIns="45700">
            <a:noAutofit/>
          </a:bodyPr>
          <a:lstStyle/>
          <a:p>
            <a:pPr indent="0" lvl="0" marL="0" rtl="0" algn="l">
              <a:lnSpc>
                <a:spcPct val="111666"/>
              </a:lnSpc>
              <a:spcBef>
                <a:spcPts val="0"/>
              </a:spcBef>
              <a:spcAft>
                <a:spcPts val="0"/>
              </a:spcAft>
              <a:buSzPts val="2400"/>
              <a:buNone/>
            </a:pPr>
            <a:r>
              <a:rPr lang="en-IE" sz="2200">
                <a:solidFill>
                  <a:srgbClr val="424242"/>
                </a:solidFill>
              </a:rPr>
              <a:t>Possiamo identificare due tipologie di agricoltura urbana. Una è l’agricoltura fuori suolo, che utilizza contenitori di coltivazione idroponica, acquaponica e aeroponica, che si svolgono principalmente sui tetti delle aree urbane. Queste operazioni spesso affrontano limitazioni di spazio e, di conseguenza, richiedono una struttura organizzativa verticale. L’altro tipo di agricoltura urbana avviene in aree specifiche o abbandonate, che devono far fronte a vincoli dovuti alla carenza di ampi spazi coltivabili. Questa situazione richiede un focus sull’adattamento della logistica e sul miglioramento dell’efficienza per la produzione locale.</a:t>
            </a:r>
            <a:endParaRPr sz="2200">
              <a:solidFill>
                <a:srgbClr val="424242"/>
              </a:solidFill>
            </a:endParaRPr>
          </a:p>
          <a:p>
            <a:pPr indent="0" lvl="0" marL="0" rtl="0" algn="l">
              <a:lnSpc>
                <a:spcPct val="111666"/>
              </a:lnSpc>
              <a:spcBef>
                <a:spcPts val="0"/>
              </a:spcBef>
              <a:spcAft>
                <a:spcPts val="0"/>
              </a:spcAft>
              <a:buClr>
                <a:srgbClr val="E8A116"/>
              </a:buClr>
              <a:buSzPts val="2400"/>
              <a:buNone/>
            </a:pPr>
            <a:r>
              <a:rPr lang="en-IE" sz="2400">
                <a:solidFill>
                  <a:srgbClr val="424242"/>
                </a:solidFill>
              </a:rPr>
              <a:t> </a:t>
            </a:r>
            <a:endParaRPr/>
          </a:p>
          <a:p>
            <a:pPr indent="0" lvl="0" marL="0" rtl="0" algn="l">
              <a:lnSpc>
                <a:spcPct val="111666"/>
              </a:lnSpc>
              <a:spcBef>
                <a:spcPts val="0"/>
              </a:spcBef>
              <a:spcAft>
                <a:spcPts val="0"/>
              </a:spcAft>
              <a:buClr>
                <a:srgbClr val="E8A116"/>
              </a:buClr>
              <a:buSzPts val="2400"/>
              <a:buNone/>
            </a:pPr>
            <a:r>
              <a:t/>
            </a:r>
            <a:endParaRPr sz="2400">
              <a:solidFill>
                <a:srgbClr val="424242"/>
              </a:solidFill>
            </a:endParaRPr>
          </a:p>
        </p:txBody>
      </p:sp>
      <p:sp>
        <p:nvSpPr>
          <p:cNvPr id="457" name="Google Shape;457;g2a120d61508_0_30"/>
          <p:cNvSpPr txBox="1"/>
          <p:nvPr>
            <p:ph idx="2" type="body"/>
          </p:nvPr>
        </p:nvSpPr>
        <p:spPr>
          <a:xfrm>
            <a:off x="615502" y="761603"/>
            <a:ext cx="24408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Agricoltura Urbana e Benefici Sociali</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458" name="Google Shape;458;g2a120d61508_0_30"/>
          <p:cNvGrpSpPr/>
          <p:nvPr/>
        </p:nvGrpSpPr>
        <p:grpSpPr>
          <a:xfrm>
            <a:off x="2463029" y="4835009"/>
            <a:ext cx="943634" cy="841168"/>
            <a:chOff x="4422991" y="1951890"/>
            <a:chExt cx="1086135" cy="968195"/>
          </a:xfrm>
        </p:grpSpPr>
        <p:sp>
          <p:nvSpPr>
            <p:cNvPr id="459" name="Google Shape;459;g2a120d61508_0_30"/>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60" name="Google Shape;460;g2a120d61508_0_30"/>
            <p:cNvGrpSpPr/>
            <p:nvPr/>
          </p:nvGrpSpPr>
          <p:grpSpPr>
            <a:xfrm>
              <a:off x="4738409" y="2001259"/>
              <a:ext cx="466270" cy="416900"/>
              <a:chOff x="4738409" y="2001259"/>
              <a:chExt cx="466270" cy="416900"/>
            </a:xfrm>
          </p:grpSpPr>
          <p:sp>
            <p:nvSpPr>
              <p:cNvPr id="461" name="Google Shape;461;g2a120d61508_0_30"/>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2" name="Google Shape;462;g2a120d61508_0_30"/>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3" name="Google Shape;463;g2a120d61508_0_30"/>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464" name="Google Shape;464;g2a120d61508_0_30"/>
          <p:cNvCxnSpPr/>
          <p:nvPr/>
        </p:nvCxnSpPr>
        <p:spPr>
          <a:xfrm>
            <a:off x="2972392" y="322595"/>
            <a:ext cx="0" cy="441210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8"/>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p18"/>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89050" lvl="0" marL="1289050" rtl="0" algn="l">
              <a:lnSpc>
                <a:spcPct val="90000"/>
              </a:lnSpc>
              <a:spcBef>
                <a:spcPts val="0"/>
              </a:spcBef>
              <a:spcAft>
                <a:spcPts val="0"/>
              </a:spcAft>
              <a:buClr>
                <a:srgbClr val="424242"/>
              </a:buClr>
              <a:buSzPts val="1800"/>
              <a:buNone/>
            </a:pPr>
            <a:r>
              <a:rPr b="1" lang="en-IE" sz="1800"/>
              <a:t>Siti web</a:t>
            </a:r>
            <a:r>
              <a:rPr lang="en-IE" sz="1800"/>
              <a:t>: 	What is Urban Farming? Available at: </a:t>
            </a:r>
            <a:r>
              <a:rPr lang="en-IE" sz="1800" u="sng">
                <a:solidFill>
                  <a:srgbClr val="87AF3F"/>
                </a:solidFill>
                <a:hlinkClick r:id="rId3">
                  <a:extLst>
                    <a:ext uri="{A12FA001-AC4F-418D-AE19-62706E023703}">
                      <ahyp:hlinkClr val="tx"/>
                    </a:ext>
                  </a:extLst>
                </a:hlinkClick>
              </a:rPr>
              <a:t>https://www.thespruceeats.com/what-is-urban-farming-5188341</a:t>
            </a:r>
            <a:r>
              <a:rPr lang="en-IE" sz="1800"/>
              <a:t>. Climate Smart Urban Agriculture</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https://climate-adapt.eea.europa.eu/en/metadata/adaptation-options/urban-farming-and-gardening</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rPr b="1" lang="en-IE" sz="1800"/>
              <a:t>YouTube: 	</a:t>
            </a:r>
            <a:r>
              <a:rPr lang="en-IE" sz="1800"/>
              <a:t>The benefits of urban agriculture </a:t>
            </a:r>
            <a:r>
              <a:rPr lang="en-IE" sz="1800" u="sng">
                <a:solidFill>
                  <a:srgbClr val="87AF3F"/>
                </a:solidFill>
                <a:hlinkClick r:id="rId5">
                  <a:extLst>
                    <a:ext uri="{A12FA001-AC4F-418D-AE19-62706E023703}">
                      <ahyp:hlinkClr val="tx"/>
                    </a:ext>
                  </a:extLst>
                </a:hlinkClick>
              </a:rPr>
              <a:t>https://www.youtube.com/watch?v=ZkmgHQjboRQ</a:t>
            </a:r>
            <a:r>
              <a:rPr lang="en-IE" sz="1800">
                <a:solidFill>
                  <a:srgbClr val="87AF3F"/>
                </a:solidFill>
              </a:rPr>
              <a:t> </a:t>
            </a:r>
            <a:r>
              <a:rPr lang="en-IE" sz="1800"/>
              <a:t>; How Urban Farming Saved a Dallas Community: </a:t>
            </a:r>
            <a:r>
              <a:rPr lang="en-IE" sz="1800" u="sng">
                <a:solidFill>
                  <a:srgbClr val="87AF3F"/>
                </a:solidFill>
                <a:hlinkClick r:id="rId6">
                  <a:extLst>
                    <a:ext uri="{A12FA001-AC4F-418D-AE19-62706E023703}">
                      <ahyp:hlinkClr val="tx"/>
                    </a:ext>
                  </a:extLst>
                </a:hlinkClick>
              </a:rPr>
              <a:t>https://www.youtube.com/watch?v=gfCcI6_1iiA</a:t>
            </a:r>
            <a:r>
              <a:rPr lang="en-IE" sz="1800">
                <a:solidFill>
                  <a:srgbClr val="87AF3F"/>
                </a:solidFill>
              </a:rPr>
              <a:t>. </a:t>
            </a:r>
            <a:r>
              <a:rPr lang="en-IE" sz="1800"/>
              <a:t>The benefits of urban agriculture: </a:t>
            </a:r>
            <a:r>
              <a:rPr lang="en-IE" sz="1800" u="sng">
                <a:solidFill>
                  <a:srgbClr val="87AF3F"/>
                </a:solidFill>
                <a:hlinkClick r:id="rId7">
                  <a:extLst>
                    <a:ext uri="{A12FA001-AC4F-418D-AE19-62706E023703}">
                      <ahyp:hlinkClr val="tx"/>
                    </a:ext>
                  </a:extLst>
                </a:hlinkClick>
              </a:rPr>
              <a:t>https://www.youtube.com/watch?v=ZkmgHQjboRQ</a:t>
            </a:r>
            <a:r>
              <a:rPr lang="en-IE" sz="1800">
                <a:solidFill>
                  <a:srgbClr val="87AF3F"/>
                </a:solidFill>
              </a:rPr>
              <a:t>. </a:t>
            </a:r>
            <a:r>
              <a:rPr lang="en-IE" sz="1800"/>
              <a:t>Starting your Urban Farm </a:t>
            </a:r>
            <a:r>
              <a:rPr lang="en-IE" sz="1800" u="sng">
                <a:solidFill>
                  <a:srgbClr val="87AF3F"/>
                </a:solidFill>
                <a:hlinkClick r:id="rId8">
                  <a:extLst>
                    <a:ext uri="{A12FA001-AC4F-418D-AE19-62706E023703}">
                      <ahyp:hlinkClr val="tx"/>
                    </a:ext>
                  </a:extLst>
                </a:hlinkClick>
              </a:rPr>
              <a:t>https://www.youtube.com/watch?v=t4lnbMNnwuo</a:t>
            </a:r>
            <a:r>
              <a:rPr lang="en-IE" sz="1800">
                <a:solidFill>
                  <a:srgbClr val="87AF3F"/>
                </a:solidFill>
              </a:rPr>
              <a:t>. </a:t>
            </a:r>
            <a:r>
              <a:rPr lang="en-IE" sz="1800"/>
              <a:t>Urban Agriculture Offers a solution to the food crisis if the future: </a:t>
            </a:r>
            <a:r>
              <a:rPr lang="en-IE" sz="1800" u="sng">
                <a:solidFill>
                  <a:srgbClr val="87AF3F"/>
                </a:solidFill>
                <a:hlinkClick r:id="rId9">
                  <a:extLst>
                    <a:ext uri="{A12FA001-AC4F-418D-AE19-62706E023703}">
                      <ahyp:hlinkClr val="tx"/>
                    </a:ext>
                  </a:extLst>
                </a:hlinkClick>
              </a:rPr>
              <a:t>https://www.youtube.com/watch?v=N7-mNylq4Ok</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rPr b="1" lang="en-IE" sz="1800"/>
              <a:t>Case Study: </a:t>
            </a:r>
            <a:r>
              <a:rPr lang="en-IE" sz="1800"/>
              <a:t>	Introduction page 1 to 4, 16; Lemon Tree Trust, Les Cinq Toits, L e r s ø g r ø f t e n s I n t e g r a t i o n s b y h a v e r , L’Autre Champ, Eta Beta</a:t>
            </a:r>
            <a:endParaRPr/>
          </a:p>
          <a:p>
            <a:pPr indent="-1289050" lvl="0" marL="1289050" rtl="0" algn="l">
              <a:lnSpc>
                <a:spcPct val="90000"/>
              </a:lnSpc>
              <a:spcBef>
                <a:spcPts val="1000"/>
              </a:spcBef>
              <a:spcAft>
                <a:spcPts val="0"/>
              </a:spcAft>
              <a:buClr>
                <a:srgbClr val="424242"/>
              </a:buClr>
              <a:buSzPts val="1800"/>
              <a:buNone/>
            </a:pPr>
            <a:r>
              <a:rPr b="1" lang="en-IE" sz="1800"/>
              <a:t>Pubblicazioni: </a:t>
            </a:r>
            <a:r>
              <a:rPr lang="en-IE" sz="1800"/>
              <a:t>Papanek, A. et al. 2023. Social and Community Benefits and Limitations of Urban Agricutlure </a:t>
            </a:r>
            <a:r>
              <a:rPr lang="en-IE" sz="1800" u="sng">
                <a:solidFill>
                  <a:srgbClr val="87AF3F"/>
                </a:solidFill>
                <a:hlinkClick r:id="rId10">
                  <a:extLst>
                    <a:ext uri="{A12FA001-AC4F-418D-AE19-62706E023703}">
                      <ahyp:hlinkClr val="tx"/>
                    </a:ext>
                  </a:extLst>
                </a:hlinkClick>
              </a:rPr>
              <a:t>https://edis.ifas.ufl.edu/publication/FY1517</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t/>
            </a:r>
            <a:endParaRPr sz="1800"/>
          </a:p>
          <a:p>
            <a:pPr indent="-1174750" lvl="0" marL="1289050" rtl="0" algn="l">
              <a:lnSpc>
                <a:spcPct val="100000"/>
              </a:lnSpc>
              <a:spcBef>
                <a:spcPts val="400"/>
              </a:spcBef>
              <a:spcAft>
                <a:spcPts val="0"/>
              </a:spcAft>
              <a:buClr>
                <a:srgbClr val="E8A116"/>
              </a:buClr>
              <a:buSzPts val="1800"/>
              <a:buFont typeface="Arial"/>
              <a:buNone/>
            </a:pPr>
            <a:r>
              <a:t/>
            </a:r>
            <a:endParaRPr sz="1800"/>
          </a:p>
        </p:txBody>
      </p:sp>
      <p:sp>
        <p:nvSpPr>
          <p:cNvPr id="471" name="Google Shape;471;p18"/>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472" name="Google Shape;472;p18"/>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01</a:t>
            </a:r>
            <a:endParaRPr/>
          </a:p>
        </p:txBody>
      </p:sp>
      <p:sp>
        <p:nvSpPr>
          <p:cNvPr id="173" name="Google Shape;173;p2"/>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Introduzione</a:t>
            </a:r>
            <a:endParaRPr/>
          </a:p>
        </p:txBody>
      </p:sp>
      <p:sp>
        <p:nvSpPr>
          <p:cNvPr id="174" name="Google Shape;174;p2"/>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02</a:t>
            </a:r>
            <a:endParaRPr/>
          </a:p>
        </p:txBody>
      </p:sp>
      <p:sp>
        <p:nvSpPr>
          <p:cNvPr id="175" name="Google Shape;175;p2"/>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Agricoltura urbana: produrre cibo e flora in un contesto urbano</a:t>
            </a:r>
            <a:endParaRPr/>
          </a:p>
        </p:txBody>
      </p:sp>
      <p:sp>
        <p:nvSpPr>
          <p:cNvPr id="176" name="Google Shape;176;p2"/>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03</a:t>
            </a:r>
            <a:endParaRPr/>
          </a:p>
        </p:txBody>
      </p:sp>
      <p:sp>
        <p:nvSpPr>
          <p:cNvPr id="177" name="Google Shape;177;p2"/>
          <p:cNvSpPr txBox="1"/>
          <p:nvPr>
            <p:ph idx="7" type="body"/>
          </p:nvPr>
        </p:nvSpPr>
        <p:spPr>
          <a:xfrm>
            <a:off x="6797900" y="3167975"/>
            <a:ext cx="4816200" cy="68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Pratiche di trasformazione e igiene degli alimenti: produrre alimenti sicuri</a:t>
            </a:r>
            <a:endParaRPr/>
          </a:p>
        </p:txBody>
      </p:sp>
      <p:sp>
        <p:nvSpPr>
          <p:cNvPr id="178" name="Google Shape;178;p2"/>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CONTENTS</a:t>
            </a:r>
            <a:endParaRPr/>
          </a:p>
        </p:txBody>
      </p:sp>
      <p:pic>
        <p:nvPicPr>
          <p:cNvPr descr="Logo&#10;&#10;Description automatically generated with medium confidence" id="179" name="Google Shape;179;p2"/>
          <p:cNvPicPr preferRelativeResize="0"/>
          <p:nvPr/>
        </p:nvPicPr>
        <p:blipFill rotWithShape="1">
          <a:blip r:embed="rId3">
            <a:alphaModFix/>
          </a:blip>
          <a:srcRect b="14013" l="36846" r="0" t="0"/>
          <a:stretch/>
        </p:blipFill>
        <p:spPr>
          <a:xfrm>
            <a:off x="10034215" y="4997936"/>
            <a:ext cx="1465061" cy="1860063"/>
          </a:xfrm>
          <a:prstGeom prst="rect">
            <a:avLst/>
          </a:prstGeom>
          <a:noFill/>
          <a:ln>
            <a:noFill/>
          </a:ln>
        </p:spPr>
      </p:pic>
      <p:sp>
        <p:nvSpPr>
          <p:cNvPr id="180" name="Google Shape;180;p2"/>
          <p:cNvSpPr txBox="1"/>
          <p:nvPr/>
        </p:nvSpPr>
        <p:spPr>
          <a:xfrm>
            <a:off x="929031" y="2046506"/>
            <a:ext cx="3957293" cy="308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b="1" lang="en-IE" sz="4000">
                <a:solidFill>
                  <a:schemeClr val="lt1"/>
                </a:solidFill>
                <a:latin typeface="Calibri"/>
                <a:ea typeface="Calibri"/>
                <a:cs typeface="Calibri"/>
                <a:sym typeface="Calibri"/>
              </a:rPr>
              <a:t>Guida </a:t>
            </a:r>
            <a:r>
              <a:rPr b="1" i="0" lang="en-IE" sz="4000" u="none" cap="none" strike="noStrike">
                <a:solidFill>
                  <a:schemeClr val="lt1"/>
                </a:solidFill>
                <a:latin typeface="Calibri"/>
                <a:ea typeface="Calibri"/>
                <a:cs typeface="Calibri"/>
                <a:sym typeface="Calibri"/>
              </a:rPr>
              <a:t>Peer to Peer</a:t>
            </a:r>
            <a:r>
              <a:rPr b="1" lang="en-IE" sz="4000">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lt1"/>
              </a:buClr>
              <a:buSzPts val="800"/>
              <a:buFont typeface="Arial"/>
              <a:buNone/>
            </a:pPr>
            <a:r>
              <a:t/>
            </a:r>
            <a:endParaRPr b="1" i="0" sz="800" u="none" cap="none" strike="noStrik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3400"/>
              <a:buFont typeface="Arial"/>
              <a:buNone/>
            </a:pPr>
            <a:r>
              <a:rPr b="0" i="0" lang="en-IE" sz="3400" u="none" cap="none" strike="noStrike">
                <a:solidFill>
                  <a:schemeClr val="lt1"/>
                </a:solidFill>
                <a:latin typeface="Calibri"/>
                <a:ea typeface="Calibri"/>
                <a:cs typeface="Calibri"/>
                <a:sym typeface="Calibri"/>
              </a:rPr>
              <a:t>Guide Pratiche </a:t>
            </a:r>
            <a:r>
              <a:rPr lang="en-IE" sz="3400">
                <a:solidFill>
                  <a:schemeClr val="lt1"/>
                </a:solidFill>
                <a:latin typeface="Calibri"/>
                <a:ea typeface="Calibri"/>
                <a:cs typeface="Calibri"/>
                <a:sym typeface="Calibri"/>
              </a:rPr>
              <a:t>in Agricoltura Urbana di Comunità</a:t>
            </a:r>
            <a:endParaRPr b="0" i="0" sz="1400" u="none" cap="none" strike="noStrike">
              <a:solidFill>
                <a:srgbClr val="000000"/>
              </a:solidFill>
              <a:latin typeface="Arial"/>
              <a:ea typeface="Arial"/>
              <a:cs typeface="Arial"/>
              <a:sym typeface="Arial"/>
            </a:endParaRPr>
          </a:p>
          <a:p>
            <a:pPr indent="-12700" lvl="0" marL="12700" marR="0" rtl="0" algn="ctr">
              <a:lnSpc>
                <a:spcPct val="96470"/>
              </a:lnSpc>
              <a:spcBef>
                <a:spcPts val="1000"/>
              </a:spcBef>
              <a:spcAft>
                <a:spcPts val="0"/>
              </a:spcAft>
              <a:buClr>
                <a:schemeClr val="lt1"/>
              </a:buClr>
              <a:buSzPts val="3400"/>
              <a:buFont typeface="Arial"/>
              <a:buNone/>
            </a:pPr>
            <a:r>
              <a:t/>
            </a:r>
            <a:endParaRPr b="0" i="0" sz="3400" u="none" cap="none" strike="noStrike">
              <a:solidFill>
                <a:schemeClr val="lt1"/>
              </a:solidFill>
              <a:latin typeface="Calibri"/>
              <a:ea typeface="Calibri"/>
              <a:cs typeface="Calibri"/>
              <a:sym typeface="Calibri"/>
            </a:endParaRPr>
          </a:p>
        </p:txBody>
      </p:sp>
      <p:sp>
        <p:nvSpPr>
          <p:cNvPr id="181" name="Google Shape;181;p2"/>
          <p:cNvSpPr txBox="1"/>
          <p:nvPr/>
        </p:nvSpPr>
        <p:spPr>
          <a:xfrm>
            <a:off x="5891164" y="4082951"/>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182" name="Google Shape;182;p2"/>
          <p:cNvSpPr txBox="1"/>
          <p:nvPr/>
        </p:nvSpPr>
        <p:spPr>
          <a:xfrm>
            <a:off x="6797901" y="4254403"/>
            <a:ext cx="4701375" cy="10748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Economia circolare</a:t>
            </a:r>
            <a:r>
              <a:rPr b="0" i="0" lang="en-IE" sz="2200" u="none" cap="none" strike="noStrike">
                <a:solidFill>
                  <a:srgbClr val="424242"/>
                </a:solidFill>
                <a:latin typeface="Calibri"/>
                <a:ea typeface="Calibri"/>
                <a:cs typeface="Calibri"/>
                <a:sym typeface="Calibri"/>
              </a:rPr>
              <a:t> &amp; </a:t>
            </a:r>
            <a:r>
              <a:rPr lang="en-IE" sz="2200">
                <a:solidFill>
                  <a:srgbClr val="424242"/>
                </a:solidFill>
                <a:latin typeface="Calibri"/>
                <a:ea typeface="Calibri"/>
                <a:cs typeface="Calibri"/>
                <a:sym typeface="Calibri"/>
              </a:rPr>
              <a:t>gestione dei rifiuti per ambienti urbani resilienti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9"/>
          <p:cNvSpPr txBox="1"/>
          <p:nvPr>
            <p:ph idx="1" type="body"/>
          </p:nvPr>
        </p:nvSpPr>
        <p:spPr>
          <a:xfrm>
            <a:off x="1314450" y="985839"/>
            <a:ext cx="4524765" cy="495097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ctr">
              <a:lnSpc>
                <a:spcPct val="120000"/>
              </a:lnSpc>
              <a:spcBef>
                <a:spcPts val="0"/>
              </a:spcBef>
              <a:spcAft>
                <a:spcPts val="0"/>
              </a:spcAft>
              <a:buClr>
                <a:schemeClr val="lt1"/>
              </a:buClr>
              <a:buSzPct val="100000"/>
              <a:buNone/>
            </a:pPr>
            <a:r>
              <a:rPr b="1" i="0" lang="en-IE" sz="2400"/>
              <a:t>Senofonte</a:t>
            </a:r>
            <a:r>
              <a:rPr b="1" i="0" lang="en-IE" sz="2400"/>
              <a:t>, allievo di Socrate, </a:t>
            </a:r>
            <a:endParaRPr b="1" i="0" sz="2400"/>
          </a:p>
          <a:p>
            <a:pPr indent="0" lvl="0" marL="0" rtl="0" algn="ctr">
              <a:lnSpc>
                <a:spcPct val="120000"/>
              </a:lnSpc>
              <a:spcBef>
                <a:spcPts val="0"/>
              </a:spcBef>
              <a:spcAft>
                <a:spcPts val="0"/>
              </a:spcAft>
              <a:buClr>
                <a:schemeClr val="lt1"/>
              </a:buClr>
              <a:buSzPct val="100000"/>
              <a:buNone/>
            </a:pPr>
            <a:r>
              <a:rPr b="1" i="0" lang="en-IE" sz="2400"/>
              <a:t>430 – 354 a.C.</a:t>
            </a:r>
            <a:endParaRPr/>
          </a:p>
          <a:p>
            <a:pPr indent="0" lvl="0" marL="0" rtl="0" algn="ctr">
              <a:lnSpc>
                <a:spcPct val="120000"/>
              </a:lnSpc>
              <a:spcBef>
                <a:spcPts val="0"/>
              </a:spcBef>
              <a:spcAft>
                <a:spcPts val="0"/>
              </a:spcAft>
              <a:buClr>
                <a:schemeClr val="lt1"/>
              </a:buClr>
              <a:buSzPct val="100000"/>
              <a:buNone/>
            </a:pPr>
            <a:r>
              <a:t/>
            </a:r>
            <a:endParaRPr sz="2400"/>
          </a:p>
          <a:p>
            <a:pPr indent="0" lvl="0" marL="0" rtl="0" algn="ctr">
              <a:lnSpc>
                <a:spcPct val="120000"/>
              </a:lnSpc>
              <a:spcBef>
                <a:spcPts val="0"/>
              </a:spcBef>
              <a:spcAft>
                <a:spcPts val="0"/>
              </a:spcAft>
              <a:buClr>
                <a:schemeClr val="lt1"/>
              </a:buClr>
              <a:buSzPct val="100000"/>
              <a:buNone/>
            </a:pPr>
            <a:r>
              <a:rPr lang="en-IE" sz="2400"/>
              <a:t>“Per essere un agricoltore di successo bisogna prima conoscere la natura del terreno. In un cucchiaio di terreno sano ci sono più organismi che persone sulla terra! L’agricoltura non può essere sostenuta senza il rifornimento dei nutrienti rimossi dalle colture. Il terreno fertile sostiene la crescita dei raccolti.”</a:t>
            </a:r>
            <a:endParaRPr/>
          </a:p>
          <a:p>
            <a:pPr indent="0" lvl="0" marL="0" rtl="0" algn="ctr">
              <a:lnSpc>
                <a:spcPct val="96000"/>
              </a:lnSpc>
              <a:spcBef>
                <a:spcPts val="0"/>
              </a:spcBef>
              <a:spcAft>
                <a:spcPts val="0"/>
              </a:spcAft>
              <a:buClr>
                <a:schemeClr val="lt1"/>
              </a:buClr>
              <a:buSzPct val="100000"/>
              <a:buNone/>
            </a:pPr>
            <a:r>
              <a:t/>
            </a:r>
            <a:endParaRPr i="0"/>
          </a:p>
        </p:txBody>
      </p:sp>
      <p:pic>
        <p:nvPicPr>
          <p:cNvPr id="478" name="Google Shape;478;p19"/>
          <p:cNvPicPr preferRelativeResize="0"/>
          <p:nvPr>
            <p:ph idx="2" type="pic"/>
          </p:nvPr>
        </p:nvPicPr>
        <p:blipFill rotWithShape="1">
          <a:blip r:embed="rId3">
            <a:alphaModFix/>
          </a:blip>
          <a:srcRect b="0" l="4826" r="4825" t="0"/>
          <a:stretch/>
        </p:blipFill>
        <p:spPr>
          <a:xfrm>
            <a:off x="6096000" y="1893062"/>
            <a:ext cx="5496431" cy="4055778"/>
          </a:xfrm>
          <a:prstGeom prst="rect">
            <a:avLst/>
          </a:prstGeom>
          <a:solidFill>
            <a:srgbClr val="D8D8D8"/>
          </a:solidFill>
          <a:ln>
            <a:noFill/>
          </a:ln>
        </p:spPr>
      </p:pic>
      <p:sp>
        <p:nvSpPr>
          <p:cNvPr id="479" name="Google Shape;479;p19"/>
          <p:cNvSpPr txBox="1"/>
          <p:nvPr/>
        </p:nvSpPr>
        <p:spPr>
          <a:xfrm>
            <a:off x="7496868" y="631973"/>
            <a:ext cx="4004513" cy="80365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i="0" lang="en-IE" sz="3600" u="none" cap="none" strike="noStrike">
                <a:solidFill>
                  <a:srgbClr val="E8A116"/>
                </a:solidFill>
                <a:latin typeface="Calibri"/>
                <a:ea typeface="Calibri"/>
                <a:cs typeface="Calibri"/>
                <a:sym typeface="Calibri"/>
              </a:rPr>
              <a:t>Ecos</a:t>
            </a:r>
            <a:r>
              <a:rPr b="1" lang="en-IE" sz="3600">
                <a:solidFill>
                  <a:srgbClr val="E8A116"/>
                </a:solidFill>
                <a:latin typeface="Calibri"/>
                <a:ea typeface="Calibri"/>
                <a:cs typeface="Calibri"/>
                <a:sym typeface="Calibri"/>
              </a:rPr>
              <a:t>i</a:t>
            </a:r>
            <a:r>
              <a:rPr b="1" i="0" lang="en-IE" sz="3600" u="none" cap="none" strike="noStrike">
                <a:solidFill>
                  <a:srgbClr val="E8A116"/>
                </a:solidFill>
                <a:latin typeface="Calibri"/>
                <a:ea typeface="Calibri"/>
                <a:cs typeface="Calibri"/>
                <a:sym typeface="Calibri"/>
              </a:rPr>
              <a:t>stem</a:t>
            </a:r>
            <a:r>
              <a:rPr b="1" lang="en-IE" sz="3600">
                <a:solidFill>
                  <a:srgbClr val="E8A116"/>
                </a:solidFill>
                <a:latin typeface="Calibri"/>
                <a:ea typeface="Calibri"/>
                <a:cs typeface="Calibri"/>
                <a:sym typeface="Calibri"/>
              </a:rPr>
              <a:t>i del suolo</a:t>
            </a:r>
            <a:r>
              <a:rPr b="1" i="0" lang="en-IE" sz="3600" u="none" cap="none" strike="noStrike">
                <a:solidFill>
                  <a:srgbClr val="E8A116"/>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ts val="3600"/>
              <a:buFont typeface="Arial"/>
              <a:buNone/>
            </a:pPr>
            <a:r>
              <a:t/>
            </a:r>
            <a:endParaRPr b="1" i="0" sz="3600" u="none" cap="none" strike="noStrike">
              <a:solidFill>
                <a:srgbClr val="E8A11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0"/>
          <p:cNvSpPr txBox="1"/>
          <p:nvPr>
            <p:ph idx="1" type="body"/>
          </p:nvPr>
        </p:nvSpPr>
        <p:spPr>
          <a:xfrm>
            <a:off x="3497123" y="861990"/>
            <a:ext cx="7984988"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a:solidFill>
                  <a:srgbClr val="454545"/>
                </a:solidFill>
              </a:rPr>
              <a:t>L’ecosistema del suolo è complesso ed eterogeneo perché comprende componenti inorganici e organici, acqua, gas e diversa flora e fauna. Gli ecosistemi del suolo forniscono habitat per diversi gruppi di vita biologica, inclusi batteri, virus, funghi, microalghe, protozoi, vermi e batteriofagi. La diversità delle piante in superficie è collegata alla biodiversità del suolo sotterraneo. Le interazioni pianta-suolo sono incredibilmente importanti per il mantenimento della biodiversità del suolo sotterraneo, e svolgono un ruolo chiave nel funzionamento e nella resilienza dei sistemi del suolo. La diversificazione delle comunità vegetali può creare più habitat nel suolo, che a sua volta supporta diversificate comunità biologiche del suolo. Queste comunità sono essenziali per la salute del suolo e delle piante, sostengono la produzione alimentare e svolgono un ruolo fondamentale nella regolazione del clima.</a:t>
            </a:r>
            <a:endParaRPr sz="2600"/>
          </a:p>
        </p:txBody>
      </p:sp>
      <p:sp>
        <p:nvSpPr>
          <p:cNvPr id="485" name="Google Shape;485;p20"/>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Ecosistemi del suolo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86" name="Google Shape;486;p20"/>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87" name="Google Shape;487;p20"/>
          <p:cNvGrpSpPr/>
          <p:nvPr/>
        </p:nvGrpSpPr>
        <p:grpSpPr>
          <a:xfrm>
            <a:off x="2613331" y="4906921"/>
            <a:ext cx="885933" cy="845986"/>
            <a:chOff x="10407709" y="5371716"/>
            <a:chExt cx="1086136" cy="1037162"/>
          </a:xfrm>
        </p:grpSpPr>
        <p:sp>
          <p:nvSpPr>
            <p:cNvPr id="488" name="Google Shape;488;p20"/>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9" name="Google Shape;489;p20"/>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90" name="Google Shape;490;p20"/>
            <p:cNvGrpSpPr/>
            <p:nvPr/>
          </p:nvGrpSpPr>
          <p:grpSpPr>
            <a:xfrm>
              <a:off x="10407709" y="5371716"/>
              <a:ext cx="1086136" cy="1037162"/>
              <a:chOff x="10407709" y="5371716"/>
              <a:chExt cx="1086136" cy="1037162"/>
            </a:xfrm>
          </p:grpSpPr>
          <p:grpSp>
            <p:nvGrpSpPr>
              <p:cNvPr id="491" name="Google Shape;491;p20"/>
              <p:cNvGrpSpPr/>
              <p:nvPr/>
            </p:nvGrpSpPr>
            <p:grpSpPr>
              <a:xfrm>
                <a:off x="10407709" y="5371716"/>
                <a:ext cx="1086136" cy="1037162"/>
                <a:chOff x="10407709" y="5371716"/>
                <a:chExt cx="1086136" cy="1037162"/>
              </a:xfrm>
            </p:grpSpPr>
            <p:sp>
              <p:nvSpPr>
                <p:cNvPr id="492" name="Google Shape;492;p20"/>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3" name="Google Shape;493;p20"/>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4" name="Google Shape;494;p20"/>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5" name="Google Shape;495;p20"/>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1"/>
          <p:cNvSpPr txBox="1"/>
          <p:nvPr>
            <p:ph idx="1" type="body"/>
          </p:nvPr>
        </p:nvSpPr>
        <p:spPr>
          <a:xfrm>
            <a:off x="3497123" y="861990"/>
            <a:ext cx="8015050" cy="5134019"/>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IE">
                <a:solidFill>
                  <a:srgbClr val="454545"/>
                </a:solidFill>
              </a:rPr>
              <a:t>Il microbioma del suolo è costituito da una comunità diversificata di microrganismi come batteri, archaea e funghi. Ogni gruppo è composto da milioni di specie diverse che svolgono diverse funzioni nei nostri suoli come il rilascio di nutrienti, la pulizia dell’acqua, lo stoccaggio del carbonio e una sede per la biodiversità. Molti agricoltori sanno che i lombrichi sono un segno importante della terra in quanto indicatori della salute del suolo e del funzionamento dell’ecosistema, ma occorre essere consapevoli anche dell’enorme quantità di microbi che svolgono lavori fondamentali, come ad esempio i batteri rizobi che operano con il trifoglio bianco per produrre azoto libero e far crescere l’erba. Per garantire che il suolo sia sufficientemente resiliente e far fronte alle pressioni esercitate dalla gestione esterna, occorre prendersene cura nel modo migliore.</a:t>
            </a:r>
            <a:endParaRPr sz="2800">
              <a:solidFill>
                <a:srgbClr val="454545"/>
              </a:solidFill>
            </a:endParaRPr>
          </a:p>
        </p:txBody>
      </p:sp>
      <p:sp>
        <p:nvSpPr>
          <p:cNvPr id="501" name="Google Shape;501;p21"/>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Ecosistemi del suolo </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502" name="Google Shape;502;p21"/>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503" name="Google Shape;503;p21"/>
          <p:cNvGrpSpPr/>
          <p:nvPr/>
        </p:nvGrpSpPr>
        <p:grpSpPr>
          <a:xfrm>
            <a:off x="2613331" y="4906921"/>
            <a:ext cx="885933" cy="845986"/>
            <a:chOff x="10407709" y="5371716"/>
            <a:chExt cx="1086136" cy="1037162"/>
          </a:xfrm>
        </p:grpSpPr>
        <p:sp>
          <p:nvSpPr>
            <p:cNvPr id="504" name="Google Shape;504;p21"/>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5" name="Google Shape;505;p21"/>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06" name="Google Shape;506;p21"/>
            <p:cNvGrpSpPr/>
            <p:nvPr/>
          </p:nvGrpSpPr>
          <p:grpSpPr>
            <a:xfrm>
              <a:off x="10407709" y="5371716"/>
              <a:ext cx="1086136" cy="1037162"/>
              <a:chOff x="10407709" y="5371716"/>
              <a:chExt cx="1086136" cy="1037162"/>
            </a:xfrm>
          </p:grpSpPr>
          <p:grpSp>
            <p:nvGrpSpPr>
              <p:cNvPr id="507" name="Google Shape;507;p21"/>
              <p:cNvGrpSpPr/>
              <p:nvPr/>
            </p:nvGrpSpPr>
            <p:grpSpPr>
              <a:xfrm>
                <a:off x="10407709" y="5371716"/>
                <a:ext cx="1086136" cy="1037162"/>
                <a:chOff x="10407709" y="5371716"/>
                <a:chExt cx="1086136" cy="1037162"/>
              </a:xfrm>
            </p:grpSpPr>
            <p:sp>
              <p:nvSpPr>
                <p:cNvPr id="508" name="Google Shape;508;p21"/>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9" name="Google Shape;509;p21"/>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0" name="Google Shape;510;p21"/>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11" name="Google Shape;511;p21"/>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2"/>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Ecosistemi del suolo </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517" name="Google Shape;517;p22"/>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518" name="Google Shape;518;p22"/>
          <p:cNvGrpSpPr/>
          <p:nvPr/>
        </p:nvGrpSpPr>
        <p:grpSpPr>
          <a:xfrm>
            <a:off x="2613331" y="4906921"/>
            <a:ext cx="885933" cy="845986"/>
            <a:chOff x="10407709" y="5371716"/>
            <a:chExt cx="1086136" cy="1037162"/>
          </a:xfrm>
        </p:grpSpPr>
        <p:sp>
          <p:nvSpPr>
            <p:cNvPr id="519" name="Google Shape;519;p22"/>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0" name="Google Shape;520;p22"/>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21" name="Google Shape;521;p22"/>
            <p:cNvGrpSpPr/>
            <p:nvPr/>
          </p:nvGrpSpPr>
          <p:grpSpPr>
            <a:xfrm>
              <a:off x="10407709" y="5371716"/>
              <a:ext cx="1086136" cy="1037162"/>
              <a:chOff x="10407709" y="5371716"/>
              <a:chExt cx="1086136" cy="1037162"/>
            </a:xfrm>
          </p:grpSpPr>
          <p:grpSp>
            <p:nvGrpSpPr>
              <p:cNvPr id="522" name="Google Shape;522;p22"/>
              <p:cNvGrpSpPr/>
              <p:nvPr/>
            </p:nvGrpSpPr>
            <p:grpSpPr>
              <a:xfrm>
                <a:off x="10407709" y="5371716"/>
                <a:ext cx="1086136" cy="1037162"/>
                <a:chOff x="10407709" y="5371716"/>
                <a:chExt cx="1086136" cy="1037162"/>
              </a:xfrm>
            </p:grpSpPr>
            <p:sp>
              <p:nvSpPr>
                <p:cNvPr id="523" name="Google Shape;523;p22"/>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4" name="Google Shape;524;p22"/>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5" name="Google Shape;525;p22"/>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6" name="Google Shape;526;p22"/>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527" name="Google Shape;527;p22"/>
          <p:cNvPicPr preferRelativeResize="0"/>
          <p:nvPr/>
        </p:nvPicPr>
        <p:blipFill rotWithShape="1">
          <a:blip r:embed="rId3">
            <a:alphaModFix/>
          </a:blip>
          <a:srcRect b="0" l="0" r="0" t="0"/>
          <a:stretch/>
        </p:blipFill>
        <p:spPr>
          <a:xfrm>
            <a:off x="3604209" y="655125"/>
            <a:ext cx="7887871" cy="50977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2a120d61508_0_54"/>
          <p:cNvSpPr txBox="1"/>
          <p:nvPr>
            <p:ph idx="1" type="body"/>
          </p:nvPr>
        </p:nvSpPr>
        <p:spPr>
          <a:xfrm>
            <a:off x="3382000" y="990425"/>
            <a:ext cx="3885600" cy="13971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400"/>
              <a:buNone/>
            </a:pPr>
            <a:r>
              <a:rPr lang="en-IE" sz="2200">
                <a:solidFill>
                  <a:srgbClr val="092E4B"/>
                </a:solidFill>
              </a:rPr>
              <a:t>Per preservare e favorire lo sviluppo di un terreno sano, è fondamentale operare su esso in maniera dolce e delicata. Il terreno dovrebbe essere lavorato in superficie per evitare di danneggiare la vita che ospita. Esistono strumenti specifici progettati per questi compiti. La forca, ad esempio, è un ottimo strumento che consente agli agricoltori di aerare e coltivare il terreno delicatamente, rispettando la vita che ospita.</a:t>
            </a:r>
            <a:endParaRPr sz="2200">
              <a:solidFill>
                <a:srgbClr val="092E4B"/>
              </a:solidFill>
            </a:endParaRPr>
          </a:p>
          <a:p>
            <a:pPr indent="0" lvl="0" marL="0" rtl="0" algn="just">
              <a:lnSpc>
                <a:spcPct val="90000"/>
              </a:lnSpc>
              <a:spcBef>
                <a:spcPts val="0"/>
              </a:spcBef>
              <a:spcAft>
                <a:spcPts val="0"/>
              </a:spcAft>
              <a:buSzPts val="2400"/>
              <a:buNone/>
            </a:pPr>
            <a:r>
              <a:t/>
            </a:r>
            <a:endParaRPr sz="2200">
              <a:solidFill>
                <a:srgbClr val="454545"/>
              </a:solidFill>
            </a:endParaRPr>
          </a:p>
          <a:p>
            <a:pPr indent="0" lvl="0" marL="0" rtl="0" algn="just">
              <a:lnSpc>
                <a:spcPct val="90000"/>
              </a:lnSpc>
              <a:spcBef>
                <a:spcPts val="0"/>
              </a:spcBef>
              <a:spcAft>
                <a:spcPts val="0"/>
              </a:spcAft>
              <a:buClr>
                <a:srgbClr val="E8A116"/>
              </a:buClr>
              <a:buSzPts val="2200"/>
              <a:buNone/>
            </a:pPr>
            <a:r>
              <a:t/>
            </a:r>
            <a:endParaRPr sz="2200">
              <a:solidFill>
                <a:srgbClr val="454545"/>
              </a:solidFill>
            </a:endParaRPr>
          </a:p>
          <a:p>
            <a:pPr indent="0" lvl="0" marL="0" rtl="0" algn="l">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533" name="Google Shape;533;g2a120d61508_0_54"/>
          <p:cNvSpPr txBox="1"/>
          <p:nvPr>
            <p:ph idx="2" type="body"/>
          </p:nvPr>
        </p:nvSpPr>
        <p:spPr>
          <a:xfrm>
            <a:off x="615502" y="761603"/>
            <a:ext cx="24408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Ecosistemi del suolo </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534" name="Google Shape;534;g2a120d61508_0_54"/>
          <p:cNvCxnSpPr/>
          <p:nvPr/>
        </p:nvCxnSpPr>
        <p:spPr>
          <a:xfrm>
            <a:off x="3056298" y="322597"/>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535" name="Google Shape;535;g2a120d61508_0_54"/>
          <p:cNvGrpSpPr/>
          <p:nvPr/>
        </p:nvGrpSpPr>
        <p:grpSpPr>
          <a:xfrm>
            <a:off x="2613165" y="4894659"/>
            <a:ext cx="768658" cy="803697"/>
            <a:chOff x="10407709" y="5371716"/>
            <a:chExt cx="1086136" cy="1037162"/>
          </a:xfrm>
        </p:grpSpPr>
        <p:sp>
          <p:nvSpPr>
            <p:cNvPr id="536" name="Google Shape;536;g2a120d61508_0_54"/>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7" name="Google Shape;537;g2a120d61508_0_54"/>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38" name="Google Shape;538;g2a120d61508_0_54"/>
            <p:cNvGrpSpPr/>
            <p:nvPr/>
          </p:nvGrpSpPr>
          <p:grpSpPr>
            <a:xfrm>
              <a:off x="10407709" y="5371716"/>
              <a:ext cx="1086136" cy="1037162"/>
              <a:chOff x="10407709" y="5371716"/>
              <a:chExt cx="1086136" cy="1037162"/>
            </a:xfrm>
          </p:grpSpPr>
          <p:grpSp>
            <p:nvGrpSpPr>
              <p:cNvPr id="539" name="Google Shape;539;g2a120d61508_0_54"/>
              <p:cNvGrpSpPr/>
              <p:nvPr/>
            </p:nvGrpSpPr>
            <p:grpSpPr>
              <a:xfrm>
                <a:off x="10407709" y="5371716"/>
                <a:ext cx="1086136" cy="1037162"/>
                <a:chOff x="10407709" y="5371716"/>
                <a:chExt cx="1086136" cy="1037162"/>
              </a:xfrm>
            </p:grpSpPr>
            <p:sp>
              <p:nvSpPr>
                <p:cNvPr id="540" name="Google Shape;540;g2a120d61508_0_54"/>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1" name="Google Shape;541;g2a120d61508_0_54"/>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2" name="Google Shape;542;g2a120d61508_0_54"/>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3" name="Google Shape;543;g2a120d61508_0_54"/>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544" name="Google Shape;544;g2a120d61508_0_54"/>
          <p:cNvPicPr preferRelativeResize="0"/>
          <p:nvPr/>
        </p:nvPicPr>
        <p:blipFill rotWithShape="1">
          <a:blip r:embed="rId3">
            <a:alphaModFix/>
          </a:blip>
          <a:srcRect b="0" l="0" r="0" t="0"/>
          <a:stretch/>
        </p:blipFill>
        <p:spPr>
          <a:xfrm>
            <a:off x="7444850" y="1338750"/>
            <a:ext cx="4313974" cy="3621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23"/>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0" name="Google Shape;550;p23"/>
          <p:cNvSpPr/>
          <p:nvPr/>
        </p:nvSpPr>
        <p:spPr>
          <a:xfrm rot="10800000">
            <a:off x="330052" y="818797"/>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1" name="Google Shape;551;p23"/>
          <p:cNvSpPr/>
          <p:nvPr/>
        </p:nvSpPr>
        <p:spPr>
          <a:xfrm>
            <a:off x="4557057" y="818796"/>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2" name="Google Shape;552;p23"/>
          <p:cNvSpPr txBox="1"/>
          <p:nvPr>
            <p:ph idx="1" type="body"/>
          </p:nvPr>
        </p:nvSpPr>
        <p:spPr>
          <a:xfrm>
            <a:off x="1012111" y="1364014"/>
            <a:ext cx="9486900" cy="3575830"/>
          </a:xfrm>
          <a:prstGeom prst="rect">
            <a:avLst/>
          </a:prstGeom>
          <a:noFill/>
          <a:ln>
            <a:noFill/>
          </a:ln>
        </p:spPr>
        <p:txBody>
          <a:bodyPr anchorCtr="0" anchor="t" bIns="45700" lIns="91425" spcFirstLastPara="1" rIns="91425" wrap="square" tIns="45700">
            <a:noAutofit/>
          </a:bodyPr>
          <a:lstStyle/>
          <a:p>
            <a:pPr indent="-287338" lvl="0" marL="312738" rtl="0" algn="l">
              <a:lnSpc>
                <a:spcPct val="100769"/>
              </a:lnSpc>
              <a:spcBef>
                <a:spcPts val="0"/>
              </a:spcBef>
              <a:spcAft>
                <a:spcPts val="0"/>
              </a:spcAft>
              <a:buClr>
                <a:srgbClr val="87AF3F"/>
              </a:buClr>
              <a:buSzPts val="2200"/>
              <a:buFont typeface="Arial"/>
              <a:buChar char="•"/>
            </a:pPr>
            <a:r>
              <a:rPr lang="en-IE" sz="2200">
                <a:solidFill>
                  <a:srgbClr val="424242"/>
                </a:solidFill>
              </a:rPr>
              <a:t>Evitare il più possibile danni fisici al suolo (compattazione)</a:t>
            </a:r>
            <a:endParaRPr sz="2000"/>
          </a:p>
          <a:p>
            <a:pPr indent="-287338" lvl="0" marL="312738" rtl="0" algn="l">
              <a:lnSpc>
                <a:spcPct val="100769"/>
              </a:lnSpc>
              <a:spcBef>
                <a:spcPts val="0"/>
              </a:spcBef>
              <a:spcAft>
                <a:spcPts val="0"/>
              </a:spcAft>
              <a:buClr>
                <a:srgbClr val="87AF3F"/>
              </a:buClr>
              <a:buSzPts val="2200"/>
              <a:buFont typeface="Arial"/>
              <a:buChar char="•"/>
            </a:pPr>
            <a:r>
              <a:rPr lang="en-IE" sz="2200">
                <a:solidFill>
                  <a:srgbClr val="424242"/>
                </a:solidFill>
              </a:rPr>
              <a:t>Restituire la materia organica al terreno (sterco e liquame), in particolare ai seminativi e agli insilati</a:t>
            </a:r>
            <a:endParaRPr sz="2000"/>
          </a:p>
          <a:p>
            <a:pPr indent="-287337" lvl="0" marL="312737" rtl="0" algn="l">
              <a:lnSpc>
                <a:spcPct val="100769"/>
              </a:lnSpc>
              <a:spcBef>
                <a:spcPts val="0"/>
              </a:spcBef>
              <a:spcAft>
                <a:spcPts val="0"/>
              </a:spcAft>
              <a:buClr>
                <a:srgbClr val="87AF3F"/>
              </a:buClr>
              <a:buSzPts val="2200"/>
              <a:buFont typeface="Arial"/>
              <a:buChar char="•"/>
            </a:pPr>
            <a:r>
              <a:rPr lang="en-IE" sz="2200">
                <a:solidFill>
                  <a:srgbClr val="424242"/>
                </a:solidFill>
              </a:rPr>
              <a:t>Ottimizzare la fertilità mantenendo il pH del terreno (pH da 6 a 7) per aumentare l’attività microbica del suolo. La calce viene continuamente persa dal terreno e deve essere sostituita. Il suolo diventa acido a causa dell’acqua che lava via calcio, magnesio, potassio e sodio. L’anidride carbonica derivante dalla decomposizione della materia organica produce acidi organici deboli. L’acido nitrico e l’acido solforico si formano dalla materia organica in decomposizione e dall’ossidazione dei fertilizzanti.</a:t>
            </a:r>
            <a:endParaRPr sz="2000"/>
          </a:p>
          <a:p>
            <a:pPr indent="-287338" lvl="0" marL="312738" rtl="0" algn="l">
              <a:lnSpc>
                <a:spcPct val="100769"/>
              </a:lnSpc>
              <a:spcBef>
                <a:spcPts val="0"/>
              </a:spcBef>
              <a:spcAft>
                <a:spcPts val="0"/>
              </a:spcAft>
              <a:buClr>
                <a:srgbClr val="87AF3F"/>
              </a:buClr>
              <a:buSzPts val="2200"/>
              <a:buFont typeface="Arial"/>
              <a:buChar char="•"/>
            </a:pPr>
            <a:r>
              <a:rPr lang="en-IE" sz="2200">
                <a:solidFill>
                  <a:srgbClr val="424242"/>
                </a:solidFill>
              </a:rPr>
              <a:t>Diversificare le colture e la rotazione delle colture</a:t>
            </a:r>
            <a:r>
              <a:rPr lang="en-IE" sz="2200">
                <a:solidFill>
                  <a:srgbClr val="424242"/>
                </a:solidFill>
              </a:rPr>
              <a:t> (sciami di specie miste/colture di copertura/copertura verde)</a:t>
            </a:r>
            <a:endParaRPr sz="2000"/>
          </a:p>
          <a:p>
            <a:pPr indent="-287338" lvl="0" marL="312738" rtl="0" algn="l">
              <a:lnSpc>
                <a:spcPct val="100769"/>
              </a:lnSpc>
              <a:spcBef>
                <a:spcPts val="0"/>
              </a:spcBef>
              <a:spcAft>
                <a:spcPts val="0"/>
              </a:spcAft>
              <a:buClr>
                <a:srgbClr val="87AF3F"/>
              </a:buClr>
              <a:buSzPts val="2200"/>
              <a:buFont typeface="Arial"/>
              <a:buChar char="•"/>
            </a:pPr>
            <a:r>
              <a:rPr lang="en-IE" sz="2200">
                <a:solidFill>
                  <a:srgbClr val="424242"/>
                </a:solidFill>
              </a:rPr>
              <a:t>Ridurre l’uso di fertilizzanti e prodotti chimici agricoli, utilizzare solo ciò di cui il raccolto ha bisogno.</a:t>
            </a:r>
            <a:endParaRPr sz="2000"/>
          </a:p>
          <a:p>
            <a:pPr indent="0" lvl="0" marL="0" rtl="0" algn="l">
              <a:lnSpc>
                <a:spcPct val="100769"/>
              </a:lnSpc>
              <a:spcBef>
                <a:spcPts val="0"/>
              </a:spcBef>
              <a:spcAft>
                <a:spcPts val="0"/>
              </a:spcAft>
              <a:buClr>
                <a:srgbClr val="87AF3F"/>
              </a:buClr>
              <a:buSzPts val="2600"/>
              <a:buNone/>
            </a:pPr>
            <a:r>
              <a:t/>
            </a:r>
            <a:endParaRPr sz="2600">
              <a:solidFill>
                <a:srgbClr val="424242"/>
              </a:solidFill>
            </a:endParaRPr>
          </a:p>
          <a:p>
            <a:pPr indent="-147638" lvl="0" marL="312738" rtl="0" algn="l">
              <a:lnSpc>
                <a:spcPct val="100769"/>
              </a:lnSpc>
              <a:spcBef>
                <a:spcPts val="0"/>
              </a:spcBef>
              <a:spcAft>
                <a:spcPts val="0"/>
              </a:spcAft>
              <a:buClr>
                <a:srgbClr val="87AF3F"/>
              </a:buClr>
              <a:buSzPts val="2600"/>
              <a:buFont typeface="Arial"/>
              <a:buNone/>
            </a:pPr>
            <a:r>
              <a:t/>
            </a:r>
            <a:endParaRPr sz="2600">
              <a:solidFill>
                <a:srgbClr val="424242"/>
              </a:solidFill>
            </a:endParaRPr>
          </a:p>
        </p:txBody>
      </p:sp>
      <p:sp>
        <p:nvSpPr>
          <p:cNvPr id="553" name="Google Shape;553;p23"/>
          <p:cNvSpPr txBox="1"/>
          <p:nvPr>
            <p:ph idx="2" type="body"/>
          </p:nvPr>
        </p:nvSpPr>
        <p:spPr>
          <a:xfrm>
            <a:off x="-333975" y="416975"/>
            <a:ext cx="11689800" cy="803700"/>
          </a:xfrm>
          <a:prstGeom prst="rect">
            <a:avLst/>
          </a:prstGeom>
          <a:solidFill>
            <a:srgbClr val="87AF3F"/>
          </a:solidFill>
          <a:ln>
            <a:noFill/>
          </a:ln>
        </p:spPr>
        <p:txBody>
          <a:bodyPr anchorCtr="0" anchor="ctr" bIns="45700" lIns="91425" spcFirstLastPara="1" rIns="91425" wrap="square" tIns="45700">
            <a:noAutofit/>
          </a:bodyPr>
          <a:lstStyle/>
          <a:p>
            <a:pPr indent="0" lvl="0" marL="669925" rtl="0" algn="l">
              <a:lnSpc>
                <a:spcPct val="90000"/>
              </a:lnSpc>
              <a:spcBef>
                <a:spcPts val="0"/>
              </a:spcBef>
              <a:spcAft>
                <a:spcPts val="0"/>
              </a:spcAft>
              <a:buClr>
                <a:schemeClr val="lt1"/>
              </a:buClr>
              <a:buSzPts val="3600"/>
              <a:buNone/>
            </a:pPr>
            <a:r>
              <a:rPr b="1" lang="en-IE">
                <a:solidFill>
                  <a:schemeClr val="lt1"/>
                </a:solidFill>
              </a:rPr>
              <a:t> I migliori consigli per salvaguardare la biologia del suolo: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4"/>
          <p:cNvSpPr txBox="1"/>
          <p:nvPr>
            <p:ph idx="2" type="body"/>
          </p:nvPr>
        </p:nvSpPr>
        <p:spPr>
          <a:xfrm>
            <a:off x="615500" y="761600"/>
            <a:ext cx="42201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sz="2800">
                <a:solidFill>
                  <a:srgbClr val="E8A116"/>
                </a:solidFill>
              </a:rPr>
              <a:t>Ecosistemi del suolo</a:t>
            </a:r>
            <a:endParaRPr b="1" sz="2800">
              <a:solidFill>
                <a:srgbClr val="E8A116"/>
              </a:solidFill>
            </a:endParaRPr>
          </a:p>
        </p:txBody>
      </p:sp>
      <p:pic>
        <p:nvPicPr>
          <p:cNvPr id="559" name="Google Shape;559;p24"/>
          <p:cNvPicPr preferRelativeResize="0"/>
          <p:nvPr/>
        </p:nvPicPr>
        <p:blipFill rotWithShape="1">
          <a:blip r:embed="rId3">
            <a:alphaModFix/>
          </a:blip>
          <a:srcRect b="0" l="0" r="0" t="0"/>
          <a:stretch/>
        </p:blipFill>
        <p:spPr>
          <a:xfrm>
            <a:off x="8086077" y="2647881"/>
            <a:ext cx="3782429" cy="2563299"/>
          </a:xfrm>
          <a:prstGeom prst="rect">
            <a:avLst/>
          </a:prstGeom>
          <a:noFill/>
          <a:ln>
            <a:noFill/>
          </a:ln>
        </p:spPr>
      </p:pic>
      <p:pic>
        <p:nvPicPr>
          <p:cNvPr id="560" name="Google Shape;560;p24"/>
          <p:cNvPicPr preferRelativeResize="0"/>
          <p:nvPr/>
        </p:nvPicPr>
        <p:blipFill rotWithShape="1">
          <a:blip r:embed="rId4">
            <a:alphaModFix/>
          </a:blip>
          <a:srcRect b="0" l="0" r="0" t="0"/>
          <a:stretch/>
        </p:blipFill>
        <p:spPr>
          <a:xfrm>
            <a:off x="593476" y="2131814"/>
            <a:ext cx="3156351" cy="3079366"/>
          </a:xfrm>
          <a:prstGeom prst="rect">
            <a:avLst/>
          </a:prstGeom>
          <a:noFill/>
          <a:ln>
            <a:noFill/>
          </a:ln>
        </p:spPr>
      </p:pic>
      <p:pic>
        <p:nvPicPr>
          <p:cNvPr id="561" name="Google Shape;561;p24"/>
          <p:cNvPicPr preferRelativeResize="0"/>
          <p:nvPr/>
        </p:nvPicPr>
        <p:blipFill rotWithShape="1">
          <a:blip r:embed="rId5">
            <a:alphaModFix/>
          </a:blip>
          <a:srcRect b="0" l="0" r="0" t="0"/>
          <a:stretch/>
        </p:blipFill>
        <p:spPr>
          <a:xfrm>
            <a:off x="3674634" y="382828"/>
            <a:ext cx="4220127" cy="47997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7" name="Google Shape;567;p2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39838" lvl="0" marL="1254125" rtl="0" algn="l">
              <a:lnSpc>
                <a:spcPct val="90000"/>
              </a:lnSpc>
              <a:spcBef>
                <a:spcPts val="0"/>
              </a:spcBef>
              <a:spcAft>
                <a:spcPts val="0"/>
              </a:spcAft>
              <a:buClr>
                <a:srgbClr val="424242"/>
              </a:buClr>
              <a:buSzPts val="1800"/>
              <a:buNone/>
            </a:pPr>
            <a:r>
              <a:rPr b="1" lang="en-IE" sz="1800"/>
              <a:t>S</a:t>
            </a:r>
            <a:r>
              <a:rPr b="1" lang="en-IE" sz="1800"/>
              <a:t>iti web</a:t>
            </a:r>
            <a:r>
              <a:rPr lang="en-IE" sz="1800"/>
              <a:t>: 	</a:t>
            </a:r>
            <a:r>
              <a:rPr lang="en-IE" sz="1800" u="sng">
                <a:solidFill>
                  <a:schemeClr val="hlink"/>
                </a:solidFill>
                <a:hlinkClick r:id="rId3"/>
              </a:rPr>
              <a:t>https://www.soilfoodweb.com.au/about-our-organisation/benefits-of-a-healthy-soil-food-web</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YouTube:</a:t>
            </a:r>
            <a:r>
              <a:rPr lang="en-IE" sz="1800"/>
              <a:t>	 Regenerative Farming </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https://www.youtube.com/watch?v=MZsvBCGCeiY</a:t>
            </a:r>
            <a:endParaRPr sz="1800">
              <a:solidFill>
                <a:srgbClr val="87AF3F"/>
              </a:solidFill>
            </a:endParaRPr>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Case Study: </a:t>
            </a:r>
            <a:r>
              <a:rPr lang="en-IE" sz="1800"/>
              <a:t>	Il nostro Commonland</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Pubblicazione: </a:t>
            </a:r>
            <a:r>
              <a:rPr lang="en-IE" sz="1800"/>
              <a:t>Ikoyi, I et al. 2023. Plant diversity enhanced nematode-based soil quality indices and changed soil nematode community structure in intensively-managed agricultural grasslands. European Journal of Soil Biology. Vol. 118.</a:t>
            </a:r>
            <a:endParaRPr/>
          </a:p>
          <a:p>
            <a:pPr indent="-1239838" lvl="0" marL="1254125" rtl="0" algn="l">
              <a:lnSpc>
                <a:spcPct val="90000"/>
              </a:lnSpc>
              <a:spcBef>
                <a:spcPts val="1000"/>
              </a:spcBef>
              <a:spcAft>
                <a:spcPts val="0"/>
              </a:spcAft>
              <a:buClr>
                <a:srgbClr val="424242"/>
              </a:buClr>
              <a:buSzPts val="1800"/>
              <a:buNone/>
            </a:pPr>
            <a:r>
              <a:t/>
            </a:r>
            <a:endParaRPr sz="1800"/>
          </a:p>
          <a:p>
            <a:pPr indent="-1125538" lvl="0" marL="1254125" rtl="0" algn="l">
              <a:lnSpc>
                <a:spcPct val="100000"/>
              </a:lnSpc>
              <a:spcBef>
                <a:spcPts val="400"/>
              </a:spcBef>
              <a:spcAft>
                <a:spcPts val="0"/>
              </a:spcAft>
              <a:buClr>
                <a:srgbClr val="E8A116"/>
              </a:buClr>
              <a:buSzPts val="1800"/>
              <a:buFont typeface="Arial"/>
              <a:buNone/>
            </a:pPr>
            <a:r>
              <a:t/>
            </a:r>
            <a:endParaRPr sz="1800"/>
          </a:p>
        </p:txBody>
      </p:sp>
      <p:sp>
        <p:nvSpPr>
          <p:cNvPr id="568" name="Google Shape;568;p2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Resources</a:t>
            </a:r>
            <a:endParaRPr b="0" i="0" sz="1400" u="none" cap="none" strike="noStrike">
              <a:solidFill>
                <a:srgbClr val="000000"/>
              </a:solidFill>
              <a:latin typeface="Arial"/>
              <a:ea typeface="Arial"/>
              <a:cs typeface="Arial"/>
              <a:sym typeface="Arial"/>
            </a:endParaRPr>
          </a:p>
        </p:txBody>
      </p:sp>
      <p:cxnSp>
        <p:nvCxnSpPr>
          <p:cNvPr id="569" name="Google Shape;569;p2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6"/>
          <p:cNvSpPr txBox="1"/>
          <p:nvPr>
            <p:ph idx="1" type="body"/>
          </p:nvPr>
        </p:nvSpPr>
        <p:spPr>
          <a:xfrm>
            <a:off x="3877922" y="554567"/>
            <a:ext cx="8095002" cy="4869859"/>
          </a:xfrm>
          <a:prstGeom prst="rect">
            <a:avLst/>
          </a:prstGeom>
          <a:noFill/>
          <a:ln>
            <a:noFill/>
          </a:ln>
        </p:spPr>
        <p:txBody>
          <a:bodyPr anchorCtr="0" anchor="t" bIns="45700" lIns="91425" spcFirstLastPara="1" rIns="91425" wrap="square" tIns="45700">
            <a:noAutofit/>
          </a:bodyPr>
          <a:lstStyle/>
          <a:p>
            <a:pPr indent="0" lvl="0" marL="0" rtl="0" algn="just">
              <a:lnSpc>
                <a:spcPct val="112173"/>
              </a:lnSpc>
              <a:spcBef>
                <a:spcPts val="0"/>
              </a:spcBef>
              <a:spcAft>
                <a:spcPts val="0"/>
              </a:spcAft>
              <a:buClr>
                <a:srgbClr val="E8A116"/>
              </a:buClr>
              <a:buSzPts val="2300"/>
              <a:buNone/>
            </a:pPr>
            <a:r>
              <a:rPr lang="en-IE" sz="2100"/>
              <a:t>Alcuni terreni dismessi sono stati creati attraverso la bonifica nel corso del tempo e hanno una storia di usi industriali pesanti. La contaminazione del suolo è </a:t>
            </a:r>
            <a:r>
              <a:rPr lang="en-IE" sz="2100"/>
              <a:t>generalmente </a:t>
            </a:r>
            <a:r>
              <a:rPr lang="en-IE" sz="2100"/>
              <a:t>il risultato di fuoriuscite, perdite e manipolazione impropria di materie prime, manufatti e prodotti di scarto. I suoli urbani sono soggetti all’accumulo di metalli nel tempo a causa della vicinanza di strade, industrie e attività antropiche. Tutto il terreno e il substrato roccioso contaminati dovrebbero essere bonificati secondo gli standard internazionali prima della riqualificazione. Le tecnologie di bonifica del suolo sono utilizzate per decontaminare il suolo contaminato da inquinanti organici e inorganici quali pesticidi, benzina, oli diesel, altri idrocarburi pericolosi e metalli pesanti. Il ripristino del suolo è il processo di miglioramento della struttura, della vita microbica, della densità dei nutrienti e dei livelli complessivi di carbonio. Il suolo degradato proviene da terreni con produttività ridotta a causa dell’attività umana. Il ripristino del suolo implica la creazione o il miglioramento della sua salute.</a:t>
            </a:r>
            <a:endParaRPr sz="2200"/>
          </a:p>
        </p:txBody>
      </p:sp>
      <p:grpSp>
        <p:nvGrpSpPr>
          <p:cNvPr id="575" name="Google Shape;575;p26"/>
          <p:cNvGrpSpPr/>
          <p:nvPr/>
        </p:nvGrpSpPr>
        <p:grpSpPr>
          <a:xfrm flipH="1" rot="10800000">
            <a:off x="0" y="2053083"/>
            <a:ext cx="3390864" cy="4834792"/>
            <a:chOff x="0" y="-412420"/>
            <a:chExt cx="3390864" cy="4834792"/>
          </a:xfrm>
        </p:grpSpPr>
        <p:sp>
          <p:nvSpPr>
            <p:cNvPr id="576" name="Google Shape;576;p26"/>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7" name="Google Shape;577;p26"/>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8" name="Google Shape;578;p26"/>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79" name="Google Shape;579;p26"/>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Bonifica e ripristino del suolo</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cxnSp>
        <p:nvCxnSpPr>
          <p:cNvPr id="580" name="Google Shape;580;p26"/>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581" name="Google Shape;581;p26"/>
          <p:cNvGrpSpPr/>
          <p:nvPr/>
        </p:nvGrpSpPr>
        <p:grpSpPr>
          <a:xfrm>
            <a:off x="1814108" y="518140"/>
            <a:ext cx="951542" cy="873140"/>
            <a:chOff x="639797" y="-37508"/>
            <a:chExt cx="1154266" cy="1059161"/>
          </a:xfrm>
        </p:grpSpPr>
        <p:grpSp>
          <p:nvGrpSpPr>
            <p:cNvPr id="582" name="Google Shape;582;p26"/>
            <p:cNvGrpSpPr/>
            <p:nvPr/>
          </p:nvGrpSpPr>
          <p:grpSpPr>
            <a:xfrm>
              <a:off x="639797" y="-37508"/>
              <a:ext cx="1154266" cy="1059161"/>
              <a:chOff x="6471752" y="2567694"/>
              <a:chExt cx="1154266" cy="1059161"/>
            </a:xfrm>
          </p:grpSpPr>
          <p:sp>
            <p:nvSpPr>
              <p:cNvPr id="583" name="Google Shape;583;p26"/>
              <p:cNvSpPr/>
              <p:nvPr/>
            </p:nvSpPr>
            <p:spPr>
              <a:xfrm>
                <a:off x="6471752" y="2567694"/>
                <a:ext cx="1154266" cy="1059161"/>
              </a:xfrm>
              <a:custGeom>
                <a:rect b="b" l="l" r="r" t="t"/>
                <a:pathLst>
                  <a:path extrusionOk="0" h="1059161" w="1154266">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4" name="Google Shape;584;p26"/>
              <p:cNvSpPr/>
              <p:nvPr/>
            </p:nvSpPr>
            <p:spPr>
              <a:xfrm>
                <a:off x="6768902" y="3346666"/>
                <a:ext cx="236369" cy="217071"/>
              </a:xfrm>
              <a:custGeom>
                <a:rect b="b" l="l" r="r" t="t"/>
                <a:pathLst>
                  <a:path extrusionOk="0" h="217071" w="236369">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5" name="Google Shape;585;p26"/>
              <p:cNvSpPr/>
              <p:nvPr/>
            </p:nvSpPr>
            <p:spPr>
              <a:xfrm>
                <a:off x="7064775" y="3349612"/>
                <a:ext cx="136935" cy="120273"/>
              </a:xfrm>
              <a:custGeom>
                <a:rect b="b" l="l" r="r" t="t"/>
                <a:pathLst>
                  <a:path extrusionOk="0" h="120273" w="136935">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6" name="Google Shape;586;p26"/>
              <p:cNvSpPr/>
              <p:nvPr/>
            </p:nvSpPr>
            <p:spPr>
              <a:xfrm>
                <a:off x="7198501" y="3465361"/>
                <a:ext cx="124417" cy="109878"/>
              </a:xfrm>
              <a:custGeom>
                <a:rect b="b" l="l" r="r" t="t"/>
                <a:pathLst>
                  <a:path extrusionOk="0" h="109878" w="124417">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7" name="Google Shape;587;p26"/>
            <p:cNvGrpSpPr/>
            <p:nvPr/>
          </p:nvGrpSpPr>
          <p:grpSpPr>
            <a:xfrm>
              <a:off x="779371" y="9712"/>
              <a:ext cx="684804" cy="624635"/>
              <a:chOff x="6611326" y="2614914"/>
              <a:chExt cx="684804" cy="624635"/>
            </a:xfrm>
          </p:grpSpPr>
          <p:sp>
            <p:nvSpPr>
              <p:cNvPr id="588" name="Google Shape;588;p26"/>
              <p:cNvSpPr/>
              <p:nvPr/>
            </p:nvSpPr>
            <p:spPr>
              <a:xfrm>
                <a:off x="6795268" y="3067516"/>
                <a:ext cx="235536" cy="172033"/>
              </a:xfrm>
              <a:custGeom>
                <a:rect b="b" l="l" r="r" t="t"/>
                <a:pathLst>
                  <a:path extrusionOk="0" h="172033" w="235536">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9" name="Google Shape;589;p26"/>
              <p:cNvSpPr/>
              <p:nvPr/>
            </p:nvSpPr>
            <p:spPr>
              <a:xfrm>
                <a:off x="7062575" y="2614914"/>
                <a:ext cx="88998" cy="185060"/>
              </a:xfrm>
              <a:custGeom>
                <a:rect b="b" l="l" r="r" t="t"/>
                <a:pathLst>
                  <a:path extrusionOk="0" h="185060" w="88998">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0" name="Google Shape;590;p26"/>
              <p:cNvSpPr/>
              <p:nvPr/>
            </p:nvSpPr>
            <p:spPr>
              <a:xfrm>
                <a:off x="7140261" y="2843786"/>
                <a:ext cx="155869" cy="127387"/>
              </a:xfrm>
              <a:custGeom>
                <a:rect b="b" l="l" r="r" t="t"/>
                <a:pathLst>
                  <a:path extrusionOk="0" h="127387" w="155869">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1" name="Google Shape;591;p26"/>
              <p:cNvSpPr/>
              <p:nvPr/>
            </p:nvSpPr>
            <p:spPr>
              <a:xfrm>
                <a:off x="6921350" y="2843857"/>
                <a:ext cx="155869" cy="126622"/>
              </a:xfrm>
              <a:custGeom>
                <a:rect b="b" l="l" r="r" t="t"/>
                <a:pathLst>
                  <a:path extrusionOk="0" h="126622" w="155869">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2" name="Google Shape;592;p26"/>
              <p:cNvSpPr/>
              <p:nvPr/>
            </p:nvSpPr>
            <p:spPr>
              <a:xfrm>
                <a:off x="6611326" y="2696945"/>
                <a:ext cx="122242" cy="105109"/>
              </a:xfrm>
              <a:custGeom>
                <a:rect b="b" l="l" r="r" t="t"/>
                <a:pathLst>
                  <a:path extrusionOk="0" h="105109" w="122242">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3" name="Google Shape;593;p26"/>
              <p:cNvSpPr/>
              <p:nvPr/>
            </p:nvSpPr>
            <p:spPr>
              <a:xfrm>
                <a:off x="6700361" y="2805520"/>
                <a:ext cx="173881" cy="286254"/>
              </a:xfrm>
              <a:custGeom>
                <a:rect b="b" l="l" r="r" t="t"/>
                <a:pathLst>
                  <a:path extrusionOk="0" h="286254" w="173881">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7"/>
          <p:cNvSpPr txBox="1"/>
          <p:nvPr>
            <p:ph idx="1" type="body"/>
          </p:nvPr>
        </p:nvSpPr>
        <p:spPr>
          <a:xfrm>
            <a:off x="3519101" y="764864"/>
            <a:ext cx="8437577" cy="4659562"/>
          </a:xfrm>
          <a:prstGeom prst="rect">
            <a:avLst/>
          </a:prstGeom>
          <a:noFill/>
          <a:ln>
            <a:noFill/>
          </a:ln>
        </p:spPr>
        <p:txBody>
          <a:bodyPr anchorCtr="0" anchor="t" bIns="45700" lIns="91425" spcFirstLastPara="1" rIns="91425" wrap="square" tIns="45700">
            <a:noAutofit/>
          </a:bodyPr>
          <a:lstStyle/>
          <a:p>
            <a:pPr indent="0" lvl="0" marL="0" rtl="0" algn="l">
              <a:lnSpc>
                <a:spcPct val="80625"/>
              </a:lnSpc>
              <a:spcBef>
                <a:spcPts val="0"/>
              </a:spcBef>
              <a:spcAft>
                <a:spcPts val="0"/>
              </a:spcAft>
              <a:buClr>
                <a:srgbClr val="E8A116"/>
              </a:buClr>
              <a:buSzPts val="3200"/>
              <a:buNone/>
            </a:pPr>
            <a:r>
              <a:rPr b="1" lang="en-IE" sz="3200">
                <a:solidFill>
                  <a:srgbClr val="296B5F"/>
                </a:solidFill>
              </a:rPr>
              <a:t>La terra può guarire se stessa: </a:t>
            </a:r>
            <a:endParaRPr/>
          </a:p>
          <a:p>
            <a:pPr indent="0" lvl="0" marL="0" rtl="0" algn="l">
              <a:lnSpc>
                <a:spcPct val="112173"/>
              </a:lnSpc>
              <a:spcBef>
                <a:spcPts val="0"/>
              </a:spcBef>
              <a:spcAft>
                <a:spcPts val="0"/>
              </a:spcAft>
              <a:buClr>
                <a:srgbClr val="E8A116"/>
              </a:buClr>
              <a:buSzPts val="2300"/>
              <a:buNone/>
            </a:pPr>
            <a:r>
              <a:t/>
            </a:r>
            <a:endParaRPr sz="2300"/>
          </a:p>
          <a:p>
            <a:pPr indent="0" lvl="0" marL="0" rtl="0" algn="just">
              <a:lnSpc>
                <a:spcPct val="112173"/>
              </a:lnSpc>
              <a:spcBef>
                <a:spcPts val="0"/>
              </a:spcBef>
              <a:spcAft>
                <a:spcPts val="0"/>
              </a:spcAft>
              <a:buClr>
                <a:srgbClr val="E8A116"/>
              </a:buClr>
              <a:buSzPts val="2300"/>
              <a:buNone/>
            </a:pPr>
            <a:r>
              <a:rPr lang="en-IE" sz="2100"/>
              <a:t>Aggiunta di materia organica, coltivazione di piante che liberano azoto e allevamento del bestiame per utilizzare il letame. Un terreno migliore significa un terreno resiliente.</a:t>
            </a:r>
            <a:endParaRPr sz="2100"/>
          </a:p>
          <a:p>
            <a:pPr indent="0" lvl="0" marL="0" rtl="0" algn="just">
              <a:lnSpc>
                <a:spcPct val="112173"/>
              </a:lnSpc>
              <a:spcBef>
                <a:spcPts val="0"/>
              </a:spcBef>
              <a:spcAft>
                <a:spcPts val="0"/>
              </a:spcAft>
              <a:buClr>
                <a:srgbClr val="E8A116"/>
              </a:buClr>
              <a:buSzPts val="2300"/>
              <a:buNone/>
            </a:pPr>
            <a:r>
              <a:t/>
            </a:r>
            <a:endParaRPr sz="2100"/>
          </a:p>
          <a:p>
            <a:pPr indent="0" lvl="0" marL="0" rtl="0" algn="just">
              <a:lnSpc>
                <a:spcPct val="112173"/>
              </a:lnSpc>
              <a:spcBef>
                <a:spcPts val="0"/>
              </a:spcBef>
              <a:spcAft>
                <a:spcPts val="0"/>
              </a:spcAft>
              <a:buClr>
                <a:srgbClr val="E8A116"/>
              </a:buClr>
              <a:buSzPts val="2300"/>
              <a:buNone/>
            </a:pPr>
            <a:r>
              <a:rPr lang="en-IE" sz="2100"/>
              <a:t>L’aumento di sostanze organiche incrementano le capacità di immagazzinamento dell’acqua nel suolo. La materia organica aggiunta al terreno diventa cibo per batteri aerobici, funghi, protozoi, nematodi e artopodi, che a loro volta aiutano a solubilizzare i nutrienti essenziali per le radici delle piante, stabilizzare il pH e costruire vie aeree nel terreno per l’infiltrazione di ossigeno e acqua.</a:t>
            </a:r>
            <a:endParaRPr sz="2100"/>
          </a:p>
          <a:p>
            <a:pPr indent="0" lvl="0" marL="0" rtl="0" algn="just">
              <a:lnSpc>
                <a:spcPct val="112173"/>
              </a:lnSpc>
              <a:spcBef>
                <a:spcPts val="0"/>
              </a:spcBef>
              <a:spcAft>
                <a:spcPts val="0"/>
              </a:spcAft>
              <a:buClr>
                <a:srgbClr val="E8A116"/>
              </a:buClr>
              <a:buSzPts val="2300"/>
              <a:buNone/>
            </a:pPr>
            <a:r>
              <a:t/>
            </a:r>
            <a:endParaRPr sz="2100"/>
          </a:p>
          <a:p>
            <a:pPr indent="0" lvl="0" marL="0" rtl="0" algn="just">
              <a:lnSpc>
                <a:spcPct val="112173"/>
              </a:lnSpc>
              <a:spcBef>
                <a:spcPts val="0"/>
              </a:spcBef>
              <a:spcAft>
                <a:spcPts val="0"/>
              </a:spcAft>
              <a:buClr>
                <a:srgbClr val="E8A116"/>
              </a:buClr>
              <a:buSzPts val="2300"/>
              <a:buNone/>
            </a:pPr>
            <a:r>
              <a:rPr lang="en-IE" sz="2100"/>
              <a:t>Un terreno che ha una vita biologica equilibrata aiuta anche a prevenire le malattie delle piante.</a:t>
            </a:r>
            <a:endParaRPr sz="2100"/>
          </a:p>
          <a:p>
            <a:pPr indent="0" lvl="0" marL="0" rtl="0" algn="l">
              <a:lnSpc>
                <a:spcPct val="112173"/>
              </a:lnSpc>
              <a:spcBef>
                <a:spcPts val="0"/>
              </a:spcBef>
              <a:spcAft>
                <a:spcPts val="0"/>
              </a:spcAft>
              <a:buClr>
                <a:srgbClr val="E8A116"/>
              </a:buClr>
              <a:buSzPts val="2300"/>
              <a:buNone/>
            </a:pPr>
            <a:r>
              <a:t/>
            </a:r>
            <a:endParaRPr sz="2300">
              <a:solidFill>
                <a:srgbClr val="454545"/>
              </a:solidFill>
            </a:endParaRPr>
          </a:p>
        </p:txBody>
      </p:sp>
      <p:grpSp>
        <p:nvGrpSpPr>
          <p:cNvPr id="599" name="Google Shape;599;p27"/>
          <p:cNvGrpSpPr/>
          <p:nvPr/>
        </p:nvGrpSpPr>
        <p:grpSpPr>
          <a:xfrm flipH="1" rot="10800000">
            <a:off x="0" y="2053083"/>
            <a:ext cx="3390864" cy="4834792"/>
            <a:chOff x="0" y="-412420"/>
            <a:chExt cx="3390864" cy="4834792"/>
          </a:xfrm>
        </p:grpSpPr>
        <p:sp>
          <p:nvSpPr>
            <p:cNvPr id="600" name="Google Shape;600;p27"/>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1" name="Google Shape;601;p27"/>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2" name="Google Shape;602;p27"/>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03" name="Google Shape;603;p27"/>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Bonifica e ripristino del suolo</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cxnSp>
        <p:nvCxnSpPr>
          <p:cNvPr id="604" name="Google Shape;604;p27"/>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605" name="Google Shape;605;p27"/>
          <p:cNvGrpSpPr/>
          <p:nvPr/>
        </p:nvGrpSpPr>
        <p:grpSpPr>
          <a:xfrm>
            <a:off x="1814108" y="518140"/>
            <a:ext cx="951542" cy="873140"/>
            <a:chOff x="639797" y="-37508"/>
            <a:chExt cx="1154266" cy="1059161"/>
          </a:xfrm>
        </p:grpSpPr>
        <p:grpSp>
          <p:nvGrpSpPr>
            <p:cNvPr id="606" name="Google Shape;606;p27"/>
            <p:cNvGrpSpPr/>
            <p:nvPr/>
          </p:nvGrpSpPr>
          <p:grpSpPr>
            <a:xfrm>
              <a:off x="639797" y="-37508"/>
              <a:ext cx="1154266" cy="1059161"/>
              <a:chOff x="6471752" y="2567694"/>
              <a:chExt cx="1154266" cy="1059161"/>
            </a:xfrm>
          </p:grpSpPr>
          <p:sp>
            <p:nvSpPr>
              <p:cNvPr id="607" name="Google Shape;607;p27"/>
              <p:cNvSpPr/>
              <p:nvPr/>
            </p:nvSpPr>
            <p:spPr>
              <a:xfrm>
                <a:off x="6471752" y="2567694"/>
                <a:ext cx="1154266" cy="1059161"/>
              </a:xfrm>
              <a:custGeom>
                <a:rect b="b" l="l" r="r" t="t"/>
                <a:pathLst>
                  <a:path extrusionOk="0" h="1059161" w="1154266">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8" name="Google Shape;608;p27"/>
              <p:cNvSpPr/>
              <p:nvPr/>
            </p:nvSpPr>
            <p:spPr>
              <a:xfrm>
                <a:off x="6768902" y="3346666"/>
                <a:ext cx="236369" cy="217071"/>
              </a:xfrm>
              <a:custGeom>
                <a:rect b="b" l="l" r="r" t="t"/>
                <a:pathLst>
                  <a:path extrusionOk="0" h="217071" w="236369">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9" name="Google Shape;609;p27"/>
              <p:cNvSpPr/>
              <p:nvPr/>
            </p:nvSpPr>
            <p:spPr>
              <a:xfrm>
                <a:off x="7064775" y="3349612"/>
                <a:ext cx="136935" cy="120273"/>
              </a:xfrm>
              <a:custGeom>
                <a:rect b="b" l="l" r="r" t="t"/>
                <a:pathLst>
                  <a:path extrusionOk="0" h="120273" w="136935">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0" name="Google Shape;610;p27"/>
              <p:cNvSpPr/>
              <p:nvPr/>
            </p:nvSpPr>
            <p:spPr>
              <a:xfrm>
                <a:off x="7198501" y="3465361"/>
                <a:ext cx="124417" cy="109878"/>
              </a:xfrm>
              <a:custGeom>
                <a:rect b="b" l="l" r="r" t="t"/>
                <a:pathLst>
                  <a:path extrusionOk="0" h="109878" w="124417">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1" name="Google Shape;611;p27"/>
            <p:cNvGrpSpPr/>
            <p:nvPr/>
          </p:nvGrpSpPr>
          <p:grpSpPr>
            <a:xfrm>
              <a:off x="779371" y="9712"/>
              <a:ext cx="684804" cy="624635"/>
              <a:chOff x="6611326" y="2614914"/>
              <a:chExt cx="684804" cy="624635"/>
            </a:xfrm>
          </p:grpSpPr>
          <p:sp>
            <p:nvSpPr>
              <p:cNvPr id="612" name="Google Shape;612;p27"/>
              <p:cNvSpPr/>
              <p:nvPr/>
            </p:nvSpPr>
            <p:spPr>
              <a:xfrm>
                <a:off x="6795268" y="3067516"/>
                <a:ext cx="235536" cy="172033"/>
              </a:xfrm>
              <a:custGeom>
                <a:rect b="b" l="l" r="r" t="t"/>
                <a:pathLst>
                  <a:path extrusionOk="0" h="172033" w="235536">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3" name="Google Shape;613;p27"/>
              <p:cNvSpPr/>
              <p:nvPr/>
            </p:nvSpPr>
            <p:spPr>
              <a:xfrm>
                <a:off x="7062575" y="2614914"/>
                <a:ext cx="88998" cy="185060"/>
              </a:xfrm>
              <a:custGeom>
                <a:rect b="b" l="l" r="r" t="t"/>
                <a:pathLst>
                  <a:path extrusionOk="0" h="185060" w="88998">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4" name="Google Shape;614;p27"/>
              <p:cNvSpPr/>
              <p:nvPr/>
            </p:nvSpPr>
            <p:spPr>
              <a:xfrm>
                <a:off x="7140261" y="2843786"/>
                <a:ext cx="155869" cy="127387"/>
              </a:xfrm>
              <a:custGeom>
                <a:rect b="b" l="l" r="r" t="t"/>
                <a:pathLst>
                  <a:path extrusionOk="0" h="127387" w="155869">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5" name="Google Shape;615;p27"/>
              <p:cNvSpPr/>
              <p:nvPr/>
            </p:nvSpPr>
            <p:spPr>
              <a:xfrm>
                <a:off x="6921350" y="2843857"/>
                <a:ext cx="155869" cy="126622"/>
              </a:xfrm>
              <a:custGeom>
                <a:rect b="b" l="l" r="r" t="t"/>
                <a:pathLst>
                  <a:path extrusionOk="0" h="126622" w="155869">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6" name="Google Shape;616;p27"/>
              <p:cNvSpPr/>
              <p:nvPr/>
            </p:nvSpPr>
            <p:spPr>
              <a:xfrm>
                <a:off x="6611326" y="2696945"/>
                <a:ext cx="122242" cy="105109"/>
              </a:xfrm>
              <a:custGeom>
                <a:rect b="b" l="l" r="r" t="t"/>
                <a:pathLst>
                  <a:path extrusionOk="0" h="105109" w="122242">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7" name="Google Shape;617;p27"/>
              <p:cNvSpPr/>
              <p:nvPr/>
            </p:nvSpPr>
            <p:spPr>
              <a:xfrm>
                <a:off x="6700361" y="2805520"/>
                <a:ext cx="173881" cy="286254"/>
              </a:xfrm>
              <a:custGeom>
                <a:rect b="b" l="l" r="r" t="t"/>
                <a:pathLst>
                  <a:path extrusionOk="0" h="286254" w="173881">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188" name="Google Shape;188;p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 name="Google Shape;189;p3"/>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Introdu</a:t>
            </a:r>
            <a:r>
              <a:rPr lang="en-IE" sz="4800">
                <a:solidFill>
                  <a:schemeClr val="lt1"/>
                </a:solidFill>
                <a:latin typeface="Calibri"/>
                <a:ea typeface="Calibri"/>
                <a:cs typeface="Calibri"/>
                <a:sym typeface="Calibri"/>
              </a:rPr>
              <a:t>zione</a:t>
            </a:r>
            <a:endParaRPr b="0" i="0" sz="1400" u="none" cap="none" strike="noStrike">
              <a:solidFill>
                <a:srgbClr val="000000"/>
              </a:solidFill>
              <a:latin typeface="Arial"/>
              <a:ea typeface="Arial"/>
              <a:cs typeface="Arial"/>
              <a:sym typeface="Arial"/>
            </a:endParaRPr>
          </a:p>
        </p:txBody>
      </p:sp>
      <p:sp>
        <p:nvSpPr>
          <p:cNvPr id="190" name="Google Shape;190;p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8"/>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3" name="Google Shape;623;p28"/>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b="1" lang="en-IE" sz="1800"/>
              <a:t>S</a:t>
            </a:r>
            <a:r>
              <a:rPr b="1" lang="en-IE" sz="1800"/>
              <a:t>iti web</a:t>
            </a:r>
            <a:r>
              <a:rPr lang="en-IE" sz="1800"/>
              <a:t>: 	Restoring Soil Fertility on Degraded Lands to Meet Food, Fuel, and Climate Security Needs via Perennialization </a:t>
            </a:r>
            <a:r>
              <a:rPr lang="en-IE" sz="1800" u="sng">
                <a:solidFill>
                  <a:srgbClr val="87AF3F"/>
                </a:solidFill>
                <a:hlinkClick r:id="rId3">
                  <a:extLst>
                    <a:ext uri="{A12FA001-AC4F-418D-AE19-62706E023703}">
                      <ahyp:hlinkClr val="tx"/>
                    </a:ext>
                  </a:extLst>
                </a:hlinkClick>
              </a:rPr>
              <a:t>https://www.frontiersin.org/articles/10.3389/fsufs.2021.706142/full</a:t>
            </a:r>
            <a:r>
              <a:rPr lang="en-IE" sz="1800">
                <a:solidFill>
                  <a:srgbClr val="87AF3F"/>
                </a:solidFill>
              </a:rPr>
              <a:t>. </a:t>
            </a:r>
            <a:r>
              <a:rPr lang="en-IE" sz="1800"/>
              <a:t>What is Soil Remediation </a:t>
            </a:r>
            <a:r>
              <a:rPr lang="en-IE" sz="1800" u="sng">
                <a:solidFill>
                  <a:srgbClr val="87AF3F"/>
                </a:solidFill>
                <a:hlinkClick r:id="rId4">
                  <a:extLst>
                    <a:ext uri="{A12FA001-AC4F-418D-AE19-62706E023703}">
                      <ahyp:hlinkClr val="tx"/>
                    </a:ext>
                  </a:extLst>
                </a:hlinkClick>
              </a:rPr>
              <a:t>https://mintekresources.com/what-is-soil-remediation/</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	Soil Expert Explains 3 Levels of Soil Regeneration </a:t>
            </a:r>
            <a:r>
              <a:rPr lang="en-IE" sz="1800" u="sng">
                <a:solidFill>
                  <a:srgbClr val="87AF3F"/>
                </a:solidFill>
                <a:hlinkClick r:id="rId5">
                  <a:extLst>
                    <a:ext uri="{A12FA001-AC4F-418D-AE19-62706E023703}">
                      <ahyp:hlinkClr val="tx"/>
                    </a:ext>
                  </a:extLst>
                </a:hlinkClick>
              </a:rPr>
              <a:t>https://www.youtube.com/watch?v=ohkFAAfOAM4</a:t>
            </a:r>
            <a:r>
              <a:rPr lang="en-IE" sz="1800">
                <a:solidFill>
                  <a:srgbClr val="87AF3F"/>
                </a:solidFill>
              </a:rPr>
              <a:t>. </a:t>
            </a:r>
            <a:r>
              <a:rPr lang="en-IE" sz="1800"/>
              <a:t>How to Build Great Soil:  </a:t>
            </a:r>
            <a:r>
              <a:rPr lang="en-IE" sz="1800" u="sng">
                <a:solidFill>
                  <a:srgbClr val="87AF3F"/>
                </a:solidFill>
                <a:hlinkClick r:id="rId6">
                  <a:extLst>
                    <a:ext uri="{A12FA001-AC4F-418D-AE19-62706E023703}">
                      <ahyp:hlinkClr val="tx"/>
                    </a:ext>
                  </a:extLst>
                </a:hlinkClick>
              </a:rPr>
              <a:t>https://www.youtube.com/watch?v=ErMHR6Mc4Bk</a:t>
            </a:r>
            <a:r>
              <a:rPr lang="en-IE" sz="1800">
                <a:solidFill>
                  <a:srgbClr val="87AF3F"/>
                </a:solidFill>
              </a:rPr>
              <a:t> </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Case Study: </a:t>
            </a:r>
            <a:r>
              <a:rPr lang="en-IE" sz="1800"/>
              <a:t>	Cork Urban Soil. Orti Generali. New Urban Trade Sheet: Soil Maker</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Pubblicazione: </a:t>
            </a:r>
            <a:r>
              <a:rPr lang="en-IE" sz="1800"/>
              <a:t>Tejada, M. et al.2009. Soil restoration using composted plant residues: Effects on soil properties. Soil and Tillage Research, Vol 102 (1), pp 109-117. Available at </a:t>
            </a:r>
            <a:r>
              <a:rPr lang="en-IE" sz="1800" u="sng">
                <a:solidFill>
                  <a:srgbClr val="87AF3F"/>
                </a:solidFill>
                <a:hlinkClick r:id="rId7">
                  <a:extLst>
                    <a:ext uri="{A12FA001-AC4F-418D-AE19-62706E023703}">
                      <ahyp:hlinkClr val="tx"/>
                    </a:ext>
                  </a:extLst>
                </a:hlinkClick>
              </a:rPr>
              <a:t>https://doi.org/10.1016/j.still.2008.08.004</a:t>
            </a:r>
            <a:r>
              <a:rPr lang="en-IE" sz="1800">
                <a:solidFill>
                  <a:srgbClr val="87AF3F"/>
                </a:solidFill>
              </a:rPr>
              <a:t>.</a:t>
            </a:r>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624" name="Google Shape;624;p28"/>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625" name="Google Shape;625;p28"/>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9"/>
          <p:cNvSpPr txBox="1"/>
          <p:nvPr>
            <p:ph idx="1" type="body"/>
          </p:nvPr>
        </p:nvSpPr>
        <p:spPr>
          <a:xfrm>
            <a:off x="2956098" y="861990"/>
            <a:ext cx="8620399" cy="5134019"/>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IE" sz="1900">
                <a:solidFill>
                  <a:srgbClr val="454545"/>
                </a:solidFill>
              </a:rPr>
              <a:t>I suoli sani si presentano</a:t>
            </a:r>
            <a:r>
              <a:rPr lang="en-IE" sz="1900">
                <a:solidFill>
                  <a:srgbClr val="454545"/>
                </a:solidFill>
              </a:rPr>
              <a:t> quando le condizioni biologiche, chimiche e fisiche sono ottimali, consentendo un elevato rendimento dei raccolti. Fornire </a:t>
            </a:r>
            <a:r>
              <a:rPr b="1" lang="en-IE" sz="1900">
                <a:solidFill>
                  <a:srgbClr val="454545"/>
                </a:solidFill>
              </a:rPr>
              <a:t>materi</a:t>
            </a:r>
            <a:r>
              <a:rPr b="1" lang="en-IE" sz="1900">
                <a:solidFill>
                  <a:srgbClr val="454545"/>
                </a:solidFill>
              </a:rPr>
              <a:t>a organica</a:t>
            </a:r>
            <a:r>
              <a:rPr b="1" lang="en-IE" sz="1900">
                <a:solidFill>
                  <a:srgbClr val="454545"/>
                </a:solidFill>
              </a:rPr>
              <a:t> </a:t>
            </a:r>
            <a:r>
              <a:rPr lang="en-IE" sz="1900">
                <a:solidFill>
                  <a:srgbClr val="454545"/>
                </a:solidFill>
              </a:rPr>
              <a:t>decomposta incoraggerà la</a:t>
            </a:r>
            <a:r>
              <a:rPr lang="en-IE" sz="1900">
                <a:solidFill>
                  <a:srgbClr val="454545"/>
                </a:solidFill>
              </a:rPr>
              <a:t> </a:t>
            </a:r>
            <a:r>
              <a:rPr b="1" lang="en-IE" sz="1900">
                <a:solidFill>
                  <a:srgbClr val="454545"/>
                </a:solidFill>
              </a:rPr>
              <a:t>biologia del suolo </a:t>
            </a:r>
            <a:r>
              <a:rPr lang="en-IE" sz="1900">
                <a:solidFill>
                  <a:srgbClr val="454545"/>
                </a:solidFill>
              </a:rPr>
              <a:t>e aumenterà la sua resilienza. Il carbonio nella materia organica è fonte di cibo per i microbi. I lombrichi sono un buon indicatore della struttura, della salute, della vita e dell’attività del suolo.</a:t>
            </a:r>
            <a:r>
              <a:rPr b="1" lang="en-IE" sz="1900">
                <a:solidFill>
                  <a:srgbClr val="454545"/>
                </a:solidFill>
              </a:rPr>
              <a:t> </a:t>
            </a:r>
            <a:r>
              <a:rPr lang="en-IE" sz="1900">
                <a:solidFill>
                  <a:srgbClr val="454545"/>
                </a:solidFill>
              </a:rPr>
              <a:t>M</a:t>
            </a:r>
            <a:r>
              <a:rPr lang="en-IE" sz="1900">
                <a:solidFill>
                  <a:srgbClr val="454545"/>
                </a:solidFill>
              </a:rPr>
              <a:t>isurare la velocità con cui</a:t>
            </a:r>
            <a:r>
              <a:rPr lang="en-IE" sz="1900">
                <a:solidFill>
                  <a:srgbClr val="454545"/>
                </a:solidFill>
              </a:rPr>
              <a:t> </a:t>
            </a:r>
            <a:r>
              <a:rPr b="1" lang="en-IE" sz="1900">
                <a:solidFill>
                  <a:srgbClr val="454545"/>
                </a:solidFill>
              </a:rPr>
              <a:t>l’</a:t>
            </a:r>
            <a:r>
              <a:rPr b="1" lang="en-IE" sz="1900">
                <a:solidFill>
                  <a:srgbClr val="454545"/>
                </a:solidFill>
              </a:rPr>
              <a:t>a</a:t>
            </a:r>
            <a:r>
              <a:rPr b="1" lang="en-IE" sz="1900">
                <a:solidFill>
                  <a:srgbClr val="454545"/>
                </a:solidFill>
              </a:rPr>
              <a:t>cqua</a:t>
            </a:r>
            <a:r>
              <a:rPr lang="en-IE" sz="1900">
                <a:solidFill>
                  <a:srgbClr val="454545"/>
                </a:solidFill>
              </a:rPr>
              <a:t> </a:t>
            </a:r>
            <a:r>
              <a:rPr lang="en-IE" sz="1900">
                <a:solidFill>
                  <a:srgbClr val="454545"/>
                </a:solidFill>
              </a:rPr>
              <a:t>si </a:t>
            </a:r>
            <a:r>
              <a:rPr lang="en-IE" sz="1900">
                <a:solidFill>
                  <a:srgbClr val="454545"/>
                </a:solidFill>
              </a:rPr>
              <a:t>infiltra</a:t>
            </a:r>
            <a:r>
              <a:rPr lang="en-IE" sz="1900">
                <a:solidFill>
                  <a:srgbClr val="454545"/>
                </a:solidFill>
              </a:rPr>
              <a:t> nel terreno è un buon modo per analizzare la struttura del suolo ed evidenziare la compattazione. Lo screening dei terreni per i </a:t>
            </a:r>
            <a:r>
              <a:rPr b="1" lang="en-IE" sz="1900">
                <a:solidFill>
                  <a:srgbClr val="454545"/>
                </a:solidFill>
              </a:rPr>
              <a:t>metalli pesanti </a:t>
            </a:r>
            <a:r>
              <a:rPr lang="en-IE" sz="1900">
                <a:solidFill>
                  <a:srgbClr val="454545"/>
                </a:solidFill>
              </a:rPr>
              <a:t>è una pratica importante per i coltivatori urbani. Applicazioni ripetute di materia organica tramite compost possono incrementare nel tempo l’apporto di azoto e i livelli di materia organica nel suolo. Restituire la materia organica nutre l’ecosistema del terreno e migliora la salute delle piante. I rifiuti della cucina e della ristorazione possono essere utilizzati per produrre compost, migliorando la qualità del suolo e riducendo il materiale di scarto. Il carbonio viene immagazzinato nella materia organica e quindi diventa un deposito che riduce la nostra impronta di carbonio.</a:t>
            </a:r>
            <a:endParaRPr sz="2600"/>
          </a:p>
        </p:txBody>
      </p:sp>
      <p:sp>
        <p:nvSpPr>
          <p:cNvPr id="631" name="Google Shape;631;p29"/>
          <p:cNvSpPr txBox="1"/>
          <p:nvPr>
            <p:ph idx="2" type="body"/>
          </p:nvPr>
        </p:nvSpPr>
        <p:spPr>
          <a:xfrm>
            <a:off x="615500" y="754575"/>
            <a:ext cx="1499700" cy="124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Salute </a:t>
            </a:r>
            <a:endParaRPr b="1">
              <a:solidFill>
                <a:srgbClr val="E8A116"/>
              </a:solidFill>
            </a:endParaRPr>
          </a:p>
          <a:p>
            <a:pPr indent="0" lvl="0" marL="0" rtl="0" algn="l">
              <a:lnSpc>
                <a:spcPct val="90000"/>
              </a:lnSpc>
              <a:spcBef>
                <a:spcPts val="0"/>
              </a:spcBef>
              <a:spcAft>
                <a:spcPts val="0"/>
              </a:spcAft>
              <a:buClr>
                <a:srgbClr val="E8A116"/>
              </a:buClr>
              <a:buSzPts val="3600"/>
              <a:buNone/>
            </a:pPr>
            <a:r>
              <a:rPr b="1" lang="en-IE">
                <a:solidFill>
                  <a:srgbClr val="E8A116"/>
                </a:solidFill>
              </a:rPr>
              <a:t>del suolo</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32" name="Google Shape;632;p29"/>
          <p:cNvCxnSpPr/>
          <p:nvPr/>
        </p:nvCxnSpPr>
        <p:spPr>
          <a:xfrm>
            <a:off x="2327636" y="336885"/>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33" name="Google Shape;633;p29"/>
          <p:cNvGrpSpPr/>
          <p:nvPr/>
        </p:nvGrpSpPr>
        <p:grpSpPr>
          <a:xfrm>
            <a:off x="1789850" y="4891603"/>
            <a:ext cx="1001458" cy="951836"/>
            <a:chOff x="3153146" y="2544217"/>
            <a:chExt cx="1191154" cy="1132133"/>
          </a:xfrm>
        </p:grpSpPr>
        <p:sp>
          <p:nvSpPr>
            <p:cNvPr id="634" name="Google Shape;634;p29"/>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35" name="Google Shape;635;p29"/>
            <p:cNvGrpSpPr/>
            <p:nvPr/>
          </p:nvGrpSpPr>
          <p:grpSpPr>
            <a:xfrm>
              <a:off x="3153146" y="2544217"/>
              <a:ext cx="1191154" cy="1132133"/>
              <a:chOff x="3153146" y="2544217"/>
              <a:chExt cx="1191154" cy="1132133"/>
            </a:xfrm>
          </p:grpSpPr>
          <p:sp>
            <p:nvSpPr>
              <p:cNvPr id="636" name="Google Shape;636;p29"/>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7" name="Google Shape;637;p29"/>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8" name="Google Shape;638;p29"/>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9" name="Google Shape;639;p29"/>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0" name="Google Shape;640;p29"/>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1" name="Google Shape;641;p29"/>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2" name="Google Shape;642;p29"/>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3" name="Google Shape;643;p29"/>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4" name="Google Shape;644;p29"/>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5" name="Google Shape;645;p29"/>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6" name="Google Shape;646;p29"/>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7" name="Google Shape;647;p29"/>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8" name="Google Shape;648;p29"/>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9" name="Google Shape;649;p29"/>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0"/>
          <p:cNvSpPr txBox="1"/>
          <p:nvPr>
            <p:ph idx="1" type="body"/>
          </p:nvPr>
        </p:nvSpPr>
        <p:spPr>
          <a:xfrm>
            <a:off x="2956098" y="861990"/>
            <a:ext cx="8620399"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Coprire il terreno </a:t>
            </a:r>
            <a:r>
              <a:rPr lang="en-IE" sz="2200">
                <a:solidFill>
                  <a:srgbClr val="454545"/>
                </a:solidFill>
              </a:rPr>
              <a:t>spoglio con fieno, paglia, trucioli di legno (pacciame), foglie compost o letame impedisce che i nutrienti del terreno siano dilavati dall’acqua piovana, inoltre in questo modo si reprime la crescita delle erbe infestanti. Conservare il letame fresco per circa 6-12 mesi prima dell’uso. Le colture di copertura, le colture intercalari o i concimi verdi sono normalmente coltivati tra colture di produzione successive per fornire la copertura del terreno, catturare i nutrienti del suolo, fissare l’azoto, migliorare le caratteristiche e alleviare gli effetti della compattazione o apportare benefici alla coltura successiva.</a:t>
            </a:r>
            <a:endParaRPr/>
          </a:p>
          <a:p>
            <a:pPr indent="0" lvl="0" marL="0" rtl="0" algn="l">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655" name="Google Shape;655;p30"/>
          <p:cNvSpPr txBox="1"/>
          <p:nvPr>
            <p:ph idx="2" type="body"/>
          </p:nvPr>
        </p:nvSpPr>
        <p:spPr>
          <a:xfrm>
            <a:off x="615500" y="862001"/>
            <a:ext cx="1712100" cy="70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Salute </a:t>
            </a:r>
            <a:endParaRPr b="1">
              <a:solidFill>
                <a:srgbClr val="E8A116"/>
              </a:solidFill>
            </a:endParaRPr>
          </a:p>
          <a:p>
            <a:pPr indent="0" lvl="0" marL="0" rtl="0" algn="l">
              <a:lnSpc>
                <a:spcPct val="90000"/>
              </a:lnSpc>
              <a:spcBef>
                <a:spcPts val="0"/>
              </a:spcBef>
              <a:spcAft>
                <a:spcPts val="0"/>
              </a:spcAft>
              <a:buClr>
                <a:srgbClr val="E8A116"/>
              </a:buClr>
              <a:buSzPts val="3600"/>
              <a:buNone/>
            </a:pPr>
            <a:r>
              <a:rPr b="1" lang="en-IE">
                <a:solidFill>
                  <a:srgbClr val="E8A116"/>
                </a:solidFill>
              </a:rPr>
              <a:t>del suolo</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56" name="Google Shape;656;p30"/>
          <p:cNvCxnSpPr/>
          <p:nvPr/>
        </p:nvCxnSpPr>
        <p:spPr>
          <a:xfrm>
            <a:off x="2327636" y="336885"/>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57" name="Google Shape;657;p30"/>
          <p:cNvGrpSpPr/>
          <p:nvPr/>
        </p:nvGrpSpPr>
        <p:grpSpPr>
          <a:xfrm>
            <a:off x="1789850" y="4891603"/>
            <a:ext cx="1001458" cy="951836"/>
            <a:chOff x="3153146" y="2544217"/>
            <a:chExt cx="1191154" cy="1132133"/>
          </a:xfrm>
        </p:grpSpPr>
        <p:sp>
          <p:nvSpPr>
            <p:cNvPr id="658" name="Google Shape;658;p30"/>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59" name="Google Shape;659;p30"/>
            <p:cNvGrpSpPr/>
            <p:nvPr/>
          </p:nvGrpSpPr>
          <p:grpSpPr>
            <a:xfrm>
              <a:off x="3153146" y="2544217"/>
              <a:ext cx="1191154" cy="1132133"/>
              <a:chOff x="3153146" y="2544217"/>
              <a:chExt cx="1191154" cy="1132133"/>
            </a:xfrm>
          </p:grpSpPr>
          <p:sp>
            <p:nvSpPr>
              <p:cNvPr id="660" name="Google Shape;660;p30"/>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1" name="Google Shape;661;p30"/>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2" name="Google Shape;662;p30"/>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3" name="Google Shape;663;p30"/>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4" name="Google Shape;664;p30"/>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5" name="Google Shape;665;p30"/>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6" name="Google Shape;666;p30"/>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7" name="Google Shape;667;p30"/>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8" name="Google Shape;668;p30"/>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9" name="Google Shape;669;p30"/>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0" name="Google Shape;670;p30"/>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1" name="Google Shape;671;p30"/>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2" name="Google Shape;672;p30"/>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3" name="Google Shape;673;p30"/>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1"/>
          <p:cNvSpPr txBox="1"/>
          <p:nvPr>
            <p:ph idx="2" type="body"/>
          </p:nvPr>
        </p:nvSpPr>
        <p:spPr>
          <a:xfrm>
            <a:off x="615502" y="761603"/>
            <a:ext cx="36135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Salute del suolo</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79" name="Google Shape;679;p31"/>
          <p:cNvCxnSpPr/>
          <p:nvPr/>
        </p:nvCxnSpPr>
        <p:spPr>
          <a:xfrm rot="10800000">
            <a:off x="348915" y="1371191"/>
            <a:ext cx="8995110" cy="0"/>
          </a:xfrm>
          <a:prstGeom prst="straightConnector1">
            <a:avLst/>
          </a:prstGeom>
          <a:noFill/>
          <a:ln cap="flat" cmpd="sng" w="34925">
            <a:solidFill>
              <a:srgbClr val="E8A116"/>
            </a:solidFill>
            <a:prstDash val="solid"/>
            <a:miter lim="800000"/>
            <a:headEnd len="sm" w="sm" type="none"/>
            <a:tailEnd len="sm" w="sm" type="none"/>
          </a:ln>
        </p:spPr>
      </p:cxnSp>
      <p:grpSp>
        <p:nvGrpSpPr>
          <p:cNvPr id="680" name="Google Shape;680;p31"/>
          <p:cNvGrpSpPr/>
          <p:nvPr/>
        </p:nvGrpSpPr>
        <p:grpSpPr>
          <a:xfrm>
            <a:off x="9508429" y="486025"/>
            <a:ext cx="1001458" cy="951836"/>
            <a:chOff x="3153146" y="2544217"/>
            <a:chExt cx="1191154" cy="1132133"/>
          </a:xfrm>
        </p:grpSpPr>
        <p:sp>
          <p:nvSpPr>
            <p:cNvPr id="681" name="Google Shape;681;p31"/>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82" name="Google Shape;682;p31"/>
            <p:cNvGrpSpPr/>
            <p:nvPr/>
          </p:nvGrpSpPr>
          <p:grpSpPr>
            <a:xfrm>
              <a:off x="3153146" y="2544217"/>
              <a:ext cx="1191154" cy="1132133"/>
              <a:chOff x="3153146" y="2544217"/>
              <a:chExt cx="1191154" cy="1132133"/>
            </a:xfrm>
          </p:grpSpPr>
          <p:sp>
            <p:nvSpPr>
              <p:cNvPr id="683" name="Google Shape;683;p31"/>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4" name="Google Shape;684;p31"/>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5" name="Google Shape;685;p31"/>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6" name="Google Shape;686;p31"/>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7" name="Google Shape;687;p31"/>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8" name="Google Shape;688;p31"/>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9" name="Google Shape;689;p31"/>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0" name="Google Shape;690;p31"/>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1" name="Google Shape;691;p31"/>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2" name="Google Shape;692;p31"/>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3" name="Google Shape;693;p31"/>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4" name="Google Shape;694;p31"/>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5" name="Google Shape;695;p31"/>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6" name="Google Shape;696;p31"/>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697" name="Google Shape;697;p31"/>
          <p:cNvPicPr preferRelativeResize="0"/>
          <p:nvPr/>
        </p:nvPicPr>
        <p:blipFill rotWithShape="1">
          <a:blip r:embed="rId3">
            <a:alphaModFix/>
          </a:blip>
          <a:srcRect b="0" l="0" r="0" t="0"/>
          <a:stretch/>
        </p:blipFill>
        <p:spPr>
          <a:xfrm>
            <a:off x="6315011" y="1565257"/>
            <a:ext cx="4194876" cy="4270169"/>
          </a:xfrm>
          <a:prstGeom prst="rect">
            <a:avLst/>
          </a:prstGeom>
          <a:noFill/>
          <a:ln>
            <a:noFill/>
          </a:ln>
        </p:spPr>
      </p:pic>
      <p:pic>
        <p:nvPicPr>
          <p:cNvPr id="698" name="Google Shape;698;p31"/>
          <p:cNvPicPr preferRelativeResize="0"/>
          <p:nvPr/>
        </p:nvPicPr>
        <p:blipFill rotWithShape="1">
          <a:blip r:embed="rId4">
            <a:alphaModFix/>
          </a:blip>
          <a:srcRect b="0" l="0" r="0" t="0"/>
          <a:stretch/>
        </p:blipFill>
        <p:spPr>
          <a:xfrm>
            <a:off x="1723996" y="1549521"/>
            <a:ext cx="4360724" cy="439143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3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4" name="Google Shape;704;p3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b="1" lang="en-IE" sz="1800"/>
              <a:t>S</a:t>
            </a:r>
            <a:r>
              <a:rPr b="1" lang="en-IE" sz="1800"/>
              <a:t>ito web</a:t>
            </a:r>
            <a:r>
              <a:rPr lang="en-IE" sz="1800"/>
              <a:t>: 	Testing Soil Health on Your Farm: 10 Key Methods: </a:t>
            </a:r>
            <a:r>
              <a:rPr lang="en-IE" sz="1800" u="sng">
                <a:solidFill>
                  <a:srgbClr val="87AF3F"/>
                </a:solidFill>
                <a:hlinkClick r:id="rId3">
                  <a:extLst>
                    <a:ext uri="{A12FA001-AC4F-418D-AE19-62706E023703}">
                      <ahyp:hlinkClr val="tx"/>
                    </a:ext>
                  </a:extLst>
                </a:hlinkClick>
              </a:rPr>
              <a:t>https://cropscience.bayer.co.uk/blog/articles/2020/02/test-soil-health</a:t>
            </a:r>
            <a:r>
              <a:rPr lang="en-IE" sz="1800">
                <a:solidFill>
                  <a:srgbClr val="87AF3F"/>
                </a:solidFill>
              </a:rPr>
              <a:t>.  </a:t>
            </a:r>
            <a:r>
              <a:rPr lang="en-IE" sz="1800"/>
              <a:t>How do you Measure Soil Health? </a:t>
            </a:r>
            <a:r>
              <a:rPr lang="en-IE" sz="1800" u="sng">
                <a:solidFill>
                  <a:srgbClr val="87AF3F"/>
                </a:solidFill>
                <a:hlinkClick r:id="rId4">
                  <a:extLst>
                    <a:ext uri="{A12FA001-AC4F-418D-AE19-62706E023703}">
                      <ahyp:hlinkClr val="tx"/>
                    </a:ext>
                  </a:extLst>
                </a:hlinkClick>
              </a:rPr>
              <a:t>https://www.holganix.com/blog/how-do-you-measure-soil-health-21-methods-to-consider</a:t>
            </a:r>
            <a:r>
              <a:rPr lang="en-IE" sz="1800">
                <a:solidFill>
                  <a:srgbClr val="87AF3F"/>
                </a:solidFill>
              </a:rPr>
              <a:t>. </a:t>
            </a:r>
            <a:r>
              <a:rPr lang="en-IE" sz="1800"/>
              <a:t>John Hopkins University: </a:t>
            </a:r>
            <a:r>
              <a:rPr lang="en-IE" sz="1800" u="sng">
                <a:solidFill>
                  <a:srgbClr val="87AF3F"/>
                </a:solidFill>
                <a:hlinkClick r:id="rId5">
                  <a:extLst>
                    <a:ext uri="{A12FA001-AC4F-418D-AE19-62706E023703}">
                      <ahyp:hlinkClr val="tx"/>
                    </a:ext>
                  </a:extLst>
                </a:hlinkClick>
              </a:rPr>
              <a:t>https://hub.jhu.edu/2021/06/08/livable-future-study-urban-farms-metals/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rPr b="1" lang="en-IE" sz="1800"/>
              <a:t>YouTube: </a:t>
            </a:r>
            <a:r>
              <a:rPr lang="en-IE" sz="1800"/>
              <a:t>	The Science of Soil Health: </a:t>
            </a:r>
            <a:r>
              <a:rPr lang="en-IE" sz="1800" u="sng">
                <a:solidFill>
                  <a:srgbClr val="87AF3F"/>
                </a:solidFill>
                <a:hlinkClick r:id="rId6">
                  <a:extLst>
                    <a:ext uri="{A12FA001-AC4F-418D-AE19-62706E023703}">
                      <ahyp:hlinkClr val="tx"/>
                    </a:ext>
                  </a:extLst>
                </a:hlinkClick>
              </a:rPr>
              <a:t>https://www.youtube.com/watch?v=XzfFFNG5mnQ</a:t>
            </a:r>
            <a:r>
              <a:rPr lang="en-IE" sz="1800">
                <a:solidFill>
                  <a:srgbClr val="87AF3F"/>
                </a:solidFill>
              </a:rPr>
              <a:t> </a:t>
            </a:r>
            <a:r>
              <a:rPr lang="en-IE" sz="1800"/>
              <a:t>. Best Practices for Growing Safely in Urban Soils: </a:t>
            </a:r>
            <a:r>
              <a:rPr lang="en-IE" sz="1800" u="sng">
                <a:solidFill>
                  <a:srgbClr val="87AF3F"/>
                </a:solidFill>
                <a:hlinkClick r:id="rId7">
                  <a:extLst>
                    <a:ext uri="{A12FA001-AC4F-418D-AE19-62706E023703}">
                      <ahyp:hlinkClr val="tx"/>
                    </a:ext>
                  </a:extLst>
                </a:hlinkClick>
              </a:rPr>
              <a:t>https://www.youtube.com/watch?v=BcNMteh1t14</a:t>
            </a:r>
            <a:r>
              <a:rPr lang="en-IE" sz="1800">
                <a:solidFill>
                  <a:srgbClr val="87AF3F"/>
                </a:solidFill>
              </a:rPr>
              <a:t>. </a:t>
            </a:r>
            <a:r>
              <a:rPr lang="en-IE" sz="1800"/>
              <a:t>3 Ways to Build Soil Health: </a:t>
            </a:r>
            <a:r>
              <a:rPr lang="en-IE" sz="1800" u="sng">
                <a:solidFill>
                  <a:srgbClr val="87AF3F"/>
                </a:solidFill>
                <a:hlinkClick r:id="rId8">
                  <a:extLst>
                    <a:ext uri="{A12FA001-AC4F-418D-AE19-62706E023703}">
                      <ahyp:hlinkClr val="tx"/>
                    </a:ext>
                  </a:extLst>
                </a:hlinkClick>
              </a:rPr>
              <a:t>https://www.youtube.com/watch?v=L14woJZEJnk</a:t>
            </a:r>
            <a:r>
              <a:rPr lang="en-IE" sz="1800">
                <a:solidFill>
                  <a:srgbClr val="87AF3F"/>
                </a:solidFill>
              </a:rPr>
              <a:t>. </a:t>
            </a:r>
            <a:r>
              <a:rPr lang="en-IE" sz="1800"/>
              <a:t>The secret to a Healthy Soil </a:t>
            </a:r>
            <a:r>
              <a:rPr lang="en-IE" sz="1800" u="sng">
                <a:solidFill>
                  <a:srgbClr val="87AF3F"/>
                </a:solidFill>
                <a:hlinkClick r:id="rId9">
                  <a:extLst>
                    <a:ext uri="{A12FA001-AC4F-418D-AE19-62706E023703}">
                      <ahyp:hlinkClr val="tx"/>
                    </a:ext>
                  </a:extLst>
                </a:hlinkClick>
              </a:rPr>
              <a:t>https://www.youtube.com/watch?v=_51j5nL4H5s</a:t>
            </a:r>
            <a:r>
              <a:rPr lang="en-IE" sz="1800"/>
              <a:t>. Basic Soil Sciene101 in 5 minutes: </a:t>
            </a:r>
            <a:r>
              <a:rPr lang="en-IE" sz="1800" u="sng">
                <a:solidFill>
                  <a:srgbClr val="87AF3F"/>
                </a:solidFill>
                <a:hlinkClick r:id="rId10">
                  <a:extLst>
                    <a:ext uri="{A12FA001-AC4F-418D-AE19-62706E023703}">
                      <ahyp:hlinkClr val="tx"/>
                    </a:ext>
                  </a:extLst>
                </a:hlinkClick>
              </a:rPr>
              <a:t>https://www.youtube.com/watch?v=-SjjhG1Pz7I</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rPr b="1" lang="en-IE" sz="1800"/>
              <a:t>Case Study: </a:t>
            </a:r>
            <a:r>
              <a:rPr lang="en-IE" sz="1800"/>
              <a:t>	Interview?</a:t>
            </a:r>
            <a:endParaRPr/>
          </a:p>
          <a:p>
            <a:pPr indent="-1209675" lvl="0" marL="1209675" rtl="0" algn="l">
              <a:lnSpc>
                <a:spcPct val="90000"/>
              </a:lnSpc>
              <a:spcBef>
                <a:spcPts val="1000"/>
              </a:spcBef>
              <a:spcAft>
                <a:spcPts val="0"/>
              </a:spcAft>
              <a:buClr>
                <a:srgbClr val="424242"/>
              </a:buClr>
              <a:buSzPts val="1800"/>
              <a:buNone/>
            </a:pPr>
            <a:r>
              <a:rPr b="1" lang="en-IE" sz="1800"/>
              <a:t>Pubblicazione: </a:t>
            </a:r>
            <a:r>
              <a:rPr lang="en-IE" sz="1800"/>
              <a:t>Lupolt, S.N. et al 2021. The Safe Urban Harvests Study: A Community-Driven Cross-Sectional Assessment of Metals in Soil, Irrigation Water, and Produce from Urban Farms and Gardens in Baltimore, Maryland. Available at: </a:t>
            </a:r>
            <a:r>
              <a:rPr lang="en-IE" sz="1800" u="sng">
                <a:solidFill>
                  <a:srgbClr val="87AF3F"/>
                </a:solidFill>
                <a:hlinkClick r:id="rId11">
                  <a:extLst>
                    <a:ext uri="{A12FA001-AC4F-418D-AE19-62706E023703}">
                      <ahyp:hlinkClr val="tx"/>
                    </a:ext>
                  </a:extLst>
                </a:hlinkClick>
              </a:rPr>
              <a:t>https://doi.org/10.1289/EHP9431</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705" name="Google Shape;705;p3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706" name="Google Shape;706;p3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33"/>
          <p:cNvSpPr txBox="1"/>
          <p:nvPr>
            <p:ph idx="1" type="body"/>
          </p:nvPr>
        </p:nvSpPr>
        <p:spPr>
          <a:xfrm>
            <a:off x="652463" y="1907138"/>
            <a:ext cx="11034711" cy="398151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rPr>
              <a:t>L’E</a:t>
            </a:r>
            <a:r>
              <a:rPr lang="en-IE" sz="2200">
                <a:solidFill>
                  <a:srgbClr val="454545"/>
                </a:solidFill>
              </a:rPr>
              <a:t>urop</a:t>
            </a:r>
            <a:r>
              <a:rPr lang="en-IE" sz="2200">
                <a:solidFill>
                  <a:srgbClr val="454545"/>
                </a:solidFill>
              </a:rPr>
              <a:t>a gode di un clima mite e temperato. Modelli di vento unici e correnti oceaniche mantengono l’Europa più calda rispetto ad altri continenti che si trovano a latitudini simili. Questo clima mite consente all’Europa di produrre una varietà di prodotti agricoli. Il clima dell’Europa rientra in due categorie: la costa occidentale marina e il Mediterraneo.  Ciascuno di questi climi favorisce una varietà di prodotti agricoli. </a:t>
            </a:r>
            <a:endParaRPr sz="2200">
              <a:solidFill>
                <a:srgbClr val="454545"/>
              </a:solidFill>
            </a:endParaRPr>
          </a:p>
          <a:p>
            <a:pPr indent="0" lvl="0" marL="0" rtl="0" algn="just">
              <a:lnSpc>
                <a:spcPct val="90000"/>
              </a:lnSpc>
              <a:spcBef>
                <a:spcPts val="0"/>
              </a:spcBef>
              <a:spcAft>
                <a:spcPts val="0"/>
              </a:spcAft>
              <a:buClr>
                <a:srgbClr val="E8A116"/>
              </a:buClr>
              <a:buSzPts val="2200"/>
              <a:buNone/>
            </a:pPr>
            <a:r>
              <a:t/>
            </a:r>
            <a:endParaRPr sz="2200">
              <a:solidFill>
                <a:srgbClr val="454545"/>
              </a:solidFill>
            </a:endParaRPr>
          </a:p>
          <a:p>
            <a:pPr indent="0" lvl="0" marL="0" rtl="0" algn="just">
              <a:lnSpc>
                <a:spcPct val="90000"/>
              </a:lnSpc>
              <a:spcBef>
                <a:spcPts val="0"/>
              </a:spcBef>
              <a:spcAft>
                <a:spcPts val="0"/>
              </a:spcAft>
              <a:buClr>
                <a:srgbClr val="E8A116"/>
              </a:buClr>
              <a:buSzPts val="2200"/>
              <a:buNone/>
            </a:pPr>
            <a:r>
              <a:rPr lang="en-IE" sz="2200">
                <a:solidFill>
                  <a:srgbClr val="454545"/>
                </a:solidFill>
              </a:rPr>
              <a:t>Il clima marino della costa occidentale copre gran parte dell’Europa nord-occidentale, ad eccezione della Scandinavia e delle regioni montuose della Germania orientale, della Polonia e della Svizzera. Temperature miti estive e invernali, precipitazioni consistenti e copertura nuvolosa caratterizzano questo clima. Le colture principali includono grano, colza, patate, frutti e frutti di bosco. Le colture agricole e da pascolo comprendono erbe, trifoglio e loglio, e assorbono il carbonio atmosferico. È possibile piantare alberi di Natale e produrre agrifoglio.</a:t>
            </a:r>
            <a:endParaRPr sz="2900"/>
          </a:p>
        </p:txBody>
      </p:sp>
      <p:sp>
        <p:nvSpPr>
          <p:cNvPr id="712" name="Google Shape;712;p33"/>
          <p:cNvSpPr txBox="1"/>
          <p:nvPr>
            <p:ph idx="2" type="body"/>
          </p:nvPr>
        </p:nvSpPr>
        <p:spPr>
          <a:xfrm>
            <a:off x="615502" y="761603"/>
            <a:ext cx="920001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O</a:t>
            </a:r>
            <a:r>
              <a:rPr b="1" lang="en-IE">
                <a:solidFill>
                  <a:srgbClr val="E8A116"/>
                </a:solidFill>
              </a:rPr>
              <a:t>rticoltura e Condizioni climatiche temperate</a:t>
            </a:r>
            <a:endParaRPr/>
          </a:p>
        </p:txBody>
      </p:sp>
      <p:cxnSp>
        <p:nvCxnSpPr>
          <p:cNvPr id="713" name="Google Shape;713;p33"/>
          <p:cNvCxnSpPr/>
          <p:nvPr/>
        </p:nvCxnSpPr>
        <p:spPr>
          <a:xfrm>
            <a:off x="415131" y="1439972"/>
            <a:ext cx="9218944" cy="0"/>
          </a:xfrm>
          <a:prstGeom prst="straightConnector1">
            <a:avLst/>
          </a:prstGeom>
          <a:noFill/>
          <a:ln cap="flat" cmpd="sng" w="34925">
            <a:solidFill>
              <a:srgbClr val="E8A116"/>
            </a:solidFill>
            <a:prstDash val="solid"/>
            <a:miter lim="800000"/>
            <a:headEnd len="sm" w="sm" type="none"/>
            <a:tailEnd len="sm" w="sm" type="none"/>
          </a:ln>
        </p:spPr>
      </p:cxnSp>
      <p:grpSp>
        <p:nvGrpSpPr>
          <p:cNvPr id="714" name="Google Shape;714;p33"/>
          <p:cNvGrpSpPr/>
          <p:nvPr/>
        </p:nvGrpSpPr>
        <p:grpSpPr>
          <a:xfrm>
            <a:off x="9805525" y="448999"/>
            <a:ext cx="954075" cy="953423"/>
            <a:chOff x="4383973" y="3291937"/>
            <a:chExt cx="1193094" cy="1192279"/>
          </a:xfrm>
        </p:grpSpPr>
        <p:grpSp>
          <p:nvGrpSpPr>
            <p:cNvPr id="715" name="Google Shape;715;p33"/>
            <p:cNvGrpSpPr/>
            <p:nvPr/>
          </p:nvGrpSpPr>
          <p:grpSpPr>
            <a:xfrm>
              <a:off x="4383973" y="3291937"/>
              <a:ext cx="1193094" cy="1192279"/>
              <a:chOff x="4698298" y="2477549"/>
              <a:chExt cx="1193094" cy="1192279"/>
            </a:xfrm>
          </p:grpSpPr>
          <p:sp>
            <p:nvSpPr>
              <p:cNvPr id="716" name="Google Shape;716;p33"/>
              <p:cNvSpPr/>
              <p:nvPr/>
            </p:nvSpPr>
            <p:spPr>
              <a:xfrm>
                <a:off x="5012827" y="2485051"/>
                <a:ext cx="6461" cy="3693"/>
              </a:xfrm>
              <a:custGeom>
                <a:rect b="b" l="l" r="r" t="t"/>
                <a:pathLst>
                  <a:path extrusionOk="0" h="3693" w="6461">
                    <a:moveTo>
                      <a:pt x="0" y="0"/>
                    </a:moveTo>
                    <a:cubicBezTo>
                      <a:pt x="1846" y="923"/>
                      <a:pt x="4615" y="2770"/>
                      <a:pt x="6462" y="3693"/>
                    </a:cubicBezTo>
                    <a:cubicBezTo>
                      <a:pt x="4615" y="2770"/>
                      <a:pt x="2769" y="1847"/>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7" name="Google Shape;717;p33"/>
              <p:cNvSpPr/>
              <p:nvPr/>
            </p:nvSpPr>
            <p:spPr>
              <a:xfrm>
                <a:off x="4698298" y="2477549"/>
                <a:ext cx="1193094" cy="1190893"/>
              </a:xfrm>
              <a:custGeom>
                <a:rect b="b" l="l" r="r" t="t"/>
                <a:pathLst>
                  <a:path extrusionOk="0" h="1190893" w="1193094">
                    <a:moveTo>
                      <a:pt x="1386" y="321040"/>
                    </a:moveTo>
                    <a:cubicBezTo>
                      <a:pt x="6235" y="298168"/>
                      <a:pt x="9006" y="275295"/>
                      <a:pt x="15241" y="253115"/>
                    </a:cubicBezTo>
                    <a:cubicBezTo>
                      <a:pt x="53342" y="115879"/>
                      <a:pt x="175267" y="14685"/>
                      <a:pt x="317282" y="1516"/>
                    </a:cubicBezTo>
                    <a:cubicBezTo>
                      <a:pt x="505711" y="-15812"/>
                      <a:pt x="672666" y="117266"/>
                      <a:pt x="696912" y="304405"/>
                    </a:cubicBezTo>
                    <a:cubicBezTo>
                      <a:pt x="721158" y="491545"/>
                      <a:pt x="589535" y="666209"/>
                      <a:pt x="402491" y="693934"/>
                    </a:cubicBezTo>
                    <a:cubicBezTo>
                      <a:pt x="393485" y="695320"/>
                      <a:pt x="383786" y="696706"/>
                      <a:pt x="374088" y="697399"/>
                    </a:cubicBezTo>
                    <a:cubicBezTo>
                      <a:pt x="374088" y="752848"/>
                      <a:pt x="374088" y="808297"/>
                      <a:pt x="374088" y="864439"/>
                    </a:cubicBezTo>
                    <a:cubicBezTo>
                      <a:pt x="553512" y="864439"/>
                      <a:pt x="732243" y="864439"/>
                      <a:pt x="911666" y="864439"/>
                    </a:cubicBezTo>
                    <a:cubicBezTo>
                      <a:pt x="911666" y="840180"/>
                      <a:pt x="913051" y="815921"/>
                      <a:pt x="910973" y="791662"/>
                    </a:cubicBezTo>
                    <a:cubicBezTo>
                      <a:pt x="909588" y="772255"/>
                      <a:pt x="896425" y="759086"/>
                      <a:pt x="881878" y="746610"/>
                    </a:cubicBezTo>
                    <a:cubicBezTo>
                      <a:pt x="879107" y="744531"/>
                      <a:pt x="874257" y="743838"/>
                      <a:pt x="870101" y="743838"/>
                    </a:cubicBezTo>
                    <a:cubicBezTo>
                      <a:pt x="842391" y="743838"/>
                      <a:pt x="815373" y="743838"/>
                      <a:pt x="788356" y="734134"/>
                    </a:cubicBezTo>
                    <a:cubicBezTo>
                      <a:pt x="726008" y="711954"/>
                      <a:pt x="681671" y="651654"/>
                      <a:pt x="679593" y="586501"/>
                    </a:cubicBezTo>
                    <a:cubicBezTo>
                      <a:pt x="678900" y="565708"/>
                      <a:pt x="687906" y="556698"/>
                      <a:pt x="707996" y="557391"/>
                    </a:cubicBezTo>
                    <a:cubicBezTo>
                      <a:pt x="733628" y="558084"/>
                      <a:pt x="760645" y="556698"/>
                      <a:pt x="785585" y="562243"/>
                    </a:cubicBezTo>
                    <a:cubicBezTo>
                      <a:pt x="852089" y="575411"/>
                      <a:pt x="901275" y="630167"/>
                      <a:pt x="910281" y="697399"/>
                    </a:cubicBezTo>
                    <a:cubicBezTo>
                      <a:pt x="911666" y="707102"/>
                      <a:pt x="913744" y="715420"/>
                      <a:pt x="922057" y="719579"/>
                    </a:cubicBezTo>
                    <a:cubicBezTo>
                      <a:pt x="933834" y="701558"/>
                      <a:pt x="946304" y="684230"/>
                      <a:pt x="957388" y="666209"/>
                    </a:cubicBezTo>
                    <a:cubicBezTo>
                      <a:pt x="959466" y="662744"/>
                      <a:pt x="959466" y="657199"/>
                      <a:pt x="959466" y="653040"/>
                    </a:cubicBezTo>
                    <a:cubicBezTo>
                      <a:pt x="958773" y="616998"/>
                      <a:pt x="960159" y="580957"/>
                      <a:pt x="976092" y="546994"/>
                    </a:cubicBezTo>
                    <a:cubicBezTo>
                      <a:pt x="1012808" y="466593"/>
                      <a:pt x="1075156" y="423621"/>
                      <a:pt x="1163829" y="418076"/>
                    </a:cubicBezTo>
                    <a:cubicBezTo>
                      <a:pt x="1183919" y="416689"/>
                      <a:pt x="1192925" y="425700"/>
                      <a:pt x="1192925" y="446493"/>
                    </a:cubicBezTo>
                    <a:cubicBezTo>
                      <a:pt x="1192925" y="479762"/>
                      <a:pt x="1195003" y="512339"/>
                      <a:pt x="1184612" y="544915"/>
                    </a:cubicBezTo>
                    <a:cubicBezTo>
                      <a:pt x="1156901" y="630860"/>
                      <a:pt x="1098710" y="681458"/>
                      <a:pt x="1008652" y="695320"/>
                    </a:cubicBezTo>
                    <a:cubicBezTo>
                      <a:pt x="996182" y="697399"/>
                      <a:pt x="988562" y="701558"/>
                      <a:pt x="982327" y="711954"/>
                    </a:cubicBezTo>
                    <a:cubicBezTo>
                      <a:pt x="968472" y="734134"/>
                      <a:pt x="960852" y="757700"/>
                      <a:pt x="960159" y="783345"/>
                    </a:cubicBezTo>
                    <a:cubicBezTo>
                      <a:pt x="959466" y="810376"/>
                      <a:pt x="960159" y="836714"/>
                      <a:pt x="960159" y="865132"/>
                    </a:cubicBezTo>
                    <a:cubicBezTo>
                      <a:pt x="965008" y="865132"/>
                      <a:pt x="969165" y="865132"/>
                      <a:pt x="973321" y="865132"/>
                    </a:cubicBezTo>
                    <a:cubicBezTo>
                      <a:pt x="1036362" y="865132"/>
                      <a:pt x="1100095" y="865132"/>
                      <a:pt x="1163136" y="865132"/>
                    </a:cubicBezTo>
                    <a:cubicBezTo>
                      <a:pt x="1185304" y="865132"/>
                      <a:pt x="1192925" y="872756"/>
                      <a:pt x="1192925" y="894936"/>
                    </a:cubicBezTo>
                    <a:cubicBezTo>
                      <a:pt x="1192925" y="982961"/>
                      <a:pt x="1192925" y="1070985"/>
                      <a:pt x="1192925" y="1159010"/>
                    </a:cubicBezTo>
                    <a:cubicBezTo>
                      <a:pt x="1192925" y="1173566"/>
                      <a:pt x="1188768" y="1183963"/>
                      <a:pt x="1176299" y="1190894"/>
                    </a:cubicBezTo>
                    <a:cubicBezTo>
                      <a:pt x="1015579" y="1190894"/>
                      <a:pt x="854860" y="1190894"/>
                      <a:pt x="694834" y="1190894"/>
                    </a:cubicBezTo>
                    <a:cubicBezTo>
                      <a:pt x="678900" y="1179804"/>
                      <a:pt x="674744" y="1168714"/>
                      <a:pt x="681671" y="1156238"/>
                    </a:cubicBezTo>
                    <a:cubicBezTo>
                      <a:pt x="687906" y="1145842"/>
                      <a:pt x="697605" y="1144455"/>
                      <a:pt x="708689" y="1144455"/>
                    </a:cubicBezTo>
                    <a:cubicBezTo>
                      <a:pt x="850011" y="1144455"/>
                      <a:pt x="991333" y="1144455"/>
                      <a:pt x="1131962" y="1144455"/>
                    </a:cubicBezTo>
                    <a:cubicBezTo>
                      <a:pt x="1136119" y="1144455"/>
                      <a:pt x="1140968" y="1144455"/>
                      <a:pt x="1145125" y="1144455"/>
                    </a:cubicBezTo>
                    <a:cubicBezTo>
                      <a:pt x="1145125" y="1097324"/>
                      <a:pt x="1145125" y="1050885"/>
                      <a:pt x="1145125" y="1004447"/>
                    </a:cubicBezTo>
                    <a:cubicBezTo>
                      <a:pt x="1107716" y="1004447"/>
                      <a:pt x="1071000" y="1004447"/>
                      <a:pt x="1034976" y="1004447"/>
                    </a:cubicBezTo>
                    <a:cubicBezTo>
                      <a:pt x="1016965" y="1004447"/>
                      <a:pt x="1006573" y="995437"/>
                      <a:pt x="1006573" y="980881"/>
                    </a:cubicBezTo>
                    <a:cubicBezTo>
                      <a:pt x="1006573" y="966326"/>
                      <a:pt x="1017658" y="958008"/>
                      <a:pt x="1035669" y="958008"/>
                    </a:cubicBezTo>
                    <a:cubicBezTo>
                      <a:pt x="1064765" y="958008"/>
                      <a:pt x="1093861" y="958008"/>
                      <a:pt x="1122957" y="958008"/>
                    </a:cubicBezTo>
                    <a:cubicBezTo>
                      <a:pt x="1130577" y="958008"/>
                      <a:pt x="1138197" y="958008"/>
                      <a:pt x="1145125" y="958008"/>
                    </a:cubicBezTo>
                    <a:cubicBezTo>
                      <a:pt x="1145125" y="941374"/>
                      <a:pt x="1145125" y="926818"/>
                      <a:pt x="1145125" y="912263"/>
                    </a:cubicBezTo>
                    <a:cubicBezTo>
                      <a:pt x="1082777" y="912263"/>
                      <a:pt x="1021814" y="912263"/>
                      <a:pt x="960159" y="912263"/>
                    </a:cubicBezTo>
                    <a:cubicBezTo>
                      <a:pt x="960159" y="924739"/>
                      <a:pt x="960852" y="935829"/>
                      <a:pt x="960159" y="947612"/>
                    </a:cubicBezTo>
                    <a:cubicBezTo>
                      <a:pt x="958773" y="967019"/>
                      <a:pt x="962930" y="985040"/>
                      <a:pt x="972628" y="1001674"/>
                    </a:cubicBezTo>
                    <a:cubicBezTo>
                      <a:pt x="983713" y="1021082"/>
                      <a:pt x="993411" y="1041875"/>
                      <a:pt x="1003110" y="1061975"/>
                    </a:cubicBezTo>
                    <a:cubicBezTo>
                      <a:pt x="1010037" y="1075837"/>
                      <a:pt x="1005881" y="1089699"/>
                      <a:pt x="993411" y="1095244"/>
                    </a:cubicBezTo>
                    <a:cubicBezTo>
                      <a:pt x="981634" y="1100789"/>
                      <a:pt x="969165" y="1095938"/>
                      <a:pt x="961544" y="1082075"/>
                    </a:cubicBezTo>
                    <a:cubicBezTo>
                      <a:pt x="956002" y="1070985"/>
                      <a:pt x="950460" y="1059896"/>
                      <a:pt x="944918" y="1048806"/>
                    </a:cubicBezTo>
                    <a:cubicBezTo>
                      <a:pt x="942840" y="1043954"/>
                      <a:pt x="940069" y="1039795"/>
                      <a:pt x="937298" y="1033558"/>
                    </a:cubicBezTo>
                    <a:cubicBezTo>
                      <a:pt x="929678" y="1048806"/>
                      <a:pt x="923443" y="1061282"/>
                      <a:pt x="916515" y="1074451"/>
                    </a:cubicBezTo>
                    <a:cubicBezTo>
                      <a:pt x="914437" y="1077916"/>
                      <a:pt x="913051" y="1081382"/>
                      <a:pt x="910973" y="1084848"/>
                    </a:cubicBezTo>
                    <a:cubicBezTo>
                      <a:pt x="904046" y="1096631"/>
                      <a:pt x="891576" y="1100789"/>
                      <a:pt x="880492" y="1095244"/>
                    </a:cubicBezTo>
                    <a:cubicBezTo>
                      <a:pt x="868715" y="1089699"/>
                      <a:pt x="863866" y="1076531"/>
                      <a:pt x="870101" y="1063361"/>
                    </a:cubicBezTo>
                    <a:cubicBezTo>
                      <a:pt x="883263" y="1036330"/>
                      <a:pt x="896425" y="1009992"/>
                      <a:pt x="909588" y="982961"/>
                    </a:cubicBezTo>
                    <a:cubicBezTo>
                      <a:pt x="910973" y="980188"/>
                      <a:pt x="913051" y="976723"/>
                      <a:pt x="913051" y="973257"/>
                    </a:cubicBezTo>
                    <a:cubicBezTo>
                      <a:pt x="913051" y="952464"/>
                      <a:pt x="913051" y="932363"/>
                      <a:pt x="913051" y="911570"/>
                    </a:cubicBezTo>
                    <a:cubicBezTo>
                      <a:pt x="732935" y="911570"/>
                      <a:pt x="553512" y="911570"/>
                      <a:pt x="373395" y="911570"/>
                    </a:cubicBezTo>
                    <a:cubicBezTo>
                      <a:pt x="373395" y="924046"/>
                      <a:pt x="374088" y="935829"/>
                      <a:pt x="373395" y="948305"/>
                    </a:cubicBezTo>
                    <a:cubicBezTo>
                      <a:pt x="372702" y="957315"/>
                      <a:pt x="375473" y="962167"/>
                      <a:pt x="383786" y="967019"/>
                    </a:cubicBezTo>
                    <a:cubicBezTo>
                      <a:pt x="414268" y="982961"/>
                      <a:pt x="427430" y="1018309"/>
                      <a:pt x="415653" y="1050885"/>
                    </a:cubicBezTo>
                    <a:cubicBezTo>
                      <a:pt x="404569" y="1082768"/>
                      <a:pt x="371317" y="1102175"/>
                      <a:pt x="339450" y="1096631"/>
                    </a:cubicBezTo>
                    <a:cubicBezTo>
                      <a:pt x="304812" y="1090393"/>
                      <a:pt x="279873" y="1061975"/>
                      <a:pt x="279873" y="1028013"/>
                    </a:cubicBezTo>
                    <a:cubicBezTo>
                      <a:pt x="279873" y="996130"/>
                      <a:pt x="297192" y="974643"/>
                      <a:pt x="325595" y="961474"/>
                    </a:cubicBezTo>
                    <a:cubicBezTo>
                      <a:pt x="325595" y="944840"/>
                      <a:pt x="325595" y="928205"/>
                      <a:pt x="325595" y="911570"/>
                    </a:cubicBezTo>
                    <a:cubicBezTo>
                      <a:pt x="232766" y="911570"/>
                      <a:pt x="140629" y="911570"/>
                      <a:pt x="47800" y="911570"/>
                    </a:cubicBezTo>
                    <a:cubicBezTo>
                      <a:pt x="47800" y="958008"/>
                      <a:pt x="47800" y="1003754"/>
                      <a:pt x="47800" y="1050885"/>
                    </a:cubicBezTo>
                    <a:cubicBezTo>
                      <a:pt x="51957" y="1050885"/>
                      <a:pt x="56113" y="1050885"/>
                      <a:pt x="59577" y="1050885"/>
                    </a:cubicBezTo>
                    <a:cubicBezTo>
                      <a:pt x="92136" y="1050885"/>
                      <a:pt x="124696" y="1050885"/>
                      <a:pt x="157256" y="1050885"/>
                    </a:cubicBezTo>
                    <a:cubicBezTo>
                      <a:pt x="175267" y="1050885"/>
                      <a:pt x="186351" y="1059203"/>
                      <a:pt x="186351" y="1073758"/>
                    </a:cubicBezTo>
                    <a:cubicBezTo>
                      <a:pt x="186351" y="1088313"/>
                      <a:pt x="175267" y="1097324"/>
                      <a:pt x="156563" y="1097324"/>
                    </a:cubicBezTo>
                    <a:cubicBezTo>
                      <a:pt x="136473" y="1097324"/>
                      <a:pt x="117076" y="1097324"/>
                      <a:pt x="96986" y="1097324"/>
                    </a:cubicBezTo>
                    <a:cubicBezTo>
                      <a:pt x="80360" y="1097324"/>
                      <a:pt x="63734" y="1097324"/>
                      <a:pt x="47107" y="1097324"/>
                    </a:cubicBezTo>
                    <a:cubicBezTo>
                      <a:pt x="47107" y="1113265"/>
                      <a:pt x="47107" y="1128514"/>
                      <a:pt x="47107" y="1143762"/>
                    </a:cubicBezTo>
                    <a:cubicBezTo>
                      <a:pt x="52649" y="1143762"/>
                      <a:pt x="56806" y="1143762"/>
                      <a:pt x="61655" y="1143762"/>
                    </a:cubicBezTo>
                    <a:cubicBezTo>
                      <a:pt x="201592" y="1143762"/>
                      <a:pt x="340836" y="1143762"/>
                      <a:pt x="480772" y="1143762"/>
                    </a:cubicBezTo>
                    <a:cubicBezTo>
                      <a:pt x="484929" y="1143762"/>
                      <a:pt x="488393" y="1143762"/>
                      <a:pt x="492549" y="1143762"/>
                    </a:cubicBezTo>
                    <a:cubicBezTo>
                      <a:pt x="503633" y="1144455"/>
                      <a:pt x="510561" y="1150693"/>
                      <a:pt x="513332" y="1161090"/>
                    </a:cubicBezTo>
                    <a:cubicBezTo>
                      <a:pt x="516103" y="1170793"/>
                      <a:pt x="512639" y="1179111"/>
                      <a:pt x="504326" y="1186042"/>
                    </a:cubicBezTo>
                    <a:cubicBezTo>
                      <a:pt x="502248" y="1187428"/>
                      <a:pt x="500169" y="1188814"/>
                      <a:pt x="498091" y="1190894"/>
                    </a:cubicBezTo>
                    <a:cubicBezTo>
                      <a:pt x="331830" y="1190894"/>
                      <a:pt x="166261" y="1190894"/>
                      <a:pt x="0" y="1190894"/>
                    </a:cubicBezTo>
                    <a:cubicBezTo>
                      <a:pt x="0" y="1087620"/>
                      <a:pt x="0" y="984347"/>
                      <a:pt x="0" y="881073"/>
                    </a:cubicBezTo>
                    <a:cubicBezTo>
                      <a:pt x="6928" y="868597"/>
                      <a:pt x="17319" y="864439"/>
                      <a:pt x="31867" y="864439"/>
                    </a:cubicBezTo>
                    <a:cubicBezTo>
                      <a:pt x="125389" y="865132"/>
                      <a:pt x="218911" y="864439"/>
                      <a:pt x="312433" y="864439"/>
                    </a:cubicBezTo>
                    <a:cubicBezTo>
                      <a:pt x="316589" y="864439"/>
                      <a:pt x="321438" y="864439"/>
                      <a:pt x="325595" y="864439"/>
                    </a:cubicBezTo>
                    <a:cubicBezTo>
                      <a:pt x="325595" y="807603"/>
                      <a:pt x="325595" y="752155"/>
                      <a:pt x="325595" y="696706"/>
                    </a:cubicBezTo>
                    <a:cubicBezTo>
                      <a:pt x="322131" y="696013"/>
                      <a:pt x="318667" y="695320"/>
                      <a:pt x="315896" y="695320"/>
                    </a:cubicBezTo>
                    <a:cubicBezTo>
                      <a:pt x="169725" y="680764"/>
                      <a:pt x="49186" y="578184"/>
                      <a:pt x="11777" y="436096"/>
                    </a:cubicBezTo>
                    <a:cubicBezTo>
                      <a:pt x="6928" y="415996"/>
                      <a:pt x="4157" y="395896"/>
                      <a:pt x="0" y="375796"/>
                    </a:cubicBezTo>
                    <a:cubicBezTo>
                      <a:pt x="1386" y="358468"/>
                      <a:pt x="1386" y="339754"/>
                      <a:pt x="1386" y="321040"/>
                    </a:cubicBezTo>
                    <a:close/>
                    <a:moveTo>
                      <a:pt x="652576" y="349458"/>
                    </a:moveTo>
                    <a:cubicBezTo>
                      <a:pt x="652576" y="182418"/>
                      <a:pt x="516796" y="46568"/>
                      <a:pt x="350534" y="46568"/>
                    </a:cubicBezTo>
                    <a:cubicBezTo>
                      <a:pt x="184273" y="46568"/>
                      <a:pt x="48493" y="181725"/>
                      <a:pt x="47800" y="348071"/>
                    </a:cubicBezTo>
                    <a:cubicBezTo>
                      <a:pt x="47107" y="515111"/>
                      <a:pt x="182887" y="651654"/>
                      <a:pt x="349841" y="651654"/>
                    </a:cubicBezTo>
                    <a:cubicBezTo>
                      <a:pt x="516103" y="652347"/>
                      <a:pt x="652576" y="516497"/>
                      <a:pt x="652576" y="349458"/>
                    </a:cubicBezTo>
                    <a:close/>
                    <a:moveTo>
                      <a:pt x="1145125" y="468673"/>
                    </a:moveTo>
                    <a:cubicBezTo>
                      <a:pt x="1073078" y="475604"/>
                      <a:pt x="996182" y="547687"/>
                      <a:pt x="1007266" y="649574"/>
                    </a:cubicBezTo>
                    <a:cubicBezTo>
                      <a:pt x="1078620" y="641950"/>
                      <a:pt x="1156209" y="570560"/>
                      <a:pt x="1145125" y="468673"/>
                    </a:cubicBezTo>
                    <a:close/>
                    <a:moveTo>
                      <a:pt x="730857" y="605908"/>
                    </a:moveTo>
                    <a:cubicBezTo>
                      <a:pt x="739170" y="664130"/>
                      <a:pt x="804289" y="708489"/>
                      <a:pt x="863866" y="696706"/>
                    </a:cubicBezTo>
                    <a:cubicBezTo>
                      <a:pt x="852782" y="637791"/>
                      <a:pt x="795283" y="598284"/>
                      <a:pt x="730857" y="605908"/>
                    </a:cubicBezTo>
                    <a:close/>
                    <a:moveTo>
                      <a:pt x="373395" y="1029399"/>
                    </a:moveTo>
                    <a:cubicBezTo>
                      <a:pt x="373395" y="1016923"/>
                      <a:pt x="363697" y="1006526"/>
                      <a:pt x="351227" y="1005833"/>
                    </a:cubicBezTo>
                    <a:cubicBezTo>
                      <a:pt x="338757" y="1005140"/>
                      <a:pt x="326981" y="1015537"/>
                      <a:pt x="326981" y="1028706"/>
                    </a:cubicBezTo>
                    <a:cubicBezTo>
                      <a:pt x="326981" y="1041182"/>
                      <a:pt x="336679" y="1051578"/>
                      <a:pt x="349149" y="1052272"/>
                    </a:cubicBezTo>
                    <a:cubicBezTo>
                      <a:pt x="362311" y="1052965"/>
                      <a:pt x="373395" y="1042568"/>
                      <a:pt x="373395" y="1029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8" name="Google Shape;718;p33"/>
              <p:cNvSpPr/>
              <p:nvPr/>
            </p:nvSpPr>
            <p:spPr>
              <a:xfrm>
                <a:off x="5272069" y="3622697"/>
                <a:ext cx="46767" cy="47131"/>
              </a:xfrm>
              <a:custGeom>
                <a:rect b="b" l="l" r="r" t="t"/>
                <a:pathLst>
                  <a:path extrusionOk="0" h="47131" w="46767">
                    <a:moveTo>
                      <a:pt x="16456" y="47131"/>
                    </a:moveTo>
                    <a:cubicBezTo>
                      <a:pt x="14378" y="45746"/>
                      <a:pt x="12992" y="44359"/>
                      <a:pt x="10914" y="42973"/>
                    </a:cubicBezTo>
                    <a:cubicBezTo>
                      <a:pt x="1908" y="36042"/>
                      <a:pt x="-2248" y="27724"/>
                      <a:pt x="1216" y="16635"/>
                    </a:cubicBezTo>
                    <a:cubicBezTo>
                      <a:pt x="4679" y="6238"/>
                      <a:pt x="12300" y="0"/>
                      <a:pt x="24076" y="0"/>
                    </a:cubicBezTo>
                    <a:cubicBezTo>
                      <a:pt x="35161" y="0"/>
                      <a:pt x="42088" y="6238"/>
                      <a:pt x="45552" y="16635"/>
                    </a:cubicBezTo>
                    <a:cubicBezTo>
                      <a:pt x="49016" y="27724"/>
                      <a:pt x="44859" y="36042"/>
                      <a:pt x="35853" y="42973"/>
                    </a:cubicBezTo>
                    <a:cubicBezTo>
                      <a:pt x="33775" y="44359"/>
                      <a:pt x="32390" y="45746"/>
                      <a:pt x="30311" y="47131"/>
                    </a:cubicBezTo>
                    <a:cubicBezTo>
                      <a:pt x="25462" y="47131"/>
                      <a:pt x="20613" y="47131"/>
                      <a:pt x="16456" y="471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9" name="Google Shape;719;p33"/>
              <p:cNvSpPr/>
              <p:nvPr/>
            </p:nvSpPr>
            <p:spPr>
              <a:xfrm>
                <a:off x="5210937" y="3436943"/>
                <a:ext cx="214061" cy="46438"/>
              </a:xfrm>
              <a:custGeom>
                <a:rect b="b" l="l" r="r" t="t"/>
                <a:pathLst>
                  <a:path extrusionOk="0" h="46438" w="214061">
                    <a:moveTo>
                      <a:pt x="107377" y="46438"/>
                    </a:moveTo>
                    <a:cubicBezTo>
                      <a:pt x="80360" y="46438"/>
                      <a:pt x="54035" y="46438"/>
                      <a:pt x="27017" y="46438"/>
                    </a:cubicBezTo>
                    <a:cubicBezTo>
                      <a:pt x="11084" y="46438"/>
                      <a:pt x="693" y="37428"/>
                      <a:pt x="0" y="23566"/>
                    </a:cubicBezTo>
                    <a:cubicBezTo>
                      <a:pt x="0" y="9704"/>
                      <a:pt x="10391" y="0"/>
                      <a:pt x="27017" y="0"/>
                    </a:cubicBezTo>
                    <a:cubicBezTo>
                      <a:pt x="80360" y="0"/>
                      <a:pt x="133702" y="0"/>
                      <a:pt x="187044" y="0"/>
                    </a:cubicBezTo>
                    <a:cubicBezTo>
                      <a:pt x="202977" y="0"/>
                      <a:pt x="213369" y="9010"/>
                      <a:pt x="214061" y="22873"/>
                    </a:cubicBezTo>
                    <a:cubicBezTo>
                      <a:pt x="214061" y="36735"/>
                      <a:pt x="203670" y="46438"/>
                      <a:pt x="187044" y="46438"/>
                    </a:cubicBezTo>
                    <a:cubicBezTo>
                      <a:pt x="160719" y="46438"/>
                      <a:pt x="134395" y="46438"/>
                      <a:pt x="107377"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0" name="Google Shape;720;p33"/>
              <p:cNvSpPr/>
              <p:nvPr/>
            </p:nvSpPr>
            <p:spPr>
              <a:xfrm>
                <a:off x="5165184" y="3529820"/>
                <a:ext cx="153160" cy="46438"/>
              </a:xfrm>
              <a:custGeom>
                <a:rect b="b" l="l" r="r" t="t"/>
                <a:pathLst>
                  <a:path extrusionOk="0" h="46438" w="153160">
                    <a:moveTo>
                      <a:pt x="76234" y="0"/>
                    </a:moveTo>
                    <a:cubicBezTo>
                      <a:pt x="93553" y="0"/>
                      <a:pt x="110179" y="0"/>
                      <a:pt x="127498" y="0"/>
                    </a:cubicBezTo>
                    <a:cubicBezTo>
                      <a:pt x="142738" y="0"/>
                      <a:pt x="153823" y="10397"/>
                      <a:pt x="153130" y="23565"/>
                    </a:cubicBezTo>
                    <a:cubicBezTo>
                      <a:pt x="153130" y="36735"/>
                      <a:pt x="142738" y="46438"/>
                      <a:pt x="127498" y="46438"/>
                    </a:cubicBezTo>
                    <a:cubicBezTo>
                      <a:pt x="93553" y="46438"/>
                      <a:pt x="59608" y="46438"/>
                      <a:pt x="25663" y="46438"/>
                    </a:cubicBezTo>
                    <a:cubicBezTo>
                      <a:pt x="10422" y="46438"/>
                      <a:pt x="-662" y="36041"/>
                      <a:pt x="31" y="22873"/>
                    </a:cubicBezTo>
                    <a:cubicBezTo>
                      <a:pt x="31" y="9703"/>
                      <a:pt x="10422" y="693"/>
                      <a:pt x="25663" y="0"/>
                    </a:cubicBezTo>
                    <a:cubicBezTo>
                      <a:pt x="42289" y="0"/>
                      <a:pt x="59608" y="0"/>
                      <a:pt x="7623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1" name="Google Shape;721;p33"/>
              <p:cNvSpPr/>
              <p:nvPr/>
            </p:nvSpPr>
            <p:spPr>
              <a:xfrm>
                <a:off x="5364729" y="3529512"/>
                <a:ext cx="106684" cy="47054"/>
              </a:xfrm>
              <a:custGeom>
                <a:rect b="b" l="l" r="r" t="t"/>
                <a:pathLst>
                  <a:path extrusionOk="0" h="47054" w="106684">
                    <a:moveTo>
                      <a:pt x="52649" y="46746"/>
                    </a:moveTo>
                    <a:cubicBezTo>
                      <a:pt x="43644" y="46746"/>
                      <a:pt x="33945" y="46746"/>
                      <a:pt x="24939" y="46746"/>
                    </a:cubicBezTo>
                    <a:cubicBezTo>
                      <a:pt x="10391" y="46053"/>
                      <a:pt x="0" y="36350"/>
                      <a:pt x="0" y="23181"/>
                    </a:cubicBezTo>
                    <a:cubicBezTo>
                      <a:pt x="0" y="10011"/>
                      <a:pt x="10391" y="308"/>
                      <a:pt x="24246" y="308"/>
                    </a:cubicBezTo>
                    <a:cubicBezTo>
                      <a:pt x="43644" y="308"/>
                      <a:pt x="63733" y="-385"/>
                      <a:pt x="83131" y="308"/>
                    </a:cubicBezTo>
                    <a:cubicBezTo>
                      <a:pt x="96986" y="308"/>
                      <a:pt x="106684" y="10705"/>
                      <a:pt x="106684" y="23874"/>
                    </a:cubicBezTo>
                    <a:cubicBezTo>
                      <a:pt x="106684" y="37043"/>
                      <a:pt x="96293" y="46053"/>
                      <a:pt x="82438" y="46746"/>
                    </a:cubicBezTo>
                    <a:cubicBezTo>
                      <a:pt x="72739" y="47440"/>
                      <a:pt x="63041" y="46746"/>
                      <a:pt x="52649" y="467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2" name="Google Shape;722;p33"/>
              <p:cNvSpPr/>
              <p:nvPr/>
            </p:nvSpPr>
            <p:spPr>
              <a:xfrm>
                <a:off x="4838927" y="3437117"/>
                <a:ext cx="93521" cy="46958"/>
              </a:xfrm>
              <a:custGeom>
                <a:rect b="b" l="l" r="r" t="t"/>
                <a:pathLst>
                  <a:path extrusionOk="0" h="46958" w="93521">
                    <a:moveTo>
                      <a:pt x="46415" y="46265"/>
                    </a:moveTo>
                    <a:cubicBezTo>
                      <a:pt x="38794" y="46265"/>
                      <a:pt x="31174" y="46265"/>
                      <a:pt x="23554" y="46265"/>
                    </a:cubicBezTo>
                    <a:cubicBezTo>
                      <a:pt x="9699" y="45572"/>
                      <a:pt x="0" y="35175"/>
                      <a:pt x="0" y="22699"/>
                    </a:cubicBezTo>
                    <a:cubicBezTo>
                      <a:pt x="0" y="10223"/>
                      <a:pt x="9699" y="520"/>
                      <a:pt x="23554" y="520"/>
                    </a:cubicBezTo>
                    <a:cubicBezTo>
                      <a:pt x="38794" y="-173"/>
                      <a:pt x="54728" y="-173"/>
                      <a:pt x="69968" y="520"/>
                    </a:cubicBezTo>
                    <a:cubicBezTo>
                      <a:pt x="83131" y="1213"/>
                      <a:pt x="92829" y="10916"/>
                      <a:pt x="93522" y="23393"/>
                    </a:cubicBezTo>
                    <a:cubicBezTo>
                      <a:pt x="93522" y="36562"/>
                      <a:pt x="83823" y="46265"/>
                      <a:pt x="69968" y="46958"/>
                    </a:cubicBezTo>
                    <a:cubicBezTo>
                      <a:pt x="62348" y="46265"/>
                      <a:pt x="54035" y="46265"/>
                      <a:pt x="46415" y="462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3" name="Google Shape;723;p33"/>
              <p:cNvSpPr/>
              <p:nvPr/>
            </p:nvSpPr>
            <p:spPr>
              <a:xfrm>
                <a:off x="5472073" y="3436943"/>
                <a:ext cx="46479" cy="46438"/>
              </a:xfrm>
              <a:custGeom>
                <a:rect b="b" l="l" r="r" t="t"/>
                <a:pathLst>
                  <a:path extrusionOk="0" h="46438" w="46479">
                    <a:moveTo>
                      <a:pt x="22894" y="46438"/>
                    </a:moveTo>
                    <a:cubicBezTo>
                      <a:pt x="9731" y="46438"/>
                      <a:pt x="-660" y="35348"/>
                      <a:pt x="33" y="22873"/>
                    </a:cubicBezTo>
                    <a:cubicBezTo>
                      <a:pt x="725" y="10397"/>
                      <a:pt x="11117" y="0"/>
                      <a:pt x="23586" y="0"/>
                    </a:cubicBezTo>
                    <a:cubicBezTo>
                      <a:pt x="36749" y="0"/>
                      <a:pt x="47140" y="11090"/>
                      <a:pt x="46447" y="23566"/>
                    </a:cubicBezTo>
                    <a:cubicBezTo>
                      <a:pt x="45754" y="36042"/>
                      <a:pt x="35363" y="46438"/>
                      <a:pt x="22894"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4" name="Google Shape;724;p33"/>
              <p:cNvSpPr/>
              <p:nvPr/>
            </p:nvSpPr>
            <p:spPr>
              <a:xfrm>
                <a:off x="5751286" y="3529788"/>
                <a:ext cx="46414" cy="46503"/>
              </a:xfrm>
              <a:custGeom>
                <a:rect b="b" l="l" r="r" t="t"/>
                <a:pathLst>
                  <a:path extrusionOk="0" h="46503" w="46414">
                    <a:moveTo>
                      <a:pt x="46415" y="23598"/>
                    </a:moveTo>
                    <a:cubicBezTo>
                      <a:pt x="46415" y="36768"/>
                      <a:pt x="35331" y="47164"/>
                      <a:pt x="22168" y="46471"/>
                    </a:cubicBezTo>
                    <a:cubicBezTo>
                      <a:pt x="9699" y="45778"/>
                      <a:pt x="0" y="35381"/>
                      <a:pt x="0" y="22905"/>
                    </a:cubicBezTo>
                    <a:cubicBezTo>
                      <a:pt x="0" y="9736"/>
                      <a:pt x="11084" y="-661"/>
                      <a:pt x="24246" y="33"/>
                    </a:cubicBezTo>
                    <a:cubicBezTo>
                      <a:pt x="36716" y="726"/>
                      <a:pt x="46415" y="11815"/>
                      <a:pt x="46415" y="2359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5" name="Google Shape;725;p33"/>
              <p:cNvSpPr/>
              <p:nvPr/>
            </p:nvSpPr>
            <p:spPr>
              <a:xfrm>
                <a:off x="4797522" y="2571244"/>
                <a:ext cx="502090" cy="233151"/>
              </a:xfrm>
              <a:custGeom>
                <a:rect b="b" l="l" r="r" t="t"/>
                <a:pathLst>
                  <a:path extrusionOk="0" h="233151" w="502090">
                    <a:moveTo>
                      <a:pt x="217365" y="143478"/>
                    </a:moveTo>
                    <a:cubicBezTo>
                      <a:pt x="231913" y="158033"/>
                      <a:pt x="244383" y="169816"/>
                      <a:pt x="256159" y="181599"/>
                    </a:cubicBezTo>
                    <a:cubicBezTo>
                      <a:pt x="259623" y="185065"/>
                      <a:pt x="263087" y="188530"/>
                      <a:pt x="266551" y="192689"/>
                    </a:cubicBezTo>
                    <a:cubicBezTo>
                      <a:pt x="276249" y="203779"/>
                      <a:pt x="276249" y="216948"/>
                      <a:pt x="267244" y="225958"/>
                    </a:cubicBezTo>
                    <a:cubicBezTo>
                      <a:pt x="258238" y="235662"/>
                      <a:pt x="244383" y="235662"/>
                      <a:pt x="233991" y="225265"/>
                    </a:cubicBezTo>
                    <a:cubicBezTo>
                      <a:pt x="217365" y="209323"/>
                      <a:pt x="201432" y="193382"/>
                      <a:pt x="185498" y="176747"/>
                    </a:cubicBezTo>
                    <a:cubicBezTo>
                      <a:pt x="182727" y="173975"/>
                      <a:pt x="180649" y="169816"/>
                      <a:pt x="177878" y="166351"/>
                    </a:cubicBezTo>
                    <a:cubicBezTo>
                      <a:pt x="161252" y="180213"/>
                      <a:pt x="150861" y="194768"/>
                      <a:pt x="143240" y="212096"/>
                    </a:cubicBezTo>
                    <a:cubicBezTo>
                      <a:pt x="136313" y="229424"/>
                      <a:pt x="130771" y="232889"/>
                      <a:pt x="112759" y="232889"/>
                    </a:cubicBezTo>
                    <a:cubicBezTo>
                      <a:pt x="84356" y="232889"/>
                      <a:pt x="55953" y="232889"/>
                      <a:pt x="27550" y="232889"/>
                    </a:cubicBezTo>
                    <a:cubicBezTo>
                      <a:pt x="6075" y="232889"/>
                      <a:pt x="-3624" y="220413"/>
                      <a:pt x="1225" y="199620"/>
                    </a:cubicBezTo>
                    <a:cubicBezTo>
                      <a:pt x="27550" y="82484"/>
                      <a:pt x="132156" y="-689"/>
                      <a:pt x="253388" y="4"/>
                    </a:cubicBezTo>
                    <a:cubicBezTo>
                      <a:pt x="372542" y="697"/>
                      <a:pt x="476456" y="85950"/>
                      <a:pt x="501395" y="201699"/>
                    </a:cubicBezTo>
                    <a:cubicBezTo>
                      <a:pt x="504859" y="219720"/>
                      <a:pt x="495160" y="232196"/>
                      <a:pt x="477149" y="232889"/>
                    </a:cubicBezTo>
                    <a:cubicBezTo>
                      <a:pt x="446667" y="232889"/>
                      <a:pt x="416186" y="232889"/>
                      <a:pt x="385012" y="232889"/>
                    </a:cubicBezTo>
                    <a:cubicBezTo>
                      <a:pt x="370464" y="232889"/>
                      <a:pt x="363536" y="224572"/>
                      <a:pt x="358687" y="212096"/>
                    </a:cubicBezTo>
                    <a:cubicBezTo>
                      <a:pt x="339290" y="164964"/>
                      <a:pt x="294954" y="137240"/>
                      <a:pt x="245075" y="139320"/>
                    </a:cubicBezTo>
                    <a:cubicBezTo>
                      <a:pt x="236762" y="140012"/>
                      <a:pt x="229142" y="141399"/>
                      <a:pt x="217365" y="143478"/>
                    </a:cubicBezTo>
                    <a:close/>
                    <a:moveTo>
                      <a:pt x="147397" y="74167"/>
                    </a:moveTo>
                    <a:cubicBezTo>
                      <a:pt x="157788" y="83871"/>
                      <a:pt x="167487" y="93574"/>
                      <a:pt x="177185" y="101891"/>
                    </a:cubicBezTo>
                    <a:cubicBezTo>
                      <a:pt x="179956" y="104664"/>
                      <a:pt x="186191" y="105357"/>
                      <a:pt x="189655" y="104664"/>
                    </a:cubicBezTo>
                    <a:cubicBezTo>
                      <a:pt x="207667" y="101198"/>
                      <a:pt x="224985" y="94267"/>
                      <a:pt x="242997" y="93574"/>
                    </a:cubicBezTo>
                    <a:cubicBezTo>
                      <a:pt x="309502" y="91495"/>
                      <a:pt x="360073" y="120605"/>
                      <a:pt x="394018" y="178134"/>
                    </a:cubicBezTo>
                    <a:cubicBezTo>
                      <a:pt x="396096" y="181599"/>
                      <a:pt x="400253" y="185758"/>
                      <a:pt x="403716" y="185758"/>
                    </a:cubicBezTo>
                    <a:cubicBezTo>
                      <a:pt x="418264" y="186451"/>
                      <a:pt x="432119" y="186451"/>
                      <a:pt x="446667" y="186451"/>
                    </a:cubicBezTo>
                    <a:cubicBezTo>
                      <a:pt x="415493" y="78326"/>
                      <a:pt x="273478" y="3470"/>
                      <a:pt x="147397" y="74167"/>
                    </a:cubicBezTo>
                    <a:close/>
                    <a:moveTo>
                      <a:pt x="109295" y="101891"/>
                    </a:moveTo>
                    <a:cubicBezTo>
                      <a:pt x="84356" y="125457"/>
                      <a:pt x="65652" y="152489"/>
                      <a:pt x="53875" y="185758"/>
                    </a:cubicBezTo>
                    <a:cubicBezTo>
                      <a:pt x="69808" y="185758"/>
                      <a:pt x="83663" y="185758"/>
                      <a:pt x="98211" y="185758"/>
                    </a:cubicBezTo>
                    <a:cubicBezTo>
                      <a:pt x="100982" y="185758"/>
                      <a:pt x="104446" y="183679"/>
                      <a:pt x="105832" y="182292"/>
                    </a:cubicBezTo>
                    <a:cubicBezTo>
                      <a:pt x="117608" y="166351"/>
                      <a:pt x="128692" y="149716"/>
                      <a:pt x="140469" y="133081"/>
                    </a:cubicBezTo>
                    <a:cubicBezTo>
                      <a:pt x="130771" y="123378"/>
                      <a:pt x="120379" y="112981"/>
                      <a:pt x="109295" y="1018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6" name="Google Shape;726;p33"/>
              <p:cNvSpPr/>
              <p:nvPr/>
            </p:nvSpPr>
            <p:spPr>
              <a:xfrm>
                <a:off x="5071173" y="2850572"/>
                <a:ext cx="139763" cy="186446"/>
              </a:xfrm>
              <a:custGeom>
                <a:rect b="b" l="l" r="r" t="t"/>
                <a:pathLst>
                  <a:path extrusionOk="0" h="186446" w="139763">
                    <a:moveTo>
                      <a:pt x="46934" y="45745"/>
                    </a:moveTo>
                    <a:cubicBezTo>
                      <a:pt x="62868" y="45745"/>
                      <a:pt x="77415" y="45745"/>
                      <a:pt x="93349" y="45745"/>
                    </a:cubicBezTo>
                    <a:cubicBezTo>
                      <a:pt x="93349" y="38814"/>
                      <a:pt x="93349" y="31190"/>
                      <a:pt x="93349" y="24259"/>
                    </a:cubicBezTo>
                    <a:cubicBezTo>
                      <a:pt x="94042" y="10397"/>
                      <a:pt x="103048" y="0"/>
                      <a:pt x="116210" y="0"/>
                    </a:cubicBezTo>
                    <a:cubicBezTo>
                      <a:pt x="129372" y="0"/>
                      <a:pt x="139763" y="9704"/>
                      <a:pt x="139763" y="23566"/>
                    </a:cubicBezTo>
                    <a:cubicBezTo>
                      <a:pt x="139763" y="70004"/>
                      <a:pt x="139763" y="115749"/>
                      <a:pt x="139763" y="162188"/>
                    </a:cubicBezTo>
                    <a:cubicBezTo>
                      <a:pt x="139763" y="176050"/>
                      <a:pt x="129372" y="186447"/>
                      <a:pt x="116210" y="185754"/>
                    </a:cubicBezTo>
                    <a:cubicBezTo>
                      <a:pt x="103048" y="185754"/>
                      <a:pt x="93349" y="175357"/>
                      <a:pt x="93349" y="161495"/>
                    </a:cubicBezTo>
                    <a:cubicBezTo>
                      <a:pt x="93349" y="139315"/>
                      <a:pt x="93349" y="116443"/>
                      <a:pt x="93349" y="93570"/>
                    </a:cubicBezTo>
                    <a:cubicBezTo>
                      <a:pt x="77415" y="93570"/>
                      <a:pt x="62868" y="93570"/>
                      <a:pt x="46934" y="93570"/>
                    </a:cubicBezTo>
                    <a:cubicBezTo>
                      <a:pt x="46934" y="112977"/>
                      <a:pt x="46934" y="132384"/>
                      <a:pt x="46934" y="151791"/>
                    </a:cubicBezTo>
                    <a:cubicBezTo>
                      <a:pt x="46934" y="155950"/>
                      <a:pt x="46934" y="159416"/>
                      <a:pt x="46934" y="163574"/>
                    </a:cubicBezTo>
                    <a:cubicBezTo>
                      <a:pt x="46241" y="176743"/>
                      <a:pt x="35850" y="186447"/>
                      <a:pt x="23381" y="186447"/>
                    </a:cubicBezTo>
                    <a:cubicBezTo>
                      <a:pt x="11604" y="186447"/>
                      <a:pt x="520" y="176743"/>
                      <a:pt x="520" y="164267"/>
                    </a:cubicBezTo>
                    <a:cubicBezTo>
                      <a:pt x="-173" y="117136"/>
                      <a:pt x="-173" y="69311"/>
                      <a:pt x="520" y="22180"/>
                    </a:cubicBezTo>
                    <a:cubicBezTo>
                      <a:pt x="520" y="9704"/>
                      <a:pt x="10911" y="0"/>
                      <a:pt x="23381" y="0"/>
                    </a:cubicBezTo>
                    <a:cubicBezTo>
                      <a:pt x="35850" y="0"/>
                      <a:pt x="46241" y="9011"/>
                      <a:pt x="46934" y="22180"/>
                    </a:cubicBezTo>
                    <a:cubicBezTo>
                      <a:pt x="47627" y="29804"/>
                      <a:pt x="46934" y="37428"/>
                      <a:pt x="46934" y="4574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7" name="Google Shape;727;p33"/>
              <p:cNvSpPr/>
              <p:nvPr/>
            </p:nvSpPr>
            <p:spPr>
              <a:xfrm>
                <a:off x="4885342" y="2850052"/>
                <a:ext cx="139936" cy="186306"/>
              </a:xfrm>
              <a:custGeom>
                <a:rect b="b" l="l" r="r" t="t"/>
                <a:pathLst>
                  <a:path extrusionOk="0" h="186306" w="139936">
                    <a:moveTo>
                      <a:pt x="46415" y="139835"/>
                    </a:moveTo>
                    <a:cubicBezTo>
                      <a:pt x="46415" y="148845"/>
                      <a:pt x="46415" y="155777"/>
                      <a:pt x="46415" y="162708"/>
                    </a:cubicBezTo>
                    <a:cubicBezTo>
                      <a:pt x="45722" y="176570"/>
                      <a:pt x="36023" y="186967"/>
                      <a:pt x="22861" y="186274"/>
                    </a:cubicBezTo>
                    <a:cubicBezTo>
                      <a:pt x="10391" y="186274"/>
                      <a:pt x="0" y="176570"/>
                      <a:pt x="0" y="163401"/>
                    </a:cubicBezTo>
                    <a:cubicBezTo>
                      <a:pt x="0" y="116963"/>
                      <a:pt x="0" y="70524"/>
                      <a:pt x="0" y="23393"/>
                    </a:cubicBezTo>
                    <a:cubicBezTo>
                      <a:pt x="0" y="9530"/>
                      <a:pt x="9699" y="520"/>
                      <a:pt x="24246" y="520"/>
                    </a:cubicBezTo>
                    <a:cubicBezTo>
                      <a:pt x="40873" y="-173"/>
                      <a:pt x="56806" y="-173"/>
                      <a:pt x="73432" y="520"/>
                    </a:cubicBezTo>
                    <a:cubicBezTo>
                      <a:pt x="110148" y="1906"/>
                      <a:pt x="139937" y="32403"/>
                      <a:pt x="139937" y="69831"/>
                    </a:cubicBezTo>
                    <a:cubicBezTo>
                      <a:pt x="139937" y="107259"/>
                      <a:pt x="110841" y="138449"/>
                      <a:pt x="73432" y="140528"/>
                    </a:cubicBezTo>
                    <a:cubicBezTo>
                      <a:pt x="65119" y="139835"/>
                      <a:pt x="56113" y="139835"/>
                      <a:pt x="46415" y="139835"/>
                    </a:cubicBezTo>
                    <a:close/>
                    <a:moveTo>
                      <a:pt x="47107" y="46958"/>
                    </a:moveTo>
                    <a:cubicBezTo>
                      <a:pt x="47107" y="62900"/>
                      <a:pt x="47107" y="77455"/>
                      <a:pt x="47107" y="93397"/>
                    </a:cubicBezTo>
                    <a:cubicBezTo>
                      <a:pt x="62348" y="92010"/>
                      <a:pt x="78281" y="98248"/>
                      <a:pt x="89365" y="82307"/>
                    </a:cubicBezTo>
                    <a:cubicBezTo>
                      <a:pt x="94908" y="73990"/>
                      <a:pt x="94908" y="65672"/>
                      <a:pt x="89365" y="57355"/>
                    </a:cubicBezTo>
                    <a:cubicBezTo>
                      <a:pt x="78281" y="41413"/>
                      <a:pt x="62348" y="47651"/>
                      <a:pt x="47107" y="4695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28" name="Google Shape;728;p33"/>
            <p:cNvGrpSpPr/>
            <p:nvPr/>
          </p:nvGrpSpPr>
          <p:grpSpPr>
            <a:xfrm>
              <a:off x="4537072" y="3432254"/>
              <a:ext cx="993088" cy="558478"/>
              <a:chOff x="4851397" y="2617866"/>
              <a:chExt cx="993088" cy="558478"/>
            </a:xfrm>
          </p:grpSpPr>
          <p:sp>
            <p:nvSpPr>
              <p:cNvPr id="729" name="Google Shape;729;p33"/>
              <p:cNvSpPr/>
              <p:nvPr/>
            </p:nvSpPr>
            <p:spPr>
              <a:xfrm>
                <a:off x="5704492" y="2946221"/>
                <a:ext cx="139993" cy="180901"/>
              </a:xfrm>
              <a:custGeom>
                <a:rect b="b" l="l" r="r" t="t"/>
                <a:pathLst>
                  <a:path extrusionOk="0" h="180901" w="139993">
                    <a:moveTo>
                      <a:pt x="138930" y="0"/>
                    </a:moveTo>
                    <a:cubicBezTo>
                      <a:pt x="150014" y="101887"/>
                      <a:pt x="72426" y="173971"/>
                      <a:pt x="1072" y="180902"/>
                    </a:cubicBezTo>
                    <a:cubicBezTo>
                      <a:pt x="-10012" y="79014"/>
                      <a:pt x="66884" y="6931"/>
                      <a:pt x="13893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0" name="Google Shape;730;p33"/>
              <p:cNvSpPr/>
              <p:nvPr/>
            </p:nvSpPr>
            <p:spPr>
              <a:xfrm>
                <a:off x="5429155" y="3082504"/>
                <a:ext cx="133009" cy="93840"/>
              </a:xfrm>
              <a:custGeom>
                <a:rect b="b" l="l" r="r" t="t"/>
                <a:pathLst>
                  <a:path extrusionOk="0" h="93840" w="133009">
                    <a:moveTo>
                      <a:pt x="0" y="953"/>
                    </a:moveTo>
                    <a:cubicBezTo>
                      <a:pt x="64426" y="-6671"/>
                      <a:pt x="121925" y="32143"/>
                      <a:pt x="133009" y="91751"/>
                    </a:cubicBezTo>
                    <a:cubicBezTo>
                      <a:pt x="73432" y="104227"/>
                      <a:pt x="7620" y="59175"/>
                      <a:pt x="0" y="95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1" name="Google Shape;731;p33"/>
              <p:cNvSpPr/>
              <p:nvPr/>
            </p:nvSpPr>
            <p:spPr>
              <a:xfrm>
                <a:off x="4944919" y="2617866"/>
                <a:ext cx="299962" cy="139309"/>
              </a:xfrm>
              <a:custGeom>
                <a:rect b="b" l="l" r="r" t="t"/>
                <a:pathLst>
                  <a:path extrusionOk="0" h="139309" w="299962">
                    <a:moveTo>
                      <a:pt x="0" y="27545"/>
                    </a:moveTo>
                    <a:cubicBezTo>
                      <a:pt x="126081" y="-43152"/>
                      <a:pt x="268096" y="32397"/>
                      <a:pt x="299963" y="139136"/>
                    </a:cubicBezTo>
                    <a:cubicBezTo>
                      <a:pt x="285415" y="139136"/>
                      <a:pt x="270867" y="139829"/>
                      <a:pt x="257012" y="138443"/>
                    </a:cubicBezTo>
                    <a:cubicBezTo>
                      <a:pt x="253549" y="138443"/>
                      <a:pt x="249392" y="134285"/>
                      <a:pt x="247314" y="130819"/>
                    </a:cubicBezTo>
                    <a:cubicBezTo>
                      <a:pt x="213369" y="73291"/>
                      <a:pt x="162798" y="44180"/>
                      <a:pt x="96293" y="46259"/>
                    </a:cubicBezTo>
                    <a:cubicBezTo>
                      <a:pt x="78281" y="46953"/>
                      <a:pt x="60962" y="53884"/>
                      <a:pt x="42951" y="57349"/>
                    </a:cubicBezTo>
                    <a:cubicBezTo>
                      <a:pt x="38794" y="58042"/>
                      <a:pt x="33252" y="57349"/>
                      <a:pt x="30481" y="54577"/>
                    </a:cubicBezTo>
                    <a:cubicBezTo>
                      <a:pt x="19397" y="46953"/>
                      <a:pt x="10391" y="37249"/>
                      <a:pt x="0" y="2754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2" name="Google Shape;732;p33"/>
              <p:cNvSpPr/>
              <p:nvPr/>
            </p:nvSpPr>
            <p:spPr>
              <a:xfrm>
                <a:off x="4851397" y="2673136"/>
                <a:ext cx="86594" cy="83481"/>
              </a:xfrm>
              <a:custGeom>
                <a:rect b="b" l="l" r="r" t="t"/>
                <a:pathLst>
                  <a:path extrusionOk="0" h="83481" w="86594">
                    <a:moveTo>
                      <a:pt x="55420" y="0"/>
                    </a:moveTo>
                    <a:cubicBezTo>
                      <a:pt x="67197" y="11090"/>
                      <a:pt x="77588" y="21486"/>
                      <a:pt x="86594" y="30497"/>
                    </a:cubicBezTo>
                    <a:cubicBezTo>
                      <a:pt x="74817" y="47132"/>
                      <a:pt x="63733" y="63766"/>
                      <a:pt x="51957" y="79708"/>
                    </a:cubicBezTo>
                    <a:cubicBezTo>
                      <a:pt x="50571" y="81787"/>
                      <a:pt x="47107" y="83173"/>
                      <a:pt x="44336" y="83173"/>
                    </a:cubicBezTo>
                    <a:cubicBezTo>
                      <a:pt x="29788" y="83866"/>
                      <a:pt x="15933" y="83173"/>
                      <a:pt x="0" y="83173"/>
                    </a:cubicBezTo>
                    <a:cubicBezTo>
                      <a:pt x="11084" y="49904"/>
                      <a:pt x="30481" y="22873"/>
                      <a:pt x="5542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34"/>
          <p:cNvSpPr txBox="1"/>
          <p:nvPr>
            <p:ph idx="1" type="body"/>
          </p:nvPr>
        </p:nvSpPr>
        <p:spPr>
          <a:xfrm>
            <a:off x="727577" y="1683729"/>
            <a:ext cx="11102700" cy="40041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300">
                <a:solidFill>
                  <a:srgbClr val="454545"/>
                </a:solidFill>
              </a:rPr>
              <a:t>Il clima mediterraneo copre la maggior parte dell’Europa meridionale, tra cui Spagna, Portogallo, Francia meridionale, Italia meridionale e Grecia. Estati calde poco piovose e inverni miti con abbondanti piogge caratterizzano questo clima. L’olivo e l’uva sono due colture importanti che prosperano in questo clima da più di mille anni. L’Europa ha un fiorente settore forestale e non forestale. L’attività non forestale comprende la raccolta di funghi e tartufi, la raccolta di frutti e bacche, la coltivazione di piante officinali, miele e sughero. L’Europa rappresenta l’80% della produzione totale di sughero a livello mondiale.</a:t>
            </a:r>
            <a:endParaRPr sz="2300"/>
          </a:p>
          <a:p>
            <a:pPr indent="0" lvl="0" marL="0" rtl="0" algn="just">
              <a:lnSpc>
                <a:spcPct val="90000"/>
              </a:lnSpc>
              <a:spcBef>
                <a:spcPts val="1000"/>
              </a:spcBef>
              <a:spcAft>
                <a:spcPts val="0"/>
              </a:spcAft>
              <a:buClr>
                <a:srgbClr val="E8A116"/>
              </a:buClr>
              <a:buSzPts val="2200"/>
              <a:buNone/>
            </a:pPr>
            <a:r>
              <a:rPr lang="en-IE" sz="2300">
                <a:solidFill>
                  <a:srgbClr val="454545"/>
                </a:solidFill>
              </a:rPr>
              <a:t>La f</a:t>
            </a:r>
            <a:r>
              <a:rPr lang="en-IE" sz="2300">
                <a:solidFill>
                  <a:srgbClr val="454545"/>
                </a:solidFill>
                <a:latin typeface="Calibri"/>
                <a:ea typeface="Calibri"/>
                <a:cs typeface="Calibri"/>
                <a:sym typeface="Calibri"/>
              </a:rPr>
              <a:t>loric</a:t>
            </a:r>
            <a:r>
              <a:rPr lang="en-IE" sz="2300">
                <a:solidFill>
                  <a:srgbClr val="454545"/>
                </a:solidFill>
              </a:rPr>
              <a:t>o</a:t>
            </a:r>
            <a:r>
              <a:rPr lang="en-IE" sz="2300">
                <a:solidFill>
                  <a:srgbClr val="454545"/>
                </a:solidFill>
                <a:latin typeface="Calibri"/>
                <a:ea typeface="Calibri"/>
                <a:cs typeface="Calibri"/>
                <a:sym typeface="Calibri"/>
              </a:rPr>
              <a:t>ltura è una branca dell</a:t>
            </a:r>
            <a:r>
              <a:rPr lang="en-IE" sz="2300">
                <a:solidFill>
                  <a:srgbClr val="454545"/>
                </a:solidFill>
              </a:rPr>
              <a:t>’orticoltura ornamentale, che si occupa della coltivazione e della commercializzazione di fiori e piante ornamentali. I fiori e le piante in vaso sono in gran parte prodotti in strutture di coltivazione nei climi temperati, e per questo motivo, la floricoltura è per lo più considerata un’industria in serra, anche se molti fiori sono coltivati all’aperto in vivai o campi coltivati.</a:t>
            </a:r>
            <a:endParaRPr sz="2300"/>
          </a:p>
        </p:txBody>
      </p:sp>
      <p:sp>
        <p:nvSpPr>
          <p:cNvPr id="738" name="Google Shape;738;p34"/>
          <p:cNvSpPr txBox="1"/>
          <p:nvPr>
            <p:ph idx="2" type="body"/>
          </p:nvPr>
        </p:nvSpPr>
        <p:spPr>
          <a:xfrm>
            <a:off x="615502" y="761603"/>
            <a:ext cx="920001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Orticoltura e Condizioni climatiche temperate</a:t>
            </a:r>
            <a:endParaRPr/>
          </a:p>
        </p:txBody>
      </p:sp>
      <p:cxnSp>
        <p:nvCxnSpPr>
          <p:cNvPr id="739" name="Google Shape;739;p34"/>
          <p:cNvCxnSpPr/>
          <p:nvPr/>
        </p:nvCxnSpPr>
        <p:spPr>
          <a:xfrm>
            <a:off x="415131" y="1439972"/>
            <a:ext cx="9218944" cy="0"/>
          </a:xfrm>
          <a:prstGeom prst="straightConnector1">
            <a:avLst/>
          </a:prstGeom>
          <a:noFill/>
          <a:ln cap="flat" cmpd="sng" w="34925">
            <a:solidFill>
              <a:srgbClr val="E8A116"/>
            </a:solidFill>
            <a:prstDash val="solid"/>
            <a:miter lim="800000"/>
            <a:headEnd len="sm" w="sm" type="none"/>
            <a:tailEnd len="sm" w="sm" type="none"/>
          </a:ln>
        </p:spPr>
      </p:cxnSp>
      <p:grpSp>
        <p:nvGrpSpPr>
          <p:cNvPr id="740" name="Google Shape;740;p34"/>
          <p:cNvGrpSpPr/>
          <p:nvPr/>
        </p:nvGrpSpPr>
        <p:grpSpPr>
          <a:xfrm>
            <a:off x="9805525" y="448999"/>
            <a:ext cx="954075" cy="953423"/>
            <a:chOff x="4383973" y="3291937"/>
            <a:chExt cx="1193094" cy="1192279"/>
          </a:xfrm>
        </p:grpSpPr>
        <p:grpSp>
          <p:nvGrpSpPr>
            <p:cNvPr id="741" name="Google Shape;741;p34"/>
            <p:cNvGrpSpPr/>
            <p:nvPr/>
          </p:nvGrpSpPr>
          <p:grpSpPr>
            <a:xfrm>
              <a:off x="4383973" y="3291937"/>
              <a:ext cx="1193094" cy="1192279"/>
              <a:chOff x="4698298" y="2477549"/>
              <a:chExt cx="1193094" cy="1192279"/>
            </a:xfrm>
          </p:grpSpPr>
          <p:sp>
            <p:nvSpPr>
              <p:cNvPr id="742" name="Google Shape;742;p34"/>
              <p:cNvSpPr/>
              <p:nvPr/>
            </p:nvSpPr>
            <p:spPr>
              <a:xfrm>
                <a:off x="5012827" y="2485051"/>
                <a:ext cx="6461" cy="3693"/>
              </a:xfrm>
              <a:custGeom>
                <a:rect b="b" l="l" r="r" t="t"/>
                <a:pathLst>
                  <a:path extrusionOk="0" h="3693" w="6461">
                    <a:moveTo>
                      <a:pt x="0" y="0"/>
                    </a:moveTo>
                    <a:cubicBezTo>
                      <a:pt x="1846" y="923"/>
                      <a:pt x="4615" y="2770"/>
                      <a:pt x="6462" y="3693"/>
                    </a:cubicBezTo>
                    <a:cubicBezTo>
                      <a:pt x="4615" y="2770"/>
                      <a:pt x="2769" y="1847"/>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3" name="Google Shape;743;p34"/>
              <p:cNvSpPr/>
              <p:nvPr/>
            </p:nvSpPr>
            <p:spPr>
              <a:xfrm>
                <a:off x="4698298" y="2477549"/>
                <a:ext cx="1193094" cy="1190893"/>
              </a:xfrm>
              <a:custGeom>
                <a:rect b="b" l="l" r="r" t="t"/>
                <a:pathLst>
                  <a:path extrusionOk="0" h="1190893" w="1193094">
                    <a:moveTo>
                      <a:pt x="1386" y="321040"/>
                    </a:moveTo>
                    <a:cubicBezTo>
                      <a:pt x="6235" y="298168"/>
                      <a:pt x="9006" y="275295"/>
                      <a:pt x="15241" y="253115"/>
                    </a:cubicBezTo>
                    <a:cubicBezTo>
                      <a:pt x="53342" y="115879"/>
                      <a:pt x="175267" y="14685"/>
                      <a:pt x="317282" y="1516"/>
                    </a:cubicBezTo>
                    <a:cubicBezTo>
                      <a:pt x="505711" y="-15812"/>
                      <a:pt x="672666" y="117266"/>
                      <a:pt x="696912" y="304405"/>
                    </a:cubicBezTo>
                    <a:cubicBezTo>
                      <a:pt x="721158" y="491545"/>
                      <a:pt x="589535" y="666209"/>
                      <a:pt x="402491" y="693934"/>
                    </a:cubicBezTo>
                    <a:cubicBezTo>
                      <a:pt x="393485" y="695320"/>
                      <a:pt x="383786" y="696706"/>
                      <a:pt x="374088" y="697399"/>
                    </a:cubicBezTo>
                    <a:cubicBezTo>
                      <a:pt x="374088" y="752848"/>
                      <a:pt x="374088" y="808297"/>
                      <a:pt x="374088" y="864439"/>
                    </a:cubicBezTo>
                    <a:cubicBezTo>
                      <a:pt x="553512" y="864439"/>
                      <a:pt x="732243" y="864439"/>
                      <a:pt x="911666" y="864439"/>
                    </a:cubicBezTo>
                    <a:cubicBezTo>
                      <a:pt x="911666" y="840180"/>
                      <a:pt x="913051" y="815921"/>
                      <a:pt x="910973" y="791662"/>
                    </a:cubicBezTo>
                    <a:cubicBezTo>
                      <a:pt x="909588" y="772255"/>
                      <a:pt x="896425" y="759086"/>
                      <a:pt x="881878" y="746610"/>
                    </a:cubicBezTo>
                    <a:cubicBezTo>
                      <a:pt x="879107" y="744531"/>
                      <a:pt x="874257" y="743838"/>
                      <a:pt x="870101" y="743838"/>
                    </a:cubicBezTo>
                    <a:cubicBezTo>
                      <a:pt x="842391" y="743838"/>
                      <a:pt x="815373" y="743838"/>
                      <a:pt x="788356" y="734134"/>
                    </a:cubicBezTo>
                    <a:cubicBezTo>
                      <a:pt x="726008" y="711954"/>
                      <a:pt x="681671" y="651654"/>
                      <a:pt x="679593" y="586501"/>
                    </a:cubicBezTo>
                    <a:cubicBezTo>
                      <a:pt x="678900" y="565708"/>
                      <a:pt x="687906" y="556698"/>
                      <a:pt x="707996" y="557391"/>
                    </a:cubicBezTo>
                    <a:cubicBezTo>
                      <a:pt x="733628" y="558084"/>
                      <a:pt x="760645" y="556698"/>
                      <a:pt x="785585" y="562243"/>
                    </a:cubicBezTo>
                    <a:cubicBezTo>
                      <a:pt x="852089" y="575411"/>
                      <a:pt x="901275" y="630167"/>
                      <a:pt x="910281" y="697399"/>
                    </a:cubicBezTo>
                    <a:cubicBezTo>
                      <a:pt x="911666" y="707102"/>
                      <a:pt x="913744" y="715420"/>
                      <a:pt x="922057" y="719579"/>
                    </a:cubicBezTo>
                    <a:cubicBezTo>
                      <a:pt x="933834" y="701558"/>
                      <a:pt x="946304" y="684230"/>
                      <a:pt x="957388" y="666209"/>
                    </a:cubicBezTo>
                    <a:cubicBezTo>
                      <a:pt x="959466" y="662744"/>
                      <a:pt x="959466" y="657199"/>
                      <a:pt x="959466" y="653040"/>
                    </a:cubicBezTo>
                    <a:cubicBezTo>
                      <a:pt x="958773" y="616998"/>
                      <a:pt x="960159" y="580957"/>
                      <a:pt x="976092" y="546994"/>
                    </a:cubicBezTo>
                    <a:cubicBezTo>
                      <a:pt x="1012808" y="466593"/>
                      <a:pt x="1075156" y="423621"/>
                      <a:pt x="1163829" y="418076"/>
                    </a:cubicBezTo>
                    <a:cubicBezTo>
                      <a:pt x="1183919" y="416689"/>
                      <a:pt x="1192925" y="425700"/>
                      <a:pt x="1192925" y="446493"/>
                    </a:cubicBezTo>
                    <a:cubicBezTo>
                      <a:pt x="1192925" y="479762"/>
                      <a:pt x="1195003" y="512339"/>
                      <a:pt x="1184612" y="544915"/>
                    </a:cubicBezTo>
                    <a:cubicBezTo>
                      <a:pt x="1156901" y="630860"/>
                      <a:pt x="1098710" y="681458"/>
                      <a:pt x="1008652" y="695320"/>
                    </a:cubicBezTo>
                    <a:cubicBezTo>
                      <a:pt x="996182" y="697399"/>
                      <a:pt x="988562" y="701558"/>
                      <a:pt x="982327" y="711954"/>
                    </a:cubicBezTo>
                    <a:cubicBezTo>
                      <a:pt x="968472" y="734134"/>
                      <a:pt x="960852" y="757700"/>
                      <a:pt x="960159" y="783345"/>
                    </a:cubicBezTo>
                    <a:cubicBezTo>
                      <a:pt x="959466" y="810376"/>
                      <a:pt x="960159" y="836714"/>
                      <a:pt x="960159" y="865132"/>
                    </a:cubicBezTo>
                    <a:cubicBezTo>
                      <a:pt x="965008" y="865132"/>
                      <a:pt x="969165" y="865132"/>
                      <a:pt x="973321" y="865132"/>
                    </a:cubicBezTo>
                    <a:cubicBezTo>
                      <a:pt x="1036362" y="865132"/>
                      <a:pt x="1100095" y="865132"/>
                      <a:pt x="1163136" y="865132"/>
                    </a:cubicBezTo>
                    <a:cubicBezTo>
                      <a:pt x="1185304" y="865132"/>
                      <a:pt x="1192925" y="872756"/>
                      <a:pt x="1192925" y="894936"/>
                    </a:cubicBezTo>
                    <a:cubicBezTo>
                      <a:pt x="1192925" y="982961"/>
                      <a:pt x="1192925" y="1070985"/>
                      <a:pt x="1192925" y="1159010"/>
                    </a:cubicBezTo>
                    <a:cubicBezTo>
                      <a:pt x="1192925" y="1173566"/>
                      <a:pt x="1188768" y="1183963"/>
                      <a:pt x="1176299" y="1190894"/>
                    </a:cubicBezTo>
                    <a:cubicBezTo>
                      <a:pt x="1015579" y="1190894"/>
                      <a:pt x="854860" y="1190894"/>
                      <a:pt x="694834" y="1190894"/>
                    </a:cubicBezTo>
                    <a:cubicBezTo>
                      <a:pt x="678900" y="1179804"/>
                      <a:pt x="674744" y="1168714"/>
                      <a:pt x="681671" y="1156238"/>
                    </a:cubicBezTo>
                    <a:cubicBezTo>
                      <a:pt x="687906" y="1145842"/>
                      <a:pt x="697605" y="1144455"/>
                      <a:pt x="708689" y="1144455"/>
                    </a:cubicBezTo>
                    <a:cubicBezTo>
                      <a:pt x="850011" y="1144455"/>
                      <a:pt x="991333" y="1144455"/>
                      <a:pt x="1131962" y="1144455"/>
                    </a:cubicBezTo>
                    <a:cubicBezTo>
                      <a:pt x="1136119" y="1144455"/>
                      <a:pt x="1140968" y="1144455"/>
                      <a:pt x="1145125" y="1144455"/>
                    </a:cubicBezTo>
                    <a:cubicBezTo>
                      <a:pt x="1145125" y="1097324"/>
                      <a:pt x="1145125" y="1050885"/>
                      <a:pt x="1145125" y="1004447"/>
                    </a:cubicBezTo>
                    <a:cubicBezTo>
                      <a:pt x="1107716" y="1004447"/>
                      <a:pt x="1071000" y="1004447"/>
                      <a:pt x="1034976" y="1004447"/>
                    </a:cubicBezTo>
                    <a:cubicBezTo>
                      <a:pt x="1016965" y="1004447"/>
                      <a:pt x="1006573" y="995437"/>
                      <a:pt x="1006573" y="980881"/>
                    </a:cubicBezTo>
                    <a:cubicBezTo>
                      <a:pt x="1006573" y="966326"/>
                      <a:pt x="1017658" y="958008"/>
                      <a:pt x="1035669" y="958008"/>
                    </a:cubicBezTo>
                    <a:cubicBezTo>
                      <a:pt x="1064765" y="958008"/>
                      <a:pt x="1093861" y="958008"/>
                      <a:pt x="1122957" y="958008"/>
                    </a:cubicBezTo>
                    <a:cubicBezTo>
                      <a:pt x="1130577" y="958008"/>
                      <a:pt x="1138197" y="958008"/>
                      <a:pt x="1145125" y="958008"/>
                    </a:cubicBezTo>
                    <a:cubicBezTo>
                      <a:pt x="1145125" y="941374"/>
                      <a:pt x="1145125" y="926818"/>
                      <a:pt x="1145125" y="912263"/>
                    </a:cubicBezTo>
                    <a:cubicBezTo>
                      <a:pt x="1082777" y="912263"/>
                      <a:pt x="1021814" y="912263"/>
                      <a:pt x="960159" y="912263"/>
                    </a:cubicBezTo>
                    <a:cubicBezTo>
                      <a:pt x="960159" y="924739"/>
                      <a:pt x="960852" y="935829"/>
                      <a:pt x="960159" y="947612"/>
                    </a:cubicBezTo>
                    <a:cubicBezTo>
                      <a:pt x="958773" y="967019"/>
                      <a:pt x="962930" y="985040"/>
                      <a:pt x="972628" y="1001674"/>
                    </a:cubicBezTo>
                    <a:cubicBezTo>
                      <a:pt x="983713" y="1021082"/>
                      <a:pt x="993411" y="1041875"/>
                      <a:pt x="1003110" y="1061975"/>
                    </a:cubicBezTo>
                    <a:cubicBezTo>
                      <a:pt x="1010037" y="1075837"/>
                      <a:pt x="1005881" y="1089699"/>
                      <a:pt x="993411" y="1095244"/>
                    </a:cubicBezTo>
                    <a:cubicBezTo>
                      <a:pt x="981634" y="1100789"/>
                      <a:pt x="969165" y="1095938"/>
                      <a:pt x="961544" y="1082075"/>
                    </a:cubicBezTo>
                    <a:cubicBezTo>
                      <a:pt x="956002" y="1070985"/>
                      <a:pt x="950460" y="1059896"/>
                      <a:pt x="944918" y="1048806"/>
                    </a:cubicBezTo>
                    <a:cubicBezTo>
                      <a:pt x="942840" y="1043954"/>
                      <a:pt x="940069" y="1039795"/>
                      <a:pt x="937298" y="1033558"/>
                    </a:cubicBezTo>
                    <a:cubicBezTo>
                      <a:pt x="929678" y="1048806"/>
                      <a:pt x="923443" y="1061282"/>
                      <a:pt x="916515" y="1074451"/>
                    </a:cubicBezTo>
                    <a:cubicBezTo>
                      <a:pt x="914437" y="1077916"/>
                      <a:pt x="913051" y="1081382"/>
                      <a:pt x="910973" y="1084848"/>
                    </a:cubicBezTo>
                    <a:cubicBezTo>
                      <a:pt x="904046" y="1096631"/>
                      <a:pt x="891576" y="1100789"/>
                      <a:pt x="880492" y="1095244"/>
                    </a:cubicBezTo>
                    <a:cubicBezTo>
                      <a:pt x="868715" y="1089699"/>
                      <a:pt x="863866" y="1076531"/>
                      <a:pt x="870101" y="1063361"/>
                    </a:cubicBezTo>
                    <a:cubicBezTo>
                      <a:pt x="883263" y="1036330"/>
                      <a:pt x="896425" y="1009992"/>
                      <a:pt x="909588" y="982961"/>
                    </a:cubicBezTo>
                    <a:cubicBezTo>
                      <a:pt x="910973" y="980188"/>
                      <a:pt x="913051" y="976723"/>
                      <a:pt x="913051" y="973257"/>
                    </a:cubicBezTo>
                    <a:cubicBezTo>
                      <a:pt x="913051" y="952464"/>
                      <a:pt x="913051" y="932363"/>
                      <a:pt x="913051" y="911570"/>
                    </a:cubicBezTo>
                    <a:cubicBezTo>
                      <a:pt x="732935" y="911570"/>
                      <a:pt x="553512" y="911570"/>
                      <a:pt x="373395" y="911570"/>
                    </a:cubicBezTo>
                    <a:cubicBezTo>
                      <a:pt x="373395" y="924046"/>
                      <a:pt x="374088" y="935829"/>
                      <a:pt x="373395" y="948305"/>
                    </a:cubicBezTo>
                    <a:cubicBezTo>
                      <a:pt x="372702" y="957315"/>
                      <a:pt x="375473" y="962167"/>
                      <a:pt x="383786" y="967019"/>
                    </a:cubicBezTo>
                    <a:cubicBezTo>
                      <a:pt x="414268" y="982961"/>
                      <a:pt x="427430" y="1018309"/>
                      <a:pt x="415653" y="1050885"/>
                    </a:cubicBezTo>
                    <a:cubicBezTo>
                      <a:pt x="404569" y="1082768"/>
                      <a:pt x="371317" y="1102175"/>
                      <a:pt x="339450" y="1096631"/>
                    </a:cubicBezTo>
                    <a:cubicBezTo>
                      <a:pt x="304812" y="1090393"/>
                      <a:pt x="279873" y="1061975"/>
                      <a:pt x="279873" y="1028013"/>
                    </a:cubicBezTo>
                    <a:cubicBezTo>
                      <a:pt x="279873" y="996130"/>
                      <a:pt x="297192" y="974643"/>
                      <a:pt x="325595" y="961474"/>
                    </a:cubicBezTo>
                    <a:cubicBezTo>
                      <a:pt x="325595" y="944840"/>
                      <a:pt x="325595" y="928205"/>
                      <a:pt x="325595" y="911570"/>
                    </a:cubicBezTo>
                    <a:cubicBezTo>
                      <a:pt x="232766" y="911570"/>
                      <a:pt x="140629" y="911570"/>
                      <a:pt x="47800" y="911570"/>
                    </a:cubicBezTo>
                    <a:cubicBezTo>
                      <a:pt x="47800" y="958008"/>
                      <a:pt x="47800" y="1003754"/>
                      <a:pt x="47800" y="1050885"/>
                    </a:cubicBezTo>
                    <a:cubicBezTo>
                      <a:pt x="51957" y="1050885"/>
                      <a:pt x="56113" y="1050885"/>
                      <a:pt x="59577" y="1050885"/>
                    </a:cubicBezTo>
                    <a:cubicBezTo>
                      <a:pt x="92136" y="1050885"/>
                      <a:pt x="124696" y="1050885"/>
                      <a:pt x="157256" y="1050885"/>
                    </a:cubicBezTo>
                    <a:cubicBezTo>
                      <a:pt x="175267" y="1050885"/>
                      <a:pt x="186351" y="1059203"/>
                      <a:pt x="186351" y="1073758"/>
                    </a:cubicBezTo>
                    <a:cubicBezTo>
                      <a:pt x="186351" y="1088313"/>
                      <a:pt x="175267" y="1097324"/>
                      <a:pt x="156563" y="1097324"/>
                    </a:cubicBezTo>
                    <a:cubicBezTo>
                      <a:pt x="136473" y="1097324"/>
                      <a:pt x="117076" y="1097324"/>
                      <a:pt x="96986" y="1097324"/>
                    </a:cubicBezTo>
                    <a:cubicBezTo>
                      <a:pt x="80360" y="1097324"/>
                      <a:pt x="63734" y="1097324"/>
                      <a:pt x="47107" y="1097324"/>
                    </a:cubicBezTo>
                    <a:cubicBezTo>
                      <a:pt x="47107" y="1113265"/>
                      <a:pt x="47107" y="1128514"/>
                      <a:pt x="47107" y="1143762"/>
                    </a:cubicBezTo>
                    <a:cubicBezTo>
                      <a:pt x="52649" y="1143762"/>
                      <a:pt x="56806" y="1143762"/>
                      <a:pt x="61655" y="1143762"/>
                    </a:cubicBezTo>
                    <a:cubicBezTo>
                      <a:pt x="201592" y="1143762"/>
                      <a:pt x="340836" y="1143762"/>
                      <a:pt x="480772" y="1143762"/>
                    </a:cubicBezTo>
                    <a:cubicBezTo>
                      <a:pt x="484929" y="1143762"/>
                      <a:pt x="488393" y="1143762"/>
                      <a:pt x="492549" y="1143762"/>
                    </a:cubicBezTo>
                    <a:cubicBezTo>
                      <a:pt x="503633" y="1144455"/>
                      <a:pt x="510561" y="1150693"/>
                      <a:pt x="513332" y="1161090"/>
                    </a:cubicBezTo>
                    <a:cubicBezTo>
                      <a:pt x="516103" y="1170793"/>
                      <a:pt x="512639" y="1179111"/>
                      <a:pt x="504326" y="1186042"/>
                    </a:cubicBezTo>
                    <a:cubicBezTo>
                      <a:pt x="502248" y="1187428"/>
                      <a:pt x="500169" y="1188814"/>
                      <a:pt x="498091" y="1190894"/>
                    </a:cubicBezTo>
                    <a:cubicBezTo>
                      <a:pt x="331830" y="1190894"/>
                      <a:pt x="166261" y="1190894"/>
                      <a:pt x="0" y="1190894"/>
                    </a:cubicBezTo>
                    <a:cubicBezTo>
                      <a:pt x="0" y="1087620"/>
                      <a:pt x="0" y="984347"/>
                      <a:pt x="0" y="881073"/>
                    </a:cubicBezTo>
                    <a:cubicBezTo>
                      <a:pt x="6928" y="868597"/>
                      <a:pt x="17319" y="864439"/>
                      <a:pt x="31867" y="864439"/>
                    </a:cubicBezTo>
                    <a:cubicBezTo>
                      <a:pt x="125389" y="865132"/>
                      <a:pt x="218911" y="864439"/>
                      <a:pt x="312433" y="864439"/>
                    </a:cubicBezTo>
                    <a:cubicBezTo>
                      <a:pt x="316589" y="864439"/>
                      <a:pt x="321438" y="864439"/>
                      <a:pt x="325595" y="864439"/>
                    </a:cubicBezTo>
                    <a:cubicBezTo>
                      <a:pt x="325595" y="807603"/>
                      <a:pt x="325595" y="752155"/>
                      <a:pt x="325595" y="696706"/>
                    </a:cubicBezTo>
                    <a:cubicBezTo>
                      <a:pt x="322131" y="696013"/>
                      <a:pt x="318667" y="695320"/>
                      <a:pt x="315896" y="695320"/>
                    </a:cubicBezTo>
                    <a:cubicBezTo>
                      <a:pt x="169725" y="680764"/>
                      <a:pt x="49186" y="578184"/>
                      <a:pt x="11777" y="436096"/>
                    </a:cubicBezTo>
                    <a:cubicBezTo>
                      <a:pt x="6928" y="415996"/>
                      <a:pt x="4157" y="395896"/>
                      <a:pt x="0" y="375796"/>
                    </a:cubicBezTo>
                    <a:cubicBezTo>
                      <a:pt x="1386" y="358468"/>
                      <a:pt x="1386" y="339754"/>
                      <a:pt x="1386" y="321040"/>
                    </a:cubicBezTo>
                    <a:close/>
                    <a:moveTo>
                      <a:pt x="652576" y="349458"/>
                    </a:moveTo>
                    <a:cubicBezTo>
                      <a:pt x="652576" y="182418"/>
                      <a:pt x="516796" y="46568"/>
                      <a:pt x="350534" y="46568"/>
                    </a:cubicBezTo>
                    <a:cubicBezTo>
                      <a:pt x="184273" y="46568"/>
                      <a:pt x="48493" y="181725"/>
                      <a:pt x="47800" y="348071"/>
                    </a:cubicBezTo>
                    <a:cubicBezTo>
                      <a:pt x="47107" y="515111"/>
                      <a:pt x="182887" y="651654"/>
                      <a:pt x="349841" y="651654"/>
                    </a:cubicBezTo>
                    <a:cubicBezTo>
                      <a:pt x="516103" y="652347"/>
                      <a:pt x="652576" y="516497"/>
                      <a:pt x="652576" y="349458"/>
                    </a:cubicBezTo>
                    <a:close/>
                    <a:moveTo>
                      <a:pt x="1145125" y="468673"/>
                    </a:moveTo>
                    <a:cubicBezTo>
                      <a:pt x="1073078" y="475604"/>
                      <a:pt x="996182" y="547687"/>
                      <a:pt x="1007266" y="649574"/>
                    </a:cubicBezTo>
                    <a:cubicBezTo>
                      <a:pt x="1078620" y="641950"/>
                      <a:pt x="1156209" y="570560"/>
                      <a:pt x="1145125" y="468673"/>
                    </a:cubicBezTo>
                    <a:close/>
                    <a:moveTo>
                      <a:pt x="730857" y="605908"/>
                    </a:moveTo>
                    <a:cubicBezTo>
                      <a:pt x="739170" y="664130"/>
                      <a:pt x="804289" y="708489"/>
                      <a:pt x="863866" y="696706"/>
                    </a:cubicBezTo>
                    <a:cubicBezTo>
                      <a:pt x="852782" y="637791"/>
                      <a:pt x="795283" y="598284"/>
                      <a:pt x="730857" y="605908"/>
                    </a:cubicBezTo>
                    <a:close/>
                    <a:moveTo>
                      <a:pt x="373395" y="1029399"/>
                    </a:moveTo>
                    <a:cubicBezTo>
                      <a:pt x="373395" y="1016923"/>
                      <a:pt x="363697" y="1006526"/>
                      <a:pt x="351227" y="1005833"/>
                    </a:cubicBezTo>
                    <a:cubicBezTo>
                      <a:pt x="338757" y="1005140"/>
                      <a:pt x="326981" y="1015537"/>
                      <a:pt x="326981" y="1028706"/>
                    </a:cubicBezTo>
                    <a:cubicBezTo>
                      <a:pt x="326981" y="1041182"/>
                      <a:pt x="336679" y="1051578"/>
                      <a:pt x="349149" y="1052272"/>
                    </a:cubicBezTo>
                    <a:cubicBezTo>
                      <a:pt x="362311" y="1052965"/>
                      <a:pt x="373395" y="1042568"/>
                      <a:pt x="373395" y="1029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4" name="Google Shape;744;p34"/>
              <p:cNvSpPr/>
              <p:nvPr/>
            </p:nvSpPr>
            <p:spPr>
              <a:xfrm>
                <a:off x="5272069" y="3622697"/>
                <a:ext cx="46767" cy="47131"/>
              </a:xfrm>
              <a:custGeom>
                <a:rect b="b" l="l" r="r" t="t"/>
                <a:pathLst>
                  <a:path extrusionOk="0" h="47131" w="46767">
                    <a:moveTo>
                      <a:pt x="16456" y="47131"/>
                    </a:moveTo>
                    <a:cubicBezTo>
                      <a:pt x="14378" y="45746"/>
                      <a:pt x="12992" y="44359"/>
                      <a:pt x="10914" y="42973"/>
                    </a:cubicBezTo>
                    <a:cubicBezTo>
                      <a:pt x="1908" y="36042"/>
                      <a:pt x="-2248" y="27724"/>
                      <a:pt x="1216" y="16635"/>
                    </a:cubicBezTo>
                    <a:cubicBezTo>
                      <a:pt x="4679" y="6238"/>
                      <a:pt x="12300" y="0"/>
                      <a:pt x="24076" y="0"/>
                    </a:cubicBezTo>
                    <a:cubicBezTo>
                      <a:pt x="35161" y="0"/>
                      <a:pt x="42088" y="6238"/>
                      <a:pt x="45552" y="16635"/>
                    </a:cubicBezTo>
                    <a:cubicBezTo>
                      <a:pt x="49016" y="27724"/>
                      <a:pt x="44859" y="36042"/>
                      <a:pt x="35853" y="42973"/>
                    </a:cubicBezTo>
                    <a:cubicBezTo>
                      <a:pt x="33775" y="44359"/>
                      <a:pt x="32390" y="45746"/>
                      <a:pt x="30311" y="47131"/>
                    </a:cubicBezTo>
                    <a:cubicBezTo>
                      <a:pt x="25462" y="47131"/>
                      <a:pt x="20613" y="47131"/>
                      <a:pt x="16456" y="471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5" name="Google Shape;745;p34"/>
              <p:cNvSpPr/>
              <p:nvPr/>
            </p:nvSpPr>
            <p:spPr>
              <a:xfrm>
                <a:off x="5210937" y="3436943"/>
                <a:ext cx="214061" cy="46438"/>
              </a:xfrm>
              <a:custGeom>
                <a:rect b="b" l="l" r="r" t="t"/>
                <a:pathLst>
                  <a:path extrusionOk="0" h="46438" w="214061">
                    <a:moveTo>
                      <a:pt x="107377" y="46438"/>
                    </a:moveTo>
                    <a:cubicBezTo>
                      <a:pt x="80360" y="46438"/>
                      <a:pt x="54035" y="46438"/>
                      <a:pt x="27017" y="46438"/>
                    </a:cubicBezTo>
                    <a:cubicBezTo>
                      <a:pt x="11084" y="46438"/>
                      <a:pt x="693" y="37428"/>
                      <a:pt x="0" y="23566"/>
                    </a:cubicBezTo>
                    <a:cubicBezTo>
                      <a:pt x="0" y="9704"/>
                      <a:pt x="10391" y="0"/>
                      <a:pt x="27017" y="0"/>
                    </a:cubicBezTo>
                    <a:cubicBezTo>
                      <a:pt x="80360" y="0"/>
                      <a:pt x="133702" y="0"/>
                      <a:pt x="187044" y="0"/>
                    </a:cubicBezTo>
                    <a:cubicBezTo>
                      <a:pt x="202977" y="0"/>
                      <a:pt x="213369" y="9010"/>
                      <a:pt x="214061" y="22873"/>
                    </a:cubicBezTo>
                    <a:cubicBezTo>
                      <a:pt x="214061" y="36735"/>
                      <a:pt x="203670" y="46438"/>
                      <a:pt x="187044" y="46438"/>
                    </a:cubicBezTo>
                    <a:cubicBezTo>
                      <a:pt x="160719" y="46438"/>
                      <a:pt x="134395" y="46438"/>
                      <a:pt x="107377"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6" name="Google Shape;746;p34"/>
              <p:cNvSpPr/>
              <p:nvPr/>
            </p:nvSpPr>
            <p:spPr>
              <a:xfrm>
                <a:off x="5165184" y="3529820"/>
                <a:ext cx="153160" cy="46438"/>
              </a:xfrm>
              <a:custGeom>
                <a:rect b="b" l="l" r="r" t="t"/>
                <a:pathLst>
                  <a:path extrusionOk="0" h="46438" w="153160">
                    <a:moveTo>
                      <a:pt x="76234" y="0"/>
                    </a:moveTo>
                    <a:cubicBezTo>
                      <a:pt x="93553" y="0"/>
                      <a:pt x="110179" y="0"/>
                      <a:pt x="127498" y="0"/>
                    </a:cubicBezTo>
                    <a:cubicBezTo>
                      <a:pt x="142738" y="0"/>
                      <a:pt x="153823" y="10397"/>
                      <a:pt x="153130" y="23565"/>
                    </a:cubicBezTo>
                    <a:cubicBezTo>
                      <a:pt x="153130" y="36735"/>
                      <a:pt x="142738" y="46438"/>
                      <a:pt x="127498" y="46438"/>
                    </a:cubicBezTo>
                    <a:cubicBezTo>
                      <a:pt x="93553" y="46438"/>
                      <a:pt x="59608" y="46438"/>
                      <a:pt x="25663" y="46438"/>
                    </a:cubicBezTo>
                    <a:cubicBezTo>
                      <a:pt x="10422" y="46438"/>
                      <a:pt x="-662" y="36041"/>
                      <a:pt x="31" y="22873"/>
                    </a:cubicBezTo>
                    <a:cubicBezTo>
                      <a:pt x="31" y="9703"/>
                      <a:pt x="10422" y="693"/>
                      <a:pt x="25663" y="0"/>
                    </a:cubicBezTo>
                    <a:cubicBezTo>
                      <a:pt x="42289" y="0"/>
                      <a:pt x="59608" y="0"/>
                      <a:pt x="7623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7" name="Google Shape;747;p34"/>
              <p:cNvSpPr/>
              <p:nvPr/>
            </p:nvSpPr>
            <p:spPr>
              <a:xfrm>
                <a:off x="5364729" y="3529512"/>
                <a:ext cx="106684" cy="47054"/>
              </a:xfrm>
              <a:custGeom>
                <a:rect b="b" l="l" r="r" t="t"/>
                <a:pathLst>
                  <a:path extrusionOk="0" h="47054" w="106684">
                    <a:moveTo>
                      <a:pt x="52649" y="46746"/>
                    </a:moveTo>
                    <a:cubicBezTo>
                      <a:pt x="43644" y="46746"/>
                      <a:pt x="33945" y="46746"/>
                      <a:pt x="24939" y="46746"/>
                    </a:cubicBezTo>
                    <a:cubicBezTo>
                      <a:pt x="10391" y="46053"/>
                      <a:pt x="0" y="36350"/>
                      <a:pt x="0" y="23181"/>
                    </a:cubicBezTo>
                    <a:cubicBezTo>
                      <a:pt x="0" y="10011"/>
                      <a:pt x="10391" y="308"/>
                      <a:pt x="24246" y="308"/>
                    </a:cubicBezTo>
                    <a:cubicBezTo>
                      <a:pt x="43644" y="308"/>
                      <a:pt x="63733" y="-385"/>
                      <a:pt x="83131" y="308"/>
                    </a:cubicBezTo>
                    <a:cubicBezTo>
                      <a:pt x="96986" y="308"/>
                      <a:pt x="106684" y="10705"/>
                      <a:pt x="106684" y="23874"/>
                    </a:cubicBezTo>
                    <a:cubicBezTo>
                      <a:pt x="106684" y="37043"/>
                      <a:pt x="96293" y="46053"/>
                      <a:pt x="82438" y="46746"/>
                    </a:cubicBezTo>
                    <a:cubicBezTo>
                      <a:pt x="72739" y="47440"/>
                      <a:pt x="63041" y="46746"/>
                      <a:pt x="52649" y="467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8" name="Google Shape;748;p34"/>
              <p:cNvSpPr/>
              <p:nvPr/>
            </p:nvSpPr>
            <p:spPr>
              <a:xfrm>
                <a:off x="4838927" y="3437117"/>
                <a:ext cx="93521" cy="46958"/>
              </a:xfrm>
              <a:custGeom>
                <a:rect b="b" l="l" r="r" t="t"/>
                <a:pathLst>
                  <a:path extrusionOk="0" h="46958" w="93521">
                    <a:moveTo>
                      <a:pt x="46415" y="46265"/>
                    </a:moveTo>
                    <a:cubicBezTo>
                      <a:pt x="38794" y="46265"/>
                      <a:pt x="31174" y="46265"/>
                      <a:pt x="23554" y="46265"/>
                    </a:cubicBezTo>
                    <a:cubicBezTo>
                      <a:pt x="9699" y="45572"/>
                      <a:pt x="0" y="35175"/>
                      <a:pt x="0" y="22699"/>
                    </a:cubicBezTo>
                    <a:cubicBezTo>
                      <a:pt x="0" y="10223"/>
                      <a:pt x="9699" y="520"/>
                      <a:pt x="23554" y="520"/>
                    </a:cubicBezTo>
                    <a:cubicBezTo>
                      <a:pt x="38794" y="-173"/>
                      <a:pt x="54728" y="-173"/>
                      <a:pt x="69968" y="520"/>
                    </a:cubicBezTo>
                    <a:cubicBezTo>
                      <a:pt x="83131" y="1213"/>
                      <a:pt x="92829" y="10916"/>
                      <a:pt x="93522" y="23393"/>
                    </a:cubicBezTo>
                    <a:cubicBezTo>
                      <a:pt x="93522" y="36562"/>
                      <a:pt x="83823" y="46265"/>
                      <a:pt x="69968" y="46958"/>
                    </a:cubicBezTo>
                    <a:cubicBezTo>
                      <a:pt x="62348" y="46265"/>
                      <a:pt x="54035" y="46265"/>
                      <a:pt x="46415" y="462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9" name="Google Shape;749;p34"/>
              <p:cNvSpPr/>
              <p:nvPr/>
            </p:nvSpPr>
            <p:spPr>
              <a:xfrm>
                <a:off x="5472073" y="3436943"/>
                <a:ext cx="46479" cy="46438"/>
              </a:xfrm>
              <a:custGeom>
                <a:rect b="b" l="l" r="r" t="t"/>
                <a:pathLst>
                  <a:path extrusionOk="0" h="46438" w="46479">
                    <a:moveTo>
                      <a:pt x="22894" y="46438"/>
                    </a:moveTo>
                    <a:cubicBezTo>
                      <a:pt x="9731" y="46438"/>
                      <a:pt x="-660" y="35348"/>
                      <a:pt x="33" y="22873"/>
                    </a:cubicBezTo>
                    <a:cubicBezTo>
                      <a:pt x="725" y="10397"/>
                      <a:pt x="11117" y="0"/>
                      <a:pt x="23586" y="0"/>
                    </a:cubicBezTo>
                    <a:cubicBezTo>
                      <a:pt x="36749" y="0"/>
                      <a:pt x="47140" y="11090"/>
                      <a:pt x="46447" y="23566"/>
                    </a:cubicBezTo>
                    <a:cubicBezTo>
                      <a:pt x="45754" y="36042"/>
                      <a:pt x="35363" y="46438"/>
                      <a:pt x="22894"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0" name="Google Shape;750;p34"/>
              <p:cNvSpPr/>
              <p:nvPr/>
            </p:nvSpPr>
            <p:spPr>
              <a:xfrm>
                <a:off x="5751286" y="3529788"/>
                <a:ext cx="46414" cy="46503"/>
              </a:xfrm>
              <a:custGeom>
                <a:rect b="b" l="l" r="r" t="t"/>
                <a:pathLst>
                  <a:path extrusionOk="0" h="46503" w="46414">
                    <a:moveTo>
                      <a:pt x="46415" y="23598"/>
                    </a:moveTo>
                    <a:cubicBezTo>
                      <a:pt x="46415" y="36768"/>
                      <a:pt x="35331" y="47164"/>
                      <a:pt x="22168" y="46471"/>
                    </a:cubicBezTo>
                    <a:cubicBezTo>
                      <a:pt x="9699" y="45778"/>
                      <a:pt x="0" y="35381"/>
                      <a:pt x="0" y="22905"/>
                    </a:cubicBezTo>
                    <a:cubicBezTo>
                      <a:pt x="0" y="9736"/>
                      <a:pt x="11084" y="-661"/>
                      <a:pt x="24246" y="33"/>
                    </a:cubicBezTo>
                    <a:cubicBezTo>
                      <a:pt x="36716" y="726"/>
                      <a:pt x="46415" y="11815"/>
                      <a:pt x="46415" y="2359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1" name="Google Shape;751;p34"/>
              <p:cNvSpPr/>
              <p:nvPr/>
            </p:nvSpPr>
            <p:spPr>
              <a:xfrm>
                <a:off x="4797522" y="2571244"/>
                <a:ext cx="502090" cy="233151"/>
              </a:xfrm>
              <a:custGeom>
                <a:rect b="b" l="l" r="r" t="t"/>
                <a:pathLst>
                  <a:path extrusionOk="0" h="233151" w="502090">
                    <a:moveTo>
                      <a:pt x="217365" y="143478"/>
                    </a:moveTo>
                    <a:cubicBezTo>
                      <a:pt x="231913" y="158033"/>
                      <a:pt x="244383" y="169816"/>
                      <a:pt x="256159" y="181599"/>
                    </a:cubicBezTo>
                    <a:cubicBezTo>
                      <a:pt x="259623" y="185065"/>
                      <a:pt x="263087" y="188530"/>
                      <a:pt x="266551" y="192689"/>
                    </a:cubicBezTo>
                    <a:cubicBezTo>
                      <a:pt x="276249" y="203779"/>
                      <a:pt x="276249" y="216948"/>
                      <a:pt x="267244" y="225958"/>
                    </a:cubicBezTo>
                    <a:cubicBezTo>
                      <a:pt x="258238" y="235662"/>
                      <a:pt x="244383" y="235662"/>
                      <a:pt x="233991" y="225265"/>
                    </a:cubicBezTo>
                    <a:cubicBezTo>
                      <a:pt x="217365" y="209323"/>
                      <a:pt x="201432" y="193382"/>
                      <a:pt x="185498" y="176747"/>
                    </a:cubicBezTo>
                    <a:cubicBezTo>
                      <a:pt x="182727" y="173975"/>
                      <a:pt x="180649" y="169816"/>
                      <a:pt x="177878" y="166351"/>
                    </a:cubicBezTo>
                    <a:cubicBezTo>
                      <a:pt x="161252" y="180213"/>
                      <a:pt x="150861" y="194768"/>
                      <a:pt x="143240" y="212096"/>
                    </a:cubicBezTo>
                    <a:cubicBezTo>
                      <a:pt x="136313" y="229424"/>
                      <a:pt x="130771" y="232889"/>
                      <a:pt x="112759" y="232889"/>
                    </a:cubicBezTo>
                    <a:cubicBezTo>
                      <a:pt x="84356" y="232889"/>
                      <a:pt x="55953" y="232889"/>
                      <a:pt x="27550" y="232889"/>
                    </a:cubicBezTo>
                    <a:cubicBezTo>
                      <a:pt x="6075" y="232889"/>
                      <a:pt x="-3624" y="220413"/>
                      <a:pt x="1225" y="199620"/>
                    </a:cubicBezTo>
                    <a:cubicBezTo>
                      <a:pt x="27550" y="82484"/>
                      <a:pt x="132156" y="-689"/>
                      <a:pt x="253388" y="4"/>
                    </a:cubicBezTo>
                    <a:cubicBezTo>
                      <a:pt x="372542" y="697"/>
                      <a:pt x="476456" y="85950"/>
                      <a:pt x="501395" y="201699"/>
                    </a:cubicBezTo>
                    <a:cubicBezTo>
                      <a:pt x="504859" y="219720"/>
                      <a:pt x="495160" y="232196"/>
                      <a:pt x="477149" y="232889"/>
                    </a:cubicBezTo>
                    <a:cubicBezTo>
                      <a:pt x="446667" y="232889"/>
                      <a:pt x="416186" y="232889"/>
                      <a:pt x="385012" y="232889"/>
                    </a:cubicBezTo>
                    <a:cubicBezTo>
                      <a:pt x="370464" y="232889"/>
                      <a:pt x="363536" y="224572"/>
                      <a:pt x="358687" y="212096"/>
                    </a:cubicBezTo>
                    <a:cubicBezTo>
                      <a:pt x="339290" y="164964"/>
                      <a:pt x="294954" y="137240"/>
                      <a:pt x="245075" y="139320"/>
                    </a:cubicBezTo>
                    <a:cubicBezTo>
                      <a:pt x="236762" y="140012"/>
                      <a:pt x="229142" y="141399"/>
                      <a:pt x="217365" y="143478"/>
                    </a:cubicBezTo>
                    <a:close/>
                    <a:moveTo>
                      <a:pt x="147397" y="74167"/>
                    </a:moveTo>
                    <a:cubicBezTo>
                      <a:pt x="157788" y="83871"/>
                      <a:pt x="167487" y="93574"/>
                      <a:pt x="177185" y="101891"/>
                    </a:cubicBezTo>
                    <a:cubicBezTo>
                      <a:pt x="179956" y="104664"/>
                      <a:pt x="186191" y="105357"/>
                      <a:pt x="189655" y="104664"/>
                    </a:cubicBezTo>
                    <a:cubicBezTo>
                      <a:pt x="207667" y="101198"/>
                      <a:pt x="224985" y="94267"/>
                      <a:pt x="242997" y="93574"/>
                    </a:cubicBezTo>
                    <a:cubicBezTo>
                      <a:pt x="309502" y="91495"/>
                      <a:pt x="360073" y="120605"/>
                      <a:pt x="394018" y="178134"/>
                    </a:cubicBezTo>
                    <a:cubicBezTo>
                      <a:pt x="396096" y="181599"/>
                      <a:pt x="400253" y="185758"/>
                      <a:pt x="403716" y="185758"/>
                    </a:cubicBezTo>
                    <a:cubicBezTo>
                      <a:pt x="418264" y="186451"/>
                      <a:pt x="432119" y="186451"/>
                      <a:pt x="446667" y="186451"/>
                    </a:cubicBezTo>
                    <a:cubicBezTo>
                      <a:pt x="415493" y="78326"/>
                      <a:pt x="273478" y="3470"/>
                      <a:pt x="147397" y="74167"/>
                    </a:cubicBezTo>
                    <a:close/>
                    <a:moveTo>
                      <a:pt x="109295" y="101891"/>
                    </a:moveTo>
                    <a:cubicBezTo>
                      <a:pt x="84356" y="125457"/>
                      <a:pt x="65652" y="152489"/>
                      <a:pt x="53875" y="185758"/>
                    </a:cubicBezTo>
                    <a:cubicBezTo>
                      <a:pt x="69808" y="185758"/>
                      <a:pt x="83663" y="185758"/>
                      <a:pt x="98211" y="185758"/>
                    </a:cubicBezTo>
                    <a:cubicBezTo>
                      <a:pt x="100982" y="185758"/>
                      <a:pt x="104446" y="183679"/>
                      <a:pt x="105832" y="182292"/>
                    </a:cubicBezTo>
                    <a:cubicBezTo>
                      <a:pt x="117608" y="166351"/>
                      <a:pt x="128692" y="149716"/>
                      <a:pt x="140469" y="133081"/>
                    </a:cubicBezTo>
                    <a:cubicBezTo>
                      <a:pt x="130771" y="123378"/>
                      <a:pt x="120379" y="112981"/>
                      <a:pt x="109295" y="1018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2" name="Google Shape;752;p34"/>
              <p:cNvSpPr/>
              <p:nvPr/>
            </p:nvSpPr>
            <p:spPr>
              <a:xfrm>
                <a:off x="5071173" y="2850572"/>
                <a:ext cx="139763" cy="186446"/>
              </a:xfrm>
              <a:custGeom>
                <a:rect b="b" l="l" r="r" t="t"/>
                <a:pathLst>
                  <a:path extrusionOk="0" h="186446" w="139763">
                    <a:moveTo>
                      <a:pt x="46934" y="45745"/>
                    </a:moveTo>
                    <a:cubicBezTo>
                      <a:pt x="62868" y="45745"/>
                      <a:pt x="77415" y="45745"/>
                      <a:pt x="93349" y="45745"/>
                    </a:cubicBezTo>
                    <a:cubicBezTo>
                      <a:pt x="93349" y="38814"/>
                      <a:pt x="93349" y="31190"/>
                      <a:pt x="93349" y="24259"/>
                    </a:cubicBezTo>
                    <a:cubicBezTo>
                      <a:pt x="94042" y="10397"/>
                      <a:pt x="103048" y="0"/>
                      <a:pt x="116210" y="0"/>
                    </a:cubicBezTo>
                    <a:cubicBezTo>
                      <a:pt x="129372" y="0"/>
                      <a:pt x="139763" y="9704"/>
                      <a:pt x="139763" y="23566"/>
                    </a:cubicBezTo>
                    <a:cubicBezTo>
                      <a:pt x="139763" y="70004"/>
                      <a:pt x="139763" y="115749"/>
                      <a:pt x="139763" y="162188"/>
                    </a:cubicBezTo>
                    <a:cubicBezTo>
                      <a:pt x="139763" y="176050"/>
                      <a:pt x="129372" y="186447"/>
                      <a:pt x="116210" y="185754"/>
                    </a:cubicBezTo>
                    <a:cubicBezTo>
                      <a:pt x="103048" y="185754"/>
                      <a:pt x="93349" y="175357"/>
                      <a:pt x="93349" y="161495"/>
                    </a:cubicBezTo>
                    <a:cubicBezTo>
                      <a:pt x="93349" y="139315"/>
                      <a:pt x="93349" y="116443"/>
                      <a:pt x="93349" y="93570"/>
                    </a:cubicBezTo>
                    <a:cubicBezTo>
                      <a:pt x="77415" y="93570"/>
                      <a:pt x="62868" y="93570"/>
                      <a:pt x="46934" y="93570"/>
                    </a:cubicBezTo>
                    <a:cubicBezTo>
                      <a:pt x="46934" y="112977"/>
                      <a:pt x="46934" y="132384"/>
                      <a:pt x="46934" y="151791"/>
                    </a:cubicBezTo>
                    <a:cubicBezTo>
                      <a:pt x="46934" y="155950"/>
                      <a:pt x="46934" y="159416"/>
                      <a:pt x="46934" y="163574"/>
                    </a:cubicBezTo>
                    <a:cubicBezTo>
                      <a:pt x="46241" y="176743"/>
                      <a:pt x="35850" y="186447"/>
                      <a:pt x="23381" y="186447"/>
                    </a:cubicBezTo>
                    <a:cubicBezTo>
                      <a:pt x="11604" y="186447"/>
                      <a:pt x="520" y="176743"/>
                      <a:pt x="520" y="164267"/>
                    </a:cubicBezTo>
                    <a:cubicBezTo>
                      <a:pt x="-173" y="117136"/>
                      <a:pt x="-173" y="69311"/>
                      <a:pt x="520" y="22180"/>
                    </a:cubicBezTo>
                    <a:cubicBezTo>
                      <a:pt x="520" y="9704"/>
                      <a:pt x="10911" y="0"/>
                      <a:pt x="23381" y="0"/>
                    </a:cubicBezTo>
                    <a:cubicBezTo>
                      <a:pt x="35850" y="0"/>
                      <a:pt x="46241" y="9011"/>
                      <a:pt x="46934" y="22180"/>
                    </a:cubicBezTo>
                    <a:cubicBezTo>
                      <a:pt x="47627" y="29804"/>
                      <a:pt x="46934" y="37428"/>
                      <a:pt x="46934" y="4574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3" name="Google Shape;753;p34"/>
              <p:cNvSpPr/>
              <p:nvPr/>
            </p:nvSpPr>
            <p:spPr>
              <a:xfrm>
                <a:off x="4885342" y="2850052"/>
                <a:ext cx="139936" cy="186306"/>
              </a:xfrm>
              <a:custGeom>
                <a:rect b="b" l="l" r="r" t="t"/>
                <a:pathLst>
                  <a:path extrusionOk="0" h="186306" w="139936">
                    <a:moveTo>
                      <a:pt x="46415" y="139835"/>
                    </a:moveTo>
                    <a:cubicBezTo>
                      <a:pt x="46415" y="148845"/>
                      <a:pt x="46415" y="155777"/>
                      <a:pt x="46415" y="162708"/>
                    </a:cubicBezTo>
                    <a:cubicBezTo>
                      <a:pt x="45722" y="176570"/>
                      <a:pt x="36023" y="186967"/>
                      <a:pt x="22861" y="186274"/>
                    </a:cubicBezTo>
                    <a:cubicBezTo>
                      <a:pt x="10391" y="186274"/>
                      <a:pt x="0" y="176570"/>
                      <a:pt x="0" y="163401"/>
                    </a:cubicBezTo>
                    <a:cubicBezTo>
                      <a:pt x="0" y="116963"/>
                      <a:pt x="0" y="70524"/>
                      <a:pt x="0" y="23393"/>
                    </a:cubicBezTo>
                    <a:cubicBezTo>
                      <a:pt x="0" y="9530"/>
                      <a:pt x="9699" y="520"/>
                      <a:pt x="24246" y="520"/>
                    </a:cubicBezTo>
                    <a:cubicBezTo>
                      <a:pt x="40873" y="-173"/>
                      <a:pt x="56806" y="-173"/>
                      <a:pt x="73432" y="520"/>
                    </a:cubicBezTo>
                    <a:cubicBezTo>
                      <a:pt x="110148" y="1906"/>
                      <a:pt x="139937" y="32403"/>
                      <a:pt x="139937" y="69831"/>
                    </a:cubicBezTo>
                    <a:cubicBezTo>
                      <a:pt x="139937" y="107259"/>
                      <a:pt x="110841" y="138449"/>
                      <a:pt x="73432" y="140528"/>
                    </a:cubicBezTo>
                    <a:cubicBezTo>
                      <a:pt x="65119" y="139835"/>
                      <a:pt x="56113" y="139835"/>
                      <a:pt x="46415" y="139835"/>
                    </a:cubicBezTo>
                    <a:close/>
                    <a:moveTo>
                      <a:pt x="47107" y="46958"/>
                    </a:moveTo>
                    <a:cubicBezTo>
                      <a:pt x="47107" y="62900"/>
                      <a:pt x="47107" y="77455"/>
                      <a:pt x="47107" y="93397"/>
                    </a:cubicBezTo>
                    <a:cubicBezTo>
                      <a:pt x="62348" y="92010"/>
                      <a:pt x="78281" y="98248"/>
                      <a:pt x="89365" y="82307"/>
                    </a:cubicBezTo>
                    <a:cubicBezTo>
                      <a:pt x="94908" y="73990"/>
                      <a:pt x="94908" y="65672"/>
                      <a:pt x="89365" y="57355"/>
                    </a:cubicBezTo>
                    <a:cubicBezTo>
                      <a:pt x="78281" y="41413"/>
                      <a:pt x="62348" y="47651"/>
                      <a:pt x="47107" y="4695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54" name="Google Shape;754;p34"/>
            <p:cNvGrpSpPr/>
            <p:nvPr/>
          </p:nvGrpSpPr>
          <p:grpSpPr>
            <a:xfrm>
              <a:off x="4537072" y="3432254"/>
              <a:ext cx="993088" cy="558478"/>
              <a:chOff x="4851397" y="2617866"/>
              <a:chExt cx="993088" cy="558478"/>
            </a:xfrm>
          </p:grpSpPr>
          <p:sp>
            <p:nvSpPr>
              <p:cNvPr id="755" name="Google Shape;755;p34"/>
              <p:cNvSpPr/>
              <p:nvPr/>
            </p:nvSpPr>
            <p:spPr>
              <a:xfrm>
                <a:off x="5704492" y="2946221"/>
                <a:ext cx="139993" cy="180901"/>
              </a:xfrm>
              <a:custGeom>
                <a:rect b="b" l="l" r="r" t="t"/>
                <a:pathLst>
                  <a:path extrusionOk="0" h="180901" w="139993">
                    <a:moveTo>
                      <a:pt x="138930" y="0"/>
                    </a:moveTo>
                    <a:cubicBezTo>
                      <a:pt x="150014" y="101887"/>
                      <a:pt x="72426" y="173971"/>
                      <a:pt x="1072" y="180902"/>
                    </a:cubicBezTo>
                    <a:cubicBezTo>
                      <a:pt x="-10012" y="79014"/>
                      <a:pt x="66884" y="6931"/>
                      <a:pt x="13893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6" name="Google Shape;756;p34"/>
              <p:cNvSpPr/>
              <p:nvPr/>
            </p:nvSpPr>
            <p:spPr>
              <a:xfrm>
                <a:off x="5429155" y="3082504"/>
                <a:ext cx="133009" cy="93840"/>
              </a:xfrm>
              <a:custGeom>
                <a:rect b="b" l="l" r="r" t="t"/>
                <a:pathLst>
                  <a:path extrusionOk="0" h="93840" w="133009">
                    <a:moveTo>
                      <a:pt x="0" y="953"/>
                    </a:moveTo>
                    <a:cubicBezTo>
                      <a:pt x="64426" y="-6671"/>
                      <a:pt x="121925" y="32143"/>
                      <a:pt x="133009" y="91751"/>
                    </a:cubicBezTo>
                    <a:cubicBezTo>
                      <a:pt x="73432" y="104227"/>
                      <a:pt x="7620" y="59175"/>
                      <a:pt x="0" y="95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7" name="Google Shape;757;p34"/>
              <p:cNvSpPr/>
              <p:nvPr/>
            </p:nvSpPr>
            <p:spPr>
              <a:xfrm>
                <a:off x="4944919" y="2617866"/>
                <a:ext cx="299962" cy="139309"/>
              </a:xfrm>
              <a:custGeom>
                <a:rect b="b" l="l" r="r" t="t"/>
                <a:pathLst>
                  <a:path extrusionOk="0" h="139309" w="299962">
                    <a:moveTo>
                      <a:pt x="0" y="27545"/>
                    </a:moveTo>
                    <a:cubicBezTo>
                      <a:pt x="126081" y="-43152"/>
                      <a:pt x="268096" y="32397"/>
                      <a:pt x="299963" y="139136"/>
                    </a:cubicBezTo>
                    <a:cubicBezTo>
                      <a:pt x="285415" y="139136"/>
                      <a:pt x="270867" y="139829"/>
                      <a:pt x="257012" y="138443"/>
                    </a:cubicBezTo>
                    <a:cubicBezTo>
                      <a:pt x="253549" y="138443"/>
                      <a:pt x="249392" y="134285"/>
                      <a:pt x="247314" y="130819"/>
                    </a:cubicBezTo>
                    <a:cubicBezTo>
                      <a:pt x="213369" y="73291"/>
                      <a:pt x="162798" y="44180"/>
                      <a:pt x="96293" y="46259"/>
                    </a:cubicBezTo>
                    <a:cubicBezTo>
                      <a:pt x="78281" y="46953"/>
                      <a:pt x="60962" y="53884"/>
                      <a:pt x="42951" y="57349"/>
                    </a:cubicBezTo>
                    <a:cubicBezTo>
                      <a:pt x="38794" y="58042"/>
                      <a:pt x="33252" y="57349"/>
                      <a:pt x="30481" y="54577"/>
                    </a:cubicBezTo>
                    <a:cubicBezTo>
                      <a:pt x="19397" y="46953"/>
                      <a:pt x="10391" y="37249"/>
                      <a:pt x="0" y="2754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8" name="Google Shape;758;p34"/>
              <p:cNvSpPr/>
              <p:nvPr/>
            </p:nvSpPr>
            <p:spPr>
              <a:xfrm>
                <a:off x="4851397" y="2673136"/>
                <a:ext cx="86594" cy="83481"/>
              </a:xfrm>
              <a:custGeom>
                <a:rect b="b" l="l" r="r" t="t"/>
                <a:pathLst>
                  <a:path extrusionOk="0" h="83481" w="86594">
                    <a:moveTo>
                      <a:pt x="55420" y="0"/>
                    </a:moveTo>
                    <a:cubicBezTo>
                      <a:pt x="67197" y="11090"/>
                      <a:pt x="77588" y="21486"/>
                      <a:pt x="86594" y="30497"/>
                    </a:cubicBezTo>
                    <a:cubicBezTo>
                      <a:pt x="74817" y="47132"/>
                      <a:pt x="63733" y="63766"/>
                      <a:pt x="51957" y="79708"/>
                    </a:cubicBezTo>
                    <a:cubicBezTo>
                      <a:pt x="50571" y="81787"/>
                      <a:pt x="47107" y="83173"/>
                      <a:pt x="44336" y="83173"/>
                    </a:cubicBezTo>
                    <a:cubicBezTo>
                      <a:pt x="29788" y="83866"/>
                      <a:pt x="15933" y="83173"/>
                      <a:pt x="0" y="83173"/>
                    </a:cubicBezTo>
                    <a:cubicBezTo>
                      <a:pt x="11084" y="49904"/>
                      <a:pt x="30481" y="22873"/>
                      <a:pt x="5542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35"/>
          <p:cNvSpPr txBox="1"/>
          <p:nvPr>
            <p:ph idx="1" type="body"/>
          </p:nvPr>
        </p:nvSpPr>
        <p:spPr>
          <a:xfrm>
            <a:off x="615502" y="1683729"/>
            <a:ext cx="11102790" cy="400423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a:solidFill>
                  <a:srgbClr val="454545"/>
                </a:solidFill>
                <a:latin typeface="Calibri"/>
                <a:ea typeface="Calibri"/>
                <a:cs typeface="Calibri"/>
                <a:sym typeface="Calibri"/>
              </a:rPr>
              <a:t>S</a:t>
            </a:r>
            <a:r>
              <a:rPr lang="en-IE">
                <a:solidFill>
                  <a:srgbClr val="454545"/>
                </a:solidFill>
              </a:rPr>
              <a:t>ono considerate generalmente parte della floricoltura sia la produzione di piante da aiuola che la produzione di talee da coltivare in serra o per uso interno come piante da appartamento.</a:t>
            </a:r>
            <a:endParaRPr>
              <a:solidFill>
                <a:srgbClr val="454545"/>
              </a:solidFill>
              <a:latin typeface="Calibri"/>
              <a:ea typeface="Calibri"/>
              <a:cs typeface="Calibri"/>
              <a:sym typeface="Calibri"/>
            </a:endParaRPr>
          </a:p>
          <a:p>
            <a:pPr indent="0" lvl="0" marL="0" rtl="0" algn="just">
              <a:lnSpc>
                <a:spcPct val="90000"/>
              </a:lnSpc>
              <a:spcBef>
                <a:spcPts val="0"/>
              </a:spcBef>
              <a:spcAft>
                <a:spcPts val="0"/>
              </a:spcAft>
              <a:buClr>
                <a:srgbClr val="E8A116"/>
              </a:buClr>
              <a:buSzPts val="2200"/>
              <a:buNone/>
            </a:pPr>
            <a:r>
              <a:t/>
            </a:r>
            <a:endParaRPr>
              <a:solidFill>
                <a:srgbClr val="454545"/>
              </a:solidFill>
            </a:endParaRPr>
          </a:p>
          <a:p>
            <a:pPr indent="0" lvl="0" marL="0" rtl="0" algn="just">
              <a:lnSpc>
                <a:spcPct val="90000"/>
              </a:lnSpc>
              <a:spcBef>
                <a:spcPts val="0"/>
              </a:spcBef>
              <a:spcAft>
                <a:spcPts val="0"/>
              </a:spcAft>
              <a:buClr>
                <a:srgbClr val="E8A116"/>
              </a:buClr>
              <a:buSzPts val="2200"/>
              <a:buNone/>
            </a:pPr>
            <a:r>
              <a:rPr lang="en-IE">
                <a:solidFill>
                  <a:srgbClr val="454545"/>
                </a:solidFill>
              </a:rPr>
              <a:t>Il cambiamento climatico è considerato uno dei fenomeni di maggiore impatto sulla produzione delle colture temperate. I cambiamenti climatici che causano inverni più caldi possono produrre sfide di dormienza e requisiti di raffreddamento per gli alberi da frutto temperati e le piante decidue. </a:t>
            </a:r>
            <a:endParaRPr sz="2600"/>
          </a:p>
          <a:p>
            <a:pPr indent="0" lvl="0" marL="0" rtl="0" algn="just">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764" name="Google Shape;764;p35"/>
          <p:cNvSpPr txBox="1"/>
          <p:nvPr>
            <p:ph idx="2" type="body"/>
          </p:nvPr>
        </p:nvSpPr>
        <p:spPr>
          <a:xfrm>
            <a:off x="615502" y="761603"/>
            <a:ext cx="920001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Orticoltura e Condizioni climatiche temperate</a:t>
            </a:r>
            <a:endParaRPr/>
          </a:p>
        </p:txBody>
      </p:sp>
      <p:cxnSp>
        <p:nvCxnSpPr>
          <p:cNvPr id="765" name="Google Shape;765;p35"/>
          <p:cNvCxnSpPr/>
          <p:nvPr/>
        </p:nvCxnSpPr>
        <p:spPr>
          <a:xfrm>
            <a:off x="415131" y="1439972"/>
            <a:ext cx="9218944" cy="0"/>
          </a:xfrm>
          <a:prstGeom prst="straightConnector1">
            <a:avLst/>
          </a:prstGeom>
          <a:noFill/>
          <a:ln cap="flat" cmpd="sng" w="34925">
            <a:solidFill>
              <a:srgbClr val="E8A116"/>
            </a:solidFill>
            <a:prstDash val="solid"/>
            <a:miter lim="800000"/>
            <a:headEnd len="sm" w="sm" type="none"/>
            <a:tailEnd len="sm" w="sm" type="none"/>
          </a:ln>
        </p:spPr>
      </p:cxnSp>
      <p:grpSp>
        <p:nvGrpSpPr>
          <p:cNvPr id="766" name="Google Shape;766;p35"/>
          <p:cNvGrpSpPr/>
          <p:nvPr/>
        </p:nvGrpSpPr>
        <p:grpSpPr>
          <a:xfrm>
            <a:off x="9805525" y="448999"/>
            <a:ext cx="954075" cy="953423"/>
            <a:chOff x="4383973" y="3291937"/>
            <a:chExt cx="1193094" cy="1192279"/>
          </a:xfrm>
        </p:grpSpPr>
        <p:grpSp>
          <p:nvGrpSpPr>
            <p:cNvPr id="767" name="Google Shape;767;p35"/>
            <p:cNvGrpSpPr/>
            <p:nvPr/>
          </p:nvGrpSpPr>
          <p:grpSpPr>
            <a:xfrm>
              <a:off x="4383973" y="3291937"/>
              <a:ext cx="1193094" cy="1192279"/>
              <a:chOff x="4698298" y="2477549"/>
              <a:chExt cx="1193094" cy="1192279"/>
            </a:xfrm>
          </p:grpSpPr>
          <p:sp>
            <p:nvSpPr>
              <p:cNvPr id="768" name="Google Shape;768;p35"/>
              <p:cNvSpPr/>
              <p:nvPr/>
            </p:nvSpPr>
            <p:spPr>
              <a:xfrm>
                <a:off x="5012827" y="2485051"/>
                <a:ext cx="6461" cy="3693"/>
              </a:xfrm>
              <a:custGeom>
                <a:rect b="b" l="l" r="r" t="t"/>
                <a:pathLst>
                  <a:path extrusionOk="0" h="3693" w="6461">
                    <a:moveTo>
                      <a:pt x="0" y="0"/>
                    </a:moveTo>
                    <a:cubicBezTo>
                      <a:pt x="1846" y="923"/>
                      <a:pt x="4615" y="2770"/>
                      <a:pt x="6462" y="3693"/>
                    </a:cubicBezTo>
                    <a:cubicBezTo>
                      <a:pt x="4615" y="2770"/>
                      <a:pt x="2769" y="1847"/>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9" name="Google Shape;769;p35"/>
              <p:cNvSpPr/>
              <p:nvPr/>
            </p:nvSpPr>
            <p:spPr>
              <a:xfrm>
                <a:off x="4698298" y="2477549"/>
                <a:ext cx="1193094" cy="1190893"/>
              </a:xfrm>
              <a:custGeom>
                <a:rect b="b" l="l" r="r" t="t"/>
                <a:pathLst>
                  <a:path extrusionOk="0" h="1190893" w="1193094">
                    <a:moveTo>
                      <a:pt x="1386" y="321040"/>
                    </a:moveTo>
                    <a:cubicBezTo>
                      <a:pt x="6235" y="298168"/>
                      <a:pt x="9006" y="275295"/>
                      <a:pt x="15241" y="253115"/>
                    </a:cubicBezTo>
                    <a:cubicBezTo>
                      <a:pt x="53342" y="115879"/>
                      <a:pt x="175267" y="14685"/>
                      <a:pt x="317282" y="1516"/>
                    </a:cubicBezTo>
                    <a:cubicBezTo>
                      <a:pt x="505711" y="-15812"/>
                      <a:pt x="672666" y="117266"/>
                      <a:pt x="696912" y="304405"/>
                    </a:cubicBezTo>
                    <a:cubicBezTo>
                      <a:pt x="721158" y="491545"/>
                      <a:pt x="589535" y="666209"/>
                      <a:pt x="402491" y="693934"/>
                    </a:cubicBezTo>
                    <a:cubicBezTo>
                      <a:pt x="393485" y="695320"/>
                      <a:pt x="383786" y="696706"/>
                      <a:pt x="374088" y="697399"/>
                    </a:cubicBezTo>
                    <a:cubicBezTo>
                      <a:pt x="374088" y="752848"/>
                      <a:pt x="374088" y="808297"/>
                      <a:pt x="374088" y="864439"/>
                    </a:cubicBezTo>
                    <a:cubicBezTo>
                      <a:pt x="553512" y="864439"/>
                      <a:pt x="732243" y="864439"/>
                      <a:pt x="911666" y="864439"/>
                    </a:cubicBezTo>
                    <a:cubicBezTo>
                      <a:pt x="911666" y="840180"/>
                      <a:pt x="913051" y="815921"/>
                      <a:pt x="910973" y="791662"/>
                    </a:cubicBezTo>
                    <a:cubicBezTo>
                      <a:pt x="909588" y="772255"/>
                      <a:pt x="896425" y="759086"/>
                      <a:pt x="881878" y="746610"/>
                    </a:cubicBezTo>
                    <a:cubicBezTo>
                      <a:pt x="879107" y="744531"/>
                      <a:pt x="874257" y="743838"/>
                      <a:pt x="870101" y="743838"/>
                    </a:cubicBezTo>
                    <a:cubicBezTo>
                      <a:pt x="842391" y="743838"/>
                      <a:pt x="815373" y="743838"/>
                      <a:pt x="788356" y="734134"/>
                    </a:cubicBezTo>
                    <a:cubicBezTo>
                      <a:pt x="726008" y="711954"/>
                      <a:pt x="681671" y="651654"/>
                      <a:pt x="679593" y="586501"/>
                    </a:cubicBezTo>
                    <a:cubicBezTo>
                      <a:pt x="678900" y="565708"/>
                      <a:pt x="687906" y="556698"/>
                      <a:pt x="707996" y="557391"/>
                    </a:cubicBezTo>
                    <a:cubicBezTo>
                      <a:pt x="733628" y="558084"/>
                      <a:pt x="760645" y="556698"/>
                      <a:pt x="785585" y="562243"/>
                    </a:cubicBezTo>
                    <a:cubicBezTo>
                      <a:pt x="852089" y="575411"/>
                      <a:pt x="901275" y="630167"/>
                      <a:pt x="910281" y="697399"/>
                    </a:cubicBezTo>
                    <a:cubicBezTo>
                      <a:pt x="911666" y="707102"/>
                      <a:pt x="913744" y="715420"/>
                      <a:pt x="922057" y="719579"/>
                    </a:cubicBezTo>
                    <a:cubicBezTo>
                      <a:pt x="933834" y="701558"/>
                      <a:pt x="946304" y="684230"/>
                      <a:pt x="957388" y="666209"/>
                    </a:cubicBezTo>
                    <a:cubicBezTo>
                      <a:pt x="959466" y="662744"/>
                      <a:pt x="959466" y="657199"/>
                      <a:pt x="959466" y="653040"/>
                    </a:cubicBezTo>
                    <a:cubicBezTo>
                      <a:pt x="958773" y="616998"/>
                      <a:pt x="960159" y="580957"/>
                      <a:pt x="976092" y="546994"/>
                    </a:cubicBezTo>
                    <a:cubicBezTo>
                      <a:pt x="1012808" y="466593"/>
                      <a:pt x="1075156" y="423621"/>
                      <a:pt x="1163829" y="418076"/>
                    </a:cubicBezTo>
                    <a:cubicBezTo>
                      <a:pt x="1183919" y="416689"/>
                      <a:pt x="1192925" y="425700"/>
                      <a:pt x="1192925" y="446493"/>
                    </a:cubicBezTo>
                    <a:cubicBezTo>
                      <a:pt x="1192925" y="479762"/>
                      <a:pt x="1195003" y="512339"/>
                      <a:pt x="1184612" y="544915"/>
                    </a:cubicBezTo>
                    <a:cubicBezTo>
                      <a:pt x="1156901" y="630860"/>
                      <a:pt x="1098710" y="681458"/>
                      <a:pt x="1008652" y="695320"/>
                    </a:cubicBezTo>
                    <a:cubicBezTo>
                      <a:pt x="996182" y="697399"/>
                      <a:pt x="988562" y="701558"/>
                      <a:pt x="982327" y="711954"/>
                    </a:cubicBezTo>
                    <a:cubicBezTo>
                      <a:pt x="968472" y="734134"/>
                      <a:pt x="960852" y="757700"/>
                      <a:pt x="960159" y="783345"/>
                    </a:cubicBezTo>
                    <a:cubicBezTo>
                      <a:pt x="959466" y="810376"/>
                      <a:pt x="960159" y="836714"/>
                      <a:pt x="960159" y="865132"/>
                    </a:cubicBezTo>
                    <a:cubicBezTo>
                      <a:pt x="965008" y="865132"/>
                      <a:pt x="969165" y="865132"/>
                      <a:pt x="973321" y="865132"/>
                    </a:cubicBezTo>
                    <a:cubicBezTo>
                      <a:pt x="1036362" y="865132"/>
                      <a:pt x="1100095" y="865132"/>
                      <a:pt x="1163136" y="865132"/>
                    </a:cubicBezTo>
                    <a:cubicBezTo>
                      <a:pt x="1185304" y="865132"/>
                      <a:pt x="1192925" y="872756"/>
                      <a:pt x="1192925" y="894936"/>
                    </a:cubicBezTo>
                    <a:cubicBezTo>
                      <a:pt x="1192925" y="982961"/>
                      <a:pt x="1192925" y="1070985"/>
                      <a:pt x="1192925" y="1159010"/>
                    </a:cubicBezTo>
                    <a:cubicBezTo>
                      <a:pt x="1192925" y="1173566"/>
                      <a:pt x="1188768" y="1183963"/>
                      <a:pt x="1176299" y="1190894"/>
                    </a:cubicBezTo>
                    <a:cubicBezTo>
                      <a:pt x="1015579" y="1190894"/>
                      <a:pt x="854860" y="1190894"/>
                      <a:pt x="694834" y="1190894"/>
                    </a:cubicBezTo>
                    <a:cubicBezTo>
                      <a:pt x="678900" y="1179804"/>
                      <a:pt x="674744" y="1168714"/>
                      <a:pt x="681671" y="1156238"/>
                    </a:cubicBezTo>
                    <a:cubicBezTo>
                      <a:pt x="687906" y="1145842"/>
                      <a:pt x="697605" y="1144455"/>
                      <a:pt x="708689" y="1144455"/>
                    </a:cubicBezTo>
                    <a:cubicBezTo>
                      <a:pt x="850011" y="1144455"/>
                      <a:pt x="991333" y="1144455"/>
                      <a:pt x="1131962" y="1144455"/>
                    </a:cubicBezTo>
                    <a:cubicBezTo>
                      <a:pt x="1136119" y="1144455"/>
                      <a:pt x="1140968" y="1144455"/>
                      <a:pt x="1145125" y="1144455"/>
                    </a:cubicBezTo>
                    <a:cubicBezTo>
                      <a:pt x="1145125" y="1097324"/>
                      <a:pt x="1145125" y="1050885"/>
                      <a:pt x="1145125" y="1004447"/>
                    </a:cubicBezTo>
                    <a:cubicBezTo>
                      <a:pt x="1107716" y="1004447"/>
                      <a:pt x="1071000" y="1004447"/>
                      <a:pt x="1034976" y="1004447"/>
                    </a:cubicBezTo>
                    <a:cubicBezTo>
                      <a:pt x="1016965" y="1004447"/>
                      <a:pt x="1006573" y="995437"/>
                      <a:pt x="1006573" y="980881"/>
                    </a:cubicBezTo>
                    <a:cubicBezTo>
                      <a:pt x="1006573" y="966326"/>
                      <a:pt x="1017658" y="958008"/>
                      <a:pt x="1035669" y="958008"/>
                    </a:cubicBezTo>
                    <a:cubicBezTo>
                      <a:pt x="1064765" y="958008"/>
                      <a:pt x="1093861" y="958008"/>
                      <a:pt x="1122957" y="958008"/>
                    </a:cubicBezTo>
                    <a:cubicBezTo>
                      <a:pt x="1130577" y="958008"/>
                      <a:pt x="1138197" y="958008"/>
                      <a:pt x="1145125" y="958008"/>
                    </a:cubicBezTo>
                    <a:cubicBezTo>
                      <a:pt x="1145125" y="941374"/>
                      <a:pt x="1145125" y="926818"/>
                      <a:pt x="1145125" y="912263"/>
                    </a:cubicBezTo>
                    <a:cubicBezTo>
                      <a:pt x="1082777" y="912263"/>
                      <a:pt x="1021814" y="912263"/>
                      <a:pt x="960159" y="912263"/>
                    </a:cubicBezTo>
                    <a:cubicBezTo>
                      <a:pt x="960159" y="924739"/>
                      <a:pt x="960852" y="935829"/>
                      <a:pt x="960159" y="947612"/>
                    </a:cubicBezTo>
                    <a:cubicBezTo>
                      <a:pt x="958773" y="967019"/>
                      <a:pt x="962930" y="985040"/>
                      <a:pt x="972628" y="1001674"/>
                    </a:cubicBezTo>
                    <a:cubicBezTo>
                      <a:pt x="983713" y="1021082"/>
                      <a:pt x="993411" y="1041875"/>
                      <a:pt x="1003110" y="1061975"/>
                    </a:cubicBezTo>
                    <a:cubicBezTo>
                      <a:pt x="1010037" y="1075837"/>
                      <a:pt x="1005881" y="1089699"/>
                      <a:pt x="993411" y="1095244"/>
                    </a:cubicBezTo>
                    <a:cubicBezTo>
                      <a:pt x="981634" y="1100789"/>
                      <a:pt x="969165" y="1095938"/>
                      <a:pt x="961544" y="1082075"/>
                    </a:cubicBezTo>
                    <a:cubicBezTo>
                      <a:pt x="956002" y="1070985"/>
                      <a:pt x="950460" y="1059896"/>
                      <a:pt x="944918" y="1048806"/>
                    </a:cubicBezTo>
                    <a:cubicBezTo>
                      <a:pt x="942840" y="1043954"/>
                      <a:pt x="940069" y="1039795"/>
                      <a:pt x="937298" y="1033558"/>
                    </a:cubicBezTo>
                    <a:cubicBezTo>
                      <a:pt x="929678" y="1048806"/>
                      <a:pt x="923443" y="1061282"/>
                      <a:pt x="916515" y="1074451"/>
                    </a:cubicBezTo>
                    <a:cubicBezTo>
                      <a:pt x="914437" y="1077916"/>
                      <a:pt x="913051" y="1081382"/>
                      <a:pt x="910973" y="1084848"/>
                    </a:cubicBezTo>
                    <a:cubicBezTo>
                      <a:pt x="904046" y="1096631"/>
                      <a:pt x="891576" y="1100789"/>
                      <a:pt x="880492" y="1095244"/>
                    </a:cubicBezTo>
                    <a:cubicBezTo>
                      <a:pt x="868715" y="1089699"/>
                      <a:pt x="863866" y="1076531"/>
                      <a:pt x="870101" y="1063361"/>
                    </a:cubicBezTo>
                    <a:cubicBezTo>
                      <a:pt x="883263" y="1036330"/>
                      <a:pt x="896425" y="1009992"/>
                      <a:pt x="909588" y="982961"/>
                    </a:cubicBezTo>
                    <a:cubicBezTo>
                      <a:pt x="910973" y="980188"/>
                      <a:pt x="913051" y="976723"/>
                      <a:pt x="913051" y="973257"/>
                    </a:cubicBezTo>
                    <a:cubicBezTo>
                      <a:pt x="913051" y="952464"/>
                      <a:pt x="913051" y="932363"/>
                      <a:pt x="913051" y="911570"/>
                    </a:cubicBezTo>
                    <a:cubicBezTo>
                      <a:pt x="732935" y="911570"/>
                      <a:pt x="553512" y="911570"/>
                      <a:pt x="373395" y="911570"/>
                    </a:cubicBezTo>
                    <a:cubicBezTo>
                      <a:pt x="373395" y="924046"/>
                      <a:pt x="374088" y="935829"/>
                      <a:pt x="373395" y="948305"/>
                    </a:cubicBezTo>
                    <a:cubicBezTo>
                      <a:pt x="372702" y="957315"/>
                      <a:pt x="375473" y="962167"/>
                      <a:pt x="383786" y="967019"/>
                    </a:cubicBezTo>
                    <a:cubicBezTo>
                      <a:pt x="414268" y="982961"/>
                      <a:pt x="427430" y="1018309"/>
                      <a:pt x="415653" y="1050885"/>
                    </a:cubicBezTo>
                    <a:cubicBezTo>
                      <a:pt x="404569" y="1082768"/>
                      <a:pt x="371317" y="1102175"/>
                      <a:pt x="339450" y="1096631"/>
                    </a:cubicBezTo>
                    <a:cubicBezTo>
                      <a:pt x="304812" y="1090393"/>
                      <a:pt x="279873" y="1061975"/>
                      <a:pt x="279873" y="1028013"/>
                    </a:cubicBezTo>
                    <a:cubicBezTo>
                      <a:pt x="279873" y="996130"/>
                      <a:pt x="297192" y="974643"/>
                      <a:pt x="325595" y="961474"/>
                    </a:cubicBezTo>
                    <a:cubicBezTo>
                      <a:pt x="325595" y="944840"/>
                      <a:pt x="325595" y="928205"/>
                      <a:pt x="325595" y="911570"/>
                    </a:cubicBezTo>
                    <a:cubicBezTo>
                      <a:pt x="232766" y="911570"/>
                      <a:pt x="140629" y="911570"/>
                      <a:pt x="47800" y="911570"/>
                    </a:cubicBezTo>
                    <a:cubicBezTo>
                      <a:pt x="47800" y="958008"/>
                      <a:pt x="47800" y="1003754"/>
                      <a:pt x="47800" y="1050885"/>
                    </a:cubicBezTo>
                    <a:cubicBezTo>
                      <a:pt x="51957" y="1050885"/>
                      <a:pt x="56113" y="1050885"/>
                      <a:pt x="59577" y="1050885"/>
                    </a:cubicBezTo>
                    <a:cubicBezTo>
                      <a:pt x="92136" y="1050885"/>
                      <a:pt x="124696" y="1050885"/>
                      <a:pt x="157256" y="1050885"/>
                    </a:cubicBezTo>
                    <a:cubicBezTo>
                      <a:pt x="175267" y="1050885"/>
                      <a:pt x="186351" y="1059203"/>
                      <a:pt x="186351" y="1073758"/>
                    </a:cubicBezTo>
                    <a:cubicBezTo>
                      <a:pt x="186351" y="1088313"/>
                      <a:pt x="175267" y="1097324"/>
                      <a:pt x="156563" y="1097324"/>
                    </a:cubicBezTo>
                    <a:cubicBezTo>
                      <a:pt x="136473" y="1097324"/>
                      <a:pt x="117076" y="1097324"/>
                      <a:pt x="96986" y="1097324"/>
                    </a:cubicBezTo>
                    <a:cubicBezTo>
                      <a:pt x="80360" y="1097324"/>
                      <a:pt x="63734" y="1097324"/>
                      <a:pt x="47107" y="1097324"/>
                    </a:cubicBezTo>
                    <a:cubicBezTo>
                      <a:pt x="47107" y="1113265"/>
                      <a:pt x="47107" y="1128514"/>
                      <a:pt x="47107" y="1143762"/>
                    </a:cubicBezTo>
                    <a:cubicBezTo>
                      <a:pt x="52649" y="1143762"/>
                      <a:pt x="56806" y="1143762"/>
                      <a:pt x="61655" y="1143762"/>
                    </a:cubicBezTo>
                    <a:cubicBezTo>
                      <a:pt x="201592" y="1143762"/>
                      <a:pt x="340836" y="1143762"/>
                      <a:pt x="480772" y="1143762"/>
                    </a:cubicBezTo>
                    <a:cubicBezTo>
                      <a:pt x="484929" y="1143762"/>
                      <a:pt x="488393" y="1143762"/>
                      <a:pt x="492549" y="1143762"/>
                    </a:cubicBezTo>
                    <a:cubicBezTo>
                      <a:pt x="503633" y="1144455"/>
                      <a:pt x="510561" y="1150693"/>
                      <a:pt x="513332" y="1161090"/>
                    </a:cubicBezTo>
                    <a:cubicBezTo>
                      <a:pt x="516103" y="1170793"/>
                      <a:pt x="512639" y="1179111"/>
                      <a:pt x="504326" y="1186042"/>
                    </a:cubicBezTo>
                    <a:cubicBezTo>
                      <a:pt x="502248" y="1187428"/>
                      <a:pt x="500169" y="1188814"/>
                      <a:pt x="498091" y="1190894"/>
                    </a:cubicBezTo>
                    <a:cubicBezTo>
                      <a:pt x="331830" y="1190894"/>
                      <a:pt x="166261" y="1190894"/>
                      <a:pt x="0" y="1190894"/>
                    </a:cubicBezTo>
                    <a:cubicBezTo>
                      <a:pt x="0" y="1087620"/>
                      <a:pt x="0" y="984347"/>
                      <a:pt x="0" y="881073"/>
                    </a:cubicBezTo>
                    <a:cubicBezTo>
                      <a:pt x="6928" y="868597"/>
                      <a:pt x="17319" y="864439"/>
                      <a:pt x="31867" y="864439"/>
                    </a:cubicBezTo>
                    <a:cubicBezTo>
                      <a:pt x="125389" y="865132"/>
                      <a:pt x="218911" y="864439"/>
                      <a:pt x="312433" y="864439"/>
                    </a:cubicBezTo>
                    <a:cubicBezTo>
                      <a:pt x="316589" y="864439"/>
                      <a:pt x="321438" y="864439"/>
                      <a:pt x="325595" y="864439"/>
                    </a:cubicBezTo>
                    <a:cubicBezTo>
                      <a:pt x="325595" y="807603"/>
                      <a:pt x="325595" y="752155"/>
                      <a:pt x="325595" y="696706"/>
                    </a:cubicBezTo>
                    <a:cubicBezTo>
                      <a:pt x="322131" y="696013"/>
                      <a:pt x="318667" y="695320"/>
                      <a:pt x="315896" y="695320"/>
                    </a:cubicBezTo>
                    <a:cubicBezTo>
                      <a:pt x="169725" y="680764"/>
                      <a:pt x="49186" y="578184"/>
                      <a:pt x="11777" y="436096"/>
                    </a:cubicBezTo>
                    <a:cubicBezTo>
                      <a:pt x="6928" y="415996"/>
                      <a:pt x="4157" y="395896"/>
                      <a:pt x="0" y="375796"/>
                    </a:cubicBezTo>
                    <a:cubicBezTo>
                      <a:pt x="1386" y="358468"/>
                      <a:pt x="1386" y="339754"/>
                      <a:pt x="1386" y="321040"/>
                    </a:cubicBezTo>
                    <a:close/>
                    <a:moveTo>
                      <a:pt x="652576" y="349458"/>
                    </a:moveTo>
                    <a:cubicBezTo>
                      <a:pt x="652576" y="182418"/>
                      <a:pt x="516796" y="46568"/>
                      <a:pt x="350534" y="46568"/>
                    </a:cubicBezTo>
                    <a:cubicBezTo>
                      <a:pt x="184273" y="46568"/>
                      <a:pt x="48493" y="181725"/>
                      <a:pt x="47800" y="348071"/>
                    </a:cubicBezTo>
                    <a:cubicBezTo>
                      <a:pt x="47107" y="515111"/>
                      <a:pt x="182887" y="651654"/>
                      <a:pt x="349841" y="651654"/>
                    </a:cubicBezTo>
                    <a:cubicBezTo>
                      <a:pt x="516103" y="652347"/>
                      <a:pt x="652576" y="516497"/>
                      <a:pt x="652576" y="349458"/>
                    </a:cubicBezTo>
                    <a:close/>
                    <a:moveTo>
                      <a:pt x="1145125" y="468673"/>
                    </a:moveTo>
                    <a:cubicBezTo>
                      <a:pt x="1073078" y="475604"/>
                      <a:pt x="996182" y="547687"/>
                      <a:pt x="1007266" y="649574"/>
                    </a:cubicBezTo>
                    <a:cubicBezTo>
                      <a:pt x="1078620" y="641950"/>
                      <a:pt x="1156209" y="570560"/>
                      <a:pt x="1145125" y="468673"/>
                    </a:cubicBezTo>
                    <a:close/>
                    <a:moveTo>
                      <a:pt x="730857" y="605908"/>
                    </a:moveTo>
                    <a:cubicBezTo>
                      <a:pt x="739170" y="664130"/>
                      <a:pt x="804289" y="708489"/>
                      <a:pt x="863866" y="696706"/>
                    </a:cubicBezTo>
                    <a:cubicBezTo>
                      <a:pt x="852782" y="637791"/>
                      <a:pt x="795283" y="598284"/>
                      <a:pt x="730857" y="605908"/>
                    </a:cubicBezTo>
                    <a:close/>
                    <a:moveTo>
                      <a:pt x="373395" y="1029399"/>
                    </a:moveTo>
                    <a:cubicBezTo>
                      <a:pt x="373395" y="1016923"/>
                      <a:pt x="363697" y="1006526"/>
                      <a:pt x="351227" y="1005833"/>
                    </a:cubicBezTo>
                    <a:cubicBezTo>
                      <a:pt x="338757" y="1005140"/>
                      <a:pt x="326981" y="1015537"/>
                      <a:pt x="326981" y="1028706"/>
                    </a:cubicBezTo>
                    <a:cubicBezTo>
                      <a:pt x="326981" y="1041182"/>
                      <a:pt x="336679" y="1051578"/>
                      <a:pt x="349149" y="1052272"/>
                    </a:cubicBezTo>
                    <a:cubicBezTo>
                      <a:pt x="362311" y="1052965"/>
                      <a:pt x="373395" y="1042568"/>
                      <a:pt x="373395" y="1029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0" name="Google Shape;770;p35"/>
              <p:cNvSpPr/>
              <p:nvPr/>
            </p:nvSpPr>
            <p:spPr>
              <a:xfrm>
                <a:off x="5272069" y="3622697"/>
                <a:ext cx="46767" cy="47131"/>
              </a:xfrm>
              <a:custGeom>
                <a:rect b="b" l="l" r="r" t="t"/>
                <a:pathLst>
                  <a:path extrusionOk="0" h="47131" w="46767">
                    <a:moveTo>
                      <a:pt x="16456" y="47131"/>
                    </a:moveTo>
                    <a:cubicBezTo>
                      <a:pt x="14378" y="45746"/>
                      <a:pt x="12992" y="44359"/>
                      <a:pt x="10914" y="42973"/>
                    </a:cubicBezTo>
                    <a:cubicBezTo>
                      <a:pt x="1908" y="36042"/>
                      <a:pt x="-2248" y="27724"/>
                      <a:pt x="1216" y="16635"/>
                    </a:cubicBezTo>
                    <a:cubicBezTo>
                      <a:pt x="4679" y="6238"/>
                      <a:pt x="12300" y="0"/>
                      <a:pt x="24076" y="0"/>
                    </a:cubicBezTo>
                    <a:cubicBezTo>
                      <a:pt x="35161" y="0"/>
                      <a:pt x="42088" y="6238"/>
                      <a:pt x="45552" y="16635"/>
                    </a:cubicBezTo>
                    <a:cubicBezTo>
                      <a:pt x="49016" y="27724"/>
                      <a:pt x="44859" y="36042"/>
                      <a:pt x="35853" y="42973"/>
                    </a:cubicBezTo>
                    <a:cubicBezTo>
                      <a:pt x="33775" y="44359"/>
                      <a:pt x="32390" y="45746"/>
                      <a:pt x="30311" y="47131"/>
                    </a:cubicBezTo>
                    <a:cubicBezTo>
                      <a:pt x="25462" y="47131"/>
                      <a:pt x="20613" y="47131"/>
                      <a:pt x="16456" y="471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1" name="Google Shape;771;p35"/>
              <p:cNvSpPr/>
              <p:nvPr/>
            </p:nvSpPr>
            <p:spPr>
              <a:xfrm>
                <a:off x="5210937" y="3436943"/>
                <a:ext cx="214061" cy="46438"/>
              </a:xfrm>
              <a:custGeom>
                <a:rect b="b" l="l" r="r" t="t"/>
                <a:pathLst>
                  <a:path extrusionOk="0" h="46438" w="214061">
                    <a:moveTo>
                      <a:pt x="107377" y="46438"/>
                    </a:moveTo>
                    <a:cubicBezTo>
                      <a:pt x="80360" y="46438"/>
                      <a:pt x="54035" y="46438"/>
                      <a:pt x="27017" y="46438"/>
                    </a:cubicBezTo>
                    <a:cubicBezTo>
                      <a:pt x="11084" y="46438"/>
                      <a:pt x="693" y="37428"/>
                      <a:pt x="0" y="23566"/>
                    </a:cubicBezTo>
                    <a:cubicBezTo>
                      <a:pt x="0" y="9704"/>
                      <a:pt x="10391" y="0"/>
                      <a:pt x="27017" y="0"/>
                    </a:cubicBezTo>
                    <a:cubicBezTo>
                      <a:pt x="80360" y="0"/>
                      <a:pt x="133702" y="0"/>
                      <a:pt x="187044" y="0"/>
                    </a:cubicBezTo>
                    <a:cubicBezTo>
                      <a:pt x="202977" y="0"/>
                      <a:pt x="213369" y="9010"/>
                      <a:pt x="214061" y="22873"/>
                    </a:cubicBezTo>
                    <a:cubicBezTo>
                      <a:pt x="214061" y="36735"/>
                      <a:pt x="203670" y="46438"/>
                      <a:pt x="187044" y="46438"/>
                    </a:cubicBezTo>
                    <a:cubicBezTo>
                      <a:pt x="160719" y="46438"/>
                      <a:pt x="134395" y="46438"/>
                      <a:pt x="107377"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2" name="Google Shape;772;p35"/>
              <p:cNvSpPr/>
              <p:nvPr/>
            </p:nvSpPr>
            <p:spPr>
              <a:xfrm>
                <a:off x="5165184" y="3529820"/>
                <a:ext cx="153160" cy="46438"/>
              </a:xfrm>
              <a:custGeom>
                <a:rect b="b" l="l" r="r" t="t"/>
                <a:pathLst>
                  <a:path extrusionOk="0" h="46438" w="153160">
                    <a:moveTo>
                      <a:pt x="76234" y="0"/>
                    </a:moveTo>
                    <a:cubicBezTo>
                      <a:pt x="93553" y="0"/>
                      <a:pt x="110179" y="0"/>
                      <a:pt x="127498" y="0"/>
                    </a:cubicBezTo>
                    <a:cubicBezTo>
                      <a:pt x="142738" y="0"/>
                      <a:pt x="153823" y="10397"/>
                      <a:pt x="153130" y="23565"/>
                    </a:cubicBezTo>
                    <a:cubicBezTo>
                      <a:pt x="153130" y="36735"/>
                      <a:pt x="142738" y="46438"/>
                      <a:pt x="127498" y="46438"/>
                    </a:cubicBezTo>
                    <a:cubicBezTo>
                      <a:pt x="93553" y="46438"/>
                      <a:pt x="59608" y="46438"/>
                      <a:pt x="25663" y="46438"/>
                    </a:cubicBezTo>
                    <a:cubicBezTo>
                      <a:pt x="10422" y="46438"/>
                      <a:pt x="-662" y="36041"/>
                      <a:pt x="31" y="22873"/>
                    </a:cubicBezTo>
                    <a:cubicBezTo>
                      <a:pt x="31" y="9703"/>
                      <a:pt x="10422" y="693"/>
                      <a:pt x="25663" y="0"/>
                    </a:cubicBezTo>
                    <a:cubicBezTo>
                      <a:pt x="42289" y="0"/>
                      <a:pt x="59608" y="0"/>
                      <a:pt x="7623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3" name="Google Shape;773;p35"/>
              <p:cNvSpPr/>
              <p:nvPr/>
            </p:nvSpPr>
            <p:spPr>
              <a:xfrm>
                <a:off x="5364729" y="3529512"/>
                <a:ext cx="106684" cy="47054"/>
              </a:xfrm>
              <a:custGeom>
                <a:rect b="b" l="l" r="r" t="t"/>
                <a:pathLst>
                  <a:path extrusionOk="0" h="47054" w="106684">
                    <a:moveTo>
                      <a:pt x="52649" y="46746"/>
                    </a:moveTo>
                    <a:cubicBezTo>
                      <a:pt x="43644" y="46746"/>
                      <a:pt x="33945" y="46746"/>
                      <a:pt x="24939" y="46746"/>
                    </a:cubicBezTo>
                    <a:cubicBezTo>
                      <a:pt x="10391" y="46053"/>
                      <a:pt x="0" y="36350"/>
                      <a:pt x="0" y="23181"/>
                    </a:cubicBezTo>
                    <a:cubicBezTo>
                      <a:pt x="0" y="10011"/>
                      <a:pt x="10391" y="308"/>
                      <a:pt x="24246" y="308"/>
                    </a:cubicBezTo>
                    <a:cubicBezTo>
                      <a:pt x="43644" y="308"/>
                      <a:pt x="63733" y="-385"/>
                      <a:pt x="83131" y="308"/>
                    </a:cubicBezTo>
                    <a:cubicBezTo>
                      <a:pt x="96986" y="308"/>
                      <a:pt x="106684" y="10705"/>
                      <a:pt x="106684" y="23874"/>
                    </a:cubicBezTo>
                    <a:cubicBezTo>
                      <a:pt x="106684" y="37043"/>
                      <a:pt x="96293" y="46053"/>
                      <a:pt x="82438" y="46746"/>
                    </a:cubicBezTo>
                    <a:cubicBezTo>
                      <a:pt x="72739" y="47440"/>
                      <a:pt x="63041" y="46746"/>
                      <a:pt x="52649" y="467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4" name="Google Shape;774;p35"/>
              <p:cNvSpPr/>
              <p:nvPr/>
            </p:nvSpPr>
            <p:spPr>
              <a:xfrm>
                <a:off x="4838927" y="3437117"/>
                <a:ext cx="93521" cy="46958"/>
              </a:xfrm>
              <a:custGeom>
                <a:rect b="b" l="l" r="r" t="t"/>
                <a:pathLst>
                  <a:path extrusionOk="0" h="46958" w="93521">
                    <a:moveTo>
                      <a:pt x="46415" y="46265"/>
                    </a:moveTo>
                    <a:cubicBezTo>
                      <a:pt x="38794" y="46265"/>
                      <a:pt x="31174" y="46265"/>
                      <a:pt x="23554" y="46265"/>
                    </a:cubicBezTo>
                    <a:cubicBezTo>
                      <a:pt x="9699" y="45572"/>
                      <a:pt x="0" y="35175"/>
                      <a:pt x="0" y="22699"/>
                    </a:cubicBezTo>
                    <a:cubicBezTo>
                      <a:pt x="0" y="10223"/>
                      <a:pt x="9699" y="520"/>
                      <a:pt x="23554" y="520"/>
                    </a:cubicBezTo>
                    <a:cubicBezTo>
                      <a:pt x="38794" y="-173"/>
                      <a:pt x="54728" y="-173"/>
                      <a:pt x="69968" y="520"/>
                    </a:cubicBezTo>
                    <a:cubicBezTo>
                      <a:pt x="83131" y="1213"/>
                      <a:pt x="92829" y="10916"/>
                      <a:pt x="93522" y="23393"/>
                    </a:cubicBezTo>
                    <a:cubicBezTo>
                      <a:pt x="93522" y="36562"/>
                      <a:pt x="83823" y="46265"/>
                      <a:pt x="69968" y="46958"/>
                    </a:cubicBezTo>
                    <a:cubicBezTo>
                      <a:pt x="62348" y="46265"/>
                      <a:pt x="54035" y="46265"/>
                      <a:pt x="46415" y="462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5" name="Google Shape;775;p35"/>
              <p:cNvSpPr/>
              <p:nvPr/>
            </p:nvSpPr>
            <p:spPr>
              <a:xfrm>
                <a:off x="5472073" y="3436943"/>
                <a:ext cx="46479" cy="46438"/>
              </a:xfrm>
              <a:custGeom>
                <a:rect b="b" l="l" r="r" t="t"/>
                <a:pathLst>
                  <a:path extrusionOk="0" h="46438" w="46479">
                    <a:moveTo>
                      <a:pt x="22894" y="46438"/>
                    </a:moveTo>
                    <a:cubicBezTo>
                      <a:pt x="9731" y="46438"/>
                      <a:pt x="-660" y="35348"/>
                      <a:pt x="33" y="22873"/>
                    </a:cubicBezTo>
                    <a:cubicBezTo>
                      <a:pt x="725" y="10397"/>
                      <a:pt x="11117" y="0"/>
                      <a:pt x="23586" y="0"/>
                    </a:cubicBezTo>
                    <a:cubicBezTo>
                      <a:pt x="36749" y="0"/>
                      <a:pt x="47140" y="11090"/>
                      <a:pt x="46447" y="23566"/>
                    </a:cubicBezTo>
                    <a:cubicBezTo>
                      <a:pt x="45754" y="36042"/>
                      <a:pt x="35363" y="46438"/>
                      <a:pt x="22894"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6" name="Google Shape;776;p35"/>
              <p:cNvSpPr/>
              <p:nvPr/>
            </p:nvSpPr>
            <p:spPr>
              <a:xfrm>
                <a:off x="5751286" y="3529788"/>
                <a:ext cx="46414" cy="46503"/>
              </a:xfrm>
              <a:custGeom>
                <a:rect b="b" l="l" r="r" t="t"/>
                <a:pathLst>
                  <a:path extrusionOk="0" h="46503" w="46414">
                    <a:moveTo>
                      <a:pt x="46415" y="23598"/>
                    </a:moveTo>
                    <a:cubicBezTo>
                      <a:pt x="46415" y="36768"/>
                      <a:pt x="35331" y="47164"/>
                      <a:pt x="22168" y="46471"/>
                    </a:cubicBezTo>
                    <a:cubicBezTo>
                      <a:pt x="9699" y="45778"/>
                      <a:pt x="0" y="35381"/>
                      <a:pt x="0" y="22905"/>
                    </a:cubicBezTo>
                    <a:cubicBezTo>
                      <a:pt x="0" y="9736"/>
                      <a:pt x="11084" y="-661"/>
                      <a:pt x="24246" y="33"/>
                    </a:cubicBezTo>
                    <a:cubicBezTo>
                      <a:pt x="36716" y="726"/>
                      <a:pt x="46415" y="11815"/>
                      <a:pt x="46415" y="2359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7" name="Google Shape;777;p35"/>
              <p:cNvSpPr/>
              <p:nvPr/>
            </p:nvSpPr>
            <p:spPr>
              <a:xfrm>
                <a:off x="4797522" y="2571244"/>
                <a:ext cx="502090" cy="233151"/>
              </a:xfrm>
              <a:custGeom>
                <a:rect b="b" l="l" r="r" t="t"/>
                <a:pathLst>
                  <a:path extrusionOk="0" h="233151" w="502090">
                    <a:moveTo>
                      <a:pt x="217365" y="143478"/>
                    </a:moveTo>
                    <a:cubicBezTo>
                      <a:pt x="231913" y="158033"/>
                      <a:pt x="244383" y="169816"/>
                      <a:pt x="256159" y="181599"/>
                    </a:cubicBezTo>
                    <a:cubicBezTo>
                      <a:pt x="259623" y="185065"/>
                      <a:pt x="263087" y="188530"/>
                      <a:pt x="266551" y="192689"/>
                    </a:cubicBezTo>
                    <a:cubicBezTo>
                      <a:pt x="276249" y="203779"/>
                      <a:pt x="276249" y="216948"/>
                      <a:pt x="267244" y="225958"/>
                    </a:cubicBezTo>
                    <a:cubicBezTo>
                      <a:pt x="258238" y="235662"/>
                      <a:pt x="244383" y="235662"/>
                      <a:pt x="233991" y="225265"/>
                    </a:cubicBezTo>
                    <a:cubicBezTo>
                      <a:pt x="217365" y="209323"/>
                      <a:pt x="201432" y="193382"/>
                      <a:pt x="185498" y="176747"/>
                    </a:cubicBezTo>
                    <a:cubicBezTo>
                      <a:pt x="182727" y="173975"/>
                      <a:pt x="180649" y="169816"/>
                      <a:pt x="177878" y="166351"/>
                    </a:cubicBezTo>
                    <a:cubicBezTo>
                      <a:pt x="161252" y="180213"/>
                      <a:pt x="150861" y="194768"/>
                      <a:pt x="143240" y="212096"/>
                    </a:cubicBezTo>
                    <a:cubicBezTo>
                      <a:pt x="136313" y="229424"/>
                      <a:pt x="130771" y="232889"/>
                      <a:pt x="112759" y="232889"/>
                    </a:cubicBezTo>
                    <a:cubicBezTo>
                      <a:pt x="84356" y="232889"/>
                      <a:pt x="55953" y="232889"/>
                      <a:pt x="27550" y="232889"/>
                    </a:cubicBezTo>
                    <a:cubicBezTo>
                      <a:pt x="6075" y="232889"/>
                      <a:pt x="-3624" y="220413"/>
                      <a:pt x="1225" y="199620"/>
                    </a:cubicBezTo>
                    <a:cubicBezTo>
                      <a:pt x="27550" y="82484"/>
                      <a:pt x="132156" y="-689"/>
                      <a:pt x="253388" y="4"/>
                    </a:cubicBezTo>
                    <a:cubicBezTo>
                      <a:pt x="372542" y="697"/>
                      <a:pt x="476456" y="85950"/>
                      <a:pt x="501395" y="201699"/>
                    </a:cubicBezTo>
                    <a:cubicBezTo>
                      <a:pt x="504859" y="219720"/>
                      <a:pt x="495160" y="232196"/>
                      <a:pt x="477149" y="232889"/>
                    </a:cubicBezTo>
                    <a:cubicBezTo>
                      <a:pt x="446667" y="232889"/>
                      <a:pt x="416186" y="232889"/>
                      <a:pt x="385012" y="232889"/>
                    </a:cubicBezTo>
                    <a:cubicBezTo>
                      <a:pt x="370464" y="232889"/>
                      <a:pt x="363536" y="224572"/>
                      <a:pt x="358687" y="212096"/>
                    </a:cubicBezTo>
                    <a:cubicBezTo>
                      <a:pt x="339290" y="164964"/>
                      <a:pt x="294954" y="137240"/>
                      <a:pt x="245075" y="139320"/>
                    </a:cubicBezTo>
                    <a:cubicBezTo>
                      <a:pt x="236762" y="140012"/>
                      <a:pt x="229142" y="141399"/>
                      <a:pt x="217365" y="143478"/>
                    </a:cubicBezTo>
                    <a:close/>
                    <a:moveTo>
                      <a:pt x="147397" y="74167"/>
                    </a:moveTo>
                    <a:cubicBezTo>
                      <a:pt x="157788" y="83871"/>
                      <a:pt x="167487" y="93574"/>
                      <a:pt x="177185" y="101891"/>
                    </a:cubicBezTo>
                    <a:cubicBezTo>
                      <a:pt x="179956" y="104664"/>
                      <a:pt x="186191" y="105357"/>
                      <a:pt x="189655" y="104664"/>
                    </a:cubicBezTo>
                    <a:cubicBezTo>
                      <a:pt x="207667" y="101198"/>
                      <a:pt x="224985" y="94267"/>
                      <a:pt x="242997" y="93574"/>
                    </a:cubicBezTo>
                    <a:cubicBezTo>
                      <a:pt x="309502" y="91495"/>
                      <a:pt x="360073" y="120605"/>
                      <a:pt x="394018" y="178134"/>
                    </a:cubicBezTo>
                    <a:cubicBezTo>
                      <a:pt x="396096" y="181599"/>
                      <a:pt x="400253" y="185758"/>
                      <a:pt x="403716" y="185758"/>
                    </a:cubicBezTo>
                    <a:cubicBezTo>
                      <a:pt x="418264" y="186451"/>
                      <a:pt x="432119" y="186451"/>
                      <a:pt x="446667" y="186451"/>
                    </a:cubicBezTo>
                    <a:cubicBezTo>
                      <a:pt x="415493" y="78326"/>
                      <a:pt x="273478" y="3470"/>
                      <a:pt x="147397" y="74167"/>
                    </a:cubicBezTo>
                    <a:close/>
                    <a:moveTo>
                      <a:pt x="109295" y="101891"/>
                    </a:moveTo>
                    <a:cubicBezTo>
                      <a:pt x="84356" y="125457"/>
                      <a:pt x="65652" y="152489"/>
                      <a:pt x="53875" y="185758"/>
                    </a:cubicBezTo>
                    <a:cubicBezTo>
                      <a:pt x="69808" y="185758"/>
                      <a:pt x="83663" y="185758"/>
                      <a:pt x="98211" y="185758"/>
                    </a:cubicBezTo>
                    <a:cubicBezTo>
                      <a:pt x="100982" y="185758"/>
                      <a:pt x="104446" y="183679"/>
                      <a:pt x="105832" y="182292"/>
                    </a:cubicBezTo>
                    <a:cubicBezTo>
                      <a:pt x="117608" y="166351"/>
                      <a:pt x="128692" y="149716"/>
                      <a:pt x="140469" y="133081"/>
                    </a:cubicBezTo>
                    <a:cubicBezTo>
                      <a:pt x="130771" y="123378"/>
                      <a:pt x="120379" y="112981"/>
                      <a:pt x="109295" y="1018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8" name="Google Shape;778;p35"/>
              <p:cNvSpPr/>
              <p:nvPr/>
            </p:nvSpPr>
            <p:spPr>
              <a:xfrm>
                <a:off x="5071173" y="2850572"/>
                <a:ext cx="139763" cy="186446"/>
              </a:xfrm>
              <a:custGeom>
                <a:rect b="b" l="l" r="r" t="t"/>
                <a:pathLst>
                  <a:path extrusionOk="0" h="186446" w="139763">
                    <a:moveTo>
                      <a:pt x="46934" y="45745"/>
                    </a:moveTo>
                    <a:cubicBezTo>
                      <a:pt x="62868" y="45745"/>
                      <a:pt x="77415" y="45745"/>
                      <a:pt x="93349" y="45745"/>
                    </a:cubicBezTo>
                    <a:cubicBezTo>
                      <a:pt x="93349" y="38814"/>
                      <a:pt x="93349" y="31190"/>
                      <a:pt x="93349" y="24259"/>
                    </a:cubicBezTo>
                    <a:cubicBezTo>
                      <a:pt x="94042" y="10397"/>
                      <a:pt x="103048" y="0"/>
                      <a:pt x="116210" y="0"/>
                    </a:cubicBezTo>
                    <a:cubicBezTo>
                      <a:pt x="129372" y="0"/>
                      <a:pt x="139763" y="9704"/>
                      <a:pt x="139763" y="23566"/>
                    </a:cubicBezTo>
                    <a:cubicBezTo>
                      <a:pt x="139763" y="70004"/>
                      <a:pt x="139763" y="115749"/>
                      <a:pt x="139763" y="162188"/>
                    </a:cubicBezTo>
                    <a:cubicBezTo>
                      <a:pt x="139763" y="176050"/>
                      <a:pt x="129372" y="186447"/>
                      <a:pt x="116210" y="185754"/>
                    </a:cubicBezTo>
                    <a:cubicBezTo>
                      <a:pt x="103048" y="185754"/>
                      <a:pt x="93349" y="175357"/>
                      <a:pt x="93349" y="161495"/>
                    </a:cubicBezTo>
                    <a:cubicBezTo>
                      <a:pt x="93349" y="139315"/>
                      <a:pt x="93349" y="116443"/>
                      <a:pt x="93349" y="93570"/>
                    </a:cubicBezTo>
                    <a:cubicBezTo>
                      <a:pt x="77415" y="93570"/>
                      <a:pt x="62868" y="93570"/>
                      <a:pt x="46934" y="93570"/>
                    </a:cubicBezTo>
                    <a:cubicBezTo>
                      <a:pt x="46934" y="112977"/>
                      <a:pt x="46934" y="132384"/>
                      <a:pt x="46934" y="151791"/>
                    </a:cubicBezTo>
                    <a:cubicBezTo>
                      <a:pt x="46934" y="155950"/>
                      <a:pt x="46934" y="159416"/>
                      <a:pt x="46934" y="163574"/>
                    </a:cubicBezTo>
                    <a:cubicBezTo>
                      <a:pt x="46241" y="176743"/>
                      <a:pt x="35850" y="186447"/>
                      <a:pt x="23381" y="186447"/>
                    </a:cubicBezTo>
                    <a:cubicBezTo>
                      <a:pt x="11604" y="186447"/>
                      <a:pt x="520" y="176743"/>
                      <a:pt x="520" y="164267"/>
                    </a:cubicBezTo>
                    <a:cubicBezTo>
                      <a:pt x="-173" y="117136"/>
                      <a:pt x="-173" y="69311"/>
                      <a:pt x="520" y="22180"/>
                    </a:cubicBezTo>
                    <a:cubicBezTo>
                      <a:pt x="520" y="9704"/>
                      <a:pt x="10911" y="0"/>
                      <a:pt x="23381" y="0"/>
                    </a:cubicBezTo>
                    <a:cubicBezTo>
                      <a:pt x="35850" y="0"/>
                      <a:pt x="46241" y="9011"/>
                      <a:pt x="46934" y="22180"/>
                    </a:cubicBezTo>
                    <a:cubicBezTo>
                      <a:pt x="47627" y="29804"/>
                      <a:pt x="46934" y="37428"/>
                      <a:pt x="46934" y="4574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9" name="Google Shape;779;p35"/>
              <p:cNvSpPr/>
              <p:nvPr/>
            </p:nvSpPr>
            <p:spPr>
              <a:xfrm>
                <a:off x="4885342" y="2850052"/>
                <a:ext cx="139936" cy="186306"/>
              </a:xfrm>
              <a:custGeom>
                <a:rect b="b" l="l" r="r" t="t"/>
                <a:pathLst>
                  <a:path extrusionOk="0" h="186306" w="139936">
                    <a:moveTo>
                      <a:pt x="46415" y="139835"/>
                    </a:moveTo>
                    <a:cubicBezTo>
                      <a:pt x="46415" y="148845"/>
                      <a:pt x="46415" y="155777"/>
                      <a:pt x="46415" y="162708"/>
                    </a:cubicBezTo>
                    <a:cubicBezTo>
                      <a:pt x="45722" y="176570"/>
                      <a:pt x="36023" y="186967"/>
                      <a:pt x="22861" y="186274"/>
                    </a:cubicBezTo>
                    <a:cubicBezTo>
                      <a:pt x="10391" y="186274"/>
                      <a:pt x="0" y="176570"/>
                      <a:pt x="0" y="163401"/>
                    </a:cubicBezTo>
                    <a:cubicBezTo>
                      <a:pt x="0" y="116963"/>
                      <a:pt x="0" y="70524"/>
                      <a:pt x="0" y="23393"/>
                    </a:cubicBezTo>
                    <a:cubicBezTo>
                      <a:pt x="0" y="9530"/>
                      <a:pt x="9699" y="520"/>
                      <a:pt x="24246" y="520"/>
                    </a:cubicBezTo>
                    <a:cubicBezTo>
                      <a:pt x="40873" y="-173"/>
                      <a:pt x="56806" y="-173"/>
                      <a:pt x="73432" y="520"/>
                    </a:cubicBezTo>
                    <a:cubicBezTo>
                      <a:pt x="110148" y="1906"/>
                      <a:pt x="139937" y="32403"/>
                      <a:pt x="139937" y="69831"/>
                    </a:cubicBezTo>
                    <a:cubicBezTo>
                      <a:pt x="139937" y="107259"/>
                      <a:pt x="110841" y="138449"/>
                      <a:pt x="73432" y="140528"/>
                    </a:cubicBezTo>
                    <a:cubicBezTo>
                      <a:pt x="65119" y="139835"/>
                      <a:pt x="56113" y="139835"/>
                      <a:pt x="46415" y="139835"/>
                    </a:cubicBezTo>
                    <a:close/>
                    <a:moveTo>
                      <a:pt x="47107" y="46958"/>
                    </a:moveTo>
                    <a:cubicBezTo>
                      <a:pt x="47107" y="62900"/>
                      <a:pt x="47107" y="77455"/>
                      <a:pt x="47107" y="93397"/>
                    </a:cubicBezTo>
                    <a:cubicBezTo>
                      <a:pt x="62348" y="92010"/>
                      <a:pt x="78281" y="98248"/>
                      <a:pt x="89365" y="82307"/>
                    </a:cubicBezTo>
                    <a:cubicBezTo>
                      <a:pt x="94908" y="73990"/>
                      <a:pt x="94908" y="65672"/>
                      <a:pt x="89365" y="57355"/>
                    </a:cubicBezTo>
                    <a:cubicBezTo>
                      <a:pt x="78281" y="41413"/>
                      <a:pt x="62348" y="47651"/>
                      <a:pt x="47107" y="4695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0" name="Google Shape;780;p35"/>
            <p:cNvGrpSpPr/>
            <p:nvPr/>
          </p:nvGrpSpPr>
          <p:grpSpPr>
            <a:xfrm>
              <a:off x="4537072" y="3432254"/>
              <a:ext cx="993088" cy="558478"/>
              <a:chOff x="4851397" y="2617866"/>
              <a:chExt cx="993088" cy="558478"/>
            </a:xfrm>
          </p:grpSpPr>
          <p:sp>
            <p:nvSpPr>
              <p:cNvPr id="781" name="Google Shape;781;p35"/>
              <p:cNvSpPr/>
              <p:nvPr/>
            </p:nvSpPr>
            <p:spPr>
              <a:xfrm>
                <a:off x="5704492" y="2946221"/>
                <a:ext cx="139993" cy="180901"/>
              </a:xfrm>
              <a:custGeom>
                <a:rect b="b" l="l" r="r" t="t"/>
                <a:pathLst>
                  <a:path extrusionOk="0" h="180901" w="139993">
                    <a:moveTo>
                      <a:pt x="138930" y="0"/>
                    </a:moveTo>
                    <a:cubicBezTo>
                      <a:pt x="150014" y="101887"/>
                      <a:pt x="72426" y="173971"/>
                      <a:pt x="1072" y="180902"/>
                    </a:cubicBezTo>
                    <a:cubicBezTo>
                      <a:pt x="-10012" y="79014"/>
                      <a:pt x="66884" y="6931"/>
                      <a:pt x="13893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2" name="Google Shape;782;p35"/>
              <p:cNvSpPr/>
              <p:nvPr/>
            </p:nvSpPr>
            <p:spPr>
              <a:xfrm>
                <a:off x="5429155" y="3082504"/>
                <a:ext cx="133009" cy="93840"/>
              </a:xfrm>
              <a:custGeom>
                <a:rect b="b" l="l" r="r" t="t"/>
                <a:pathLst>
                  <a:path extrusionOk="0" h="93840" w="133009">
                    <a:moveTo>
                      <a:pt x="0" y="953"/>
                    </a:moveTo>
                    <a:cubicBezTo>
                      <a:pt x="64426" y="-6671"/>
                      <a:pt x="121925" y="32143"/>
                      <a:pt x="133009" y="91751"/>
                    </a:cubicBezTo>
                    <a:cubicBezTo>
                      <a:pt x="73432" y="104227"/>
                      <a:pt x="7620" y="59175"/>
                      <a:pt x="0" y="95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3" name="Google Shape;783;p35"/>
              <p:cNvSpPr/>
              <p:nvPr/>
            </p:nvSpPr>
            <p:spPr>
              <a:xfrm>
                <a:off x="4944919" y="2617866"/>
                <a:ext cx="299962" cy="139309"/>
              </a:xfrm>
              <a:custGeom>
                <a:rect b="b" l="l" r="r" t="t"/>
                <a:pathLst>
                  <a:path extrusionOk="0" h="139309" w="299962">
                    <a:moveTo>
                      <a:pt x="0" y="27545"/>
                    </a:moveTo>
                    <a:cubicBezTo>
                      <a:pt x="126081" y="-43152"/>
                      <a:pt x="268096" y="32397"/>
                      <a:pt x="299963" y="139136"/>
                    </a:cubicBezTo>
                    <a:cubicBezTo>
                      <a:pt x="285415" y="139136"/>
                      <a:pt x="270867" y="139829"/>
                      <a:pt x="257012" y="138443"/>
                    </a:cubicBezTo>
                    <a:cubicBezTo>
                      <a:pt x="253549" y="138443"/>
                      <a:pt x="249392" y="134285"/>
                      <a:pt x="247314" y="130819"/>
                    </a:cubicBezTo>
                    <a:cubicBezTo>
                      <a:pt x="213369" y="73291"/>
                      <a:pt x="162798" y="44180"/>
                      <a:pt x="96293" y="46259"/>
                    </a:cubicBezTo>
                    <a:cubicBezTo>
                      <a:pt x="78281" y="46953"/>
                      <a:pt x="60962" y="53884"/>
                      <a:pt x="42951" y="57349"/>
                    </a:cubicBezTo>
                    <a:cubicBezTo>
                      <a:pt x="38794" y="58042"/>
                      <a:pt x="33252" y="57349"/>
                      <a:pt x="30481" y="54577"/>
                    </a:cubicBezTo>
                    <a:cubicBezTo>
                      <a:pt x="19397" y="46953"/>
                      <a:pt x="10391" y="37249"/>
                      <a:pt x="0" y="2754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4" name="Google Shape;784;p35"/>
              <p:cNvSpPr/>
              <p:nvPr/>
            </p:nvSpPr>
            <p:spPr>
              <a:xfrm>
                <a:off x="4851397" y="2673136"/>
                <a:ext cx="86594" cy="83481"/>
              </a:xfrm>
              <a:custGeom>
                <a:rect b="b" l="l" r="r" t="t"/>
                <a:pathLst>
                  <a:path extrusionOk="0" h="83481" w="86594">
                    <a:moveTo>
                      <a:pt x="55420" y="0"/>
                    </a:moveTo>
                    <a:cubicBezTo>
                      <a:pt x="67197" y="11090"/>
                      <a:pt x="77588" y="21486"/>
                      <a:pt x="86594" y="30497"/>
                    </a:cubicBezTo>
                    <a:cubicBezTo>
                      <a:pt x="74817" y="47132"/>
                      <a:pt x="63733" y="63766"/>
                      <a:pt x="51957" y="79708"/>
                    </a:cubicBezTo>
                    <a:cubicBezTo>
                      <a:pt x="50571" y="81787"/>
                      <a:pt x="47107" y="83173"/>
                      <a:pt x="44336" y="83173"/>
                    </a:cubicBezTo>
                    <a:cubicBezTo>
                      <a:pt x="29788" y="83866"/>
                      <a:pt x="15933" y="83173"/>
                      <a:pt x="0" y="83173"/>
                    </a:cubicBezTo>
                    <a:cubicBezTo>
                      <a:pt x="11084" y="49904"/>
                      <a:pt x="30481" y="22873"/>
                      <a:pt x="5542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36"/>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0" name="Google Shape;790;p36"/>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b="1" lang="en-IE" sz="1800"/>
              <a:t>S</a:t>
            </a:r>
            <a:r>
              <a:rPr b="1" lang="en-IE" sz="1800"/>
              <a:t>iti web</a:t>
            </a:r>
            <a:r>
              <a:rPr lang="en-IE" sz="1800"/>
              <a:t>: 	Agrilearner.com; Europe Resources: </a:t>
            </a:r>
            <a:r>
              <a:rPr lang="en-IE" sz="1800" u="sng">
                <a:solidFill>
                  <a:srgbClr val="87AF3F"/>
                </a:solidFill>
                <a:hlinkClick r:id="rId3">
                  <a:extLst>
                    <a:ext uri="{A12FA001-AC4F-418D-AE19-62706E023703}">
                      <ahyp:hlinkClr val="tx"/>
                    </a:ext>
                  </a:extLst>
                </a:hlinkClick>
              </a:rPr>
              <a:t>https://education.nationalgeographic.org/resource/europe-resources/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	Farm on a Paris rooftop: </a:t>
            </a:r>
            <a:r>
              <a:rPr lang="en-IE" sz="1800" u="sng">
                <a:solidFill>
                  <a:srgbClr val="87AF3F"/>
                </a:solidFill>
                <a:hlinkClick r:id="rId4">
                  <a:extLst>
                    <a:ext uri="{A12FA001-AC4F-418D-AE19-62706E023703}">
                      <ahyp:hlinkClr val="tx"/>
                    </a:ext>
                  </a:extLst>
                </a:hlinkClick>
              </a:rPr>
              <a:t>https://www.youtube.com/watch?v=IgN4Q8uCYuk</a:t>
            </a:r>
            <a:r>
              <a:rPr lang="en-IE" sz="1800">
                <a:solidFill>
                  <a:srgbClr val="87AF3F"/>
                </a:solidFill>
              </a:rPr>
              <a:t>; </a:t>
            </a:r>
            <a:r>
              <a:rPr lang="en-IE" sz="1800"/>
              <a:t>How Singapore is leaing the way in efficient urban farming  </a:t>
            </a:r>
            <a:r>
              <a:rPr lang="en-IE" sz="1800" u="sng">
                <a:solidFill>
                  <a:srgbClr val="87AF3F"/>
                </a:solidFill>
                <a:hlinkClick r:id="rId5">
                  <a:extLst>
                    <a:ext uri="{A12FA001-AC4F-418D-AE19-62706E023703}">
                      <ahyp:hlinkClr val="tx"/>
                    </a:ext>
                  </a:extLst>
                </a:hlinkClick>
              </a:rPr>
              <a:t>https://www.youtube.com/watch?v=W9tGyNyfDbs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Case Study:</a:t>
            </a:r>
            <a:r>
              <a:rPr lang="en-IE" sz="1800"/>
              <a:t>	 L’Autre Champ, Bioteket, Green Connect. L’ilo  New Urban Trade Sheet: Urban Floriculturist</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Pubblicazione: </a:t>
            </a:r>
            <a:r>
              <a:rPr lang="en-IE" sz="1800"/>
              <a:t>Salama, A.M. et al 2021. Temperate Fruit Trees under Climate Change: Challenges for Dormancy and Chilling Requirements in Warm Winter Regions. Horticulturae. Vol 7(4). </a:t>
            </a:r>
            <a:r>
              <a:rPr lang="en-IE" sz="1800" u="sng">
                <a:solidFill>
                  <a:srgbClr val="87AF3F"/>
                </a:solidFill>
                <a:hlinkClick r:id="rId6">
                  <a:extLst>
                    <a:ext uri="{A12FA001-AC4F-418D-AE19-62706E023703}">
                      <ahyp:hlinkClr val="tx"/>
                    </a:ext>
                  </a:extLst>
                </a:hlinkClick>
              </a:rPr>
              <a:t>https://www.mdpi.com/2311-7524/7/4/86</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791" name="Google Shape;791;p36"/>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792" name="Google Shape;792;p36"/>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37"/>
          <p:cNvSpPr txBox="1"/>
          <p:nvPr>
            <p:ph idx="1" type="body"/>
          </p:nvPr>
        </p:nvSpPr>
        <p:spPr>
          <a:xfrm>
            <a:off x="3792859" y="861990"/>
            <a:ext cx="7783640"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rPr>
              <a:t>La zootecnica si occupa della coltivazione, della gestione e dell’allevamento degli animali,  e della produzione controllata degli alimenti quali carne, fibre, latte, uova e altri prodotti. L’Unione Europea (UE) ha stabilito dal 1974 un’ampia gamma di disposizioni legislative riguardante la tutela degli animali. Nel 1998 la direttiva </a:t>
            </a:r>
            <a:r>
              <a:rPr lang="en-IE" sz="2200">
                <a:solidFill>
                  <a:srgbClr val="454545"/>
                </a:solidFill>
                <a:latin typeface="Calibri"/>
                <a:ea typeface="Calibri"/>
                <a:cs typeface="Calibri"/>
                <a:sym typeface="Calibri"/>
              </a:rPr>
              <a:t>98/58/EC del Consiglio sulla protezione degli animali da alleva</a:t>
            </a:r>
            <a:r>
              <a:rPr lang="en-IE" sz="2200">
                <a:solidFill>
                  <a:srgbClr val="454545"/>
                </a:solidFill>
              </a:rPr>
              <a:t>mento</a:t>
            </a:r>
            <a:r>
              <a:rPr lang="en-IE" sz="2200">
                <a:solidFill>
                  <a:srgbClr val="454545"/>
                </a:solidFill>
                <a:latin typeface="Calibri"/>
                <a:ea typeface="Calibri"/>
                <a:cs typeface="Calibri"/>
                <a:sym typeface="Calibri"/>
              </a:rPr>
              <a:t> ha fornito norme generali per la protezione </a:t>
            </a:r>
            <a:r>
              <a:rPr lang="en-IE" sz="2200">
                <a:solidFill>
                  <a:srgbClr val="454545"/>
                </a:solidFill>
              </a:rPr>
              <a:t>di animali di ogni specie allevati per la produzione di alimenti, lana, pelle o pellicce o per altri scopri agricoli, inclusi pesci, rettili e anfibi. Oggi la legislazione UE sulla protezione degli animali da allevamento copre con disposizioni specifiche l’allevamento di pollame, vitelli e suini, e anche, per tutte le specie, le operazioni di trasporto e macellazione. La salute e il benessere degli animali sono controllati a livello aziendale garantendo condizioni di alloggio e lettiere adeguate, alimentazione, igiene, gestione dello stress, trasporto, cure veterinarie e conformità con l’autorità competente.</a:t>
            </a:r>
            <a:endParaRPr/>
          </a:p>
        </p:txBody>
      </p:sp>
      <p:sp>
        <p:nvSpPr>
          <p:cNvPr id="798" name="Google Shape;798;p37"/>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Zootecnica</a:t>
            </a:r>
            <a:r>
              <a:rPr b="1" lang="en-IE">
                <a:solidFill>
                  <a:srgbClr val="E8A116"/>
                </a:solidFill>
              </a:rPr>
              <a:t> – cura e gestione degli animali</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799" name="Google Shape;799;p37"/>
          <p:cNvCxnSpPr/>
          <p:nvPr/>
        </p:nvCxnSpPr>
        <p:spPr>
          <a:xfrm>
            <a:off x="3482822" y="308308"/>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00" name="Google Shape;800;p37"/>
          <p:cNvGrpSpPr/>
          <p:nvPr/>
        </p:nvGrpSpPr>
        <p:grpSpPr>
          <a:xfrm>
            <a:off x="2611177" y="4750584"/>
            <a:ext cx="885933" cy="845986"/>
            <a:chOff x="10407709" y="5371716"/>
            <a:chExt cx="1086136" cy="1037162"/>
          </a:xfrm>
        </p:grpSpPr>
        <p:sp>
          <p:nvSpPr>
            <p:cNvPr id="801" name="Google Shape;801;p37"/>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2" name="Google Shape;802;p37"/>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03" name="Google Shape;803;p37"/>
            <p:cNvGrpSpPr/>
            <p:nvPr/>
          </p:nvGrpSpPr>
          <p:grpSpPr>
            <a:xfrm>
              <a:off x="10407709" y="5371716"/>
              <a:ext cx="1086136" cy="1037162"/>
              <a:chOff x="10407709" y="5371716"/>
              <a:chExt cx="1086136" cy="1037162"/>
            </a:xfrm>
          </p:grpSpPr>
          <p:grpSp>
            <p:nvGrpSpPr>
              <p:cNvPr id="804" name="Google Shape;804;p37"/>
              <p:cNvGrpSpPr/>
              <p:nvPr/>
            </p:nvGrpSpPr>
            <p:grpSpPr>
              <a:xfrm>
                <a:off x="10407709" y="5371716"/>
                <a:ext cx="1086136" cy="1037162"/>
                <a:chOff x="10407709" y="5371716"/>
                <a:chExt cx="1086136" cy="1037162"/>
              </a:xfrm>
            </p:grpSpPr>
            <p:sp>
              <p:nvSpPr>
                <p:cNvPr id="805" name="Google Shape;805;p37"/>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6" name="Google Shape;806;p37"/>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7" name="Google Shape;807;p37"/>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8" name="Google Shape;808;p37"/>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
          <p:cNvSpPr txBox="1"/>
          <p:nvPr>
            <p:ph idx="1" type="body"/>
          </p:nvPr>
        </p:nvSpPr>
        <p:spPr>
          <a:xfrm>
            <a:off x="898358" y="1882894"/>
            <a:ext cx="4516605" cy="3092213"/>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lt1"/>
              </a:buClr>
              <a:buSzPts val="2400"/>
              <a:buNone/>
            </a:pPr>
            <a:r>
              <a:rPr lang="en-IE"/>
              <a:t>L’obiettivo di questo modulo è sviluppare le competenze dei lavoratori adulti nella gestione di progetti di “Agricoltura urbana sostenibile e inclusiva” per supportare il cambiamento sociale e ambientale in contesti urbani.</a:t>
            </a:r>
            <a:endParaRPr/>
          </a:p>
        </p:txBody>
      </p:sp>
      <p:sp>
        <p:nvSpPr>
          <p:cNvPr id="196" name="Google Shape;196;p4"/>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Introduzione</a:t>
            </a:r>
            <a:endParaRPr/>
          </a:p>
          <a:p>
            <a:pPr indent="0" lvl="0" marL="0" rtl="0" algn="l">
              <a:lnSpc>
                <a:spcPct val="90000"/>
              </a:lnSpc>
              <a:spcBef>
                <a:spcPts val="1000"/>
              </a:spcBef>
              <a:spcAft>
                <a:spcPts val="0"/>
              </a:spcAft>
              <a:buClr>
                <a:schemeClr val="lt1"/>
              </a:buClr>
              <a:buSzPts val="3600"/>
              <a:buNone/>
            </a:pPr>
            <a:r>
              <a:t/>
            </a:r>
            <a:endParaRPr/>
          </a:p>
        </p:txBody>
      </p:sp>
      <p:pic>
        <p:nvPicPr>
          <p:cNvPr id="197" name="Google Shape;197;p4"/>
          <p:cNvPicPr preferRelativeResize="0"/>
          <p:nvPr>
            <p:ph idx="3" type="pic"/>
          </p:nvPr>
        </p:nvPicPr>
        <p:blipFill rotWithShape="1">
          <a:blip r:embed="rId3">
            <a:alphaModFix/>
          </a:blip>
          <a:srcRect b="0" l="9681" r="9681" t="0"/>
          <a:stretch/>
        </p:blipFill>
        <p:spPr>
          <a:xfrm>
            <a:off x="6545263" y="1452563"/>
            <a:ext cx="5646737" cy="4656137"/>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38"/>
          <p:cNvSpPr txBox="1"/>
          <p:nvPr>
            <p:ph idx="1" type="body"/>
          </p:nvPr>
        </p:nvSpPr>
        <p:spPr>
          <a:xfrm>
            <a:off x="3792859" y="600515"/>
            <a:ext cx="7783500" cy="51339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La</a:t>
            </a:r>
            <a:r>
              <a:rPr lang="en-IE" sz="2200">
                <a:solidFill>
                  <a:srgbClr val="454545"/>
                </a:solidFill>
              </a:rPr>
              <a:t> maggior parte dei prodotti agricoli viene trasformata prima di raggiungere il consumatore. La macellazione del bestiame prevede tre fasi distinte: movimentazione pre-macellazione (per evitare stress), stordimento, e infine macellazione. La legislazione UE (Regolamento </a:t>
            </a:r>
            <a:r>
              <a:rPr lang="en-IE" sz="2200">
                <a:solidFill>
                  <a:srgbClr val="454545"/>
                </a:solidFill>
                <a:latin typeface="Calibri"/>
                <a:ea typeface="Calibri"/>
                <a:cs typeface="Calibri"/>
                <a:sym typeface="Calibri"/>
              </a:rPr>
              <a:t>EC 1099/2009) sull</a:t>
            </a:r>
            <a:r>
              <a:rPr lang="en-IE" sz="2200">
                <a:solidFill>
                  <a:srgbClr val="454545"/>
                </a:solidFill>
              </a:rPr>
              <a:t>’uccisione degli animali mira a ridurre al minimo la soglia di dolore e sofferenza degli animali attraverso l’uso di metodi di stordimento adeguatamente approvati. Si applica agli animali d’allevamento. La legislazione europea impone agli agricoltori di registrare le loro mandrie/gregge presso l’autorità competente, es. Il Ministero Nazionale dell’Agricoltura. I prodotti alimentari di origine animale devono essere muniti di un bollo sanitario apposto da un veterinario abilitato, ai sensi del Regolamento </a:t>
            </a:r>
            <a:r>
              <a:rPr lang="en-IE" sz="2200">
                <a:solidFill>
                  <a:srgbClr val="454545"/>
                </a:solidFill>
                <a:latin typeface="Calibri"/>
                <a:ea typeface="Calibri"/>
                <a:cs typeface="Calibri"/>
                <a:sym typeface="Calibri"/>
              </a:rPr>
              <a:t>EC 854/2004. I sottoprodotti</a:t>
            </a:r>
            <a:r>
              <a:rPr lang="en-IE" sz="2200">
                <a:solidFill>
                  <a:srgbClr val="454545"/>
                </a:solidFill>
              </a:rPr>
              <a:t> della produzione di carne</a:t>
            </a:r>
            <a:r>
              <a:rPr lang="en-IE" sz="2200">
                <a:solidFill>
                  <a:srgbClr val="454545"/>
                </a:solidFill>
              </a:rPr>
              <a:t> di origine animale</a:t>
            </a:r>
            <a:r>
              <a:rPr lang="en-IE" sz="2200">
                <a:solidFill>
                  <a:srgbClr val="454545"/>
                </a:solidFill>
              </a:rPr>
              <a:t> sono materiali non commestibili raccolti durante il processo di macellazione, e devono essere smaltiti in modo appropriato secondo la legislazione dell’UE.</a:t>
            </a:r>
            <a:endParaRPr/>
          </a:p>
          <a:p>
            <a:pPr indent="0" lvl="0" marL="0" rtl="0" algn="just">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814" name="Google Shape;814;p38"/>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Zootecnica – cura e gestione degli animali</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15" name="Google Shape;815;p38"/>
          <p:cNvCxnSpPr/>
          <p:nvPr/>
        </p:nvCxnSpPr>
        <p:spPr>
          <a:xfrm>
            <a:off x="3482822" y="308308"/>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16" name="Google Shape;816;p38"/>
          <p:cNvGrpSpPr/>
          <p:nvPr/>
        </p:nvGrpSpPr>
        <p:grpSpPr>
          <a:xfrm>
            <a:off x="2611177" y="4750584"/>
            <a:ext cx="885933" cy="845986"/>
            <a:chOff x="10407709" y="5371716"/>
            <a:chExt cx="1086136" cy="1037162"/>
          </a:xfrm>
        </p:grpSpPr>
        <p:sp>
          <p:nvSpPr>
            <p:cNvPr id="817" name="Google Shape;817;p38"/>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8" name="Google Shape;818;p38"/>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19" name="Google Shape;819;p38"/>
            <p:cNvGrpSpPr/>
            <p:nvPr/>
          </p:nvGrpSpPr>
          <p:grpSpPr>
            <a:xfrm>
              <a:off x="10407709" y="5371716"/>
              <a:ext cx="1086136" cy="1037162"/>
              <a:chOff x="10407709" y="5371716"/>
              <a:chExt cx="1086136" cy="1037162"/>
            </a:xfrm>
          </p:grpSpPr>
          <p:grpSp>
            <p:nvGrpSpPr>
              <p:cNvPr id="820" name="Google Shape;820;p38"/>
              <p:cNvGrpSpPr/>
              <p:nvPr/>
            </p:nvGrpSpPr>
            <p:grpSpPr>
              <a:xfrm>
                <a:off x="10407709" y="5371716"/>
                <a:ext cx="1086136" cy="1037162"/>
                <a:chOff x="10407709" y="5371716"/>
                <a:chExt cx="1086136" cy="1037162"/>
              </a:xfrm>
            </p:grpSpPr>
            <p:sp>
              <p:nvSpPr>
                <p:cNvPr id="821" name="Google Shape;821;p38"/>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2" name="Google Shape;822;p38"/>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3" name="Google Shape;823;p38"/>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24" name="Google Shape;824;p38"/>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39"/>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Zootecnica – cura e gestione degli animali</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30" name="Google Shape;830;p39"/>
          <p:cNvCxnSpPr/>
          <p:nvPr/>
        </p:nvCxnSpPr>
        <p:spPr>
          <a:xfrm>
            <a:off x="3482822" y="32259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31" name="Google Shape;831;p39"/>
          <p:cNvGrpSpPr/>
          <p:nvPr/>
        </p:nvGrpSpPr>
        <p:grpSpPr>
          <a:xfrm>
            <a:off x="2611177" y="4764872"/>
            <a:ext cx="885933" cy="845986"/>
            <a:chOff x="10407709" y="5371716"/>
            <a:chExt cx="1086136" cy="1037162"/>
          </a:xfrm>
        </p:grpSpPr>
        <p:sp>
          <p:nvSpPr>
            <p:cNvPr id="832" name="Google Shape;832;p39"/>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3" name="Google Shape;833;p39"/>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34" name="Google Shape;834;p39"/>
            <p:cNvGrpSpPr/>
            <p:nvPr/>
          </p:nvGrpSpPr>
          <p:grpSpPr>
            <a:xfrm>
              <a:off x="10407709" y="5371716"/>
              <a:ext cx="1086136" cy="1037162"/>
              <a:chOff x="10407709" y="5371716"/>
              <a:chExt cx="1086136" cy="1037162"/>
            </a:xfrm>
          </p:grpSpPr>
          <p:grpSp>
            <p:nvGrpSpPr>
              <p:cNvPr id="835" name="Google Shape;835;p39"/>
              <p:cNvGrpSpPr/>
              <p:nvPr/>
            </p:nvGrpSpPr>
            <p:grpSpPr>
              <a:xfrm>
                <a:off x="10407709" y="5371716"/>
                <a:ext cx="1086136" cy="1037162"/>
                <a:chOff x="10407709" y="5371716"/>
                <a:chExt cx="1086136" cy="1037162"/>
              </a:xfrm>
            </p:grpSpPr>
            <p:sp>
              <p:nvSpPr>
                <p:cNvPr id="836" name="Google Shape;836;p39"/>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7" name="Google Shape;837;p39"/>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8" name="Google Shape;838;p39"/>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9" name="Google Shape;839;p39"/>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840" name="Google Shape;840;p39"/>
          <p:cNvPicPr preferRelativeResize="0"/>
          <p:nvPr/>
        </p:nvPicPr>
        <p:blipFill rotWithShape="1">
          <a:blip r:embed="rId3">
            <a:alphaModFix/>
          </a:blip>
          <a:srcRect b="0" l="0" r="0" t="0"/>
          <a:stretch/>
        </p:blipFill>
        <p:spPr>
          <a:xfrm>
            <a:off x="5000750" y="322596"/>
            <a:ext cx="4464975" cy="576387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4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6" name="Google Shape;846;p4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S</a:t>
            </a:r>
            <a:r>
              <a:rPr b="1" lang="en-IE" sz="1800"/>
              <a:t>iti web</a:t>
            </a:r>
            <a:r>
              <a:rPr lang="en-IE" sz="1800"/>
              <a:t>: 	 Animals </a:t>
            </a:r>
            <a:r>
              <a:rPr lang="en-IE" sz="1800" u="sng">
                <a:solidFill>
                  <a:srgbClr val="87AF3F"/>
                </a:solidFill>
                <a:hlinkClick r:id="rId3">
                  <a:extLst>
                    <a:ext uri="{A12FA001-AC4F-418D-AE19-62706E023703}">
                      <ahyp:hlinkClr val="tx"/>
                    </a:ext>
                  </a:extLst>
                </a:hlinkClick>
              </a:rPr>
              <a:t>https://www.teagasc.ie/animals/</a:t>
            </a:r>
            <a:r>
              <a:rPr lang="en-IE" sz="1800">
                <a:solidFill>
                  <a:srgbClr val="87AF3F"/>
                </a:solidFill>
              </a:rPr>
              <a:t>. </a:t>
            </a:r>
            <a:r>
              <a:rPr lang="en-IE" sz="1800"/>
              <a:t>Animal Welfare </a:t>
            </a:r>
            <a:r>
              <a:rPr lang="en-IE" sz="1800" u="sng">
                <a:solidFill>
                  <a:srgbClr val="87AF3F"/>
                </a:solidFill>
                <a:hlinkClick r:id="rId4">
                  <a:extLst>
                    <a:ext uri="{A12FA001-AC4F-418D-AE19-62706E023703}">
                      <ahyp:hlinkClr val="tx"/>
                    </a:ext>
                  </a:extLst>
                </a:hlinkClick>
              </a:rPr>
              <a:t>https://food.ec.europa.eu/animals/animal-welfare/animal-welfare-practice/animal-welfare-farm_en</a:t>
            </a:r>
            <a:r>
              <a:rPr lang="en-IE" sz="1800">
                <a:solidFill>
                  <a:srgbClr val="87AF3F"/>
                </a:solidFill>
              </a:rPr>
              <a:t>. </a:t>
            </a:r>
            <a:r>
              <a:rPr lang="en-IE" sz="1800"/>
              <a:t>Animal welfare heath and husbandry </a:t>
            </a:r>
            <a:r>
              <a:rPr lang="en-IE" sz="1800" u="sng">
                <a:solidFill>
                  <a:srgbClr val="87AF3F"/>
                </a:solidFill>
                <a:hlinkClick r:id="rId5">
                  <a:extLst>
                    <a:ext uri="{A12FA001-AC4F-418D-AE19-62706E023703}">
                      <ahyp:hlinkClr val="tx"/>
                    </a:ext>
                  </a:extLst>
                </a:hlinkClick>
              </a:rPr>
              <a:t>https://www.youtube.com/watch?v=SSTAJ7msu-4</a:t>
            </a:r>
            <a:r>
              <a:rPr lang="en-IE" sz="1800">
                <a:solidFill>
                  <a:srgbClr val="87AF3F"/>
                </a:solidFill>
              </a:rPr>
              <a:t>. </a:t>
            </a:r>
            <a:r>
              <a:rPr lang="en-IE" sz="1800"/>
              <a:t>Slaughter and Stunning </a:t>
            </a:r>
            <a:r>
              <a:rPr lang="en-IE" sz="1800" u="sng">
                <a:solidFill>
                  <a:srgbClr val="87AF3F"/>
                </a:solidFill>
                <a:hlinkClick r:id="rId6">
                  <a:extLst>
                    <a:ext uri="{A12FA001-AC4F-418D-AE19-62706E023703}">
                      <ahyp:hlinkClr val="tx"/>
                    </a:ext>
                  </a:extLst>
                </a:hlinkClick>
              </a:rPr>
              <a:t>https://food.ec.europa.eu/animals/animal-welfare/animal-welfare-practice/slaughter-stunning_en</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YouTube: </a:t>
            </a:r>
            <a:r>
              <a:rPr lang="en-IE" sz="1800"/>
              <a:t>	What does the EU do for animal welfare? </a:t>
            </a:r>
            <a:r>
              <a:rPr lang="en-IE" sz="1800" u="sng">
                <a:solidFill>
                  <a:srgbClr val="87AF3F"/>
                </a:solidFill>
                <a:hlinkClick r:id="rId7">
                  <a:extLst>
                    <a:ext uri="{A12FA001-AC4F-418D-AE19-62706E023703}">
                      <ahyp:hlinkClr val="tx"/>
                    </a:ext>
                  </a:extLst>
                </a:hlinkClick>
              </a:rPr>
              <a:t>https://www.youtube.com/watch?v=RV-p0cKyvDk</a:t>
            </a:r>
            <a:r>
              <a:rPr lang="en-IE" sz="1800">
                <a:solidFill>
                  <a:srgbClr val="87AF3F"/>
                </a:solidFill>
              </a:rPr>
              <a:t>; </a:t>
            </a:r>
            <a:r>
              <a:rPr lang="en-IE" sz="1800"/>
              <a:t>An Introduction To Animal Husbandry </a:t>
            </a:r>
            <a:r>
              <a:rPr lang="en-IE" sz="1800" u="sng">
                <a:solidFill>
                  <a:srgbClr val="87AF3F"/>
                </a:solidFill>
                <a:hlinkClick r:id="rId8">
                  <a:extLst>
                    <a:ext uri="{A12FA001-AC4F-418D-AE19-62706E023703}">
                      <ahyp:hlinkClr val="tx"/>
                    </a:ext>
                  </a:extLst>
                </a:hlinkClick>
              </a:rPr>
              <a:t>https://www.youtube.com/watch?v=RJkViXmMn-s</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Case Study: </a:t>
            </a:r>
            <a:r>
              <a:rPr lang="en-IE" sz="1800"/>
              <a:t>	Orti Generali.   New Urban Trade Sheet: Urban Farmer; Urban Shepard</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Pubblicazione: </a:t>
            </a:r>
            <a:r>
              <a:rPr lang="en-IE" sz="1800"/>
              <a:t>Simonin D. &amp; Gavinelli A., « The European Union legislation on animal welfare: state of play, enforcement and future activities » [PDF file], In: Hild S. &amp; Schweitzer L. (Eds), Animal Welfare: From Science to Law, 2019, pp.59-70.</a:t>
            </a:r>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t/>
            </a:r>
            <a:endParaRPr sz="1800"/>
          </a:p>
        </p:txBody>
      </p:sp>
      <p:sp>
        <p:nvSpPr>
          <p:cNvPr id="847" name="Google Shape;847;p4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848" name="Google Shape;848;p4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41"/>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E8A116"/>
              </a:buClr>
              <a:buSzPts val="2400"/>
              <a:buNone/>
            </a:pPr>
            <a:r>
              <a:rPr b="1" lang="en-IE" sz="2200">
                <a:solidFill>
                  <a:srgbClr val="424242"/>
                </a:solidFill>
              </a:rPr>
              <a:t>Le</a:t>
            </a:r>
            <a:r>
              <a:rPr b="1" lang="en-IE" sz="2200">
                <a:solidFill>
                  <a:srgbClr val="424242"/>
                </a:solidFill>
              </a:rPr>
              <a:t> api mellifere</a:t>
            </a:r>
            <a:r>
              <a:rPr b="1" lang="en-IE" sz="2200">
                <a:solidFill>
                  <a:srgbClr val="424242"/>
                </a:solidFill>
              </a:rPr>
              <a:t> </a:t>
            </a:r>
            <a:r>
              <a:rPr lang="en-IE" sz="2200">
                <a:solidFill>
                  <a:srgbClr val="424242"/>
                </a:solidFill>
              </a:rPr>
              <a:t>(</a:t>
            </a:r>
            <a:r>
              <a:rPr i="1" lang="en-IE" sz="2200">
                <a:solidFill>
                  <a:srgbClr val="424242"/>
                </a:solidFill>
              </a:rPr>
              <a:t>Apis mellifera</a:t>
            </a:r>
            <a:r>
              <a:rPr lang="en-IE" sz="2200">
                <a:solidFill>
                  <a:srgbClr val="424242"/>
                </a:solidFill>
              </a:rPr>
              <a:t>) sono </a:t>
            </a:r>
            <a:r>
              <a:rPr lang="en-IE" sz="2200">
                <a:solidFill>
                  <a:srgbClr val="424242"/>
                </a:solidFill>
              </a:rPr>
              <a:t>importanti impollinatori di paesaggi agricoli e naturali, senza le quali la produttività di circa l’</a:t>
            </a:r>
            <a:r>
              <a:rPr b="1" lang="en-IE" sz="2200">
                <a:solidFill>
                  <a:srgbClr val="424242"/>
                </a:solidFill>
              </a:rPr>
              <a:t>80% </a:t>
            </a:r>
            <a:r>
              <a:rPr b="1" lang="en-IE" sz="2200">
                <a:solidFill>
                  <a:srgbClr val="424242"/>
                </a:solidFill>
              </a:rPr>
              <a:t>delle colture alimentari </a:t>
            </a:r>
            <a:r>
              <a:rPr lang="en-IE" sz="2200">
                <a:solidFill>
                  <a:srgbClr val="424242"/>
                </a:solidFill>
              </a:rPr>
              <a:t>sarebbe gravemente compromessa. Il settore dell</a:t>
            </a:r>
            <a:r>
              <a:rPr lang="en-IE" sz="2200">
                <a:solidFill>
                  <a:srgbClr val="424242"/>
                </a:solidFill>
              </a:rPr>
              <a:t>’apicoltura è regolato dalla legislazione nazionale ed europea. In base a questa legislazione, le api sono soggette a ispezione veterinaria per alcuni </a:t>
            </a:r>
            <a:r>
              <a:rPr b="1" lang="en-IE" sz="2200">
                <a:solidFill>
                  <a:srgbClr val="424242"/>
                </a:solidFill>
              </a:rPr>
              <a:t>p</a:t>
            </a:r>
            <a:r>
              <a:rPr b="1" lang="en-IE" sz="2200">
                <a:solidFill>
                  <a:srgbClr val="424242"/>
                </a:solidFill>
              </a:rPr>
              <a:t>arassiti</a:t>
            </a:r>
            <a:r>
              <a:rPr lang="en-IE" sz="2200">
                <a:solidFill>
                  <a:srgbClr val="424242"/>
                </a:solidFill>
              </a:rPr>
              <a:t> </a:t>
            </a:r>
            <a:r>
              <a:rPr lang="en-IE" sz="2200">
                <a:solidFill>
                  <a:srgbClr val="424242"/>
                </a:solidFill>
              </a:rPr>
              <a:t>e</a:t>
            </a:r>
            <a:r>
              <a:rPr lang="en-IE" sz="2200">
                <a:solidFill>
                  <a:srgbClr val="424242"/>
                </a:solidFill>
              </a:rPr>
              <a:t> </a:t>
            </a:r>
            <a:r>
              <a:rPr lang="en-IE" sz="2200">
                <a:solidFill>
                  <a:srgbClr val="424242"/>
                </a:solidFill>
              </a:rPr>
              <a:t>malattie soggette a denuncia, tra cui</a:t>
            </a:r>
            <a:r>
              <a:rPr lang="en-IE" sz="2200">
                <a:solidFill>
                  <a:srgbClr val="424242"/>
                </a:solidFill>
              </a:rPr>
              <a:t>:  American Foul Brood Disease (AFB), European Foul Brood Disease (EFB), Small Hive Beetle (SHB) </a:t>
            </a:r>
            <a:r>
              <a:rPr lang="en-IE" sz="2200">
                <a:solidFill>
                  <a:srgbClr val="424242"/>
                </a:solidFill>
              </a:rPr>
              <a:t>e l’acaro </a:t>
            </a:r>
            <a:r>
              <a:rPr lang="en-IE" sz="2200">
                <a:solidFill>
                  <a:srgbClr val="424242"/>
                </a:solidFill>
              </a:rPr>
              <a:t>Tropilaelaps. Il calabrone asiatico non è un parassit</a:t>
            </a:r>
            <a:r>
              <a:rPr lang="en-IE" sz="2200">
                <a:solidFill>
                  <a:srgbClr val="424242"/>
                </a:solidFill>
              </a:rPr>
              <a:t>a soggetto a denuncia, tuttavia è un parassita grave arrivato in Europa nel 2004. Meglio non introdurre api proveniente da un’altra regione per non diffondere le malattie. La produzione primaria comprende la produzione del miele, designato come alimento di origine animale</a:t>
            </a:r>
            <a:endParaRPr sz="2200">
              <a:solidFill>
                <a:srgbClr val="424242"/>
              </a:solidFill>
            </a:endParaRPr>
          </a:p>
          <a:p>
            <a:pPr indent="0" lvl="0" marL="0" rtl="0" algn="just">
              <a:lnSpc>
                <a:spcPct val="103333"/>
              </a:lnSpc>
              <a:spcBef>
                <a:spcPts val="0"/>
              </a:spcBef>
              <a:spcAft>
                <a:spcPts val="0"/>
              </a:spcAft>
              <a:buClr>
                <a:srgbClr val="E8A116"/>
              </a:buClr>
              <a:buSzPts val="2400"/>
              <a:buNone/>
            </a:pPr>
            <a:r>
              <a:rPr lang="en-IE" sz="2400">
                <a:solidFill>
                  <a:srgbClr val="424242"/>
                </a:solidFill>
              </a:rPr>
              <a:t>(Reg</a:t>
            </a:r>
            <a:r>
              <a:rPr lang="en-IE">
                <a:solidFill>
                  <a:srgbClr val="424242"/>
                </a:solidFill>
              </a:rPr>
              <a:t>olamento</a:t>
            </a:r>
            <a:r>
              <a:rPr lang="en-IE" sz="2400">
                <a:solidFill>
                  <a:srgbClr val="424242"/>
                </a:solidFill>
              </a:rPr>
              <a:t> EC No 853/2004). </a:t>
            </a:r>
            <a:r>
              <a:rPr lang="en-IE">
                <a:solidFill>
                  <a:srgbClr val="424242"/>
                </a:solidFill>
              </a:rPr>
              <a:t>Bisogna indossare DPI adeguati per evitare di prendere il tung.</a:t>
            </a:r>
            <a:endParaRPr sz="2200">
              <a:solidFill>
                <a:srgbClr val="424242"/>
              </a:solidFill>
              <a:latin typeface="Calibri"/>
              <a:ea typeface="Calibri"/>
              <a:cs typeface="Calibri"/>
              <a:sym typeface="Calibri"/>
            </a:endParaRPr>
          </a:p>
        </p:txBody>
      </p:sp>
      <p:sp>
        <p:nvSpPr>
          <p:cNvPr id="854" name="Google Shape;854;p41"/>
          <p:cNvSpPr txBox="1"/>
          <p:nvPr>
            <p:ph idx="2" type="body"/>
          </p:nvPr>
        </p:nvSpPr>
        <p:spPr>
          <a:xfrm>
            <a:off x="535250" y="761600"/>
            <a:ext cx="2988900" cy="803700"/>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Apicoltura urbana: l’allevamento delle api e la produzione </a:t>
            </a:r>
            <a:endParaRPr b="1">
              <a:solidFill>
                <a:srgbClr val="E8A116"/>
              </a:solidFill>
            </a:endParaRPr>
          </a:p>
          <a:p>
            <a:pPr indent="0" lvl="0" marL="0" rtl="0" algn="l">
              <a:lnSpc>
                <a:spcPct val="97777"/>
              </a:lnSpc>
              <a:spcBef>
                <a:spcPts val="0"/>
              </a:spcBef>
              <a:spcAft>
                <a:spcPts val="0"/>
              </a:spcAft>
              <a:buClr>
                <a:srgbClr val="E8A116"/>
              </a:buClr>
              <a:buSzPts val="3600"/>
              <a:buNone/>
            </a:pPr>
            <a:r>
              <a:rPr b="1" lang="en-IE">
                <a:solidFill>
                  <a:srgbClr val="E8A116"/>
                </a:solidFill>
              </a:rPr>
              <a:t>del miele</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55" name="Google Shape;855;p41"/>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56" name="Google Shape;856;p41"/>
          <p:cNvGrpSpPr/>
          <p:nvPr/>
        </p:nvGrpSpPr>
        <p:grpSpPr>
          <a:xfrm>
            <a:off x="2328072" y="4794279"/>
            <a:ext cx="1196186" cy="1190483"/>
            <a:chOff x="1404139" y="4323606"/>
            <a:chExt cx="1290045" cy="1283894"/>
          </a:xfrm>
        </p:grpSpPr>
        <p:grpSp>
          <p:nvGrpSpPr>
            <p:cNvPr id="857" name="Google Shape;857;p41"/>
            <p:cNvGrpSpPr/>
            <p:nvPr/>
          </p:nvGrpSpPr>
          <p:grpSpPr>
            <a:xfrm>
              <a:off x="1404139" y="4323606"/>
              <a:ext cx="1290045" cy="1283894"/>
              <a:chOff x="8997742" y="2537669"/>
              <a:chExt cx="1290045" cy="1283894"/>
            </a:xfrm>
          </p:grpSpPr>
          <p:sp>
            <p:nvSpPr>
              <p:cNvPr id="858" name="Google Shape;858;p41"/>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9" name="Google Shape;859;p41"/>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0" name="Google Shape;860;p41"/>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1" name="Google Shape;861;p41"/>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2" name="Google Shape;862;p41"/>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3" name="Google Shape;863;p41"/>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4" name="Google Shape;864;p41"/>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5" name="Google Shape;865;p41"/>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66" name="Google Shape;866;p41"/>
            <p:cNvGrpSpPr/>
            <p:nvPr/>
          </p:nvGrpSpPr>
          <p:grpSpPr>
            <a:xfrm>
              <a:off x="2332611" y="4670411"/>
              <a:ext cx="164944" cy="211585"/>
              <a:chOff x="9926214" y="2884474"/>
              <a:chExt cx="164944" cy="211585"/>
            </a:xfrm>
          </p:grpSpPr>
          <p:sp>
            <p:nvSpPr>
              <p:cNvPr id="867" name="Google Shape;867;p41"/>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8" name="Google Shape;868;p41"/>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9" name="Google Shape;869;p41"/>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42"/>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b="1" lang="en-IE" sz="2200">
                <a:solidFill>
                  <a:srgbClr val="424242"/>
                </a:solidFill>
              </a:rPr>
              <a:t>Parole in giro</a:t>
            </a:r>
            <a:r>
              <a:rPr b="1" lang="en-IE" sz="2200">
                <a:solidFill>
                  <a:srgbClr val="424242"/>
                </a:solidFill>
              </a:rPr>
              <a:t>!</a:t>
            </a:r>
            <a:r>
              <a:rPr lang="en-IE" sz="2200">
                <a:solidFill>
                  <a:srgbClr val="424242"/>
                </a:solidFill>
              </a:rPr>
              <a:t> </a:t>
            </a:r>
            <a:r>
              <a:rPr lang="en-IE" sz="2200">
                <a:solidFill>
                  <a:srgbClr val="424242"/>
                </a:solidFill>
              </a:rPr>
              <a:t>Il luogo in cui le api sono allevate si chiama</a:t>
            </a:r>
            <a:r>
              <a:rPr lang="en-IE" sz="2200">
                <a:solidFill>
                  <a:srgbClr val="424242"/>
                </a:solidFill>
              </a:rPr>
              <a:t> </a:t>
            </a:r>
            <a:r>
              <a:rPr b="1" lang="en-IE" sz="2200">
                <a:solidFill>
                  <a:srgbClr val="424242"/>
                </a:solidFill>
              </a:rPr>
              <a:t>apiar</a:t>
            </a:r>
            <a:r>
              <a:rPr b="1" lang="en-IE" sz="2200">
                <a:solidFill>
                  <a:srgbClr val="424242"/>
                </a:solidFill>
              </a:rPr>
              <a:t>io</a:t>
            </a:r>
            <a:r>
              <a:rPr lang="en-IE" sz="2200">
                <a:solidFill>
                  <a:srgbClr val="424242"/>
                </a:solidFill>
              </a:rPr>
              <a:t>. </a:t>
            </a:r>
            <a:r>
              <a:rPr lang="en-IE" sz="2200">
                <a:solidFill>
                  <a:srgbClr val="424242"/>
                </a:solidFill>
              </a:rPr>
              <a:t>La</a:t>
            </a:r>
            <a:r>
              <a:rPr lang="en-IE" sz="2200">
                <a:solidFill>
                  <a:srgbClr val="424242"/>
                </a:solidFill>
              </a:rPr>
              <a:t> </a:t>
            </a:r>
            <a:r>
              <a:rPr b="1" lang="en-IE" sz="2200">
                <a:solidFill>
                  <a:srgbClr val="424242"/>
                </a:solidFill>
              </a:rPr>
              <a:t>Regina</a:t>
            </a:r>
            <a:r>
              <a:rPr b="1" lang="en-IE" sz="2200">
                <a:solidFill>
                  <a:srgbClr val="424242"/>
                </a:solidFill>
              </a:rPr>
              <a:t> </a:t>
            </a:r>
            <a:r>
              <a:rPr lang="en-IE" sz="2200">
                <a:solidFill>
                  <a:srgbClr val="424242"/>
                </a:solidFill>
              </a:rPr>
              <a:t>è l</a:t>
            </a:r>
            <a:r>
              <a:rPr lang="en-IE" sz="2200">
                <a:solidFill>
                  <a:srgbClr val="424242"/>
                </a:solidFill>
              </a:rPr>
              <a:t>’unica ape femmina che depone le uova e rimane sempre nell’alveare, vivendo dai 2 ai 5 anni. Può produrre fino a 2000 uova al giorno. Un </a:t>
            </a:r>
            <a:r>
              <a:rPr b="1" lang="en-IE" sz="2200">
                <a:solidFill>
                  <a:srgbClr val="424242"/>
                </a:solidFill>
              </a:rPr>
              <a:t>fuco</a:t>
            </a:r>
            <a:r>
              <a:rPr lang="en-IE" sz="2200">
                <a:solidFill>
                  <a:srgbClr val="424242"/>
                </a:solidFill>
              </a:rPr>
              <a:t> è un ape masc</a:t>
            </a:r>
            <a:r>
              <a:rPr lang="en-IE" sz="2200">
                <a:solidFill>
                  <a:srgbClr val="424242"/>
                </a:solidFill>
              </a:rPr>
              <a:t>hio il cui unico scopo è accoppiarsi con la Regina: non lavorano e non producono miele. L’</a:t>
            </a:r>
            <a:r>
              <a:rPr b="1" lang="en-IE" sz="2200">
                <a:solidFill>
                  <a:srgbClr val="424242"/>
                </a:solidFill>
              </a:rPr>
              <a:t>a</a:t>
            </a:r>
            <a:r>
              <a:rPr b="1" lang="en-IE" sz="2200">
                <a:solidFill>
                  <a:srgbClr val="424242"/>
                </a:solidFill>
              </a:rPr>
              <a:t>pe operaia</a:t>
            </a:r>
            <a:r>
              <a:rPr lang="en-IE" sz="2200">
                <a:solidFill>
                  <a:srgbClr val="424242"/>
                </a:solidFill>
              </a:rPr>
              <a:t> è </a:t>
            </a:r>
            <a:r>
              <a:rPr lang="en-IE" sz="2200">
                <a:solidFill>
                  <a:srgbClr val="424242"/>
                </a:solidFill>
              </a:rPr>
              <a:t>l’ape femmina che raccoglie il </a:t>
            </a:r>
            <a:r>
              <a:rPr b="1" lang="en-IE" sz="2200">
                <a:solidFill>
                  <a:srgbClr val="424242"/>
                </a:solidFill>
              </a:rPr>
              <a:t>poll</a:t>
            </a:r>
            <a:r>
              <a:rPr b="1" lang="en-IE" sz="2200">
                <a:solidFill>
                  <a:srgbClr val="424242"/>
                </a:solidFill>
              </a:rPr>
              <a:t>ine</a:t>
            </a:r>
            <a:r>
              <a:rPr lang="en-IE" sz="2200">
                <a:solidFill>
                  <a:srgbClr val="424242"/>
                </a:solidFill>
              </a:rPr>
              <a:t> (</a:t>
            </a:r>
            <a:r>
              <a:rPr lang="en-IE" sz="2200">
                <a:solidFill>
                  <a:srgbClr val="424242"/>
                </a:solidFill>
              </a:rPr>
              <a:t>ricco di proteine</a:t>
            </a:r>
            <a:r>
              <a:rPr lang="en-IE" sz="2200">
                <a:solidFill>
                  <a:srgbClr val="424242"/>
                </a:solidFill>
              </a:rPr>
              <a:t>) </a:t>
            </a:r>
            <a:r>
              <a:rPr lang="en-IE" sz="2200">
                <a:solidFill>
                  <a:srgbClr val="424242"/>
                </a:solidFill>
              </a:rPr>
              <a:t>e il</a:t>
            </a:r>
            <a:r>
              <a:rPr lang="en-IE" sz="2200">
                <a:solidFill>
                  <a:srgbClr val="424242"/>
                </a:solidFill>
              </a:rPr>
              <a:t> </a:t>
            </a:r>
            <a:r>
              <a:rPr b="1" lang="en-IE" sz="2200">
                <a:solidFill>
                  <a:srgbClr val="424242"/>
                </a:solidFill>
              </a:rPr>
              <a:t>ne</a:t>
            </a:r>
            <a:r>
              <a:rPr b="1" lang="en-IE" sz="2200">
                <a:solidFill>
                  <a:srgbClr val="424242"/>
                </a:solidFill>
              </a:rPr>
              <a:t>ttare</a:t>
            </a:r>
            <a:r>
              <a:rPr lang="en-IE" sz="2200">
                <a:solidFill>
                  <a:srgbClr val="424242"/>
                </a:solidFill>
              </a:rPr>
              <a:t> (carbo</a:t>
            </a:r>
            <a:r>
              <a:rPr lang="en-IE" sz="2200">
                <a:solidFill>
                  <a:srgbClr val="424242"/>
                </a:solidFill>
              </a:rPr>
              <a:t>idrati</a:t>
            </a:r>
            <a:r>
              <a:rPr lang="en-IE" sz="2200">
                <a:solidFill>
                  <a:srgbClr val="424242"/>
                </a:solidFill>
              </a:rPr>
              <a:t>) </a:t>
            </a:r>
            <a:r>
              <a:rPr lang="en-IE" sz="2200">
                <a:solidFill>
                  <a:srgbClr val="424242"/>
                </a:solidFill>
              </a:rPr>
              <a:t>dai fiori. L’ape operaia secerne la </a:t>
            </a:r>
            <a:r>
              <a:rPr b="1" lang="en-IE" sz="2200">
                <a:solidFill>
                  <a:srgbClr val="424242"/>
                </a:solidFill>
              </a:rPr>
              <a:t>pappa</a:t>
            </a:r>
            <a:r>
              <a:rPr b="1" lang="en-IE" sz="2200">
                <a:solidFill>
                  <a:srgbClr val="424242"/>
                </a:solidFill>
              </a:rPr>
              <a:t> reale</a:t>
            </a:r>
            <a:r>
              <a:rPr lang="en-IE" sz="2200">
                <a:solidFill>
                  <a:srgbClr val="424242"/>
                </a:solidFill>
              </a:rPr>
              <a:t>,</a:t>
            </a:r>
            <a:r>
              <a:rPr b="1" lang="en-IE" sz="2200">
                <a:solidFill>
                  <a:srgbClr val="424242"/>
                </a:solidFill>
              </a:rPr>
              <a:t> </a:t>
            </a:r>
            <a:r>
              <a:rPr lang="en-IE" sz="2200">
                <a:solidFill>
                  <a:srgbClr val="424242"/>
                </a:solidFill>
              </a:rPr>
              <a:t>u</a:t>
            </a:r>
            <a:r>
              <a:rPr lang="en-IE" sz="2200">
                <a:solidFill>
                  <a:srgbClr val="424242"/>
                </a:solidFill>
              </a:rPr>
              <a:t>n gel ricco di</a:t>
            </a:r>
            <a:r>
              <a:rPr lang="en-IE" sz="2200">
                <a:solidFill>
                  <a:srgbClr val="424242"/>
                </a:solidFill>
              </a:rPr>
              <a:t> protein</a:t>
            </a:r>
            <a:r>
              <a:rPr lang="en-IE" sz="2200">
                <a:solidFill>
                  <a:srgbClr val="424242"/>
                </a:solidFill>
              </a:rPr>
              <a:t>e</a:t>
            </a:r>
            <a:r>
              <a:rPr lang="en-IE" sz="2200">
                <a:solidFill>
                  <a:srgbClr val="424242"/>
                </a:solidFill>
              </a:rPr>
              <a:t> </a:t>
            </a:r>
            <a:r>
              <a:rPr lang="en-IE" sz="2200">
                <a:solidFill>
                  <a:srgbClr val="424242"/>
                </a:solidFill>
              </a:rPr>
              <a:t>e zuccheri per nutrire le </a:t>
            </a:r>
            <a:r>
              <a:rPr b="1" lang="en-IE" sz="2200">
                <a:solidFill>
                  <a:srgbClr val="424242"/>
                </a:solidFill>
              </a:rPr>
              <a:t>larve</a:t>
            </a:r>
            <a:r>
              <a:rPr lang="en-IE" sz="2200">
                <a:solidFill>
                  <a:srgbClr val="424242"/>
                </a:solidFill>
              </a:rPr>
              <a:t> (</a:t>
            </a:r>
            <a:r>
              <a:rPr lang="en-IE" sz="2200">
                <a:solidFill>
                  <a:srgbClr val="424242"/>
                </a:solidFill>
              </a:rPr>
              <a:t>i piccoli che nascono dalle uova</a:t>
            </a:r>
            <a:r>
              <a:rPr lang="en-IE" sz="2200">
                <a:solidFill>
                  <a:srgbClr val="424242"/>
                </a:solidFill>
              </a:rPr>
              <a:t>) </a:t>
            </a:r>
            <a:r>
              <a:rPr lang="en-IE" sz="2200">
                <a:solidFill>
                  <a:srgbClr val="424242"/>
                </a:solidFill>
              </a:rPr>
              <a:t>e l’ape regina. Le api operaie secernono anche la cera che è utilizzata per costruire il nido nell’alveare. Fuchi e api operaie si nutrono di nettare rigurgitato e di polline. Il polline e il nettare rigurgitato, che reagiscono con gli enzimi secreti dalle api, sono immagazzinati in celle di cera a nido d’ape per maturare e crescere nel tempo.</a:t>
            </a:r>
            <a:endParaRPr sz="2200"/>
          </a:p>
        </p:txBody>
      </p:sp>
      <p:sp>
        <p:nvSpPr>
          <p:cNvPr id="875" name="Google Shape;875;p42"/>
          <p:cNvSpPr txBox="1"/>
          <p:nvPr>
            <p:ph idx="2" type="body"/>
          </p:nvPr>
        </p:nvSpPr>
        <p:spPr>
          <a:xfrm>
            <a:off x="532051" y="761603"/>
            <a:ext cx="2881500" cy="803700"/>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Apicoltura urbana: l’allevamento delle api e la produzione </a:t>
            </a:r>
            <a:endParaRPr b="1">
              <a:solidFill>
                <a:srgbClr val="E8A116"/>
              </a:solidFill>
            </a:endParaRPr>
          </a:p>
          <a:p>
            <a:pPr indent="0" lvl="0" marL="0" rtl="0" algn="l">
              <a:lnSpc>
                <a:spcPct val="97777"/>
              </a:lnSpc>
              <a:spcBef>
                <a:spcPts val="0"/>
              </a:spcBef>
              <a:spcAft>
                <a:spcPts val="0"/>
              </a:spcAft>
              <a:buClr>
                <a:srgbClr val="E8A116"/>
              </a:buClr>
              <a:buSzPts val="3600"/>
              <a:buNone/>
            </a:pPr>
            <a:r>
              <a:rPr b="1" lang="en-IE">
                <a:solidFill>
                  <a:srgbClr val="E8A116"/>
                </a:solidFill>
              </a:rPr>
              <a:t>del miele</a:t>
            </a:r>
            <a:endParaRPr b="1">
              <a:solidFill>
                <a:srgbClr val="E8A116"/>
              </a:solidFill>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76" name="Google Shape;876;p42"/>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77" name="Google Shape;877;p42"/>
          <p:cNvGrpSpPr/>
          <p:nvPr/>
        </p:nvGrpSpPr>
        <p:grpSpPr>
          <a:xfrm>
            <a:off x="2328072" y="4794279"/>
            <a:ext cx="1196186" cy="1190483"/>
            <a:chOff x="1404139" y="4323606"/>
            <a:chExt cx="1290045" cy="1283894"/>
          </a:xfrm>
        </p:grpSpPr>
        <p:grpSp>
          <p:nvGrpSpPr>
            <p:cNvPr id="878" name="Google Shape;878;p42"/>
            <p:cNvGrpSpPr/>
            <p:nvPr/>
          </p:nvGrpSpPr>
          <p:grpSpPr>
            <a:xfrm>
              <a:off x="1404139" y="4323606"/>
              <a:ext cx="1290045" cy="1283894"/>
              <a:chOff x="8997742" y="2537669"/>
              <a:chExt cx="1290045" cy="1283894"/>
            </a:xfrm>
          </p:grpSpPr>
          <p:sp>
            <p:nvSpPr>
              <p:cNvPr id="879" name="Google Shape;879;p42"/>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0" name="Google Shape;880;p42"/>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1" name="Google Shape;881;p42"/>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2" name="Google Shape;882;p42"/>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3" name="Google Shape;883;p42"/>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4" name="Google Shape;884;p42"/>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5" name="Google Shape;885;p42"/>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6" name="Google Shape;886;p42"/>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87" name="Google Shape;887;p42"/>
            <p:cNvGrpSpPr/>
            <p:nvPr/>
          </p:nvGrpSpPr>
          <p:grpSpPr>
            <a:xfrm>
              <a:off x="2332611" y="4670411"/>
              <a:ext cx="164944" cy="211585"/>
              <a:chOff x="9926214" y="2884474"/>
              <a:chExt cx="164944" cy="211585"/>
            </a:xfrm>
          </p:grpSpPr>
          <p:sp>
            <p:nvSpPr>
              <p:cNvPr id="888" name="Google Shape;888;p42"/>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9" name="Google Shape;889;p42"/>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0" name="Google Shape;890;p42"/>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43"/>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200">
                <a:solidFill>
                  <a:srgbClr val="424242"/>
                </a:solidFill>
              </a:rPr>
              <a:t>Una volta che queste celle sono state coperte di cera, il miele è pronto. Questo miele è una riserva di cibo per la colonia delle api da consumare d’inverno e può essere raccolto dall’apicoltore. Si legga la direttiva </a:t>
            </a:r>
            <a:r>
              <a:rPr lang="en-IE" sz="2200">
                <a:solidFill>
                  <a:srgbClr val="424242"/>
                </a:solidFill>
              </a:rPr>
              <a:t>2014/63EU per la composizione e l</a:t>
            </a:r>
            <a:r>
              <a:rPr lang="en-IE" sz="2200">
                <a:solidFill>
                  <a:srgbClr val="424242"/>
                </a:solidFill>
              </a:rPr>
              <a:t>’etichettatura del miele. Un</a:t>
            </a:r>
            <a:r>
              <a:rPr b="1" lang="en-IE" sz="2200">
                <a:solidFill>
                  <a:srgbClr val="424242"/>
                </a:solidFill>
              </a:rPr>
              <a:t> affu</a:t>
            </a:r>
            <a:r>
              <a:rPr b="1" lang="en-IE" sz="2200">
                <a:solidFill>
                  <a:srgbClr val="424242"/>
                </a:solidFill>
              </a:rPr>
              <a:t>micatore </a:t>
            </a:r>
            <a:r>
              <a:rPr lang="en-IE" sz="2200">
                <a:solidFill>
                  <a:srgbClr val="424242"/>
                </a:solidFill>
              </a:rPr>
              <a:t>è utilizzato dagli apicoltori per mascherare i feromoni delle api e quindi mantenere le alpi calme quando aprono e sollevano i favi dall’alveare. </a:t>
            </a:r>
            <a:r>
              <a:rPr b="1" lang="en-IE" sz="2200">
                <a:solidFill>
                  <a:srgbClr val="424242"/>
                </a:solidFill>
              </a:rPr>
              <a:t>La cera</a:t>
            </a:r>
            <a:r>
              <a:rPr b="1" lang="en-IE" sz="2200">
                <a:solidFill>
                  <a:srgbClr val="424242"/>
                </a:solidFill>
              </a:rPr>
              <a:t> d’api</a:t>
            </a:r>
            <a:r>
              <a:rPr lang="en-IE" sz="2200">
                <a:solidFill>
                  <a:srgbClr val="424242"/>
                </a:solidFill>
              </a:rPr>
              <a:t> può essere ricavata dai tappi di cera del favo. Si incoraggi la comunità a coltivare</a:t>
            </a:r>
            <a:r>
              <a:rPr lang="en-IE" sz="2200">
                <a:solidFill>
                  <a:srgbClr val="424242"/>
                </a:solidFill>
              </a:rPr>
              <a:t> </a:t>
            </a:r>
            <a:r>
              <a:rPr b="1" lang="en-IE" sz="2200">
                <a:solidFill>
                  <a:srgbClr val="424242"/>
                </a:solidFill>
              </a:rPr>
              <a:t>piante impollinatrici </a:t>
            </a:r>
            <a:r>
              <a:rPr lang="en-IE" sz="2200">
                <a:solidFill>
                  <a:srgbClr val="424242"/>
                </a:solidFill>
              </a:rPr>
              <a:t>che attirano le api in diverse stagioni per il foraggio. </a:t>
            </a:r>
            <a:r>
              <a:rPr lang="en-IE" sz="2200">
                <a:solidFill>
                  <a:srgbClr val="424242"/>
                </a:solidFill>
              </a:rPr>
              <a:t>In genere l</a:t>
            </a:r>
            <a:r>
              <a:rPr lang="en-IE" sz="2200">
                <a:solidFill>
                  <a:srgbClr val="424242"/>
                </a:solidFill>
              </a:rPr>
              <a:t>e api</a:t>
            </a:r>
            <a:r>
              <a:rPr lang="en-IE" sz="2200">
                <a:solidFill>
                  <a:srgbClr val="424242"/>
                </a:solidFill>
              </a:rPr>
              <a:t> raccolgono il nettare dai fiori entro un raggio di circa 6 km. I </a:t>
            </a:r>
            <a:r>
              <a:rPr b="1" lang="en-IE" sz="2200">
                <a:solidFill>
                  <a:srgbClr val="424242"/>
                </a:solidFill>
              </a:rPr>
              <a:t>p</a:t>
            </a:r>
            <a:r>
              <a:rPr b="1" lang="en-IE" sz="2200">
                <a:solidFill>
                  <a:srgbClr val="424242"/>
                </a:solidFill>
              </a:rPr>
              <a:t>esticid</a:t>
            </a:r>
            <a:r>
              <a:rPr b="1" lang="en-IE" sz="2200">
                <a:solidFill>
                  <a:srgbClr val="424242"/>
                </a:solidFill>
              </a:rPr>
              <a:t>i</a:t>
            </a:r>
            <a:r>
              <a:rPr b="1" lang="en-IE" sz="2200">
                <a:solidFill>
                  <a:srgbClr val="424242"/>
                </a:solidFill>
              </a:rPr>
              <a:t> </a:t>
            </a:r>
            <a:r>
              <a:rPr lang="en-IE" sz="2200">
                <a:solidFill>
                  <a:srgbClr val="424242"/>
                </a:solidFill>
              </a:rPr>
              <a:t>possono essere tossici per le api. Gli erbicidi e i fungicidi generalmente non sono tossici. Quando l’alveare diventa troppo affollato, o la regina diventa troppo vecchia, la regina stessa lascia l’alveare con circa la metà delle api operaie: questo si chiama </a:t>
            </a:r>
            <a:r>
              <a:rPr b="1" lang="en-IE" sz="2200">
                <a:solidFill>
                  <a:srgbClr val="424242"/>
                </a:solidFill>
              </a:rPr>
              <a:t>sciame di api</a:t>
            </a:r>
            <a:r>
              <a:rPr lang="en-IE" sz="2200">
                <a:solidFill>
                  <a:srgbClr val="424242"/>
                </a:solidFill>
              </a:rPr>
              <a:t>.</a:t>
            </a:r>
            <a:endParaRPr sz="2200"/>
          </a:p>
        </p:txBody>
      </p:sp>
      <p:sp>
        <p:nvSpPr>
          <p:cNvPr id="896" name="Google Shape;896;p43"/>
          <p:cNvSpPr txBox="1"/>
          <p:nvPr>
            <p:ph idx="2" type="body"/>
          </p:nvPr>
        </p:nvSpPr>
        <p:spPr>
          <a:xfrm>
            <a:off x="484751" y="761603"/>
            <a:ext cx="2881500" cy="803700"/>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Apicoltura urbana: l’allevamento delle api e la produzione </a:t>
            </a:r>
            <a:endParaRPr b="1">
              <a:solidFill>
                <a:srgbClr val="E8A116"/>
              </a:solidFill>
            </a:endParaRPr>
          </a:p>
          <a:p>
            <a:pPr indent="0" lvl="0" marL="0" rtl="0" algn="l">
              <a:lnSpc>
                <a:spcPct val="97777"/>
              </a:lnSpc>
              <a:spcBef>
                <a:spcPts val="0"/>
              </a:spcBef>
              <a:spcAft>
                <a:spcPts val="0"/>
              </a:spcAft>
              <a:buClr>
                <a:srgbClr val="E8A116"/>
              </a:buClr>
              <a:buSzPts val="3600"/>
              <a:buNone/>
            </a:pPr>
            <a:r>
              <a:rPr b="1" lang="en-IE">
                <a:solidFill>
                  <a:srgbClr val="E8A116"/>
                </a:solidFill>
              </a:rPr>
              <a:t>del miele</a:t>
            </a:r>
            <a:endParaRPr b="1">
              <a:solidFill>
                <a:srgbClr val="E8A116"/>
              </a:solidFill>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97" name="Google Shape;897;p43"/>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98" name="Google Shape;898;p43"/>
          <p:cNvGrpSpPr/>
          <p:nvPr/>
        </p:nvGrpSpPr>
        <p:grpSpPr>
          <a:xfrm>
            <a:off x="2328072" y="4794279"/>
            <a:ext cx="1196186" cy="1190483"/>
            <a:chOff x="1404139" y="4323606"/>
            <a:chExt cx="1290045" cy="1283894"/>
          </a:xfrm>
        </p:grpSpPr>
        <p:grpSp>
          <p:nvGrpSpPr>
            <p:cNvPr id="899" name="Google Shape;899;p43"/>
            <p:cNvGrpSpPr/>
            <p:nvPr/>
          </p:nvGrpSpPr>
          <p:grpSpPr>
            <a:xfrm>
              <a:off x="1404139" y="4323606"/>
              <a:ext cx="1290045" cy="1283894"/>
              <a:chOff x="8997742" y="2537669"/>
              <a:chExt cx="1290045" cy="1283894"/>
            </a:xfrm>
          </p:grpSpPr>
          <p:sp>
            <p:nvSpPr>
              <p:cNvPr id="900" name="Google Shape;900;p43"/>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1" name="Google Shape;901;p43"/>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2" name="Google Shape;902;p43"/>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3" name="Google Shape;903;p43"/>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4" name="Google Shape;904;p43"/>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5" name="Google Shape;905;p43"/>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6" name="Google Shape;906;p43"/>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7" name="Google Shape;907;p43"/>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8" name="Google Shape;908;p43"/>
            <p:cNvGrpSpPr/>
            <p:nvPr/>
          </p:nvGrpSpPr>
          <p:grpSpPr>
            <a:xfrm>
              <a:off x="2332611" y="4670411"/>
              <a:ext cx="164944" cy="211585"/>
              <a:chOff x="9926214" y="2884474"/>
              <a:chExt cx="164944" cy="211585"/>
            </a:xfrm>
          </p:grpSpPr>
          <p:sp>
            <p:nvSpPr>
              <p:cNvPr id="909" name="Google Shape;909;p43"/>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0" name="Google Shape;910;p43"/>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1" name="Google Shape;911;p43"/>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44"/>
          <p:cNvSpPr txBox="1"/>
          <p:nvPr>
            <p:ph idx="1" type="body"/>
          </p:nvPr>
        </p:nvSpPr>
        <p:spPr>
          <a:xfrm>
            <a:off x="3736834" y="518804"/>
            <a:ext cx="7783500" cy="5234400"/>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100">
                <a:solidFill>
                  <a:srgbClr val="424242"/>
                </a:solidFill>
              </a:rPr>
              <a:t>Le api rimanenti restano indietro e nutrono una nuova ape regina. È importante controllare l’arnia perché ci sia spazio sufficiente e rimuovere le celle della regina per evitare la sciamatura.</a:t>
            </a:r>
            <a:endParaRPr sz="2100">
              <a:solidFill>
                <a:srgbClr val="424242"/>
              </a:solidFill>
            </a:endParaRPr>
          </a:p>
          <a:p>
            <a:pPr indent="0" lvl="0" marL="0" rtl="0" algn="just">
              <a:lnSpc>
                <a:spcPct val="103333"/>
              </a:lnSpc>
              <a:spcBef>
                <a:spcPts val="0"/>
              </a:spcBef>
              <a:spcAft>
                <a:spcPts val="0"/>
              </a:spcAft>
              <a:buClr>
                <a:srgbClr val="424242"/>
              </a:buClr>
              <a:buSzPts val="2400"/>
              <a:buNone/>
            </a:pPr>
            <a:r>
              <a:t/>
            </a:r>
            <a:endParaRPr sz="2100">
              <a:solidFill>
                <a:srgbClr val="424242"/>
              </a:solidFill>
            </a:endParaRPr>
          </a:p>
          <a:p>
            <a:pPr indent="0" lvl="0" marL="0" rtl="0" algn="just">
              <a:lnSpc>
                <a:spcPct val="103333"/>
              </a:lnSpc>
              <a:spcBef>
                <a:spcPts val="0"/>
              </a:spcBef>
              <a:spcAft>
                <a:spcPts val="0"/>
              </a:spcAft>
              <a:buClr>
                <a:srgbClr val="424242"/>
              </a:buClr>
              <a:buSzPts val="2400"/>
              <a:buNone/>
            </a:pPr>
            <a:r>
              <a:rPr b="1" lang="en-IE" sz="2100">
                <a:solidFill>
                  <a:srgbClr val="424242"/>
                </a:solidFill>
              </a:rPr>
              <a:t>Estrazione del miele</a:t>
            </a:r>
            <a:r>
              <a:rPr b="1" lang="en-IE" sz="2100">
                <a:solidFill>
                  <a:srgbClr val="424242"/>
                </a:solidFill>
              </a:rPr>
              <a:t>: </a:t>
            </a:r>
            <a:r>
              <a:rPr lang="en-IE" sz="2100">
                <a:solidFill>
                  <a:srgbClr val="424242"/>
                </a:solidFill>
              </a:rPr>
              <a:t>il miele è normalmente estratto dai favi utilizzando macchine che fanno ‘filare’ i telaini. I telaini devono prima essere disopercolati, rimuovendo così il cappuccio protettivo in cera dalla parte superiore del nido d’ape. Le macchine per l’estrazione sfruttano la forza centrifuga per far girare il miele dai telaini. A seconda della scala, entrambi gli aspetti possono essere automatizzati</a:t>
            </a:r>
            <a:r>
              <a:rPr lang="en-IE" sz="2100">
                <a:solidFill>
                  <a:srgbClr val="424242"/>
                </a:solidFill>
              </a:rPr>
              <a:t>; tuttavia, il </a:t>
            </a:r>
            <a:r>
              <a:rPr lang="en-IE" sz="2100">
                <a:solidFill>
                  <a:srgbClr val="424242"/>
                </a:solidFill>
              </a:rPr>
              <a:t>livello di manodopera richiesto è ancora elevato. Il miele si soldifica naturalmente e probabilmente richiederà il riscaldamento in un’unità dedicata per diversi giorni prima dell’imbottigliamento. L’estrazione e la lavorazione del miele devono essere effettuate in determinate condizioni igieniche. Le norme sulla sicurezza alimentare sono applicata al miele in tutte l’UE.</a:t>
            </a:r>
            <a:endParaRPr sz="2500">
              <a:solidFill>
                <a:srgbClr val="424242"/>
              </a:solidFill>
            </a:endParaRPr>
          </a:p>
          <a:p>
            <a:pPr indent="-12700" lvl="0" marL="12700" rtl="0" algn="just">
              <a:lnSpc>
                <a:spcPct val="103333"/>
              </a:lnSpc>
              <a:spcBef>
                <a:spcPts val="0"/>
              </a:spcBef>
              <a:spcAft>
                <a:spcPts val="0"/>
              </a:spcAft>
              <a:buClr>
                <a:srgbClr val="086575"/>
              </a:buClr>
              <a:buSzPts val="2400"/>
              <a:buNone/>
            </a:pPr>
            <a:r>
              <a:t/>
            </a:r>
            <a:endParaRPr sz="2400">
              <a:solidFill>
                <a:srgbClr val="424242"/>
              </a:solidFill>
            </a:endParaRPr>
          </a:p>
        </p:txBody>
      </p:sp>
      <p:sp>
        <p:nvSpPr>
          <p:cNvPr id="917" name="Google Shape;917;p44"/>
          <p:cNvSpPr txBox="1"/>
          <p:nvPr>
            <p:ph idx="2" type="body"/>
          </p:nvPr>
        </p:nvSpPr>
        <p:spPr>
          <a:xfrm>
            <a:off x="530576" y="761603"/>
            <a:ext cx="2881500" cy="803700"/>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Apicoltura urbana: l’allevamento delle api e la produzione </a:t>
            </a:r>
            <a:endParaRPr b="1">
              <a:solidFill>
                <a:srgbClr val="E8A116"/>
              </a:solidFill>
            </a:endParaRPr>
          </a:p>
          <a:p>
            <a:pPr indent="0" lvl="0" marL="0" rtl="0" algn="l">
              <a:lnSpc>
                <a:spcPct val="97777"/>
              </a:lnSpc>
              <a:spcBef>
                <a:spcPts val="0"/>
              </a:spcBef>
              <a:spcAft>
                <a:spcPts val="0"/>
              </a:spcAft>
              <a:buClr>
                <a:srgbClr val="E8A116"/>
              </a:buClr>
              <a:buSzPts val="3600"/>
              <a:buNone/>
            </a:pPr>
            <a:r>
              <a:rPr b="1" lang="en-IE">
                <a:solidFill>
                  <a:srgbClr val="E8A116"/>
                </a:solidFill>
              </a:rPr>
              <a:t>del miele</a:t>
            </a:r>
            <a:endParaRPr b="1">
              <a:solidFill>
                <a:srgbClr val="E8A116"/>
              </a:solidFill>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918" name="Google Shape;918;p44"/>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19" name="Google Shape;919;p44"/>
          <p:cNvGrpSpPr/>
          <p:nvPr/>
        </p:nvGrpSpPr>
        <p:grpSpPr>
          <a:xfrm>
            <a:off x="2328072" y="4794279"/>
            <a:ext cx="1196186" cy="1190483"/>
            <a:chOff x="1404139" y="4323606"/>
            <a:chExt cx="1290045" cy="1283894"/>
          </a:xfrm>
        </p:grpSpPr>
        <p:grpSp>
          <p:nvGrpSpPr>
            <p:cNvPr id="920" name="Google Shape;920;p44"/>
            <p:cNvGrpSpPr/>
            <p:nvPr/>
          </p:nvGrpSpPr>
          <p:grpSpPr>
            <a:xfrm>
              <a:off x="1404139" y="4323606"/>
              <a:ext cx="1290045" cy="1283894"/>
              <a:chOff x="8997742" y="2537669"/>
              <a:chExt cx="1290045" cy="1283894"/>
            </a:xfrm>
          </p:grpSpPr>
          <p:sp>
            <p:nvSpPr>
              <p:cNvPr id="921" name="Google Shape;921;p44"/>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2" name="Google Shape;922;p44"/>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3" name="Google Shape;923;p44"/>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4" name="Google Shape;924;p44"/>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5" name="Google Shape;925;p44"/>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6" name="Google Shape;926;p44"/>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7" name="Google Shape;927;p44"/>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8" name="Google Shape;928;p44"/>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29" name="Google Shape;929;p44"/>
            <p:cNvGrpSpPr/>
            <p:nvPr/>
          </p:nvGrpSpPr>
          <p:grpSpPr>
            <a:xfrm>
              <a:off x="2332611" y="4670411"/>
              <a:ext cx="164944" cy="211585"/>
              <a:chOff x="9926214" y="2884474"/>
              <a:chExt cx="164944" cy="211585"/>
            </a:xfrm>
          </p:grpSpPr>
          <p:sp>
            <p:nvSpPr>
              <p:cNvPr id="930" name="Google Shape;930;p44"/>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1" name="Google Shape;931;p44"/>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2" name="Google Shape;932;p44"/>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45"/>
          <p:cNvSpPr txBox="1"/>
          <p:nvPr>
            <p:ph idx="2" type="body"/>
          </p:nvPr>
        </p:nvSpPr>
        <p:spPr>
          <a:xfrm>
            <a:off x="522126" y="761603"/>
            <a:ext cx="2881500" cy="803700"/>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Apicoltura urbana: l’allevamento delle api e la produzione </a:t>
            </a:r>
            <a:endParaRPr b="1">
              <a:solidFill>
                <a:srgbClr val="E8A116"/>
              </a:solidFill>
            </a:endParaRPr>
          </a:p>
          <a:p>
            <a:pPr indent="0" lvl="0" marL="0" rtl="0" algn="l">
              <a:lnSpc>
                <a:spcPct val="97777"/>
              </a:lnSpc>
              <a:spcBef>
                <a:spcPts val="0"/>
              </a:spcBef>
              <a:spcAft>
                <a:spcPts val="0"/>
              </a:spcAft>
              <a:buClr>
                <a:srgbClr val="E8A116"/>
              </a:buClr>
              <a:buSzPts val="3600"/>
              <a:buNone/>
            </a:pPr>
            <a:r>
              <a:rPr b="1" lang="en-IE">
                <a:solidFill>
                  <a:srgbClr val="E8A116"/>
                </a:solidFill>
              </a:rPr>
              <a:t>del miele</a:t>
            </a:r>
            <a:endParaRPr b="1">
              <a:solidFill>
                <a:srgbClr val="E8A116"/>
              </a:solidFill>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938" name="Google Shape;938;p45"/>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939" name="Google Shape;939;p45"/>
          <p:cNvPicPr preferRelativeResize="0"/>
          <p:nvPr/>
        </p:nvPicPr>
        <p:blipFill rotWithShape="1">
          <a:blip r:embed="rId3">
            <a:alphaModFix/>
          </a:blip>
          <a:srcRect b="0" l="0" r="0" t="0"/>
          <a:stretch/>
        </p:blipFill>
        <p:spPr>
          <a:xfrm>
            <a:off x="3497110" y="1012686"/>
            <a:ext cx="5498076" cy="3165248"/>
          </a:xfrm>
          <a:prstGeom prst="rect">
            <a:avLst/>
          </a:prstGeom>
          <a:noFill/>
          <a:ln>
            <a:noFill/>
          </a:ln>
        </p:spPr>
      </p:pic>
      <p:pic>
        <p:nvPicPr>
          <p:cNvPr id="940" name="Google Shape;940;p45"/>
          <p:cNvPicPr preferRelativeResize="0"/>
          <p:nvPr/>
        </p:nvPicPr>
        <p:blipFill rotWithShape="1">
          <a:blip r:embed="rId4">
            <a:alphaModFix/>
          </a:blip>
          <a:srcRect b="0" l="0" r="0" t="0"/>
          <a:stretch/>
        </p:blipFill>
        <p:spPr>
          <a:xfrm>
            <a:off x="6803360" y="1438721"/>
            <a:ext cx="6442388" cy="4831791"/>
          </a:xfrm>
          <a:prstGeom prst="rect">
            <a:avLst/>
          </a:prstGeom>
          <a:noFill/>
          <a:ln>
            <a:noFill/>
          </a:ln>
        </p:spPr>
      </p:pic>
      <p:grpSp>
        <p:nvGrpSpPr>
          <p:cNvPr id="941" name="Google Shape;941;p45"/>
          <p:cNvGrpSpPr/>
          <p:nvPr/>
        </p:nvGrpSpPr>
        <p:grpSpPr>
          <a:xfrm>
            <a:off x="2328072" y="4794279"/>
            <a:ext cx="1196186" cy="1190483"/>
            <a:chOff x="1404139" y="4323606"/>
            <a:chExt cx="1290045" cy="1283894"/>
          </a:xfrm>
        </p:grpSpPr>
        <p:grpSp>
          <p:nvGrpSpPr>
            <p:cNvPr id="942" name="Google Shape;942;p45"/>
            <p:cNvGrpSpPr/>
            <p:nvPr/>
          </p:nvGrpSpPr>
          <p:grpSpPr>
            <a:xfrm>
              <a:off x="1404139" y="4323606"/>
              <a:ext cx="1290045" cy="1283894"/>
              <a:chOff x="8997742" y="2537669"/>
              <a:chExt cx="1290045" cy="1283894"/>
            </a:xfrm>
          </p:grpSpPr>
          <p:sp>
            <p:nvSpPr>
              <p:cNvPr id="943" name="Google Shape;943;p45"/>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4" name="Google Shape;944;p45"/>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5" name="Google Shape;945;p45"/>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6" name="Google Shape;946;p45"/>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7" name="Google Shape;947;p45"/>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8" name="Google Shape;948;p45"/>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9" name="Google Shape;949;p45"/>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0" name="Google Shape;950;p45"/>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51" name="Google Shape;951;p45"/>
            <p:cNvGrpSpPr/>
            <p:nvPr/>
          </p:nvGrpSpPr>
          <p:grpSpPr>
            <a:xfrm>
              <a:off x="2332611" y="4670411"/>
              <a:ext cx="164944" cy="211585"/>
              <a:chOff x="9926214" y="2884474"/>
              <a:chExt cx="164944" cy="211585"/>
            </a:xfrm>
          </p:grpSpPr>
          <p:sp>
            <p:nvSpPr>
              <p:cNvPr id="952" name="Google Shape;952;p45"/>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3" name="Google Shape;953;p45"/>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4" name="Google Shape;954;p45"/>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46"/>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0" name="Google Shape;960;p46"/>
          <p:cNvSpPr txBox="1"/>
          <p:nvPr>
            <p:ph idx="1" type="body"/>
          </p:nvPr>
        </p:nvSpPr>
        <p:spPr>
          <a:xfrm>
            <a:off x="588000" y="1028450"/>
            <a:ext cx="10692600" cy="4412100"/>
          </a:xfrm>
          <a:prstGeom prst="rect">
            <a:avLst/>
          </a:prstGeom>
          <a:noFill/>
          <a:ln>
            <a:noFill/>
          </a:ln>
        </p:spPr>
        <p:txBody>
          <a:bodyPr anchorCtr="0" anchor="t" bIns="45700" lIns="91425" spcFirstLastPara="1" rIns="91425" wrap="square" tIns="45700">
            <a:noAutofit/>
          </a:bodyPr>
          <a:lstStyle/>
          <a:p>
            <a:pPr indent="-1212850" lvl="0" marL="1212850" rtl="0" algn="l">
              <a:lnSpc>
                <a:spcPct val="120000"/>
              </a:lnSpc>
              <a:spcBef>
                <a:spcPts val="0"/>
              </a:spcBef>
              <a:spcAft>
                <a:spcPts val="0"/>
              </a:spcAft>
              <a:buClr>
                <a:srgbClr val="424242"/>
              </a:buClr>
              <a:buSzPts val="1800"/>
              <a:buNone/>
            </a:pPr>
            <a:r>
              <a:rPr b="1" lang="en-IE" sz="1500"/>
              <a:t>S</a:t>
            </a:r>
            <a:r>
              <a:rPr b="1" lang="en-IE" sz="1500"/>
              <a:t>ito web</a:t>
            </a:r>
            <a:r>
              <a:rPr lang="en-IE" sz="1500"/>
              <a:t>:</a:t>
            </a:r>
            <a:r>
              <a:rPr lang="en-IE" sz="1500">
                <a:solidFill>
                  <a:srgbClr val="87AF3F"/>
                </a:solidFill>
              </a:rPr>
              <a:t>	</a:t>
            </a:r>
            <a:r>
              <a:rPr lang="en-IE" sz="1500" u="sng">
                <a:solidFill>
                  <a:srgbClr val="87AF3F"/>
                </a:solidFill>
                <a:hlinkClick r:id="rId3">
                  <a:extLst>
                    <a:ext uri="{A12FA001-AC4F-418D-AE19-62706E023703}">
                      <ahyp:hlinkClr val="tx"/>
                    </a:ext>
                  </a:extLst>
                </a:hlinkClick>
              </a:rPr>
              <a:t>https://pollinators.ie</a:t>
            </a:r>
            <a:r>
              <a:rPr lang="en-IE" sz="1500">
                <a:solidFill>
                  <a:srgbClr val="87AF3F"/>
                </a:solidFill>
              </a:rPr>
              <a:t>.  </a:t>
            </a:r>
            <a:r>
              <a:rPr lang="en-IE" sz="1500" u="sng">
                <a:solidFill>
                  <a:srgbClr val="87AF3F"/>
                </a:solidFill>
                <a:hlinkClick r:id="rId4">
                  <a:extLst>
                    <a:ext uri="{A12FA001-AC4F-418D-AE19-62706E023703}">
                      <ahyp:hlinkClr val="tx"/>
                    </a:ext>
                  </a:extLst>
                </a:hlinkClick>
              </a:rPr>
              <a:t>https://irishbeekeeping.ie</a:t>
            </a:r>
            <a:r>
              <a:rPr lang="en-IE" sz="1500">
                <a:solidFill>
                  <a:srgbClr val="87AF3F"/>
                </a:solidFill>
              </a:rPr>
              <a:t>. </a:t>
            </a:r>
            <a:r>
              <a:rPr lang="en-IE" sz="1500" u="sng">
                <a:solidFill>
                  <a:srgbClr val="87AF3F"/>
                </a:solidFill>
                <a:hlinkClick r:id="rId5">
                  <a:extLst>
                    <a:ext uri="{A12FA001-AC4F-418D-AE19-62706E023703}">
                      <ahyp:hlinkClr val="tx"/>
                    </a:ext>
                  </a:extLst>
                </a:hlinkClick>
              </a:rPr>
              <a:t>https://www.honeybeesonline.com</a:t>
            </a:r>
            <a:r>
              <a:rPr lang="en-IE" sz="1500">
                <a:solidFill>
                  <a:srgbClr val="87AF3F"/>
                </a:solidFill>
              </a:rPr>
              <a:t>. </a:t>
            </a:r>
            <a:r>
              <a:rPr lang="en-IE" sz="1500" u="sng">
                <a:solidFill>
                  <a:srgbClr val="87AF3F"/>
                </a:solidFill>
                <a:hlinkClick r:id="rId6">
                  <a:extLst>
                    <a:ext uri="{A12FA001-AC4F-418D-AE19-62706E023703}">
                      <ahyp:hlinkClr val="tx"/>
                    </a:ext>
                  </a:extLst>
                </a:hlinkClick>
              </a:rPr>
              <a:t>www.boomtreebees.com</a:t>
            </a:r>
            <a:r>
              <a:rPr lang="en-IE" sz="1500">
                <a:solidFill>
                  <a:srgbClr val="87AF3F"/>
                </a:solidFill>
              </a:rPr>
              <a:t>.  </a:t>
            </a:r>
            <a:r>
              <a:rPr lang="en-IE" sz="1500"/>
              <a:t>Bee Keeping &amp; Honey </a:t>
            </a:r>
            <a:r>
              <a:rPr lang="en-IE" sz="1500" u="sng">
                <a:solidFill>
                  <a:srgbClr val="87AF3F"/>
                </a:solidFill>
                <a:hlinkClick r:id="rId7">
                  <a:extLst>
                    <a:ext uri="{A12FA001-AC4F-418D-AE19-62706E023703}">
                      <ahyp:hlinkClr val="tx"/>
                    </a:ext>
                  </a:extLst>
                </a:hlinkClick>
              </a:rPr>
              <a:t>https://www.gov.ie/en/publication/9e1ff-beekeeping-honey/</a:t>
            </a:r>
            <a:r>
              <a:rPr lang="en-IE" sz="1500">
                <a:solidFill>
                  <a:srgbClr val="87AF3F"/>
                </a:solidFill>
              </a:rPr>
              <a:t> </a:t>
            </a:r>
            <a:r>
              <a:rPr lang="en-IE" sz="1500"/>
              <a:t>. Bee Keeping and Honey Production: </a:t>
            </a:r>
            <a:r>
              <a:rPr lang="en-IE" sz="1500" u="sng">
                <a:solidFill>
                  <a:srgbClr val="87AF3F"/>
                </a:solidFill>
                <a:hlinkClick r:id="rId8">
                  <a:extLst>
                    <a:ext uri="{A12FA001-AC4F-418D-AE19-62706E023703}">
                      <ahyp:hlinkClr val="tx"/>
                    </a:ext>
                  </a:extLst>
                </a:hlinkClick>
              </a:rPr>
              <a:t>https://www.teagasc.ie/media/website/rural-economy/rural-development/diversification/8-Bee-Keeping-and-Honey-Production.pdf</a:t>
            </a:r>
            <a:r>
              <a:rPr lang="en-IE" sz="1500">
                <a:solidFill>
                  <a:srgbClr val="87AF3F"/>
                </a:solidFill>
              </a:rPr>
              <a:t>. </a:t>
            </a:r>
            <a:r>
              <a:rPr lang="en-IE" sz="1500"/>
              <a:t>Products of animal origin for human consumption </a:t>
            </a:r>
            <a:r>
              <a:rPr lang="en-IE" sz="1500" u="sng">
                <a:solidFill>
                  <a:srgbClr val="87AF3F"/>
                </a:solidFill>
                <a:hlinkClick r:id="rId9">
                  <a:extLst>
                    <a:ext uri="{A12FA001-AC4F-418D-AE19-62706E023703}">
                      <ahyp:hlinkClr val="tx"/>
                    </a:ext>
                  </a:extLst>
                </a:hlinkClick>
              </a:rPr>
              <a:t>https://food.ec.europa.eu/animals/animal-products-movements/products-animal-origin-human-consumption_en</a:t>
            </a:r>
            <a:r>
              <a:rPr lang="en-IE" sz="1500">
                <a:solidFill>
                  <a:srgbClr val="87AF3F"/>
                </a:solidFill>
              </a:rPr>
              <a:t>. </a:t>
            </a:r>
            <a:r>
              <a:rPr lang="en-IE" sz="1500" u="sng">
                <a:solidFill>
                  <a:srgbClr val="87AF3F"/>
                </a:solidFill>
                <a:hlinkClick r:id="rId10">
                  <a:extLst>
                    <a:ext uri="{A12FA001-AC4F-418D-AE19-62706E023703}">
                      <ahyp:hlinkClr val="tx"/>
                    </a:ext>
                  </a:extLst>
                </a:hlinkClick>
              </a:rPr>
              <a:t>https://bees.techno-science.ca/</a:t>
            </a:r>
            <a:r>
              <a:rPr lang="en-IE" sz="1500">
                <a:solidFill>
                  <a:srgbClr val="87AF3F"/>
                </a:solidFill>
              </a:rPr>
              <a:t>. </a:t>
            </a:r>
            <a:r>
              <a:rPr lang="en-IE" sz="1500"/>
              <a:t>How do bees make honey </a:t>
            </a:r>
            <a:r>
              <a:rPr lang="en-IE" sz="1500" u="sng">
                <a:solidFill>
                  <a:srgbClr val="87AF3F"/>
                </a:solidFill>
                <a:hlinkClick r:id="rId11">
                  <a:extLst>
                    <a:ext uri="{A12FA001-AC4F-418D-AE19-62706E023703}">
                      <ahyp:hlinkClr val="tx"/>
                    </a:ext>
                  </a:extLst>
                </a:hlinkClick>
              </a:rPr>
              <a:t>https://www.buzzaboutbees.net/how-do-bees-make-honey.html</a:t>
            </a:r>
            <a:r>
              <a:rPr lang="en-IE" sz="1500">
                <a:solidFill>
                  <a:srgbClr val="87AF3F"/>
                </a:solidFill>
              </a:rPr>
              <a:t>. </a:t>
            </a:r>
            <a:r>
              <a:rPr lang="en-IE" sz="1500"/>
              <a:t>Top 10 pollinator-friendly plants for different </a:t>
            </a:r>
            <a:r>
              <a:rPr lang="en-IE" sz="1500">
                <a:solidFill>
                  <a:srgbClr val="87AF3F"/>
                </a:solidFill>
              </a:rPr>
              <a:t>situations </a:t>
            </a:r>
            <a:r>
              <a:rPr lang="en-IE" sz="1500" u="sng">
                <a:solidFill>
                  <a:srgbClr val="87AF3F"/>
                </a:solidFill>
                <a:hlinkClick r:id="rId12">
                  <a:extLst>
                    <a:ext uri="{A12FA001-AC4F-418D-AE19-62706E023703}">
                      <ahyp:hlinkClr val="tx"/>
                    </a:ext>
                  </a:extLst>
                </a:hlinkClick>
              </a:rPr>
              <a:t>https://pollinators.ie/top-10-pollinator-friendly-plants-for-different-situations/</a:t>
            </a:r>
            <a:endParaRPr sz="15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500"/>
          </a:p>
          <a:p>
            <a:pPr indent="-1212850" lvl="0" marL="1212850" rtl="0" algn="l">
              <a:lnSpc>
                <a:spcPct val="120000"/>
              </a:lnSpc>
              <a:spcBef>
                <a:spcPts val="0"/>
              </a:spcBef>
              <a:spcAft>
                <a:spcPts val="0"/>
              </a:spcAft>
              <a:buClr>
                <a:srgbClr val="424242"/>
              </a:buClr>
              <a:buSzPts val="1800"/>
              <a:buNone/>
            </a:pPr>
            <a:r>
              <a:rPr b="1" lang="en-IE" sz="1500"/>
              <a:t>YouTube</a:t>
            </a:r>
            <a:r>
              <a:rPr lang="en-IE" sz="1500"/>
              <a:t>: 	Honey bee conservation in Ireland, </a:t>
            </a:r>
            <a:r>
              <a:rPr lang="en-IE" sz="1500" u="sng">
                <a:solidFill>
                  <a:srgbClr val="87AF3F"/>
                </a:solidFill>
                <a:hlinkClick r:id="rId13">
                  <a:extLst>
                    <a:ext uri="{A12FA001-AC4F-418D-AE19-62706E023703}">
                      <ahyp:hlinkClr val="tx"/>
                    </a:ext>
                  </a:extLst>
                </a:hlinkClick>
              </a:rPr>
              <a:t>https://www.youtube.com/watch?v=JMhvcd0KbEI</a:t>
            </a:r>
            <a:r>
              <a:rPr lang="en-IE" sz="1500">
                <a:solidFill>
                  <a:srgbClr val="87AF3F"/>
                </a:solidFill>
              </a:rPr>
              <a:t>. </a:t>
            </a:r>
            <a:r>
              <a:rPr lang="en-IE" sz="1500"/>
              <a:t>Monitoring Bee Health Through Sensors </a:t>
            </a:r>
            <a:r>
              <a:rPr lang="en-IE" sz="1500" u="sng">
                <a:solidFill>
                  <a:srgbClr val="87AF3F"/>
                </a:solidFill>
                <a:hlinkClick r:id="rId14">
                  <a:extLst>
                    <a:ext uri="{A12FA001-AC4F-418D-AE19-62706E023703}">
                      <ahyp:hlinkClr val="tx"/>
                    </a:ext>
                  </a:extLst>
                </a:hlinkClick>
              </a:rPr>
              <a:t>https://www.youtube.com/watch?v=Gh3zd2C4eQQ</a:t>
            </a:r>
            <a:r>
              <a:rPr lang="en-IE" sz="1500">
                <a:solidFill>
                  <a:srgbClr val="87AF3F"/>
                </a:solidFill>
              </a:rPr>
              <a:t>; </a:t>
            </a:r>
            <a:endParaRPr sz="2100"/>
          </a:p>
          <a:p>
            <a:pPr indent="-1212850" lvl="0" marL="1212850" rtl="0" algn="l">
              <a:lnSpc>
                <a:spcPct val="120000"/>
              </a:lnSpc>
              <a:spcBef>
                <a:spcPts val="0"/>
              </a:spcBef>
              <a:spcAft>
                <a:spcPts val="0"/>
              </a:spcAft>
              <a:buClr>
                <a:srgbClr val="424242"/>
              </a:buClr>
              <a:buSzPts val="1800"/>
              <a:buNone/>
            </a:pPr>
            <a:r>
              <a:t/>
            </a:r>
            <a:endParaRPr sz="1500"/>
          </a:p>
          <a:p>
            <a:pPr indent="-1212850" lvl="0" marL="1212850" rtl="0" algn="l">
              <a:lnSpc>
                <a:spcPct val="120000"/>
              </a:lnSpc>
              <a:spcBef>
                <a:spcPts val="0"/>
              </a:spcBef>
              <a:spcAft>
                <a:spcPts val="0"/>
              </a:spcAft>
              <a:buClr>
                <a:srgbClr val="424242"/>
              </a:buClr>
              <a:buSzPts val="1800"/>
              <a:buNone/>
            </a:pPr>
            <a:r>
              <a:rPr b="1" lang="en-IE" sz="1800"/>
              <a:t>Case Study: 	</a:t>
            </a:r>
            <a:r>
              <a:rPr lang="en-IE" sz="1800"/>
              <a:t>Zone Sensible; Bybi Honey  </a:t>
            </a:r>
            <a:r>
              <a:rPr b="1" lang="en-IE" sz="1800"/>
              <a:t>New Urban Trade Sheet</a:t>
            </a:r>
            <a:r>
              <a:rPr lang="en-IE" sz="1800"/>
              <a:t>: Urban Beekeeper </a:t>
            </a:r>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Pubblicazione</a:t>
            </a:r>
            <a:r>
              <a:rPr lang="en-IE" sz="1800"/>
              <a:t>: FAO, IZSLT, Apimondia and CAAS. 2021. Good beekeeping practices for sustainable apiculture. FAO Animal Production and Health Guidelines No. 25. Rome. </a:t>
            </a:r>
            <a:r>
              <a:rPr lang="en-IE" sz="1800" u="sng">
                <a:solidFill>
                  <a:srgbClr val="87AF3F"/>
                </a:solidFill>
                <a:hlinkClick r:id="rId15">
                  <a:extLst>
                    <a:ext uri="{A12FA001-AC4F-418D-AE19-62706E023703}">
                      <ahyp:hlinkClr val="tx"/>
                    </a:ext>
                  </a:extLst>
                </a:hlinkClick>
              </a:rPr>
              <a:t>https://doi.org/10.4060/cb5353en</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p>
        </p:txBody>
      </p:sp>
      <p:sp>
        <p:nvSpPr>
          <p:cNvPr id="961" name="Google Shape;961;p46"/>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962" name="Google Shape;962;p46"/>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47"/>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100">
                <a:solidFill>
                  <a:srgbClr val="424242"/>
                </a:solidFill>
              </a:rPr>
              <a:t>Lo </a:t>
            </a:r>
            <a:r>
              <a:rPr lang="en-IE" sz="2100">
                <a:solidFill>
                  <a:srgbClr val="424242"/>
                </a:solidFill>
              </a:rPr>
              <a:t>sviluppo globale dell’agriturismo nelle aree urbane è in aumento a partire dagli anni Novanta. L’agriturismo è una forma di viaggio immersivo ed esperienziale in cui il pubblico in generale si impegna in attività agricole per scopi ricreativi, educativi o di intrattenimento. L’agricoltura urbana può quindi diversificarsi oltre la produzione tradizionale di materie prime agricole per andare incontro ad altre imprese multifunzionali dal valore economico e sociale, tra cui l’istruzione, la cultura, le attività ricreative, la conservazione della natura e il turismo. Negli ultimi decenni la visione dei visitatori urbani sui paesaggi agricoli si è trasformata, passando da quella funzionale-produttiva a quella edonico-estetica. I residenti urbani tendono a preferire paesaggi urbani dominati dagli aspetti visivi degli elementi naturali e apprezzano molto l’agricoltura biologica, anche se il valore ecologico della fattoria urbana potrebbe essere sottovalutato dal pubblico.</a:t>
            </a:r>
            <a:endParaRPr/>
          </a:p>
        </p:txBody>
      </p:sp>
      <p:sp>
        <p:nvSpPr>
          <p:cNvPr id="968" name="Google Shape;968;p47"/>
          <p:cNvSpPr txBox="1"/>
          <p:nvPr>
            <p:ph idx="2" type="body"/>
          </p:nvPr>
        </p:nvSpPr>
        <p:spPr>
          <a:xfrm>
            <a:off x="615501" y="761603"/>
            <a:ext cx="2589495"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Agriturismo urbano.</a:t>
            </a:r>
            <a:r>
              <a:rPr b="1" lang="en-IE">
                <a:solidFill>
                  <a:srgbClr val="E8A116"/>
                </a:solidFill>
              </a:rPr>
              <a:t>                           </a:t>
            </a:r>
            <a:r>
              <a:rPr b="1" i="1" lang="en-IE">
                <a:solidFill>
                  <a:srgbClr val="E8A116"/>
                </a:solidFill>
              </a:rPr>
              <a:t>Eat-Stay-Work-Learn-Reconnect-Shop</a:t>
            </a:r>
            <a:endParaRPr i="1"/>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969" name="Google Shape;969;p47"/>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70" name="Google Shape;970;p47"/>
          <p:cNvGrpSpPr/>
          <p:nvPr/>
        </p:nvGrpSpPr>
        <p:grpSpPr>
          <a:xfrm>
            <a:off x="2396204" y="4842564"/>
            <a:ext cx="1028777" cy="1056365"/>
            <a:chOff x="986212" y="4755836"/>
            <a:chExt cx="715862" cy="735059"/>
          </a:xfrm>
        </p:grpSpPr>
        <p:sp>
          <p:nvSpPr>
            <p:cNvPr id="971" name="Google Shape;971;p47"/>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2" name="Google Shape;972;p47"/>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
          <p:cNvSpPr txBox="1"/>
          <p:nvPr>
            <p:ph idx="1" type="body"/>
          </p:nvPr>
        </p:nvSpPr>
        <p:spPr>
          <a:xfrm>
            <a:off x="719519" y="2714623"/>
            <a:ext cx="10479952" cy="3036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2400"/>
              <a:buNone/>
            </a:pPr>
            <a:r>
              <a:rPr lang="en-IE">
                <a:solidFill>
                  <a:srgbClr val="424242"/>
                </a:solidFill>
              </a:rPr>
              <a:t>In generale</a:t>
            </a:r>
            <a:r>
              <a:rPr lang="en-IE">
                <a:solidFill>
                  <a:srgbClr val="424242"/>
                </a:solidFill>
              </a:rPr>
              <a:t>, gli obiettivi del modulo saranno raggiunti fornendo materiale formativo utilizzabile dai lavoratori nella formazione dei loro coetanei, che sono principalmente svantaggiati, migranti e/o rifugiati, e che incontrano esclusione sociale o professionale, e si concentrano su tre aree chiave: </a:t>
            </a:r>
            <a:endParaRPr/>
          </a:p>
          <a:p>
            <a:pPr indent="0" lvl="0" marL="0" rtl="0" algn="l">
              <a:lnSpc>
                <a:spcPct val="90000"/>
              </a:lnSpc>
              <a:spcBef>
                <a:spcPts val="1000"/>
              </a:spcBef>
              <a:spcAft>
                <a:spcPts val="0"/>
              </a:spcAft>
              <a:buClr>
                <a:srgbClr val="E8A116"/>
              </a:buClr>
              <a:buSzPts val="2400"/>
              <a:buNone/>
            </a:pPr>
            <a:r>
              <a:t/>
            </a:r>
            <a:endParaRPr>
              <a:solidFill>
                <a:srgbClr val="424242"/>
              </a:solidFill>
            </a:endParaRPr>
          </a:p>
          <a:p>
            <a:pPr indent="-457200" lvl="0" marL="457200" rtl="0" algn="l">
              <a:lnSpc>
                <a:spcPct val="90000"/>
              </a:lnSpc>
              <a:spcBef>
                <a:spcPts val="1000"/>
              </a:spcBef>
              <a:spcAft>
                <a:spcPts val="0"/>
              </a:spcAft>
              <a:buClr>
                <a:srgbClr val="E8A116"/>
              </a:buClr>
              <a:buSzPts val="2400"/>
              <a:buFont typeface="Calibri"/>
              <a:buAutoNum type="arabicPeriod"/>
            </a:pPr>
            <a:r>
              <a:rPr b="1" lang="en-IE">
                <a:solidFill>
                  <a:srgbClr val="424242"/>
                </a:solidFill>
              </a:rPr>
              <a:t>A</a:t>
            </a:r>
            <a:r>
              <a:rPr b="1" lang="en-IE">
                <a:solidFill>
                  <a:srgbClr val="424242"/>
                </a:solidFill>
              </a:rPr>
              <a:t>gricultura urbana: </a:t>
            </a:r>
            <a:r>
              <a:rPr lang="en-IE">
                <a:solidFill>
                  <a:srgbClr val="424242"/>
                </a:solidFill>
              </a:rPr>
              <a:t>produrre cibo e flora in un contesto urbano</a:t>
            </a:r>
            <a:endParaRPr/>
          </a:p>
          <a:p>
            <a:pPr indent="-457200" lvl="0" marL="457200" rtl="0" algn="l">
              <a:lnSpc>
                <a:spcPct val="90000"/>
              </a:lnSpc>
              <a:spcBef>
                <a:spcPts val="1000"/>
              </a:spcBef>
              <a:spcAft>
                <a:spcPts val="0"/>
              </a:spcAft>
              <a:buClr>
                <a:srgbClr val="E8A116"/>
              </a:buClr>
              <a:buSzPts val="2400"/>
              <a:buFont typeface="Calibri"/>
              <a:buAutoNum type="arabicPeriod"/>
            </a:pPr>
            <a:r>
              <a:rPr b="1" lang="en-IE">
                <a:solidFill>
                  <a:srgbClr val="424242"/>
                </a:solidFill>
              </a:rPr>
              <a:t>Pratiche</a:t>
            </a:r>
            <a:r>
              <a:rPr lang="en-IE">
                <a:solidFill>
                  <a:srgbClr val="424242"/>
                </a:solidFill>
              </a:rPr>
              <a:t> </a:t>
            </a:r>
            <a:r>
              <a:rPr lang="en-IE">
                <a:solidFill>
                  <a:srgbClr val="424242"/>
                </a:solidFill>
              </a:rPr>
              <a:t>di trasformazione e igiene degli alimenti: produrre alimenti sicuri</a:t>
            </a:r>
            <a:endParaRPr/>
          </a:p>
          <a:p>
            <a:pPr indent="-457200" lvl="0" marL="457200" rtl="0" algn="l">
              <a:lnSpc>
                <a:spcPct val="90000"/>
              </a:lnSpc>
              <a:spcBef>
                <a:spcPts val="1000"/>
              </a:spcBef>
              <a:spcAft>
                <a:spcPts val="0"/>
              </a:spcAft>
              <a:buClr>
                <a:srgbClr val="E8A116"/>
              </a:buClr>
              <a:buSzPts val="2400"/>
              <a:buFont typeface="Calibri"/>
              <a:buAutoNum type="arabicPeriod"/>
            </a:pPr>
            <a:r>
              <a:rPr b="1" lang="en-IE">
                <a:solidFill>
                  <a:srgbClr val="424242"/>
                </a:solidFill>
              </a:rPr>
              <a:t>Economia circolare </a:t>
            </a:r>
            <a:r>
              <a:rPr lang="en-IE">
                <a:solidFill>
                  <a:srgbClr val="424242"/>
                </a:solidFill>
              </a:rPr>
              <a:t>e gestione di rifiuti per ambienti urbani resilienti</a:t>
            </a:r>
            <a:endParaRPr/>
          </a:p>
        </p:txBody>
      </p:sp>
      <p:sp>
        <p:nvSpPr>
          <p:cNvPr id="203" name="Google Shape;203;p5"/>
          <p:cNvSpPr/>
          <p:nvPr/>
        </p:nvSpPr>
        <p:spPr>
          <a:xfrm>
            <a:off x="482456" y="299262"/>
            <a:ext cx="5046808" cy="1953020"/>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5"/>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Introduzione</a:t>
            </a:r>
            <a:endParaRPr/>
          </a:p>
        </p:txBody>
      </p:sp>
      <p:grpSp>
        <p:nvGrpSpPr>
          <p:cNvPr id="205" name="Google Shape;205;p5"/>
          <p:cNvGrpSpPr/>
          <p:nvPr/>
        </p:nvGrpSpPr>
        <p:grpSpPr>
          <a:xfrm>
            <a:off x="9972572" y="988421"/>
            <a:ext cx="1226899" cy="1225696"/>
            <a:chOff x="10376768" y="2334933"/>
            <a:chExt cx="920484" cy="919581"/>
          </a:xfrm>
        </p:grpSpPr>
        <p:sp>
          <p:nvSpPr>
            <p:cNvPr id="206" name="Google Shape;206;p5"/>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 name="Google Shape;207;p5"/>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8" name="Google Shape;208;p5"/>
            <p:cNvGrpSpPr/>
            <p:nvPr/>
          </p:nvGrpSpPr>
          <p:grpSpPr>
            <a:xfrm>
              <a:off x="10376768" y="2334933"/>
              <a:ext cx="920484" cy="919581"/>
              <a:chOff x="10376768" y="2334933"/>
              <a:chExt cx="920484" cy="919581"/>
            </a:xfrm>
          </p:grpSpPr>
          <p:sp>
            <p:nvSpPr>
              <p:cNvPr id="209" name="Google Shape;209;p5"/>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5"/>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211" name="Google Shape;211;p5"/>
          <p:cNvCxnSpPr/>
          <p:nvPr/>
        </p:nvCxnSpPr>
        <p:spPr>
          <a:xfrm flipH="1">
            <a:off x="-35953" y="1601269"/>
            <a:ext cx="10008525" cy="1"/>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48"/>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300">
                <a:solidFill>
                  <a:srgbClr val="424242"/>
                </a:solidFill>
              </a:rPr>
              <a:t>Il</a:t>
            </a:r>
            <a:r>
              <a:rPr lang="en-IE" sz="2300">
                <a:solidFill>
                  <a:srgbClr val="424242"/>
                </a:solidFill>
              </a:rPr>
              <a:t> turismo agricolo, </a:t>
            </a:r>
            <a:r>
              <a:rPr lang="en-IE" sz="2300">
                <a:solidFill>
                  <a:srgbClr val="424242"/>
                </a:solidFill>
              </a:rPr>
              <a:t>basato su </a:t>
            </a:r>
            <a:r>
              <a:rPr lang="en-IE" sz="2300">
                <a:solidFill>
                  <a:srgbClr val="424242"/>
                </a:solidFill>
              </a:rPr>
              <a:t>alloggio</a:t>
            </a:r>
            <a:r>
              <a:rPr lang="en-IE" sz="2300">
                <a:solidFill>
                  <a:srgbClr val="424242"/>
                </a:solidFill>
              </a:rPr>
              <a:t>,</a:t>
            </a:r>
            <a:r>
              <a:rPr lang="en-IE" sz="2300">
                <a:solidFill>
                  <a:srgbClr val="424242"/>
                </a:solidFill>
              </a:rPr>
              <a:t> servizi ricreativi e</a:t>
            </a:r>
            <a:r>
              <a:rPr lang="en-IE" sz="2300">
                <a:solidFill>
                  <a:srgbClr val="424242"/>
                </a:solidFill>
              </a:rPr>
              <a:t> servizi</a:t>
            </a:r>
            <a:r>
              <a:rPr lang="en-IE" sz="2300">
                <a:solidFill>
                  <a:srgbClr val="424242"/>
                </a:solidFill>
              </a:rPr>
              <a:t> educativi, è stato riconosciuto come un</a:t>
            </a:r>
            <a:r>
              <a:rPr lang="en-IE" sz="2300">
                <a:solidFill>
                  <a:srgbClr val="424242"/>
                </a:solidFill>
              </a:rPr>
              <a:t>’importante strategia di diversificazione e sopravvivenza delle aziende agricole.</a:t>
            </a:r>
            <a:endParaRPr sz="2300"/>
          </a:p>
          <a:p>
            <a:pPr indent="-12700" lvl="0" marL="12700" rtl="0" algn="just">
              <a:lnSpc>
                <a:spcPct val="103333"/>
              </a:lnSpc>
              <a:spcBef>
                <a:spcPts val="0"/>
              </a:spcBef>
              <a:spcAft>
                <a:spcPts val="0"/>
              </a:spcAft>
              <a:buClr>
                <a:srgbClr val="086575"/>
              </a:buClr>
              <a:buSzPts val="2400"/>
              <a:buNone/>
            </a:pPr>
            <a:r>
              <a:t/>
            </a:r>
            <a:endParaRPr sz="2300">
              <a:solidFill>
                <a:srgbClr val="424242"/>
              </a:solidFill>
            </a:endParaRPr>
          </a:p>
          <a:p>
            <a:pPr indent="-12700" lvl="0" marL="12700" rtl="0" algn="just">
              <a:lnSpc>
                <a:spcPct val="103333"/>
              </a:lnSpc>
              <a:spcBef>
                <a:spcPts val="0"/>
              </a:spcBef>
              <a:spcAft>
                <a:spcPts val="0"/>
              </a:spcAft>
              <a:buClr>
                <a:srgbClr val="296B5F"/>
              </a:buClr>
              <a:buSzPts val="2400"/>
              <a:buNone/>
            </a:pPr>
            <a:r>
              <a:rPr b="1" lang="en-IE" sz="2300">
                <a:solidFill>
                  <a:srgbClr val="296B5F"/>
                </a:solidFill>
              </a:rPr>
              <a:t>Alcune considerazioni prima di interagire con i turisti</a:t>
            </a:r>
            <a:r>
              <a:rPr b="1" lang="en-IE" sz="2300">
                <a:solidFill>
                  <a:srgbClr val="296B5F"/>
                </a:solidFill>
              </a:rPr>
              <a:t>: </a:t>
            </a:r>
            <a:endParaRPr sz="2300"/>
          </a:p>
          <a:p>
            <a:pPr indent="-12700" lvl="0" marL="12700" rtl="0" algn="just">
              <a:lnSpc>
                <a:spcPct val="103333"/>
              </a:lnSpc>
              <a:spcBef>
                <a:spcPts val="0"/>
              </a:spcBef>
              <a:spcAft>
                <a:spcPts val="0"/>
              </a:spcAft>
              <a:buClr>
                <a:srgbClr val="424242"/>
              </a:buClr>
              <a:buSzPts val="2400"/>
              <a:buNone/>
            </a:pPr>
            <a:r>
              <a:rPr lang="en-IE" sz="2300">
                <a:solidFill>
                  <a:srgbClr val="424242"/>
                </a:solidFill>
              </a:rPr>
              <a:t>Chi è il pubblico di riferimento? Ci saranno gruppi? Ci saranno visite guidate o percorsi autoguidati (utilizzando mappe stampate/digitali, segnaletica o codici QR in loco?). Il divario tra le aspettative dei visitatori e la loro esperienza può portare delusioni. Si consiglia di fornire ai potenziali visitatori itinerari campione. È molto importante prestare attenzione alle richieste dei clienti. Può essere utile organizzare un evento annuale per festeggiare insieme a visitatori, membri del percorso, media e parti interessate.</a:t>
            </a:r>
            <a:endParaRPr sz="2300"/>
          </a:p>
        </p:txBody>
      </p:sp>
      <p:sp>
        <p:nvSpPr>
          <p:cNvPr id="978" name="Google Shape;978;p48"/>
          <p:cNvSpPr txBox="1"/>
          <p:nvPr>
            <p:ph idx="2" type="body"/>
          </p:nvPr>
        </p:nvSpPr>
        <p:spPr>
          <a:xfrm>
            <a:off x="615501" y="761603"/>
            <a:ext cx="2589495"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Agriturismo urbano.                           </a:t>
            </a:r>
            <a:r>
              <a:rPr b="1" i="1" lang="en-IE">
                <a:solidFill>
                  <a:srgbClr val="E8A116"/>
                </a:solidFill>
              </a:rPr>
              <a:t>Eat-Stay-Work-Learn-Reconnect-Shop</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979" name="Google Shape;979;p48"/>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80" name="Google Shape;980;p48"/>
          <p:cNvGrpSpPr/>
          <p:nvPr/>
        </p:nvGrpSpPr>
        <p:grpSpPr>
          <a:xfrm>
            <a:off x="2396204" y="4842564"/>
            <a:ext cx="1028777" cy="1056365"/>
            <a:chOff x="986212" y="4755836"/>
            <a:chExt cx="715862" cy="735059"/>
          </a:xfrm>
        </p:grpSpPr>
        <p:sp>
          <p:nvSpPr>
            <p:cNvPr id="981" name="Google Shape;981;p48"/>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2" name="Google Shape;982;p48"/>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49"/>
          <p:cNvSpPr txBox="1"/>
          <p:nvPr>
            <p:ph idx="1" type="body"/>
          </p:nvPr>
        </p:nvSpPr>
        <p:spPr>
          <a:xfrm>
            <a:off x="3655359" y="438954"/>
            <a:ext cx="7783500" cy="5234400"/>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296B5F"/>
              </a:buClr>
              <a:buSzPts val="2400"/>
              <a:buNone/>
            </a:pPr>
            <a:r>
              <a:rPr b="1" lang="en-IE" sz="2200">
                <a:solidFill>
                  <a:srgbClr val="296B5F"/>
                </a:solidFill>
              </a:rPr>
              <a:t>Qual è l’esperienza offerta</a:t>
            </a:r>
            <a:r>
              <a:rPr b="1" lang="en-IE" sz="2200">
                <a:solidFill>
                  <a:srgbClr val="296B5F"/>
                </a:solidFill>
              </a:rPr>
              <a:t>? </a:t>
            </a:r>
            <a:endParaRPr sz="2200"/>
          </a:p>
          <a:p>
            <a:pPr indent="-12700" lvl="0" marL="12700" rtl="0" algn="just">
              <a:lnSpc>
                <a:spcPct val="103333"/>
              </a:lnSpc>
              <a:spcBef>
                <a:spcPts val="0"/>
              </a:spcBef>
              <a:spcAft>
                <a:spcPts val="0"/>
              </a:spcAft>
              <a:buClr>
                <a:srgbClr val="424242"/>
              </a:buClr>
              <a:buSzPts val="2400"/>
              <a:buNone/>
            </a:pPr>
            <a:r>
              <a:rPr lang="en-IE" sz="2200">
                <a:solidFill>
                  <a:srgbClr val="424242"/>
                </a:solidFill>
              </a:rPr>
              <a:t>L</a:t>
            </a:r>
            <a:r>
              <a:rPr lang="en-IE" sz="2200">
                <a:solidFill>
                  <a:srgbClr val="424242"/>
                </a:solidFill>
              </a:rPr>
              <a:t>’offerta deve essere ben definita e coerente con l’attività principale dell’azienda e può comprendere: soggiorni in agriturismo (campeggio, B&amp;B); laboratori su competenze tradizionali (es. agricoltura etica, inscatolamento, decapaggio, conservazione dei semi, ecc.); degustazioni di cibo e ristoranti pop-up, raccolta di uova, raccolta di frutta/fiori, laboratori didattici, visita della fattoria, ritiro relax, location per feste/eventi, labirinti, educazione alla diversità e alla sostenibilità, vendite dirette al consumatore.</a:t>
            </a:r>
            <a:endParaRPr sz="2200">
              <a:solidFill>
                <a:srgbClr val="424242"/>
              </a:solidFill>
            </a:endParaRPr>
          </a:p>
          <a:p>
            <a:pPr indent="-12700" lvl="0" marL="12700" rtl="0" algn="just">
              <a:lnSpc>
                <a:spcPct val="103333"/>
              </a:lnSpc>
              <a:spcBef>
                <a:spcPts val="0"/>
              </a:spcBef>
              <a:spcAft>
                <a:spcPts val="0"/>
              </a:spcAft>
              <a:buClr>
                <a:srgbClr val="424242"/>
              </a:buClr>
              <a:buSzPts val="2400"/>
              <a:buNone/>
            </a:pPr>
            <a:r>
              <a:t/>
            </a:r>
            <a:endParaRPr sz="2200">
              <a:solidFill>
                <a:srgbClr val="424242"/>
              </a:solidFill>
            </a:endParaRPr>
          </a:p>
          <a:p>
            <a:pPr indent="-12700" lvl="0" marL="12700" rtl="0" algn="just">
              <a:lnSpc>
                <a:spcPct val="103333"/>
              </a:lnSpc>
              <a:spcBef>
                <a:spcPts val="0"/>
              </a:spcBef>
              <a:spcAft>
                <a:spcPts val="0"/>
              </a:spcAft>
              <a:buSzPts val="2400"/>
              <a:buNone/>
            </a:pPr>
            <a:r>
              <a:t/>
            </a:r>
            <a:endParaRPr sz="2200">
              <a:solidFill>
                <a:srgbClr val="424242"/>
              </a:solidFill>
            </a:endParaRPr>
          </a:p>
          <a:p>
            <a:pPr indent="-12700" lvl="0" marL="12700" rtl="0" algn="just">
              <a:lnSpc>
                <a:spcPct val="103333"/>
              </a:lnSpc>
              <a:spcBef>
                <a:spcPts val="0"/>
              </a:spcBef>
              <a:spcAft>
                <a:spcPts val="0"/>
              </a:spcAft>
              <a:buClr>
                <a:srgbClr val="424242"/>
              </a:buClr>
              <a:buSzPts val="2400"/>
              <a:buNone/>
            </a:pPr>
            <a:r>
              <a:t/>
            </a:r>
            <a:endParaRPr>
              <a:solidFill>
                <a:srgbClr val="424242"/>
              </a:solidFill>
            </a:endParaRPr>
          </a:p>
        </p:txBody>
      </p:sp>
      <p:sp>
        <p:nvSpPr>
          <p:cNvPr id="988" name="Google Shape;988;p49"/>
          <p:cNvSpPr txBox="1"/>
          <p:nvPr>
            <p:ph idx="2" type="body"/>
          </p:nvPr>
        </p:nvSpPr>
        <p:spPr>
          <a:xfrm>
            <a:off x="615501" y="761603"/>
            <a:ext cx="2589495"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Agriturismo urbano.                           </a:t>
            </a:r>
            <a:r>
              <a:rPr b="1" i="1" lang="en-IE">
                <a:solidFill>
                  <a:srgbClr val="E8A116"/>
                </a:solidFill>
              </a:rPr>
              <a:t>Eat-Stay-Work-Learn-Reconnect-Shop</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989" name="Google Shape;989;p49"/>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90" name="Google Shape;990;p49"/>
          <p:cNvGrpSpPr/>
          <p:nvPr/>
        </p:nvGrpSpPr>
        <p:grpSpPr>
          <a:xfrm>
            <a:off x="2396204" y="4842564"/>
            <a:ext cx="1028777" cy="1056365"/>
            <a:chOff x="986212" y="4755836"/>
            <a:chExt cx="715862" cy="735059"/>
          </a:xfrm>
        </p:grpSpPr>
        <p:sp>
          <p:nvSpPr>
            <p:cNvPr id="991" name="Google Shape;991;p49"/>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2" name="Google Shape;992;p49"/>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50"/>
          <p:cNvSpPr txBox="1"/>
          <p:nvPr>
            <p:ph idx="1" type="body"/>
          </p:nvPr>
        </p:nvSpPr>
        <p:spPr>
          <a:xfrm>
            <a:off x="3660509" y="346054"/>
            <a:ext cx="7783500" cy="5234400"/>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296B5F"/>
              </a:buClr>
              <a:buSzPts val="2400"/>
              <a:buNone/>
            </a:pPr>
            <a:r>
              <a:rPr b="1" lang="en-IE" sz="2100">
                <a:solidFill>
                  <a:srgbClr val="296B5F"/>
                </a:solidFill>
              </a:rPr>
              <a:t>I fattori chiave</a:t>
            </a:r>
            <a:r>
              <a:rPr b="1" lang="en-IE" sz="2100">
                <a:solidFill>
                  <a:srgbClr val="296B5F"/>
                </a:solidFill>
              </a:rPr>
              <a:t> soddisfacenti per </a:t>
            </a:r>
            <a:r>
              <a:rPr b="1" lang="en-IE" sz="2100">
                <a:solidFill>
                  <a:srgbClr val="296B5F"/>
                </a:solidFill>
              </a:rPr>
              <a:t>attrarre i visitatori</a:t>
            </a:r>
            <a:r>
              <a:rPr b="1" lang="en-IE" sz="2100">
                <a:solidFill>
                  <a:srgbClr val="296B5F"/>
                </a:solidFill>
              </a:rPr>
              <a:t>: </a:t>
            </a:r>
            <a:endParaRPr sz="2100"/>
          </a:p>
          <a:p>
            <a:pPr indent="-12700" lvl="0" marL="12700" rtl="0" algn="just">
              <a:lnSpc>
                <a:spcPct val="103333"/>
              </a:lnSpc>
              <a:spcBef>
                <a:spcPts val="0"/>
              </a:spcBef>
              <a:spcAft>
                <a:spcPts val="0"/>
              </a:spcAft>
              <a:buClr>
                <a:srgbClr val="296B5F"/>
              </a:buClr>
              <a:buSzPts val="2400"/>
              <a:buNone/>
            </a:pPr>
            <a:r>
              <a:t/>
            </a:r>
            <a:endParaRPr sz="2100"/>
          </a:p>
          <a:p>
            <a:pPr indent="-12700" lvl="0" marL="12700" rtl="0" algn="just">
              <a:lnSpc>
                <a:spcPct val="103333"/>
              </a:lnSpc>
              <a:spcBef>
                <a:spcPts val="0"/>
              </a:spcBef>
              <a:spcAft>
                <a:spcPts val="0"/>
              </a:spcAft>
              <a:buClr>
                <a:srgbClr val="424242"/>
              </a:buClr>
              <a:buSzPts val="2400"/>
              <a:buNone/>
            </a:pPr>
            <a:r>
              <a:rPr lang="en-IE" sz="2100">
                <a:solidFill>
                  <a:srgbClr val="424242"/>
                </a:solidFill>
              </a:rPr>
              <a:t>La</a:t>
            </a:r>
            <a:r>
              <a:rPr b="1" lang="en-IE" sz="2100">
                <a:solidFill>
                  <a:srgbClr val="424242"/>
                </a:solidFill>
              </a:rPr>
              <a:t> Storytelling</a:t>
            </a:r>
            <a:r>
              <a:rPr lang="en-IE" sz="2100">
                <a:solidFill>
                  <a:srgbClr val="424242"/>
                </a:solidFill>
              </a:rPr>
              <a:t> è un </a:t>
            </a:r>
            <a:r>
              <a:rPr lang="en-IE" sz="2100">
                <a:solidFill>
                  <a:srgbClr val="424242"/>
                </a:solidFill>
              </a:rPr>
              <a:t>elemento che attrae</a:t>
            </a:r>
            <a:r>
              <a:rPr lang="en-IE" sz="2100">
                <a:solidFill>
                  <a:srgbClr val="424242"/>
                </a:solidFill>
              </a:rPr>
              <a:t> i visitatori </a:t>
            </a:r>
            <a:r>
              <a:rPr lang="en-IE" sz="2100">
                <a:solidFill>
                  <a:srgbClr val="424242"/>
                </a:solidFill>
              </a:rPr>
              <a:t>a livello intellettuale, emotivo e fisico: l’esperienza dovrebbe essere interattiva e stimolante, che coinvolge i cinque sensi. Occorre una storia che racconti l’attività aziendale e deve essere originale, interessante e indimenticabile. </a:t>
            </a:r>
            <a:r>
              <a:rPr b="1" lang="en-IE" sz="2100">
                <a:solidFill>
                  <a:srgbClr val="424242"/>
                </a:solidFill>
              </a:rPr>
              <a:t>G</a:t>
            </a:r>
            <a:r>
              <a:rPr b="1" lang="en-IE" sz="2100">
                <a:solidFill>
                  <a:srgbClr val="424242"/>
                </a:solidFill>
              </a:rPr>
              <a:t>uid</a:t>
            </a:r>
            <a:r>
              <a:rPr b="1" lang="en-IE" sz="2100">
                <a:solidFill>
                  <a:srgbClr val="424242"/>
                </a:solidFill>
              </a:rPr>
              <a:t>e</a:t>
            </a:r>
            <a:r>
              <a:rPr b="1" lang="en-IE" sz="2100">
                <a:solidFill>
                  <a:srgbClr val="424242"/>
                </a:solidFill>
              </a:rPr>
              <a:t> </a:t>
            </a:r>
            <a:r>
              <a:rPr b="1" lang="en-IE" sz="2100">
                <a:solidFill>
                  <a:srgbClr val="424242"/>
                </a:solidFill>
              </a:rPr>
              <a:t>turistiche </a:t>
            </a:r>
            <a:r>
              <a:rPr lang="en-IE" sz="2100">
                <a:solidFill>
                  <a:srgbClr val="424242"/>
                </a:solidFill>
              </a:rPr>
              <a:t>appassionate e divertenti s</a:t>
            </a:r>
            <a:r>
              <a:rPr lang="en-IE" sz="2100">
                <a:solidFill>
                  <a:srgbClr val="424242"/>
                </a:solidFill>
              </a:rPr>
              <a:t>uscitano simpatia. La varietà di </a:t>
            </a:r>
            <a:r>
              <a:rPr b="1" lang="en-IE" sz="2100">
                <a:solidFill>
                  <a:srgbClr val="424242"/>
                </a:solidFill>
              </a:rPr>
              <a:t>presenta</a:t>
            </a:r>
            <a:r>
              <a:rPr b="1" lang="en-IE" sz="2100">
                <a:solidFill>
                  <a:srgbClr val="424242"/>
                </a:solidFill>
              </a:rPr>
              <a:t>zioni</a:t>
            </a:r>
            <a:r>
              <a:rPr lang="en-IE" sz="2100">
                <a:solidFill>
                  <a:srgbClr val="424242"/>
                </a:solidFill>
              </a:rPr>
              <a:t>, </a:t>
            </a:r>
            <a:r>
              <a:rPr b="1" lang="en-IE" sz="2100">
                <a:solidFill>
                  <a:srgbClr val="424242"/>
                </a:solidFill>
              </a:rPr>
              <a:t>mostre</a:t>
            </a:r>
            <a:r>
              <a:rPr b="1" lang="en-IE" sz="2100">
                <a:solidFill>
                  <a:srgbClr val="424242"/>
                </a:solidFill>
              </a:rPr>
              <a:t> </a:t>
            </a:r>
            <a:r>
              <a:rPr b="1" lang="en-IE" sz="2100">
                <a:solidFill>
                  <a:srgbClr val="424242"/>
                </a:solidFill>
              </a:rPr>
              <a:t>e</a:t>
            </a:r>
            <a:r>
              <a:rPr b="1" lang="en-IE" sz="2100">
                <a:solidFill>
                  <a:srgbClr val="424242"/>
                </a:solidFill>
              </a:rPr>
              <a:t> </a:t>
            </a:r>
            <a:r>
              <a:rPr b="1" lang="en-IE" sz="2100">
                <a:solidFill>
                  <a:srgbClr val="424242"/>
                </a:solidFill>
              </a:rPr>
              <a:t>strumenti informativi</a:t>
            </a:r>
            <a:r>
              <a:rPr lang="en-IE" sz="2100">
                <a:solidFill>
                  <a:srgbClr val="424242"/>
                </a:solidFill>
              </a:rPr>
              <a:t> </a:t>
            </a:r>
            <a:r>
              <a:rPr lang="en-IE" sz="2100">
                <a:solidFill>
                  <a:srgbClr val="424242"/>
                </a:solidFill>
              </a:rPr>
              <a:t>attira </a:t>
            </a:r>
            <a:r>
              <a:rPr lang="en-IE" sz="2100">
                <a:solidFill>
                  <a:srgbClr val="424242"/>
                </a:solidFill>
              </a:rPr>
              <a:t>i visitatori</a:t>
            </a:r>
            <a:r>
              <a:rPr lang="en-IE" sz="2100">
                <a:solidFill>
                  <a:srgbClr val="424242"/>
                </a:solidFill>
              </a:rPr>
              <a:t>. </a:t>
            </a:r>
            <a:endParaRPr sz="2100">
              <a:solidFill>
                <a:srgbClr val="424242"/>
              </a:solidFill>
            </a:endParaRPr>
          </a:p>
          <a:p>
            <a:pPr indent="-12700" lvl="0" marL="12700" rtl="0" algn="just">
              <a:lnSpc>
                <a:spcPct val="103333"/>
              </a:lnSpc>
              <a:spcBef>
                <a:spcPts val="0"/>
              </a:spcBef>
              <a:spcAft>
                <a:spcPts val="0"/>
              </a:spcAft>
              <a:buClr>
                <a:srgbClr val="424242"/>
              </a:buClr>
              <a:buSzPts val="2400"/>
              <a:buNone/>
            </a:pPr>
            <a:r>
              <a:t/>
            </a:r>
            <a:endParaRPr sz="2100">
              <a:solidFill>
                <a:srgbClr val="424242"/>
              </a:solidFill>
            </a:endParaRPr>
          </a:p>
          <a:p>
            <a:pPr indent="-12700" lvl="0" marL="12700" rtl="0" algn="just">
              <a:lnSpc>
                <a:spcPct val="103333"/>
              </a:lnSpc>
              <a:spcBef>
                <a:spcPts val="0"/>
              </a:spcBef>
              <a:spcAft>
                <a:spcPts val="0"/>
              </a:spcAft>
              <a:buClr>
                <a:srgbClr val="424242"/>
              </a:buClr>
              <a:buSzPts val="2400"/>
              <a:buNone/>
            </a:pPr>
            <a:r>
              <a:rPr lang="en-IE" sz="2100">
                <a:solidFill>
                  <a:srgbClr val="424242"/>
                </a:solidFill>
              </a:rPr>
              <a:t>Occorre garantire che i </a:t>
            </a:r>
            <a:r>
              <a:rPr b="1" lang="en-IE" sz="2100">
                <a:solidFill>
                  <a:srgbClr val="424242"/>
                </a:solidFill>
              </a:rPr>
              <a:t>layouts </a:t>
            </a:r>
            <a:r>
              <a:rPr lang="en-IE" sz="2100">
                <a:solidFill>
                  <a:srgbClr val="424242"/>
                </a:solidFill>
              </a:rPr>
              <a:t>interni ed esterni siano coerenti e facilitino il racconto della storia. L’accessibilità, i servizi e il personale sono elementi importanti per la soddisfazione generale. Naturalmente, anche la percezione del </a:t>
            </a:r>
            <a:r>
              <a:rPr b="1" lang="en-IE" sz="2100">
                <a:solidFill>
                  <a:srgbClr val="424242"/>
                </a:solidFill>
              </a:rPr>
              <a:t>rapporto qualità-prezzo </a:t>
            </a:r>
            <a:r>
              <a:rPr lang="en-IE" sz="2100">
                <a:solidFill>
                  <a:srgbClr val="424242"/>
                </a:solidFill>
              </a:rPr>
              <a:t>è fondamentale</a:t>
            </a:r>
            <a:r>
              <a:rPr lang="en-IE" sz="2100">
                <a:solidFill>
                  <a:srgbClr val="424242"/>
                </a:solidFill>
              </a:rPr>
              <a:t>. Meglio chiedere un </a:t>
            </a:r>
            <a:r>
              <a:rPr b="1" lang="en-IE" sz="2100">
                <a:solidFill>
                  <a:srgbClr val="424242"/>
                </a:solidFill>
              </a:rPr>
              <a:t>feedback</a:t>
            </a:r>
            <a:r>
              <a:rPr lang="en-IE" sz="2100">
                <a:solidFill>
                  <a:srgbClr val="424242"/>
                </a:solidFill>
              </a:rPr>
              <a:t> ai visitatori per migliorare continuamente l’offerta e soddisfare le richieste delle persone.</a:t>
            </a:r>
            <a:endParaRPr sz="2100"/>
          </a:p>
        </p:txBody>
      </p:sp>
      <p:sp>
        <p:nvSpPr>
          <p:cNvPr id="998" name="Google Shape;998;p50"/>
          <p:cNvSpPr txBox="1"/>
          <p:nvPr>
            <p:ph idx="2" type="body"/>
          </p:nvPr>
        </p:nvSpPr>
        <p:spPr>
          <a:xfrm>
            <a:off x="615501" y="761603"/>
            <a:ext cx="2589495"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Agriturismo urbano.                           </a:t>
            </a:r>
            <a:r>
              <a:rPr b="1" i="1" lang="en-IE">
                <a:solidFill>
                  <a:srgbClr val="E8A116"/>
                </a:solidFill>
              </a:rPr>
              <a:t>Eat-Stay-Work-Learn-Reconnect-Shop</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999" name="Google Shape;999;p50"/>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000" name="Google Shape;1000;p50"/>
          <p:cNvGrpSpPr/>
          <p:nvPr/>
        </p:nvGrpSpPr>
        <p:grpSpPr>
          <a:xfrm>
            <a:off x="2396204" y="4842564"/>
            <a:ext cx="1028777" cy="1056365"/>
            <a:chOff x="986212" y="4755836"/>
            <a:chExt cx="715862" cy="735059"/>
          </a:xfrm>
        </p:grpSpPr>
        <p:sp>
          <p:nvSpPr>
            <p:cNvPr id="1001" name="Google Shape;1001;p50"/>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2" name="Google Shape;1002;p50"/>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51"/>
          <p:cNvSpPr txBox="1"/>
          <p:nvPr>
            <p:ph idx="1" type="body"/>
          </p:nvPr>
        </p:nvSpPr>
        <p:spPr>
          <a:xfrm>
            <a:off x="3792859" y="761604"/>
            <a:ext cx="3252399" cy="5234406"/>
          </a:xfrm>
          <a:prstGeom prst="rect">
            <a:avLst/>
          </a:prstGeom>
          <a:noFill/>
          <a:ln>
            <a:noFill/>
          </a:ln>
        </p:spPr>
        <p:txBody>
          <a:bodyPr anchorCtr="0" anchor="t" bIns="45700" lIns="91425" spcFirstLastPara="1" rIns="91425" wrap="square" tIns="45700">
            <a:noAutofit/>
          </a:bodyPr>
          <a:lstStyle/>
          <a:p>
            <a:pPr indent="-12700" lvl="0" marL="12700" rtl="0" algn="l">
              <a:lnSpc>
                <a:spcPct val="103333"/>
              </a:lnSpc>
              <a:spcBef>
                <a:spcPts val="0"/>
              </a:spcBef>
              <a:spcAft>
                <a:spcPts val="0"/>
              </a:spcAft>
              <a:buClr>
                <a:srgbClr val="296B5F"/>
              </a:buClr>
              <a:buSzPts val="2400"/>
              <a:buNone/>
            </a:pPr>
            <a:r>
              <a:rPr b="1" lang="en-IE">
                <a:solidFill>
                  <a:srgbClr val="296B5F"/>
                </a:solidFill>
              </a:rPr>
              <a:t>Come prendersi cura delle esigenze dei visitatori:</a:t>
            </a:r>
            <a:r>
              <a:rPr lang="en-IE" sz="2400">
                <a:solidFill>
                  <a:srgbClr val="296B5F"/>
                </a:solidFill>
              </a:rPr>
              <a:t> </a:t>
            </a:r>
            <a:endParaRPr/>
          </a:p>
          <a:p>
            <a:pPr indent="-12700" lvl="0" marL="12700" rtl="0" algn="l">
              <a:lnSpc>
                <a:spcPct val="103333"/>
              </a:lnSpc>
              <a:spcBef>
                <a:spcPts val="0"/>
              </a:spcBef>
              <a:spcAft>
                <a:spcPts val="0"/>
              </a:spcAft>
              <a:buClr>
                <a:srgbClr val="086575"/>
              </a:buClr>
              <a:buSzPts val="2400"/>
              <a:buNone/>
            </a:pPr>
            <a:r>
              <a:t/>
            </a:r>
            <a:endParaRPr>
              <a:solidFill>
                <a:srgbClr val="424242"/>
              </a:solidFill>
            </a:endParaRPr>
          </a:p>
          <a:p>
            <a:pPr indent="-12700" lvl="0" marL="12700" rtl="0" algn="l">
              <a:lnSpc>
                <a:spcPct val="103333"/>
              </a:lnSpc>
              <a:spcBef>
                <a:spcPts val="0"/>
              </a:spcBef>
              <a:spcAft>
                <a:spcPts val="0"/>
              </a:spcAft>
              <a:buClr>
                <a:srgbClr val="424242"/>
              </a:buClr>
              <a:buSzPts val="2400"/>
              <a:buNone/>
            </a:pPr>
            <a:r>
              <a:rPr lang="en-IE">
                <a:solidFill>
                  <a:srgbClr val="424242"/>
                </a:solidFill>
              </a:rPr>
              <a:t>Altri aspetti da considerare, oltre alla storia e alla narrazione per i turisti, includono il parcheggio, i servizi igienici, l’accesso per i disabili, e i collegamenti alla storia generale della destinazione.</a:t>
            </a:r>
            <a:endParaRPr/>
          </a:p>
          <a:p>
            <a:pPr indent="-12700" lvl="0" marL="12700" rtl="0" algn="l">
              <a:lnSpc>
                <a:spcPct val="103333"/>
              </a:lnSpc>
              <a:spcBef>
                <a:spcPts val="0"/>
              </a:spcBef>
              <a:spcAft>
                <a:spcPts val="0"/>
              </a:spcAft>
              <a:buClr>
                <a:srgbClr val="086575"/>
              </a:buClr>
              <a:buSzPts val="2400"/>
              <a:buNone/>
            </a:pPr>
            <a:r>
              <a:t/>
            </a:r>
            <a:endParaRPr sz="2400">
              <a:solidFill>
                <a:srgbClr val="424242"/>
              </a:solidFill>
            </a:endParaRPr>
          </a:p>
        </p:txBody>
      </p:sp>
      <p:sp>
        <p:nvSpPr>
          <p:cNvPr id="1008" name="Google Shape;1008;p51"/>
          <p:cNvSpPr txBox="1"/>
          <p:nvPr>
            <p:ph idx="2" type="body"/>
          </p:nvPr>
        </p:nvSpPr>
        <p:spPr>
          <a:xfrm>
            <a:off x="615501" y="761603"/>
            <a:ext cx="2589495"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Agriturismo urbano.                           </a:t>
            </a:r>
            <a:r>
              <a:rPr b="1" i="1" lang="en-IE">
                <a:solidFill>
                  <a:srgbClr val="E8A116"/>
                </a:solidFill>
              </a:rPr>
              <a:t>Eat-Stay-Work-Learn-Reconnect-Shop</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1009" name="Google Shape;1009;p51"/>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010" name="Google Shape;1010;p51"/>
          <p:cNvGrpSpPr/>
          <p:nvPr/>
        </p:nvGrpSpPr>
        <p:grpSpPr>
          <a:xfrm>
            <a:off x="2396204" y="4842564"/>
            <a:ext cx="1028777" cy="1056365"/>
            <a:chOff x="986212" y="4755836"/>
            <a:chExt cx="715862" cy="735059"/>
          </a:xfrm>
        </p:grpSpPr>
        <p:sp>
          <p:nvSpPr>
            <p:cNvPr id="1011" name="Google Shape;1011;p51"/>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2" name="Google Shape;1012;p51"/>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013" name="Google Shape;1013;p51"/>
          <p:cNvPicPr preferRelativeResize="0"/>
          <p:nvPr/>
        </p:nvPicPr>
        <p:blipFill rotWithShape="1">
          <a:blip r:embed="rId3">
            <a:alphaModFix/>
          </a:blip>
          <a:srcRect b="0" l="0" r="0" t="0"/>
          <a:stretch/>
        </p:blipFill>
        <p:spPr>
          <a:xfrm>
            <a:off x="7159559" y="1256913"/>
            <a:ext cx="4531240" cy="4420889"/>
          </a:xfrm>
          <a:prstGeom prst="ellipse">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5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9" name="Google Shape;1019;p52"/>
          <p:cNvSpPr txBox="1"/>
          <p:nvPr>
            <p:ph idx="1" type="body"/>
          </p:nvPr>
        </p:nvSpPr>
        <p:spPr>
          <a:xfrm>
            <a:off x="582130" y="1475921"/>
            <a:ext cx="11405082" cy="4995245"/>
          </a:xfrm>
          <a:prstGeom prst="rect">
            <a:avLst/>
          </a:prstGeom>
          <a:noFill/>
          <a:ln>
            <a:noFill/>
          </a:ln>
        </p:spPr>
        <p:txBody>
          <a:bodyPr anchorCtr="0" anchor="t" bIns="45700" lIns="91425" spcFirstLastPara="1" rIns="91425" wrap="square" tIns="45700">
            <a:noAutofit/>
          </a:bodyPr>
          <a:lstStyle/>
          <a:p>
            <a:pPr indent="-1568450" lvl="0" marL="1568450" rtl="0" algn="l">
              <a:lnSpc>
                <a:spcPct val="90000"/>
              </a:lnSpc>
              <a:spcBef>
                <a:spcPts val="0"/>
              </a:spcBef>
              <a:spcAft>
                <a:spcPts val="0"/>
              </a:spcAft>
              <a:buClr>
                <a:srgbClr val="424242"/>
              </a:buClr>
              <a:buSzPts val="1800"/>
              <a:buNone/>
            </a:pPr>
            <a:r>
              <a:rPr b="1" lang="en-IE" sz="1800"/>
              <a:t>Sito web</a:t>
            </a:r>
            <a:r>
              <a:rPr lang="en-IE" sz="1800"/>
              <a:t>:	</a:t>
            </a:r>
            <a:r>
              <a:rPr lang="en-IE" sz="1800" u="sng">
                <a:solidFill>
                  <a:srgbClr val="87AF3F"/>
                </a:solidFill>
                <a:hlinkClick r:id="rId3">
                  <a:extLst>
                    <a:ext uri="{A12FA001-AC4F-418D-AE19-62706E023703}">
                      <ahyp:hlinkClr val="tx"/>
                    </a:ext>
                  </a:extLst>
                </a:hlinkClick>
              </a:rPr>
              <a:t>https://www.failteireland.ie/FailteIreland/media/WebsiteStructure/Documents/3_Research_Insights/4_       Visitor_Insights/Visitor-Attraction-Experience-Research-2018.pdf?ext=.pdf</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https://www.bienvenue-a-la-ferme.com/</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rPr b="1" lang="en-IE" sz="1800"/>
              <a:t>YouTube</a:t>
            </a:r>
            <a:r>
              <a:rPr lang="en-IE" sz="1800"/>
              <a:t>: 	Urban Gardening </a:t>
            </a:r>
            <a:r>
              <a:rPr lang="en-IE" sz="1800" u="sng">
                <a:solidFill>
                  <a:srgbClr val="87AF3F"/>
                </a:solidFill>
                <a:hlinkClick r:id="rId5">
                  <a:extLst>
                    <a:ext uri="{A12FA001-AC4F-418D-AE19-62706E023703}">
                      <ahyp:hlinkClr val="tx"/>
                    </a:ext>
                  </a:extLst>
                </a:hlinkClick>
              </a:rPr>
              <a:t>https://www.youtube.com/watch?v=ddiYlzTbrGU</a:t>
            </a:r>
            <a:r>
              <a:rPr lang="en-IE" sz="1800">
                <a:solidFill>
                  <a:srgbClr val="87AF3F"/>
                </a:solidFill>
              </a:rPr>
              <a:t>; </a:t>
            </a:r>
            <a:r>
              <a:rPr lang="en-IE" sz="1800"/>
              <a:t>Agritourism </a:t>
            </a:r>
            <a:r>
              <a:rPr lang="en-IE" sz="1800" u="sng">
                <a:solidFill>
                  <a:srgbClr val="87AF3F"/>
                </a:solidFill>
                <a:hlinkClick r:id="rId6">
                  <a:extLst>
                    <a:ext uri="{A12FA001-AC4F-418D-AE19-62706E023703}">
                      <ahyp:hlinkClr val="tx"/>
                    </a:ext>
                  </a:extLst>
                </a:hlinkClick>
              </a:rPr>
              <a:t>https://www.youtube.com/watch?v=hZ1IrxNt9mo&amp;t=1s</a:t>
            </a:r>
            <a:r>
              <a:rPr lang="en-IE" sz="1800">
                <a:solidFill>
                  <a:srgbClr val="87AF3F"/>
                </a:solidFill>
              </a:rPr>
              <a:t> </a:t>
            </a:r>
            <a:endParaRPr/>
          </a:p>
          <a:p>
            <a:pPr indent="-1568450" lvl="0" marL="1568450" rtl="0" algn="l">
              <a:lnSpc>
                <a:spcPct val="90000"/>
              </a:lnSpc>
              <a:spcBef>
                <a:spcPts val="1000"/>
              </a:spcBef>
              <a:spcAft>
                <a:spcPts val="0"/>
              </a:spcAft>
              <a:buClr>
                <a:srgbClr val="424242"/>
              </a:buClr>
              <a:buSzPts val="1800"/>
              <a:buNone/>
            </a:pPr>
            <a:r>
              <a:rPr b="1" lang="en-IE" sz="1800"/>
              <a:t>Case Study: 	</a:t>
            </a:r>
            <a:r>
              <a:rPr lang="en-IE" sz="1800"/>
              <a:t>Pioneers of Our Time   </a:t>
            </a:r>
            <a:r>
              <a:rPr b="1" lang="en-IE" sz="1800"/>
              <a:t>New Urban Trade Sheet</a:t>
            </a:r>
            <a:r>
              <a:rPr lang="en-IE" sz="1800"/>
              <a:t>: Eco-Touristic Mediator</a:t>
            </a:r>
            <a:endParaRPr sz="1800">
              <a:solidFill>
                <a:srgbClr val="FF0000"/>
              </a:solidFill>
            </a:endParaRPr>
          </a:p>
          <a:p>
            <a:pPr indent="-1568450" lvl="0" marL="1568450" rtl="0" algn="l">
              <a:lnSpc>
                <a:spcPct val="90000"/>
              </a:lnSpc>
              <a:spcBef>
                <a:spcPts val="1000"/>
              </a:spcBef>
              <a:spcAft>
                <a:spcPts val="0"/>
              </a:spcAft>
              <a:buClr>
                <a:srgbClr val="424242"/>
              </a:buClr>
              <a:buSzPts val="1800"/>
              <a:buNone/>
            </a:pPr>
            <a:r>
              <a:rPr b="1" lang="en-IE" sz="1800"/>
              <a:t>Pubblicazione</a:t>
            </a:r>
            <a:r>
              <a:rPr lang="en-IE" sz="1800"/>
              <a:t>: 	Zasada, I. 2011. Multifunctional peri-urban agriculture—A review of societal demands and the provision of goods and services by farming. Land Use Policy. Vol. 28 (4) pp. 639-648. Carril, V.P. and Vila, N.A., 2012. Agritourism in peri-urban areas: lessons from a vegetable tourism initiative in the Baix Llobregat agrarian park (Catalonia). Cuadernos de Turismo, 29, pp.283-288. Failte Ireland. 2018. What makes a Great Visitor Attraction. Available at: </a:t>
            </a:r>
            <a:r>
              <a:rPr lang="en-IE" sz="1800" u="sng">
                <a:solidFill>
                  <a:srgbClr val="87AF3F"/>
                </a:solidFill>
                <a:hlinkClick r:id="rId7">
                  <a:extLst>
                    <a:ext uri="{A12FA001-AC4F-418D-AE19-62706E023703}">
                      <ahyp:hlinkClr val="tx"/>
                    </a:ext>
                  </a:extLst>
                </a:hlinkClick>
              </a:rPr>
              <a:t>https://www.failteireland.ie/FailteIreland/media/WebsiteStructure/Documents/3_Research_Insights/4_Visitor_Insights/Visitor-Attraction-Experience-Research-2018.pdf?ext=.pdf</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rPr lang="en-IE" sz="1800"/>
              <a:t>	Failte Ireland. 2021. Guidelines for the development of Food trails. Available at: </a:t>
            </a:r>
            <a:r>
              <a:rPr lang="en-IE" sz="1800" u="sng">
                <a:solidFill>
                  <a:srgbClr val="87AF3F"/>
                </a:solidFill>
                <a:hlinkClick r:id="rId8">
                  <a:extLst>
                    <a:ext uri="{A12FA001-AC4F-418D-AE19-62706E023703}">
                      <ahyp:hlinkClr val="tx"/>
                    </a:ext>
                  </a:extLst>
                </a:hlinkClick>
              </a:rPr>
              <a:t>https://www.failteireland.ie/FailteIreland/media/WebsiteStructure/Documents/Product_Development/Food_Tourism/FI_Guidelines_Development_Food-Trails_V4.pdf</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t/>
            </a:r>
            <a:endParaRPr sz="1800"/>
          </a:p>
          <a:p>
            <a:pPr indent="-1568450" lvl="0" marL="1568450" rtl="0" algn="l">
              <a:lnSpc>
                <a:spcPct val="120000"/>
              </a:lnSpc>
              <a:spcBef>
                <a:spcPts val="0"/>
              </a:spcBef>
              <a:spcAft>
                <a:spcPts val="0"/>
              </a:spcAft>
              <a:buClr>
                <a:srgbClr val="424242"/>
              </a:buClr>
              <a:buSzPts val="1800"/>
              <a:buNone/>
            </a:pPr>
            <a:r>
              <a:t/>
            </a:r>
            <a:endParaRPr sz="1800">
              <a:solidFill>
                <a:srgbClr val="87AF3F"/>
              </a:solidFill>
            </a:endParaRPr>
          </a:p>
          <a:p>
            <a:pPr indent="-1568450" lvl="0" marL="1568450" rtl="0" algn="l">
              <a:lnSpc>
                <a:spcPct val="120000"/>
              </a:lnSpc>
              <a:spcBef>
                <a:spcPts val="0"/>
              </a:spcBef>
              <a:spcAft>
                <a:spcPts val="0"/>
              </a:spcAft>
              <a:buClr>
                <a:srgbClr val="424242"/>
              </a:buClr>
              <a:buSzPts val="1800"/>
              <a:buNone/>
            </a:pPr>
            <a:r>
              <a:t/>
            </a:r>
            <a:endParaRPr sz="1800"/>
          </a:p>
        </p:txBody>
      </p:sp>
      <p:sp>
        <p:nvSpPr>
          <p:cNvPr id="1020" name="Google Shape;1020;p5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1021" name="Google Shape;1021;p5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pic>
        <p:nvPicPr>
          <p:cNvPr id="1026" name="Google Shape;1026;p53"/>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1027" name="Google Shape;1027;p5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8" name="Google Shape;1028;p53"/>
          <p:cNvSpPr txBox="1"/>
          <p:nvPr/>
        </p:nvSpPr>
        <p:spPr>
          <a:xfrm>
            <a:off x="292977" y="2803631"/>
            <a:ext cx="4976879"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Pratiche di trasformazione e igiene alimentare</a:t>
            </a:r>
            <a:r>
              <a:rPr b="0" i="0" lang="en-IE" sz="4800" u="none" cap="none" strike="noStrike">
                <a:solidFill>
                  <a:schemeClr val="lt1"/>
                </a:solidFill>
                <a:latin typeface="Calibri"/>
                <a:ea typeface="Calibri"/>
                <a:cs typeface="Calibri"/>
                <a:sym typeface="Calibri"/>
              </a:rPr>
              <a:t>: produ</a:t>
            </a:r>
            <a:r>
              <a:rPr lang="en-IE" sz="4800">
                <a:solidFill>
                  <a:schemeClr val="lt1"/>
                </a:solidFill>
                <a:latin typeface="Calibri"/>
                <a:ea typeface="Calibri"/>
                <a:cs typeface="Calibri"/>
                <a:sym typeface="Calibri"/>
              </a:rPr>
              <a:t>rre alimenti sicuri</a:t>
            </a:r>
            <a:endParaRPr b="0" i="0" sz="1400" u="none" cap="none" strike="noStrike">
              <a:solidFill>
                <a:srgbClr val="000000"/>
              </a:solidFill>
              <a:latin typeface="Arial"/>
              <a:ea typeface="Arial"/>
              <a:cs typeface="Arial"/>
              <a:sym typeface="Arial"/>
            </a:endParaRPr>
          </a:p>
        </p:txBody>
      </p:sp>
      <p:sp>
        <p:nvSpPr>
          <p:cNvPr id="1029" name="Google Shape;1029;p5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54"/>
          <p:cNvSpPr txBox="1"/>
          <p:nvPr>
            <p:ph idx="1" type="body"/>
          </p:nvPr>
        </p:nvSpPr>
        <p:spPr>
          <a:xfrm>
            <a:off x="676657" y="2205963"/>
            <a:ext cx="11096244"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1800">
                <a:solidFill>
                  <a:srgbClr val="424242"/>
                </a:solidFill>
              </a:rPr>
              <a:t>La sicurezza alimentare è presentata come metodo/disciplina scientifica che descrive la manipolazione, la preparazione e la conservazione degli alimenti in modo tale da prevenire le malattie di origine alimentare. Il Regolamento </a:t>
            </a:r>
            <a:r>
              <a:rPr lang="en-IE" sz="1800">
                <a:solidFill>
                  <a:srgbClr val="424242"/>
                </a:solidFill>
                <a:latin typeface="Calibri"/>
                <a:ea typeface="Calibri"/>
                <a:cs typeface="Calibri"/>
                <a:sym typeface="Calibri"/>
              </a:rPr>
              <a:t>(EC) N</a:t>
            </a:r>
            <a:r>
              <a:rPr lang="en-IE" sz="1800">
                <a:solidFill>
                  <a:srgbClr val="424242"/>
                </a:solidFill>
              </a:rPr>
              <a:t>.</a:t>
            </a:r>
            <a:r>
              <a:rPr lang="en-IE" sz="1800">
                <a:solidFill>
                  <a:srgbClr val="424242"/>
                </a:solidFill>
                <a:latin typeface="Calibri"/>
                <a:ea typeface="Calibri"/>
                <a:cs typeface="Calibri"/>
                <a:sym typeface="Calibri"/>
              </a:rPr>
              <a:t> 178/2002 s</a:t>
            </a:r>
            <a:r>
              <a:rPr lang="en-IE" sz="1800">
                <a:solidFill>
                  <a:srgbClr val="424242"/>
                </a:solidFill>
              </a:rPr>
              <a:t>i occupa dei principi e dei requisiti generali della legislazione alimentare, e istituisce l’</a:t>
            </a:r>
            <a:r>
              <a:rPr lang="en-IE" sz="1800">
                <a:solidFill>
                  <a:srgbClr val="424242"/>
                </a:solidFill>
                <a:latin typeface="Calibri"/>
                <a:ea typeface="Calibri"/>
                <a:cs typeface="Calibri"/>
                <a:sym typeface="Calibri"/>
              </a:rPr>
              <a:t>European Food Safety Authority, fissando procedure in materia </a:t>
            </a:r>
            <a:r>
              <a:rPr lang="en-IE" sz="1800">
                <a:solidFill>
                  <a:srgbClr val="424242"/>
                </a:solidFill>
              </a:rPr>
              <a:t>di sicurezza degli alimenti. Secondo l’OMS, circa 600 milioni di persone nel  mondo </a:t>
            </a:r>
            <a:r>
              <a:rPr lang="en-IE" sz="1800">
                <a:solidFill>
                  <a:srgbClr val="424242"/>
                </a:solidFill>
                <a:latin typeface="Calibri"/>
                <a:ea typeface="Calibri"/>
                <a:cs typeface="Calibri"/>
                <a:sym typeface="Calibri"/>
              </a:rPr>
              <a:t> – </a:t>
            </a:r>
            <a:r>
              <a:rPr lang="en-IE" sz="1800">
                <a:solidFill>
                  <a:srgbClr val="424242"/>
                </a:solidFill>
              </a:rPr>
              <a:t>quasi</a:t>
            </a:r>
            <a:r>
              <a:rPr lang="en-IE" sz="1800">
                <a:solidFill>
                  <a:srgbClr val="424242"/>
                </a:solidFill>
                <a:latin typeface="Calibri"/>
                <a:ea typeface="Calibri"/>
                <a:cs typeface="Calibri"/>
                <a:sym typeface="Calibri"/>
              </a:rPr>
              <a:t> 1 </a:t>
            </a:r>
            <a:r>
              <a:rPr lang="en-IE" sz="1800">
                <a:solidFill>
                  <a:srgbClr val="424242"/>
                </a:solidFill>
              </a:rPr>
              <a:t>su</a:t>
            </a:r>
            <a:r>
              <a:rPr lang="en-IE" sz="1800">
                <a:solidFill>
                  <a:srgbClr val="424242"/>
                </a:solidFill>
                <a:latin typeface="Calibri"/>
                <a:ea typeface="Calibri"/>
                <a:cs typeface="Calibri"/>
                <a:sym typeface="Calibri"/>
              </a:rPr>
              <a:t> 10 - si ammalano dopo aver</a:t>
            </a:r>
            <a:r>
              <a:rPr lang="en-IE" sz="1800">
                <a:solidFill>
                  <a:srgbClr val="424242"/>
                </a:solidFill>
              </a:rPr>
              <a:t> mangiato cibo contaminato e 420.000 muoiono ogni anno, con conseguente perdita di 33 milioni di vita sana.</a:t>
            </a:r>
            <a:endParaRPr sz="1800"/>
          </a:p>
          <a:p>
            <a:pPr indent="-12700" lvl="0" marL="12700" rtl="0" algn="just">
              <a:lnSpc>
                <a:spcPct val="106363"/>
              </a:lnSpc>
              <a:spcBef>
                <a:spcPts val="0"/>
              </a:spcBef>
              <a:spcAft>
                <a:spcPts val="0"/>
              </a:spcAft>
              <a:buClr>
                <a:srgbClr val="086575"/>
              </a:buClr>
              <a:buSzPts val="2200"/>
              <a:buNone/>
            </a:pPr>
            <a:r>
              <a:t/>
            </a:r>
            <a:endParaRPr sz="1800">
              <a:solidFill>
                <a:srgbClr val="424242"/>
              </a:solidFill>
              <a:latin typeface="Calibri"/>
              <a:ea typeface="Calibri"/>
              <a:cs typeface="Calibri"/>
              <a:sym typeface="Calibri"/>
            </a:endParaRPr>
          </a:p>
          <a:p>
            <a:pPr indent="-12700" lvl="0" marL="12700" rtl="0" algn="just">
              <a:lnSpc>
                <a:spcPct val="106363"/>
              </a:lnSpc>
              <a:spcBef>
                <a:spcPts val="0"/>
              </a:spcBef>
              <a:spcAft>
                <a:spcPts val="0"/>
              </a:spcAft>
              <a:buClr>
                <a:srgbClr val="424242"/>
              </a:buClr>
              <a:buSzPts val="2200"/>
              <a:buNone/>
            </a:pPr>
            <a:r>
              <a:rPr lang="en-IE" sz="1800">
                <a:solidFill>
                  <a:srgbClr val="424242"/>
                </a:solidFill>
              </a:rPr>
              <a:t>I requisiti generali e specifici di igiene,</a:t>
            </a:r>
            <a:r>
              <a:rPr lang="en-IE" sz="1800">
                <a:solidFill>
                  <a:srgbClr val="424242"/>
                </a:solidFill>
                <a:latin typeface="Calibri"/>
                <a:ea typeface="Calibri"/>
                <a:cs typeface="Calibri"/>
                <a:sym typeface="Calibri"/>
              </a:rPr>
              <a:t> </a:t>
            </a:r>
            <a:r>
              <a:rPr lang="en-IE" sz="1800">
                <a:solidFill>
                  <a:srgbClr val="424242"/>
                </a:solidFill>
              </a:rPr>
              <a:t>compreso il</a:t>
            </a:r>
            <a:r>
              <a:rPr lang="en-IE" sz="1800">
                <a:solidFill>
                  <a:srgbClr val="424242"/>
                </a:solidFill>
                <a:latin typeface="Calibri"/>
                <a:ea typeface="Calibri"/>
                <a:cs typeface="Calibri"/>
                <a:sym typeface="Calibri"/>
              </a:rPr>
              <a:t> </a:t>
            </a:r>
            <a:r>
              <a:rPr b="1" lang="en-IE" sz="1800">
                <a:solidFill>
                  <a:srgbClr val="424242"/>
                </a:solidFill>
                <a:latin typeface="Calibri"/>
                <a:ea typeface="Calibri"/>
                <a:cs typeface="Calibri"/>
                <a:sym typeface="Calibri"/>
              </a:rPr>
              <a:t>HACCP</a:t>
            </a:r>
            <a:r>
              <a:rPr lang="en-IE" sz="1800">
                <a:solidFill>
                  <a:srgbClr val="424242"/>
                </a:solidFill>
              </a:rPr>
              <a:t>, sono definiti ed elencati nel dettaglio nella norma</a:t>
            </a:r>
            <a:r>
              <a:rPr lang="en-IE" sz="1800">
                <a:solidFill>
                  <a:srgbClr val="424242"/>
                </a:solidFill>
                <a:latin typeface="Calibri"/>
                <a:ea typeface="Calibri"/>
                <a:cs typeface="Calibri"/>
                <a:sym typeface="Calibri"/>
              </a:rPr>
              <a:t> CE 852 </a:t>
            </a:r>
            <a:r>
              <a:rPr lang="en-IE" sz="1800">
                <a:solidFill>
                  <a:srgbClr val="424242"/>
                </a:solidFill>
              </a:rPr>
              <a:t>del</a:t>
            </a:r>
            <a:r>
              <a:rPr lang="en-IE" sz="1800">
                <a:solidFill>
                  <a:srgbClr val="424242"/>
                </a:solidFill>
                <a:latin typeface="Calibri"/>
                <a:ea typeface="Calibri"/>
                <a:cs typeface="Calibri"/>
                <a:sym typeface="Calibri"/>
              </a:rPr>
              <a:t> 2004. </a:t>
            </a:r>
            <a:r>
              <a:rPr lang="en-IE" sz="1800">
                <a:solidFill>
                  <a:srgbClr val="424242"/>
                </a:solidFill>
              </a:rPr>
              <a:t>Il Sistema di Analisi dei Rischi e dei Punti Critici di Controllo</a:t>
            </a:r>
            <a:r>
              <a:rPr lang="en-IE" sz="1800">
                <a:solidFill>
                  <a:srgbClr val="424242"/>
                </a:solidFill>
                <a:latin typeface="Calibri"/>
                <a:ea typeface="Calibri"/>
                <a:cs typeface="Calibri"/>
                <a:sym typeface="Calibri"/>
              </a:rPr>
              <a:t> (HACCP) è un sistema di gestione della sicurezza </a:t>
            </a:r>
            <a:r>
              <a:rPr lang="en-IE" sz="1800">
                <a:solidFill>
                  <a:srgbClr val="424242"/>
                </a:solidFill>
              </a:rPr>
              <a:t>alimentare istituito con lo scopo di prevenire le malattie di origine alimentare derivanti da rischi di contaminazione biologica, fisica e chimica. Il concetto di HACCP è stato sviluppato per la prima volta negli anni Sessanta dalla </a:t>
            </a:r>
            <a:r>
              <a:rPr lang="en-IE" sz="1800">
                <a:solidFill>
                  <a:srgbClr val="424242"/>
                </a:solidFill>
                <a:latin typeface="Calibri"/>
                <a:ea typeface="Calibri"/>
                <a:cs typeface="Calibri"/>
                <a:sym typeface="Calibri"/>
              </a:rPr>
              <a:t>U.S. National Aeronautics and Space Administration (NASA), in collaborazione con P</a:t>
            </a:r>
            <a:r>
              <a:rPr lang="en-IE" sz="1800">
                <a:solidFill>
                  <a:srgbClr val="424242"/>
                </a:solidFill>
              </a:rPr>
              <a:t>illsbury, un’azienda alimentare, per garantire alimenti privi di briciole e agenti patogeni con estese proprietà di conservabilità per i viaggi nello spazio: si tratta del primo obbligo di monitoraggio e misurazione degli agenti patogeni imposto all’industria alimentare.</a:t>
            </a:r>
            <a:endParaRPr sz="1800"/>
          </a:p>
        </p:txBody>
      </p:sp>
      <p:sp>
        <p:nvSpPr>
          <p:cNvPr id="1035" name="Google Shape;1035;p54"/>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6" name="Google Shape;1036;p54"/>
          <p:cNvSpPr txBox="1"/>
          <p:nvPr>
            <p:ph idx="2" type="body"/>
          </p:nvPr>
        </p:nvSpPr>
        <p:spPr>
          <a:xfrm>
            <a:off x="798381" y="440678"/>
            <a:ext cx="58167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Sicurezza </a:t>
            </a:r>
            <a:endParaRPr>
              <a:solidFill>
                <a:schemeClr val="lt1"/>
              </a:solidFill>
            </a:endParaRPr>
          </a:p>
          <a:p>
            <a:pPr indent="0" lvl="0" marL="0" rtl="0" algn="l">
              <a:lnSpc>
                <a:spcPct val="90000"/>
              </a:lnSpc>
              <a:spcBef>
                <a:spcPts val="0"/>
              </a:spcBef>
              <a:spcAft>
                <a:spcPts val="0"/>
              </a:spcAft>
              <a:buClr>
                <a:schemeClr val="lt1"/>
              </a:buClr>
              <a:buSzPts val="3600"/>
              <a:buNone/>
            </a:pPr>
            <a:r>
              <a:rPr lang="en-IE">
                <a:solidFill>
                  <a:schemeClr val="lt1"/>
                </a:solidFill>
              </a:rPr>
              <a:t>alimentare</a:t>
            </a:r>
            <a:endParaRPr>
              <a:solidFill>
                <a:schemeClr val="lt1"/>
              </a:solidFill>
            </a:endParaRPr>
          </a:p>
          <a:p>
            <a:pPr indent="0" lvl="0" marL="0" rtl="0" algn="l">
              <a:lnSpc>
                <a:spcPct val="90000"/>
              </a:lnSpc>
              <a:spcBef>
                <a:spcPts val="1000"/>
              </a:spcBef>
              <a:spcAft>
                <a:spcPts val="0"/>
              </a:spcAft>
              <a:buClr>
                <a:srgbClr val="086575"/>
              </a:buClr>
              <a:buSzPts val="3600"/>
              <a:buNone/>
            </a:pPr>
            <a:r>
              <a:t/>
            </a:r>
            <a:endParaRPr/>
          </a:p>
        </p:txBody>
      </p:sp>
      <p:cxnSp>
        <p:nvCxnSpPr>
          <p:cNvPr id="1037" name="Google Shape;1037;p54"/>
          <p:cNvCxnSpPr/>
          <p:nvPr/>
        </p:nvCxnSpPr>
        <p:spPr>
          <a:xfrm rot="10800000">
            <a:off x="-75" y="1553905"/>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1038" name="Google Shape;1038;p54"/>
          <p:cNvGrpSpPr/>
          <p:nvPr/>
        </p:nvGrpSpPr>
        <p:grpSpPr>
          <a:xfrm>
            <a:off x="10102249" y="886766"/>
            <a:ext cx="1069679" cy="1069677"/>
            <a:chOff x="4621636" y="3685754"/>
            <a:chExt cx="1069679" cy="1069677"/>
          </a:xfrm>
        </p:grpSpPr>
        <p:sp>
          <p:nvSpPr>
            <p:cNvPr id="1039" name="Google Shape;1039;p54"/>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40" name="Google Shape;1040;p54"/>
            <p:cNvGrpSpPr/>
            <p:nvPr/>
          </p:nvGrpSpPr>
          <p:grpSpPr>
            <a:xfrm>
              <a:off x="4621636" y="3685754"/>
              <a:ext cx="1069679" cy="1069677"/>
              <a:chOff x="4621636" y="3685754"/>
              <a:chExt cx="1069679" cy="1069677"/>
            </a:xfrm>
          </p:grpSpPr>
          <p:grpSp>
            <p:nvGrpSpPr>
              <p:cNvPr id="1041" name="Google Shape;1041;p54"/>
              <p:cNvGrpSpPr/>
              <p:nvPr/>
            </p:nvGrpSpPr>
            <p:grpSpPr>
              <a:xfrm>
                <a:off x="4621636" y="3685754"/>
                <a:ext cx="1069679" cy="1069677"/>
                <a:chOff x="4621636" y="3685754"/>
                <a:chExt cx="1069679" cy="1069677"/>
              </a:xfrm>
            </p:grpSpPr>
            <p:sp>
              <p:nvSpPr>
                <p:cNvPr id="1042" name="Google Shape;1042;p54"/>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3" name="Google Shape;1043;p54"/>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4" name="Google Shape;1044;p54"/>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5" name="Google Shape;1045;p54"/>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6" name="Google Shape;1046;p54"/>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7" name="Google Shape;1047;p54"/>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8" name="Google Shape;1048;p54"/>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49" name="Google Shape;1049;p54"/>
                <p:cNvGrpSpPr/>
                <p:nvPr/>
              </p:nvGrpSpPr>
              <p:grpSpPr>
                <a:xfrm>
                  <a:off x="5021366" y="3862855"/>
                  <a:ext cx="233848" cy="83460"/>
                  <a:chOff x="5021366" y="3862855"/>
                  <a:chExt cx="233848" cy="83460"/>
                </a:xfrm>
              </p:grpSpPr>
              <p:sp>
                <p:nvSpPr>
                  <p:cNvPr id="1050" name="Google Shape;1050;p54"/>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1" name="Google Shape;1051;p54"/>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52" name="Google Shape;1052;p54"/>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53" name="Google Shape;1053;p54"/>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55"/>
          <p:cNvSpPr txBox="1"/>
          <p:nvPr>
            <p:ph idx="1" type="body"/>
          </p:nvPr>
        </p:nvSpPr>
        <p:spPr>
          <a:xfrm>
            <a:off x="695707" y="2053563"/>
            <a:ext cx="10317600" cy="3428700"/>
          </a:xfrm>
          <a:prstGeom prst="rect">
            <a:avLst/>
          </a:prstGeom>
          <a:noFill/>
          <a:ln>
            <a:noFill/>
          </a:ln>
        </p:spPr>
        <p:txBody>
          <a:bodyPr anchorCtr="0" anchor="t" bIns="45700" lIns="91425" spcFirstLastPara="1" rIns="91425" wrap="square" tIns="45700">
            <a:noAutofit/>
          </a:bodyPr>
          <a:lstStyle/>
          <a:p>
            <a:pPr indent="-12700" lvl="0" marL="12700" rtl="0" algn="l">
              <a:lnSpc>
                <a:spcPct val="106363"/>
              </a:lnSpc>
              <a:spcBef>
                <a:spcPts val="0"/>
              </a:spcBef>
              <a:spcAft>
                <a:spcPts val="0"/>
              </a:spcAft>
              <a:buClr>
                <a:srgbClr val="424242"/>
              </a:buClr>
              <a:buSzPts val="2200"/>
              <a:buNone/>
            </a:pPr>
            <a:r>
              <a:rPr lang="en-IE" sz="2200">
                <a:solidFill>
                  <a:srgbClr val="424242"/>
                </a:solidFill>
                <a:latin typeface="Calibri"/>
                <a:ea typeface="Calibri"/>
                <a:cs typeface="Calibri"/>
                <a:sym typeface="Calibri"/>
              </a:rPr>
              <a:t>Un </a:t>
            </a:r>
            <a:r>
              <a:rPr b="1" lang="en-IE" sz="2200">
                <a:solidFill>
                  <a:srgbClr val="424242"/>
                </a:solidFill>
              </a:rPr>
              <a:t>pericolo per la sicurezza alimentare </a:t>
            </a:r>
            <a:r>
              <a:rPr lang="en-IE" sz="2200">
                <a:solidFill>
                  <a:srgbClr val="424242"/>
                </a:solidFill>
                <a:latin typeface="Calibri"/>
                <a:ea typeface="Calibri"/>
                <a:cs typeface="Calibri"/>
                <a:sym typeface="Calibri"/>
              </a:rPr>
              <a:t>è</a:t>
            </a:r>
            <a:r>
              <a:rPr lang="en-IE" sz="2200">
                <a:solidFill>
                  <a:srgbClr val="424242"/>
                </a:solidFill>
              </a:rPr>
              <a:t> un agente biologico, chimico o fisico presente negli alimenti che può potenzialmente provocare effetti avversi sulla salute, la malattia e la more. Le fonti di pericolo provengono da:</a:t>
            </a:r>
            <a:endParaRPr sz="2200">
              <a:solidFill>
                <a:srgbClr val="424242"/>
              </a:solidFill>
            </a:endParaRPr>
          </a:p>
          <a:p>
            <a:pPr indent="-457200" lvl="0" marL="457200" rtl="0" algn="l">
              <a:lnSpc>
                <a:spcPct val="106363"/>
              </a:lnSpc>
              <a:spcBef>
                <a:spcPts val="0"/>
              </a:spcBef>
              <a:spcAft>
                <a:spcPts val="0"/>
              </a:spcAft>
              <a:buClr>
                <a:srgbClr val="87AF3F"/>
              </a:buClr>
              <a:buSzPts val="2200"/>
              <a:buFont typeface="Calibri"/>
              <a:buAutoNum type="arabicPeriod"/>
            </a:pPr>
            <a:r>
              <a:rPr lang="en-IE" sz="2200">
                <a:solidFill>
                  <a:srgbClr val="424242"/>
                </a:solidFill>
              </a:rPr>
              <a:t>i</a:t>
            </a:r>
            <a:r>
              <a:rPr lang="en-IE" sz="2200">
                <a:solidFill>
                  <a:srgbClr val="424242"/>
                </a:solidFill>
                <a:latin typeface="Calibri"/>
                <a:ea typeface="Calibri"/>
                <a:cs typeface="Calibri"/>
                <a:sym typeface="Calibri"/>
              </a:rPr>
              <a:t>ngredien</a:t>
            </a:r>
            <a:r>
              <a:rPr lang="en-IE" sz="2200">
                <a:solidFill>
                  <a:srgbClr val="424242"/>
                </a:solidFill>
              </a:rPr>
              <a:t>ti</a:t>
            </a:r>
            <a:endParaRPr/>
          </a:p>
          <a:p>
            <a:pPr indent="-457200" lvl="0" marL="457200" rtl="0" algn="l">
              <a:lnSpc>
                <a:spcPct val="106363"/>
              </a:lnSpc>
              <a:spcBef>
                <a:spcPts val="0"/>
              </a:spcBef>
              <a:spcAft>
                <a:spcPts val="0"/>
              </a:spcAft>
              <a:buClr>
                <a:srgbClr val="87AF3F"/>
              </a:buClr>
              <a:buSzPts val="2200"/>
              <a:buFont typeface="Calibri"/>
              <a:buAutoNum type="arabicPeriod"/>
            </a:pPr>
            <a:r>
              <a:rPr lang="en-IE" sz="2200">
                <a:solidFill>
                  <a:srgbClr val="424242"/>
                </a:solidFill>
              </a:rPr>
              <a:t>ambiente di lavorazione</a:t>
            </a:r>
            <a:endParaRPr/>
          </a:p>
          <a:p>
            <a:pPr indent="-457200" lvl="0" marL="457200" rtl="0" algn="l">
              <a:lnSpc>
                <a:spcPct val="106363"/>
              </a:lnSpc>
              <a:spcBef>
                <a:spcPts val="0"/>
              </a:spcBef>
              <a:spcAft>
                <a:spcPts val="0"/>
              </a:spcAft>
              <a:buClr>
                <a:srgbClr val="87AF3F"/>
              </a:buClr>
              <a:buSzPts val="2200"/>
              <a:buFont typeface="Calibri"/>
              <a:buAutoNum type="arabicPeriod"/>
            </a:pPr>
            <a:r>
              <a:rPr lang="en-IE" sz="2200">
                <a:solidFill>
                  <a:srgbClr val="424242"/>
                </a:solidFill>
                <a:latin typeface="Calibri"/>
                <a:ea typeface="Calibri"/>
                <a:cs typeface="Calibri"/>
                <a:sym typeface="Calibri"/>
              </a:rPr>
              <a:t>p</a:t>
            </a:r>
            <a:r>
              <a:rPr lang="en-IE" sz="2200">
                <a:solidFill>
                  <a:srgbClr val="424242"/>
                </a:solidFill>
              </a:rPr>
              <a:t>ersone</a:t>
            </a:r>
            <a:r>
              <a:rPr lang="en-IE" sz="2200">
                <a:solidFill>
                  <a:srgbClr val="424242"/>
                </a:solidFill>
                <a:latin typeface="Calibri"/>
                <a:ea typeface="Calibri"/>
                <a:cs typeface="Calibri"/>
                <a:sym typeface="Calibri"/>
              </a:rPr>
              <a:t>. </a:t>
            </a:r>
            <a:r>
              <a:rPr lang="en-IE" sz="2200">
                <a:solidFill>
                  <a:srgbClr val="424242"/>
                </a:solidFill>
              </a:rPr>
              <a:t>Rischi </a:t>
            </a:r>
            <a:r>
              <a:rPr b="1" lang="en-IE" sz="2200">
                <a:solidFill>
                  <a:srgbClr val="424242"/>
                </a:solidFill>
              </a:rPr>
              <a:t>b</a:t>
            </a:r>
            <a:r>
              <a:rPr b="1" lang="en-IE" sz="2200">
                <a:solidFill>
                  <a:srgbClr val="424242"/>
                </a:solidFill>
                <a:latin typeface="Calibri"/>
                <a:ea typeface="Calibri"/>
                <a:cs typeface="Calibri"/>
                <a:sym typeface="Calibri"/>
              </a:rPr>
              <a:t>iologic</a:t>
            </a:r>
            <a:r>
              <a:rPr b="1" lang="en-IE" sz="2200">
                <a:solidFill>
                  <a:srgbClr val="424242"/>
                </a:solidFill>
              </a:rPr>
              <a:t>i</a:t>
            </a:r>
            <a:r>
              <a:rPr lang="en-IE" sz="2200">
                <a:solidFill>
                  <a:srgbClr val="424242"/>
                </a:solidFill>
              </a:rPr>
              <a:t> </a:t>
            </a:r>
            <a:r>
              <a:rPr lang="en-IE" sz="2200">
                <a:solidFill>
                  <a:srgbClr val="424242"/>
                </a:solidFill>
                <a:latin typeface="Calibri"/>
                <a:ea typeface="Calibri"/>
                <a:cs typeface="Calibri"/>
                <a:sym typeface="Calibri"/>
              </a:rPr>
              <a:t>includ</a:t>
            </a:r>
            <a:r>
              <a:rPr lang="en-IE" sz="2200">
                <a:solidFill>
                  <a:srgbClr val="424242"/>
                </a:solidFill>
              </a:rPr>
              <a:t>ono</a:t>
            </a:r>
            <a:r>
              <a:rPr lang="en-IE" sz="2200">
                <a:solidFill>
                  <a:srgbClr val="424242"/>
                </a:solidFill>
                <a:latin typeface="Calibri"/>
                <a:ea typeface="Calibri"/>
                <a:cs typeface="Calibri"/>
                <a:sym typeface="Calibri"/>
              </a:rPr>
              <a:t> ba</a:t>
            </a:r>
            <a:r>
              <a:rPr lang="en-IE" sz="2200">
                <a:solidFill>
                  <a:srgbClr val="424242"/>
                </a:solidFill>
              </a:rPr>
              <a:t>tteri</a:t>
            </a:r>
            <a:r>
              <a:rPr lang="en-IE" sz="2200">
                <a:solidFill>
                  <a:srgbClr val="424242"/>
                </a:solidFill>
                <a:latin typeface="Calibri"/>
                <a:ea typeface="Calibri"/>
                <a:cs typeface="Calibri"/>
                <a:sym typeface="Calibri"/>
              </a:rPr>
              <a:t>, virus, fung</a:t>
            </a:r>
            <a:r>
              <a:rPr lang="en-IE" sz="2200">
                <a:solidFill>
                  <a:srgbClr val="424242"/>
                </a:solidFill>
              </a:rPr>
              <a:t>h</a:t>
            </a:r>
            <a:r>
              <a:rPr lang="en-IE" sz="2200">
                <a:solidFill>
                  <a:srgbClr val="424242"/>
                </a:solidFill>
                <a:latin typeface="Calibri"/>
                <a:ea typeface="Calibri"/>
                <a:cs typeface="Calibri"/>
                <a:sym typeface="Calibri"/>
              </a:rPr>
              <a:t>i</a:t>
            </a:r>
            <a:r>
              <a:rPr lang="en-IE" sz="2200">
                <a:solidFill>
                  <a:srgbClr val="424242"/>
                </a:solidFill>
              </a:rPr>
              <a:t> e parassiti</a:t>
            </a:r>
            <a:r>
              <a:rPr lang="en-IE" sz="2200">
                <a:solidFill>
                  <a:srgbClr val="424242"/>
                </a:solidFill>
                <a:latin typeface="Calibri"/>
                <a:ea typeface="Calibri"/>
                <a:cs typeface="Calibri"/>
                <a:sym typeface="Calibri"/>
              </a:rPr>
              <a:t>. </a:t>
            </a:r>
            <a:endParaRPr/>
          </a:p>
          <a:p>
            <a:pPr indent="0" lvl="0" marL="0" rtl="0" algn="l">
              <a:lnSpc>
                <a:spcPct val="106363"/>
              </a:lnSpc>
              <a:spcBef>
                <a:spcPts val="0"/>
              </a:spcBef>
              <a:spcAft>
                <a:spcPts val="0"/>
              </a:spcAft>
              <a:buClr>
                <a:srgbClr val="424242"/>
              </a:buClr>
              <a:buSzPts val="2200"/>
              <a:buNone/>
            </a:pPr>
            <a:r>
              <a:t/>
            </a:r>
            <a:endParaRPr b="1" sz="2200">
              <a:solidFill>
                <a:srgbClr val="424242"/>
              </a:solidFill>
            </a:endParaRPr>
          </a:p>
          <a:p>
            <a:pPr indent="0" lvl="0" marL="0" rtl="0" algn="l">
              <a:lnSpc>
                <a:spcPct val="106363"/>
              </a:lnSpc>
              <a:spcBef>
                <a:spcPts val="0"/>
              </a:spcBef>
              <a:spcAft>
                <a:spcPts val="0"/>
              </a:spcAft>
              <a:buClr>
                <a:srgbClr val="424242"/>
              </a:buClr>
              <a:buSzPts val="2200"/>
              <a:buNone/>
            </a:pPr>
            <a:r>
              <a:rPr lang="en-IE" sz="2200">
                <a:solidFill>
                  <a:srgbClr val="424242"/>
                </a:solidFill>
              </a:rPr>
              <a:t>I pericoli </a:t>
            </a:r>
            <a:r>
              <a:rPr b="1" lang="en-IE" sz="2200">
                <a:solidFill>
                  <a:srgbClr val="424242"/>
                </a:solidFill>
              </a:rPr>
              <a:t>fisici </a:t>
            </a:r>
            <a:r>
              <a:rPr lang="en-IE" sz="2200">
                <a:solidFill>
                  <a:srgbClr val="424242"/>
                </a:solidFill>
                <a:latin typeface="Calibri"/>
                <a:ea typeface="Calibri"/>
                <a:cs typeface="Calibri"/>
                <a:sym typeface="Calibri"/>
              </a:rPr>
              <a:t>sono </a:t>
            </a:r>
            <a:r>
              <a:rPr lang="en-IE" sz="2200">
                <a:solidFill>
                  <a:srgbClr val="424242"/>
                </a:solidFill>
              </a:rPr>
              <a:t>detti</a:t>
            </a:r>
            <a:r>
              <a:rPr lang="en-IE" sz="2200">
                <a:solidFill>
                  <a:srgbClr val="424242"/>
                </a:solidFill>
                <a:latin typeface="Calibri"/>
                <a:ea typeface="Calibri"/>
                <a:cs typeface="Calibri"/>
                <a:sym typeface="Calibri"/>
              </a:rPr>
              <a:t> “o</a:t>
            </a:r>
            <a:r>
              <a:rPr lang="en-IE" sz="2200">
                <a:solidFill>
                  <a:srgbClr val="424242"/>
                </a:solidFill>
              </a:rPr>
              <a:t>ggetti estranei</a:t>
            </a:r>
            <a:r>
              <a:rPr lang="en-IE" sz="2200">
                <a:solidFill>
                  <a:srgbClr val="424242"/>
                </a:solidFill>
                <a:latin typeface="Calibri"/>
                <a:ea typeface="Calibri"/>
                <a:cs typeface="Calibri"/>
                <a:sym typeface="Calibri"/>
              </a:rPr>
              <a:t>” </a:t>
            </a:r>
            <a:r>
              <a:rPr lang="en-IE" sz="2200">
                <a:solidFill>
                  <a:srgbClr val="424242"/>
                </a:solidFill>
              </a:rPr>
              <a:t>che sono</a:t>
            </a:r>
            <a:r>
              <a:rPr lang="en-IE" sz="2200">
                <a:solidFill>
                  <a:srgbClr val="424242"/>
                </a:solidFill>
                <a:latin typeface="Calibri"/>
                <a:ea typeface="Calibri"/>
                <a:cs typeface="Calibri"/>
                <a:sym typeface="Calibri"/>
              </a:rPr>
              <a:t>: </a:t>
            </a:r>
            <a:endParaRPr/>
          </a:p>
          <a:p>
            <a:pPr indent="-457200" lvl="0" marL="457200" rtl="0" algn="l">
              <a:lnSpc>
                <a:spcPct val="106363"/>
              </a:lnSpc>
              <a:spcBef>
                <a:spcPts val="0"/>
              </a:spcBef>
              <a:spcAft>
                <a:spcPts val="0"/>
              </a:spcAft>
              <a:buClr>
                <a:srgbClr val="87AF3F"/>
              </a:buClr>
              <a:buSzPts val="2200"/>
              <a:buFont typeface="Calibri"/>
              <a:buAutoNum type="arabicPeriod"/>
            </a:pPr>
            <a:r>
              <a:rPr lang="en-IE" sz="2200">
                <a:solidFill>
                  <a:srgbClr val="424242"/>
                </a:solidFill>
              </a:rPr>
              <a:t>spiacevoli</a:t>
            </a:r>
            <a:r>
              <a:rPr lang="en-IE" sz="2200">
                <a:solidFill>
                  <a:srgbClr val="424242"/>
                </a:solidFill>
                <a:latin typeface="Calibri"/>
                <a:ea typeface="Calibri"/>
                <a:cs typeface="Calibri"/>
                <a:sym typeface="Calibri"/>
              </a:rPr>
              <a:t> (e</a:t>
            </a:r>
            <a:r>
              <a:rPr lang="en-IE" sz="2200">
                <a:solidFill>
                  <a:srgbClr val="424242"/>
                </a:solidFill>
              </a:rPr>
              <a:t>s.</a:t>
            </a:r>
            <a:r>
              <a:rPr lang="en-IE" sz="2200">
                <a:solidFill>
                  <a:srgbClr val="424242"/>
                </a:solidFill>
                <a:latin typeface="Calibri"/>
                <a:ea typeface="Calibri"/>
                <a:cs typeface="Calibri"/>
                <a:sym typeface="Calibri"/>
              </a:rPr>
              <a:t> </a:t>
            </a:r>
            <a:r>
              <a:rPr lang="en-IE" sz="2200">
                <a:solidFill>
                  <a:srgbClr val="424242"/>
                </a:solidFill>
              </a:rPr>
              <a:t>capelli</a:t>
            </a:r>
            <a:r>
              <a:rPr lang="en-IE" sz="2200">
                <a:solidFill>
                  <a:srgbClr val="424242"/>
                </a:solidFill>
                <a:latin typeface="Calibri"/>
                <a:ea typeface="Calibri"/>
                <a:cs typeface="Calibri"/>
                <a:sym typeface="Calibri"/>
              </a:rPr>
              <a:t>); </a:t>
            </a:r>
            <a:endParaRPr/>
          </a:p>
          <a:p>
            <a:pPr indent="-457200" lvl="0" marL="457200" rtl="0" algn="l">
              <a:lnSpc>
                <a:spcPct val="106363"/>
              </a:lnSpc>
              <a:spcBef>
                <a:spcPts val="0"/>
              </a:spcBef>
              <a:spcAft>
                <a:spcPts val="0"/>
              </a:spcAft>
              <a:buClr>
                <a:srgbClr val="87AF3F"/>
              </a:buClr>
              <a:buSzPts val="2200"/>
              <a:buFont typeface="Calibri"/>
              <a:buAutoNum type="arabicPeriod"/>
            </a:pPr>
            <a:r>
              <a:rPr lang="en-IE" sz="2200">
                <a:solidFill>
                  <a:srgbClr val="424242"/>
                </a:solidFill>
              </a:rPr>
              <a:t>che possono ferire</a:t>
            </a:r>
            <a:r>
              <a:rPr lang="en-IE" sz="2200">
                <a:solidFill>
                  <a:srgbClr val="424242"/>
                </a:solidFill>
                <a:latin typeface="Calibri"/>
                <a:ea typeface="Calibri"/>
                <a:cs typeface="Calibri"/>
                <a:sym typeface="Calibri"/>
              </a:rPr>
              <a:t> (</a:t>
            </a:r>
            <a:r>
              <a:rPr lang="en-IE" sz="2200">
                <a:solidFill>
                  <a:srgbClr val="424242"/>
                </a:solidFill>
              </a:rPr>
              <a:t>es.</a:t>
            </a:r>
            <a:r>
              <a:rPr lang="en-IE" sz="2200">
                <a:solidFill>
                  <a:srgbClr val="424242"/>
                </a:solidFill>
                <a:latin typeface="Calibri"/>
                <a:ea typeface="Calibri"/>
                <a:cs typeface="Calibri"/>
                <a:sym typeface="Calibri"/>
              </a:rPr>
              <a:t> </a:t>
            </a:r>
            <a:r>
              <a:rPr lang="en-IE" sz="2200">
                <a:solidFill>
                  <a:srgbClr val="424242"/>
                </a:solidFill>
              </a:rPr>
              <a:t>tagliare</a:t>
            </a:r>
            <a:r>
              <a:rPr lang="en-IE" sz="2200">
                <a:solidFill>
                  <a:srgbClr val="424242"/>
                </a:solidFill>
                <a:latin typeface="Calibri"/>
                <a:ea typeface="Calibri"/>
                <a:cs typeface="Calibri"/>
                <a:sym typeface="Calibri"/>
              </a:rPr>
              <a:t>, </a:t>
            </a:r>
            <a:r>
              <a:rPr lang="en-IE" sz="2200">
                <a:solidFill>
                  <a:srgbClr val="424242"/>
                </a:solidFill>
              </a:rPr>
              <a:t>rompere un dente</a:t>
            </a:r>
            <a:r>
              <a:rPr lang="en-IE" sz="2200">
                <a:solidFill>
                  <a:srgbClr val="424242"/>
                </a:solidFill>
                <a:latin typeface="Calibri"/>
                <a:ea typeface="Calibri"/>
                <a:cs typeface="Calibri"/>
                <a:sym typeface="Calibri"/>
              </a:rPr>
              <a:t>) o</a:t>
            </a:r>
            <a:endParaRPr/>
          </a:p>
          <a:p>
            <a:pPr indent="-457200" lvl="0" marL="457200" rtl="0" algn="l">
              <a:lnSpc>
                <a:spcPct val="106363"/>
              </a:lnSpc>
              <a:spcBef>
                <a:spcPts val="0"/>
              </a:spcBef>
              <a:spcAft>
                <a:spcPts val="0"/>
              </a:spcAft>
              <a:buClr>
                <a:srgbClr val="87AF3F"/>
              </a:buClr>
              <a:buSzPts val="2200"/>
              <a:buFont typeface="Calibri"/>
              <a:buAutoNum type="arabicPeriod"/>
            </a:pPr>
            <a:r>
              <a:rPr lang="en-IE" sz="2200">
                <a:solidFill>
                  <a:srgbClr val="424242"/>
                </a:solidFill>
              </a:rPr>
              <a:t>Possono uccidere </a:t>
            </a:r>
            <a:r>
              <a:rPr lang="en-IE" sz="2200">
                <a:solidFill>
                  <a:srgbClr val="424242"/>
                </a:solidFill>
                <a:latin typeface="Calibri"/>
                <a:ea typeface="Calibri"/>
                <a:cs typeface="Calibri"/>
                <a:sym typeface="Calibri"/>
              </a:rPr>
              <a:t>(e</a:t>
            </a:r>
            <a:r>
              <a:rPr lang="en-IE" sz="2200">
                <a:solidFill>
                  <a:srgbClr val="424242"/>
                </a:solidFill>
              </a:rPr>
              <a:t>s.</a:t>
            </a:r>
            <a:r>
              <a:rPr lang="en-IE" sz="2200">
                <a:solidFill>
                  <a:srgbClr val="424242"/>
                </a:solidFill>
                <a:latin typeface="Calibri"/>
                <a:ea typeface="Calibri"/>
                <a:cs typeface="Calibri"/>
                <a:sym typeface="Calibri"/>
              </a:rPr>
              <a:t> </a:t>
            </a:r>
            <a:r>
              <a:rPr lang="en-IE" sz="2200">
                <a:solidFill>
                  <a:srgbClr val="424242"/>
                </a:solidFill>
              </a:rPr>
              <a:t>soffocamento</a:t>
            </a:r>
            <a:r>
              <a:rPr lang="en-IE" sz="2200">
                <a:solidFill>
                  <a:srgbClr val="424242"/>
                </a:solidFill>
                <a:latin typeface="Calibri"/>
                <a:ea typeface="Calibri"/>
                <a:cs typeface="Calibri"/>
                <a:sym typeface="Calibri"/>
              </a:rPr>
              <a:t>). </a:t>
            </a:r>
            <a:r>
              <a:rPr lang="en-IE" sz="2200">
                <a:solidFill>
                  <a:srgbClr val="424242"/>
                </a:solidFill>
              </a:rPr>
              <a:t>Gli esempi inclusono vetro, legno, pietre, metallo, plastica, ossa, conchiglie, DPI, effetti personali, ecc.</a:t>
            </a:r>
            <a:endParaRPr sz="2200">
              <a:solidFill>
                <a:srgbClr val="424242"/>
              </a:solidFill>
              <a:latin typeface="Calibri"/>
              <a:ea typeface="Calibri"/>
              <a:cs typeface="Calibri"/>
              <a:sym typeface="Calibri"/>
            </a:endParaRPr>
          </a:p>
        </p:txBody>
      </p:sp>
      <p:sp>
        <p:nvSpPr>
          <p:cNvPr id="1059" name="Google Shape;1059;p55"/>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0" name="Google Shape;1060;p55"/>
          <p:cNvSpPr txBox="1"/>
          <p:nvPr>
            <p:ph idx="2" type="body"/>
          </p:nvPr>
        </p:nvSpPr>
        <p:spPr>
          <a:xfrm>
            <a:off x="798381" y="474928"/>
            <a:ext cx="58167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600"/>
              <a:buNone/>
            </a:pPr>
            <a:r>
              <a:rPr lang="en-IE">
                <a:solidFill>
                  <a:schemeClr val="lt1"/>
                </a:solidFill>
              </a:rPr>
              <a:t>Sicurezza </a:t>
            </a:r>
            <a:endParaRPr>
              <a:solidFill>
                <a:schemeClr val="lt1"/>
              </a:solidFill>
            </a:endParaRPr>
          </a:p>
          <a:p>
            <a:pPr indent="0" lvl="0" marL="0" rtl="0" algn="l">
              <a:spcBef>
                <a:spcPts val="0"/>
              </a:spcBef>
              <a:spcAft>
                <a:spcPts val="0"/>
              </a:spcAft>
              <a:buClr>
                <a:schemeClr val="lt1"/>
              </a:buClr>
              <a:buSzPts val="3600"/>
              <a:buNone/>
            </a:pPr>
            <a:r>
              <a:rPr lang="en-IE">
                <a:solidFill>
                  <a:schemeClr val="lt1"/>
                </a:solidFill>
              </a:rPr>
              <a:t>alimentare</a:t>
            </a:r>
            <a:endParaRPr/>
          </a:p>
        </p:txBody>
      </p:sp>
      <p:cxnSp>
        <p:nvCxnSpPr>
          <p:cNvPr id="1061" name="Google Shape;1061;p55"/>
          <p:cNvCxnSpPr/>
          <p:nvPr/>
        </p:nvCxnSpPr>
        <p:spPr>
          <a:xfrm rot="10800000">
            <a:off x="-75" y="1575955"/>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1062" name="Google Shape;1062;p55"/>
          <p:cNvGrpSpPr/>
          <p:nvPr/>
        </p:nvGrpSpPr>
        <p:grpSpPr>
          <a:xfrm>
            <a:off x="10102249" y="886766"/>
            <a:ext cx="1069679" cy="1069677"/>
            <a:chOff x="4621636" y="3685754"/>
            <a:chExt cx="1069679" cy="1069677"/>
          </a:xfrm>
        </p:grpSpPr>
        <p:sp>
          <p:nvSpPr>
            <p:cNvPr id="1063" name="Google Shape;1063;p55"/>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64" name="Google Shape;1064;p55"/>
            <p:cNvGrpSpPr/>
            <p:nvPr/>
          </p:nvGrpSpPr>
          <p:grpSpPr>
            <a:xfrm>
              <a:off x="4621636" y="3685754"/>
              <a:ext cx="1069679" cy="1069677"/>
              <a:chOff x="4621636" y="3685754"/>
              <a:chExt cx="1069679" cy="1069677"/>
            </a:xfrm>
          </p:grpSpPr>
          <p:grpSp>
            <p:nvGrpSpPr>
              <p:cNvPr id="1065" name="Google Shape;1065;p55"/>
              <p:cNvGrpSpPr/>
              <p:nvPr/>
            </p:nvGrpSpPr>
            <p:grpSpPr>
              <a:xfrm>
                <a:off x="4621636" y="3685754"/>
                <a:ext cx="1069679" cy="1069677"/>
                <a:chOff x="4621636" y="3685754"/>
                <a:chExt cx="1069679" cy="1069677"/>
              </a:xfrm>
            </p:grpSpPr>
            <p:sp>
              <p:nvSpPr>
                <p:cNvPr id="1066" name="Google Shape;1066;p55"/>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7" name="Google Shape;1067;p55"/>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8" name="Google Shape;1068;p55"/>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9" name="Google Shape;1069;p55"/>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0" name="Google Shape;1070;p55"/>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1" name="Google Shape;1071;p55"/>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2" name="Google Shape;1072;p55"/>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73" name="Google Shape;1073;p55"/>
                <p:cNvGrpSpPr/>
                <p:nvPr/>
              </p:nvGrpSpPr>
              <p:grpSpPr>
                <a:xfrm>
                  <a:off x="5021366" y="3862855"/>
                  <a:ext cx="233848" cy="83460"/>
                  <a:chOff x="5021366" y="3862855"/>
                  <a:chExt cx="233848" cy="83460"/>
                </a:xfrm>
              </p:grpSpPr>
              <p:sp>
                <p:nvSpPr>
                  <p:cNvPr id="1074" name="Google Shape;1074;p55"/>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5" name="Google Shape;1075;p55"/>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76" name="Google Shape;1076;p55"/>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77" name="Google Shape;1077;p55"/>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56"/>
          <p:cNvSpPr txBox="1"/>
          <p:nvPr>
            <p:ph idx="1" type="body"/>
          </p:nvPr>
        </p:nvSpPr>
        <p:spPr>
          <a:xfrm>
            <a:off x="676657" y="2205963"/>
            <a:ext cx="11096244"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b="1" lang="en-IE" sz="2100">
                <a:solidFill>
                  <a:srgbClr val="424242"/>
                </a:solidFill>
              </a:rPr>
              <a:t>Buone pratiche di produzione e igiene</a:t>
            </a:r>
            <a:r>
              <a:rPr b="1" lang="en-IE" sz="2100">
                <a:solidFill>
                  <a:srgbClr val="424242"/>
                </a:solidFill>
              </a:rPr>
              <a:t> </a:t>
            </a:r>
            <a:r>
              <a:rPr lang="en-IE" sz="2100">
                <a:solidFill>
                  <a:srgbClr val="424242"/>
                </a:solidFill>
              </a:rPr>
              <a:t>dovrebbero allontanare i rischi della sicurezza alimentare. I rischi </a:t>
            </a:r>
            <a:r>
              <a:rPr b="1" lang="en-IE" sz="2100">
                <a:solidFill>
                  <a:srgbClr val="424242"/>
                </a:solidFill>
              </a:rPr>
              <a:t>chimici </a:t>
            </a:r>
            <a:r>
              <a:rPr lang="en-IE" sz="2100">
                <a:solidFill>
                  <a:srgbClr val="424242"/>
                </a:solidFill>
              </a:rPr>
              <a:t>possono essere accidentali (es. </a:t>
            </a:r>
            <a:r>
              <a:rPr lang="en-IE" sz="2100">
                <a:solidFill>
                  <a:srgbClr val="424242"/>
                </a:solidFill>
              </a:rPr>
              <a:t>p</a:t>
            </a:r>
            <a:r>
              <a:rPr lang="en-IE" sz="2100">
                <a:solidFill>
                  <a:srgbClr val="424242"/>
                </a:solidFill>
              </a:rPr>
              <a:t>rodotti chimici per la pulizia a scarso risciacqu</a:t>
            </a:r>
            <a:r>
              <a:rPr lang="en-IE" sz="2100">
                <a:solidFill>
                  <a:srgbClr val="424242"/>
                </a:solidFill>
              </a:rPr>
              <a:t>o o versamento, troppi additivi che raggiungono il carico tossico, farmaci personali che cadono nel cibo durante la produzione) o naturali (tetrodotossina di pesce palla, psilocibina di funghi, psilocina, muscarina, coprina, ecc.)</a:t>
            </a:r>
            <a:endParaRPr sz="2100"/>
          </a:p>
          <a:p>
            <a:pPr indent="-12700" lvl="0" marL="12700" rtl="0" algn="just">
              <a:lnSpc>
                <a:spcPct val="106363"/>
              </a:lnSpc>
              <a:spcBef>
                <a:spcPts val="0"/>
              </a:spcBef>
              <a:spcAft>
                <a:spcPts val="0"/>
              </a:spcAft>
              <a:buClr>
                <a:srgbClr val="086575"/>
              </a:buClr>
              <a:buSzPts val="2200"/>
              <a:buNone/>
            </a:pPr>
            <a:r>
              <a:t/>
            </a:r>
            <a:endParaRPr sz="21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100">
                <a:solidFill>
                  <a:srgbClr val="424242"/>
                </a:solidFill>
              </a:rPr>
              <a:t>I pericoli derivanti dagli allergeni sono sostanze che possono scatenare una reazione allergica e causare la morte per anafilassi. Tra gli allergeni figurano: cereali contenenti glutine, crostacei, uova, arachidi, soia, frutta a guscio, sedano, anidride solforosa/solfiti, semi di sesamo, senape, lupino, molluschi, pesce e latte. La formazione sull’analisi dei pericoli è fondamentale prima di diventare un Operatore del Settore Alimentare (OSA). Un OSA deve registrarsi presso l'autorità competente interessata.</a:t>
            </a:r>
            <a:endParaRPr sz="2100">
              <a:solidFill>
                <a:srgbClr val="424242"/>
              </a:solidFill>
            </a:endParaRPr>
          </a:p>
          <a:p>
            <a:pPr indent="0" lvl="0" marL="0" rtl="0" algn="l">
              <a:lnSpc>
                <a:spcPct val="115000"/>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12700" lvl="0" marL="12700" rtl="0" algn="just">
              <a:lnSpc>
                <a:spcPct val="106363"/>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12700" lvl="0" marL="12700" rtl="0" algn="just">
              <a:lnSpc>
                <a:spcPct val="106363"/>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12700" lvl="0" marL="12700" rtl="0" algn="just">
              <a:lnSpc>
                <a:spcPct val="106363"/>
              </a:lnSpc>
              <a:spcBef>
                <a:spcPts val="0"/>
              </a:spcBef>
              <a:spcAft>
                <a:spcPts val="0"/>
              </a:spcAft>
              <a:buNone/>
            </a:pPr>
            <a:r>
              <a:rPr lang="en-IE" sz="1100">
                <a:solidFill>
                  <a:srgbClr val="000000"/>
                </a:solidFill>
                <a:latin typeface="Arial"/>
                <a:ea typeface="Arial"/>
                <a:cs typeface="Arial"/>
                <a:sym typeface="Arial"/>
              </a:rPr>
              <a:t>		</a:t>
            </a:r>
            <a:endParaRPr sz="2200">
              <a:solidFill>
                <a:srgbClr val="424242"/>
              </a:solidFill>
              <a:latin typeface="Calibri"/>
              <a:ea typeface="Calibri"/>
              <a:cs typeface="Calibri"/>
              <a:sym typeface="Calibri"/>
            </a:endParaRPr>
          </a:p>
        </p:txBody>
      </p:sp>
      <p:sp>
        <p:nvSpPr>
          <p:cNvPr id="1083" name="Google Shape;1083;p56"/>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4" name="Google Shape;1084;p56"/>
          <p:cNvSpPr txBox="1"/>
          <p:nvPr>
            <p:ph idx="2" type="body"/>
          </p:nvPr>
        </p:nvSpPr>
        <p:spPr>
          <a:xfrm>
            <a:off x="798381" y="408778"/>
            <a:ext cx="5816700" cy="80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600"/>
              <a:buNone/>
            </a:pPr>
            <a:r>
              <a:rPr lang="en-IE">
                <a:solidFill>
                  <a:schemeClr val="lt1"/>
                </a:solidFill>
              </a:rPr>
              <a:t>Sicurezza </a:t>
            </a:r>
            <a:endParaRPr>
              <a:solidFill>
                <a:schemeClr val="lt1"/>
              </a:solidFill>
            </a:endParaRPr>
          </a:p>
          <a:p>
            <a:pPr indent="0" lvl="0" marL="0" rtl="0" algn="l">
              <a:spcBef>
                <a:spcPts val="0"/>
              </a:spcBef>
              <a:spcAft>
                <a:spcPts val="0"/>
              </a:spcAft>
              <a:buClr>
                <a:schemeClr val="lt1"/>
              </a:buClr>
              <a:buSzPts val="3600"/>
              <a:buNone/>
            </a:pPr>
            <a:r>
              <a:rPr lang="en-IE">
                <a:solidFill>
                  <a:schemeClr val="lt1"/>
                </a:solidFill>
              </a:rPr>
              <a:t>alimentare</a:t>
            </a:r>
            <a:endParaRPr>
              <a:solidFill>
                <a:schemeClr val="lt1"/>
              </a:solidFill>
            </a:endParaRPr>
          </a:p>
          <a:p>
            <a:pPr indent="0" lvl="0" marL="0" rtl="0" algn="l">
              <a:lnSpc>
                <a:spcPct val="90000"/>
              </a:lnSpc>
              <a:spcBef>
                <a:spcPts val="1000"/>
              </a:spcBef>
              <a:spcAft>
                <a:spcPts val="0"/>
              </a:spcAft>
              <a:buClr>
                <a:srgbClr val="086575"/>
              </a:buClr>
              <a:buSzPts val="3600"/>
              <a:buNone/>
            </a:pPr>
            <a:r>
              <a:t/>
            </a:r>
            <a:endParaRPr/>
          </a:p>
        </p:txBody>
      </p:sp>
      <p:cxnSp>
        <p:nvCxnSpPr>
          <p:cNvPr id="1085" name="Google Shape;1085;p56"/>
          <p:cNvCxnSpPr/>
          <p:nvPr/>
        </p:nvCxnSpPr>
        <p:spPr>
          <a:xfrm rot="10800000">
            <a:off x="-75" y="1642105"/>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1086" name="Google Shape;1086;p56"/>
          <p:cNvGrpSpPr/>
          <p:nvPr/>
        </p:nvGrpSpPr>
        <p:grpSpPr>
          <a:xfrm>
            <a:off x="10102249" y="886766"/>
            <a:ext cx="1069679" cy="1069677"/>
            <a:chOff x="4621636" y="3685754"/>
            <a:chExt cx="1069679" cy="1069677"/>
          </a:xfrm>
        </p:grpSpPr>
        <p:sp>
          <p:nvSpPr>
            <p:cNvPr id="1087" name="Google Shape;1087;p56"/>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88" name="Google Shape;1088;p56"/>
            <p:cNvGrpSpPr/>
            <p:nvPr/>
          </p:nvGrpSpPr>
          <p:grpSpPr>
            <a:xfrm>
              <a:off x="4621636" y="3685754"/>
              <a:ext cx="1069679" cy="1069677"/>
              <a:chOff x="4621636" y="3685754"/>
              <a:chExt cx="1069679" cy="1069677"/>
            </a:xfrm>
          </p:grpSpPr>
          <p:grpSp>
            <p:nvGrpSpPr>
              <p:cNvPr id="1089" name="Google Shape;1089;p56"/>
              <p:cNvGrpSpPr/>
              <p:nvPr/>
            </p:nvGrpSpPr>
            <p:grpSpPr>
              <a:xfrm>
                <a:off x="4621636" y="3685754"/>
                <a:ext cx="1069679" cy="1069677"/>
                <a:chOff x="4621636" y="3685754"/>
                <a:chExt cx="1069679" cy="1069677"/>
              </a:xfrm>
            </p:grpSpPr>
            <p:sp>
              <p:nvSpPr>
                <p:cNvPr id="1090" name="Google Shape;1090;p56"/>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1" name="Google Shape;1091;p56"/>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2" name="Google Shape;1092;p56"/>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3" name="Google Shape;1093;p56"/>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4" name="Google Shape;1094;p56"/>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5" name="Google Shape;1095;p56"/>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6" name="Google Shape;1096;p56"/>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97" name="Google Shape;1097;p56"/>
                <p:cNvGrpSpPr/>
                <p:nvPr/>
              </p:nvGrpSpPr>
              <p:grpSpPr>
                <a:xfrm>
                  <a:off x="5021366" y="3862855"/>
                  <a:ext cx="233848" cy="83460"/>
                  <a:chOff x="5021366" y="3862855"/>
                  <a:chExt cx="233848" cy="83460"/>
                </a:xfrm>
              </p:grpSpPr>
              <p:sp>
                <p:nvSpPr>
                  <p:cNvPr id="1098" name="Google Shape;1098;p56"/>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9" name="Google Shape;1099;p56"/>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00" name="Google Shape;1100;p56"/>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01" name="Google Shape;1101;p56"/>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5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7" name="Google Shape;1107;p5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468438" lvl="0" marL="1468438" rtl="0" algn="l">
              <a:lnSpc>
                <a:spcPct val="90000"/>
              </a:lnSpc>
              <a:spcBef>
                <a:spcPts val="0"/>
              </a:spcBef>
              <a:spcAft>
                <a:spcPts val="0"/>
              </a:spcAft>
              <a:buClr>
                <a:srgbClr val="424242"/>
              </a:buClr>
              <a:buSzPts val="1800"/>
              <a:buNone/>
            </a:pPr>
            <a:r>
              <a:rPr b="1" lang="en-IE" sz="1800"/>
              <a:t>S</a:t>
            </a:r>
            <a:r>
              <a:rPr b="1" lang="en-IE" sz="1800"/>
              <a:t>ito web</a:t>
            </a:r>
            <a:r>
              <a:rPr lang="en-IE" sz="1800"/>
              <a:t>: 	ww.fsai.ie . Good Safety Guidance Documents </a:t>
            </a:r>
            <a:r>
              <a:rPr lang="en-IE" sz="1800" u="sng">
                <a:solidFill>
                  <a:srgbClr val="87AF3F"/>
                </a:solidFill>
                <a:hlinkClick r:id="rId3">
                  <a:extLst>
                    <a:ext uri="{A12FA001-AC4F-418D-AE19-62706E023703}">
                      <ahyp:hlinkClr val="tx"/>
                    </a:ext>
                  </a:extLst>
                </a:hlinkClick>
              </a:rPr>
              <a:t>https://food.ec.europa.eu/safety/labelling-and-nutrition/food-information-consumers-legislation/guidance-documents_en#questions_and_answers_on_</a:t>
            </a:r>
            <a:r>
              <a:rPr lang="en-IE" sz="1800">
                <a:solidFill>
                  <a:srgbClr val="87AF3F"/>
                </a:solidFill>
              </a:rPr>
              <a:t>   </a:t>
            </a:r>
            <a:r>
              <a:rPr lang="en-IE" sz="1800"/>
              <a:t>WHO Food safety </a:t>
            </a:r>
            <a:r>
              <a:rPr lang="en-IE" sz="1800" u="sng">
                <a:solidFill>
                  <a:srgbClr val="87AF3F"/>
                </a:solidFill>
                <a:hlinkClick r:id="rId4">
                  <a:extLst>
                    <a:ext uri="{A12FA001-AC4F-418D-AE19-62706E023703}">
                      <ahyp:hlinkClr val="tx"/>
                    </a:ext>
                  </a:extLst>
                </a:hlinkClick>
              </a:rPr>
              <a:t>https://www.who.int/news-room/fact-sheets/detail/food-safety</a:t>
            </a:r>
            <a:r>
              <a:rPr lang="en-IE" sz="1800">
                <a:solidFill>
                  <a:srgbClr val="87AF3F"/>
                </a:solidFill>
              </a:rPr>
              <a:t>  </a:t>
            </a:r>
            <a:r>
              <a:rPr lang="en-IE" sz="1800"/>
              <a:t>Allergen guideance for food businesses </a:t>
            </a:r>
            <a:r>
              <a:rPr lang="en-IE" sz="1800" u="sng">
                <a:solidFill>
                  <a:srgbClr val="87AF3F"/>
                </a:solidFill>
                <a:hlinkClick r:id="rId5">
                  <a:extLst>
                    <a:ext uri="{A12FA001-AC4F-418D-AE19-62706E023703}">
                      <ahyp:hlinkClr val="tx"/>
                    </a:ext>
                  </a:extLst>
                </a:hlinkClick>
              </a:rPr>
              <a:t>https://www.food.gov.uk/business-guidance/allergen-guidance-for-food-businesses#:~:text=The%2014%20allergens%20are%3A%20celery,and%20sulphites%20are%20at%20a</a:t>
            </a:r>
            <a:endParaRPr sz="1800">
              <a:solidFill>
                <a:srgbClr val="87AF3F"/>
              </a:solidFill>
            </a:endParaRPr>
          </a:p>
          <a:p>
            <a:pPr indent="-1468438" lvl="0" marL="1468438" rtl="0" algn="l">
              <a:lnSpc>
                <a:spcPct val="90000"/>
              </a:lnSpc>
              <a:spcBef>
                <a:spcPts val="1000"/>
              </a:spcBef>
              <a:spcAft>
                <a:spcPts val="0"/>
              </a:spcAft>
              <a:buClr>
                <a:srgbClr val="424242"/>
              </a:buClr>
              <a:buSzPts val="1800"/>
              <a:buNone/>
            </a:pPr>
            <a:r>
              <a:t/>
            </a:r>
            <a:endParaRPr sz="1800"/>
          </a:p>
          <a:p>
            <a:pPr indent="-1468438" lvl="0" marL="1468438" rtl="0" algn="l">
              <a:lnSpc>
                <a:spcPct val="90000"/>
              </a:lnSpc>
              <a:spcBef>
                <a:spcPts val="1000"/>
              </a:spcBef>
              <a:spcAft>
                <a:spcPts val="0"/>
              </a:spcAft>
              <a:buClr>
                <a:srgbClr val="424242"/>
              </a:buClr>
              <a:buSzPts val="1800"/>
              <a:buNone/>
            </a:pPr>
            <a:r>
              <a:rPr b="1" lang="en-IE" sz="1800"/>
              <a:t>YouTube</a:t>
            </a:r>
            <a:r>
              <a:rPr lang="en-IE" sz="1800"/>
              <a:t>: </a:t>
            </a:r>
            <a:endParaRPr/>
          </a:p>
          <a:p>
            <a:pPr indent="-1468438" lvl="0" marL="1468438" rtl="0" algn="l">
              <a:lnSpc>
                <a:spcPct val="90000"/>
              </a:lnSpc>
              <a:spcBef>
                <a:spcPts val="1000"/>
              </a:spcBef>
              <a:spcAft>
                <a:spcPts val="0"/>
              </a:spcAft>
              <a:buClr>
                <a:srgbClr val="424242"/>
              </a:buClr>
              <a:buSzPts val="1800"/>
              <a:buNone/>
            </a:pPr>
            <a:r>
              <a:t/>
            </a:r>
            <a:endParaRPr sz="1800"/>
          </a:p>
          <a:p>
            <a:pPr indent="-1468438" lvl="0" marL="1468438" rtl="0" algn="l">
              <a:lnSpc>
                <a:spcPct val="90000"/>
              </a:lnSpc>
              <a:spcBef>
                <a:spcPts val="1000"/>
              </a:spcBef>
              <a:spcAft>
                <a:spcPts val="0"/>
              </a:spcAft>
              <a:buClr>
                <a:srgbClr val="424242"/>
              </a:buClr>
              <a:buSzPts val="1800"/>
              <a:buNone/>
            </a:pPr>
            <a:r>
              <a:rPr b="1" lang="en-IE" sz="1800"/>
              <a:t>Case Study: 	</a:t>
            </a:r>
            <a:r>
              <a:rPr lang="en-IE" sz="1800"/>
              <a:t>Au Bon Transit, Madre Project  </a:t>
            </a:r>
            <a:r>
              <a:rPr b="1" lang="en-IE" sz="1800"/>
              <a:t>New Urban Trade Sheet</a:t>
            </a:r>
            <a:r>
              <a:rPr lang="en-IE" sz="1800"/>
              <a:t>: Food Re-Distributor; Sustainable Cook</a:t>
            </a:r>
            <a:endParaRPr sz="1800">
              <a:solidFill>
                <a:srgbClr val="FF0000"/>
              </a:solidFill>
            </a:endParaRPr>
          </a:p>
          <a:p>
            <a:pPr indent="-1468438" lvl="0" marL="1468438" rtl="0" algn="l">
              <a:lnSpc>
                <a:spcPct val="90000"/>
              </a:lnSpc>
              <a:spcBef>
                <a:spcPts val="1000"/>
              </a:spcBef>
              <a:spcAft>
                <a:spcPts val="0"/>
              </a:spcAft>
              <a:buClr>
                <a:srgbClr val="424242"/>
              </a:buClr>
              <a:buSzPts val="1800"/>
              <a:buNone/>
            </a:pPr>
            <a:r>
              <a:t/>
            </a:r>
            <a:endParaRPr b="1" sz="1800"/>
          </a:p>
          <a:p>
            <a:pPr indent="-1468438" lvl="0" marL="1468438" rtl="0" algn="l">
              <a:lnSpc>
                <a:spcPct val="90000"/>
              </a:lnSpc>
              <a:spcBef>
                <a:spcPts val="1000"/>
              </a:spcBef>
              <a:spcAft>
                <a:spcPts val="0"/>
              </a:spcAft>
              <a:buClr>
                <a:srgbClr val="424242"/>
              </a:buClr>
              <a:buSzPts val="1800"/>
              <a:buNone/>
            </a:pPr>
            <a:r>
              <a:rPr b="1" lang="en-IE" sz="1800"/>
              <a:t>Pubblicazione</a:t>
            </a:r>
            <a:r>
              <a:rPr lang="en-IE" sz="1800"/>
              <a:t>: 	ISO 22000:2018 Food safety management systems – Requirements for any organization in the food chain; I.S. 342: 2002 Hyiene for Food Processors. NSAI</a:t>
            </a:r>
            <a:endParaRPr/>
          </a:p>
          <a:p>
            <a:pPr indent="-1468438" lvl="0" marL="1468438" rtl="0" algn="l">
              <a:lnSpc>
                <a:spcPct val="90000"/>
              </a:lnSpc>
              <a:spcBef>
                <a:spcPts val="1000"/>
              </a:spcBef>
              <a:spcAft>
                <a:spcPts val="0"/>
              </a:spcAft>
              <a:buClr>
                <a:srgbClr val="424242"/>
              </a:buClr>
              <a:buSzPts val="1800"/>
              <a:buNone/>
            </a:pPr>
            <a:r>
              <a:t/>
            </a:r>
            <a:endParaRPr sz="1800"/>
          </a:p>
          <a:p>
            <a:pPr indent="-1354138" lvl="0" marL="1468438" rtl="0" algn="l">
              <a:lnSpc>
                <a:spcPct val="100000"/>
              </a:lnSpc>
              <a:spcBef>
                <a:spcPts val="400"/>
              </a:spcBef>
              <a:spcAft>
                <a:spcPts val="0"/>
              </a:spcAft>
              <a:buClr>
                <a:srgbClr val="E8A116"/>
              </a:buClr>
              <a:buSzPts val="1800"/>
              <a:buFont typeface="Arial"/>
              <a:buNone/>
            </a:pPr>
            <a:r>
              <a:t/>
            </a:r>
            <a:endParaRPr sz="1800"/>
          </a:p>
        </p:txBody>
      </p:sp>
      <p:sp>
        <p:nvSpPr>
          <p:cNvPr id="1108" name="Google Shape;1108;p5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1109" name="Google Shape;1109;p5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
          <p:cNvSpPr txBox="1"/>
          <p:nvPr>
            <p:ph idx="1" type="body"/>
          </p:nvPr>
        </p:nvSpPr>
        <p:spPr>
          <a:xfrm>
            <a:off x="3773979" y="417053"/>
            <a:ext cx="8078100" cy="5133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Classificare i problemi di salute e sicurezza lavorando nell’ambito dell’agricoltura urbana</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Applicare pratiche agricole che </a:t>
            </a:r>
            <a:r>
              <a:rPr lang="en-IE">
                <a:solidFill>
                  <a:srgbClr val="424242"/>
                </a:solidFill>
              </a:rPr>
              <a:t>forniscono</a:t>
            </a:r>
            <a:r>
              <a:rPr lang="en-IE">
                <a:solidFill>
                  <a:srgbClr val="424242"/>
                </a:solidFill>
              </a:rPr>
              <a:t> anche un impatto sociale positivo su individui e comunità in aree urbane svantaggiate</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Identificare le interrelazioni tra suolo, acqua, piante, insetti, microbi e malattie nell’ambiente agricolo urbano</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Implementare le migliori pratiche di gestione e input per migliorare la salute del suolo e produrre prodotti economicamente ed ecologicamente sostenibili</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Implementare un piano di bonifica e ripristino del suolo urbano</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Identificare e coltivare le principali famiglie di piante da produzione alimentare e floreale che si trovano comunemente nei climi temperati dell’Europa</a:t>
            </a:r>
            <a:endParaRPr/>
          </a:p>
        </p:txBody>
      </p:sp>
      <p:sp>
        <p:nvSpPr>
          <p:cNvPr id="217" name="Google Shape;217;p6"/>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Obiettivi</a:t>
            </a:r>
            <a:r>
              <a:rPr b="1" lang="en-IE">
                <a:solidFill>
                  <a:srgbClr val="E8A116"/>
                </a:solidFill>
              </a:rPr>
              <a:t> Formativi</a:t>
            </a:r>
            <a:endParaRPr/>
          </a:p>
        </p:txBody>
      </p:sp>
      <p:sp>
        <p:nvSpPr>
          <p:cNvPr id="218" name="Google Shape;218;p6"/>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i="1" lang="en-IE" sz="2600">
                <a:solidFill>
                  <a:srgbClr val="424242"/>
                </a:solidFill>
                <a:latin typeface="Calibri"/>
                <a:ea typeface="Calibri"/>
                <a:cs typeface="Calibri"/>
                <a:sym typeface="Calibri"/>
              </a:rPr>
              <a:t>Al termine di questo corso</a:t>
            </a:r>
            <a:r>
              <a:rPr b="0" i="1" lang="en-IE" sz="2600" u="none" cap="none" strike="noStrike">
                <a:solidFill>
                  <a:srgbClr val="424242"/>
                </a:solidFill>
                <a:latin typeface="Calibri"/>
                <a:ea typeface="Calibri"/>
                <a:cs typeface="Calibri"/>
                <a:sym typeface="Calibri"/>
              </a:rPr>
              <a:t>,</a:t>
            </a:r>
            <a:r>
              <a:rPr i="1" lang="en-IE" sz="2600">
                <a:solidFill>
                  <a:srgbClr val="424242"/>
                </a:solidFill>
                <a:latin typeface="Calibri"/>
                <a:ea typeface="Calibri"/>
                <a:cs typeface="Calibri"/>
                <a:sym typeface="Calibri"/>
              </a:rPr>
              <a:t> il formatore dovrebbe essere in grado di</a:t>
            </a:r>
            <a:r>
              <a:rPr b="0" i="1" lang="en-IE" sz="2600" u="none" cap="none" strike="noStrike">
                <a:solidFill>
                  <a:srgbClr val="424242"/>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5875" lvl="0" marL="15875" marR="0" rtl="0" algn="l">
              <a:lnSpc>
                <a:spcPct val="90000"/>
              </a:lnSpc>
              <a:spcBef>
                <a:spcPts val="1000"/>
              </a:spcBef>
              <a:spcAft>
                <a:spcPts val="0"/>
              </a:spcAft>
              <a:buClr>
                <a:srgbClr val="086575"/>
              </a:buClr>
              <a:buSzPts val="2600"/>
              <a:buFont typeface="Arial"/>
              <a:buNone/>
            </a:pPr>
            <a:r>
              <a:t/>
            </a:r>
            <a:endParaRPr b="0" i="0" sz="2600" u="none" cap="none" strike="noStrike">
              <a:solidFill>
                <a:srgbClr val="424242"/>
              </a:solidFill>
              <a:latin typeface="Calibri"/>
              <a:ea typeface="Calibri"/>
              <a:cs typeface="Calibri"/>
              <a:sym typeface="Calibri"/>
            </a:endParaRPr>
          </a:p>
        </p:txBody>
      </p:sp>
      <p:cxnSp>
        <p:nvCxnSpPr>
          <p:cNvPr id="219" name="Google Shape;219;p6"/>
          <p:cNvCxnSpPr/>
          <p:nvPr/>
        </p:nvCxnSpPr>
        <p:spPr>
          <a:xfrm>
            <a:off x="3107689" y="31557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20" name="Google Shape;220;p6"/>
          <p:cNvGrpSpPr/>
          <p:nvPr/>
        </p:nvGrpSpPr>
        <p:grpSpPr>
          <a:xfrm>
            <a:off x="2727451" y="4882206"/>
            <a:ext cx="789352" cy="789216"/>
            <a:chOff x="3258209" y="1217582"/>
            <a:chExt cx="4712093" cy="4711281"/>
          </a:xfrm>
        </p:grpSpPr>
        <p:sp>
          <p:nvSpPr>
            <p:cNvPr id="221" name="Google Shape;221;p6"/>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6"/>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3" name="Google Shape;223;p6"/>
            <p:cNvGrpSpPr/>
            <p:nvPr/>
          </p:nvGrpSpPr>
          <p:grpSpPr>
            <a:xfrm>
              <a:off x="3258209" y="1217582"/>
              <a:ext cx="4712093" cy="4711281"/>
              <a:chOff x="3258209" y="1217582"/>
              <a:chExt cx="4712093" cy="4711281"/>
            </a:xfrm>
          </p:grpSpPr>
          <p:sp>
            <p:nvSpPr>
              <p:cNvPr id="224" name="Google Shape;224;p6"/>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 name="Google Shape;225;p6"/>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p6"/>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6"/>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6"/>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6"/>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6"/>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 name="Google Shape;231;p6"/>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 name="Google Shape;232;p6"/>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 name="Google Shape;233;p6"/>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6"/>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5" name="Google Shape;235;p6"/>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p6"/>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p6"/>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58"/>
          <p:cNvSpPr txBox="1"/>
          <p:nvPr>
            <p:ph idx="1" type="body"/>
          </p:nvPr>
        </p:nvSpPr>
        <p:spPr>
          <a:xfrm>
            <a:off x="3475667" y="763789"/>
            <a:ext cx="810083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1900">
                <a:solidFill>
                  <a:srgbClr val="424242"/>
                </a:solidFill>
              </a:rPr>
              <a:t>Le malattie di origine alimentare causano intossicazioni alimentari e comprendono una serie di </a:t>
            </a:r>
            <a:r>
              <a:rPr b="1" lang="en-IE" sz="1900">
                <a:solidFill>
                  <a:srgbClr val="424242"/>
                </a:solidFill>
              </a:rPr>
              <a:t>rischi biologici </a:t>
            </a:r>
            <a:r>
              <a:rPr lang="en-IE" sz="1900">
                <a:solidFill>
                  <a:srgbClr val="424242"/>
                </a:solidFill>
              </a:rPr>
              <a:t>tra cui batteri, virusi, funghi e parassiti che possono causare malattie o morte. Batteri e virus si trovano ovunque, principalmente in liquami, intestini, suolo, naso, pelle, ferite infette, polvere, acqua non potabile. A seconda del microbo, i sintomi di intossicazione alimentare possono essere diarrea, vomito, sangue nelle urine, influenza, paralisi, visione offuscata o ittero.</a:t>
            </a:r>
            <a:endParaRPr sz="1900">
              <a:solidFill>
                <a:srgbClr val="424242"/>
              </a:solidFill>
            </a:endParaRPr>
          </a:p>
          <a:p>
            <a:pPr indent="0" lvl="0" marL="0" rtl="0" algn="just">
              <a:lnSpc>
                <a:spcPct val="106363"/>
              </a:lnSpc>
              <a:spcBef>
                <a:spcPts val="0"/>
              </a:spcBef>
              <a:spcAft>
                <a:spcPts val="0"/>
              </a:spcAft>
              <a:buClr>
                <a:srgbClr val="424242"/>
              </a:buClr>
              <a:buSzPts val="2200"/>
              <a:buNone/>
            </a:pPr>
            <a:r>
              <a:t/>
            </a:r>
            <a:endParaRPr sz="1900">
              <a:solidFill>
                <a:srgbClr val="424242"/>
              </a:solidFill>
            </a:endParaRPr>
          </a:p>
          <a:p>
            <a:pPr indent="0" lvl="0" marL="0" rtl="0" algn="just">
              <a:lnSpc>
                <a:spcPct val="106363"/>
              </a:lnSpc>
              <a:spcBef>
                <a:spcPts val="0"/>
              </a:spcBef>
              <a:spcAft>
                <a:spcPts val="0"/>
              </a:spcAft>
              <a:buClr>
                <a:srgbClr val="424242"/>
              </a:buClr>
              <a:buSzPts val="2200"/>
              <a:buNone/>
            </a:pPr>
            <a:r>
              <a:rPr lang="en-IE" sz="1900">
                <a:solidFill>
                  <a:srgbClr val="424242"/>
                </a:solidFill>
              </a:rPr>
              <a:t>I rischi biologici sono controllati da temperatura (es. adeguate procedure di cottura, raffreddamento e refrigerazione – leggere il Diagramma della Zona di Pericolo), acidità (pH), umidità (i batteri necessitano di acqua per crescere), dall’evitare la contaminazione incrociat</a:t>
            </a:r>
            <a:r>
              <a:rPr lang="en-IE" sz="1900">
                <a:solidFill>
                  <a:srgbClr val="424242"/>
                </a:solidFill>
                <a:highlight>
                  <a:schemeClr val="lt1"/>
                </a:highlight>
              </a:rPr>
              <a:t>a, </a:t>
            </a:r>
            <a:r>
              <a:rPr lang="en-IE" sz="1900">
                <a:solidFill>
                  <a:srgbClr val="000000"/>
                </a:solidFill>
                <a:highlight>
                  <a:schemeClr val="lt1"/>
                </a:highlight>
              </a:rPr>
              <a:t>dall’applicazione dell’igiene personale degli alimenti gestori.</a:t>
            </a:r>
            <a:r>
              <a:rPr lang="en-IE" sz="1900">
                <a:solidFill>
                  <a:srgbClr val="000000"/>
                </a:solidFill>
                <a:highlight>
                  <a:schemeClr val="lt1"/>
                </a:highlight>
              </a:rPr>
              <a:t> </a:t>
            </a:r>
            <a:r>
              <a:rPr lang="en-IE" sz="1900">
                <a:solidFill>
                  <a:srgbClr val="424242"/>
                </a:solidFill>
                <a:highlight>
                  <a:schemeClr val="lt1"/>
                </a:highlight>
              </a:rPr>
              <a:t>Tra i rischi biologici, i batteri sono i principali organismi implicati nelle malattie di origine alimentare. Il controllo della sopravvivenza e del tasso di crescita dei batteri è di primaria importanza per gli operatori del settore alimentare. </a:t>
            </a:r>
            <a:endParaRPr sz="1900">
              <a:solidFill>
                <a:srgbClr val="424242"/>
              </a:solidFill>
              <a:highlight>
                <a:schemeClr val="lt1"/>
              </a:highlight>
            </a:endParaRPr>
          </a:p>
          <a:p>
            <a:pPr indent="0" lvl="0" marL="0" rtl="0" algn="l">
              <a:lnSpc>
                <a:spcPct val="115000"/>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lnSpc>
                <a:spcPct val="106363"/>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lnSpc>
                <a:spcPct val="106363"/>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lnSpc>
                <a:spcPct val="106363"/>
              </a:lnSpc>
              <a:spcBef>
                <a:spcPts val="0"/>
              </a:spcBef>
              <a:spcAft>
                <a:spcPts val="0"/>
              </a:spcAft>
              <a:buClr>
                <a:srgbClr val="424242"/>
              </a:buClr>
              <a:buSzPts val="2200"/>
              <a:buNone/>
            </a:pPr>
            <a:r>
              <a:t/>
            </a:r>
            <a:endParaRPr sz="1700">
              <a:solidFill>
                <a:srgbClr val="424242"/>
              </a:solidFill>
            </a:endParaRPr>
          </a:p>
        </p:txBody>
      </p:sp>
      <p:sp>
        <p:nvSpPr>
          <p:cNvPr id="1115" name="Google Shape;1115;p58"/>
          <p:cNvSpPr txBox="1"/>
          <p:nvPr>
            <p:ph idx="2" type="body"/>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Malattie</a:t>
            </a:r>
            <a:endParaRPr b="1">
              <a:solidFill>
                <a:srgbClr val="E8A116"/>
              </a:solidFill>
            </a:endParaRPr>
          </a:p>
          <a:p>
            <a:pPr indent="0" lvl="0" marL="0" rtl="0" algn="l">
              <a:lnSpc>
                <a:spcPct val="90000"/>
              </a:lnSpc>
              <a:spcBef>
                <a:spcPts val="0"/>
              </a:spcBef>
              <a:spcAft>
                <a:spcPts val="0"/>
              </a:spcAft>
              <a:buClr>
                <a:srgbClr val="E8A116"/>
              </a:buClr>
              <a:buSzPts val="3600"/>
              <a:buNone/>
            </a:pPr>
            <a:r>
              <a:rPr b="1" lang="en-IE">
                <a:solidFill>
                  <a:srgbClr val="E8A116"/>
                </a:solidFill>
              </a:rPr>
              <a:t>di origine</a:t>
            </a:r>
            <a:endParaRPr b="1">
              <a:solidFill>
                <a:srgbClr val="E8A116"/>
              </a:solidFill>
            </a:endParaRPr>
          </a:p>
          <a:p>
            <a:pPr indent="0" lvl="0" marL="0" rtl="0" algn="l">
              <a:lnSpc>
                <a:spcPct val="90000"/>
              </a:lnSpc>
              <a:spcBef>
                <a:spcPts val="0"/>
              </a:spcBef>
              <a:spcAft>
                <a:spcPts val="0"/>
              </a:spcAft>
              <a:buClr>
                <a:srgbClr val="E8A116"/>
              </a:buClr>
              <a:buSzPts val="3600"/>
              <a:buNone/>
            </a:pPr>
            <a:r>
              <a:rPr b="1" lang="en-IE">
                <a:solidFill>
                  <a:srgbClr val="E8A116"/>
                </a:solidFill>
              </a:rPr>
              <a:t>alimentare</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116" name="Google Shape;1116;p58"/>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117" name="Google Shape;1117;p58"/>
          <p:cNvGrpSpPr/>
          <p:nvPr/>
        </p:nvGrpSpPr>
        <p:grpSpPr>
          <a:xfrm>
            <a:off x="2132357" y="4823006"/>
            <a:ext cx="1073455" cy="1074802"/>
            <a:chOff x="6601914" y="3685068"/>
            <a:chExt cx="1090935" cy="1092304"/>
          </a:xfrm>
        </p:grpSpPr>
        <p:sp>
          <p:nvSpPr>
            <p:cNvPr id="1118" name="Google Shape;1118;p58"/>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9" name="Google Shape;1119;p58"/>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20" name="Google Shape;1120;p58"/>
            <p:cNvGrpSpPr/>
            <p:nvPr/>
          </p:nvGrpSpPr>
          <p:grpSpPr>
            <a:xfrm>
              <a:off x="6601914" y="3685068"/>
              <a:ext cx="1090935" cy="1092304"/>
              <a:chOff x="6601914" y="3685068"/>
              <a:chExt cx="1090935" cy="1092304"/>
            </a:xfrm>
          </p:grpSpPr>
          <p:sp>
            <p:nvSpPr>
              <p:cNvPr id="1121" name="Google Shape;1121;p58"/>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2" name="Google Shape;1122;p58"/>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23" name="Google Shape;1123;p58"/>
              <p:cNvGrpSpPr/>
              <p:nvPr/>
            </p:nvGrpSpPr>
            <p:grpSpPr>
              <a:xfrm>
                <a:off x="6601914" y="3685068"/>
                <a:ext cx="1090935" cy="1092304"/>
                <a:chOff x="6601914" y="3685068"/>
                <a:chExt cx="1090935" cy="1092304"/>
              </a:xfrm>
            </p:grpSpPr>
            <p:sp>
              <p:nvSpPr>
                <p:cNvPr id="1124" name="Google Shape;1124;p58"/>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5" name="Google Shape;1125;p58"/>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26" name="Google Shape;1126;p58"/>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7" name="Google Shape;1127;p58"/>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8" name="Google Shape;1128;p58"/>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9" name="Google Shape;1129;p58"/>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0" name="Google Shape;1130;p58"/>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1" name="Google Shape;1131;p58"/>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2" name="Google Shape;1132;p58"/>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3" name="Google Shape;1133;p58"/>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4" name="Google Shape;1134;p58"/>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5" name="Google Shape;1135;p58"/>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6" name="Google Shape;1136;p58"/>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7" name="Google Shape;1137;p58"/>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8" name="Google Shape;1138;p58"/>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9" name="Google Shape;1139;p58"/>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0" name="Google Shape;1140;p58"/>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1" name="Google Shape;1141;p58"/>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2" name="Google Shape;1142;p58"/>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3" name="Google Shape;1143;p58"/>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4" name="Google Shape;1144;p58"/>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5" name="Google Shape;1145;p58"/>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59"/>
          <p:cNvSpPr txBox="1"/>
          <p:nvPr>
            <p:ph idx="1" type="body"/>
          </p:nvPr>
        </p:nvSpPr>
        <p:spPr>
          <a:xfrm>
            <a:off x="3475667" y="763789"/>
            <a:ext cx="810083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Le persone si ammalano con ingestione di batteri/virus o di tossine prodotte dai batteri. Alcuni batteri producono spore altamente resistenti a normali temperature di cottura (motivo per cui </a:t>
            </a:r>
            <a:r>
              <a:rPr lang="en-IE" sz="2200">
                <a:solidFill>
                  <a:srgbClr val="424242"/>
                </a:solidFill>
              </a:rPr>
              <a:t>funziona bene</a:t>
            </a:r>
            <a:r>
              <a:rPr lang="en-IE" sz="2200">
                <a:solidFill>
                  <a:srgbClr val="424242"/>
                </a:solidFill>
              </a:rPr>
              <a:t> la conservazione degli alimenti in scatola).</a:t>
            </a:r>
            <a:endParaRPr sz="2200">
              <a:solidFill>
                <a:srgbClr val="424242"/>
              </a:solidFill>
            </a:endParaRPr>
          </a:p>
          <a:p>
            <a:pPr indent="0" lvl="0" marL="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296B5F"/>
              </a:buClr>
              <a:buSzPts val="2200"/>
              <a:buNone/>
            </a:pPr>
            <a:r>
              <a:rPr b="1" lang="en-IE" sz="2200">
                <a:solidFill>
                  <a:srgbClr val="296B5F"/>
                </a:solidFill>
              </a:rPr>
              <a:t>L’intossicazione alimentare è solitamente causata da: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Il batterio Campylobacter, il batterio Salmonella, i</a:t>
            </a:r>
            <a:r>
              <a:rPr lang="en-IE" sz="2200">
                <a:solidFill>
                  <a:srgbClr val="424242"/>
                </a:solidFill>
              </a:rPr>
              <a:t>l batterio </a:t>
            </a:r>
            <a:r>
              <a:rPr lang="en-IE" sz="2200">
                <a:solidFill>
                  <a:srgbClr val="424242"/>
                </a:solidFill>
              </a:rPr>
              <a:t>Listeria, il batterio E. coli e il Norovirus. Altri batteri sono: Clostridium perfringens, Clostridium botulinum, Staphylococcus aureus, Bascillus cereus, Cronobacter e il batterio dell’epatite A. Spesso colpiscono gravemente gruppi vulnerabili come i neonati, gli anziani, le donne incinte e gli individui immunocompromessi.</a:t>
            </a:r>
            <a:endParaRPr/>
          </a:p>
        </p:txBody>
      </p:sp>
      <p:sp>
        <p:nvSpPr>
          <p:cNvPr id="1151" name="Google Shape;1151;p59"/>
          <p:cNvSpPr txBox="1"/>
          <p:nvPr>
            <p:ph idx="2" type="body"/>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Malattie</a:t>
            </a:r>
            <a:endParaRPr b="1">
              <a:solidFill>
                <a:srgbClr val="E8A116"/>
              </a:solidFill>
            </a:endParaRPr>
          </a:p>
          <a:p>
            <a:pPr indent="0" lvl="0" marL="0" rtl="0" algn="l">
              <a:spcBef>
                <a:spcPts val="0"/>
              </a:spcBef>
              <a:spcAft>
                <a:spcPts val="0"/>
              </a:spcAft>
              <a:buClr>
                <a:srgbClr val="E8A116"/>
              </a:buClr>
              <a:buSzPts val="3600"/>
              <a:buNone/>
            </a:pPr>
            <a:r>
              <a:rPr b="1" lang="en-IE">
                <a:solidFill>
                  <a:srgbClr val="E8A116"/>
                </a:solidFill>
              </a:rPr>
              <a:t>di origine</a:t>
            </a:r>
            <a:endParaRPr b="1">
              <a:solidFill>
                <a:srgbClr val="E8A116"/>
              </a:solidFill>
            </a:endParaRPr>
          </a:p>
          <a:p>
            <a:pPr indent="0" lvl="0" marL="0" rtl="0" algn="l">
              <a:spcBef>
                <a:spcPts val="0"/>
              </a:spcBef>
              <a:spcAft>
                <a:spcPts val="0"/>
              </a:spcAft>
              <a:buClr>
                <a:srgbClr val="E8A116"/>
              </a:buClr>
              <a:buSzPts val="3600"/>
              <a:buNone/>
            </a:pPr>
            <a:r>
              <a:rPr b="1" lang="en-IE">
                <a:solidFill>
                  <a:srgbClr val="E8A116"/>
                </a:solidFill>
              </a:rPr>
              <a:t>alimentare</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152" name="Google Shape;1152;p59"/>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153" name="Google Shape;1153;p59"/>
          <p:cNvGrpSpPr/>
          <p:nvPr/>
        </p:nvGrpSpPr>
        <p:grpSpPr>
          <a:xfrm>
            <a:off x="2132357" y="4823006"/>
            <a:ext cx="1073455" cy="1074802"/>
            <a:chOff x="6601914" y="3685068"/>
            <a:chExt cx="1090935" cy="1092304"/>
          </a:xfrm>
        </p:grpSpPr>
        <p:sp>
          <p:nvSpPr>
            <p:cNvPr id="1154" name="Google Shape;1154;p59"/>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5" name="Google Shape;1155;p59"/>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56" name="Google Shape;1156;p59"/>
            <p:cNvGrpSpPr/>
            <p:nvPr/>
          </p:nvGrpSpPr>
          <p:grpSpPr>
            <a:xfrm>
              <a:off x="6601914" y="3685068"/>
              <a:ext cx="1090935" cy="1092304"/>
              <a:chOff x="6601914" y="3685068"/>
              <a:chExt cx="1090935" cy="1092304"/>
            </a:xfrm>
          </p:grpSpPr>
          <p:sp>
            <p:nvSpPr>
              <p:cNvPr id="1157" name="Google Shape;1157;p59"/>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8" name="Google Shape;1158;p59"/>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59" name="Google Shape;1159;p59"/>
              <p:cNvGrpSpPr/>
              <p:nvPr/>
            </p:nvGrpSpPr>
            <p:grpSpPr>
              <a:xfrm>
                <a:off x="6601914" y="3685068"/>
                <a:ext cx="1090935" cy="1092304"/>
                <a:chOff x="6601914" y="3685068"/>
                <a:chExt cx="1090935" cy="1092304"/>
              </a:xfrm>
            </p:grpSpPr>
            <p:sp>
              <p:nvSpPr>
                <p:cNvPr id="1160" name="Google Shape;1160;p59"/>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1" name="Google Shape;1161;p59"/>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62" name="Google Shape;1162;p59"/>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3" name="Google Shape;1163;p59"/>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4" name="Google Shape;1164;p59"/>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5" name="Google Shape;1165;p59"/>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6" name="Google Shape;1166;p59"/>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7" name="Google Shape;1167;p59"/>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8" name="Google Shape;1168;p59"/>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9" name="Google Shape;1169;p59"/>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0" name="Google Shape;1170;p59"/>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1" name="Google Shape;1171;p59"/>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2" name="Google Shape;1172;p59"/>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3" name="Google Shape;1173;p59"/>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4" name="Google Shape;1174;p59"/>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5" name="Google Shape;1175;p59"/>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6" name="Google Shape;1176;p59"/>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7" name="Google Shape;1177;p59"/>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8" name="Google Shape;1178;p59"/>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9" name="Google Shape;1179;p59"/>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0" name="Google Shape;1180;p59"/>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1" name="Google Shape;1181;p59"/>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60"/>
          <p:cNvSpPr txBox="1"/>
          <p:nvPr>
            <p:ph idx="1" type="body"/>
          </p:nvPr>
        </p:nvSpPr>
        <p:spPr>
          <a:xfrm>
            <a:off x="3475667" y="763789"/>
            <a:ext cx="8100833" cy="5134019"/>
          </a:xfrm>
          <a:prstGeom prst="rect">
            <a:avLst/>
          </a:prstGeom>
          <a:noFill/>
          <a:ln>
            <a:noFill/>
          </a:ln>
        </p:spPr>
        <p:txBody>
          <a:bodyPr anchorCtr="0" anchor="t" bIns="45700" lIns="91425" spcFirstLastPara="1" rIns="91425" wrap="square" tIns="45700">
            <a:noAutofit/>
          </a:bodyPr>
          <a:lstStyle/>
          <a:p>
            <a:pPr indent="-12700" lvl="0" marL="12700" rtl="0" algn="l">
              <a:lnSpc>
                <a:spcPct val="106363"/>
              </a:lnSpc>
              <a:spcBef>
                <a:spcPts val="0"/>
              </a:spcBef>
              <a:spcAft>
                <a:spcPts val="0"/>
              </a:spcAft>
              <a:buClr>
                <a:srgbClr val="296B5F"/>
              </a:buClr>
              <a:buSzPts val="2200"/>
              <a:buNone/>
            </a:pPr>
            <a:r>
              <a:rPr b="1" lang="en-IE" sz="1900">
                <a:solidFill>
                  <a:srgbClr val="296B5F"/>
                </a:solidFill>
              </a:rPr>
              <a:t>Gli alimenti a rischio sono</a:t>
            </a:r>
            <a:r>
              <a:rPr b="1" lang="en-IE" sz="1900">
                <a:solidFill>
                  <a:srgbClr val="296B5F"/>
                </a:solidFill>
              </a:rPr>
              <a:t>: </a:t>
            </a:r>
            <a:endParaRPr sz="2100"/>
          </a:p>
          <a:p>
            <a:pPr indent="-12700" lvl="0" marL="12700" rtl="0" algn="l">
              <a:lnSpc>
                <a:spcPct val="100000"/>
              </a:lnSpc>
              <a:spcBef>
                <a:spcPts val="0"/>
              </a:spcBef>
              <a:spcAft>
                <a:spcPts val="0"/>
              </a:spcAft>
              <a:buClr>
                <a:srgbClr val="086575"/>
              </a:buClr>
              <a:buSzPts val="800"/>
              <a:buNone/>
            </a:pPr>
            <a:r>
              <a:t/>
            </a:r>
            <a:endParaRPr sz="500">
              <a:solidFill>
                <a:srgbClr val="424242"/>
              </a:solidFill>
            </a:endParaRPr>
          </a:p>
          <a:p>
            <a:pPr indent="-323850" lvl="0" marL="342900" rtl="0" algn="l">
              <a:lnSpc>
                <a:spcPct val="106363"/>
              </a:lnSpc>
              <a:spcBef>
                <a:spcPts val="0"/>
              </a:spcBef>
              <a:spcAft>
                <a:spcPts val="0"/>
              </a:spcAft>
              <a:buClr>
                <a:srgbClr val="296B5F"/>
              </a:buClr>
              <a:buSzPts val="1900"/>
              <a:buFont typeface="Arial"/>
              <a:buChar char="•"/>
            </a:pPr>
            <a:r>
              <a:rPr lang="en-IE" sz="1900">
                <a:solidFill>
                  <a:srgbClr val="424242"/>
                </a:solidFill>
              </a:rPr>
              <a:t>Cibi pronti</a:t>
            </a:r>
            <a:r>
              <a:rPr lang="en-IE" sz="1900">
                <a:solidFill>
                  <a:srgbClr val="424242"/>
                </a:solidFill>
              </a:rPr>
              <a:t>; </a:t>
            </a:r>
            <a:endParaRPr sz="2100"/>
          </a:p>
          <a:p>
            <a:pPr indent="-323850" lvl="0" marL="342900" rtl="0" algn="l">
              <a:lnSpc>
                <a:spcPct val="106363"/>
              </a:lnSpc>
              <a:spcBef>
                <a:spcPts val="0"/>
              </a:spcBef>
              <a:spcAft>
                <a:spcPts val="0"/>
              </a:spcAft>
              <a:buClr>
                <a:srgbClr val="296B5F"/>
              </a:buClr>
              <a:buSzPts val="1900"/>
              <a:buFont typeface="Arial"/>
              <a:buChar char="•"/>
            </a:pPr>
            <a:r>
              <a:rPr lang="en-IE" sz="1900">
                <a:solidFill>
                  <a:srgbClr val="424242"/>
                </a:solidFill>
              </a:rPr>
              <a:t>Insalate e verdure a foglia cruda</a:t>
            </a:r>
            <a:r>
              <a:rPr lang="en-IE" sz="1900">
                <a:solidFill>
                  <a:srgbClr val="424242"/>
                </a:solidFill>
              </a:rPr>
              <a:t>;  </a:t>
            </a:r>
            <a:endParaRPr sz="2100"/>
          </a:p>
          <a:p>
            <a:pPr indent="-323850" lvl="0" marL="342900" rtl="0" algn="l">
              <a:lnSpc>
                <a:spcPct val="106363"/>
              </a:lnSpc>
              <a:spcBef>
                <a:spcPts val="0"/>
              </a:spcBef>
              <a:spcAft>
                <a:spcPts val="0"/>
              </a:spcAft>
              <a:buClr>
                <a:srgbClr val="296B5F"/>
              </a:buClr>
              <a:buSzPts val="1900"/>
              <a:buFont typeface="Arial"/>
              <a:buChar char="•"/>
            </a:pPr>
            <a:r>
              <a:rPr lang="en-IE" sz="1900">
                <a:solidFill>
                  <a:srgbClr val="424242"/>
                </a:solidFill>
              </a:rPr>
              <a:t>Pesce e prodotti a base di carne crudi e cotti</a:t>
            </a:r>
            <a:r>
              <a:rPr lang="en-IE" sz="1900">
                <a:solidFill>
                  <a:srgbClr val="424242"/>
                </a:solidFill>
              </a:rPr>
              <a:t>; </a:t>
            </a:r>
            <a:endParaRPr sz="2100"/>
          </a:p>
          <a:p>
            <a:pPr indent="-323850" lvl="0" marL="342900" rtl="0" algn="l">
              <a:lnSpc>
                <a:spcPct val="106363"/>
              </a:lnSpc>
              <a:spcBef>
                <a:spcPts val="0"/>
              </a:spcBef>
              <a:spcAft>
                <a:spcPts val="0"/>
              </a:spcAft>
              <a:buClr>
                <a:srgbClr val="296B5F"/>
              </a:buClr>
              <a:buSzPts val="1900"/>
              <a:buFont typeface="Arial"/>
              <a:buChar char="•"/>
            </a:pPr>
            <a:r>
              <a:rPr lang="en-IE" sz="1900">
                <a:solidFill>
                  <a:srgbClr val="424242"/>
                </a:solidFill>
              </a:rPr>
              <a:t>Latte e prodotti lattiero-caseari</a:t>
            </a:r>
            <a:r>
              <a:rPr lang="en-IE" sz="1900">
                <a:solidFill>
                  <a:srgbClr val="424242"/>
                </a:solidFill>
              </a:rPr>
              <a:t>, in particolare il latte non pastorizzato;</a:t>
            </a:r>
            <a:endParaRPr sz="1900">
              <a:solidFill>
                <a:srgbClr val="424242"/>
              </a:solidFill>
            </a:endParaRPr>
          </a:p>
          <a:p>
            <a:pPr indent="-323850" lvl="0" marL="342900" rtl="0" algn="l">
              <a:lnSpc>
                <a:spcPct val="106363"/>
              </a:lnSpc>
              <a:spcBef>
                <a:spcPts val="0"/>
              </a:spcBef>
              <a:spcAft>
                <a:spcPts val="0"/>
              </a:spcAft>
              <a:buClr>
                <a:srgbClr val="296B5F"/>
              </a:buClr>
              <a:buSzPts val="1900"/>
              <a:buFont typeface="Arial"/>
              <a:buChar char="•"/>
            </a:pPr>
            <a:r>
              <a:rPr lang="en-IE" sz="1900">
                <a:solidFill>
                  <a:srgbClr val="424242"/>
                </a:solidFill>
              </a:rPr>
              <a:t>Uova e prodotti a base di uova, in particolare prodotti a base di uova crude come tiramisù, mousse e maionese fatta in casa; </a:t>
            </a:r>
            <a:endParaRPr sz="2100"/>
          </a:p>
          <a:p>
            <a:pPr indent="-323850" lvl="0" marL="342900" rtl="0" algn="l">
              <a:lnSpc>
                <a:spcPct val="106363"/>
              </a:lnSpc>
              <a:spcBef>
                <a:spcPts val="0"/>
              </a:spcBef>
              <a:spcAft>
                <a:spcPts val="0"/>
              </a:spcAft>
              <a:buClr>
                <a:srgbClr val="296B5F"/>
              </a:buClr>
              <a:buSzPts val="1900"/>
              <a:buFont typeface="Arial"/>
              <a:buChar char="•"/>
            </a:pPr>
            <a:r>
              <a:rPr lang="en-IE" sz="1900">
                <a:solidFill>
                  <a:srgbClr val="424242"/>
                </a:solidFill>
              </a:rPr>
              <a:t>Succhi di frutta e di verdura non pastorizzati;</a:t>
            </a:r>
            <a:r>
              <a:rPr lang="en-IE" sz="1900">
                <a:solidFill>
                  <a:srgbClr val="424242"/>
                </a:solidFill>
              </a:rPr>
              <a:t> </a:t>
            </a:r>
            <a:endParaRPr sz="2100"/>
          </a:p>
          <a:p>
            <a:pPr indent="-323850" lvl="0" marL="342900" rtl="0" algn="l">
              <a:lnSpc>
                <a:spcPct val="106363"/>
              </a:lnSpc>
              <a:spcBef>
                <a:spcPts val="0"/>
              </a:spcBef>
              <a:spcAft>
                <a:spcPts val="0"/>
              </a:spcAft>
              <a:buClr>
                <a:srgbClr val="296B5F"/>
              </a:buClr>
              <a:buSzPts val="1900"/>
              <a:buFont typeface="Arial"/>
              <a:buChar char="•"/>
            </a:pPr>
            <a:r>
              <a:rPr lang="en-IE" sz="1900">
                <a:solidFill>
                  <a:srgbClr val="424242"/>
                </a:solidFill>
              </a:rPr>
              <a:t>Acqua potabile non clorata proveniente da pozzi privati e da impianti collettivi.</a:t>
            </a:r>
            <a:endParaRPr sz="1900">
              <a:solidFill>
                <a:srgbClr val="424242"/>
              </a:solidFill>
            </a:endParaRPr>
          </a:p>
          <a:p>
            <a:pPr indent="0" lvl="0" marL="457200" rtl="0" algn="l">
              <a:lnSpc>
                <a:spcPct val="106363"/>
              </a:lnSpc>
              <a:spcBef>
                <a:spcPts val="0"/>
              </a:spcBef>
              <a:spcAft>
                <a:spcPts val="0"/>
              </a:spcAft>
              <a:buNone/>
            </a:pPr>
            <a:r>
              <a:t/>
            </a:r>
            <a:endParaRPr sz="1900">
              <a:solidFill>
                <a:srgbClr val="424242"/>
              </a:solidFill>
            </a:endParaRPr>
          </a:p>
          <a:p>
            <a:pPr indent="0" lvl="0" marL="457200" rtl="0" algn="l">
              <a:lnSpc>
                <a:spcPct val="106363"/>
              </a:lnSpc>
              <a:spcBef>
                <a:spcPts val="0"/>
              </a:spcBef>
              <a:spcAft>
                <a:spcPts val="0"/>
              </a:spcAft>
              <a:buNone/>
            </a:pPr>
            <a:r>
              <a:rPr lang="en-IE" sz="1900">
                <a:solidFill>
                  <a:srgbClr val="424242"/>
                </a:solidFill>
              </a:rPr>
              <a:t>Dati proveniente da studi britannici e americani hanno rilevato che solo </a:t>
            </a:r>
            <a:r>
              <a:rPr b="1" lang="en-IE" sz="1900">
                <a:solidFill>
                  <a:srgbClr val="424242"/>
                </a:solidFill>
              </a:rPr>
              <a:t>dal </a:t>
            </a:r>
            <a:r>
              <a:rPr lang="en-IE" sz="1900">
                <a:solidFill>
                  <a:srgbClr val="424242"/>
                </a:solidFill>
              </a:rPr>
              <a:t> </a:t>
            </a:r>
            <a:r>
              <a:rPr b="1" lang="en-IE" sz="1900">
                <a:solidFill>
                  <a:srgbClr val="424242"/>
                </a:solidFill>
              </a:rPr>
              <a:t>50% al 60%  </a:t>
            </a:r>
            <a:r>
              <a:rPr lang="en-IE" sz="1900">
                <a:solidFill>
                  <a:srgbClr val="424242"/>
                </a:solidFill>
              </a:rPr>
              <a:t>delle persone si lava le mani dopo aver usato il bagno e che i maschi e gli appartenenti a fasce di età più giovani tendono a non lavarsi le mani. Curiosità: </a:t>
            </a:r>
            <a:r>
              <a:rPr lang="en-IE" sz="1900">
                <a:solidFill>
                  <a:srgbClr val="424242"/>
                </a:solidFill>
              </a:rPr>
              <a:t>1 grammo di feci umane contiene 1 trillione di microbi (che è un milione di milioni! O 1,000,000,000,000)</a:t>
            </a:r>
            <a:endParaRPr sz="2100"/>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p:txBody>
      </p:sp>
      <p:sp>
        <p:nvSpPr>
          <p:cNvPr id="1187" name="Google Shape;1187;p60"/>
          <p:cNvSpPr txBox="1"/>
          <p:nvPr>
            <p:ph idx="2" type="body"/>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Malattie</a:t>
            </a:r>
            <a:endParaRPr b="1">
              <a:solidFill>
                <a:srgbClr val="E8A116"/>
              </a:solidFill>
            </a:endParaRPr>
          </a:p>
          <a:p>
            <a:pPr indent="0" lvl="0" marL="0" rtl="0" algn="l">
              <a:spcBef>
                <a:spcPts val="0"/>
              </a:spcBef>
              <a:spcAft>
                <a:spcPts val="0"/>
              </a:spcAft>
              <a:buClr>
                <a:srgbClr val="E8A116"/>
              </a:buClr>
              <a:buSzPts val="3600"/>
              <a:buNone/>
            </a:pPr>
            <a:r>
              <a:rPr b="1" lang="en-IE">
                <a:solidFill>
                  <a:srgbClr val="E8A116"/>
                </a:solidFill>
              </a:rPr>
              <a:t>di origine</a:t>
            </a:r>
            <a:endParaRPr b="1">
              <a:solidFill>
                <a:srgbClr val="E8A116"/>
              </a:solidFill>
            </a:endParaRPr>
          </a:p>
          <a:p>
            <a:pPr indent="0" lvl="0" marL="0" rtl="0" algn="l">
              <a:spcBef>
                <a:spcPts val="0"/>
              </a:spcBef>
              <a:spcAft>
                <a:spcPts val="0"/>
              </a:spcAft>
              <a:buClr>
                <a:srgbClr val="E8A116"/>
              </a:buClr>
              <a:buSzPts val="3600"/>
              <a:buNone/>
            </a:pPr>
            <a:r>
              <a:rPr b="1" lang="en-IE">
                <a:solidFill>
                  <a:srgbClr val="E8A116"/>
                </a:solidFill>
              </a:rPr>
              <a:t>alimentare</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188" name="Google Shape;1188;p60"/>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189" name="Google Shape;1189;p60"/>
          <p:cNvGrpSpPr/>
          <p:nvPr/>
        </p:nvGrpSpPr>
        <p:grpSpPr>
          <a:xfrm>
            <a:off x="2132357" y="4823006"/>
            <a:ext cx="1073455" cy="1074802"/>
            <a:chOff x="6601914" y="3685068"/>
            <a:chExt cx="1090935" cy="1092304"/>
          </a:xfrm>
        </p:grpSpPr>
        <p:sp>
          <p:nvSpPr>
            <p:cNvPr id="1190" name="Google Shape;1190;p60"/>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1" name="Google Shape;1191;p60"/>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92" name="Google Shape;1192;p60"/>
            <p:cNvGrpSpPr/>
            <p:nvPr/>
          </p:nvGrpSpPr>
          <p:grpSpPr>
            <a:xfrm>
              <a:off x="6601914" y="3685068"/>
              <a:ext cx="1090935" cy="1092304"/>
              <a:chOff x="6601914" y="3685068"/>
              <a:chExt cx="1090935" cy="1092304"/>
            </a:xfrm>
          </p:grpSpPr>
          <p:sp>
            <p:nvSpPr>
              <p:cNvPr id="1193" name="Google Shape;1193;p60"/>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4" name="Google Shape;1194;p60"/>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95" name="Google Shape;1195;p60"/>
              <p:cNvGrpSpPr/>
              <p:nvPr/>
            </p:nvGrpSpPr>
            <p:grpSpPr>
              <a:xfrm>
                <a:off x="6601914" y="3685068"/>
                <a:ext cx="1090935" cy="1092304"/>
                <a:chOff x="6601914" y="3685068"/>
                <a:chExt cx="1090935" cy="1092304"/>
              </a:xfrm>
            </p:grpSpPr>
            <p:sp>
              <p:nvSpPr>
                <p:cNvPr id="1196" name="Google Shape;1196;p60"/>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7" name="Google Shape;1197;p60"/>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98" name="Google Shape;1198;p60"/>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9" name="Google Shape;1199;p60"/>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0" name="Google Shape;1200;p60"/>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1" name="Google Shape;1201;p60"/>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2" name="Google Shape;1202;p60"/>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3" name="Google Shape;1203;p60"/>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4" name="Google Shape;1204;p60"/>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5" name="Google Shape;1205;p60"/>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6" name="Google Shape;1206;p60"/>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7" name="Google Shape;1207;p60"/>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8" name="Google Shape;1208;p60"/>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9" name="Google Shape;1209;p60"/>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0" name="Google Shape;1210;p60"/>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1" name="Google Shape;1211;p60"/>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2" name="Google Shape;1212;p60"/>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3" name="Google Shape;1213;p60"/>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4" name="Google Shape;1214;p60"/>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5" name="Google Shape;1215;p60"/>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6" name="Google Shape;1216;p60"/>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7" name="Google Shape;1217;p60"/>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61"/>
          <p:cNvSpPr txBox="1"/>
          <p:nvPr>
            <p:ph idx="2" type="body"/>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Malattie</a:t>
            </a:r>
            <a:endParaRPr b="1">
              <a:solidFill>
                <a:srgbClr val="E8A116"/>
              </a:solidFill>
            </a:endParaRPr>
          </a:p>
          <a:p>
            <a:pPr indent="0" lvl="0" marL="0" rtl="0" algn="l">
              <a:spcBef>
                <a:spcPts val="0"/>
              </a:spcBef>
              <a:spcAft>
                <a:spcPts val="0"/>
              </a:spcAft>
              <a:buClr>
                <a:srgbClr val="E8A116"/>
              </a:buClr>
              <a:buSzPts val="3600"/>
              <a:buNone/>
            </a:pPr>
            <a:r>
              <a:rPr b="1" lang="en-IE">
                <a:solidFill>
                  <a:srgbClr val="E8A116"/>
                </a:solidFill>
              </a:rPr>
              <a:t>di origine</a:t>
            </a:r>
            <a:endParaRPr b="1">
              <a:solidFill>
                <a:srgbClr val="E8A116"/>
              </a:solidFill>
            </a:endParaRPr>
          </a:p>
          <a:p>
            <a:pPr indent="0" lvl="0" marL="0" rtl="0" algn="l">
              <a:spcBef>
                <a:spcPts val="0"/>
              </a:spcBef>
              <a:spcAft>
                <a:spcPts val="0"/>
              </a:spcAft>
              <a:buClr>
                <a:srgbClr val="E8A116"/>
              </a:buClr>
              <a:buSzPts val="3600"/>
              <a:buNone/>
            </a:pPr>
            <a:r>
              <a:rPr b="1" lang="en-IE">
                <a:solidFill>
                  <a:srgbClr val="E8A116"/>
                </a:solidFill>
              </a:rPr>
              <a:t>alimentare</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23" name="Google Shape;1223;p61"/>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224" name="Google Shape;1224;p61"/>
          <p:cNvGrpSpPr/>
          <p:nvPr/>
        </p:nvGrpSpPr>
        <p:grpSpPr>
          <a:xfrm>
            <a:off x="2132357" y="4823006"/>
            <a:ext cx="1073455" cy="1074802"/>
            <a:chOff x="6601914" y="3685068"/>
            <a:chExt cx="1090935" cy="1092304"/>
          </a:xfrm>
        </p:grpSpPr>
        <p:sp>
          <p:nvSpPr>
            <p:cNvPr id="1225" name="Google Shape;1225;p61"/>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6" name="Google Shape;1226;p61"/>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27" name="Google Shape;1227;p61"/>
            <p:cNvGrpSpPr/>
            <p:nvPr/>
          </p:nvGrpSpPr>
          <p:grpSpPr>
            <a:xfrm>
              <a:off x="6601914" y="3685068"/>
              <a:ext cx="1090935" cy="1092304"/>
              <a:chOff x="6601914" y="3685068"/>
              <a:chExt cx="1090935" cy="1092304"/>
            </a:xfrm>
          </p:grpSpPr>
          <p:sp>
            <p:nvSpPr>
              <p:cNvPr id="1228" name="Google Shape;1228;p61"/>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9" name="Google Shape;1229;p61"/>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30" name="Google Shape;1230;p61"/>
              <p:cNvGrpSpPr/>
              <p:nvPr/>
            </p:nvGrpSpPr>
            <p:grpSpPr>
              <a:xfrm>
                <a:off x="6601914" y="3685068"/>
                <a:ext cx="1090935" cy="1092304"/>
                <a:chOff x="6601914" y="3685068"/>
                <a:chExt cx="1090935" cy="1092304"/>
              </a:xfrm>
            </p:grpSpPr>
            <p:sp>
              <p:nvSpPr>
                <p:cNvPr id="1231" name="Google Shape;1231;p61"/>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2" name="Google Shape;1232;p61"/>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33" name="Google Shape;1233;p61"/>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4" name="Google Shape;1234;p61"/>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5" name="Google Shape;1235;p61"/>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6" name="Google Shape;1236;p61"/>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7" name="Google Shape;1237;p61"/>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8" name="Google Shape;1238;p61"/>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9" name="Google Shape;1239;p61"/>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0" name="Google Shape;1240;p61"/>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1" name="Google Shape;1241;p61"/>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2" name="Google Shape;1242;p61"/>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3" name="Google Shape;1243;p61"/>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4" name="Google Shape;1244;p61"/>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5" name="Google Shape;1245;p61"/>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6" name="Google Shape;1246;p61"/>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7" name="Google Shape;1247;p61"/>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8" name="Google Shape;1248;p61"/>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9" name="Google Shape;1249;p61"/>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0" name="Google Shape;1250;p61"/>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1" name="Google Shape;1251;p61"/>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2" name="Google Shape;1252;p61"/>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1253" name="Google Shape;1253;p61"/>
          <p:cNvPicPr preferRelativeResize="0"/>
          <p:nvPr/>
        </p:nvPicPr>
        <p:blipFill rotWithShape="1">
          <a:blip r:embed="rId3">
            <a:alphaModFix/>
          </a:blip>
          <a:srcRect b="0" l="0" r="16254" t="0"/>
          <a:stretch/>
        </p:blipFill>
        <p:spPr>
          <a:xfrm>
            <a:off x="6878624" y="1422056"/>
            <a:ext cx="4697876" cy="4475752"/>
          </a:xfrm>
          <a:prstGeom prst="rect">
            <a:avLst/>
          </a:prstGeom>
          <a:noFill/>
          <a:ln>
            <a:noFill/>
          </a:ln>
        </p:spPr>
      </p:pic>
      <p:pic>
        <p:nvPicPr>
          <p:cNvPr id="1254" name="Google Shape;1254;p61"/>
          <p:cNvPicPr preferRelativeResize="0"/>
          <p:nvPr/>
        </p:nvPicPr>
        <p:blipFill rotWithShape="1">
          <a:blip r:embed="rId4">
            <a:alphaModFix/>
          </a:blip>
          <a:srcRect b="0" l="0" r="0" t="0"/>
          <a:stretch/>
        </p:blipFill>
        <p:spPr>
          <a:xfrm rot="-329474">
            <a:off x="3403626" y="497698"/>
            <a:ext cx="4899200" cy="205381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6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0" name="Google Shape;1260;p6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24242"/>
              </a:buClr>
              <a:buSzPts val="1800"/>
              <a:buNone/>
            </a:pPr>
            <a:r>
              <a:rPr b="1" lang="en-IE" sz="1800"/>
              <a:t>S</a:t>
            </a:r>
            <a:r>
              <a:rPr b="1" lang="en-IE" sz="1800"/>
              <a:t>iti web</a:t>
            </a:r>
            <a:r>
              <a:rPr lang="en-IE" sz="1800"/>
              <a:t>: 	Why wash your hands. </a:t>
            </a:r>
            <a:r>
              <a:rPr lang="en-IE" sz="1800" u="sng">
                <a:solidFill>
                  <a:srgbClr val="87AF3F"/>
                </a:solidFill>
                <a:hlinkClick r:id="rId3">
                  <a:extLst>
                    <a:ext uri="{A12FA001-AC4F-418D-AE19-62706E023703}">
                      <ahyp:hlinkClr val="tx"/>
                    </a:ext>
                  </a:extLst>
                </a:hlinkClick>
              </a:rPr>
              <a:t>https://www.cdc.gov/handwashing/why-handwashing</a:t>
            </a:r>
            <a:r>
              <a:rPr lang="en-IE" sz="1800">
                <a:solidFill>
                  <a:srgbClr val="87AF3F"/>
                </a:solidFill>
              </a:rPr>
              <a:t>. </a:t>
            </a:r>
            <a:r>
              <a:rPr lang="en-IE" sz="1800"/>
              <a:t>Foodbore patheogens html</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https://www.fda.gov/food/foodborne-pathogens</a:t>
            </a:r>
            <a:endParaRPr sz="1800">
              <a:solidFill>
                <a:srgbClr val="87AF3F"/>
              </a:solidFill>
            </a:endParaRPr>
          </a:p>
          <a:p>
            <a:pPr indent="-1254125" lvl="0" marL="1254125" rtl="0" algn="l">
              <a:lnSpc>
                <a:spcPct val="90000"/>
              </a:lnSpc>
              <a:spcBef>
                <a:spcPts val="1000"/>
              </a:spcBef>
              <a:spcAft>
                <a:spcPts val="0"/>
              </a:spcAft>
              <a:buClr>
                <a:srgbClr val="424242"/>
              </a:buClr>
              <a:buSzPts val="1800"/>
              <a:buNone/>
            </a:pPr>
            <a:r>
              <a:t/>
            </a:r>
            <a:endParaRPr sz="1800"/>
          </a:p>
          <a:p>
            <a:pPr indent="-1254125" lvl="0" marL="1254125" rtl="0" algn="l">
              <a:lnSpc>
                <a:spcPct val="90000"/>
              </a:lnSpc>
              <a:spcBef>
                <a:spcPts val="1000"/>
              </a:spcBef>
              <a:spcAft>
                <a:spcPts val="0"/>
              </a:spcAft>
              <a:buClr>
                <a:srgbClr val="424242"/>
              </a:buClr>
              <a:buSzPts val="1800"/>
              <a:buNone/>
            </a:pPr>
            <a:r>
              <a:rPr b="1" lang="en-IE" sz="1800"/>
              <a:t>YouTube: </a:t>
            </a:r>
            <a:endParaRPr/>
          </a:p>
          <a:p>
            <a:pPr indent="-1254125" lvl="0" marL="1254125" rtl="0" algn="l">
              <a:lnSpc>
                <a:spcPct val="90000"/>
              </a:lnSpc>
              <a:spcBef>
                <a:spcPts val="1000"/>
              </a:spcBef>
              <a:spcAft>
                <a:spcPts val="0"/>
              </a:spcAft>
              <a:buClr>
                <a:srgbClr val="424242"/>
              </a:buClr>
              <a:buSzPts val="1800"/>
              <a:buNone/>
            </a:pPr>
            <a:r>
              <a:t/>
            </a:r>
            <a:endParaRPr b="1" sz="1800"/>
          </a:p>
          <a:p>
            <a:pPr indent="-1254125" lvl="0" marL="1254125" rtl="0" algn="l">
              <a:lnSpc>
                <a:spcPct val="90000"/>
              </a:lnSpc>
              <a:spcBef>
                <a:spcPts val="1000"/>
              </a:spcBef>
              <a:spcAft>
                <a:spcPts val="0"/>
              </a:spcAft>
              <a:buClr>
                <a:srgbClr val="424242"/>
              </a:buClr>
              <a:buSzPts val="1800"/>
              <a:buNone/>
            </a:pPr>
            <a:r>
              <a:rPr b="1" lang="en-IE" sz="1800"/>
              <a:t>Pubblicazione: </a:t>
            </a:r>
            <a:r>
              <a:rPr lang="en-IE" sz="1800"/>
              <a:t>	WHO. 2009. Hand Hygiene Guideline </a:t>
            </a:r>
            <a:r>
              <a:rPr lang="en-IE" sz="1800" u="sng">
                <a:solidFill>
                  <a:srgbClr val="87AF3F"/>
                </a:solidFill>
                <a:hlinkClick r:id="rId5">
                  <a:extLst>
                    <a:ext uri="{A12FA001-AC4F-418D-AE19-62706E023703}">
                      <ahyp:hlinkClr val="tx"/>
                    </a:ext>
                  </a:extLst>
                </a:hlinkClick>
              </a:rPr>
              <a:t>https://www.ncbi.nlm.nih.gov/books/NBK144001/</a:t>
            </a:r>
            <a:r>
              <a:rPr lang="en-IE" sz="1800">
                <a:solidFill>
                  <a:srgbClr val="87AF3F"/>
                </a:solidFill>
              </a:rPr>
              <a:t> </a:t>
            </a:r>
            <a:endParaRPr/>
          </a:p>
          <a:p>
            <a:pPr indent="-1254125" lvl="0" marL="1254125" rtl="0" algn="l">
              <a:lnSpc>
                <a:spcPct val="90000"/>
              </a:lnSpc>
              <a:spcBef>
                <a:spcPts val="1000"/>
              </a:spcBef>
              <a:spcAft>
                <a:spcPts val="0"/>
              </a:spcAft>
              <a:buClr>
                <a:srgbClr val="424242"/>
              </a:buClr>
              <a:buSzPts val="1800"/>
              <a:buNone/>
            </a:pPr>
            <a:r>
              <a:t/>
            </a:r>
            <a:endParaRPr sz="1800"/>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1261" name="Google Shape;1261;p6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1262" name="Google Shape;1262;p6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63"/>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La legislazione sull’etichettatura degli alimenti riguarda l’informazione e la tutela dei consumatori sulle informazioni fornite dai produttori alimentari nelle confezioni o tramite pubblicità sui social media e siti web. La legislazione UE relativa all’etichettatura e alle informazioni sugli allergeni è catalogata nel Regolamento UE</a:t>
            </a:r>
            <a:r>
              <a:rPr lang="en-IE" sz="2200">
                <a:solidFill>
                  <a:srgbClr val="424242"/>
                </a:solidFill>
              </a:rPr>
              <a:t> 1169/2011. Si applica generalmente agli alimenti preimballati ma le sostanze allergeniche devono essere etichettate negli alimenti non preimballati. Le informazioni alimentari non possono indurre in errore il consumatore riguardo alle caratteristiche di un alimento. Non è possibile rivendicare o implicare benefici per la salute dove non ce ne sono. Allo stesso modo, non è possibile sostenere che il prodotto alimentare possa prevenire, curare o curare una malattia umana perché, in questo caso, verrebbe qualificato come medicinale.</a:t>
            </a:r>
            <a:endParaRPr/>
          </a:p>
        </p:txBody>
      </p:sp>
      <p:sp>
        <p:nvSpPr>
          <p:cNvPr id="1268" name="Google Shape;1268;p63"/>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Etichettatura alimentare dell’UE</a:t>
            </a:r>
            <a:r>
              <a:rPr b="1" lang="en-IE">
                <a:solidFill>
                  <a:srgbClr val="E8A116"/>
                </a:solidFill>
              </a:rPr>
              <a:t>, Indicazioni nutrizionali e sulla salute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69" name="Google Shape;1269;p63"/>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270" name="Google Shape;1270;p63"/>
          <p:cNvGrpSpPr/>
          <p:nvPr/>
        </p:nvGrpSpPr>
        <p:grpSpPr>
          <a:xfrm>
            <a:off x="3171123" y="4850921"/>
            <a:ext cx="877031" cy="989677"/>
            <a:chOff x="4643578" y="432838"/>
            <a:chExt cx="1028134" cy="1160188"/>
          </a:xfrm>
        </p:grpSpPr>
        <p:sp>
          <p:nvSpPr>
            <p:cNvPr id="1271" name="Google Shape;1271;p63"/>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72" name="Google Shape;1272;p63"/>
            <p:cNvGrpSpPr/>
            <p:nvPr/>
          </p:nvGrpSpPr>
          <p:grpSpPr>
            <a:xfrm>
              <a:off x="4643578" y="432838"/>
              <a:ext cx="1028134" cy="1160188"/>
              <a:chOff x="4643578" y="432838"/>
              <a:chExt cx="1028134" cy="1160188"/>
            </a:xfrm>
          </p:grpSpPr>
          <p:sp>
            <p:nvSpPr>
              <p:cNvPr id="1273" name="Google Shape;1273;p63"/>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74" name="Google Shape;1274;p63"/>
              <p:cNvGrpSpPr/>
              <p:nvPr/>
            </p:nvGrpSpPr>
            <p:grpSpPr>
              <a:xfrm>
                <a:off x="4643578" y="432838"/>
                <a:ext cx="1028134" cy="1160188"/>
                <a:chOff x="4643578" y="432838"/>
                <a:chExt cx="1028134" cy="1160188"/>
              </a:xfrm>
            </p:grpSpPr>
            <p:sp>
              <p:nvSpPr>
                <p:cNvPr id="1275" name="Google Shape;1275;p63"/>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6" name="Google Shape;1276;p63"/>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64"/>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200">
                <a:solidFill>
                  <a:srgbClr val="296B5F"/>
                </a:solidFill>
              </a:rPr>
              <a:t>Informazioni obbligatorie:</a:t>
            </a:r>
            <a:r>
              <a:rPr lang="en-IE" sz="2200">
                <a:solidFill>
                  <a:srgbClr val="296B5F"/>
                </a:solidFill>
              </a:rPr>
              <a:t>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100">
                <a:solidFill>
                  <a:srgbClr val="424242"/>
                </a:solidFill>
              </a:rPr>
              <a:t>Sulla confezione devono comparire in modo chiaro e leggibile le seguenti informazioni: Nomi degli alimenti (non la marca); Elenco di tutti gli ingredienti in ordine decrescente; Quantitativo dell’ingrediente (Quid); Quantità netta; Allergeni (evidenziare in grassetto sulla confezione o su un cartello per i prodotti non preconfezionati); Data di scadenza/’Da consumarsi preferibilmente entro’; Paese di origine; Condizioni di conservazione/utilizzo; Nome e indirizzo dell’azienda alimentare; Titolo alcolometrico (se &gt; 1.5% vol); Dichiarazione nutrizionale (la dichiarazione nutrizionale sulla parte anteriore della confezione non è obbligatoria). Tra gli allergeni figurano: </a:t>
            </a:r>
            <a:r>
              <a:rPr lang="en-IE" sz="2100">
                <a:solidFill>
                  <a:srgbClr val="424242"/>
                </a:solidFill>
              </a:rPr>
              <a:t>cereali contenenti glutine, crostacei, uova, arachidi, soia, frutta a guscio, sedano, anidride solforosa/solfiti, semi di sesamo, senape, lupino, molluschi, pesce e latte. </a:t>
            </a:r>
            <a:endParaRPr sz="2100">
              <a:solidFill>
                <a:srgbClr val="424242"/>
              </a:solidFill>
            </a:endParaRPr>
          </a:p>
          <a:p>
            <a:pPr indent="0" lvl="0" marL="0" rtl="0" algn="l">
              <a:lnSpc>
                <a:spcPct val="115000"/>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12700" lvl="0" marL="12700" rtl="0" algn="just">
              <a:lnSpc>
                <a:spcPct val="101818"/>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12700" lvl="0" marL="12700" rtl="0" algn="just">
              <a:lnSpc>
                <a:spcPct val="101818"/>
              </a:lnSpc>
              <a:spcBef>
                <a:spcPts val="0"/>
              </a:spcBef>
              <a:spcAft>
                <a:spcPts val="0"/>
              </a:spcAft>
              <a:buNone/>
            </a:pPr>
            <a:r>
              <a:rPr lang="en-IE"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12700" lvl="0" marL="12700" rtl="0" algn="just">
              <a:lnSpc>
                <a:spcPct val="101818"/>
              </a:lnSpc>
              <a:spcBef>
                <a:spcPts val="0"/>
              </a:spcBef>
              <a:spcAft>
                <a:spcPts val="0"/>
              </a:spcAft>
              <a:buClr>
                <a:srgbClr val="424242"/>
              </a:buClr>
              <a:buSzPts val="2200"/>
              <a:buNone/>
            </a:pPr>
            <a:r>
              <a:t/>
            </a:r>
            <a:endParaRPr sz="2200">
              <a:solidFill>
                <a:srgbClr val="424242"/>
              </a:solidFill>
            </a:endParaRPr>
          </a:p>
        </p:txBody>
      </p:sp>
      <p:sp>
        <p:nvSpPr>
          <p:cNvPr id="1282" name="Google Shape;1282;p64"/>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Etichettatura alimentare nell’UE, Indicazioni nutrizionali e sulla salute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83" name="Google Shape;1283;p64"/>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284" name="Google Shape;1284;p64"/>
          <p:cNvGrpSpPr/>
          <p:nvPr/>
        </p:nvGrpSpPr>
        <p:grpSpPr>
          <a:xfrm>
            <a:off x="3171123" y="4850921"/>
            <a:ext cx="877031" cy="989677"/>
            <a:chOff x="4643578" y="432838"/>
            <a:chExt cx="1028134" cy="1160188"/>
          </a:xfrm>
        </p:grpSpPr>
        <p:sp>
          <p:nvSpPr>
            <p:cNvPr id="1285" name="Google Shape;1285;p64"/>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86" name="Google Shape;1286;p64"/>
            <p:cNvGrpSpPr/>
            <p:nvPr/>
          </p:nvGrpSpPr>
          <p:grpSpPr>
            <a:xfrm>
              <a:off x="4643578" y="432838"/>
              <a:ext cx="1028134" cy="1160188"/>
              <a:chOff x="4643578" y="432838"/>
              <a:chExt cx="1028134" cy="1160188"/>
            </a:xfrm>
          </p:grpSpPr>
          <p:sp>
            <p:nvSpPr>
              <p:cNvPr id="1287" name="Google Shape;1287;p64"/>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88" name="Google Shape;1288;p64"/>
              <p:cNvGrpSpPr/>
              <p:nvPr/>
            </p:nvGrpSpPr>
            <p:grpSpPr>
              <a:xfrm>
                <a:off x="4643578" y="432838"/>
                <a:ext cx="1028134" cy="1160188"/>
                <a:chOff x="4643578" y="432838"/>
                <a:chExt cx="1028134" cy="1160188"/>
              </a:xfrm>
            </p:grpSpPr>
            <p:sp>
              <p:nvSpPr>
                <p:cNvPr id="1289" name="Google Shape;1289;p64"/>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0" name="Google Shape;1290;p64"/>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65"/>
          <p:cNvSpPr txBox="1"/>
          <p:nvPr>
            <p:ph idx="1" type="body"/>
          </p:nvPr>
        </p:nvSpPr>
        <p:spPr>
          <a:xfrm>
            <a:off x="4125696" y="532989"/>
            <a:ext cx="7470000" cy="5133900"/>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000">
                <a:solidFill>
                  <a:srgbClr val="296B5F"/>
                </a:solidFill>
              </a:rPr>
              <a:t>Indicazioni nutrizionali e sulla salute</a:t>
            </a:r>
            <a:r>
              <a:rPr lang="en-IE" sz="2000">
                <a:solidFill>
                  <a:srgbClr val="296B5F"/>
                </a:solidFill>
              </a:rPr>
              <a:t>: </a:t>
            </a:r>
            <a:endParaRPr sz="2200"/>
          </a:p>
          <a:p>
            <a:pPr indent="-12700" lvl="0" marL="12700" rtl="0" algn="just">
              <a:lnSpc>
                <a:spcPct val="101818"/>
              </a:lnSpc>
              <a:spcBef>
                <a:spcPts val="0"/>
              </a:spcBef>
              <a:spcAft>
                <a:spcPts val="0"/>
              </a:spcAft>
              <a:buClr>
                <a:srgbClr val="086575"/>
              </a:buClr>
              <a:buSzPts val="2200"/>
              <a:buNone/>
            </a:pPr>
            <a:r>
              <a:t/>
            </a:r>
            <a:endParaRPr sz="20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000">
                <a:solidFill>
                  <a:srgbClr val="424242"/>
                </a:solidFill>
              </a:rPr>
              <a:t>Un’indicazione sulla salute è qualsiasi indicazione che afferma, suggerisce o implica una relazione tra un alimento o un suo costituente e la salute, solitamente riportata sulla parte anteriore della confezione. I Regolamenti (EC) N. 1924/2006 e 432/2012 autorizzano diverse indicazioni sulla salute solo se esse sono basate su prove scientifiche e sono facilmente comprensibili dai consumatori. Le indicazioni nutrizionali sono fornite nel testo, es. ‘Alto contenuto di calcio’. Possono essere aggiunte ulteriori indicazioni sulla salute quali: indicazioni funzionali; indicazioni di riduzione del rischio di malattie; indicazioni su sviluppo e salute dei bambini (es. ‘Il calcio svolge un ruolo importante nel rafforzamento delle ossa’; ‘il consumo regolare di calcio piò aiutare a ridurre il rischio di osteoporosi’; ‘il calcio è necessario per lo sviluppo delle ossa nei bambini’). L’elenco delle indicazioni è riportato nell’allegato della versione consolidata EC 1924/2006.</a:t>
            </a:r>
            <a:endParaRPr sz="2200"/>
          </a:p>
        </p:txBody>
      </p:sp>
      <p:sp>
        <p:nvSpPr>
          <p:cNvPr id="1296" name="Google Shape;1296;p65"/>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Etichettatura alimentare nell’UE, Indicazioni nutrizionali e sulla salute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97" name="Google Shape;1297;p65"/>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298" name="Google Shape;1298;p65"/>
          <p:cNvGrpSpPr/>
          <p:nvPr/>
        </p:nvGrpSpPr>
        <p:grpSpPr>
          <a:xfrm>
            <a:off x="3171123" y="4850921"/>
            <a:ext cx="877031" cy="989677"/>
            <a:chOff x="4643578" y="432838"/>
            <a:chExt cx="1028134" cy="1160188"/>
          </a:xfrm>
        </p:grpSpPr>
        <p:sp>
          <p:nvSpPr>
            <p:cNvPr id="1299" name="Google Shape;1299;p65"/>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00" name="Google Shape;1300;p65"/>
            <p:cNvGrpSpPr/>
            <p:nvPr/>
          </p:nvGrpSpPr>
          <p:grpSpPr>
            <a:xfrm>
              <a:off x="4643578" y="432838"/>
              <a:ext cx="1028134" cy="1160188"/>
              <a:chOff x="4643578" y="432838"/>
              <a:chExt cx="1028134" cy="1160188"/>
            </a:xfrm>
          </p:grpSpPr>
          <p:sp>
            <p:nvSpPr>
              <p:cNvPr id="1301" name="Google Shape;1301;p65"/>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02" name="Google Shape;1302;p65"/>
              <p:cNvGrpSpPr/>
              <p:nvPr/>
            </p:nvGrpSpPr>
            <p:grpSpPr>
              <a:xfrm>
                <a:off x="4643578" y="432838"/>
                <a:ext cx="1028134" cy="1160188"/>
                <a:chOff x="4643578" y="432838"/>
                <a:chExt cx="1028134" cy="1160188"/>
              </a:xfrm>
            </p:grpSpPr>
            <p:sp>
              <p:nvSpPr>
                <p:cNvPr id="1303" name="Google Shape;1303;p65"/>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4" name="Google Shape;1304;p65"/>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66"/>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100">
                <a:solidFill>
                  <a:srgbClr val="296B5F"/>
                </a:solidFill>
              </a:rPr>
              <a:t>Denominazioni protette di prodotti alimentari</a:t>
            </a:r>
            <a:r>
              <a:rPr b="1" lang="en-IE" sz="2100">
                <a:solidFill>
                  <a:srgbClr val="296B5F"/>
                </a:solidFill>
              </a:rPr>
              <a:t> - Indicazione geografica</a:t>
            </a:r>
            <a:r>
              <a:rPr lang="en-IE" sz="2100">
                <a:solidFill>
                  <a:srgbClr val="296B5F"/>
                </a:solidFill>
              </a:rPr>
              <a:t>. </a:t>
            </a:r>
            <a:endParaRPr sz="21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100">
                <a:solidFill>
                  <a:srgbClr val="424242"/>
                </a:solidFill>
              </a:rPr>
              <a:t>Le indicazioni geografiche stabiliscono diritti di proprietà intellettuale in prodotti particolari, le cui qualità sono legate specificatamente alla zona di produzione.</a:t>
            </a:r>
            <a:endParaRPr sz="2100">
              <a:solidFill>
                <a:srgbClr val="424242"/>
              </a:solidFill>
            </a:endParaRPr>
          </a:p>
          <a:p>
            <a:pPr indent="-12700" lvl="0" marL="12700" rtl="0" algn="just">
              <a:lnSpc>
                <a:spcPct val="101818"/>
              </a:lnSpc>
              <a:spcBef>
                <a:spcPts val="0"/>
              </a:spcBef>
              <a:spcAft>
                <a:spcPts val="0"/>
              </a:spcAft>
              <a:buClr>
                <a:srgbClr val="424242"/>
              </a:buClr>
              <a:buSzPts val="2200"/>
              <a:buNone/>
            </a:pPr>
            <a:r>
              <a:t/>
            </a:r>
            <a:endParaRPr sz="2100">
              <a:solidFill>
                <a:srgbClr val="424242"/>
              </a:solidFill>
            </a:endParaRPr>
          </a:p>
          <a:p>
            <a:pPr indent="-12700" lvl="0" marL="12700" rtl="0" algn="just">
              <a:lnSpc>
                <a:spcPct val="101818"/>
              </a:lnSpc>
              <a:spcBef>
                <a:spcPts val="0"/>
              </a:spcBef>
              <a:spcAft>
                <a:spcPts val="0"/>
              </a:spcAft>
              <a:buClr>
                <a:srgbClr val="296B5F"/>
              </a:buClr>
              <a:buSzPts val="2200"/>
              <a:buNone/>
            </a:pPr>
            <a:r>
              <a:rPr b="1" lang="en-IE" sz="2100">
                <a:solidFill>
                  <a:srgbClr val="296B5F"/>
                </a:solidFill>
              </a:rPr>
              <a:t>Esistono tre tipi:</a:t>
            </a:r>
            <a:r>
              <a:rPr lang="en-IE" sz="2100">
                <a:solidFill>
                  <a:srgbClr val="424242"/>
                </a:solidFill>
              </a:rPr>
              <a:t> </a:t>
            </a:r>
            <a:endParaRPr sz="2300"/>
          </a:p>
          <a:p>
            <a:pPr indent="-450850" lvl="0" marL="457200" rtl="0" algn="just">
              <a:lnSpc>
                <a:spcPct val="101818"/>
              </a:lnSpc>
              <a:spcBef>
                <a:spcPts val="0"/>
              </a:spcBef>
              <a:spcAft>
                <a:spcPts val="0"/>
              </a:spcAft>
              <a:buClr>
                <a:srgbClr val="296B5F"/>
              </a:buClr>
              <a:buSzPts val="2100"/>
              <a:buFont typeface="Calibri"/>
              <a:buAutoNum type="arabicPeriod"/>
            </a:pPr>
            <a:r>
              <a:rPr lang="en-IE" sz="2100">
                <a:solidFill>
                  <a:srgbClr val="424242"/>
                </a:solidFill>
              </a:rPr>
              <a:t>Denominazione di origine protetta </a:t>
            </a:r>
            <a:r>
              <a:rPr lang="en-IE" sz="2100">
                <a:solidFill>
                  <a:srgbClr val="424242"/>
                </a:solidFill>
              </a:rPr>
              <a:t>(DOP) di cibo e vino in cui gli ingredienti e la produzione hanno luogo nella regione specifica, es. le olive di Kalamata; </a:t>
            </a:r>
            <a:endParaRPr sz="2300"/>
          </a:p>
          <a:p>
            <a:pPr indent="-450850" lvl="0" marL="457200" rtl="0" algn="just">
              <a:lnSpc>
                <a:spcPct val="101818"/>
              </a:lnSpc>
              <a:spcBef>
                <a:spcPts val="0"/>
              </a:spcBef>
              <a:spcAft>
                <a:spcPts val="0"/>
              </a:spcAft>
              <a:buClr>
                <a:srgbClr val="296B5F"/>
              </a:buClr>
              <a:buSzPts val="2100"/>
              <a:buFont typeface="Calibri"/>
              <a:buAutoNum type="arabicPeriod"/>
            </a:pPr>
            <a:r>
              <a:rPr lang="en-IE" sz="2100">
                <a:solidFill>
                  <a:srgbClr val="424242"/>
                </a:solidFill>
              </a:rPr>
              <a:t>Indicazione geografica protetta </a:t>
            </a:r>
            <a:r>
              <a:rPr lang="en-IE" sz="2100">
                <a:solidFill>
                  <a:srgbClr val="424242"/>
                </a:solidFill>
              </a:rPr>
              <a:t>(IGP) di prodotti alimentari, vini e bevande spiritose, almeno una delle fasi di produzione, trasformazione o preparazione avviene nella regione;</a:t>
            </a:r>
            <a:endParaRPr sz="2300"/>
          </a:p>
          <a:p>
            <a:pPr indent="-450850" lvl="0" marL="457200" rtl="0" algn="just">
              <a:lnSpc>
                <a:spcPct val="101818"/>
              </a:lnSpc>
              <a:spcBef>
                <a:spcPts val="0"/>
              </a:spcBef>
              <a:spcAft>
                <a:spcPts val="0"/>
              </a:spcAft>
              <a:buClr>
                <a:srgbClr val="296B5F"/>
              </a:buClr>
              <a:buSzPts val="2100"/>
              <a:buFont typeface="Calibri"/>
              <a:buAutoNum type="arabicPeriod"/>
            </a:pPr>
            <a:r>
              <a:rPr lang="en-IE" sz="2100">
                <a:solidFill>
                  <a:srgbClr val="424242"/>
                </a:solidFill>
              </a:rPr>
              <a:t>Specialità tradizionale garantita</a:t>
            </a:r>
            <a:r>
              <a:rPr lang="en-IE" sz="2100">
                <a:solidFill>
                  <a:srgbClr val="424242"/>
                </a:solidFill>
              </a:rPr>
              <a:t> (STG), evidenzia la composizione tradizionale o il metodo di produzione.</a:t>
            </a:r>
            <a:endParaRPr sz="2300"/>
          </a:p>
        </p:txBody>
      </p:sp>
      <p:sp>
        <p:nvSpPr>
          <p:cNvPr id="1310" name="Google Shape;1310;p66"/>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Etichettatura alimentare nell’UE, Indicazioni nutrizionali e sulla salute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311" name="Google Shape;1311;p66"/>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312" name="Google Shape;1312;p66"/>
          <p:cNvGrpSpPr/>
          <p:nvPr/>
        </p:nvGrpSpPr>
        <p:grpSpPr>
          <a:xfrm>
            <a:off x="3171123" y="4850921"/>
            <a:ext cx="877031" cy="989677"/>
            <a:chOff x="4643578" y="432838"/>
            <a:chExt cx="1028134" cy="1160188"/>
          </a:xfrm>
        </p:grpSpPr>
        <p:sp>
          <p:nvSpPr>
            <p:cNvPr id="1313" name="Google Shape;1313;p66"/>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14" name="Google Shape;1314;p66"/>
            <p:cNvGrpSpPr/>
            <p:nvPr/>
          </p:nvGrpSpPr>
          <p:grpSpPr>
            <a:xfrm>
              <a:off x="4643578" y="432838"/>
              <a:ext cx="1028134" cy="1160188"/>
              <a:chOff x="4643578" y="432838"/>
              <a:chExt cx="1028134" cy="1160188"/>
            </a:xfrm>
          </p:grpSpPr>
          <p:sp>
            <p:nvSpPr>
              <p:cNvPr id="1315" name="Google Shape;1315;p66"/>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16" name="Google Shape;1316;p66"/>
              <p:cNvGrpSpPr/>
              <p:nvPr/>
            </p:nvGrpSpPr>
            <p:grpSpPr>
              <a:xfrm>
                <a:off x="4643578" y="432838"/>
                <a:ext cx="1028134" cy="1160188"/>
                <a:chOff x="4643578" y="432838"/>
                <a:chExt cx="1028134" cy="1160188"/>
              </a:xfrm>
            </p:grpSpPr>
            <p:sp>
              <p:nvSpPr>
                <p:cNvPr id="1317" name="Google Shape;1317;p66"/>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8" name="Google Shape;1318;p66"/>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67"/>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Etichettatura alimentare nell’UE, Indicazioni nutrizionali e sulla salute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324" name="Google Shape;1324;p67"/>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325" name="Google Shape;1325;p67"/>
          <p:cNvGrpSpPr/>
          <p:nvPr/>
        </p:nvGrpSpPr>
        <p:grpSpPr>
          <a:xfrm>
            <a:off x="3171123" y="4850921"/>
            <a:ext cx="877031" cy="989677"/>
            <a:chOff x="4643578" y="432838"/>
            <a:chExt cx="1028134" cy="1160188"/>
          </a:xfrm>
        </p:grpSpPr>
        <p:sp>
          <p:nvSpPr>
            <p:cNvPr id="1326" name="Google Shape;1326;p67"/>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27" name="Google Shape;1327;p67"/>
            <p:cNvGrpSpPr/>
            <p:nvPr/>
          </p:nvGrpSpPr>
          <p:grpSpPr>
            <a:xfrm>
              <a:off x="4643578" y="432838"/>
              <a:ext cx="1028134" cy="1160188"/>
              <a:chOff x="4643578" y="432838"/>
              <a:chExt cx="1028134" cy="1160188"/>
            </a:xfrm>
          </p:grpSpPr>
          <p:sp>
            <p:nvSpPr>
              <p:cNvPr id="1328" name="Google Shape;1328;p67"/>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29" name="Google Shape;1329;p67"/>
              <p:cNvGrpSpPr/>
              <p:nvPr/>
            </p:nvGrpSpPr>
            <p:grpSpPr>
              <a:xfrm>
                <a:off x="4643578" y="432838"/>
                <a:ext cx="1028134" cy="1160188"/>
                <a:chOff x="4643578" y="432838"/>
                <a:chExt cx="1028134" cy="1160188"/>
              </a:xfrm>
            </p:grpSpPr>
            <p:sp>
              <p:nvSpPr>
                <p:cNvPr id="1330" name="Google Shape;1330;p67"/>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1" name="Google Shape;1331;p67"/>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pic>
        <p:nvPicPr>
          <p:cNvPr id="1332" name="Google Shape;1332;p67"/>
          <p:cNvPicPr preferRelativeResize="0"/>
          <p:nvPr/>
        </p:nvPicPr>
        <p:blipFill rotWithShape="1">
          <a:blip r:embed="rId3">
            <a:alphaModFix/>
          </a:blip>
          <a:srcRect b="0" l="0" r="0" t="0"/>
          <a:stretch/>
        </p:blipFill>
        <p:spPr>
          <a:xfrm>
            <a:off x="7229048" y="586465"/>
            <a:ext cx="3977724" cy="3228298"/>
          </a:xfrm>
          <a:prstGeom prst="rect">
            <a:avLst/>
          </a:prstGeom>
          <a:noFill/>
          <a:ln>
            <a:noFill/>
          </a:ln>
        </p:spPr>
      </p:pic>
      <p:pic>
        <p:nvPicPr>
          <p:cNvPr id="1333" name="Google Shape;1333;p67"/>
          <p:cNvPicPr preferRelativeResize="0"/>
          <p:nvPr/>
        </p:nvPicPr>
        <p:blipFill rotWithShape="1">
          <a:blip r:embed="rId4">
            <a:alphaModFix/>
          </a:blip>
          <a:srcRect b="0" l="0" r="0" t="0"/>
          <a:stretch/>
        </p:blipFill>
        <p:spPr>
          <a:xfrm>
            <a:off x="4048154" y="586465"/>
            <a:ext cx="3013147" cy="3436342"/>
          </a:xfrm>
          <a:prstGeom prst="rect">
            <a:avLst/>
          </a:prstGeom>
          <a:noFill/>
          <a:ln>
            <a:noFill/>
          </a:ln>
        </p:spPr>
      </p:pic>
      <p:pic>
        <p:nvPicPr>
          <p:cNvPr id="1334" name="Google Shape;1334;p67"/>
          <p:cNvPicPr preferRelativeResize="0"/>
          <p:nvPr/>
        </p:nvPicPr>
        <p:blipFill rotWithShape="1">
          <a:blip r:embed="rId5">
            <a:alphaModFix/>
          </a:blip>
          <a:srcRect b="0" l="0" r="0" t="0"/>
          <a:stretch/>
        </p:blipFill>
        <p:spPr>
          <a:xfrm>
            <a:off x="6387122" y="4158860"/>
            <a:ext cx="4819650" cy="155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7"/>
          <p:cNvSpPr txBox="1"/>
          <p:nvPr>
            <p:ph idx="1" type="body"/>
          </p:nvPr>
        </p:nvSpPr>
        <p:spPr>
          <a:xfrm>
            <a:off x="3647804" y="537303"/>
            <a:ext cx="8078100" cy="5133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Comprendere la produzione e la lavorazione di prodotti alimentari agricoli urbani a base di carne e pollame</a:t>
            </a:r>
            <a:endParaRPr>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Seguire le migliori pratiche di apicoltura e produzione di miele in ambiente urbano</a:t>
            </a:r>
            <a:endParaRPr>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Identificare l’impresa sociale, l’ecoturismo e le opportunità di occupazione/business ispirate all’innovazione nella green economy urbana</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Avere consapevolezza dei rischi e dei principi di sicurezza alimentare</a:t>
            </a:r>
            <a:r>
              <a:rPr lang="en-IE">
                <a:solidFill>
                  <a:srgbClr val="424242"/>
                </a:solidFill>
              </a:rPr>
              <a:t> HACCP nella produzione alimentare</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Identificare la fonte e le misure preventive di alcune malattie di origine alimentare nell’ambito della produzione alimentare</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Produrre prodotti alimentari conformi alla normativa UE e ai requisiti richiesti di etichettatura degli alimenti</a:t>
            </a:r>
            <a:endParaRPr/>
          </a:p>
        </p:txBody>
      </p:sp>
      <p:sp>
        <p:nvSpPr>
          <p:cNvPr id="243" name="Google Shape;243;p7"/>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Obiettivi Formativi</a:t>
            </a:r>
            <a:endParaRPr/>
          </a:p>
        </p:txBody>
      </p:sp>
      <p:sp>
        <p:nvSpPr>
          <p:cNvPr id="244" name="Google Shape;244;p7"/>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i="1" lang="en-IE" sz="2600">
                <a:solidFill>
                  <a:srgbClr val="424242"/>
                </a:solidFill>
                <a:latin typeface="Calibri"/>
                <a:ea typeface="Calibri"/>
                <a:cs typeface="Calibri"/>
                <a:sym typeface="Calibri"/>
              </a:rPr>
              <a:t>Al termine di questo corso, il formatore dovrebbe essere in grado di:</a:t>
            </a:r>
            <a:endParaRPr b="0" i="0" sz="1400" u="none" cap="none" strike="noStrike">
              <a:solidFill>
                <a:srgbClr val="000000"/>
              </a:solidFill>
              <a:latin typeface="Arial"/>
              <a:ea typeface="Arial"/>
              <a:cs typeface="Arial"/>
              <a:sym typeface="Arial"/>
            </a:endParaRPr>
          </a:p>
          <a:p>
            <a:pPr indent="-15875" lvl="0" marL="15875" marR="0" rtl="0" algn="l">
              <a:lnSpc>
                <a:spcPct val="90000"/>
              </a:lnSpc>
              <a:spcBef>
                <a:spcPts val="1000"/>
              </a:spcBef>
              <a:spcAft>
                <a:spcPts val="0"/>
              </a:spcAft>
              <a:buClr>
                <a:srgbClr val="086575"/>
              </a:buClr>
              <a:buSzPts val="2600"/>
              <a:buFont typeface="Arial"/>
              <a:buNone/>
            </a:pPr>
            <a:r>
              <a:t/>
            </a:r>
            <a:endParaRPr b="0" i="0" sz="2600" u="none" cap="none" strike="noStrike">
              <a:solidFill>
                <a:srgbClr val="424242"/>
              </a:solidFill>
              <a:latin typeface="Calibri"/>
              <a:ea typeface="Calibri"/>
              <a:cs typeface="Calibri"/>
              <a:sym typeface="Calibri"/>
            </a:endParaRPr>
          </a:p>
        </p:txBody>
      </p:sp>
      <p:cxnSp>
        <p:nvCxnSpPr>
          <p:cNvPr id="245" name="Google Shape;245;p7"/>
          <p:cNvCxnSpPr/>
          <p:nvPr/>
        </p:nvCxnSpPr>
        <p:spPr>
          <a:xfrm>
            <a:off x="3107689" y="31557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46" name="Google Shape;246;p7"/>
          <p:cNvGrpSpPr/>
          <p:nvPr/>
        </p:nvGrpSpPr>
        <p:grpSpPr>
          <a:xfrm>
            <a:off x="2727451" y="4882206"/>
            <a:ext cx="789352" cy="789216"/>
            <a:chOff x="3258209" y="1217582"/>
            <a:chExt cx="4712093" cy="4711281"/>
          </a:xfrm>
        </p:grpSpPr>
        <p:sp>
          <p:nvSpPr>
            <p:cNvPr id="247" name="Google Shape;247;p7"/>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p7"/>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49" name="Google Shape;249;p7"/>
            <p:cNvGrpSpPr/>
            <p:nvPr/>
          </p:nvGrpSpPr>
          <p:grpSpPr>
            <a:xfrm>
              <a:off x="3258209" y="1217582"/>
              <a:ext cx="4712093" cy="4711281"/>
              <a:chOff x="3258209" y="1217582"/>
              <a:chExt cx="4712093" cy="4711281"/>
            </a:xfrm>
          </p:grpSpPr>
          <p:sp>
            <p:nvSpPr>
              <p:cNvPr id="250" name="Google Shape;250;p7"/>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p7"/>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p7"/>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7"/>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7"/>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p7"/>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p7"/>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7"/>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7"/>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7"/>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7"/>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 name="Google Shape;261;p7"/>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7"/>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 name="Google Shape;263;p7"/>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68"/>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0" name="Google Shape;1340;p68"/>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39850" lvl="0" marL="1339850" rtl="0" algn="l">
              <a:lnSpc>
                <a:spcPct val="90000"/>
              </a:lnSpc>
              <a:spcBef>
                <a:spcPts val="0"/>
              </a:spcBef>
              <a:spcAft>
                <a:spcPts val="0"/>
              </a:spcAft>
              <a:buClr>
                <a:srgbClr val="424242"/>
              </a:buClr>
              <a:buSzPts val="1800"/>
              <a:buNone/>
            </a:pPr>
            <a:r>
              <a:rPr b="1" lang="en-IE" sz="1800"/>
              <a:t>Esercizio</a:t>
            </a:r>
            <a:r>
              <a:rPr lang="en-IE" sz="1800"/>
              <a:t>: 	Labelling and  Hygiene Guidelines for Producers of small quantities of eggs  </a:t>
            </a:r>
            <a:r>
              <a:rPr lang="en-IE" sz="1800" u="sng">
                <a:solidFill>
                  <a:schemeClr val="hlink"/>
                </a:solidFill>
                <a:hlinkClick r:id="rId3"/>
              </a:rPr>
              <a:t>https://www.fsai.ie/getmedia/2de2c9ba-ee0d-4fae-8880-8d0cad38d973/labelling-and-hygiene-guidelines-for-hen-eggs-2015-final.pdf?ext=.pdf</a:t>
            </a:r>
            <a:r>
              <a:rPr lang="en-IE" sz="1800"/>
              <a:t> . Geographical indications and quality schemes explained </a:t>
            </a:r>
            <a:r>
              <a:rPr lang="en-IE" sz="1800" u="sng">
                <a:solidFill>
                  <a:srgbClr val="87AF3F"/>
                </a:solidFill>
                <a:hlinkClick r:id="rId4">
                  <a:extLst>
                    <a:ext uri="{A12FA001-AC4F-418D-AE19-62706E023703}">
                      <ahyp:hlinkClr val="tx"/>
                    </a:ext>
                  </a:extLst>
                </a:hlinkClick>
              </a:rPr>
              <a:t>https://agriculture.ec.europa.eu/farming/geographical-indications-and-quality-schemes/geographical-indications-and-quality-schemes-explained_en</a:t>
            </a:r>
            <a:r>
              <a:rPr lang="en-IE" sz="1800">
                <a:solidFill>
                  <a:srgbClr val="87AF3F"/>
                </a:solidFill>
              </a:rPr>
              <a:t> </a:t>
            </a:r>
            <a:endParaRPr/>
          </a:p>
          <a:p>
            <a:pPr indent="-1339850" lvl="0" marL="1339850" rtl="0" algn="l">
              <a:lnSpc>
                <a:spcPct val="90000"/>
              </a:lnSpc>
              <a:spcBef>
                <a:spcPts val="1000"/>
              </a:spcBef>
              <a:spcAft>
                <a:spcPts val="0"/>
              </a:spcAft>
              <a:buClr>
                <a:srgbClr val="424242"/>
              </a:buClr>
              <a:buSzPts val="1800"/>
              <a:buNone/>
            </a:pPr>
            <a:r>
              <a:t/>
            </a:r>
            <a:endParaRPr sz="1800"/>
          </a:p>
          <a:p>
            <a:pPr indent="-1339850" lvl="0" marL="1339850" rtl="0" algn="l">
              <a:lnSpc>
                <a:spcPct val="90000"/>
              </a:lnSpc>
              <a:spcBef>
                <a:spcPts val="1000"/>
              </a:spcBef>
              <a:spcAft>
                <a:spcPts val="0"/>
              </a:spcAft>
              <a:buClr>
                <a:srgbClr val="424242"/>
              </a:buClr>
              <a:buSzPts val="1800"/>
              <a:buNone/>
            </a:pPr>
            <a:r>
              <a:rPr b="1" lang="en-IE" sz="1800"/>
              <a:t>YouTube</a:t>
            </a:r>
            <a:r>
              <a:rPr lang="en-IE" sz="1800"/>
              <a:t>: 	Food labelling: what you need to know </a:t>
            </a:r>
            <a:r>
              <a:rPr lang="en-IE" sz="1800" u="sng">
                <a:solidFill>
                  <a:srgbClr val="87AF3F"/>
                </a:solidFill>
                <a:hlinkClick r:id="rId5">
                  <a:extLst>
                    <a:ext uri="{A12FA001-AC4F-418D-AE19-62706E023703}">
                      <ahyp:hlinkClr val="tx"/>
                    </a:ext>
                  </a:extLst>
                </a:hlinkClick>
              </a:rPr>
              <a:t>https://www.youtube.com/watch?v=wFBmdbcuMC8</a:t>
            </a:r>
            <a:r>
              <a:rPr lang="en-IE" sz="1800">
                <a:solidFill>
                  <a:srgbClr val="87AF3F"/>
                </a:solidFill>
              </a:rPr>
              <a:t> </a:t>
            </a:r>
            <a:r>
              <a:rPr lang="en-IE" sz="1800"/>
              <a:t>; EU legislation on food information to consumers labellinghttps://</a:t>
            </a:r>
            <a:r>
              <a:rPr lang="en-IE" sz="1800">
                <a:solidFill>
                  <a:srgbClr val="87AF3F"/>
                </a:solidFill>
              </a:rPr>
              <a:t>www.youtube.com/watch?v=pq37f54vbsw</a:t>
            </a:r>
            <a:endParaRPr/>
          </a:p>
          <a:p>
            <a:pPr indent="-1339850" lvl="0" marL="1339850" rtl="0" algn="l">
              <a:lnSpc>
                <a:spcPct val="90000"/>
              </a:lnSpc>
              <a:spcBef>
                <a:spcPts val="1000"/>
              </a:spcBef>
              <a:spcAft>
                <a:spcPts val="0"/>
              </a:spcAft>
              <a:buClr>
                <a:srgbClr val="424242"/>
              </a:buClr>
              <a:buSzPts val="1800"/>
              <a:buNone/>
            </a:pPr>
            <a:r>
              <a:t/>
            </a:r>
            <a:endParaRPr sz="1800"/>
          </a:p>
          <a:p>
            <a:pPr indent="-1339850" lvl="0" marL="1339850" rtl="0" algn="l">
              <a:lnSpc>
                <a:spcPct val="90000"/>
              </a:lnSpc>
              <a:spcBef>
                <a:spcPts val="1000"/>
              </a:spcBef>
              <a:spcAft>
                <a:spcPts val="0"/>
              </a:spcAft>
              <a:buClr>
                <a:srgbClr val="424242"/>
              </a:buClr>
              <a:buSzPts val="1800"/>
              <a:buNone/>
            </a:pPr>
            <a:r>
              <a:rPr b="1" lang="en-IE" sz="1800"/>
              <a:t>Pubblicazione</a:t>
            </a:r>
            <a:r>
              <a:rPr lang="en-IE" sz="1800"/>
              <a:t>: Fransvea A, Celano G, Pagliarone CN, Disanto C, Balzaretti C, Celano GV, Bonerba E. Food Labelling: A Brief Analysis of European Regulation 1169/2011. Ital J Food Saf. 2014 Aug 28;3(3):1703. doi: 10.4081/ijfs.2014.1703. PMID: 27800352; PMCID: PMC5076719.</a:t>
            </a:r>
            <a:endParaRPr/>
          </a:p>
          <a:p>
            <a:pPr indent="-1339850" lvl="0" marL="1339850" rtl="0" algn="l">
              <a:lnSpc>
                <a:spcPct val="90000"/>
              </a:lnSpc>
              <a:spcBef>
                <a:spcPts val="1000"/>
              </a:spcBef>
              <a:spcAft>
                <a:spcPts val="0"/>
              </a:spcAft>
              <a:buClr>
                <a:srgbClr val="424242"/>
              </a:buClr>
              <a:buSzPts val="1800"/>
              <a:buNone/>
            </a:pPr>
            <a:r>
              <a:rPr lang="en-IE" sz="1800"/>
              <a:t>	Food Drink Europe &amp; Eurocommerce: Guidance on the provision of food information to consumers. 2013. </a:t>
            </a:r>
            <a:r>
              <a:rPr lang="en-IE" sz="1800" u="sng">
                <a:solidFill>
                  <a:srgbClr val="87AF3F"/>
                </a:solidFill>
                <a:hlinkClick r:id="rId6">
                  <a:extLst>
                    <a:ext uri="{A12FA001-AC4F-418D-AE19-62706E023703}">
                      <ahyp:hlinkClr val="tx"/>
                    </a:ext>
                  </a:extLst>
                </a:hlinkClick>
              </a:rPr>
              <a:t>https://www.reading.ac.uk/foodlaw/pdf/eu-13017-FDE-FIC-Guidance.pd</a:t>
            </a:r>
            <a:r>
              <a:rPr lang="en-IE" sz="1800"/>
              <a:t>f</a:t>
            </a:r>
            <a:endParaRPr/>
          </a:p>
          <a:p>
            <a:pPr indent="-1339850" lvl="0" marL="1339850" rtl="0" algn="l">
              <a:lnSpc>
                <a:spcPct val="90000"/>
              </a:lnSpc>
              <a:spcBef>
                <a:spcPts val="1000"/>
              </a:spcBef>
              <a:spcAft>
                <a:spcPts val="0"/>
              </a:spcAft>
              <a:buClr>
                <a:srgbClr val="424242"/>
              </a:buClr>
              <a:buSzPts val="1800"/>
              <a:buNone/>
            </a:pPr>
            <a:r>
              <a:rPr lang="en-IE" sz="1800"/>
              <a:t> </a:t>
            </a:r>
            <a:endParaRPr/>
          </a:p>
          <a:p>
            <a:pPr indent="-1225550" lvl="0" marL="1339850" rtl="0" algn="l">
              <a:lnSpc>
                <a:spcPct val="100000"/>
              </a:lnSpc>
              <a:spcBef>
                <a:spcPts val="400"/>
              </a:spcBef>
              <a:spcAft>
                <a:spcPts val="0"/>
              </a:spcAft>
              <a:buClr>
                <a:srgbClr val="E8A116"/>
              </a:buClr>
              <a:buSzPts val="1800"/>
              <a:buFont typeface="Arial"/>
              <a:buNone/>
            </a:pPr>
            <a:r>
              <a:t/>
            </a:r>
            <a:endParaRPr sz="1800"/>
          </a:p>
        </p:txBody>
      </p:sp>
      <p:sp>
        <p:nvSpPr>
          <p:cNvPr id="1341" name="Google Shape;1341;p68"/>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Resources</a:t>
            </a:r>
            <a:endParaRPr b="0" i="0" sz="1400" u="none" cap="none" strike="noStrike">
              <a:solidFill>
                <a:srgbClr val="000000"/>
              </a:solidFill>
              <a:latin typeface="Arial"/>
              <a:ea typeface="Arial"/>
              <a:cs typeface="Arial"/>
              <a:sym typeface="Arial"/>
            </a:endParaRPr>
          </a:p>
        </p:txBody>
      </p:sp>
      <p:cxnSp>
        <p:nvCxnSpPr>
          <p:cNvPr id="1342" name="Google Shape;1342;p68"/>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pic>
        <p:nvPicPr>
          <p:cNvPr id="1347" name="Google Shape;1347;p69"/>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1348" name="Google Shape;1348;p69"/>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9" name="Google Shape;1349;p69"/>
          <p:cNvSpPr txBox="1"/>
          <p:nvPr/>
        </p:nvSpPr>
        <p:spPr>
          <a:xfrm>
            <a:off x="320557" y="2632181"/>
            <a:ext cx="5400000" cy="30663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Economia Circolare e gestione dei rifiuti per ambienti urbani resilienti</a:t>
            </a:r>
            <a:endParaRPr b="0" i="0" sz="1400" u="none" cap="none" strike="noStrike">
              <a:solidFill>
                <a:srgbClr val="000000"/>
              </a:solidFill>
              <a:latin typeface="Arial"/>
              <a:ea typeface="Arial"/>
              <a:cs typeface="Arial"/>
              <a:sym typeface="Arial"/>
            </a:endParaRPr>
          </a:p>
        </p:txBody>
      </p:sp>
      <p:sp>
        <p:nvSpPr>
          <p:cNvPr id="1350" name="Google Shape;1350;p69"/>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70"/>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6" name="Google Shape;1356;p70"/>
          <p:cNvSpPr txBox="1"/>
          <p:nvPr>
            <p:ph idx="1" type="body"/>
          </p:nvPr>
        </p:nvSpPr>
        <p:spPr>
          <a:xfrm>
            <a:off x="574359" y="1970076"/>
            <a:ext cx="11041379" cy="3401300"/>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Il cambiamento climatico si riferisce a cambiamenti a lungo termine delle temperature e dei modelli meteorologici. A partire dal 1800 le attività umane sono state il principale motore del cambiamento climatico, principalmente a causa dell’uso di combustibili fossili come carbone, petrolio e gas. La combustione di combustibili fossili genera emissioni di gas serra (GHG), che agiscono come una coperta avvolta attorno alla Terra, intrappolando il calore del sole e aumentando le temperature.</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I principali gas serra sono il metano e l’anidride carbonica. La combustione di combustibili fossili è la principale fonte di gas serra; 74% delle emissioni di GHG nell’UE. L’agricoltura rappresenta il 11.4% delle emissioni. Cina, Stati Uniti e Unione Europea rappresentano circa il 76% delle emissioni globali di gas serra.</a:t>
            </a:r>
            <a:endParaRPr/>
          </a:p>
        </p:txBody>
      </p:sp>
      <p:sp>
        <p:nvSpPr>
          <p:cNvPr id="1357" name="Google Shape;1357;p70"/>
          <p:cNvSpPr txBox="1"/>
          <p:nvPr>
            <p:ph idx="2" type="body"/>
          </p:nvPr>
        </p:nvSpPr>
        <p:spPr>
          <a:xfrm>
            <a:off x="574359" y="387666"/>
            <a:ext cx="8198166"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Cambiamenti Climatici e Gas Serra</a:t>
            </a:r>
            <a:endParaRPr/>
          </a:p>
          <a:p>
            <a:pPr indent="0" lvl="0" marL="0" rtl="0" algn="l">
              <a:lnSpc>
                <a:spcPct val="103333"/>
              </a:lnSpc>
              <a:spcBef>
                <a:spcPts val="0"/>
              </a:spcBef>
              <a:spcAft>
                <a:spcPts val="0"/>
              </a:spcAft>
              <a:buClr>
                <a:srgbClr val="086575"/>
              </a:buClr>
              <a:buSzPts val="3600"/>
              <a:buNone/>
            </a:pPr>
            <a:r>
              <a:t/>
            </a:r>
            <a:endParaRPr/>
          </a:p>
        </p:txBody>
      </p:sp>
      <p:cxnSp>
        <p:nvCxnSpPr>
          <p:cNvPr id="1358" name="Google Shape;1358;p70"/>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59" name="Google Shape;1359;p70"/>
          <p:cNvGrpSpPr/>
          <p:nvPr/>
        </p:nvGrpSpPr>
        <p:grpSpPr>
          <a:xfrm>
            <a:off x="10555044" y="415067"/>
            <a:ext cx="1060694" cy="1061397"/>
            <a:chOff x="5614841" y="786428"/>
            <a:chExt cx="901130" cy="901727"/>
          </a:xfrm>
        </p:grpSpPr>
        <p:grpSp>
          <p:nvGrpSpPr>
            <p:cNvPr id="1360" name="Google Shape;1360;p70"/>
            <p:cNvGrpSpPr/>
            <p:nvPr/>
          </p:nvGrpSpPr>
          <p:grpSpPr>
            <a:xfrm>
              <a:off x="5715019" y="1058540"/>
              <a:ext cx="543506" cy="445337"/>
              <a:chOff x="5715019" y="1058540"/>
              <a:chExt cx="543506" cy="445337"/>
            </a:xfrm>
          </p:grpSpPr>
          <p:sp>
            <p:nvSpPr>
              <p:cNvPr id="1361" name="Google Shape;1361;p70"/>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2" name="Google Shape;1362;p70"/>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63" name="Google Shape;1363;p70"/>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71"/>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9" name="Google Shape;1369;p71"/>
          <p:cNvSpPr txBox="1"/>
          <p:nvPr>
            <p:ph idx="1" type="body"/>
          </p:nvPr>
        </p:nvSpPr>
        <p:spPr>
          <a:xfrm>
            <a:off x="575259" y="1728301"/>
            <a:ext cx="11041500" cy="3401400"/>
          </a:xfrm>
          <a:prstGeom prst="rect">
            <a:avLst/>
          </a:prstGeom>
          <a:noFill/>
          <a:ln>
            <a:noFill/>
          </a:ln>
        </p:spPr>
        <p:txBody>
          <a:bodyPr anchorCtr="0" anchor="t" bIns="45700" lIns="91425" spcFirstLastPara="1" rIns="91425" wrap="square" tIns="45700">
            <a:noAutofit/>
          </a:bodyPr>
          <a:lstStyle/>
          <a:p>
            <a:pPr indent="0" lvl="0" marL="0" rtl="0" algn="just">
              <a:lnSpc>
                <a:spcPct val="101818"/>
              </a:lnSpc>
              <a:spcBef>
                <a:spcPts val="0"/>
              </a:spcBef>
              <a:spcAft>
                <a:spcPts val="0"/>
              </a:spcAft>
              <a:buClr>
                <a:srgbClr val="424242"/>
              </a:buClr>
              <a:buSzPts val="2200"/>
              <a:buNone/>
            </a:pPr>
            <a:r>
              <a:rPr lang="en-IE" sz="1900">
                <a:solidFill>
                  <a:srgbClr val="424242"/>
                </a:solidFill>
              </a:rPr>
              <a:t>L’attuale temperatura media della superficie terrestre è </a:t>
            </a:r>
            <a:r>
              <a:rPr lang="en-IE" sz="1900">
                <a:solidFill>
                  <a:srgbClr val="424242"/>
                </a:solidFill>
              </a:rPr>
              <a:t>più calda di </a:t>
            </a:r>
            <a:r>
              <a:rPr lang="en-IE" sz="1900">
                <a:solidFill>
                  <a:srgbClr val="424242"/>
                </a:solidFill>
              </a:rPr>
              <a:t>circa 1.1°C rispetto alla fine del 1800. Questo cambiamento apparentemente di piccole dimensioni ha avuto un impatto enorme causando: intense siccità, scarsità d’acqua, gravi incendi, innalzamento del livello del mare, inondazioni, scioglimento dei ghiacci polari, tempeste catastrofiche e declino della biodiversità. A livello globale, le due caratteristiche principali del cambiamento climatico sono: cambiamenti nel tasso di occorrenza e nella portata degli eventi meteorologici estremi, come ondate di caldo o eventi piovosi, e cambiamenti a insorgenza lenta come l’innalzamento del livello del mare, la perdita dei ghiacciai e l’alterazione degli ecosistemi. Questi cambiamenti hanno un impatto negativo sui rendimenti dei raccolti, riducono potenzialmente la qualità nutrizionale dei raccolti e causano interruzioni della catena di approvvigionamento. Il passaggio dei sistemi energetici dai combustibili fossili alle energie rinnovabili come il solare o l’eolico ridurrà le emissioni che guidano il cambiamento climatico.</a:t>
            </a:r>
            <a:endParaRPr sz="1900">
              <a:solidFill>
                <a:srgbClr val="424242"/>
              </a:solidFill>
            </a:endParaRPr>
          </a:p>
          <a:p>
            <a:pPr indent="0" lvl="0" marL="0" rtl="0" algn="just">
              <a:lnSpc>
                <a:spcPct val="101818"/>
              </a:lnSpc>
              <a:spcBef>
                <a:spcPts val="0"/>
              </a:spcBef>
              <a:spcAft>
                <a:spcPts val="0"/>
              </a:spcAft>
              <a:buClr>
                <a:srgbClr val="424242"/>
              </a:buClr>
              <a:buSzPts val="2200"/>
              <a:buNone/>
            </a:pPr>
            <a:r>
              <a:t/>
            </a:r>
            <a:endParaRPr sz="1900">
              <a:solidFill>
                <a:srgbClr val="424242"/>
              </a:solidFill>
            </a:endParaRPr>
          </a:p>
          <a:p>
            <a:pPr indent="0" lvl="0" marL="0" rtl="0" algn="just">
              <a:lnSpc>
                <a:spcPct val="101818"/>
              </a:lnSpc>
              <a:spcBef>
                <a:spcPts val="0"/>
              </a:spcBef>
              <a:spcAft>
                <a:spcPts val="0"/>
              </a:spcAft>
              <a:buClr>
                <a:srgbClr val="424242"/>
              </a:buClr>
              <a:buSzPts val="2200"/>
              <a:buNone/>
            </a:pPr>
            <a:r>
              <a:rPr lang="en-IE" sz="1900">
                <a:solidFill>
                  <a:srgbClr val="424242"/>
                </a:solidFill>
              </a:rPr>
              <a:t>Il sequestro del carbonio è il processo di cattura e stoccaggio dell’anidride carbonica atmosferica. È un metodo per ridurre la quantità di anidride carbonica nell’atmosfera con l’obiettivo di ridurre il cambiamento climatico globale. Il suolo è un importante bacino di carbonio (un luogo in cui il carbonio può essere immagazzinato). Il compostaggio contribuisce al sequestro del carbonio in un ambiente urbano.</a:t>
            </a:r>
            <a:endParaRPr sz="1900">
              <a:solidFill>
                <a:srgbClr val="424242"/>
              </a:solidFill>
            </a:endParaRPr>
          </a:p>
        </p:txBody>
      </p:sp>
      <p:sp>
        <p:nvSpPr>
          <p:cNvPr id="1370" name="Google Shape;1370;p71"/>
          <p:cNvSpPr txBox="1"/>
          <p:nvPr>
            <p:ph idx="2" type="body"/>
          </p:nvPr>
        </p:nvSpPr>
        <p:spPr>
          <a:xfrm>
            <a:off x="574350" y="387675"/>
            <a:ext cx="81315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Cambiamenti Climatici e Gas Serra</a:t>
            </a:r>
            <a:endParaRPr/>
          </a:p>
          <a:p>
            <a:pPr indent="0" lvl="0" marL="0" rtl="0" algn="l">
              <a:lnSpc>
                <a:spcPct val="103333"/>
              </a:lnSpc>
              <a:spcBef>
                <a:spcPts val="0"/>
              </a:spcBef>
              <a:spcAft>
                <a:spcPts val="0"/>
              </a:spcAft>
              <a:buClr>
                <a:srgbClr val="086575"/>
              </a:buClr>
              <a:buSzPts val="3600"/>
              <a:buNone/>
            </a:pPr>
            <a:r>
              <a:t/>
            </a:r>
            <a:endParaRPr/>
          </a:p>
        </p:txBody>
      </p:sp>
      <p:cxnSp>
        <p:nvCxnSpPr>
          <p:cNvPr id="1371" name="Google Shape;1371;p71"/>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72" name="Google Shape;1372;p71"/>
          <p:cNvGrpSpPr/>
          <p:nvPr/>
        </p:nvGrpSpPr>
        <p:grpSpPr>
          <a:xfrm>
            <a:off x="10555044" y="415067"/>
            <a:ext cx="1060694" cy="1061397"/>
            <a:chOff x="5614841" y="786428"/>
            <a:chExt cx="901130" cy="901727"/>
          </a:xfrm>
        </p:grpSpPr>
        <p:grpSp>
          <p:nvGrpSpPr>
            <p:cNvPr id="1373" name="Google Shape;1373;p71"/>
            <p:cNvGrpSpPr/>
            <p:nvPr/>
          </p:nvGrpSpPr>
          <p:grpSpPr>
            <a:xfrm>
              <a:off x="5715019" y="1058540"/>
              <a:ext cx="543506" cy="445337"/>
              <a:chOff x="5715019" y="1058540"/>
              <a:chExt cx="543506" cy="445337"/>
            </a:xfrm>
          </p:grpSpPr>
          <p:sp>
            <p:nvSpPr>
              <p:cNvPr id="1374" name="Google Shape;1374;p71"/>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5" name="Google Shape;1375;p71"/>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76" name="Google Shape;1376;p71"/>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72"/>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2" name="Google Shape;1382;p72"/>
          <p:cNvSpPr txBox="1"/>
          <p:nvPr>
            <p:ph idx="2" type="body"/>
          </p:nvPr>
        </p:nvSpPr>
        <p:spPr>
          <a:xfrm>
            <a:off x="574359" y="387666"/>
            <a:ext cx="8198166"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Cambiamenti Climatici e Gas Serra</a:t>
            </a:r>
            <a:endParaRPr/>
          </a:p>
          <a:p>
            <a:pPr indent="0" lvl="0" marL="0" rtl="0" algn="l">
              <a:lnSpc>
                <a:spcPct val="103333"/>
              </a:lnSpc>
              <a:spcBef>
                <a:spcPts val="0"/>
              </a:spcBef>
              <a:spcAft>
                <a:spcPts val="0"/>
              </a:spcAft>
              <a:buClr>
                <a:srgbClr val="086575"/>
              </a:buClr>
              <a:buSzPts val="3600"/>
              <a:buNone/>
            </a:pPr>
            <a:r>
              <a:t/>
            </a:r>
            <a:endParaRPr/>
          </a:p>
        </p:txBody>
      </p:sp>
      <p:cxnSp>
        <p:nvCxnSpPr>
          <p:cNvPr id="1383" name="Google Shape;1383;p72"/>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84" name="Google Shape;1384;p72"/>
          <p:cNvGrpSpPr/>
          <p:nvPr/>
        </p:nvGrpSpPr>
        <p:grpSpPr>
          <a:xfrm>
            <a:off x="10555044" y="415067"/>
            <a:ext cx="1060694" cy="1061397"/>
            <a:chOff x="5614841" y="786428"/>
            <a:chExt cx="901130" cy="901727"/>
          </a:xfrm>
        </p:grpSpPr>
        <p:grpSp>
          <p:nvGrpSpPr>
            <p:cNvPr id="1385" name="Google Shape;1385;p72"/>
            <p:cNvGrpSpPr/>
            <p:nvPr/>
          </p:nvGrpSpPr>
          <p:grpSpPr>
            <a:xfrm>
              <a:off x="5715019" y="1058540"/>
              <a:ext cx="543506" cy="445337"/>
              <a:chOff x="5715019" y="1058540"/>
              <a:chExt cx="543506" cy="445337"/>
            </a:xfrm>
          </p:grpSpPr>
          <p:sp>
            <p:nvSpPr>
              <p:cNvPr id="1386" name="Google Shape;1386;p72"/>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7" name="Google Shape;1387;p72"/>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88" name="Google Shape;1388;p72"/>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389" name="Google Shape;1389;p72"/>
          <p:cNvPicPr preferRelativeResize="0"/>
          <p:nvPr/>
        </p:nvPicPr>
        <p:blipFill rotWithShape="1">
          <a:blip r:embed="rId3">
            <a:alphaModFix/>
          </a:blip>
          <a:srcRect b="0" l="0" r="0" t="0"/>
          <a:stretch/>
        </p:blipFill>
        <p:spPr>
          <a:xfrm>
            <a:off x="656301" y="1871667"/>
            <a:ext cx="9679840" cy="4435297"/>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7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5" name="Google Shape;1395;p73"/>
          <p:cNvSpPr txBox="1"/>
          <p:nvPr>
            <p:ph idx="1" type="body"/>
          </p:nvPr>
        </p:nvSpPr>
        <p:spPr>
          <a:xfrm>
            <a:off x="582130" y="1056821"/>
            <a:ext cx="11027700" cy="4995300"/>
          </a:xfrm>
          <a:prstGeom prst="rect">
            <a:avLst/>
          </a:prstGeom>
          <a:noFill/>
          <a:ln>
            <a:noFill/>
          </a:ln>
        </p:spPr>
        <p:txBody>
          <a:bodyPr anchorCtr="0" anchor="t" bIns="45700" lIns="91425" spcFirstLastPara="1" rIns="91425" wrap="square" tIns="45700">
            <a:noAutofit/>
          </a:bodyPr>
          <a:lstStyle/>
          <a:p>
            <a:pPr indent="-1339850" lvl="0" marL="1339850" rtl="0" algn="l">
              <a:lnSpc>
                <a:spcPct val="120000"/>
              </a:lnSpc>
              <a:spcBef>
                <a:spcPts val="0"/>
              </a:spcBef>
              <a:spcAft>
                <a:spcPts val="0"/>
              </a:spcAft>
              <a:buClr>
                <a:srgbClr val="424242"/>
              </a:buClr>
              <a:buSzPts val="1800"/>
              <a:buNone/>
            </a:pPr>
            <a:r>
              <a:rPr b="1" lang="en-IE" sz="1800"/>
              <a:t>Esercizio:	</a:t>
            </a:r>
            <a:r>
              <a:rPr lang="en-IE" sz="1800"/>
              <a:t>What is climate change </a:t>
            </a:r>
            <a:r>
              <a:rPr lang="en-IE" sz="1800" u="sng">
                <a:solidFill>
                  <a:srgbClr val="87AF3F"/>
                </a:solidFill>
                <a:hlinkClick r:id="rId3">
                  <a:extLst>
                    <a:ext uri="{A12FA001-AC4F-418D-AE19-62706E023703}">
                      <ahyp:hlinkClr val="tx"/>
                    </a:ext>
                  </a:extLst>
                </a:hlinkClick>
              </a:rPr>
              <a:t>https://www.un.org/en/climatechange/what-is-climate-change</a:t>
            </a:r>
            <a:r>
              <a:rPr lang="en-IE" sz="1800">
                <a:solidFill>
                  <a:srgbClr val="87AF3F"/>
                </a:solidFill>
              </a:rPr>
              <a:t>; </a:t>
            </a:r>
            <a:r>
              <a:rPr lang="en-IE" sz="1800"/>
              <a:t>Greehouse gas emisssions by source sector EU 2020 </a:t>
            </a:r>
            <a:r>
              <a:rPr lang="en-IE" sz="1800" u="sng">
                <a:solidFill>
                  <a:srgbClr val="87AF3F"/>
                </a:solidFill>
                <a:hlinkClick r:id="rId4">
                  <a:extLst>
                    <a:ext uri="{A12FA001-AC4F-418D-AE19-62706E023703}">
                      <ahyp:hlinkClr val="tx"/>
                    </a:ext>
                  </a:extLst>
                </a:hlinkClick>
              </a:rPr>
              <a:t>https://ec.europa.eu/eurostat/statistics-explained/index.php?title=File:Greenhouse_gas_emissions_by_source_sector,_EU,_2020.png</a:t>
            </a:r>
            <a:r>
              <a:rPr lang="en-IE" sz="1800">
                <a:solidFill>
                  <a:srgbClr val="87AF3F"/>
                </a:solidFill>
              </a:rPr>
              <a:t> </a:t>
            </a:r>
            <a:r>
              <a:rPr lang="en-IE" sz="1800"/>
              <a:t>What are the sources of greenhouse gas emissions in the EU? https://www.eea.europa.eu/en/advanced-search?q=greenhouse%20gas&amp;size=n_10_n&amp;filters%5B0%5D%5Bfield%5D=readingTime&amp;filters%5B0%5D%5Btype%5D=any&amp;filters%5B0%5D%5Bvalues%5D%5B0%5D%5Bname%5D=All&amp;filters%5B0%5D%5Bvalues%5D%5B0%5D%5BrangeType%5D=fixed&amp;filters%5B1%5D%5Bfield%5D=issued.date&amp;filters%5B1%5D%5Btype%5D=any&amp;filters%5B1%5D%5Bvalues%5D%5B0%5D=Last%205%20years&amp;filters%5B2%5D%5Bfield%5D=language&amp;filters%5B2%5D%5Btype%5D=any&amp;filters%5B2%5D%5Bvalues%5D%5B0%5D=en</a:t>
            </a:r>
            <a:endParaRPr sz="1800"/>
          </a:p>
          <a:p>
            <a:pPr indent="-1339850" lvl="0" marL="1339850" rtl="0" algn="l">
              <a:lnSpc>
                <a:spcPct val="120000"/>
              </a:lnSpc>
              <a:spcBef>
                <a:spcPts val="0"/>
              </a:spcBef>
              <a:spcAft>
                <a:spcPts val="0"/>
              </a:spcAft>
              <a:buClr>
                <a:srgbClr val="424242"/>
              </a:buClr>
              <a:buSzPts val="1800"/>
              <a:buNone/>
            </a:pPr>
            <a:r>
              <a:t/>
            </a:r>
            <a:endParaRPr sz="1800"/>
          </a:p>
          <a:p>
            <a:pPr indent="-1339850" lvl="0" marL="1339850" rtl="0" algn="l">
              <a:lnSpc>
                <a:spcPct val="120000"/>
              </a:lnSpc>
              <a:spcBef>
                <a:spcPts val="0"/>
              </a:spcBef>
              <a:spcAft>
                <a:spcPts val="0"/>
              </a:spcAft>
              <a:buClr>
                <a:srgbClr val="424242"/>
              </a:buClr>
              <a:buSzPts val="1800"/>
              <a:buNone/>
            </a:pPr>
            <a:r>
              <a:rPr b="1" lang="en-IE" sz="1800"/>
              <a:t>YouTube</a:t>
            </a:r>
            <a:r>
              <a:rPr lang="en-IE" sz="1800"/>
              <a:t>: 	What is the Greenhouse Effect? </a:t>
            </a:r>
            <a:r>
              <a:rPr lang="en-IE" sz="1800" u="sng">
                <a:solidFill>
                  <a:srgbClr val="87AF3F"/>
                </a:solidFill>
                <a:hlinkClick r:id="rId5">
                  <a:extLst>
                    <a:ext uri="{A12FA001-AC4F-418D-AE19-62706E023703}">
                      <ahyp:hlinkClr val="tx"/>
                    </a:ext>
                  </a:extLst>
                </a:hlinkClick>
              </a:rPr>
              <a:t>https://www.youtube.com/watch?v=SN5-DnOHQmE</a:t>
            </a:r>
            <a:endParaRPr sz="1800">
              <a:solidFill>
                <a:srgbClr val="87AF3F"/>
              </a:solidFill>
            </a:endParaRPr>
          </a:p>
          <a:p>
            <a:pPr indent="-1339850" lvl="0" marL="1339850" rtl="0" algn="l">
              <a:lnSpc>
                <a:spcPct val="120000"/>
              </a:lnSpc>
              <a:spcBef>
                <a:spcPts val="0"/>
              </a:spcBef>
              <a:spcAft>
                <a:spcPts val="0"/>
              </a:spcAft>
              <a:buClr>
                <a:srgbClr val="424242"/>
              </a:buClr>
              <a:buSzPts val="1800"/>
              <a:buNone/>
            </a:pPr>
            <a:r>
              <a:t/>
            </a:r>
            <a:endParaRPr b="1" sz="1800"/>
          </a:p>
          <a:p>
            <a:pPr indent="-1339850" lvl="0" marL="1339850" rtl="0" algn="l">
              <a:lnSpc>
                <a:spcPct val="120000"/>
              </a:lnSpc>
              <a:spcBef>
                <a:spcPts val="0"/>
              </a:spcBef>
              <a:spcAft>
                <a:spcPts val="0"/>
              </a:spcAft>
              <a:buClr>
                <a:srgbClr val="424242"/>
              </a:buClr>
              <a:buSzPts val="1800"/>
              <a:buNone/>
            </a:pPr>
            <a:r>
              <a:rPr b="1" lang="en-IE" sz="1800"/>
              <a:t>Case Study: </a:t>
            </a:r>
            <a:endParaRPr/>
          </a:p>
          <a:p>
            <a:pPr indent="-1339850" lvl="0" marL="1339850" rtl="0" algn="l">
              <a:lnSpc>
                <a:spcPct val="120000"/>
              </a:lnSpc>
              <a:spcBef>
                <a:spcPts val="0"/>
              </a:spcBef>
              <a:spcAft>
                <a:spcPts val="0"/>
              </a:spcAft>
              <a:buClr>
                <a:srgbClr val="424242"/>
              </a:buClr>
              <a:buSzPts val="1800"/>
              <a:buNone/>
            </a:pPr>
            <a:r>
              <a:t/>
            </a:r>
            <a:endParaRPr b="1" sz="1800"/>
          </a:p>
          <a:p>
            <a:pPr indent="-1339850" lvl="0" marL="1339850" rtl="0" algn="l">
              <a:lnSpc>
                <a:spcPct val="120000"/>
              </a:lnSpc>
              <a:spcBef>
                <a:spcPts val="0"/>
              </a:spcBef>
              <a:spcAft>
                <a:spcPts val="0"/>
              </a:spcAft>
              <a:buClr>
                <a:srgbClr val="424242"/>
              </a:buClr>
              <a:buSzPts val="1800"/>
              <a:buNone/>
            </a:pPr>
            <a:r>
              <a:rPr b="1" lang="en-IE" sz="1800"/>
              <a:t>Pubblicazione:</a:t>
            </a:r>
            <a:r>
              <a:rPr lang="en-IE" sz="1800"/>
              <a:t> Lal, R. 2004. Soil carbon sequestration to mitigate climate change. Geoderma. Vol 123 (1-2_. P 1-22.</a:t>
            </a:r>
            <a:endParaRPr/>
          </a:p>
          <a:p>
            <a:pPr indent="-1339850" lvl="0" marL="1339850" rtl="0" algn="l">
              <a:lnSpc>
                <a:spcPct val="120000"/>
              </a:lnSpc>
              <a:spcBef>
                <a:spcPts val="0"/>
              </a:spcBef>
              <a:spcAft>
                <a:spcPts val="0"/>
              </a:spcAft>
              <a:buClr>
                <a:srgbClr val="424242"/>
              </a:buClr>
              <a:buSzPts val="1800"/>
              <a:buNone/>
            </a:pPr>
            <a:r>
              <a:rPr lang="en-IE" sz="1800"/>
              <a:t> </a:t>
            </a:r>
            <a:endParaRPr/>
          </a:p>
          <a:p>
            <a:pPr indent="-1225550" lvl="0" marL="1339850" rtl="0" algn="l">
              <a:lnSpc>
                <a:spcPct val="120000"/>
              </a:lnSpc>
              <a:spcBef>
                <a:spcPts val="0"/>
              </a:spcBef>
              <a:spcAft>
                <a:spcPts val="0"/>
              </a:spcAft>
              <a:buClr>
                <a:srgbClr val="E8A116"/>
              </a:buClr>
              <a:buSzPts val="1800"/>
              <a:buFont typeface="Arial"/>
              <a:buNone/>
            </a:pPr>
            <a:r>
              <a:t/>
            </a:r>
            <a:endParaRPr sz="1800"/>
          </a:p>
        </p:txBody>
      </p:sp>
      <p:sp>
        <p:nvSpPr>
          <p:cNvPr id="1396" name="Google Shape;1396;p7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1397" name="Google Shape;1397;p7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74"/>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3" name="Google Shape;1403;p74"/>
          <p:cNvSpPr txBox="1"/>
          <p:nvPr>
            <p:ph idx="1" type="body"/>
          </p:nvPr>
        </p:nvSpPr>
        <p:spPr>
          <a:xfrm>
            <a:off x="622942" y="2109936"/>
            <a:ext cx="10946100" cy="3428700"/>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000">
                <a:solidFill>
                  <a:srgbClr val="424242"/>
                </a:solidFill>
              </a:rPr>
              <a:t>Secondo la normativa europea, il termine ‘rifiuto’ si riferisce a uno scarto, ed è definito come ‘qualsiasi sostanza o oggetto che il detentore scarta o intende o è tenuto a scartare’. Per gestione dei rifiuti ‘si intende la raccolta, il trasporto, il recupero e lo smaltimento dei rifiuti, e comprende la supervisione di tali operazioni e la successiva gestione dei siti di smaltimento’. La gestione dei rifiuti in modo rispettoso dell’ambiente e l’utilizzo dei materiali secondari in essi contenuti sono elementi chiave della politica ambientale dell’UE.</a:t>
            </a:r>
            <a:endParaRPr sz="2000"/>
          </a:p>
          <a:p>
            <a:pPr indent="0" lvl="0" marL="0" rtl="0" algn="just">
              <a:lnSpc>
                <a:spcPct val="106363"/>
              </a:lnSpc>
              <a:spcBef>
                <a:spcPts val="0"/>
              </a:spcBef>
              <a:spcAft>
                <a:spcPts val="0"/>
              </a:spcAft>
              <a:buClr>
                <a:srgbClr val="424242"/>
              </a:buClr>
              <a:buSzPts val="2200"/>
              <a:buNone/>
            </a:pPr>
            <a:r>
              <a:t/>
            </a:r>
            <a:endParaRPr sz="2000">
              <a:solidFill>
                <a:srgbClr val="424242"/>
              </a:solidFill>
            </a:endParaRPr>
          </a:p>
          <a:p>
            <a:pPr indent="0" lvl="0" marL="0" rtl="0" algn="just">
              <a:lnSpc>
                <a:spcPct val="106363"/>
              </a:lnSpc>
              <a:spcBef>
                <a:spcPts val="0"/>
              </a:spcBef>
              <a:spcAft>
                <a:spcPts val="0"/>
              </a:spcAft>
              <a:buClr>
                <a:srgbClr val="424242"/>
              </a:buClr>
              <a:buSzPts val="2200"/>
              <a:buNone/>
            </a:pPr>
            <a:r>
              <a:rPr lang="en-IE" sz="2000">
                <a:solidFill>
                  <a:srgbClr val="424242"/>
                </a:solidFill>
              </a:rPr>
              <a:t>La politica dell’UE sui rifiuti mira a tutelare l’ambiente e la salute umana, favorendo la transizione dell’UE verso un’economia circolare. Stabilisce obiettivi e traguardi per: migliorare la gestione dei rifiuti; stimolare l’innovazione nel riciclaggio e limitare le discariche. Tuttavia, il livello di produzione di rifiuti nell’UE dipende in modo significativo dallo sviluppo economico per cui più un paese è ricco, più rifiuti sono prodotti. Comportamenti di riduzione, riutilizzo e riciclaggio dei rifiuti </a:t>
            </a:r>
            <a:r>
              <a:rPr lang="en-IE" sz="2000">
                <a:solidFill>
                  <a:srgbClr val="424242"/>
                </a:solidFill>
              </a:rPr>
              <a:t>(le “3R”) sono stati ampiamente accettati.</a:t>
            </a:r>
            <a:endParaRPr sz="2000"/>
          </a:p>
        </p:txBody>
      </p:sp>
      <p:sp>
        <p:nvSpPr>
          <p:cNvPr id="1404" name="Google Shape;1404;p74"/>
          <p:cNvSpPr txBox="1"/>
          <p:nvPr>
            <p:ph idx="2" type="body"/>
          </p:nvPr>
        </p:nvSpPr>
        <p:spPr>
          <a:xfrm>
            <a:off x="641260" y="235266"/>
            <a:ext cx="42369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La normativa sulla gestione dei rifiuti</a:t>
            </a:r>
            <a:endParaRPr/>
          </a:p>
          <a:p>
            <a:pPr indent="0" lvl="0" marL="0" rtl="0" algn="l">
              <a:lnSpc>
                <a:spcPct val="103333"/>
              </a:lnSpc>
              <a:spcBef>
                <a:spcPts val="0"/>
              </a:spcBef>
              <a:spcAft>
                <a:spcPts val="0"/>
              </a:spcAft>
              <a:buClr>
                <a:srgbClr val="086575"/>
              </a:buClr>
              <a:buSzPts val="3600"/>
              <a:buNone/>
            </a:pPr>
            <a:r>
              <a:t/>
            </a:r>
            <a:endParaRPr/>
          </a:p>
        </p:txBody>
      </p:sp>
      <p:cxnSp>
        <p:nvCxnSpPr>
          <p:cNvPr id="1405" name="Google Shape;1405;p74"/>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406" name="Google Shape;1406;p74"/>
          <p:cNvGrpSpPr/>
          <p:nvPr/>
        </p:nvGrpSpPr>
        <p:grpSpPr>
          <a:xfrm>
            <a:off x="10206610" y="900599"/>
            <a:ext cx="1012049" cy="1023927"/>
            <a:chOff x="7190753" y="5365577"/>
            <a:chExt cx="745522" cy="754272"/>
          </a:xfrm>
        </p:grpSpPr>
        <p:grpSp>
          <p:nvGrpSpPr>
            <p:cNvPr id="1407" name="Google Shape;1407;p74"/>
            <p:cNvGrpSpPr/>
            <p:nvPr/>
          </p:nvGrpSpPr>
          <p:grpSpPr>
            <a:xfrm>
              <a:off x="7353351" y="5647412"/>
              <a:ext cx="420044" cy="75879"/>
              <a:chOff x="7353351" y="5647412"/>
              <a:chExt cx="420044" cy="75879"/>
            </a:xfrm>
          </p:grpSpPr>
          <p:sp>
            <p:nvSpPr>
              <p:cNvPr id="1408" name="Google Shape;1408;p74"/>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9" name="Google Shape;1409;p74"/>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10" name="Google Shape;1410;p74"/>
            <p:cNvGrpSpPr/>
            <p:nvPr/>
          </p:nvGrpSpPr>
          <p:grpSpPr>
            <a:xfrm>
              <a:off x="7190753" y="5365577"/>
              <a:ext cx="745522" cy="754272"/>
              <a:chOff x="7190753" y="5365577"/>
              <a:chExt cx="745522" cy="754272"/>
            </a:xfrm>
          </p:grpSpPr>
          <p:sp>
            <p:nvSpPr>
              <p:cNvPr id="1411" name="Google Shape;1411;p74"/>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2" name="Google Shape;1412;p74"/>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3" name="Google Shape;1413;p74"/>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4" name="Google Shape;1414;p74"/>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5" name="Google Shape;1415;p74"/>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6" name="Google Shape;1416;p74"/>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7" name="Google Shape;1417;p74"/>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8" name="Google Shape;1418;p74"/>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9" name="Google Shape;1419;p74"/>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75"/>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5" name="Google Shape;1425;p75"/>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La Direttiva Quadro sui rifiuti </a:t>
            </a:r>
            <a:r>
              <a:rPr lang="en-IE" sz="2200">
                <a:solidFill>
                  <a:srgbClr val="424242"/>
                </a:solidFill>
              </a:rPr>
              <a:t>2008/98/CE (WFD) è considerata una pietra miliare della moderna gestione dei rifiuti nell’UE. Solo nel 2008 in contesto UE è stato introdotto il concetto di </a:t>
            </a:r>
            <a:r>
              <a:rPr b="1" lang="en-IE" sz="2200">
                <a:solidFill>
                  <a:srgbClr val="424242"/>
                </a:solidFill>
              </a:rPr>
              <a:t>gerarchia dei rifiuti</a:t>
            </a:r>
            <a:r>
              <a:rPr lang="en-IE" sz="2200">
                <a:solidFill>
                  <a:srgbClr val="424242"/>
                </a:solidFill>
              </a:rPr>
              <a:t>, insieme a un programma di priorità ben definito per le operazioni di prevenzione e gestione dei rifiuti. Più recentemente, la Direttiva 2018/851 ha modificato la WFD rafforzando in modo significativo i requisiti in materia di </a:t>
            </a:r>
            <a:r>
              <a:rPr b="1" lang="en-IE" sz="2200">
                <a:solidFill>
                  <a:srgbClr val="424242"/>
                </a:solidFill>
              </a:rPr>
              <a:t>prevenzione dei rifiuti</a:t>
            </a:r>
            <a:r>
              <a:rPr lang="en-IE" sz="2200">
                <a:solidFill>
                  <a:srgbClr val="424242"/>
                </a:solidFill>
              </a:rPr>
              <a:t>.</a:t>
            </a:r>
            <a:endParaRPr sz="2200">
              <a:solidFill>
                <a:srgbClr val="424242"/>
              </a:solidFill>
            </a:endParaRPr>
          </a:p>
          <a:p>
            <a:pPr indent="0" lvl="0" marL="0" rtl="0" algn="just">
              <a:lnSpc>
                <a:spcPct val="106363"/>
              </a:lnSpc>
              <a:spcBef>
                <a:spcPts val="0"/>
              </a:spcBef>
              <a:spcAft>
                <a:spcPts val="0"/>
              </a:spcAft>
              <a:buClr>
                <a:srgbClr val="424242"/>
              </a:buClr>
              <a:buSzPts val="2200"/>
              <a:buNone/>
            </a:pPr>
            <a:r>
              <a:t/>
            </a:r>
            <a:endParaRPr sz="2200">
              <a:solidFill>
                <a:srgbClr val="424242"/>
              </a:solidFill>
            </a:endParaRPr>
          </a:p>
          <a:p>
            <a:pPr indent="0" lvl="0" marL="0" rtl="0" algn="just">
              <a:lnSpc>
                <a:spcPct val="106363"/>
              </a:lnSpc>
              <a:spcBef>
                <a:spcPts val="0"/>
              </a:spcBef>
              <a:spcAft>
                <a:spcPts val="0"/>
              </a:spcAft>
              <a:buClr>
                <a:srgbClr val="424242"/>
              </a:buClr>
              <a:buSzPts val="2200"/>
              <a:buNone/>
            </a:pPr>
            <a:r>
              <a:rPr lang="en-IE" sz="2200">
                <a:solidFill>
                  <a:srgbClr val="424242"/>
                </a:solidFill>
              </a:rPr>
              <a:t>Rispetto al </a:t>
            </a:r>
            <a:r>
              <a:rPr b="1" lang="en-IE" sz="2200">
                <a:solidFill>
                  <a:srgbClr val="424242"/>
                </a:solidFill>
              </a:rPr>
              <a:t>quadro delle</a:t>
            </a:r>
            <a:r>
              <a:rPr lang="en-IE" sz="2200">
                <a:solidFill>
                  <a:srgbClr val="424242"/>
                </a:solidFill>
              </a:rPr>
              <a:t> </a:t>
            </a:r>
            <a:r>
              <a:rPr b="1" lang="en-IE" sz="2200">
                <a:solidFill>
                  <a:srgbClr val="424242"/>
                </a:solidFill>
              </a:rPr>
              <a:t>3R dell’economia circolare</a:t>
            </a:r>
            <a:r>
              <a:rPr lang="en-IE" sz="2200">
                <a:solidFill>
                  <a:srgbClr val="424242"/>
                </a:solidFill>
              </a:rPr>
              <a:t>, la gerarchia dei rifiuti stabilisce un ordine di priorità nella gestione dei rifiuti sotto forma di una piramide rovesciata a cinque fasi, dall’opzione preferita di ‘prevenzione’ all’opzione di ultima istanza di ‘smaltimento’ (es. passando dall’opzione meno dannosa per l’ambiente a quella con il maggiore impatto ambientale).</a:t>
            </a:r>
            <a:endParaRPr/>
          </a:p>
        </p:txBody>
      </p:sp>
      <p:sp>
        <p:nvSpPr>
          <p:cNvPr id="1426" name="Google Shape;1426;p75"/>
          <p:cNvSpPr txBox="1"/>
          <p:nvPr>
            <p:ph idx="2" type="body"/>
          </p:nvPr>
        </p:nvSpPr>
        <p:spPr>
          <a:xfrm>
            <a:off x="641260" y="246566"/>
            <a:ext cx="42369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La normativa sulla gestione dei rifiuti</a:t>
            </a:r>
            <a:endParaRPr/>
          </a:p>
          <a:p>
            <a:pPr indent="0" lvl="0" marL="0" rtl="0" algn="l">
              <a:lnSpc>
                <a:spcPct val="103333"/>
              </a:lnSpc>
              <a:spcBef>
                <a:spcPts val="0"/>
              </a:spcBef>
              <a:spcAft>
                <a:spcPts val="0"/>
              </a:spcAft>
              <a:buClr>
                <a:srgbClr val="086575"/>
              </a:buClr>
              <a:buSzPts val="3600"/>
              <a:buNone/>
            </a:pPr>
            <a:r>
              <a:t/>
            </a:r>
            <a:endParaRPr/>
          </a:p>
        </p:txBody>
      </p:sp>
      <p:cxnSp>
        <p:nvCxnSpPr>
          <p:cNvPr id="1427" name="Google Shape;1427;p75"/>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428" name="Google Shape;1428;p75"/>
          <p:cNvGrpSpPr/>
          <p:nvPr/>
        </p:nvGrpSpPr>
        <p:grpSpPr>
          <a:xfrm>
            <a:off x="10206610" y="900599"/>
            <a:ext cx="1012049" cy="1023927"/>
            <a:chOff x="7190753" y="5365577"/>
            <a:chExt cx="745522" cy="754272"/>
          </a:xfrm>
        </p:grpSpPr>
        <p:grpSp>
          <p:nvGrpSpPr>
            <p:cNvPr id="1429" name="Google Shape;1429;p75"/>
            <p:cNvGrpSpPr/>
            <p:nvPr/>
          </p:nvGrpSpPr>
          <p:grpSpPr>
            <a:xfrm>
              <a:off x="7353351" y="5647412"/>
              <a:ext cx="420044" cy="75879"/>
              <a:chOff x="7353351" y="5647412"/>
              <a:chExt cx="420044" cy="75879"/>
            </a:xfrm>
          </p:grpSpPr>
          <p:sp>
            <p:nvSpPr>
              <p:cNvPr id="1430" name="Google Shape;1430;p75"/>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1" name="Google Shape;1431;p75"/>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32" name="Google Shape;1432;p75"/>
            <p:cNvGrpSpPr/>
            <p:nvPr/>
          </p:nvGrpSpPr>
          <p:grpSpPr>
            <a:xfrm>
              <a:off x="7190753" y="5365577"/>
              <a:ext cx="745522" cy="754272"/>
              <a:chOff x="7190753" y="5365577"/>
              <a:chExt cx="745522" cy="754272"/>
            </a:xfrm>
          </p:grpSpPr>
          <p:sp>
            <p:nvSpPr>
              <p:cNvPr id="1433" name="Google Shape;1433;p75"/>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4" name="Google Shape;1434;p75"/>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5" name="Google Shape;1435;p75"/>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6" name="Google Shape;1436;p75"/>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7" name="Google Shape;1437;p75"/>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8" name="Google Shape;1438;p75"/>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9" name="Google Shape;1439;p75"/>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0" name="Google Shape;1440;p75"/>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1" name="Google Shape;1441;p75"/>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76"/>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7" name="Google Shape;1447;p76"/>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Qualsiasi azienda o ente pubblico che produce rifiuti ha l’obbligo di fornire la prova di applicazione pratica della gerarchia dei rifiuti. Ogni paese europeo ha una legislazione nazionale significativa in materia di regolamentazione dei requisiti per i rifiuti. A differenza dei rifiuti, i “sottoprodotti” sono sostanze risultanti da un processo produttivo, il cui scopo primario non è la produzione di tale bene, ma il suo riutilizzo legale senza impatti negativi sull’ambiente e sulla salute (es. lo spargimento di liquami per la concimazione del suolo). La decisione se una determinata sostanza sia o meno un sottoprodotto deve essere presa in primo luogo dal produttore stesso, insieme alle autorità nazionali competenti, sulla base della legislazione nazionale applicabile che recepisce la WFD.</a:t>
            </a:r>
            <a:endParaRPr/>
          </a:p>
        </p:txBody>
      </p:sp>
      <p:sp>
        <p:nvSpPr>
          <p:cNvPr id="1448" name="Google Shape;1448;p76"/>
          <p:cNvSpPr txBox="1"/>
          <p:nvPr>
            <p:ph idx="2" type="body"/>
          </p:nvPr>
        </p:nvSpPr>
        <p:spPr>
          <a:xfrm>
            <a:off x="641260" y="299466"/>
            <a:ext cx="42369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La normativa sulla gestione dei rifiuti</a:t>
            </a:r>
            <a:endParaRPr/>
          </a:p>
          <a:p>
            <a:pPr indent="0" lvl="0" marL="0" rtl="0" algn="l">
              <a:lnSpc>
                <a:spcPct val="103333"/>
              </a:lnSpc>
              <a:spcBef>
                <a:spcPts val="0"/>
              </a:spcBef>
              <a:spcAft>
                <a:spcPts val="0"/>
              </a:spcAft>
              <a:buClr>
                <a:srgbClr val="086575"/>
              </a:buClr>
              <a:buSzPts val="3600"/>
              <a:buNone/>
            </a:pPr>
            <a:r>
              <a:t/>
            </a:r>
            <a:endParaRPr/>
          </a:p>
        </p:txBody>
      </p:sp>
      <p:cxnSp>
        <p:nvCxnSpPr>
          <p:cNvPr id="1449" name="Google Shape;1449;p76"/>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450" name="Google Shape;1450;p76"/>
          <p:cNvGrpSpPr/>
          <p:nvPr/>
        </p:nvGrpSpPr>
        <p:grpSpPr>
          <a:xfrm>
            <a:off x="10206610" y="900599"/>
            <a:ext cx="1012049" cy="1023927"/>
            <a:chOff x="7190753" y="5365577"/>
            <a:chExt cx="745522" cy="754272"/>
          </a:xfrm>
        </p:grpSpPr>
        <p:grpSp>
          <p:nvGrpSpPr>
            <p:cNvPr id="1451" name="Google Shape;1451;p76"/>
            <p:cNvGrpSpPr/>
            <p:nvPr/>
          </p:nvGrpSpPr>
          <p:grpSpPr>
            <a:xfrm>
              <a:off x="7353351" y="5647412"/>
              <a:ext cx="420044" cy="75879"/>
              <a:chOff x="7353351" y="5647412"/>
              <a:chExt cx="420044" cy="75879"/>
            </a:xfrm>
          </p:grpSpPr>
          <p:sp>
            <p:nvSpPr>
              <p:cNvPr id="1452" name="Google Shape;1452;p76"/>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3" name="Google Shape;1453;p76"/>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54" name="Google Shape;1454;p76"/>
            <p:cNvGrpSpPr/>
            <p:nvPr/>
          </p:nvGrpSpPr>
          <p:grpSpPr>
            <a:xfrm>
              <a:off x="7190753" y="5365577"/>
              <a:ext cx="745522" cy="754272"/>
              <a:chOff x="7190753" y="5365577"/>
              <a:chExt cx="745522" cy="754272"/>
            </a:xfrm>
          </p:grpSpPr>
          <p:sp>
            <p:nvSpPr>
              <p:cNvPr id="1455" name="Google Shape;1455;p76"/>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6" name="Google Shape;1456;p76"/>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7" name="Google Shape;1457;p76"/>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8" name="Google Shape;1458;p76"/>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9" name="Google Shape;1459;p76"/>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0" name="Google Shape;1460;p76"/>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1" name="Google Shape;1461;p76"/>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2" name="Google Shape;1462;p76"/>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3" name="Google Shape;1463;p76"/>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77"/>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9" name="Google Shape;1469;p77"/>
          <p:cNvSpPr txBox="1"/>
          <p:nvPr>
            <p:ph idx="1" type="body"/>
          </p:nvPr>
        </p:nvSpPr>
        <p:spPr>
          <a:xfrm>
            <a:off x="622942" y="2128786"/>
            <a:ext cx="10946100" cy="3428700"/>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1900">
                <a:solidFill>
                  <a:srgbClr val="424242"/>
                </a:solidFill>
                <a:highlight>
                  <a:schemeClr val="lt1"/>
                </a:highlight>
              </a:rPr>
              <a:t>La</a:t>
            </a:r>
            <a:r>
              <a:rPr lang="en-IE" sz="1900">
                <a:solidFill>
                  <a:srgbClr val="424242"/>
                </a:solidFill>
                <a:highlight>
                  <a:schemeClr val="lt1"/>
                </a:highlight>
              </a:rPr>
              <a:t> WFD introduce inoltre il concetto di “Cessazione della qualifica di rifiuto” (</a:t>
            </a:r>
            <a:r>
              <a:rPr lang="en-IE" sz="1900">
                <a:solidFill>
                  <a:srgbClr val="424242"/>
                </a:solidFill>
                <a:highlight>
                  <a:schemeClr val="lt1"/>
                </a:highlight>
              </a:rPr>
              <a:t>end-of-waste, </a:t>
            </a:r>
            <a:r>
              <a:rPr lang="en-IE" sz="1900">
                <a:solidFill>
                  <a:srgbClr val="424242"/>
                </a:solidFill>
                <a:highlight>
                  <a:schemeClr val="lt1"/>
                </a:highlight>
              </a:rPr>
              <a:t>EoW), stabilendo le condizioni in base alle quali le sostanze considerate rifiuto possono raggiungere, d</a:t>
            </a:r>
            <a:r>
              <a:rPr lang="en-IE" sz="1900">
                <a:solidFill>
                  <a:srgbClr val="424242"/>
                </a:solidFill>
              </a:rPr>
              <a:t>opo essere state sottoposte a un’operazione di recupero (compreso il riciclaggio), status di non rifiuto e quindi non rientrare nell’ambito di applicazione della normativa sui rifiuti. I rifiuti prodotti dalla lavorazione degli alimenti possono includere i sottoprodotti di origine animale (APB), ovvero materiali di origine animale non consumati. Gli APB sono suddivisi in tre categorie a  seconda del rischio.</a:t>
            </a:r>
            <a:endParaRPr sz="1900">
              <a:solidFill>
                <a:srgbClr val="424242"/>
              </a:solidFill>
            </a:endParaRPr>
          </a:p>
          <a:p>
            <a:pPr indent="-12700" lvl="0" marL="12700" rtl="0" algn="just">
              <a:lnSpc>
                <a:spcPct val="106363"/>
              </a:lnSpc>
              <a:spcBef>
                <a:spcPts val="0"/>
              </a:spcBef>
              <a:spcAft>
                <a:spcPts val="0"/>
              </a:spcAft>
              <a:buClr>
                <a:srgbClr val="424242"/>
              </a:buClr>
              <a:buSzPts val="2200"/>
              <a:buNone/>
            </a:pPr>
            <a:r>
              <a:t/>
            </a:r>
            <a:endParaRPr sz="1900">
              <a:solidFill>
                <a:srgbClr val="424242"/>
              </a:solidFill>
            </a:endParaRPr>
          </a:p>
          <a:p>
            <a:pPr indent="0" lvl="0" marL="0" rtl="0" algn="just">
              <a:lnSpc>
                <a:spcPct val="106363"/>
              </a:lnSpc>
              <a:spcBef>
                <a:spcPts val="0"/>
              </a:spcBef>
              <a:spcAft>
                <a:spcPts val="0"/>
              </a:spcAft>
              <a:buClr>
                <a:srgbClr val="424242"/>
              </a:buClr>
              <a:buSzPts val="2200"/>
              <a:buNone/>
            </a:pPr>
            <a:r>
              <a:rPr lang="en-IE" sz="1900">
                <a:solidFill>
                  <a:srgbClr val="424242"/>
                </a:solidFill>
              </a:rPr>
              <a:t>È necessario verificare i requisiti per le autorizzazioni sui rifiuti nelle attività personali </a:t>
            </a:r>
            <a:r>
              <a:rPr lang="en-IE" sz="1900">
                <a:solidFill>
                  <a:srgbClr val="424242"/>
                </a:solidFill>
              </a:rPr>
              <a:t>insieme al fornitore locale di servizi di  gestione dei rifiuti e alle autorità di regolamentazione </a:t>
            </a:r>
            <a:r>
              <a:rPr lang="en-IE" sz="1900">
                <a:solidFill>
                  <a:srgbClr val="424242"/>
                </a:solidFill>
              </a:rPr>
              <a:t>(es. permessi, licenze, certificato di registrazione, requisiti per la differenziazione, ecc.). Per progetti su scala comunitaria potrebbero essere necessarie autorizzazioni burocratiche significative e autorizzazioni di pianificazione territoriale al fine di trattare/immagazzinare/riciclare/recuperare o smaltire i rifiuti. Anche gli effluenti liquidi “commerciali” prodotti in loco possono richiedere una licenza prima dello scarico negli impianti di trattamento delle acque reflue.</a:t>
            </a:r>
            <a:endParaRPr sz="2600"/>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p:txBody>
      </p:sp>
      <p:sp>
        <p:nvSpPr>
          <p:cNvPr id="1470" name="Google Shape;1470;p77"/>
          <p:cNvSpPr txBox="1"/>
          <p:nvPr>
            <p:ph idx="2" type="body"/>
          </p:nvPr>
        </p:nvSpPr>
        <p:spPr>
          <a:xfrm>
            <a:off x="641260" y="299466"/>
            <a:ext cx="42369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La normativa sulla gestione dei rifiuti</a:t>
            </a:r>
            <a:endParaRPr/>
          </a:p>
          <a:p>
            <a:pPr indent="0" lvl="0" marL="0" rtl="0" algn="l">
              <a:lnSpc>
                <a:spcPct val="103333"/>
              </a:lnSpc>
              <a:spcBef>
                <a:spcPts val="0"/>
              </a:spcBef>
              <a:spcAft>
                <a:spcPts val="0"/>
              </a:spcAft>
              <a:buClr>
                <a:srgbClr val="086575"/>
              </a:buClr>
              <a:buSzPts val="3600"/>
              <a:buNone/>
            </a:pPr>
            <a:r>
              <a:t/>
            </a:r>
            <a:endParaRPr/>
          </a:p>
        </p:txBody>
      </p:sp>
      <p:cxnSp>
        <p:nvCxnSpPr>
          <p:cNvPr id="1471" name="Google Shape;1471;p77"/>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472" name="Google Shape;1472;p77"/>
          <p:cNvGrpSpPr/>
          <p:nvPr/>
        </p:nvGrpSpPr>
        <p:grpSpPr>
          <a:xfrm>
            <a:off x="10206610" y="900599"/>
            <a:ext cx="1012049" cy="1023927"/>
            <a:chOff x="7190753" y="5365577"/>
            <a:chExt cx="745522" cy="754272"/>
          </a:xfrm>
        </p:grpSpPr>
        <p:grpSp>
          <p:nvGrpSpPr>
            <p:cNvPr id="1473" name="Google Shape;1473;p77"/>
            <p:cNvGrpSpPr/>
            <p:nvPr/>
          </p:nvGrpSpPr>
          <p:grpSpPr>
            <a:xfrm>
              <a:off x="7353351" y="5647412"/>
              <a:ext cx="420044" cy="75879"/>
              <a:chOff x="7353351" y="5647412"/>
              <a:chExt cx="420044" cy="75879"/>
            </a:xfrm>
          </p:grpSpPr>
          <p:sp>
            <p:nvSpPr>
              <p:cNvPr id="1474" name="Google Shape;1474;p77"/>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5" name="Google Shape;1475;p77"/>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76" name="Google Shape;1476;p77"/>
            <p:cNvGrpSpPr/>
            <p:nvPr/>
          </p:nvGrpSpPr>
          <p:grpSpPr>
            <a:xfrm>
              <a:off x="7190753" y="5365577"/>
              <a:ext cx="745522" cy="754272"/>
              <a:chOff x="7190753" y="5365577"/>
              <a:chExt cx="745522" cy="754272"/>
            </a:xfrm>
          </p:grpSpPr>
          <p:sp>
            <p:nvSpPr>
              <p:cNvPr id="1477" name="Google Shape;1477;p77"/>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8" name="Google Shape;1478;p77"/>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9" name="Google Shape;1479;p77"/>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0" name="Google Shape;1480;p77"/>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1" name="Google Shape;1481;p77"/>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2" name="Google Shape;1482;p77"/>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3" name="Google Shape;1483;p77"/>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4" name="Google Shape;1484;p77"/>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5" name="Google Shape;1485;p77"/>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8"/>
          <p:cNvSpPr txBox="1"/>
          <p:nvPr>
            <p:ph idx="1" type="body"/>
          </p:nvPr>
        </p:nvSpPr>
        <p:spPr>
          <a:xfrm>
            <a:off x="3694929" y="761603"/>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Esaminare e valutare l’importanza della riduzione dello spreco e dell’economia circolare che previene i rifiuti</a:t>
            </a:r>
            <a:r>
              <a:rPr lang="en-IE">
                <a:solidFill>
                  <a:srgbClr val="424242"/>
                </a:solidFill>
              </a:rPr>
              <a:t>: composting e upcycling nel contesto urbano</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Essere conforme alla normativa europea e locale sulla gestione dei rifiuti</a:t>
            </a:r>
            <a:endParaRPr>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Comprendere l’impatto della costruzione di nuovi ecosistemi urbani sul cambiamento climatico</a:t>
            </a:r>
            <a:endParaRPr sz="1100">
              <a:solidFill>
                <a:srgbClr val="424242"/>
              </a:solidFill>
            </a:endParaRPr>
          </a:p>
        </p:txBody>
      </p:sp>
      <p:sp>
        <p:nvSpPr>
          <p:cNvPr id="269" name="Google Shape;269;p8"/>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Obiettivi Formativi</a:t>
            </a:r>
            <a:endParaRPr/>
          </a:p>
        </p:txBody>
      </p:sp>
      <p:sp>
        <p:nvSpPr>
          <p:cNvPr id="270" name="Google Shape;270;p8"/>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i="1" lang="en-IE" sz="2600">
                <a:solidFill>
                  <a:srgbClr val="424242"/>
                </a:solidFill>
                <a:latin typeface="Calibri"/>
                <a:ea typeface="Calibri"/>
                <a:cs typeface="Calibri"/>
                <a:sym typeface="Calibri"/>
              </a:rPr>
              <a:t>Al termine di questo corso, il formatore dovrebbe essere in grado di:</a:t>
            </a:r>
            <a:endParaRPr b="0" i="0" sz="1400" u="none" cap="none" strike="noStrike">
              <a:solidFill>
                <a:srgbClr val="000000"/>
              </a:solidFill>
              <a:latin typeface="Arial"/>
              <a:ea typeface="Arial"/>
              <a:cs typeface="Arial"/>
              <a:sym typeface="Arial"/>
            </a:endParaRPr>
          </a:p>
          <a:p>
            <a:pPr indent="-15875" lvl="0" marL="15875" marR="0" rtl="0" algn="l">
              <a:lnSpc>
                <a:spcPct val="90000"/>
              </a:lnSpc>
              <a:spcBef>
                <a:spcPts val="1000"/>
              </a:spcBef>
              <a:spcAft>
                <a:spcPts val="0"/>
              </a:spcAft>
              <a:buClr>
                <a:srgbClr val="086575"/>
              </a:buClr>
              <a:buSzPts val="2600"/>
              <a:buFont typeface="Arial"/>
              <a:buNone/>
            </a:pPr>
            <a:r>
              <a:t/>
            </a:r>
            <a:endParaRPr b="0" i="0" sz="2600" u="none" cap="none" strike="noStrike">
              <a:solidFill>
                <a:srgbClr val="424242"/>
              </a:solidFill>
              <a:latin typeface="Calibri"/>
              <a:ea typeface="Calibri"/>
              <a:cs typeface="Calibri"/>
              <a:sym typeface="Calibri"/>
            </a:endParaRPr>
          </a:p>
        </p:txBody>
      </p:sp>
      <p:cxnSp>
        <p:nvCxnSpPr>
          <p:cNvPr id="271" name="Google Shape;271;p8"/>
          <p:cNvCxnSpPr/>
          <p:nvPr/>
        </p:nvCxnSpPr>
        <p:spPr>
          <a:xfrm>
            <a:off x="3107689" y="31557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72" name="Google Shape;272;p8"/>
          <p:cNvGrpSpPr/>
          <p:nvPr/>
        </p:nvGrpSpPr>
        <p:grpSpPr>
          <a:xfrm>
            <a:off x="2727451" y="4882206"/>
            <a:ext cx="789352" cy="789216"/>
            <a:chOff x="3258209" y="1217582"/>
            <a:chExt cx="4712093" cy="4711281"/>
          </a:xfrm>
        </p:grpSpPr>
        <p:sp>
          <p:nvSpPr>
            <p:cNvPr id="273" name="Google Shape;273;p8"/>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8"/>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75" name="Google Shape;275;p8"/>
            <p:cNvGrpSpPr/>
            <p:nvPr/>
          </p:nvGrpSpPr>
          <p:grpSpPr>
            <a:xfrm>
              <a:off x="3258209" y="1217582"/>
              <a:ext cx="4712093" cy="4711281"/>
              <a:chOff x="3258209" y="1217582"/>
              <a:chExt cx="4712093" cy="4711281"/>
            </a:xfrm>
          </p:grpSpPr>
          <p:sp>
            <p:nvSpPr>
              <p:cNvPr id="276" name="Google Shape;276;p8"/>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7" name="Google Shape;277;p8"/>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p8"/>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8"/>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 name="Google Shape;280;p8"/>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8"/>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p8"/>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 name="Google Shape;283;p8"/>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p8"/>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 name="Google Shape;285;p8"/>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8"/>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8"/>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8"/>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8"/>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78"/>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1" name="Google Shape;1491;p78"/>
          <p:cNvSpPr txBox="1"/>
          <p:nvPr>
            <p:ph idx="2" type="body"/>
          </p:nvPr>
        </p:nvSpPr>
        <p:spPr>
          <a:xfrm>
            <a:off x="544385" y="295916"/>
            <a:ext cx="42369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La normativa sulla gestione dei rifiuti</a:t>
            </a:r>
            <a:endParaRPr/>
          </a:p>
          <a:p>
            <a:pPr indent="0" lvl="0" marL="0" rtl="0" algn="l">
              <a:lnSpc>
                <a:spcPct val="103333"/>
              </a:lnSpc>
              <a:spcBef>
                <a:spcPts val="0"/>
              </a:spcBef>
              <a:spcAft>
                <a:spcPts val="0"/>
              </a:spcAft>
              <a:buClr>
                <a:srgbClr val="086575"/>
              </a:buClr>
              <a:buSzPts val="3600"/>
              <a:buNone/>
            </a:pPr>
            <a:r>
              <a:t/>
            </a:r>
            <a:endParaRPr/>
          </a:p>
        </p:txBody>
      </p:sp>
      <p:cxnSp>
        <p:nvCxnSpPr>
          <p:cNvPr id="1492" name="Google Shape;1492;p78"/>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493" name="Google Shape;1493;p78"/>
          <p:cNvGrpSpPr/>
          <p:nvPr/>
        </p:nvGrpSpPr>
        <p:grpSpPr>
          <a:xfrm>
            <a:off x="10206610" y="900599"/>
            <a:ext cx="1012049" cy="1023927"/>
            <a:chOff x="7190753" y="5365577"/>
            <a:chExt cx="745522" cy="754272"/>
          </a:xfrm>
        </p:grpSpPr>
        <p:grpSp>
          <p:nvGrpSpPr>
            <p:cNvPr id="1494" name="Google Shape;1494;p78"/>
            <p:cNvGrpSpPr/>
            <p:nvPr/>
          </p:nvGrpSpPr>
          <p:grpSpPr>
            <a:xfrm>
              <a:off x="7353351" y="5647412"/>
              <a:ext cx="420044" cy="75879"/>
              <a:chOff x="7353351" y="5647412"/>
              <a:chExt cx="420044" cy="75879"/>
            </a:xfrm>
          </p:grpSpPr>
          <p:sp>
            <p:nvSpPr>
              <p:cNvPr id="1495" name="Google Shape;1495;p78"/>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6" name="Google Shape;1496;p78"/>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97" name="Google Shape;1497;p78"/>
            <p:cNvGrpSpPr/>
            <p:nvPr/>
          </p:nvGrpSpPr>
          <p:grpSpPr>
            <a:xfrm>
              <a:off x="7190753" y="5365577"/>
              <a:ext cx="745522" cy="754272"/>
              <a:chOff x="7190753" y="5365577"/>
              <a:chExt cx="745522" cy="754272"/>
            </a:xfrm>
          </p:grpSpPr>
          <p:sp>
            <p:nvSpPr>
              <p:cNvPr id="1498" name="Google Shape;1498;p78"/>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9" name="Google Shape;1499;p78"/>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0" name="Google Shape;1500;p78"/>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1" name="Google Shape;1501;p78"/>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2" name="Google Shape;1502;p78"/>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3" name="Google Shape;1503;p78"/>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4" name="Google Shape;1504;p78"/>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5" name="Google Shape;1505;p78"/>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6" name="Google Shape;1506;p78"/>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1507" name="Google Shape;1507;p78"/>
          <p:cNvPicPr preferRelativeResize="0"/>
          <p:nvPr/>
        </p:nvPicPr>
        <p:blipFill rotWithShape="1">
          <a:blip r:embed="rId3">
            <a:alphaModFix/>
          </a:blip>
          <a:srcRect b="0" l="0" r="0" t="0"/>
          <a:stretch/>
        </p:blipFill>
        <p:spPr>
          <a:xfrm>
            <a:off x="544366" y="2049328"/>
            <a:ext cx="5764415" cy="4107016"/>
          </a:xfrm>
          <a:prstGeom prst="rect">
            <a:avLst/>
          </a:prstGeom>
          <a:noFill/>
          <a:ln>
            <a:noFill/>
          </a:ln>
        </p:spPr>
      </p:pic>
      <p:pic>
        <p:nvPicPr>
          <p:cNvPr id="1508" name="Google Shape;1508;p78"/>
          <p:cNvPicPr preferRelativeResize="0"/>
          <p:nvPr/>
        </p:nvPicPr>
        <p:blipFill rotWithShape="1">
          <a:blip r:embed="rId4">
            <a:alphaModFix/>
          </a:blip>
          <a:srcRect b="0" l="0" r="0" t="0"/>
          <a:stretch/>
        </p:blipFill>
        <p:spPr>
          <a:xfrm>
            <a:off x="5249381" y="3796293"/>
            <a:ext cx="6942619" cy="102040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7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4" name="Google Shape;1514;p7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S</a:t>
            </a:r>
            <a:r>
              <a:rPr b="1" lang="en-IE" sz="1800"/>
              <a:t>iti web</a:t>
            </a:r>
            <a:r>
              <a:rPr lang="en-IE" sz="1800"/>
              <a:t>: 	NEU Waste Management Law:</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https://eur-lex.europa.eu/EN/legal-content/summary/eu-waste-management-law.html#:~:text=Waste%20management%20must%20be%20carried,by%20an%20officially%20recognised%20operator</a:t>
            </a:r>
            <a:r>
              <a:rPr lang="en-IE" sz="1800">
                <a:solidFill>
                  <a:srgbClr val="87AF3F"/>
                </a:solidFill>
              </a:rPr>
              <a:t>. </a:t>
            </a:r>
            <a:r>
              <a:rPr lang="en-IE" sz="1800"/>
              <a:t>Waste and Recycling </a:t>
            </a:r>
            <a:r>
              <a:rPr lang="en-IE" sz="1800" u="sng">
                <a:solidFill>
                  <a:srgbClr val="87AF3F"/>
                </a:solidFill>
                <a:hlinkClick r:id="rId4">
                  <a:extLst>
                    <a:ext uri="{A12FA001-AC4F-418D-AE19-62706E023703}">
                      <ahyp:hlinkClr val="tx"/>
                    </a:ext>
                  </a:extLst>
                </a:hlinkClick>
              </a:rPr>
              <a:t>https://environment.ec.europa.eu/topics/waste-and-recycling_en#:~:text=The%20Waste%20Framework%20Directive%20is,of%20waste%20require%20specific%20approaches</a:t>
            </a:r>
            <a:r>
              <a:rPr lang="en-IE" sz="1800"/>
              <a:t>. Foodwaste.ie</a:t>
            </a:r>
            <a:endParaRPr sz="1800"/>
          </a:p>
          <a:p>
            <a:pPr indent="-1296988" lvl="0" marL="1296988" rtl="0" algn="l">
              <a:lnSpc>
                <a:spcPct val="90000"/>
              </a:lnSpc>
              <a:spcBef>
                <a:spcPts val="1000"/>
              </a:spcBef>
              <a:spcAft>
                <a:spcPts val="0"/>
              </a:spcAft>
              <a:buClr>
                <a:srgbClr val="424242"/>
              </a:buClr>
              <a:buSzPts val="1800"/>
              <a:buNone/>
            </a:pPr>
            <a:r>
              <a:t/>
            </a:r>
            <a:endParaRPr sz="1800"/>
          </a:p>
          <a:p>
            <a:pPr indent="-1296988" lvl="0" marL="1296988" rtl="0" algn="l">
              <a:lnSpc>
                <a:spcPct val="90000"/>
              </a:lnSpc>
              <a:spcBef>
                <a:spcPts val="1000"/>
              </a:spcBef>
              <a:spcAft>
                <a:spcPts val="0"/>
              </a:spcAft>
              <a:buClr>
                <a:srgbClr val="424242"/>
              </a:buClr>
              <a:buSzPts val="1800"/>
              <a:buNone/>
            </a:pPr>
            <a:r>
              <a:rPr b="1" lang="en-IE" sz="1800"/>
              <a:t>YouTube</a:t>
            </a:r>
            <a:r>
              <a:rPr lang="en-IE" sz="1800"/>
              <a:t>: 	The waste hierarchy explained: </a:t>
            </a:r>
            <a:r>
              <a:rPr lang="en-IE" sz="1800" u="sng">
                <a:solidFill>
                  <a:srgbClr val="87AF3F"/>
                </a:solidFill>
                <a:hlinkClick r:id="rId5">
                  <a:extLst>
                    <a:ext uri="{A12FA001-AC4F-418D-AE19-62706E023703}">
                      <ahyp:hlinkClr val="tx"/>
                    </a:ext>
                  </a:extLst>
                </a:hlinkClick>
              </a:rPr>
              <a:t>https://www.youtube.com/watch?v=l3pZ4yqTv14</a:t>
            </a:r>
            <a:endParaRPr sz="1800">
              <a:solidFill>
                <a:srgbClr val="87AF3F"/>
              </a:solidFill>
            </a:endParaRPr>
          </a:p>
          <a:p>
            <a:pPr indent="-1296988" lvl="0" marL="1296988" rtl="0" algn="l">
              <a:lnSpc>
                <a:spcPct val="90000"/>
              </a:lnSpc>
              <a:spcBef>
                <a:spcPts val="1000"/>
              </a:spcBef>
              <a:spcAft>
                <a:spcPts val="0"/>
              </a:spcAft>
              <a:buClr>
                <a:srgbClr val="424242"/>
              </a:buClr>
              <a:buSzPts val="1800"/>
              <a:buNone/>
            </a:pPr>
            <a:r>
              <a:t/>
            </a:r>
            <a:endParaRPr sz="1800"/>
          </a:p>
          <a:p>
            <a:pPr indent="-1296988" lvl="0" marL="1296988" rtl="0" algn="l">
              <a:lnSpc>
                <a:spcPct val="90000"/>
              </a:lnSpc>
              <a:spcBef>
                <a:spcPts val="1000"/>
              </a:spcBef>
              <a:spcAft>
                <a:spcPts val="0"/>
              </a:spcAft>
              <a:buClr>
                <a:srgbClr val="424242"/>
              </a:buClr>
              <a:buSzPts val="1800"/>
              <a:buNone/>
            </a:pPr>
            <a:r>
              <a:rPr b="1" lang="en-IE" sz="1800"/>
              <a:t>Case Study: 	</a:t>
            </a:r>
            <a:r>
              <a:rPr lang="en-IE" sz="1800"/>
              <a:t>Au Bon Transit, Cork Urban Soil</a:t>
            </a:r>
            <a:endParaRPr/>
          </a:p>
          <a:p>
            <a:pPr indent="-1296988" lvl="0" marL="1296988" rtl="0" algn="l">
              <a:lnSpc>
                <a:spcPct val="90000"/>
              </a:lnSpc>
              <a:spcBef>
                <a:spcPts val="1000"/>
              </a:spcBef>
              <a:spcAft>
                <a:spcPts val="0"/>
              </a:spcAft>
              <a:buClr>
                <a:srgbClr val="424242"/>
              </a:buClr>
              <a:buSzPts val="1800"/>
              <a:buNone/>
            </a:pPr>
            <a:r>
              <a:t/>
            </a:r>
            <a:endParaRPr sz="1800"/>
          </a:p>
          <a:p>
            <a:pPr indent="-1296988" lvl="0" marL="1296988" rtl="0" algn="l">
              <a:lnSpc>
                <a:spcPct val="90000"/>
              </a:lnSpc>
              <a:spcBef>
                <a:spcPts val="1000"/>
              </a:spcBef>
              <a:spcAft>
                <a:spcPts val="0"/>
              </a:spcAft>
              <a:buClr>
                <a:srgbClr val="424242"/>
              </a:buClr>
              <a:buSzPts val="1800"/>
              <a:buNone/>
            </a:pPr>
            <a:r>
              <a:rPr b="1" lang="en-IE" sz="1800"/>
              <a:t>Pubblicazione</a:t>
            </a:r>
            <a:r>
              <a:rPr lang="en-IE" sz="1800"/>
              <a:t>:Zhang, C. et al. 2022. An overview of the waste hierarchy framework for analyzing the circularity in construction and demolition waste management in Europe. Science of The Total Environment. Vol. 803</a:t>
            </a:r>
            <a:endParaRPr/>
          </a:p>
          <a:p>
            <a:pPr indent="-1296988" lvl="0" marL="1296988" rtl="0" algn="l">
              <a:lnSpc>
                <a:spcPct val="90000"/>
              </a:lnSpc>
              <a:spcBef>
                <a:spcPts val="1000"/>
              </a:spcBef>
              <a:spcAft>
                <a:spcPts val="0"/>
              </a:spcAft>
              <a:buClr>
                <a:srgbClr val="424242"/>
              </a:buClr>
              <a:buSzPts val="1800"/>
              <a:buNone/>
            </a:pPr>
            <a:r>
              <a:rPr lang="en-IE" sz="1800"/>
              <a:t>	Minelgaitė, A. and Liobikienė, G. 2019. Waste problem in European Union and its influence on waste management behaviours, Science of The Total Environment. Vol. 667.</a:t>
            </a:r>
            <a:endParaRPr/>
          </a:p>
          <a:p>
            <a:pPr indent="-1296988" lvl="0" marL="1296988" rtl="0" algn="l">
              <a:lnSpc>
                <a:spcPct val="90000"/>
              </a:lnSpc>
              <a:spcBef>
                <a:spcPts val="1000"/>
              </a:spcBef>
              <a:spcAft>
                <a:spcPts val="0"/>
              </a:spcAft>
              <a:buClr>
                <a:srgbClr val="424242"/>
              </a:buClr>
              <a:buSzPts val="1800"/>
              <a:buNone/>
            </a:pPr>
            <a:r>
              <a:rPr lang="en-IE" sz="1800"/>
              <a:t>	</a:t>
            </a:r>
            <a:endParaRPr/>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1515" name="Google Shape;1515;p7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1516" name="Google Shape;1516;p7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80"/>
          <p:cNvSpPr txBox="1"/>
          <p:nvPr>
            <p:ph idx="1" type="body"/>
          </p:nvPr>
        </p:nvSpPr>
        <p:spPr>
          <a:xfrm>
            <a:off x="3989204" y="487477"/>
            <a:ext cx="7885018"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1900">
                <a:solidFill>
                  <a:srgbClr val="424242"/>
                </a:solidFill>
              </a:rPr>
              <a:t>L’Unione Europea produce ogni anno più di 2.2 miliardi di tonnellate di rifiuti. Attualmente sta aggiornando la propria normativa di gestione dei rifiuti per promuovere il passaggio a un modello più sostenibile noto come economia circolare. Mentre il mondo si muove verso il futuro urbano, il modello di economia circolare, il cosiddetto </a:t>
            </a:r>
            <a:r>
              <a:rPr lang="en-IE" sz="1900">
                <a:solidFill>
                  <a:srgbClr val="424242"/>
                </a:solidFill>
              </a:rPr>
              <a:t>“take, make, and dispose” (“prendi, produci e smaltisci”), ha raggiunto un livello di crescita senza precedenti, comportando seri rischi di approvvigionamento di risorse e produzione di rifiuti.</a:t>
            </a:r>
            <a:endParaRPr sz="1900">
              <a:solidFill>
                <a:srgbClr val="424242"/>
              </a:solidFill>
            </a:endParaRPr>
          </a:p>
          <a:p>
            <a:pPr indent="0" lvl="0" marL="0" rtl="0" algn="just">
              <a:lnSpc>
                <a:spcPct val="101818"/>
              </a:lnSpc>
              <a:spcBef>
                <a:spcPts val="0"/>
              </a:spcBef>
              <a:spcAft>
                <a:spcPts val="0"/>
              </a:spcAft>
              <a:buClr>
                <a:srgbClr val="424242"/>
              </a:buClr>
              <a:buSzPts val="2200"/>
              <a:buNone/>
            </a:pPr>
            <a:r>
              <a:t/>
            </a:r>
            <a:endParaRPr sz="1900">
              <a:solidFill>
                <a:srgbClr val="424242"/>
              </a:solidFill>
            </a:endParaRPr>
          </a:p>
          <a:p>
            <a:pPr indent="0" lvl="0" marL="0" rtl="0" algn="just">
              <a:lnSpc>
                <a:spcPct val="101818"/>
              </a:lnSpc>
              <a:spcBef>
                <a:spcPts val="0"/>
              </a:spcBef>
              <a:spcAft>
                <a:spcPts val="0"/>
              </a:spcAft>
              <a:buClr>
                <a:srgbClr val="424242"/>
              </a:buClr>
              <a:buSzPts val="2200"/>
              <a:buNone/>
            </a:pPr>
            <a:r>
              <a:rPr lang="en-IE" sz="1900">
                <a:solidFill>
                  <a:srgbClr val="424242"/>
                </a:solidFill>
              </a:rPr>
              <a:t>L’“economia circolare” è un modello di produzione e consumo, che prevede la condivisione, l’affitto, il riutilizzo, la riparazione, la ristrutturazione e il riciclo a lungo termine di materiali e prodotti esistenti. In questo modo si allunga il ciclo di vita dei prodotti. L’economia circolare chiude i loop negli ecosistemi industriali applicando il principio di </a:t>
            </a:r>
            <a:r>
              <a:rPr b="1" lang="en-IE" sz="1900">
                <a:solidFill>
                  <a:srgbClr val="424242"/>
                </a:solidFill>
              </a:rPr>
              <a:t>riduzione-riutilizzo-riciclo (reduce-reuse-recycle, le “3R”)</a:t>
            </a:r>
            <a:r>
              <a:rPr lang="en-IE" sz="1900">
                <a:solidFill>
                  <a:srgbClr val="424242"/>
                </a:solidFill>
              </a:rPr>
              <a:t>, che impedisce la generazione di rifiuti trasformandoli in risorse. Nel marzo 2020 la Commissione Europea ha presentato il nuovo piano d’azione per l’economia circolare per promuovere una progettazione di prodotti più sostenibile, riducendo gli sprechi e responsabilizzando i consumatori, ad esempio creando il diritto di riparazione.</a:t>
            </a:r>
            <a:endParaRPr sz="2600"/>
          </a:p>
        </p:txBody>
      </p:sp>
      <p:sp>
        <p:nvSpPr>
          <p:cNvPr id="1522" name="Google Shape;1522;p80"/>
          <p:cNvSpPr/>
          <p:nvPr/>
        </p:nvSpPr>
        <p:spPr>
          <a:xfrm>
            <a:off x="1" y="453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523" name="Google Shape;1523;p80"/>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524" name="Google Shape;1524;p80"/>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Economia Circolare</a:t>
            </a:r>
            <a:r>
              <a:rPr lang="en-IE">
                <a:solidFill>
                  <a:schemeClr val="lt1"/>
                </a:solidFill>
              </a:rPr>
              <a:t> –         meno rifiuti, meno emissioni</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81"/>
          <p:cNvSpPr txBox="1"/>
          <p:nvPr>
            <p:ph idx="1" type="body"/>
          </p:nvPr>
        </p:nvSpPr>
        <p:spPr>
          <a:xfrm>
            <a:off x="3989204" y="487477"/>
            <a:ext cx="7818664"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1800">
                <a:solidFill>
                  <a:srgbClr val="424242"/>
                </a:solidFill>
              </a:rPr>
              <a:t>C’è un’attenzione particolare ai settori ad alta intensità di risorse, quali l’elettronica e le TIC, la plastica, il tessile e l’edilizia. Nel novembre 2022 la Commissione ha proposto una serie di nuove norme sugli imballaggi a livello UE, che mira a ridurre i rifiuti di imballaggio e a migliorarne la progettazione, ad esempio con l’uso di un’etichettatura chiara per promuovere il riutilizzo e il riciclaggio; inoltre mira a favorire la transizione verso plastiche di origine biologica, biodegradabili e compostabili.</a:t>
            </a:r>
            <a:endParaRPr sz="1800">
              <a:solidFill>
                <a:srgbClr val="424242"/>
              </a:solidFill>
            </a:endParaRPr>
          </a:p>
          <a:p>
            <a:pPr indent="-12700" lvl="0" marL="12700" rtl="0" algn="just">
              <a:lnSpc>
                <a:spcPct val="101818"/>
              </a:lnSpc>
              <a:spcBef>
                <a:spcPts val="0"/>
              </a:spcBef>
              <a:spcAft>
                <a:spcPts val="0"/>
              </a:spcAft>
              <a:buClr>
                <a:srgbClr val="424242"/>
              </a:buClr>
              <a:buSzPts val="2200"/>
              <a:buNone/>
            </a:pPr>
            <a:r>
              <a:t/>
            </a:r>
            <a:endParaRPr sz="18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1800">
                <a:solidFill>
                  <a:srgbClr val="424242"/>
                </a:solidFill>
              </a:rPr>
              <a:t>Un vantaggio dell’economia circolare è la riduzione delle emissioni totali annue di gas serra. Creare sin dall’inizio prodotti più efficienti e sostenibili potrebbe contribuire a ridurre il consumo di energia e risorse. Il passaggio a prodotti più affidabili, che possono essere riutilizzati, aggiornati e riparati ridurebbe la quantità di rifiuti.</a:t>
            </a:r>
            <a:endParaRPr sz="1800">
              <a:solidFill>
                <a:srgbClr val="424242"/>
              </a:solidFill>
            </a:endParaRPr>
          </a:p>
          <a:p>
            <a:pPr indent="0" lvl="0" marL="0" rtl="0" algn="just">
              <a:lnSpc>
                <a:spcPct val="101818"/>
              </a:lnSpc>
              <a:spcBef>
                <a:spcPts val="0"/>
              </a:spcBef>
              <a:spcAft>
                <a:spcPts val="0"/>
              </a:spcAft>
              <a:buClr>
                <a:srgbClr val="424242"/>
              </a:buClr>
              <a:buSzPts val="2200"/>
              <a:buNone/>
            </a:pPr>
            <a:r>
              <a:rPr lang="en-IE" sz="1800">
                <a:solidFill>
                  <a:srgbClr val="424242"/>
                </a:solidFill>
              </a:rPr>
              <a:t>L’imballaggio è un problema crescente e, nella media, l’Europa produce quasi 180 chili all’anno di rifiuti di imballaggio.</a:t>
            </a:r>
            <a:endParaRPr sz="1800">
              <a:solidFill>
                <a:srgbClr val="424242"/>
              </a:solidFill>
            </a:endParaRPr>
          </a:p>
          <a:p>
            <a:pPr indent="0" lvl="0" marL="0" rtl="0" algn="just">
              <a:lnSpc>
                <a:spcPct val="101818"/>
              </a:lnSpc>
              <a:spcBef>
                <a:spcPts val="0"/>
              </a:spcBef>
              <a:spcAft>
                <a:spcPts val="0"/>
              </a:spcAft>
              <a:buClr>
                <a:srgbClr val="424242"/>
              </a:buClr>
              <a:buSzPts val="2200"/>
              <a:buNone/>
            </a:pPr>
            <a:r>
              <a:rPr lang="en-IE" sz="1800">
                <a:solidFill>
                  <a:srgbClr val="424242"/>
                </a:solidFill>
              </a:rPr>
              <a:t>L’obiettivo è affrontare il problema degli imballaggi eccessivi e migliorarne la progettazione per promuovere il riutilizzo e il riciclaggio.</a:t>
            </a:r>
            <a:endParaRPr sz="2000"/>
          </a:p>
        </p:txBody>
      </p:sp>
      <p:sp>
        <p:nvSpPr>
          <p:cNvPr id="1530" name="Google Shape;1530;p8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531" name="Google Shape;1531;p81"/>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532" name="Google Shape;1532;p81"/>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Economia Circolare –         meno rifiuti, meno emissioni</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82"/>
          <p:cNvSpPr txBox="1"/>
          <p:nvPr>
            <p:ph idx="1" type="body"/>
          </p:nvPr>
        </p:nvSpPr>
        <p:spPr>
          <a:xfrm>
            <a:off x="3989204" y="487477"/>
            <a:ext cx="3883209" cy="3428836"/>
          </a:xfrm>
          <a:prstGeom prst="rect">
            <a:avLst/>
          </a:prstGeom>
          <a:noFill/>
          <a:ln>
            <a:noFill/>
          </a:ln>
        </p:spPr>
        <p:txBody>
          <a:bodyPr anchorCtr="0" anchor="t" bIns="45700" lIns="91425" spcFirstLastPara="1" rIns="91425" wrap="square" tIns="45700">
            <a:noAutofit/>
          </a:bodyPr>
          <a:lstStyle/>
          <a:p>
            <a:pPr indent="-12700" lvl="0" marL="12700" rtl="0" algn="l">
              <a:lnSpc>
                <a:spcPct val="101818"/>
              </a:lnSpc>
              <a:spcBef>
                <a:spcPts val="0"/>
              </a:spcBef>
              <a:spcAft>
                <a:spcPts val="0"/>
              </a:spcAft>
              <a:buClr>
                <a:srgbClr val="296B5F"/>
              </a:buClr>
              <a:buSzPts val="2200"/>
              <a:buNone/>
            </a:pPr>
            <a:r>
              <a:rPr b="1" lang="en-IE" sz="2200">
                <a:solidFill>
                  <a:srgbClr val="296B5F"/>
                </a:solidFill>
              </a:rPr>
              <a:t>Come realizzare il modello di economia circolare</a:t>
            </a:r>
            <a:r>
              <a:rPr b="1" lang="en-IE" sz="2200">
                <a:solidFill>
                  <a:srgbClr val="296B5F"/>
                </a:solidFill>
              </a:rPr>
              <a:t>: </a:t>
            </a:r>
            <a:endParaRPr/>
          </a:p>
          <a:p>
            <a:pPr indent="-12700" lvl="0" marL="12700" rtl="0" algn="l">
              <a:lnSpc>
                <a:spcPct val="101818"/>
              </a:lnSpc>
              <a:spcBef>
                <a:spcPts val="0"/>
              </a:spcBef>
              <a:spcAft>
                <a:spcPts val="0"/>
              </a:spcAft>
              <a:buClr>
                <a:srgbClr val="086575"/>
              </a:buClr>
              <a:buSzPts val="2200"/>
              <a:buNone/>
            </a:pPr>
            <a:r>
              <a:t/>
            </a:r>
            <a:endParaRPr b="1" sz="2200">
              <a:solidFill>
                <a:srgbClr val="296B5F"/>
              </a:solidFill>
            </a:endParaRPr>
          </a:p>
          <a:p>
            <a:pPr indent="-457200" lvl="0" marL="457200" rtl="0" algn="l">
              <a:lnSpc>
                <a:spcPct val="101818"/>
              </a:lnSpc>
              <a:spcBef>
                <a:spcPts val="0"/>
              </a:spcBef>
              <a:spcAft>
                <a:spcPts val="0"/>
              </a:spcAft>
              <a:buClr>
                <a:srgbClr val="296B5F"/>
              </a:buClr>
              <a:buSzPts val="2200"/>
              <a:buFont typeface="Calibri"/>
              <a:buAutoNum type="arabicPeriod"/>
            </a:pPr>
            <a:r>
              <a:rPr lang="en-IE" sz="2200">
                <a:solidFill>
                  <a:srgbClr val="424242"/>
                </a:solidFill>
              </a:rPr>
              <a:t>m</a:t>
            </a:r>
            <a:r>
              <a:rPr lang="en-IE" sz="2200">
                <a:solidFill>
                  <a:srgbClr val="424242"/>
                </a:solidFill>
              </a:rPr>
              <a:t>oderando il consumo; </a:t>
            </a:r>
            <a:endParaRPr/>
          </a:p>
          <a:p>
            <a:pPr indent="-457200" lvl="0" marL="457200" rtl="0" algn="l">
              <a:lnSpc>
                <a:spcPct val="101818"/>
              </a:lnSpc>
              <a:spcBef>
                <a:spcPts val="0"/>
              </a:spcBef>
              <a:spcAft>
                <a:spcPts val="0"/>
              </a:spcAft>
              <a:buClr>
                <a:srgbClr val="296B5F"/>
              </a:buClr>
              <a:buSzPts val="2200"/>
              <a:buFont typeface="Calibri"/>
              <a:buAutoNum type="arabicPeriod"/>
            </a:pPr>
            <a:r>
              <a:rPr lang="en-IE" sz="2200">
                <a:solidFill>
                  <a:srgbClr val="424242"/>
                </a:solidFill>
              </a:rPr>
              <a:t>estendendo la durata del servizio del prodotto</a:t>
            </a:r>
            <a:r>
              <a:rPr lang="en-IE" sz="2200">
                <a:solidFill>
                  <a:srgbClr val="424242"/>
                </a:solidFill>
              </a:rPr>
              <a:t>; e </a:t>
            </a:r>
            <a:endParaRPr/>
          </a:p>
          <a:p>
            <a:pPr indent="-457200" lvl="0" marL="457200" rtl="0" algn="l">
              <a:lnSpc>
                <a:spcPct val="101818"/>
              </a:lnSpc>
              <a:spcBef>
                <a:spcPts val="0"/>
              </a:spcBef>
              <a:spcAft>
                <a:spcPts val="0"/>
              </a:spcAft>
              <a:buClr>
                <a:srgbClr val="296B5F"/>
              </a:buClr>
              <a:buSzPts val="2200"/>
              <a:buFont typeface="Calibri"/>
              <a:buAutoNum type="arabicPeriod"/>
            </a:pPr>
            <a:r>
              <a:rPr lang="en-IE" sz="2200">
                <a:solidFill>
                  <a:srgbClr val="424242"/>
                </a:solidFill>
              </a:rPr>
              <a:t>Riciclando i materiali preziosi</a:t>
            </a:r>
            <a:r>
              <a:rPr lang="en-IE" sz="2200">
                <a:solidFill>
                  <a:srgbClr val="424242"/>
                </a:solidFill>
              </a:rPr>
              <a:t>. L’aumento dell’efficienza delle risorse, la prevenzione della produzione di rifiuti e l’utilizzo dei rifiuti come risorsa sono strategie importanti verso il modello di economia circolare.</a:t>
            </a:r>
            <a:endParaRPr/>
          </a:p>
        </p:txBody>
      </p:sp>
      <p:sp>
        <p:nvSpPr>
          <p:cNvPr id="1538" name="Google Shape;1538;p8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539" name="Google Shape;1539;p82"/>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540" name="Google Shape;1540;p82"/>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Economia Circolare –         meno rifiuti, meno emissioni</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pic>
        <p:nvPicPr>
          <p:cNvPr id="1541" name="Google Shape;1541;p82"/>
          <p:cNvPicPr preferRelativeResize="0"/>
          <p:nvPr/>
        </p:nvPicPr>
        <p:blipFill rotWithShape="1">
          <a:blip r:embed="rId3">
            <a:alphaModFix/>
          </a:blip>
          <a:srcRect b="0" l="0" r="0" t="0"/>
          <a:stretch/>
        </p:blipFill>
        <p:spPr>
          <a:xfrm>
            <a:off x="8052556" y="3916313"/>
            <a:ext cx="3671426" cy="2181122"/>
          </a:xfrm>
          <a:prstGeom prst="rect">
            <a:avLst/>
          </a:prstGeom>
          <a:noFill/>
          <a:ln>
            <a:noFill/>
          </a:ln>
        </p:spPr>
      </p:pic>
      <p:pic>
        <p:nvPicPr>
          <p:cNvPr id="1542" name="Google Shape;1542;p82"/>
          <p:cNvPicPr preferRelativeResize="0"/>
          <p:nvPr/>
        </p:nvPicPr>
        <p:blipFill rotWithShape="1">
          <a:blip r:embed="rId4">
            <a:alphaModFix/>
          </a:blip>
          <a:srcRect b="0" l="0" r="0" t="0"/>
          <a:stretch/>
        </p:blipFill>
        <p:spPr>
          <a:xfrm>
            <a:off x="8202796" y="320905"/>
            <a:ext cx="3370946" cy="3428836"/>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8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8" name="Google Shape;1548;p83"/>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82713" lvl="0" marL="1382713" rtl="0" algn="l">
              <a:lnSpc>
                <a:spcPct val="90000"/>
              </a:lnSpc>
              <a:spcBef>
                <a:spcPts val="0"/>
              </a:spcBef>
              <a:spcAft>
                <a:spcPts val="0"/>
              </a:spcAft>
              <a:buClr>
                <a:srgbClr val="424242"/>
              </a:buClr>
              <a:buSzPts val="1800"/>
              <a:buNone/>
            </a:pPr>
            <a:r>
              <a:rPr b="1" lang="en-IE" sz="1800"/>
              <a:t>S</a:t>
            </a:r>
            <a:r>
              <a:rPr b="1" lang="en-IE" sz="1800"/>
              <a:t>iti web</a:t>
            </a:r>
            <a:r>
              <a:rPr lang="en-IE" sz="1800"/>
              <a:t>: 	Circular economy: definition, importance and benefits </a:t>
            </a:r>
            <a:r>
              <a:rPr lang="en-IE" sz="1800" u="sng">
                <a:solidFill>
                  <a:srgbClr val="87AF3F"/>
                </a:solidFill>
                <a:hlinkClick r:id="rId3">
                  <a:extLst>
                    <a:ext uri="{A12FA001-AC4F-418D-AE19-62706E023703}">
                      <ahyp:hlinkClr val="tx"/>
                    </a:ext>
                  </a:extLst>
                </a:hlinkClick>
              </a:rPr>
              <a:t>https://www.europarl.europa.eu/news/en/headlines/economy/20151201STO05603/circular-economy-definition-importance-and-benefits#:~:text=What%20is%20the%20circular%20economy,products%20as%20long%20as%20possible</a:t>
            </a:r>
            <a:r>
              <a:rPr lang="en-IE" sz="1800">
                <a:solidFill>
                  <a:srgbClr val="87AF3F"/>
                </a:solidFill>
              </a:rPr>
              <a:t>.  </a:t>
            </a:r>
            <a:r>
              <a:rPr lang="en-IE" sz="1800"/>
              <a:t>Circular Economy: </a:t>
            </a:r>
            <a:r>
              <a:rPr lang="en-IE" sz="1800" u="sng">
                <a:solidFill>
                  <a:srgbClr val="87AF3F"/>
                </a:solidFill>
                <a:hlinkClick r:id="rId4">
                  <a:extLst>
                    <a:ext uri="{A12FA001-AC4F-418D-AE19-62706E023703}">
                      <ahyp:hlinkClr val="tx"/>
                    </a:ext>
                  </a:extLst>
                </a:hlinkClick>
              </a:rPr>
              <a:t>https://www.eea.europa.eu/en/topics/in-depth/circular-economy</a:t>
            </a:r>
            <a:r>
              <a:rPr lang="en-IE" sz="1800">
                <a:solidFill>
                  <a:srgbClr val="87AF3F"/>
                </a:solidFill>
              </a:rPr>
              <a:t> </a:t>
            </a:r>
            <a:r>
              <a:rPr lang="en-IE" sz="1800"/>
              <a:t>Circulary Economy Action Plan: </a:t>
            </a:r>
            <a:r>
              <a:rPr lang="en-IE" sz="1800" u="sng">
                <a:solidFill>
                  <a:srgbClr val="87AF3F"/>
                </a:solidFill>
                <a:hlinkClick r:id="rId5">
                  <a:extLst>
                    <a:ext uri="{A12FA001-AC4F-418D-AE19-62706E023703}">
                      <ahyp:hlinkClr val="tx"/>
                    </a:ext>
                  </a:extLst>
                </a:hlinkClick>
              </a:rPr>
              <a:t>https://environment.ec.europa.eu/strategy/circular-economy-action-plan_en</a:t>
            </a:r>
            <a:r>
              <a:rPr lang="en-IE" sz="1800">
                <a:solidFill>
                  <a:srgbClr val="87AF3F"/>
                </a:solidFill>
              </a:rPr>
              <a:t> </a:t>
            </a:r>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YouTube</a:t>
            </a:r>
            <a:r>
              <a:rPr lang="en-IE" sz="1800"/>
              <a:t>: 	Circular Economy of Waste: </a:t>
            </a:r>
            <a:r>
              <a:rPr lang="en-IE" sz="1800" u="sng">
                <a:solidFill>
                  <a:srgbClr val="87AF3F"/>
                </a:solidFill>
                <a:hlinkClick r:id="rId6">
                  <a:extLst>
                    <a:ext uri="{A12FA001-AC4F-418D-AE19-62706E023703}">
                      <ahyp:hlinkClr val="tx"/>
                    </a:ext>
                  </a:extLst>
                </a:hlinkClick>
              </a:rPr>
              <a:t>https://www.youtube.com/watch?v=EMKFelpYHjM</a:t>
            </a:r>
            <a:r>
              <a:rPr lang="en-IE" sz="1800">
                <a:solidFill>
                  <a:srgbClr val="87AF3F"/>
                </a:solidFill>
              </a:rPr>
              <a:t>; </a:t>
            </a:r>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Case Study: 	</a:t>
            </a:r>
            <a:r>
              <a:rPr lang="en-IE" sz="1800"/>
              <a:t>Green Connect; Rediscovery Centre   </a:t>
            </a:r>
            <a:r>
              <a:rPr b="1" lang="en-IE" sz="1800"/>
              <a:t>New Urban Trade Sheet</a:t>
            </a:r>
            <a:r>
              <a:rPr lang="en-IE" sz="1800"/>
              <a:t>: Re-Used Cycle Mechanician; Re-Using Fabrics Sewers; Soil Maker; Urban Metabolizer, Zero Waste Consultant</a:t>
            </a:r>
            <a:endParaRPr sz="1800">
              <a:solidFill>
                <a:srgbClr val="FF0000"/>
              </a:solidFill>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Pubblicazione</a:t>
            </a:r>
            <a:r>
              <a:rPr lang="en-IE" sz="1800"/>
              <a:t>: 	Zisopoulos, F.K. 2022. How robust is the circular economy in Europe? An ascendency analysis with Eurostat data between 2010 and 2018. Resources, Conservation and Recycling. Vol 178.</a:t>
            </a:r>
            <a:endParaRPr sz="3200"/>
          </a:p>
          <a:p>
            <a:pPr indent="-1382713" lvl="0" marL="1382713" rtl="0" algn="l">
              <a:lnSpc>
                <a:spcPct val="90000"/>
              </a:lnSpc>
              <a:spcBef>
                <a:spcPts val="1000"/>
              </a:spcBef>
              <a:spcAft>
                <a:spcPts val="0"/>
              </a:spcAft>
              <a:buClr>
                <a:srgbClr val="424242"/>
              </a:buClr>
              <a:buSzPts val="1800"/>
              <a:buNone/>
            </a:pPr>
            <a:r>
              <a:t/>
            </a:r>
            <a:endParaRPr sz="1800"/>
          </a:p>
          <a:p>
            <a:pPr indent="-1382713" lvl="0" marL="1382713" rtl="0" algn="l">
              <a:lnSpc>
                <a:spcPct val="90000"/>
              </a:lnSpc>
              <a:spcBef>
                <a:spcPts val="1000"/>
              </a:spcBef>
              <a:spcAft>
                <a:spcPts val="0"/>
              </a:spcAft>
              <a:buClr>
                <a:srgbClr val="424242"/>
              </a:buClr>
              <a:buSzPts val="1800"/>
              <a:buNone/>
            </a:pPr>
            <a:r>
              <a:t/>
            </a:r>
            <a:endParaRPr sz="1800"/>
          </a:p>
          <a:p>
            <a:pPr indent="-1268413" lvl="0" marL="1382713" rtl="0" algn="l">
              <a:lnSpc>
                <a:spcPct val="100000"/>
              </a:lnSpc>
              <a:spcBef>
                <a:spcPts val="400"/>
              </a:spcBef>
              <a:spcAft>
                <a:spcPts val="0"/>
              </a:spcAft>
              <a:buClr>
                <a:srgbClr val="E8A116"/>
              </a:buClr>
              <a:buSzPts val="1800"/>
              <a:buFont typeface="Arial"/>
              <a:buNone/>
            </a:pPr>
            <a:r>
              <a:t/>
            </a:r>
            <a:endParaRPr sz="1800"/>
          </a:p>
        </p:txBody>
      </p:sp>
      <p:sp>
        <p:nvSpPr>
          <p:cNvPr id="1549" name="Google Shape;1549;p8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1550" name="Google Shape;1550;p8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84"/>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a:solidFill>
                  <a:srgbClr val="424242"/>
                </a:solidFill>
              </a:rPr>
              <a:t>I rifiuti alimentari e paesaggistici possono rappresentare un problema ambientale ed economico se non sono gestiti correttamente. La FAO stima che il 14% del cibo mondiale continua ad andare perduto dopo essere stato raccolto e prima che raggiunga i negozi.</a:t>
            </a:r>
            <a:endParaRPr>
              <a:solidFill>
                <a:srgbClr val="424242"/>
              </a:solidFill>
            </a:endParaRPr>
          </a:p>
          <a:p>
            <a:pPr indent="-12700" lvl="0" marL="12700" rtl="0" algn="just">
              <a:lnSpc>
                <a:spcPct val="90000"/>
              </a:lnSpc>
              <a:spcBef>
                <a:spcPts val="0"/>
              </a:spcBef>
              <a:spcAft>
                <a:spcPts val="0"/>
              </a:spcAft>
              <a:buClr>
                <a:srgbClr val="424242"/>
              </a:buClr>
              <a:buSzPts val="2200"/>
              <a:buNone/>
            </a:pPr>
            <a:r>
              <a:t/>
            </a:r>
            <a:endParaRPr>
              <a:solidFill>
                <a:srgbClr val="424242"/>
              </a:solidFill>
            </a:endParaRPr>
          </a:p>
          <a:p>
            <a:pPr indent="-12700" lvl="0" marL="12700" rtl="0" algn="just">
              <a:lnSpc>
                <a:spcPct val="90000"/>
              </a:lnSpc>
              <a:spcBef>
                <a:spcPts val="0"/>
              </a:spcBef>
              <a:spcAft>
                <a:spcPts val="0"/>
              </a:spcAft>
              <a:buClr>
                <a:srgbClr val="424242"/>
              </a:buClr>
              <a:buSzPts val="2200"/>
              <a:buNone/>
            </a:pPr>
            <a:r>
              <a:rPr lang="en-IE">
                <a:solidFill>
                  <a:srgbClr val="424242"/>
                </a:solidFill>
              </a:rPr>
              <a:t>Un ulteriore 17% del nostro cibo finisce per essere sprecato nella vendita al dettaglio e dai consumatori, in particolare nelle famiglie. Si tratta di quasi un terzo delle risorse alimentari perse! Le perdite e gli sprechi alimentari rappresentano anche il 8-10% delle emissioni globali di gas serra (GHG). Gli impatti ambientali degli alimenti e dei rifiuti organici possono essere mitigati dai processi di decomposizione.</a:t>
            </a:r>
            <a:endParaRPr sz="2600"/>
          </a:p>
        </p:txBody>
      </p:sp>
      <p:sp>
        <p:nvSpPr>
          <p:cNvPr id="1556" name="Google Shape;1556;p84"/>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Compostaggio e digestione anaerobica</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57" name="Google Shape;1557;p84"/>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58" name="Google Shape;1558;p84"/>
          <p:cNvGrpSpPr/>
          <p:nvPr/>
        </p:nvGrpSpPr>
        <p:grpSpPr>
          <a:xfrm>
            <a:off x="9444026" y="456131"/>
            <a:ext cx="1029215" cy="1029755"/>
            <a:chOff x="8101867" y="4453385"/>
            <a:chExt cx="1203410" cy="1204042"/>
          </a:xfrm>
        </p:grpSpPr>
        <p:grpSp>
          <p:nvGrpSpPr>
            <p:cNvPr id="1559" name="Google Shape;1559;p84"/>
            <p:cNvGrpSpPr/>
            <p:nvPr/>
          </p:nvGrpSpPr>
          <p:grpSpPr>
            <a:xfrm>
              <a:off x="8314320" y="5043480"/>
              <a:ext cx="517314" cy="330369"/>
              <a:chOff x="8314320" y="5043480"/>
              <a:chExt cx="517314" cy="330369"/>
            </a:xfrm>
          </p:grpSpPr>
          <p:sp>
            <p:nvSpPr>
              <p:cNvPr id="1560" name="Google Shape;1560;p84"/>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1" name="Google Shape;1561;p84"/>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2" name="Google Shape;1562;p84"/>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63" name="Google Shape;1563;p84"/>
            <p:cNvGrpSpPr/>
            <p:nvPr/>
          </p:nvGrpSpPr>
          <p:grpSpPr>
            <a:xfrm>
              <a:off x="8101867" y="4453385"/>
              <a:ext cx="1203410" cy="1204042"/>
              <a:chOff x="8101867" y="4453385"/>
              <a:chExt cx="1203410" cy="1204042"/>
            </a:xfrm>
          </p:grpSpPr>
          <p:sp>
            <p:nvSpPr>
              <p:cNvPr id="1564" name="Google Shape;1564;p84"/>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5" name="Google Shape;1565;p84"/>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6" name="Google Shape;1566;p84"/>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7" name="Google Shape;1567;p84"/>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8" name="Google Shape;1568;p84"/>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9" name="Google Shape;1569;p84"/>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0" name="Google Shape;1570;p84"/>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1" name="Google Shape;1571;p84"/>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2" name="Google Shape;1572;p84"/>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3" name="Google Shape;1573;p84"/>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4" name="Google Shape;1574;p84"/>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5" name="Google Shape;1575;p84"/>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6" name="Google Shape;1576;p84"/>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7" name="Google Shape;1577;p84"/>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85"/>
          <p:cNvSpPr txBox="1"/>
          <p:nvPr>
            <p:ph idx="1" type="body"/>
          </p:nvPr>
        </p:nvSpPr>
        <p:spPr>
          <a:xfrm>
            <a:off x="716946" y="1708446"/>
            <a:ext cx="10758000" cy="39555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424242"/>
              </a:buClr>
              <a:buSzPts val="2200"/>
              <a:buNone/>
            </a:pPr>
            <a:r>
              <a:rPr lang="en-IE" sz="2200">
                <a:solidFill>
                  <a:srgbClr val="424242"/>
                </a:solidFill>
              </a:rPr>
              <a:t>Il </a:t>
            </a:r>
            <a:r>
              <a:rPr b="1" lang="en-IE" sz="2200">
                <a:solidFill>
                  <a:srgbClr val="424242"/>
                </a:solidFill>
              </a:rPr>
              <a:t>compostaggio </a:t>
            </a:r>
            <a:r>
              <a:rPr lang="en-IE" sz="2200">
                <a:solidFill>
                  <a:srgbClr val="424242"/>
                </a:solidFill>
              </a:rPr>
              <a:t>è il processo di stratificazione dei rifiuti verdi ricchi di azoto (sfalci di prato, foglie, erba tagliata, paglia, scarti di cucina, letame) con rifiuti marroni ricchi di carbonio (carta, foglie secche, legnetti, rametti), che vengono poi degradati nel tempo e dall’azione biologica.</a:t>
            </a:r>
            <a:endParaRPr sz="2200">
              <a:solidFill>
                <a:srgbClr val="424242"/>
              </a:solidFill>
            </a:endParaRPr>
          </a:p>
          <a:p>
            <a:pPr indent="0" lvl="0" marL="0" rtl="0" algn="just">
              <a:lnSpc>
                <a:spcPct val="90000"/>
              </a:lnSpc>
              <a:spcBef>
                <a:spcPts val="0"/>
              </a:spcBef>
              <a:spcAft>
                <a:spcPts val="0"/>
              </a:spcAft>
              <a:buClr>
                <a:srgbClr val="424242"/>
              </a:buClr>
              <a:buSzPts val="2200"/>
              <a:buNone/>
            </a:pPr>
            <a:r>
              <a:rPr lang="en-IE" sz="2200">
                <a:solidFill>
                  <a:srgbClr val="424242"/>
                </a:solidFill>
                <a:highlight>
                  <a:schemeClr val="lt1"/>
                </a:highlight>
              </a:rPr>
              <a:t>Il compostaggio assume differenti forme, dai semplici cumuli di compost freddo utilizzato dai gardinieri domestici, alle andane composte calde rivoltate e ai recipienti di compostaggio caldo attentamente controllati e completamente chiusi. Il compostaggio è un processo aerobico, quindi l’ossigeno è essenziale per la sua efficacia.</a:t>
            </a:r>
            <a:endParaRPr sz="2200">
              <a:solidFill>
                <a:srgbClr val="424242"/>
              </a:solidFill>
              <a:highlight>
                <a:schemeClr val="lt1"/>
              </a:highlight>
            </a:endParaRPr>
          </a:p>
          <a:p>
            <a:pPr indent="0" lvl="0" marL="0" rtl="0" algn="just">
              <a:lnSpc>
                <a:spcPct val="90000"/>
              </a:lnSpc>
              <a:spcBef>
                <a:spcPts val="0"/>
              </a:spcBef>
              <a:spcAft>
                <a:spcPts val="0"/>
              </a:spcAft>
              <a:buClr>
                <a:srgbClr val="424242"/>
              </a:buClr>
              <a:buSzPts val="2200"/>
              <a:buNone/>
            </a:pPr>
            <a:r>
              <a:t/>
            </a:r>
            <a:endParaRPr sz="2200">
              <a:solidFill>
                <a:srgbClr val="424242"/>
              </a:solidFill>
            </a:endParaRPr>
          </a:p>
          <a:p>
            <a:pPr indent="0" lvl="0" marL="0" rtl="0" algn="just">
              <a:lnSpc>
                <a:spcPct val="90000"/>
              </a:lnSpc>
              <a:spcBef>
                <a:spcPts val="1000"/>
              </a:spcBef>
              <a:spcAft>
                <a:spcPts val="0"/>
              </a:spcAft>
              <a:buClr>
                <a:srgbClr val="424242"/>
              </a:buClr>
              <a:buSzPts val="2200"/>
              <a:buNone/>
            </a:pPr>
            <a:r>
              <a:rPr lang="en-IE" sz="2200">
                <a:solidFill>
                  <a:srgbClr val="424242"/>
                </a:solidFill>
              </a:rPr>
              <a:t>Il compostaggio è più efficiente con un contenuto di umidità parti al 50%, che consente la formazione di un biofilm attorno a ciascuna particella nel cumulo di compost. L’aria si muove attraverso il cumulo di compost strutturalmente poroso e si trasferisce attraverso il confine dello strato d’acqua per fornire aria ai microbi che vivono sulla superficie delle particelle.</a:t>
            </a:r>
            <a:endParaRPr sz="2200">
              <a:solidFill>
                <a:srgbClr val="424242"/>
              </a:solidFill>
            </a:endParaRPr>
          </a:p>
          <a:p>
            <a:pPr indent="0" lvl="0" marL="0" rtl="0" algn="just">
              <a:lnSpc>
                <a:spcPct val="90000"/>
              </a:lnSpc>
              <a:spcBef>
                <a:spcPts val="1000"/>
              </a:spcBef>
              <a:spcAft>
                <a:spcPts val="0"/>
              </a:spcAft>
              <a:buClr>
                <a:srgbClr val="424242"/>
              </a:buClr>
              <a:buSzPts val="2200"/>
              <a:buNone/>
            </a:pPr>
            <a:r>
              <a:t/>
            </a:r>
            <a:endParaRPr/>
          </a:p>
        </p:txBody>
      </p:sp>
      <p:sp>
        <p:nvSpPr>
          <p:cNvPr id="1583" name="Google Shape;1583;p85"/>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Compostaggio e digestione anaerobica</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84" name="Google Shape;1584;p85"/>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85" name="Google Shape;1585;p85"/>
          <p:cNvGrpSpPr/>
          <p:nvPr/>
        </p:nvGrpSpPr>
        <p:grpSpPr>
          <a:xfrm>
            <a:off x="9444026" y="456131"/>
            <a:ext cx="1029215" cy="1029755"/>
            <a:chOff x="8101867" y="4453385"/>
            <a:chExt cx="1203410" cy="1204042"/>
          </a:xfrm>
        </p:grpSpPr>
        <p:grpSp>
          <p:nvGrpSpPr>
            <p:cNvPr id="1586" name="Google Shape;1586;p85"/>
            <p:cNvGrpSpPr/>
            <p:nvPr/>
          </p:nvGrpSpPr>
          <p:grpSpPr>
            <a:xfrm>
              <a:off x="8314320" y="5043480"/>
              <a:ext cx="517314" cy="330369"/>
              <a:chOff x="8314320" y="5043480"/>
              <a:chExt cx="517314" cy="330369"/>
            </a:xfrm>
          </p:grpSpPr>
          <p:sp>
            <p:nvSpPr>
              <p:cNvPr id="1587" name="Google Shape;1587;p85"/>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8" name="Google Shape;1588;p85"/>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9" name="Google Shape;1589;p85"/>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90" name="Google Shape;1590;p85"/>
            <p:cNvGrpSpPr/>
            <p:nvPr/>
          </p:nvGrpSpPr>
          <p:grpSpPr>
            <a:xfrm>
              <a:off x="8101867" y="4453385"/>
              <a:ext cx="1203410" cy="1204042"/>
              <a:chOff x="8101867" y="4453385"/>
              <a:chExt cx="1203410" cy="1204042"/>
            </a:xfrm>
          </p:grpSpPr>
          <p:sp>
            <p:nvSpPr>
              <p:cNvPr id="1591" name="Google Shape;1591;p85"/>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2" name="Google Shape;1592;p85"/>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3" name="Google Shape;1593;p85"/>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4" name="Google Shape;1594;p85"/>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5" name="Google Shape;1595;p85"/>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6" name="Google Shape;1596;p85"/>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7" name="Google Shape;1597;p85"/>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8" name="Google Shape;1598;p85"/>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9" name="Google Shape;1599;p85"/>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0" name="Google Shape;1600;p85"/>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1" name="Google Shape;1601;p85"/>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2" name="Google Shape;1602;p85"/>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3" name="Google Shape;1603;p85"/>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4" name="Google Shape;1604;p85"/>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86"/>
          <p:cNvSpPr txBox="1"/>
          <p:nvPr>
            <p:ph idx="1" type="body"/>
          </p:nvPr>
        </p:nvSpPr>
        <p:spPr>
          <a:xfrm>
            <a:off x="716946" y="1655521"/>
            <a:ext cx="10758000" cy="39555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424242"/>
              </a:buClr>
              <a:buSzPts val="2200"/>
              <a:buNone/>
            </a:pPr>
            <a:r>
              <a:rPr lang="en-IE" sz="2200">
                <a:solidFill>
                  <a:srgbClr val="424242"/>
                </a:solidFill>
              </a:rPr>
              <a:t>Il compostaggio è principalmente un processo batch, in cui le materie prime sono mescolate, inizia la degradazione che produce calore e, dopo un periodo di tempo, il materiale organico si stabilizza e non si verifica alcuna ulteriore biodegradazione. La digestione è un processo più complesso del compostaggio, in cui il materiale organico viene scomposto attraverso le fasi sequenziali di idrolisi, acidogenesi (la produzione di acidi), acetogenesi (la produzione di acido acetico) e metanogenesi (la produzione di metano).</a:t>
            </a:r>
            <a:endParaRPr sz="2200">
              <a:solidFill>
                <a:srgbClr val="000000"/>
              </a:solidFill>
            </a:endParaRPr>
          </a:p>
          <a:p>
            <a:pPr indent="0" lvl="0" marL="0" rtl="0" algn="just">
              <a:lnSpc>
                <a:spcPct val="90000"/>
              </a:lnSpc>
              <a:spcBef>
                <a:spcPts val="0"/>
              </a:spcBef>
              <a:spcAft>
                <a:spcPts val="0"/>
              </a:spcAft>
              <a:buClr>
                <a:srgbClr val="424242"/>
              </a:buClr>
              <a:buSzPts val="2200"/>
              <a:buNone/>
            </a:pPr>
            <a:r>
              <a:t/>
            </a:r>
            <a:endParaRPr sz="2200">
              <a:solidFill>
                <a:srgbClr val="000000"/>
              </a:solidFill>
            </a:endParaRPr>
          </a:p>
          <a:p>
            <a:pPr indent="0" lvl="0" marL="0" rtl="0" algn="just">
              <a:lnSpc>
                <a:spcPct val="90000"/>
              </a:lnSpc>
              <a:spcBef>
                <a:spcPts val="0"/>
              </a:spcBef>
              <a:spcAft>
                <a:spcPts val="0"/>
              </a:spcAft>
              <a:buClr>
                <a:srgbClr val="424242"/>
              </a:buClr>
              <a:buSzPts val="2200"/>
              <a:buNone/>
            </a:pPr>
            <a:r>
              <a:rPr lang="en-IE" sz="2200">
                <a:solidFill>
                  <a:srgbClr val="424242"/>
                </a:solidFill>
              </a:rPr>
              <a:t>Il materiale compostato può essere pronto in circa 4-8 settimane utilizzando composter commerciali, oppure in tempi lunghi tramite l’uso di semplici composter domestici a freddo. Il compost è definito più un ammendante piuttosto che un fertilizzante, e la materia organica è un prezioso ammendante del terreno in quanto può migliorarne la struttura, favorire l'attività microbica necessaria, attirare insetti utili come i lombrichi, e può eliminare diverse malattie del suolo.</a:t>
            </a:r>
            <a:endParaRPr>
              <a:solidFill>
                <a:srgbClr val="424242"/>
              </a:solidFill>
            </a:endParaRPr>
          </a:p>
        </p:txBody>
      </p:sp>
      <p:sp>
        <p:nvSpPr>
          <p:cNvPr id="1610" name="Google Shape;1610;p86"/>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Compostaggio e digestione anaerobica</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611" name="Google Shape;1611;p86"/>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612" name="Google Shape;1612;p86"/>
          <p:cNvGrpSpPr/>
          <p:nvPr/>
        </p:nvGrpSpPr>
        <p:grpSpPr>
          <a:xfrm>
            <a:off x="9444026" y="456131"/>
            <a:ext cx="1029215" cy="1029755"/>
            <a:chOff x="8101867" y="4453385"/>
            <a:chExt cx="1203410" cy="1204042"/>
          </a:xfrm>
        </p:grpSpPr>
        <p:grpSp>
          <p:nvGrpSpPr>
            <p:cNvPr id="1613" name="Google Shape;1613;p86"/>
            <p:cNvGrpSpPr/>
            <p:nvPr/>
          </p:nvGrpSpPr>
          <p:grpSpPr>
            <a:xfrm>
              <a:off x="8314320" y="5043480"/>
              <a:ext cx="517314" cy="330369"/>
              <a:chOff x="8314320" y="5043480"/>
              <a:chExt cx="517314" cy="330369"/>
            </a:xfrm>
          </p:grpSpPr>
          <p:sp>
            <p:nvSpPr>
              <p:cNvPr id="1614" name="Google Shape;1614;p86"/>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5" name="Google Shape;1615;p86"/>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6" name="Google Shape;1616;p86"/>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17" name="Google Shape;1617;p86"/>
            <p:cNvGrpSpPr/>
            <p:nvPr/>
          </p:nvGrpSpPr>
          <p:grpSpPr>
            <a:xfrm>
              <a:off x="8101867" y="4453385"/>
              <a:ext cx="1203410" cy="1204042"/>
              <a:chOff x="8101867" y="4453385"/>
              <a:chExt cx="1203410" cy="1204042"/>
            </a:xfrm>
          </p:grpSpPr>
          <p:sp>
            <p:nvSpPr>
              <p:cNvPr id="1618" name="Google Shape;1618;p86"/>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9" name="Google Shape;1619;p86"/>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0" name="Google Shape;1620;p86"/>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1" name="Google Shape;1621;p86"/>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2" name="Google Shape;1622;p86"/>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3" name="Google Shape;1623;p86"/>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4" name="Google Shape;1624;p86"/>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5" name="Google Shape;1625;p86"/>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6" name="Google Shape;1626;p86"/>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7" name="Google Shape;1627;p86"/>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8" name="Google Shape;1628;p86"/>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9" name="Google Shape;1629;p86"/>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0" name="Google Shape;1630;p86"/>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1" name="Google Shape;1631;p86"/>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p87"/>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Il c</a:t>
            </a:r>
            <a:r>
              <a:rPr lang="en-IE" sz="2200">
                <a:solidFill>
                  <a:srgbClr val="424242"/>
                </a:solidFill>
              </a:rPr>
              <a:t>ompost trattiene i nutrienti in forma organica o a rilascio lento, consentendone la disponibilità nella stagione di crescita. Una questione fondamentale che riguarda il compostaggio, in particolare il compostaggio a caldo, è garantire che il rapporto tra carbonio e azoto sia nel “punto ottimale” di circa 25-30:1 (C:N). Se c’è troppo azoto nel materiale, ad esempio, un materiale eccessivo di foglie verdi (che contiene anche molta acqua), il compostaggio spesso fallisce, e il risultato è la </a:t>
            </a:r>
            <a:r>
              <a:rPr b="1" lang="en-IE" sz="2200">
                <a:solidFill>
                  <a:srgbClr val="424242"/>
                </a:solidFill>
              </a:rPr>
              <a:t>putrefazione anaerobica</a:t>
            </a:r>
            <a:r>
              <a:rPr lang="en-IE" sz="2200">
                <a:solidFill>
                  <a:srgbClr val="424242"/>
                </a:solidFill>
              </a:rPr>
              <a:t>. Se c’è troppo materiale ricco di carbonio, ad esempio legno o paglia, i microni non sono in grado di utilizzare tutto il carbonio, quindi impiegano molto tempo a decomporsi. </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Le </a:t>
            </a:r>
            <a:r>
              <a:rPr b="1" lang="en-IE" sz="2200">
                <a:solidFill>
                  <a:srgbClr val="424242"/>
                </a:solidFill>
              </a:rPr>
              <a:t>alte temperature </a:t>
            </a:r>
            <a:r>
              <a:rPr lang="en-IE" sz="2200">
                <a:solidFill>
                  <a:srgbClr val="424242"/>
                </a:solidFill>
              </a:rPr>
              <a:t>prodotte durante il compostaggio a caldo possono uccidere microbi dannosi come i patogeni umani, animali e vegetali, e eliminare o disattivare altri materiali indesiderati come semi di piante infestanti e pesticidi agricoli.</a:t>
            </a:r>
            <a:endParaRPr/>
          </a:p>
        </p:txBody>
      </p:sp>
      <p:sp>
        <p:nvSpPr>
          <p:cNvPr id="1637" name="Google Shape;1637;p87"/>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Compostaggio e digestione anaerobica</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638" name="Google Shape;1638;p87"/>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639" name="Google Shape;1639;p87"/>
          <p:cNvGrpSpPr/>
          <p:nvPr/>
        </p:nvGrpSpPr>
        <p:grpSpPr>
          <a:xfrm>
            <a:off x="9444026" y="456131"/>
            <a:ext cx="1029215" cy="1029755"/>
            <a:chOff x="8101867" y="4453385"/>
            <a:chExt cx="1203410" cy="1204042"/>
          </a:xfrm>
        </p:grpSpPr>
        <p:grpSp>
          <p:nvGrpSpPr>
            <p:cNvPr id="1640" name="Google Shape;1640;p87"/>
            <p:cNvGrpSpPr/>
            <p:nvPr/>
          </p:nvGrpSpPr>
          <p:grpSpPr>
            <a:xfrm>
              <a:off x="8314320" y="5043480"/>
              <a:ext cx="517314" cy="330369"/>
              <a:chOff x="8314320" y="5043480"/>
              <a:chExt cx="517314" cy="330369"/>
            </a:xfrm>
          </p:grpSpPr>
          <p:sp>
            <p:nvSpPr>
              <p:cNvPr id="1641" name="Google Shape;1641;p87"/>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2" name="Google Shape;1642;p87"/>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3" name="Google Shape;1643;p87"/>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44" name="Google Shape;1644;p87"/>
            <p:cNvGrpSpPr/>
            <p:nvPr/>
          </p:nvGrpSpPr>
          <p:grpSpPr>
            <a:xfrm>
              <a:off x="8101867" y="4453385"/>
              <a:ext cx="1203410" cy="1204042"/>
              <a:chOff x="8101867" y="4453385"/>
              <a:chExt cx="1203410" cy="1204042"/>
            </a:xfrm>
          </p:grpSpPr>
          <p:sp>
            <p:nvSpPr>
              <p:cNvPr id="1645" name="Google Shape;1645;p87"/>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6" name="Google Shape;1646;p87"/>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7" name="Google Shape;1647;p87"/>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8" name="Google Shape;1648;p87"/>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9" name="Google Shape;1649;p87"/>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0" name="Google Shape;1650;p87"/>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1" name="Google Shape;1651;p87"/>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2" name="Google Shape;1652;p87"/>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3" name="Google Shape;1653;p87"/>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4" name="Google Shape;1654;p87"/>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5" name="Google Shape;1655;p87"/>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6" name="Google Shape;1656;p87"/>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7" name="Google Shape;1657;p87"/>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8" name="Google Shape;1658;p87"/>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9"/>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295" name="Google Shape;295;p9"/>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9"/>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Agricultur</a:t>
            </a:r>
            <a:r>
              <a:rPr lang="en-IE" sz="4800">
                <a:solidFill>
                  <a:schemeClr val="lt1"/>
                </a:solidFill>
                <a:latin typeface="Calibri"/>
                <a:ea typeface="Calibri"/>
                <a:cs typeface="Calibri"/>
                <a:sym typeface="Calibri"/>
              </a:rPr>
              <a:t>a Urbana</a:t>
            </a:r>
            <a:r>
              <a:rPr b="0" i="0" lang="en-IE" sz="4800" u="none" cap="none" strike="noStrike">
                <a:solidFill>
                  <a:schemeClr val="lt1"/>
                </a:solidFill>
                <a:latin typeface="Calibri"/>
                <a:ea typeface="Calibri"/>
                <a:cs typeface="Calibri"/>
                <a:sym typeface="Calibri"/>
              </a:rPr>
              <a:t>: </a:t>
            </a:r>
            <a:endParaRPr b="0" i="0" sz="4800" u="none" cap="none" strike="noStrike">
              <a:solidFill>
                <a:schemeClr val="lt1"/>
              </a:solidFill>
              <a:latin typeface="Calibri"/>
              <a:ea typeface="Calibri"/>
              <a:cs typeface="Calibri"/>
              <a:sym typeface="Calibri"/>
            </a:endParaRPr>
          </a:p>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produrre cibo e flora in un contesto urbano</a:t>
            </a:r>
            <a:endParaRPr b="0" i="0" sz="1400" u="none" cap="none" strike="noStrike">
              <a:solidFill>
                <a:srgbClr val="000000"/>
              </a:solidFill>
              <a:latin typeface="Arial"/>
              <a:ea typeface="Arial"/>
              <a:cs typeface="Arial"/>
              <a:sym typeface="Arial"/>
            </a:endParaRPr>
          </a:p>
        </p:txBody>
      </p:sp>
      <p:sp>
        <p:nvSpPr>
          <p:cNvPr id="297" name="Google Shape;297;p9"/>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88"/>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La </a:t>
            </a:r>
            <a:r>
              <a:rPr b="1" lang="en-IE" sz="2200">
                <a:solidFill>
                  <a:srgbClr val="424242"/>
                </a:solidFill>
              </a:rPr>
              <a:t>digestione anaerobica </a:t>
            </a:r>
            <a:r>
              <a:rPr lang="en-IE" sz="2200">
                <a:solidFill>
                  <a:srgbClr val="424242"/>
                </a:solidFill>
              </a:rPr>
              <a:t>produce metano come sottoprodotto, che può essere utilizzato come biogas e come digestato (una miscela umida che viene solitamente separata in una massa solida e in una massa liquida), utilizzato poi come ammendante/fertilizzante del terreno ricco di nutrienti. I sistemi di digestione funzionano in modo efficace con un contenuto di umidità pari al 100% in modo che tutti gli spazi dei pori tra le particelle siano riempiti e l’aria non possa raggiungere i microbi anaerobici.</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rPr lang="en-IE" sz="2200">
                <a:solidFill>
                  <a:srgbClr val="424242"/>
                </a:solidFill>
              </a:rPr>
              <a:t>A differenza del compost, la digestione anaerobica presenta i livelli più elevati di produzione di biogas quando il sistema è alimentato in modo continuo. I digestori che operano a temperature termofile</a:t>
            </a:r>
            <a:r>
              <a:rPr lang="en-IE"/>
              <a:t> </a:t>
            </a:r>
            <a:r>
              <a:rPr lang="en-IE" sz="2200">
                <a:solidFill>
                  <a:srgbClr val="424242"/>
                </a:solidFill>
              </a:rPr>
              <a:t>(45-55°C) producono più biogas e riducono più solidi volatili rispetto ai digestori che operano a temperature mesofile (35-40°C).</a:t>
            </a:r>
            <a:endParaRPr/>
          </a:p>
        </p:txBody>
      </p:sp>
      <p:sp>
        <p:nvSpPr>
          <p:cNvPr id="1664" name="Google Shape;1664;p88"/>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Compostaggio e digestione anaerobica</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665" name="Google Shape;1665;p88"/>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666" name="Google Shape;1666;p88"/>
          <p:cNvGrpSpPr/>
          <p:nvPr/>
        </p:nvGrpSpPr>
        <p:grpSpPr>
          <a:xfrm>
            <a:off x="9444026" y="456131"/>
            <a:ext cx="1029215" cy="1029755"/>
            <a:chOff x="8101867" y="4453385"/>
            <a:chExt cx="1203410" cy="1204042"/>
          </a:xfrm>
        </p:grpSpPr>
        <p:grpSp>
          <p:nvGrpSpPr>
            <p:cNvPr id="1667" name="Google Shape;1667;p88"/>
            <p:cNvGrpSpPr/>
            <p:nvPr/>
          </p:nvGrpSpPr>
          <p:grpSpPr>
            <a:xfrm>
              <a:off x="8314320" y="5043480"/>
              <a:ext cx="517314" cy="330369"/>
              <a:chOff x="8314320" y="5043480"/>
              <a:chExt cx="517314" cy="330369"/>
            </a:xfrm>
          </p:grpSpPr>
          <p:sp>
            <p:nvSpPr>
              <p:cNvPr id="1668" name="Google Shape;1668;p88"/>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9" name="Google Shape;1669;p88"/>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0" name="Google Shape;1670;p88"/>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71" name="Google Shape;1671;p88"/>
            <p:cNvGrpSpPr/>
            <p:nvPr/>
          </p:nvGrpSpPr>
          <p:grpSpPr>
            <a:xfrm>
              <a:off x="8101867" y="4453385"/>
              <a:ext cx="1203410" cy="1204042"/>
              <a:chOff x="8101867" y="4453385"/>
              <a:chExt cx="1203410" cy="1204042"/>
            </a:xfrm>
          </p:grpSpPr>
          <p:sp>
            <p:nvSpPr>
              <p:cNvPr id="1672" name="Google Shape;1672;p88"/>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3" name="Google Shape;1673;p88"/>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4" name="Google Shape;1674;p88"/>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5" name="Google Shape;1675;p88"/>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6" name="Google Shape;1676;p88"/>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7" name="Google Shape;1677;p88"/>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8" name="Google Shape;1678;p88"/>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9" name="Google Shape;1679;p88"/>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0" name="Google Shape;1680;p88"/>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1" name="Google Shape;1681;p88"/>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2" name="Google Shape;1682;p88"/>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3" name="Google Shape;1683;p88"/>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4" name="Google Shape;1684;p88"/>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5" name="Google Shape;1685;p88"/>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89"/>
          <p:cNvSpPr txBox="1"/>
          <p:nvPr>
            <p:ph idx="1" type="body"/>
          </p:nvPr>
        </p:nvSpPr>
        <p:spPr>
          <a:xfrm>
            <a:off x="716946" y="1690821"/>
            <a:ext cx="10758000" cy="3955500"/>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b="1" lang="en-IE" sz="2200">
                <a:solidFill>
                  <a:srgbClr val="424242"/>
                </a:solidFill>
              </a:rPr>
              <a:t>Fermentazione: </a:t>
            </a:r>
            <a:r>
              <a:rPr lang="en-IE" sz="2200">
                <a:solidFill>
                  <a:srgbClr val="424242"/>
                </a:solidFill>
              </a:rPr>
              <a:t>b</a:t>
            </a:r>
            <a:r>
              <a:rPr lang="en-IE" sz="2200">
                <a:solidFill>
                  <a:srgbClr val="424242"/>
                </a:solidFill>
              </a:rPr>
              <a:t>okashi è un metodo di compostaggio che proviene dal Giappone e si traduce in “materia organica fermentata”, ed è anche un processo anaerobico. Se il compostaggio scompone e degrada la materia organica, il bokashi generalmente “mette sott’aceto” gli scarti culinari per portarli allo stato pre-compost.</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rPr lang="en-IE" sz="2200">
                <a:solidFill>
                  <a:srgbClr val="424242"/>
                </a:solidFill>
              </a:rPr>
              <a:t>La fermentazione richiede nella norma l’aggiunta di colture starter di microbi per assicurare la presenza di particolari specie in quantità sufficiente a garantire una fermentazione efficace. Il processo richiede circa 4 settimane per produrre il compost.</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rPr lang="en-IE" sz="2200">
                <a:solidFill>
                  <a:srgbClr val="424242"/>
                </a:solidFill>
              </a:rPr>
              <a:t>La normativa sulla gestione dei rifiuti è applicata anche agli impianti di compostaggio, e l’autorizzazione richiesta dipende dalle dimensioni e dalla natura del compostaggio. Tutti i rifiuti di ristorazione sono considerati, secondo legislazione UE, un “sottoprodotto di origine animale di Categoria 3”. La legislazione richiede che tutti i rifiuti di ristorazione siano compostati ad alte temperature secondo le regole previste dalla normativa.</a:t>
            </a:r>
            <a:endParaRPr sz="2200">
              <a:solidFill>
                <a:srgbClr val="424242"/>
              </a:solidFill>
            </a:endParaRPr>
          </a:p>
          <a:p>
            <a:pPr indent="0" lvl="0" marL="0" rtl="0" algn="just">
              <a:lnSpc>
                <a:spcPct val="90000"/>
              </a:lnSpc>
              <a:spcBef>
                <a:spcPts val="1000"/>
              </a:spcBef>
              <a:spcAft>
                <a:spcPts val="0"/>
              </a:spcAft>
              <a:buClr>
                <a:srgbClr val="424242"/>
              </a:buClr>
              <a:buSzPts val="2200"/>
              <a:buNone/>
            </a:pPr>
            <a:r>
              <a:rPr lang="en-IE" sz="2200">
                <a:solidFill>
                  <a:srgbClr val="424242"/>
                </a:solidFill>
              </a:rPr>
              <a:t>  </a:t>
            </a:r>
            <a:endParaRPr/>
          </a:p>
          <a:p>
            <a:pPr indent="-12700" lvl="0" marL="12700" rtl="0" algn="just">
              <a:lnSpc>
                <a:spcPct val="90000"/>
              </a:lnSpc>
              <a:spcBef>
                <a:spcPts val="1000"/>
              </a:spcBef>
              <a:spcAft>
                <a:spcPts val="0"/>
              </a:spcAft>
              <a:buClr>
                <a:srgbClr val="086575"/>
              </a:buClr>
              <a:buSzPts val="2200"/>
              <a:buNone/>
            </a:pPr>
            <a:r>
              <a:t/>
            </a:r>
            <a:endParaRPr sz="2200">
              <a:solidFill>
                <a:srgbClr val="424242"/>
              </a:solidFill>
            </a:endParaRPr>
          </a:p>
        </p:txBody>
      </p:sp>
      <p:sp>
        <p:nvSpPr>
          <p:cNvPr id="1691" name="Google Shape;1691;p89"/>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Compostaggio e digestione anaerobica</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692" name="Google Shape;1692;p89"/>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693" name="Google Shape;1693;p89"/>
          <p:cNvGrpSpPr/>
          <p:nvPr/>
        </p:nvGrpSpPr>
        <p:grpSpPr>
          <a:xfrm>
            <a:off x="9444026" y="456131"/>
            <a:ext cx="1029215" cy="1029755"/>
            <a:chOff x="8101867" y="4453385"/>
            <a:chExt cx="1203410" cy="1204042"/>
          </a:xfrm>
        </p:grpSpPr>
        <p:grpSp>
          <p:nvGrpSpPr>
            <p:cNvPr id="1694" name="Google Shape;1694;p89"/>
            <p:cNvGrpSpPr/>
            <p:nvPr/>
          </p:nvGrpSpPr>
          <p:grpSpPr>
            <a:xfrm>
              <a:off x="8314320" y="5043480"/>
              <a:ext cx="517314" cy="330369"/>
              <a:chOff x="8314320" y="5043480"/>
              <a:chExt cx="517314" cy="330369"/>
            </a:xfrm>
          </p:grpSpPr>
          <p:sp>
            <p:nvSpPr>
              <p:cNvPr id="1695" name="Google Shape;1695;p89"/>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6" name="Google Shape;1696;p89"/>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7" name="Google Shape;1697;p89"/>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98" name="Google Shape;1698;p89"/>
            <p:cNvGrpSpPr/>
            <p:nvPr/>
          </p:nvGrpSpPr>
          <p:grpSpPr>
            <a:xfrm>
              <a:off x="8101867" y="4453385"/>
              <a:ext cx="1203410" cy="1204042"/>
              <a:chOff x="8101867" y="4453385"/>
              <a:chExt cx="1203410" cy="1204042"/>
            </a:xfrm>
          </p:grpSpPr>
          <p:sp>
            <p:nvSpPr>
              <p:cNvPr id="1699" name="Google Shape;1699;p89"/>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0" name="Google Shape;1700;p89"/>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1" name="Google Shape;1701;p89"/>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2" name="Google Shape;1702;p89"/>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3" name="Google Shape;1703;p89"/>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4" name="Google Shape;1704;p89"/>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5" name="Google Shape;1705;p89"/>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6" name="Google Shape;1706;p89"/>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7" name="Google Shape;1707;p89"/>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8" name="Google Shape;1708;p89"/>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9" name="Google Shape;1709;p89"/>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0" name="Google Shape;1710;p89"/>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1" name="Google Shape;1711;p89"/>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2" name="Google Shape;1712;p89"/>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6" name="Shape 1716"/>
        <p:cNvGrpSpPr/>
        <p:nvPr/>
      </p:nvGrpSpPr>
      <p:grpSpPr>
        <a:xfrm>
          <a:off x="0" y="0"/>
          <a:ext cx="0" cy="0"/>
          <a:chOff x="0" y="0"/>
          <a:chExt cx="0" cy="0"/>
        </a:xfrm>
      </p:grpSpPr>
      <p:sp>
        <p:nvSpPr>
          <p:cNvPr id="1717" name="Google Shape;1717;p90"/>
          <p:cNvSpPr txBox="1"/>
          <p:nvPr>
            <p:ph idx="2" type="body"/>
          </p:nvPr>
        </p:nvSpPr>
        <p:spPr>
          <a:xfrm>
            <a:off x="441100" y="750350"/>
            <a:ext cx="3122100" cy="2784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Compostaggio </a:t>
            </a:r>
            <a:endParaRPr b="1">
              <a:solidFill>
                <a:srgbClr val="E8A116"/>
              </a:solidFill>
            </a:endParaRPr>
          </a:p>
          <a:p>
            <a:pPr indent="0" lvl="0" marL="0" rtl="0" algn="l">
              <a:spcBef>
                <a:spcPts val="0"/>
              </a:spcBef>
              <a:spcAft>
                <a:spcPts val="0"/>
              </a:spcAft>
              <a:buClr>
                <a:srgbClr val="E8A116"/>
              </a:buClr>
              <a:buSzPts val="3600"/>
              <a:buNone/>
            </a:pPr>
            <a:r>
              <a:rPr b="1" lang="en-IE">
                <a:solidFill>
                  <a:srgbClr val="E8A116"/>
                </a:solidFill>
              </a:rPr>
              <a:t>e digestione anaerobica</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718" name="Google Shape;1718;p90"/>
          <p:cNvCxnSpPr/>
          <p:nvPr/>
        </p:nvCxnSpPr>
        <p:spPr>
          <a:xfrm>
            <a:off x="3302670" y="386868"/>
            <a:ext cx="0" cy="4224295"/>
          </a:xfrm>
          <a:prstGeom prst="straightConnector1">
            <a:avLst/>
          </a:prstGeom>
          <a:noFill/>
          <a:ln cap="flat" cmpd="sng" w="34925">
            <a:solidFill>
              <a:srgbClr val="E8A116"/>
            </a:solidFill>
            <a:prstDash val="solid"/>
            <a:miter lim="800000"/>
            <a:headEnd len="sm" w="sm" type="none"/>
            <a:tailEnd len="sm" w="sm" type="none"/>
          </a:ln>
        </p:spPr>
      </p:cxnSp>
      <p:grpSp>
        <p:nvGrpSpPr>
          <p:cNvPr id="1719" name="Google Shape;1719;p90"/>
          <p:cNvGrpSpPr/>
          <p:nvPr/>
        </p:nvGrpSpPr>
        <p:grpSpPr>
          <a:xfrm>
            <a:off x="2762702" y="4637318"/>
            <a:ext cx="1029215" cy="1029755"/>
            <a:chOff x="8101867" y="4453385"/>
            <a:chExt cx="1203410" cy="1204042"/>
          </a:xfrm>
        </p:grpSpPr>
        <p:grpSp>
          <p:nvGrpSpPr>
            <p:cNvPr id="1720" name="Google Shape;1720;p90"/>
            <p:cNvGrpSpPr/>
            <p:nvPr/>
          </p:nvGrpSpPr>
          <p:grpSpPr>
            <a:xfrm>
              <a:off x="8314320" y="5043480"/>
              <a:ext cx="517314" cy="330369"/>
              <a:chOff x="8314320" y="5043480"/>
              <a:chExt cx="517314" cy="330369"/>
            </a:xfrm>
          </p:grpSpPr>
          <p:sp>
            <p:nvSpPr>
              <p:cNvPr id="1721" name="Google Shape;1721;p90"/>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2" name="Google Shape;1722;p90"/>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3" name="Google Shape;1723;p90"/>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24" name="Google Shape;1724;p90"/>
            <p:cNvGrpSpPr/>
            <p:nvPr/>
          </p:nvGrpSpPr>
          <p:grpSpPr>
            <a:xfrm>
              <a:off x="8101867" y="4453385"/>
              <a:ext cx="1203410" cy="1204042"/>
              <a:chOff x="8101867" y="4453385"/>
              <a:chExt cx="1203410" cy="1204042"/>
            </a:xfrm>
          </p:grpSpPr>
          <p:sp>
            <p:nvSpPr>
              <p:cNvPr id="1725" name="Google Shape;1725;p90"/>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6" name="Google Shape;1726;p90"/>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7" name="Google Shape;1727;p90"/>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8" name="Google Shape;1728;p90"/>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9" name="Google Shape;1729;p90"/>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0" name="Google Shape;1730;p90"/>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1" name="Google Shape;1731;p90"/>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2" name="Google Shape;1732;p90"/>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3" name="Google Shape;1733;p90"/>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4" name="Google Shape;1734;p90"/>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5" name="Google Shape;1735;p90"/>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6" name="Google Shape;1736;p90"/>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7" name="Google Shape;1737;p90"/>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8" name="Google Shape;1738;p90"/>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1739" name="Google Shape;1739;p90"/>
          <p:cNvPicPr preferRelativeResize="0"/>
          <p:nvPr/>
        </p:nvPicPr>
        <p:blipFill rotWithShape="1">
          <a:blip r:embed="rId3">
            <a:alphaModFix/>
          </a:blip>
          <a:srcRect b="0" l="0" r="0" t="0"/>
          <a:stretch/>
        </p:blipFill>
        <p:spPr>
          <a:xfrm>
            <a:off x="4340069" y="468822"/>
            <a:ext cx="6750475" cy="5314464"/>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91"/>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5" name="Google Shape;1745;p91"/>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49363" lvl="0" marL="1249363" rtl="0" algn="l">
              <a:lnSpc>
                <a:spcPct val="90000"/>
              </a:lnSpc>
              <a:spcBef>
                <a:spcPts val="0"/>
              </a:spcBef>
              <a:spcAft>
                <a:spcPts val="0"/>
              </a:spcAft>
              <a:buClr>
                <a:srgbClr val="424242"/>
              </a:buClr>
              <a:buSzPts val="1800"/>
              <a:buNone/>
            </a:pPr>
            <a:r>
              <a:rPr b="1" lang="en-IE" sz="1800"/>
              <a:t>S</a:t>
            </a:r>
            <a:r>
              <a:rPr b="1" lang="en-IE" sz="1800"/>
              <a:t>iti web</a:t>
            </a:r>
            <a:r>
              <a:rPr lang="en-IE" sz="1800"/>
              <a:t>: 	Tackling food loss and waste: A triple win opportunity </a:t>
            </a:r>
            <a:r>
              <a:rPr lang="en-IE" sz="1800" u="sng">
                <a:solidFill>
                  <a:srgbClr val="87AF3F"/>
                </a:solidFill>
                <a:hlinkClick r:id="rId3">
                  <a:extLst>
                    <a:ext uri="{A12FA001-AC4F-418D-AE19-62706E023703}">
                      <ahyp:hlinkClr val="tx"/>
                    </a:ext>
                  </a:extLst>
                </a:hlinkClick>
              </a:rPr>
              <a:t>https://www.fao.org/newsroom/detail/FAO-UNEP-agriculture-environment-food-loss-waste-day-2022/en</a:t>
            </a:r>
            <a:r>
              <a:rPr lang="en-IE" sz="1800">
                <a:solidFill>
                  <a:srgbClr val="87AF3F"/>
                </a:solidFill>
              </a:rPr>
              <a:t>. Bokashi vs Compost: </a:t>
            </a:r>
            <a:r>
              <a:rPr lang="en-IE" sz="1800" u="sng">
                <a:solidFill>
                  <a:srgbClr val="87AF3F"/>
                </a:solidFill>
                <a:hlinkClick r:id="rId4">
                  <a:extLst>
                    <a:ext uri="{A12FA001-AC4F-418D-AE19-62706E023703}">
                      <ahyp:hlinkClr val="tx"/>
                    </a:ext>
                  </a:extLst>
                </a:hlinkClick>
              </a:rPr>
              <a:t>https://thepotagerproject.com/bokashi-vs-compost/</a:t>
            </a:r>
            <a:r>
              <a:rPr lang="en-IE" sz="1800">
                <a:solidFill>
                  <a:srgbClr val="87AF3F"/>
                </a:solidFill>
              </a:rPr>
              <a:t>. </a:t>
            </a:r>
            <a:r>
              <a:rPr lang="en-IE" sz="1800"/>
              <a:t>Joraform commercial copmposing system: </a:t>
            </a:r>
            <a:r>
              <a:rPr lang="en-IE" sz="1800" u="sng">
                <a:solidFill>
                  <a:srgbClr val="87AF3F"/>
                </a:solidFill>
                <a:hlinkClick r:id="rId5">
                  <a:extLst>
                    <a:ext uri="{A12FA001-AC4F-418D-AE19-62706E023703}">
                      <ahyp:hlinkClr val="tx"/>
                    </a:ext>
                  </a:extLst>
                </a:hlinkClick>
              </a:rPr>
              <a:t>https://www.quickcrop.ie/products/joraform-jk5100.html</a:t>
            </a:r>
            <a:r>
              <a:rPr lang="en-IE" sz="1800">
                <a:solidFill>
                  <a:srgbClr val="87AF3F"/>
                </a:solidFill>
              </a:rPr>
              <a:t> ;  </a:t>
            </a:r>
            <a:r>
              <a:rPr lang="en-IE" sz="1800"/>
              <a:t>USEPA Basic Information about Anaerobic Digestion  </a:t>
            </a:r>
            <a:r>
              <a:rPr lang="en-IE" sz="1800" u="sng">
                <a:solidFill>
                  <a:srgbClr val="87AF3F"/>
                </a:solidFill>
                <a:hlinkClick r:id="rId6">
                  <a:extLst>
                    <a:ext uri="{A12FA001-AC4F-418D-AE19-62706E023703}">
                      <ahyp:hlinkClr val="tx"/>
                    </a:ext>
                  </a:extLst>
                </a:hlinkClick>
              </a:rPr>
              <a:t>https://www.epa.gov/anaerobic-digestion/basic-information-about-anaerobic-digestion-ad#:~:text=The%20material%20that%20is%20left,used%20as%20fertilizer%20for%20crops</a:t>
            </a:r>
            <a:r>
              <a:rPr lang="en-IE" sz="1800">
                <a:solidFill>
                  <a:srgbClr val="87AF3F"/>
                </a:solidFill>
              </a:rPr>
              <a:t>. </a:t>
            </a:r>
            <a:endParaRPr/>
          </a:p>
          <a:p>
            <a:pPr indent="-1249363" lvl="0" marL="1249363" rtl="0" algn="l">
              <a:lnSpc>
                <a:spcPct val="90000"/>
              </a:lnSpc>
              <a:spcBef>
                <a:spcPts val="1000"/>
              </a:spcBef>
              <a:spcAft>
                <a:spcPts val="0"/>
              </a:spcAft>
              <a:buClr>
                <a:srgbClr val="424242"/>
              </a:buClr>
              <a:buSzPts val="1800"/>
              <a:buNone/>
            </a:pPr>
            <a:r>
              <a:rPr b="1" lang="en-IE" sz="1800"/>
              <a:t>YouTube</a:t>
            </a:r>
            <a:r>
              <a:rPr lang="en-IE" sz="1800"/>
              <a:t>: 	CUSP composting: </a:t>
            </a:r>
            <a:r>
              <a:rPr lang="en-IE" sz="1800" u="sng">
                <a:solidFill>
                  <a:srgbClr val="87AF3F"/>
                </a:solidFill>
                <a:hlinkClick r:id="rId7">
                  <a:extLst>
                    <a:ext uri="{A12FA001-AC4F-418D-AE19-62706E023703}">
                      <ahyp:hlinkClr val="tx"/>
                    </a:ext>
                  </a:extLst>
                </a:hlinkClick>
              </a:rPr>
              <a:t>https://www.youtube.com/watch?v=aahihueN_BA</a:t>
            </a:r>
            <a:r>
              <a:rPr lang="en-IE" sz="1800">
                <a:solidFill>
                  <a:srgbClr val="87AF3F"/>
                </a:solidFill>
              </a:rPr>
              <a:t> ; </a:t>
            </a:r>
            <a:r>
              <a:rPr lang="en-IE" sz="1800"/>
              <a:t>Joraform JK 5100 Easy Compost </a:t>
            </a:r>
            <a:r>
              <a:rPr lang="en-IE" sz="1800" u="sng">
                <a:solidFill>
                  <a:srgbClr val="87AF3F"/>
                </a:solidFill>
                <a:hlinkClick r:id="rId8">
                  <a:extLst>
                    <a:ext uri="{A12FA001-AC4F-418D-AE19-62706E023703}">
                      <ahyp:hlinkClr val="tx"/>
                    </a:ext>
                  </a:extLst>
                </a:hlinkClick>
              </a:rPr>
              <a:t>https://www.youtube.com/watch?v=jhR5-jrbJDU</a:t>
            </a:r>
            <a:r>
              <a:rPr lang="en-IE" sz="1800">
                <a:solidFill>
                  <a:srgbClr val="87AF3F"/>
                </a:solidFill>
              </a:rPr>
              <a:t> </a:t>
            </a:r>
            <a:endParaRPr/>
          </a:p>
          <a:p>
            <a:pPr indent="-1249363" lvl="0" marL="1249363" rtl="0" algn="l">
              <a:lnSpc>
                <a:spcPct val="90000"/>
              </a:lnSpc>
              <a:spcBef>
                <a:spcPts val="1000"/>
              </a:spcBef>
              <a:spcAft>
                <a:spcPts val="0"/>
              </a:spcAft>
              <a:buClr>
                <a:srgbClr val="424242"/>
              </a:buClr>
              <a:buSzPts val="1800"/>
              <a:buNone/>
            </a:pPr>
            <a:r>
              <a:rPr b="1" lang="en-IE" sz="1800"/>
              <a:t>Case Study</a:t>
            </a:r>
            <a:r>
              <a:rPr lang="en-IE" sz="1800"/>
              <a:t>: 	Cork Urban Soil; L’ilo; Phares </a:t>
            </a:r>
            <a:r>
              <a:rPr b="1" lang="en-IE" sz="1800"/>
              <a:t>New Urban Trade Sheet</a:t>
            </a:r>
            <a:r>
              <a:rPr lang="en-IE" sz="1800"/>
              <a:t>: Soil Maker; Collecting &amp; Composting Broker; </a:t>
            </a:r>
            <a:endParaRPr/>
          </a:p>
          <a:p>
            <a:pPr indent="-1249363" lvl="0" marL="1249363" rtl="0" algn="l">
              <a:lnSpc>
                <a:spcPct val="90000"/>
              </a:lnSpc>
              <a:spcBef>
                <a:spcPts val="1000"/>
              </a:spcBef>
              <a:spcAft>
                <a:spcPts val="0"/>
              </a:spcAft>
              <a:buClr>
                <a:srgbClr val="424242"/>
              </a:buClr>
              <a:buSzPts val="1800"/>
              <a:buNone/>
            </a:pPr>
            <a:r>
              <a:rPr b="1" lang="en-IE" sz="1800"/>
              <a:t>Pubblicazione</a:t>
            </a:r>
            <a:r>
              <a:rPr lang="en-IE" sz="1800"/>
              <a:t>: Salihoglu, G. et al. 2018. Food loss and waste management in Turkey. Bioresource Technology Vol 248. P. 88-99. Merfield, C. N. (2013). Treating food preparation ‘waste’ by Bokashi fermentation vs. composting for crop land application: A feasibility and scoping review. Lincoln, New Zealand: The BHU Future Farming Centre: 23</a:t>
            </a:r>
            <a:endParaRPr/>
          </a:p>
          <a:p>
            <a:pPr indent="-1249363" lvl="0" marL="1249363" rtl="0" algn="l">
              <a:lnSpc>
                <a:spcPct val="90000"/>
              </a:lnSpc>
              <a:spcBef>
                <a:spcPts val="1000"/>
              </a:spcBef>
              <a:spcAft>
                <a:spcPts val="0"/>
              </a:spcAft>
              <a:buClr>
                <a:srgbClr val="424242"/>
              </a:buClr>
              <a:buSzPts val="1800"/>
              <a:buNone/>
            </a:pPr>
            <a:r>
              <a:rPr lang="en-IE" sz="1800"/>
              <a:t>	Croker, C. 2014. Aerobic Composting and Anaerobic digestion. </a:t>
            </a:r>
            <a:r>
              <a:rPr lang="en-IE" sz="1800" u="sng">
                <a:solidFill>
                  <a:schemeClr val="hlink"/>
                </a:solidFill>
                <a:hlinkClick r:id="rId9"/>
              </a:rPr>
              <a:t>https://www.biocycle.netaerobic-composting-and-anaerobic</a:t>
            </a:r>
            <a:r>
              <a:rPr lang="en-IE" sz="1800"/>
              <a:t> digestion/#:~:text=Composting%20systems%20use%20bacteria%2C%20fungi,%2Dproducing%20microbes%20(methanogens).</a:t>
            </a:r>
            <a:endParaRPr/>
          </a:p>
          <a:p>
            <a:pPr indent="-1249363" lvl="0" marL="1249363" rtl="0" algn="l">
              <a:lnSpc>
                <a:spcPct val="90000"/>
              </a:lnSpc>
              <a:spcBef>
                <a:spcPts val="1000"/>
              </a:spcBef>
              <a:spcAft>
                <a:spcPts val="0"/>
              </a:spcAft>
              <a:buClr>
                <a:srgbClr val="424242"/>
              </a:buClr>
              <a:buSzPts val="1800"/>
              <a:buNone/>
            </a:pPr>
            <a:r>
              <a:t/>
            </a:r>
            <a:endParaRPr sz="1800"/>
          </a:p>
          <a:p>
            <a:pPr indent="-1135063" lvl="0" marL="1249363" rtl="0" algn="l">
              <a:lnSpc>
                <a:spcPct val="100000"/>
              </a:lnSpc>
              <a:spcBef>
                <a:spcPts val="400"/>
              </a:spcBef>
              <a:spcAft>
                <a:spcPts val="0"/>
              </a:spcAft>
              <a:buClr>
                <a:srgbClr val="E8A116"/>
              </a:buClr>
              <a:buSzPts val="1800"/>
              <a:buFont typeface="Arial"/>
              <a:buNone/>
            </a:pPr>
            <a:r>
              <a:t/>
            </a:r>
            <a:endParaRPr sz="1800"/>
          </a:p>
        </p:txBody>
      </p:sp>
      <p:sp>
        <p:nvSpPr>
          <p:cNvPr id="1746" name="Google Shape;1746;p91"/>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1747" name="Google Shape;1747;p91"/>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1" name="Shape 1751"/>
        <p:cNvGrpSpPr/>
        <p:nvPr/>
      </p:nvGrpSpPr>
      <p:grpSpPr>
        <a:xfrm>
          <a:off x="0" y="0"/>
          <a:ext cx="0" cy="0"/>
          <a:chOff x="0" y="0"/>
          <a:chExt cx="0" cy="0"/>
        </a:xfrm>
      </p:grpSpPr>
      <p:sp>
        <p:nvSpPr>
          <p:cNvPr id="1752" name="Google Shape;1752;p92"/>
          <p:cNvSpPr txBox="1"/>
          <p:nvPr>
            <p:ph idx="1" type="body"/>
          </p:nvPr>
        </p:nvSpPr>
        <p:spPr>
          <a:xfrm>
            <a:off x="4055558" y="487477"/>
            <a:ext cx="7591009" cy="3428836"/>
          </a:xfrm>
          <a:prstGeom prst="rect">
            <a:avLst/>
          </a:prstGeom>
          <a:noFill/>
          <a:ln>
            <a:noFill/>
          </a:ln>
        </p:spPr>
        <p:txBody>
          <a:bodyPr anchorCtr="0" anchor="t" bIns="45700" lIns="91425" spcFirstLastPara="1" rIns="91425" wrap="square" tIns="45700">
            <a:noAutofit/>
          </a:bodyPr>
          <a:lstStyle/>
          <a:p>
            <a:pPr indent="-15875" lvl="0" marL="15875" rtl="0" algn="just">
              <a:lnSpc>
                <a:spcPct val="90000"/>
              </a:lnSpc>
              <a:spcBef>
                <a:spcPts val="0"/>
              </a:spcBef>
              <a:spcAft>
                <a:spcPts val="0"/>
              </a:spcAft>
              <a:buClr>
                <a:srgbClr val="424242"/>
              </a:buClr>
              <a:buSzPts val="2400"/>
              <a:buNone/>
            </a:pPr>
            <a:r>
              <a:rPr lang="en-IE">
                <a:solidFill>
                  <a:srgbClr val="424242"/>
                </a:solidFill>
              </a:rPr>
              <a:t>L’</a:t>
            </a:r>
            <a:r>
              <a:rPr lang="en-IE">
                <a:solidFill>
                  <a:srgbClr val="424242"/>
                </a:solidFill>
              </a:rPr>
              <a:t>Upcycling è una componente fondamentale dell’economia circolare, che mira a dissociare la crescita economica dal consumo di risorse e dalla produzione di rifiuti.</a:t>
            </a:r>
            <a:endParaRPr/>
          </a:p>
          <a:p>
            <a:pPr indent="-15875" lvl="0" marL="15875" rtl="0" algn="just">
              <a:lnSpc>
                <a:spcPct val="90000"/>
              </a:lnSpc>
              <a:spcBef>
                <a:spcPts val="1000"/>
              </a:spcBef>
              <a:spcAft>
                <a:spcPts val="0"/>
              </a:spcAft>
              <a:buClr>
                <a:srgbClr val="086575"/>
              </a:buClr>
              <a:buSzPts val="2400"/>
              <a:buNone/>
            </a:pPr>
            <a:r>
              <a:t/>
            </a:r>
            <a:endParaRPr>
              <a:solidFill>
                <a:srgbClr val="424242"/>
              </a:solidFill>
            </a:endParaRPr>
          </a:p>
          <a:p>
            <a:pPr indent="-15875" lvl="0" marL="15875" rtl="0" algn="just">
              <a:lnSpc>
                <a:spcPct val="90000"/>
              </a:lnSpc>
              <a:spcBef>
                <a:spcPts val="1000"/>
              </a:spcBef>
              <a:spcAft>
                <a:spcPts val="0"/>
              </a:spcAft>
              <a:buClr>
                <a:srgbClr val="424242"/>
              </a:buClr>
              <a:buSzPts val="2400"/>
              <a:buNone/>
            </a:pPr>
            <a:r>
              <a:rPr b="1" lang="en-IE">
                <a:solidFill>
                  <a:srgbClr val="424242"/>
                </a:solidFill>
              </a:rPr>
              <a:t>Riciclaggio vs Upcycling</a:t>
            </a:r>
            <a:r>
              <a:rPr lang="en-IE">
                <a:solidFill>
                  <a:srgbClr val="424242"/>
                </a:solidFill>
              </a:rPr>
              <a:t>: il riciclaggio implica la distruzione dei rifiuti per creare qualcosa di nuovo, mentre l’upcycling prende i rifiuti e crea da essi e dal loro stato attuale qualcosa di nuovo e utile. Nell’upcycling si mantiene la forma originaria e l’oggetto è riconoscibile, si vede cos’è stato e anche cosa è diventato.</a:t>
            </a:r>
            <a:endParaRPr>
              <a:solidFill>
                <a:srgbClr val="424242"/>
              </a:solidFill>
            </a:endParaRPr>
          </a:p>
          <a:p>
            <a:pPr indent="-15875" lvl="0" marL="15875" rtl="0" algn="just">
              <a:lnSpc>
                <a:spcPct val="90000"/>
              </a:lnSpc>
              <a:spcBef>
                <a:spcPts val="1000"/>
              </a:spcBef>
              <a:spcAft>
                <a:spcPts val="0"/>
              </a:spcAft>
              <a:buClr>
                <a:srgbClr val="424242"/>
              </a:buClr>
              <a:buSzPts val="2400"/>
              <a:buNone/>
            </a:pPr>
            <a:r>
              <a:rPr lang="en-IE">
                <a:solidFill>
                  <a:srgbClr val="424242"/>
                </a:solidFill>
              </a:rPr>
              <a:t>A esempio, un barattolo di marmellata può essere riciclato in una bottiglia di vetro, oppure in un portaoggetti da scrivania, in un astuccio per il trucco, in un portacandele, ecc. Altre idee di riciclo possono essere la creazione di borsette con i tiranti per le lattine di soda; i mobili da casse; i giocattoli ricavati da vecchi vestiti: la lista è infinita!</a:t>
            </a:r>
            <a:endParaRPr/>
          </a:p>
        </p:txBody>
      </p:sp>
      <p:sp>
        <p:nvSpPr>
          <p:cNvPr id="1753" name="Google Shape;1753;p92"/>
          <p:cNvSpPr/>
          <p:nvPr/>
        </p:nvSpPr>
        <p:spPr>
          <a:xfrm>
            <a:off x="1" y="453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54" name="Google Shape;1754;p92"/>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755" name="Google Shape;1755;p92"/>
          <p:cNvSpPr txBox="1"/>
          <p:nvPr>
            <p:ph idx="2" type="body"/>
          </p:nvPr>
        </p:nvSpPr>
        <p:spPr>
          <a:xfrm>
            <a:off x="384132" y="279361"/>
            <a:ext cx="2471400" cy="14211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Economia circolare</a:t>
            </a:r>
            <a:r>
              <a:rPr lang="en-IE">
                <a:solidFill>
                  <a:schemeClr val="lt1"/>
                </a:solidFill>
              </a:rPr>
              <a:t>:</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L’Upcycling: un processo creativo</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9" name="Shape 1759"/>
        <p:cNvGrpSpPr/>
        <p:nvPr/>
      </p:nvGrpSpPr>
      <p:grpSpPr>
        <a:xfrm>
          <a:off x="0" y="0"/>
          <a:ext cx="0" cy="0"/>
          <a:chOff x="0" y="0"/>
          <a:chExt cx="0" cy="0"/>
        </a:xfrm>
      </p:grpSpPr>
      <p:sp>
        <p:nvSpPr>
          <p:cNvPr id="1760" name="Google Shape;1760;p93"/>
          <p:cNvSpPr txBox="1"/>
          <p:nvPr>
            <p:ph idx="1" type="body"/>
          </p:nvPr>
        </p:nvSpPr>
        <p:spPr>
          <a:xfrm>
            <a:off x="4055558" y="487477"/>
            <a:ext cx="7591009" cy="3428836"/>
          </a:xfrm>
          <a:prstGeom prst="rect">
            <a:avLst/>
          </a:prstGeom>
          <a:noFill/>
          <a:ln>
            <a:noFill/>
          </a:ln>
        </p:spPr>
        <p:txBody>
          <a:bodyPr anchorCtr="0" anchor="t" bIns="45700" lIns="91425" spcFirstLastPara="1" rIns="91425" wrap="square" tIns="45700">
            <a:noAutofit/>
          </a:bodyPr>
          <a:lstStyle/>
          <a:p>
            <a:pPr indent="-15875" lvl="0" marL="15875" rtl="0" algn="just">
              <a:lnSpc>
                <a:spcPct val="90000"/>
              </a:lnSpc>
              <a:spcBef>
                <a:spcPts val="0"/>
              </a:spcBef>
              <a:spcAft>
                <a:spcPts val="0"/>
              </a:spcAft>
              <a:buClr>
                <a:srgbClr val="424242"/>
              </a:buClr>
              <a:buSzPts val="2400"/>
              <a:buNone/>
            </a:pPr>
            <a:r>
              <a:rPr lang="en-IE" sz="2300">
                <a:solidFill>
                  <a:srgbClr val="424242"/>
                </a:solidFill>
              </a:rPr>
              <a:t>L’</a:t>
            </a:r>
            <a:r>
              <a:rPr lang="en-IE" sz="2300">
                <a:solidFill>
                  <a:srgbClr val="424242"/>
                </a:solidFill>
              </a:rPr>
              <a:t>Upcycling è un </a:t>
            </a:r>
            <a:r>
              <a:rPr b="1" lang="en-IE" sz="2300">
                <a:solidFill>
                  <a:srgbClr val="424242"/>
                </a:solidFill>
              </a:rPr>
              <a:t>processo creativo </a:t>
            </a:r>
            <a:r>
              <a:rPr lang="en-IE" sz="2300">
                <a:solidFill>
                  <a:srgbClr val="424242"/>
                </a:solidFill>
              </a:rPr>
              <a:t>di rinnovo della finalità e dell’utilizzo di un oggetto precedentemente scartato. Si tratta di recuperare l’oggetto che altrimenti andrebbe sprecato, e migliorarlo per renderlo nuovamente utile. Tuttavia, l’upcycling è più di un aggiornamento o rinnovamento degli oggetti in versioni migliorate; gli oggetti sono spesso riproposti per svolgere una funzione completamente diversa L’Upcycling si basa sul consumo sostenibile, e l’idea principale è quella di rivitalizzare il vecchio materiale inserendolo in nuove costellazioni, e suggerendo nuovi modi di usarlo, mantenendo allo stesso tempo intatta la sua essenza come principale elemento di valore aggiunto del processo.</a:t>
            </a:r>
            <a:endParaRPr sz="2300">
              <a:solidFill>
                <a:srgbClr val="424242"/>
              </a:solidFill>
            </a:endParaRPr>
          </a:p>
          <a:p>
            <a:pPr indent="-15875" lvl="0" marL="15875" rtl="0" algn="just">
              <a:lnSpc>
                <a:spcPct val="90000"/>
              </a:lnSpc>
              <a:spcBef>
                <a:spcPts val="0"/>
              </a:spcBef>
              <a:spcAft>
                <a:spcPts val="0"/>
              </a:spcAft>
              <a:buClr>
                <a:srgbClr val="424242"/>
              </a:buClr>
              <a:buSzPts val="2400"/>
              <a:buNone/>
            </a:pPr>
            <a:r>
              <a:t/>
            </a:r>
            <a:endParaRPr sz="2300">
              <a:solidFill>
                <a:srgbClr val="424242"/>
              </a:solidFill>
            </a:endParaRPr>
          </a:p>
          <a:p>
            <a:pPr indent="-15875" lvl="0" marL="15875" rtl="0" algn="just">
              <a:lnSpc>
                <a:spcPct val="90000"/>
              </a:lnSpc>
              <a:spcBef>
                <a:spcPts val="1000"/>
              </a:spcBef>
              <a:spcAft>
                <a:spcPts val="0"/>
              </a:spcAft>
              <a:buClr>
                <a:srgbClr val="424242"/>
              </a:buClr>
              <a:buSzPts val="2400"/>
              <a:buNone/>
            </a:pPr>
            <a:r>
              <a:rPr b="1" lang="en-IE" sz="2300">
                <a:solidFill>
                  <a:srgbClr val="424242"/>
                </a:solidFill>
              </a:rPr>
              <a:t>Cosa non può essere riciclato</a:t>
            </a:r>
            <a:r>
              <a:rPr lang="en-IE" sz="2300">
                <a:solidFill>
                  <a:srgbClr val="424242"/>
                </a:solidFill>
              </a:rPr>
              <a:t>: articoli che sono diventati impossibili da utilizzare in quanto contengono materiali pericolosi, ad esempio la schiuma tossica quando è bruciata, i metalli come il rame e l’alluminio che apportano più valore se sono solo riciclati e non conoscono l’upcycling.</a:t>
            </a:r>
            <a:endParaRPr sz="2300"/>
          </a:p>
        </p:txBody>
      </p:sp>
      <p:sp>
        <p:nvSpPr>
          <p:cNvPr id="1761" name="Google Shape;1761;p93"/>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62" name="Google Shape;1762;p93"/>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763" name="Google Shape;1763;p93"/>
          <p:cNvSpPr txBox="1"/>
          <p:nvPr>
            <p:ph idx="2" type="body"/>
          </p:nvPr>
        </p:nvSpPr>
        <p:spPr>
          <a:xfrm>
            <a:off x="384132" y="416911"/>
            <a:ext cx="2471400" cy="14211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Economia circolare</a:t>
            </a:r>
            <a:r>
              <a:rPr lang="en-IE">
                <a:solidFill>
                  <a:schemeClr val="lt1"/>
                </a:solidFill>
              </a:rPr>
              <a:t>:</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L’Upcycling: un processo creativo</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7" name="Shape 1767"/>
        <p:cNvGrpSpPr/>
        <p:nvPr/>
      </p:nvGrpSpPr>
      <p:grpSpPr>
        <a:xfrm>
          <a:off x="0" y="0"/>
          <a:ext cx="0" cy="0"/>
          <a:chOff x="0" y="0"/>
          <a:chExt cx="0" cy="0"/>
        </a:xfrm>
      </p:grpSpPr>
      <p:sp>
        <p:nvSpPr>
          <p:cNvPr id="1768" name="Google Shape;1768;p94"/>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69" name="Google Shape;1769;p94"/>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770" name="Google Shape;1770;p94"/>
          <p:cNvSpPr txBox="1"/>
          <p:nvPr>
            <p:ph idx="2" type="body"/>
          </p:nvPr>
        </p:nvSpPr>
        <p:spPr>
          <a:xfrm>
            <a:off x="366507" y="443961"/>
            <a:ext cx="2471400" cy="14211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Economia circolare</a:t>
            </a:r>
            <a:r>
              <a:rPr lang="en-IE">
                <a:solidFill>
                  <a:schemeClr val="lt1"/>
                </a:solidFill>
              </a:rPr>
              <a:t>:</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L’Upcycling: un processo creativo</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pic>
        <p:nvPicPr>
          <p:cNvPr id="1771" name="Google Shape;1771;p94"/>
          <p:cNvPicPr preferRelativeResize="0"/>
          <p:nvPr/>
        </p:nvPicPr>
        <p:blipFill rotWithShape="1">
          <a:blip r:embed="rId3">
            <a:alphaModFix/>
          </a:blip>
          <a:srcRect b="0" l="0" r="0" t="0"/>
          <a:stretch/>
        </p:blipFill>
        <p:spPr>
          <a:xfrm>
            <a:off x="4387823" y="3806953"/>
            <a:ext cx="1932753" cy="2607092"/>
          </a:xfrm>
          <a:prstGeom prst="rect">
            <a:avLst/>
          </a:prstGeom>
          <a:noFill/>
          <a:ln>
            <a:noFill/>
          </a:ln>
        </p:spPr>
      </p:pic>
      <p:pic>
        <p:nvPicPr>
          <p:cNvPr id="1772" name="Google Shape;1772;p94"/>
          <p:cNvPicPr preferRelativeResize="0"/>
          <p:nvPr/>
        </p:nvPicPr>
        <p:blipFill rotWithShape="1">
          <a:blip r:embed="rId4">
            <a:alphaModFix/>
          </a:blip>
          <a:srcRect b="0" l="0" r="0" t="0"/>
          <a:stretch/>
        </p:blipFill>
        <p:spPr>
          <a:xfrm>
            <a:off x="4139326" y="443955"/>
            <a:ext cx="4707079" cy="3181562"/>
          </a:xfrm>
          <a:prstGeom prst="rect">
            <a:avLst/>
          </a:prstGeom>
          <a:noFill/>
          <a:ln>
            <a:noFill/>
          </a:ln>
        </p:spPr>
      </p:pic>
      <p:pic>
        <p:nvPicPr>
          <p:cNvPr id="1773" name="Google Shape;1773;p94"/>
          <p:cNvPicPr preferRelativeResize="0"/>
          <p:nvPr/>
        </p:nvPicPr>
        <p:blipFill rotWithShape="1">
          <a:blip r:embed="rId5">
            <a:alphaModFix/>
          </a:blip>
          <a:srcRect b="0" l="0" r="0" t="0"/>
          <a:stretch/>
        </p:blipFill>
        <p:spPr>
          <a:xfrm>
            <a:off x="8501826" y="2411452"/>
            <a:ext cx="3501310" cy="3687221"/>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sp>
        <p:nvSpPr>
          <p:cNvPr id="1778" name="Google Shape;1778;p9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9" name="Google Shape;1779;p9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S</a:t>
            </a:r>
            <a:r>
              <a:rPr b="1" lang="en-IE" sz="1800"/>
              <a:t>iti web</a:t>
            </a:r>
            <a:r>
              <a:rPr lang="en-IE" sz="1800"/>
              <a:t>: 	Recycling vs Upcycling: What’s the Difference?   </a:t>
            </a:r>
            <a:r>
              <a:rPr lang="en-IE" sz="1800" u="sng">
                <a:solidFill>
                  <a:srgbClr val="87AF3F"/>
                </a:solidFill>
                <a:hlinkClick r:id="rId3">
                  <a:extLst>
                    <a:ext uri="{A12FA001-AC4F-418D-AE19-62706E023703}">
                      <ahyp:hlinkClr val="tx"/>
                    </a:ext>
                  </a:extLst>
                </a:hlinkClick>
              </a:rPr>
              <a:t>https://www.diversitech-global.com/post/recycling-vs-upcycling#:~:text=Recycling%20involves%20the%20destruction%20of,also%20what%20it%20has%20become</a:t>
            </a:r>
            <a:r>
              <a:rPr lang="en-IE" sz="1800">
                <a:solidFill>
                  <a:srgbClr val="87AF3F"/>
                </a:solidFill>
              </a:rPr>
              <a:t>. </a:t>
            </a:r>
            <a:r>
              <a:rPr lang="en-IE" sz="1800"/>
              <a:t>Upcycled materials for a circular economy in Europe </a:t>
            </a:r>
            <a:r>
              <a:rPr lang="en-IE" sz="1800" u="sng">
                <a:solidFill>
                  <a:srgbClr val="87AF3F"/>
                </a:solidFill>
                <a:hlinkClick r:id="rId4">
                  <a:extLst>
                    <a:ext uri="{A12FA001-AC4F-418D-AE19-62706E023703}">
                      <ahyp:hlinkClr val="tx"/>
                    </a:ext>
                  </a:extLst>
                </a:hlinkClick>
              </a:rPr>
              <a:t>https://tocco.earth/article/upcycled-materials-for-circular-economy-Europe/</a:t>
            </a:r>
            <a:r>
              <a:rPr lang="en-IE" sz="1800">
                <a:solidFill>
                  <a:srgbClr val="87AF3F"/>
                </a:solidFill>
              </a:rPr>
              <a:t>  </a:t>
            </a:r>
            <a:r>
              <a:rPr lang="en-IE" sz="1800"/>
              <a:t>Upcycle jam jars </a:t>
            </a:r>
            <a:r>
              <a:rPr lang="en-IE" sz="1800" u="sng">
                <a:solidFill>
                  <a:srgbClr val="87AF3F"/>
                </a:solidFill>
                <a:hlinkClick r:id="rId5">
                  <a:extLst>
                    <a:ext uri="{A12FA001-AC4F-418D-AE19-62706E023703}">
                      <ahyp:hlinkClr val="tx"/>
                    </a:ext>
                  </a:extLst>
                </a:hlinkClick>
              </a:rPr>
              <a:t>https://www.pinterest.co.uk/duffydancer/upcycle-jam-jars/</a:t>
            </a:r>
            <a:r>
              <a:rPr lang="en-IE" sz="1800">
                <a:solidFill>
                  <a:srgbClr val="87AF3F"/>
                </a:solidFill>
              </a:rPr>
              <a:t> </a:t>
            </a:r>
            <a:r>
              <a:rPr lang="en-IE" sz="1800"/>
              <a:t>; 86 upcycling ideas to transform your old stuff </a:t>
            </a:r>
            <a:r>
              <a:rPr lang="en-IE" sz="1800" u="sng">
                <a:solidFill>
                  <a:srgbClr val="87AF3F"/>
                </a:solidFill>
                <a:hlinkClick r:id="rId6">
                  <a:extLst>
                    <a:ext uri="{A12FA001-AC4F-418D-AE19-62706E023703}">
                      <ahyp:hlinkClr val="tx"/>
                    </a:ext>
                  </a:extLst>
                </a:hlinkClick>
              </a:rPr>
              <a:t>https://www.loveproperty.com/gallerylist/71768/86-upcycling-ideas-to-transform-your-old-stuff</a:t>
            </a:r>
            <a:r>
              <a:rPr lang="en-IE" sz="1800">
                <a:solidFill>
                  <a:srgbClr val="87AF3F"/>
                </a:solidFill>
              </a:rPr>
              <a:t> </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YouTube</a:t>
            </a:r>
            <a:r>
              <a:rPr lang="en-IE" sz="1800"/>
              <a:t>: 	Cash from trash: https://www.youtube.com/watch?v=3PYYadvwkOo</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Case Study</a:t>
            </a:r>
            <a:r>
              <a:rPr lang="en-IE" sz="1800"/>
              <a:t>: 	Rediscover Centre Ballymun, Zone Sensible, Cartiera. </a:t>
            </a:r>
            <a:r>
              <a:rPr b="1" lang="en-IE" sz="1800"/>
              <a:t>New Urban Trade Sheet</a:t>
            </a:r>
            <a:r>
              <a:rPr lang="en-IE" sz="1800"/>
              <a:t>: Upcycling Artisan</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Pubblicazione</a:t>
            </a:r>
            <a:r>
              <a:rPr lang="en-IE" sz="1800"/>
              <a:t>: Wegener, C., 2016. Upcycling. In Creativity—A New Vocabulary (pp. 181-188). London: Palgrave Macmillan UK.</a:t>
            </a:r>
            <a:endParaRPr/>
          </a:p>
          <a:p>
            <a:pPr indent="-1296988" lvl="0" marL="1296988" rtl="0" algn="l">
              <a:lnSpc>
                <a:spcPct val="90000"/>
              </a:lnSpc>
              <a:spcBef>
                <a:spcPts val="1000"/>
              </a:spcBef>
              <a:spcAft>
                <a:spcPts val="0"/>
              </a:spcAft>
              <a:buClr>
                <a:srgbClr val="424242"/>
              </a:buClr>
              <a:buSzPts val="3200"/>
              <a:buNone/>
            </a:pPr>
            <a:r>
              <a:t/>
            </a:r>
            <a:endParaRPr sz="3200"/>
          </a:p>
          <a:p>
            <a:pPr indent="-1296988" lvl="0" marL="1296988" rtl="0" algn="l">
              <a:lnSpc>
                <a:spcPct val="90000"/>
              </a:lnSpc>
              <a:spcBef>
                <a:spcPts val="1000"/>
              </a:spcBef>
              <a:spcAft>
                <a:spcPts val="0"/>
              </a:spcAft>
              <a:buClr>
                <a:srgbClr val="424242"/>
              </a:buClr>
              <a:buSzPts val="1800"/>
              <a:buNone/>
            </a:pPr>
            <a:r>
              <a:t/>
            </a:r>
            <a:endParaRPr sz="1800"/>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1780" name="Google Shape;1780;p9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a:t>
            </a:r>
            <a:r>
              <a:rPr b="1" lang="en-IE" sz="3400">
                <a:solidFill>
                  <a:schemeClr val="lt1"/>
                </a:solidFill>
                <a:latin typeface="Calibri"/>
                <a:ea typeface="Calibri"/>
                <a:cs typeface="Calibri"/>
                <a:sym typeface="Calibri"/>
              </a:rPr>
              <a:t>isorse</a:t>
            </a:r>
            <a:endParaRPr b="0" i="0" sz="1400" u="none" cap="none" strike="noStrike">
              <a:solidFill>
                <a:srgbClr val="000000"/>
              </a:solidFill>
              <a:latin typeface="Arial"/>
              <a:ea typeface="Arial"/>
              <a:cs typeface="Arial"/>
              <a:sym typeface="Arial"/>
            </a:endParaRPr>
          </a:p>
        </p:txBody>
      </p:sp>
      <p:cxnSp>
        <p:nvCxnSpPr>
          <p:cNvPr id="1781" name="Google Shape;1781;p9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5" name="Shape 1785"/>
        <p:cNvGrpSpPr/>
        <p:nvPr/>
      </p:nvGrpSpPr>
      <p:grpSpPr>
        <a:xfrm>
          <a:off x="0" y="0"/>
          <a:ext cx="0" cy="0"/>
          <a:chOff x="0" y="0"/>
          <a:chExt cx="0" cy="0"/>
        </a:xfrm>
      </p:grpSpPr>
      <p:sp>
        <p:nvSpPr>
          <p:cNvPr id="1786" name="Google Shape;1786;p96"/>
          <p:cNvSpPr txBox="1"/>
          <p:nvPr>
            <p:ph idx="1" type="body"/>
          </p:nvPr>
        </p:nvSpPr>
        <p:spPr>
          <a:xfrm>
            <a:off x="716943" y="1606233"/>
            <a:ext cx="10758000" cy="3955500"/>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1900">
                <a:solidFill>
                  <a:srgbClr val="424242"/>
                </a:solidFill>
              </a:rPr>
              <a:t>La raccolta dell’acqua piovana è il processo di recupero e stoccaggio dell’acqua che scorre sulle superfici dove è caduta la pioggia. È necessario un bacino idrografico (es. parcheggio, tetto) e l’acqua piovana è incanalata in un’area di stoccaggio (es. serbatoio, stagno) grazie a un sistema di convogliamento dell’acqua (es. grondaie, tubi di scarico), dove può essere utilizzata per irrigare le piante tramite un sistema di distribuzione (tubo, serbatoio, sistema a goccia). È possibile aggiungere filtri e sistemi di trattamento per rendere l’acqua potabile per persone e animali. Possono essere aggiunte pompe dove i sistemi non possono essere alimentati a gravità. I dati sulla profondità mensile delle acque piovane sono accessibili da dati idrologici ricavati dal servizio meteorologico nazionale. Come regola generale, 1 mm di pioggia catturata da 1m</a:t>
            </a:r>
            <a:r>
              <a:rPr baseline="30000" lang="en-IE" sz="1900">
                <a:solidFill>
                  <a:srgbClr val="424242"/>
                </a:solidFill>
              </a:rPr>
              <a:t>2</a:t>
            </a:r>
            <a:r>
              <a:rPr lang="en-IE" sz="1900">
                <a:solidFill>
                  <a:srgbClr val="424242"/>
                </a:solidFill>
              </a:rPr>
              <a:t> di tetto produrrà 1 litro di acqua. La quantità d’acqua necessaria per le piante dipende dal tasso di evapotraspirazione della pianta stessa. Per un migliore utilizzo dell’acqua piovana, si possono raggruppare insieme piante con fabbisogni idrici simili. È utile provvedere alla distribuzione su tutte le aree coltivate. L’acqua raccolta da qualsiasi bacino idografico può essere distribuita su qualsiasi area paesaggistica; tuttavia, per questioni di risparmio e fatica, è meglio individuare lo stoccaggio vicino alle piante che necessitano di acqua e più in alto rispetto alla superficie coltivata per sfruttare il flusso di gravità.</a:t>
            </a:r>
            <a:endParaRPr sz="1900">
              <a:solidFill>
                <a:srgbClr val="424242"/>
              </a:solidFill>
            </a:endParaRPr>
          </a:p>
          <a:p>
            <a:pPr indent="0" lvl="0" marL="0" rtl="0" algn="just">
              <a:lnSpc>
                <a:spcPct val="101818"/>
              </a:lnSpc>
              <a:spcBef>
                <a:spcPts val="0"/>
              </a:spcBef>
              <a:spcAft>
                <a:spcPts val="0"/>
              </a:spcAft>
              <a:buClr>
                <a:srgbClr val="424242"/>
              </a:buClr>
              <a:buSzPts val="2200"/>
              <a:buNone/>
            </a:pPr>
            <a:r>
              <a:rPr lang="en-IE" sz="2200">
                <a:solidFill>
                  <a:srgbClr val="424242"/>
                </a:solidFill>
              </a:rPr>
              <a:t> </a:t>
            </a:r>
            <a:endParaRPr/>
          </a:p>
        </p:txBody>
      </p:sp>
      <p:sp>
        <p:nvSpPr>
          <p:cNvPr id="1787" name="Google Shape;1787;p96"/>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Raccolta dell’acqua piovana</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788" name="Google Shape;1788;p96"/>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789" name="Google Shape;1789;p96"/>
          <p:cNvGrpSpPr/>
          <p:nvPr/>
        </p:nvGrpSpPr>
        <p:grpSpPr>
          <a:xfrm>
            <a:off x="9738259" y="644528"/>
            <a:ext cx="961824" cy="962014"/>
            <a:chOff x="4611260" y="4192636"/>
            <a:chExt cx="2206282" cy="2206718"/>
          </a:xfrm>
        </p:grpSpPr>
        <p:sp>
          <p:nvSpPr>
            <p:cNvPr id="1790" name="Google Shape;1790;p96"/>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1" name="Google Shape;1791;p96"/>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2" name="Google Shape;1792;p96"/>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3" name="Google Shape;1793;p96"/>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4" name="Google Shape;1794;p96"/>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95" name="Google Shape;1795;p96"/>
          <p:cNvGrpSpPr/>
          <p:nvPr/>
        </p:nvGrpSpPr>
        <p:grpSpPr>
          <a:xfrm>
            <a:off x="9959800" y="1179294"/>
            <a:ext cx="520217" cy="386895"/>
            <a:chOff x="5119443" y="5419311"/>
            <a:chExt cx="1193302" cy="887480"/>
          </a:xfrm>
        </p:grpSpPr>
        <p:sp>
          <p:nvSpPr>
            <p:cNvPr id="1796" name="Google Shape;1796;p96"/>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7" name="Google Shape;1797;p96"/>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8" name="Google Shape;1798;p96"/>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9" name="Google Shape;1799;p96"/>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3" name="Shape 1803"/>
        <p:cNvGrpSpPr/>
        <p:nvPr/>
      </p:nvGrpSpPr>
      <p:grpSpPr>
        <a:xfrm>
          <a:off x="0" y="0"/>
          <a:ext cx="0" cy="0"/>
          <a:chOff x="0" y="0"/>
          <a:chExt cx="0" cy="0"/>
        </a:xfrm>
      </p:grpSpPr>
      <p:sp>
        <p:nvSpPr>
          <p:cNvPr id="1804" name="Google Shape;1804;p97"/>
          <p:cNvSpPr txBox="1"/>
          <p:nvPr>
            <p:ph idx="1" type="body"/>
          </p:nvPr>
        </p:nvSpPr>
        <p:spPr>
          <a:xfrm>
            <a:off x="767250" y="1736300"/>
            <a:ext cx="10657500" cy="3955200"/>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1900">
                <a:solidFill>
                  <a:srgbClr val="424242"/>
                </a:solidFill>
              </a:rPr>
              <a:t>Occorre prendere le dimensioni dei contenitori di stoccaggio in modo che siano abbastanza grandi da contenere la fornitura calcolata. Grandi barili/stagni per la pioggia, rubinetti di grande diametro su terreni in pendenza, vasche di vario tipo sono efficaci per rallentare il deflusso via terra delle precipitazioni. Gli swales possono incanalare l’acqua verso una zona di piantagione, raccogliere inoltre materia organica dalle foglie, essere una buona fonte di acqua e nutrimento per il terreno  circostante.</a:t>
            </a:r>
            <a:endParaRPr sz="1900">
              <a:solidFill>
                <a:srgbClr val="424242"/>
              </a:solidFill>
            </a:endParaRPr>
          </a:p>
          <a:p>
            <a:pPr indent="-15875" lvl="0" marL="15875" rtl="0" algn="just">
              <a:lnSpc>
                <a:spcPct val="101818"/>
              </a:lnSpc>
              <a:spcBef>
                <a:spcPts val="0"/>
              </a:spcBef>
              <a:spcAft>
                <a:spcPts val="0"/>
              </a:spcAft>
              <a:buClr>
                <a:srgbClr val="424242"/>
              </a:buClr>
              <a:buSzPts val="2200"/>
              <a:buNone/>
            </a:pPr>
            <a:r>
              <a:t/>
            </a:r>
            <a:endParaRPr sz="1900">
              <a:solidFill>
                <a:srgbClr val="424242"/>
              </a:solidFill>
            </a:endParaRPr>
          </a:p>
          <a:p>
            <a:pPr indent="-15875" lvl="0" marL="15875" rtl="0" algn="just">
              <a:lnSpc>
                <a:spcPct val="101818"/>
              </a:lnSpc>
              <a:spcBef>
                <a:spcPts val="0"/>
              </a:spcBef>
              <a:spcAft>
                <a:spcPts val="0"/>
              </a:spcAft>
              <a:buClr>
                <a:srgbClr val="424242"/>
              </a:buClr>
              <a:buSzPts val="2200"/>
              <a:buNone/>
            </a:pPr>
            <a:r>
              <a:rPr lang="en-IE" sz="1900">
                <a:solidFill>
                  <a:srgbClr val="424242"/>
                </a:solidFill>
              </a:rPr>
              <a:t>I contenitori/serbatoi di stoccaggio dovrebbero essere opachi e, se possibile, protetti dalla luce solare diretta per prevenire la crescita di alghe. È utile dipingere di nero i contenitori per impedire la fotosintesi. Le zanzare inoltre potrebbero deporre le uova nelle acque libere. I contenitori dovrebbero essere coperti per impedire la proliferazione delle zanzare e l’entrata di detriti, protetti dai bambini e chiaramente etichettati come non idonei al bere. È importante mantenere costanti l’ispezione e la manutenzione generale (pulizia). È importante avere il tubo di troppopieno per far defluire l’acqua in eccesso nel serbatoio.</a:t>
            </a:r>
            <a:endParaRPr sz="2500"/>
          </a:p>
        </p:txBody>
      </p:sp>
      <p:sp>
        <p:nvSpPr>
          <p:cNvPr id="1805" name="Google Shape;1805;p97"/>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8A116"/>
              </a:buClr>
              <a:buSzPts val="3600"/>
              <a:buNone/>
            </a:pPr>
            <a:r>
              <a:rPr b="1" lang="en-IE">
                <a:solidFill>
                  <a:srgbClr val="E8A116"/>
                </a:solidFill>
              </a:rPr>
              <a:t>Raccolta dell’acqua piovana</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806" name="Google Shape;1806;p97"/>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807" name="Google Shape;1807;p97"/>
          <p:cNvGrpSpPr/>
          <p:nvPr/>
        </p:nvGrpSpPr>
        <p:grpSpPr>
          <a:xfrm>
            <a:off x="9738259" y="644528"/>
            <a:ext cx="961824" cy="962014"/>
            <a:chOff x="4611260" y="4192636"/>
            <a:chExt cx="2206282" cy="2206718"/>
          </a:xfrm>
        </p:grpSpPr>
        <p:sp>
          <p:nvSpPr>
            <p:cNvPr id="1808" name="Google Shape;1808;p97"/>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9" name="Google Shape;1809;p97"/>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0" name="Google Shape;1810;p97"/>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1" name="Google Shape;1811;p97"/>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2" name="Google Shape;1812;p97"/>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13" name="Google Shape;1813;p97"/>
          <p:cNvGrpSpPr/>
          <p:nvPr/>
        </p:nvGrpSpPr>
        <p:grpSpPr>
          <a:xfrm>
            <a:off x="9959800" y="1179294"/>
            <a:ext cx="520217" cy="386895"/>
            <a:chOff x="5119443" y="5419311"/>
            <a:chExt cx="1193302" cy="887480"/>
          </a:xfrm>
        </p:grpSpPr>
        <p:sp>
          <p:nvSpPr>
            <p:cNvPr id="1814" name="Google Shape;1814;p97"/>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5" name="Google Shape;1815;p97"/>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6" name="Google Shape;1816;p97"/>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7" name="Google Shape;1817;p97"/>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