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Lst>
  <p:sldSz cy="6858000" cx="12192000"/>
  <p:notesSz cx="6858000" cy="9144000"/>
  <p:embeddedFontLst>
    <p:embeddedFont>
      <p:font typeface="Montserrat Light"/>
      <p:regular r:id="rId74"/>
      <p:bold r:id="rId75"/>
      <p:italic r:id="rId76"/>
      <p:boldItalic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8" roundtripDataSignature="AMtx7mhV9JRi946cesV/pJlBo/yJatJ7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796E571-B9FD-4E30-804D-7D34EC07845D}">
  <a:tblStyle styleId="{A796E571-B9FD-4E30-804D-7D34EC07845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AEA"/>
          </a:solidFill>
        </a:fill>
      </a:tcStyle>
    </a:wholeTbl>
    <a:band1H>
      <a:tcTxStyle/>
      <a:tcStyle>
        <a:fill>
          <a:solidFill>
            <a:srgbClr val="CAD3D4"/>
          </a:solidFill>
        </a:fill>
      </a:tcStyle>
    </a:band1H>
    <a:band2H>
      <a:tcTxStyle/>
    </a:band2H>
    <a:band1V>
      <a:tcTxStyle/>
      <a:tcStyle>
        <a:fill>
          <a:solidFill>
            <a:srgbClr val="CAD3D4"/>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font" Target="fonts/MontserratLight-bold.fntdata"/><Relationship Id="rId30" Type="http://schemas.openxmlformats.org/officeDocument/2006/relationships/slide" Target="slides/slide25.xml"/><Relationship Id="rId74" Type="http://schemas.openxmlformats.org/officeDocument/2006/relationships/font" Target="fonts/MontserratLight-regular.fntdata"/><Relationship Id="rId33" Type="http://schemas.openxmlformats.org/officeDocument/2006/relationships/slide" Target="slides/slide28.xml"/><Relationship Id="rId77" Type="http://schemas.openxmlformats.org/officeDocument/2006/relationships/font" Target="fonts/MontserratLight-boldItalic.fntdata"/><Relationship Id="rId32" Type="http://schemas.openxmlformats.org/officeDocument/2006/relationships/slide" Target="slides/slide27.xml"/><Relationship Id="rId76" Type="http://schemas.openxmlformats.org/officeDocument/2006/relationships/font" Target="fonts/MontserratLight-italic.fntdata"/><Relationship Id="rId35" Type="http://schemas.openxmlformats.org/officeDocument/2006/relationships/slide" Target="slides/slide30.xml"/><Relationship Id="rId34" Type="http://schemas.openxmlformats.org/officeDocument/2006/relationships/slide" Target="slides/slide29.xml"/><Relationship Id="rId78" Type="http://customschemas.google.com/relationships/presentationmetadata" Target="meta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ultureplusconsulting.com/2015/06/19/explaining-affinity-bias/"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IE"/>
              <a:t>Circle of Trust: Source: https://cultureplusconsulting.com/2018/08/16/a-ha-activities-for-unconscious-bias-training/</a:t>
            </a:r>
            <a:endParaRPr/>
          </a:p>
          <a:p>
            <a:pPr indent="0" lvl="0" marL="0" rtl="0" algn="l">
              <a:spcBef>
                <a:spcPts val="0"/>
              </a:spcBef>
              <a:spcAft>
                <a:spcPts val="0"/>
              </a:spcAft>
              <a:buNone/>
            </a:pPr>
            <a:r>
              <a:rPr b="1" i="0" lang="en-IE" sz="1200" u="none" cap="none" strike="noStrike">
                <a:solidFill>
                  <a:schemeClr val="dk1"/>
                </a:solidFill>
                <a:latin typeface="Calibri"/>
                <a:ea typeface="Calibri"/>
                <a:cs typeface="Calibri"/>
                <a:sym typeface="Calibri"/>
              </a:rPr>
              <a:t>(iv) The Circle of Trust</a:t>
            </a:r>
            <a:endParaRPr b="0" i="0" sz="1200" u="none" cap="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IE" sz="1200" u="none" cap="none" strike="noStrike">
                <a:solidFill>
                  <a:schemeClr val="dk1"/>
                </a:solidFill>
                <a:latin typeface="Calibri"/>
                <a:ea typeface="Calibri"/>
                <a:cs typeface="Calibri"/>
                <a:sym typeface="Calibri"/>
              </a:rPr>
              <a:t>The Circle of Trust is a powerful exercise for demonstrating the effect of affinity bias. In this exercise, participants are instructed to write down in a column on the left-hand side of a blank piece of paper the initials of six to ten people whom they trust the most who are not family members.  The facilitator then reads out some diversity dimensions including gender, nationality, native language, accent, age, race/ ethnicity, professional background, religion, etc., and participants are instructed to place a tick beside those members of their trusted circle who are similar in that dimension to them. For example, male participants will place a tick beside all men in their trusted six, white participants will place a tick beside all white individuals in their trusted six etc. Participants discover that their trusted six often displays minimal diversity – for most participants, their inner circle include people with backgrounds similar to their own.</a:t>
            </a:r>
            <a:endParaRPr/>
          </a:p>
          <a:p>
            <a:pPr indent="0" lvl="0" marL="0" rtl="0" algn="l">
              <a:spcBef>
                <a:spcPts val="0"/>
              </a:spcBef>
              <a:spcAft>
                <a:spcPts val="0"/>
              </a:spcAft>
              <a:buNone/>
            </a:pPr>
            <a:r>
              <a:rPr b="0" i="0" lang="en-IE" sz="1200" u="none" cap="none" strike="noStrike">
                <a:solidFill>
                  <a:schemeClr val="dk1"/>
                </a:solidFill>
                <a:latin typeface="Calibri"/>
                <a:ea typeface="Calibri"/>
                <a:cs typeface="Calibri"/>
                <a:sym typeface="Calibri"/>
              </a:rPr>
              <a:t>The facilitator explains that this </a:t>
            </a:r>
            <a:r>
              <a:rPr b="0" i="0" lang="en-IE" sz="1200" u="sng" cap="none" strike="noStrike">
                <a:solidFill>
                  <a:schemeClr val="dk1"/>
                </a:solidFill>
                <a:latin typeface="Calibri"/>
                <a:ea typeface="Calibri"/>
                <a:cs typeface="Calibri"/>
                <a:sym typeface="Calibri"/>
                <a:hlinkClick r:id="rId2">
                  <a:extLst>
                    <a:ext uri="{A12FA001-AC4F-418D-AE19-62706E023703}">
                      <ahyp:hlinkClr val="tx"/>
                    </a:ext>
                  </a:extLst>
                </a:hlinkClick>
              </a:rPr>
              <a:t>tendency or preference for people like ourselves is called affinity or ingroup bias and is well-researched</a:t>
            </a:r>
            <a:r>
              <a:rPr b="0" i="0" lang="en-IE" sz="1200" u="none" cap="none" strike="noStrike">
                <a:solidFill>
                  <a:schemeClr val="dk1"/>
                </a:solidFill>
                <a:latin typeface="Calibri"/>
                <a:ea typeface="Calibri"/>
                <a:cs typeface="Calibri"/>
                <a:sym typeface="Calibri"/>
              </a:rPr>
              <a:t>. </a:t>
            </a:r>
            <a:r>
              <a:rPr b="1" i="0" lang="en-IE" sz="1200" u="none" cap="none" strike="noStrike">
                <a:solidFill>
                  <a:schemeClr val="dk1"/>
                </a:solidFill>
                <a:latin typeface="Calibri"/>
                <a:ea typeface="Calibri"/>
                <a:cs typeface="Calibri"/>
                <a:sym typeface="Calibri"/>
              </a:rPr>
              <a:t>Studies show that, in general, people extend not only greater trust, but also greater positive regard, cooperation, and empathy to ingroup members </a:t>
            </a:r>
            <a:r>
              <a:rPr b="0" i="0" lang="en-IE" sz="1200" u="none" cap="none" strike="noStrike">
                <a:solidFill>
                  <a:schemeClr val="dk1"/>
                </a:solidFill>
                <a:latin typeface="Calibri"/>
                <a:ea typeface="Calibri"/>
                <a:cs typeface="Calibri"/>
                <a:sym typeface="Calibri"/>
              </a:rPr>
              <a:t>compared with outgroup members. This preference for people like ourselves is largely instinctive and unconscious. Affinity bias manifests not only as a preference for ingroup members — but it. For example, we are more likely to withhold praise or rewards from outgroup members.</a:t>
            </a:r>
            <a:r>
              <a:rPr b="1" i="0" lang="en-IE" sz="1200" u="none" cap="none" strike="noStrike">
                <a:solidFill>
                  <a:schemeClr val="dk1"/>
                </a:solidFill>
                <a:latin typeface="Calibri"/>
                <a:ea typeface="Calibri"/>
                <a:cs typeface="Calibri"/>
                <a:sym typeface="Calibri"/>
              </a:rPr>
              <a:t> may also manifest as an aversive tendency towards outgroup members</a:t>
            </a:r>
            <a:endParaRPr b="0" i="0" sz="1200" u="none" cap="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IE" sz="1200" u="none" cap="none" strike="noStrike">
                <a:solidFill>
                  <a:schemeClr val="dk1"/>
                </a:solidFill>
                <a:latin typeface="Calibri"/>
                <a:ea typeface="Calibri"/>
                <a:cs typeface="Calibri"/>
                <a:sym typeface="Calibri"/>
              </a:rPr>
              <a:t>Participants are then prompted to </a:t>
            </a:r>
            <a:r>
              <a:rPr b="1" i="0" lang="en-IE" sz="1200" u="none" cap="none" strike="noStrike">
                <a:solidFill>
                  <a:schemeClr val="dk1"/>
                </a:solidFill>
                <a:latin typeface="Calibri"/>
                <a:ea typeface="Calibri"/>
                <a:cs typeface="Calibri"/>
                <a:sym typeface="Calibri"/>
              </a:rPr>
              <a:t>consider the implications of this for the workplace? </a:t>
            </a:r>
            <a:r>
              <a:rPr b="0" i="0" lang="en-IE" sz="1200" u="none" cap="none" strike="noStrike">
                <a:solidFill>
                  <a:schemeClr val="dk1"/>
                </a:solidFill>
                <a:latin typeface="Calibri"/>
                <a:ea typeface="Calibri"/>
                <a:cs typeface="Calibri"/>
                <a:sym typeface="Calibri"/>
              </a:rPr>
              <a:t>For example, as leaders, when they assign responsibility for a high-profile piece of work, to whom do they entrust that responsibility? The facilitator suggests that participants will likely offer opportunities to those individuals whom they trust the most. Those people, it turns out, are people who are similar to themselves. Now, because success on high-profile assignments is critical for emerging as a leader, a tendency to favour people like ourselves when assigning stretch assignments leads to </a:t>
            </a:r>
            <a:r>
              <a:rPr b="1" i="0" lang="en-IE" sz="1200" u="none" cap="none" strike="noStrike">
                <a:solidFill>
                  <a:schemeClr val="dk1"/>
                </a:solidFill>
                <a:latin typeface="Calibri"/>
                <a:ea typeface="Calibri"/>
                <a:cs typeface="Calibri"/>
                <a:sym typeface="Calibri"/>
              </a:rPr>
              <a:t>self-cloning</a:t>
            </a:r>
            <a:r>
              <a:rPr b="0" i="0" lang="en-IE" sz="1200" u="none" cap="none" strike="noStrike">
                <a:solidFill>
                  <a:schemeClr val="dk1"/>
                </a:solidFill>
                <a:latin typeface="Calibri"/>
                <a:ea typeface="Calibri"/>
                <a:cs typeface="Calibri"/>
                <a:sym typeface="Calibri"/>
              </a:rPr>
              <a:t> </a:t>
            </a:r>
            <a:r>
              <a:rPr b="1" i="0" lang="en-IE" sz="1200" u="none" cap="none" strike="noStrike">
                <a:solidFill>
                  <a:schemeClr val="dk1"/>
                </a:solidFill>
                <a:latin typeface="Calibri"/>
                <a:ea typeface="Calibri"/>
                <a:cs typeface="Calibri"/>
                <a:sym typeface="Calibri"/>
              </a:rPr>
              <a:t>and promotes homogeneity in leadership</a:t>
            </a:r>
            <a:r>
              <a:rPr b="0" i="0" lang="en-IE" sz="1200" u="none" cap="none" strike="noStrike">
                <a:solidFill>
                  <a:schemeClr val="dk1"/>
                </a:solidFill>
                <a:latin typeface="Calibri"/>
                <a:ea typeface="Calibri"/>
                <a:cs typeface="Calibri"/>
                <a:sym typeface="Calibri"/>
              </a:rPr>
              <a:t>. Though not intentional, </a:t>
            </a:r>
            <a:r>
              <a:rPr b="1" i="0" lang="en-IE" sz="1200" u="none" cap="none" strike="noStrike">
                <a:solidFill>
                  <a:schemeClr val="dk1"/>
                </a:solidFill>
                <a:latin typeface="Calibri"/>
                <a:ea typeface="Calibri"/>
                <a:cs typeface="Calibri"/>
                <a:sym typeface="Calibri"/>
              </a:rPr>
              <a:t>people who are not like us get overlooked and left behind</a:t>
            </a:r>
            <a:r>
              <a:rPr b="0" i="0" lang="en-IE" sz="1200" u="none" cap="none" strike="noStrike">
                <a:solidFill>
                  <a:schemeClr val="dk1"/>
                </a:solidFill>
                <a:latin typeface="Calibri"/>
                <a:ea typeface="Calibri"/>
                <a:cs typeface="Calibri"/>
                <a:sym typeface="Calibri"/>
              </a:rPr>
              <a:t>.</a:t>
            </a:r>
            <a:endParaRPr/>
          </a:p>
          <a:p>
            <a:pPr indent="0" lvl="0" marL="0" rtl="0" algn="l">
              <a:spcBef>
                <a:spcPts val="0"/>
              </a:spcBef>
              <a:spcAft>
                <a:spcPts val="0"/>
              </a:spcAft>
              <a:buNone/>
            </a:pPr>
            <a:r>
              <a:rPr b="0" i="0" lang="en-IE" sz="1200" u="none" cap="none" strike="noStrike">
                <a:solidFill>
                  <a:schemeClr val="dk1"/>
                </a:solidFill>
                <a:latin typeface="Calibri"/>
                <a:ea typeface="Calibri"/>
                <a:cs typeface="Calibri"/>
                <a:sym typeface="Calibri"/>
              </a:rPr>
              <a:t>Although we believe we are making objective assessments of merit and treating people fairly, hidden preferences for people like ourselves can cause us to support the development and career progression of some people over others without us even knowing we are doing so. Regarding employment, </a:t>
            </a:r>
            <a:r>
              <a:rPr b="1" i="0" lang="en-IE" sz="1200" u="none" cap="none" strike="noStrike">
                <a:solidFill>
                  <a:schemeClr val="dk1"/>
                </a:solidFill>
                <a:latin typeface="Calibri"/>
                <a:ea typeface="Calibri"/>
                <a:cs typeface="Calibri"/>
                <a:sym typeface="Calibri"/>
              </a:rPr>
              <a:t>affinity bias can compel people to favour those who are most similar to themselves</a:t>
            </a:r>
            <a:r>
              <a:rPr b="0" i="0" lang="en-IE" sz="1200" u="none" cap="none" strike="noStrike">
                <a:solidFill>
                  <a:schemeClr val="dk1"/>
                </a:solidFill>
                <a:latin typeface="Calibri"/>
                <a:ea typeface="Calibri"/>
                <a:cs typeface="Calibri"/>
                <a:sym typeface="Calibri"/>
              </a:rPr>
              <a:t>, thereby leading to a tendency for leaders, people managers or recruiting managers to hire, promote, or otherwise esteem those who mirror attributes or qualities that align with their own. Moreover, we are also very good at justifying our biases. Studies show that we exhibit a systematic tendency to claim that the strengths of ingroup candidates are more important selection criteria than are the strengths of candidates with backgrounds different from our own.</a:t>
            </a:r>
            <a:endParaRPr/>
          </a:p>
          <a:p>
            <a:pPr indent="0" lvl="0" marL="0" rtl="0" algn="l">
              <a:spcBef>
                <a:spcPts val="0"/>
              </a:spcBef>
              <a:spcAft>
                <a:spcPts val="0"/>
              </a:spcAft>
              <a:buNone/>
            </a:pPr>
            <a:r>
              <a:rPr b="0" i="0" lang="en-IE" sz="1200" u="none" cap="none" strike="noStrike">
                <a:solidFill>
                  <a:schemeClr val="dk1"/>
                </a:solidFill>
                <a:latin typeface="Calibri"/>
                <a:ea typeface="Calibri"/>
                <a:cs typeface="Calibri"/>
                <a:sym typeface="Calibri"/>
              </a:rPr>
              <a:t>Affinity bias can also lead us to actively solicit, pay greater attention to and to favour the contributions of ingroup members over outgroup members. We are also more likely to mentor or sponsor ingroup members compared with outgroup members.</a:t>
            </a:r>
            <a:endParaRPr/>
          </a:p>
          <a:p>
            <a:pPr indent="0" lvl="0" marL="0" rtl="0" algn="l">
              <a:spcBef>
                <a:spcPts val="0"/>
              </a:spcBef>
              <a:spcAft>
                <a:spcPts val="0"/>
              </a:spcAft>
              <a:buNone/>
            </a:pPr>
            <a:r>
              <a:rPr b="0" i="0" lang="en-IE" sz="1200" u="none" cap="none" strike="noStrike">
                <a:solidFill>
                  <a:schemeClr val="dk1"/>
                </a:solidFill>
                <a:latin typeface="Calibri"/>
                <a:ea typeface="Calibri"/>
                <a:cs typeface="Calibri"/>
                <a:sym typeface="Calibri"/>
              </a:rPr>
              <a:t>In some groups, there may be certain individuals with a diverse inner circle. The facilitator encourages participants to think about how an individual’s experiences could disrupt affinity bias with the ensuing discussion drawing on intergroup research supporting intergroup friendship as a prejudice reduction technique.</a:t>
            </a:r>
            <a:endParaRPr/>
          </a:p>
          <a:p>
            <a:pPr indent="0" lvl="0" marL="0" rtl="0" algn="l">
              <a:spcBef>
                <a:spcPts val="0"/>
              </a:spcBef>
              <a:spcAft>
                <a:spcPts val="0"/>
              </a:spcAft>
              <a:buClr>
                <a:schemeClr val="dk1"/>
              </a:buClr>
              <a:buSzPts val="1200"/>
              <a:buFont typeface="Calibri"/>
              <a:buNone/>
            </a:pPr>
            <a:r>
              <a:t/>
            </a:r>
            <a:endParaRPr/>
          </a:p>
        </p:txBody>
      </p:sp>
      <p:sp>
        <p:nvSpPr>
          <p:cNvPr id="468" name="Google Shape;46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8" name="Google Shape;74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7" name="Google Shape;77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1" name="Google Shape;79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2bf56ed0f8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8" name="Google Shape;808;g2bf56ed0f8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9" name="Google Shape;809;g2bf56ed0f8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IE"/>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5" name="Google Shape;81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3" name="Google Shape;82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 name="Google Shape;84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9" name="Google Shape;86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877" name="Google Shape;87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8" name="Google Shape;888;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9" name="Google Shape;909;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0" name="Google Shape;93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2" name="Google Shape;96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970" name="Google Shape;97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1" name="Google Shape;98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3" name="Google Shape;1003;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5" name="Google Shape;1025;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3" name="Google Shape;1033;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8" name="Google Shape;1068;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6" name="Google Shape;1086;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4" name="Google Shape;1104;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3" name="Google Shape;1113;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1" name="Google Shape;1121;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9" name="Google Shape;1129;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9" name="Google Shape;1139;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7" name="Shape 1147"/>
        <p:cNvGrpSpPr/>
        <p:nvPr/>
      </p:nvGrpSpPr>
      <p:grpSpPr>
        <a:xfrm>
          <a:off x="0" y="0"/>
          <a:ext cx="0" cy="0"/>
          <a:chOff x="0" y="0"/>
          <a:chExt cx="0" cy="0"/>
        </a:xfrm>
      </p:grpSpPr>
      <p:sp>
        <p:nvSpPr>
          <p:cNvPr id="1148" name="Google Shape;1148;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9" name="Google Shape;1149;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0" name="Google Shape;1160;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1" name="Google Shape;1171;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9" name="Google Shape;1179;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7" name="Google Shape;1187;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5" name="Google Shape;1195;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4" name="Google Shape;1204;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0" name="Shape 1210"/>
        <p:cNvGrpSpPr/>
        <p:nvPr/>
      </p:nvGrpSpPr>
      <p:grpSpPr>
        <a:xfrm>
          <a:off x="0" y="0"/>
          <a:ext cx="0" cy="0"/>
          <a:chOff x="0" y="0"/>
          <a:chExt cx="0" cy="0"/>
        </a:xfrm>
      </p:grpSpPr>
      <p:sp>
        <p:nvSpPr>
          <p:cNvPr id="1211" name="Google Shape;1211;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2" name="Google Shape;1212;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0" name="Google Shape;1220;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IE"/>
              <a:t>Fill in your name on this certificate where it says “ [insert your name here]”</a:t>
            </a:r>
            <a:endParaRPr/>
          </a:p>
          <a:p>
            <a:pPr indent="0" lvl="0" marL="0" rtl="0" algn="l">
              <a:spcBef>
                <a:spcPts val="0"/>
              </a:spcBef>
              <a:spcAft>
                <a:spcPts val="0"/>
              </a:spcAft>
              <a:buNone/>
            </a:pPr>
            <a:r>
              <a:t/>
            </a:r>
            <a:endParaRPr/>
          </a:p>
        </p:txBody>
      </p:sp>
      <p:sp>
        <p:nvSpPr>
          <p:cNvPr id="1221" name="Google Shape;1221;p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8" name="Shape 1318"/>
        <p:cNvGrpSpPr/>
        <p:nvPr/>
      </p:nvGrpSpPr>
      <p:grpSpPr>
        <a:xfrm>
          <a:off x="0" y="0"/>
          <a:ext cx="0" cy="0"/>
          <a:chOff x="0" y="0"/>
          <a:chExt cx="0" cy="0"/>
        </a:xfrm>
      </p:grpSpPr>
      <p:sp>
        <p:nvSpPr>
          <p:cNvPr id="1319" name="Google Shape;1319;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0" name="Google Shape;1320;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69"/>
          <p:cNvSpPr/>
          <p:nvPr/>
        </p:nvSpPr>
        <p:spPr>
          <a:xfrm>
            <a:off x="417723" y="2781054"/>
            <a:ext cx="11356551" cy="3143826"/>
          </a:xfrm>
          <a:custGeom>
            <a:rect b="b" l="l" r="r" t="t"/>
            <a:pathLst>
              <a:path extrusionOk="0" h="3728821" w="1135655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4" name="Google Shape;14;p69"/>
          <p:cNvSpPr/>
          <p:nvPr/>
        </p:nvSpPr>
        <p:spPr>
          <a:xfrm flipH="1">
            <a:off x="7228605" y="5354345"/>
            <a:ext cx="4963395" cy="778675"/>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5" name="Google Shape;15;p69"/>
          <p:cNvSpPr txBox="1"/>
          <p:nvPr>
            <p:ph idx="1" type="body"/>
          </p:nvPr>
        </p:nvSpPr>
        <p:spPr>
          <a:xfrm>
            <a:off x="711252" y="4043134"/>
            <a:ext cx="5278651" cy="697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69"/>
          <p:cNvSpPr txBox="1"/>
          <p:nvPr>
            <p:ph idx="2" type="body"/>
          </p:nvPr>
        </p:nvSpPr>
        <p:spPr>
          <a:xfrm>
            <a:off x="711253" y="3420408"/>
            <a:ext cx="5278651" cy="69735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17" name="Google Shape;17;p69"/>
          <p:cNvPicPr preferRelativeResize="0"/>
          <p:nvPr/>
        </p:nvPicPr>
        <p:blipFill rotWithShape="1">
          <a:blip r:embed="rId2">
            <a:alphaModFix/>
          </a:blip>
          <a:srcRect b="0" l="0" r="0" t="0"/>
          <a:stretch/>
        </p:blipFill>
        <p:spPr>
          <a:xfrm>
            <a:off x="537579" y="350356"/>
            <a:ext cx="2462796" cy="2296557"/>
          </a:xfrm>
          <a:prstGeom prst="rect">
            <a:avLst/>
          </a:prstGeom>
          <a:noFill/>
          <a:ln>
            <a:noFill/>
          </a:ln>
        </p:spPr>
      </p:pic>
      <p:pic>
        <p:nvPicPr>
          <p:cNvPr id="18" name="Google Shape;18;p69"/>
          <p:cNvPicPr preferRelativeResize="0"/>
          <p:nvPr/>
        </p:nvPicPr>
        <p:blipFill rotWithShape="1">
          <a:blip r:embed="rId3">
            <a:alphaModFix/>
          </a:blip>
          <a:srcRect b="0" l="0" r="0" t="0"/>
          <a:stretch/>
        </p:blipFill>
        <p:spPr>
          <a:xfrm>
            <a:off x="530727" y="6010982"/>
            <a:ext cx="1905000" cy="660400"/>
          </a:xfrm>
          <a:prstGeom prst="rect">
            <a:avLst/>
          </a:prstGeom>
          <a:noFill/>
          <a:ln>
            <a:noFill/>
          </a:ln>
        </p:spPr>
      </p:pic>
      <p:pic>
        <p:nvPicPr>
          <p:cNvPr id="19" name="Google Shape;19;p69"/>
          <p:cNvPicPr preferRelativeResize="0"/>
          <p:nvPr/>
        </p:nvPicPr>
        <p:blipFill rotWithShape="1">
          <a:blip r:embed="rId4">
            <a:alphaModFix/>
          </a:blip>
          <a:srcRect b="0" l="0" r="44449" t="0"/>
          <a:stretch/>
        </p:blipFill>
        <p:spPr>
          <a:xfrm>
            <a:off x="2896706" y="6196193"/>
            <a:ext cx="1991960" cy="457426"/>
          </a:xfrm>
          <a:prstGeom prst="rect">
            <a:avLst/>
          </a:prstGeom>
          <a:noFill/>
          <a:ln>
            <a:noFill/>
          </a:ln>
        </p:spPr>
      </p:pic>
      <p:sp>
        <p:nvSpPr>
          <p:cNvPr id="20" name="Google Shape;20;p69"/>
          <p:cNvSpPr/>
          <p:nvPr>
            <p:ph idx="3" type="pic"/>
          </p:nvPr>
        </p:nvSpPr>
        <p:spPr>
          <a:xfrm>
            <a:off x="5861120" y="433094"/>
            <a:ext cx="5470479" cy="5127406"/>
          </a:xfrm>
          <a:prstGeom prst="rect">
            <a:avLst/>
          </a:prstGeom>
          <a:solidFill>
            <a:srgbClr val="D8D8D8"/>
          </a:solidFill>
          <a:ln>
            <a:noFill/>
          </a:ln>
        </p:spPr>
      </p:sp>
      <p:sp>
        <p:nvSpPr>
          <p:cNvPr id="21" name="Google Shape;21;p69"/>
          <p:cNvSpPr txBox="1"/>
          <p:nvPr>
            <p:ph idx="4" type="body"/>
          </p:nvPr>
        </p:nvSpPr>
        <p:spPr>
          <a:xfrm>
            <a:off x="7777423" y="5489380"/>
            <a:ext cx="4414577" cy="6793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1_Quote Slide">
    <p:spTree>
      <p:nvGrpSpPr>
        <p:cNvPr id="77" name="Shape 77"/>
        <p:cNvGrpSpPr/>
        <p:nvPr/>
      </p:nvGrpSpPr>
      <p:grpSpPr>
        <a:xfrm>
          <a:off x="0" y="0"/>
          <a:ext cx="0" cy="0"/>
          <a:chOff x="0" y="0"/>
          <a:chExt cx="0" cy="0"/>
        </a:xfrm>
      </p:grpSpPr>
      <p:sp>
        <p:nvSpPr>
          <p:cNvPr id="78" name="Google Shape;78;p78"/>
          <p:cNvSpPr/>
          <p:nvPr/>
        </p:nvSpPr>
        <p:spPr>
          <a:xfrm>
            <a:off x="632638" y="567428"/>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Calibri"/>
              <a:ea typeface="Calibri"/>
              <a:cs typeface="Calibri"/>
              <a:sym typeface="Calibri"/>
            </a:endParaRPr>
          </a:p>
        </p:txBody>
      </p:sp>
      <p:sp>
        <p:nvSpPr>
          <p:cNvPr id="79" name="Google Shape;79;p78"/>
          <p:cNvSpPr txBox="1"/>
          <p:nvPr>
            <p:ph idx="1" type="body"/>
          </p:nvPr>
        </p:nvSpPr>
        <p:spPr>
          <a:xfrm>
            <a:off x="856356" y="1524912"/>
            <a:ext cx="5055171" cy="380817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 name="Google Shape;80;p78"/>
          <p:cNvSpPr/>
          <p:nvPr>
            <p:ph idx="2" type="pic"/>
          </p:nvPr>
        </p:nvSpPr>
        <p:spPr>
          <a:xfrm>
            <a:off x="6096000" y="1404749"/>
            <a:ext cx="5239644" cy="4704418"/>
          </a:xfrm>
          <a:prstGeom prst="rect">
            <a:avLst/>
          </a:prstGeom>
          <a:solidFill>
            <a:srgbClr val="D8D8D8"/>
          </a:solidFill>
          <a:ln>
            <a:noFill/>
          </a:ln>
        </p:spPr>
      </p:sp>
      <p:sp>
        <p:nvSpPr>
          <p:cNvPr id="81" name="Google Shape;81;p78"/>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82" name="Shape 82"/>
        <p:cNvGrpSpPr/>
        <p:nvPr/>
      </p:nvGrpSpPr>
      <p:grpSpPr>
        <a:xfrm>
          <a:off x="0" y="0"/>
          <a:ext cx="0" cy="0"/>
          <a:chOff x="0" y="0"/>
          <a:chExt cx="0" cy="0"/>
        </a:xfrm>
      </p:grpSpPr>
      <p:sp>
        <p:nvSpPr>
          <p:cNvPr id="83" name="Google Shape;83;p79"/>
          <p:cNvSpPr/>
          <p:nvPr/>
        </p:nvSpPr>
        <p:spPr>
          <a:xfrm>
            <a:off x="511444" y="453836"/>
            <a:ext cx="6549756" cy="5655332"/>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84" name="Google Shape;84;p79"/>
          <p:cNvSpPr/>
          <p:nvPr/>
        </p:nvSpPr>
        <p:spPr>
          <a:xfrm>
            <a:off x="3732000" y="3424057"/>
            <a:ext cx="846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79"/>
          <p:cNvSpPr txBox="1"/>
          <p:nvPr>
            <p:ph idx="1" type="body"/>
          </p:nvPr>
        </p:nvSpPr>
        <p:spPr>
          <a:xfrm>
            <a:off x="805865" y="3029069"/>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79"/>
          <p:cNvSpPr txBox="1"/>
          <p:nvPr>
            <p:ph idx="2" type="body"/>
          </p:nvPr>
        </p:nvSpPr>
        <p:spPr>
          <a:xfrm>
            <a:off x="805865" y="2219493"/>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5000"/>
              <a:buFont typeface="Arial"/>
              <a:buNone/>
              <a:defRPr b="0" i="0" sz="5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79"/>
          <p:cNvSpPr/>
          <p:nvPr/>
        </p:nvSpPr>
        <p:spPr>
          <a:xfrm>
            <a:off x="0" y="5625489"/>
            <a:ext cx="4963395" cy="778675"/>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88" name="Google Shape;88;p79"/>
          <p:cNvSpPr txBox="1"/>
          <p:nvPr>
            <p:ph idx="3" type="body"/>
          </p:nvPr>
        </p:nvSpPr>
        <p:spPr>
          <a:xfrm>
            <a:off x="548818" y="5760524"/>
            <a:ext cx="4414577" cy="6793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89" name="Google Shape;89;p79"/>
          <p:cNvPicPr preferRelativeResize="0"/>
          <p:nvPr/>
        </p:nvPicPr>
        <p:blipFill rotWithShape="1">
          <a:blip r:embed="rId2">
            <a:alphaModFix/>
          </a:blip>
          <a:srcRect b="0" l="0" r="0" t="0"/>
          <a:stretch/>
        </p:blipFill>
        <p:spPr>
          <a:xfrm>
            <a:off x="8879678" y="752960"/>
            <a:ext cx="2670279" cy="249003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90" name="Shape 90"/>
        <p:cNvGrpSpPr/>
        <p:nvPr/>
      </p:nvGrpSpPr>
      <p:grpSpPr>
        <a:xfrm>
          <a:off x="0" y="0"/>
          <a:ext cx="0" cy="0"/>
          <a:chOff x="0" y="0"/>
          <a:chExt cx="0" cy="0"/>
        </a:xfrm>
      </p:grpSpPr>
      <p:sp>
        <p:nvSpPr>
          <p:cNvPr id="91" name="Google Shape;91;p80"/>
          <p:cNvSpPr/>
          <p:nvPr/>
        </p:nvSpPr>
        <p:spPr>
          <a:xfrm>
            <a:off x="0" y="0"/>
            <a:ext cx="12192000" cy="6858001"/>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80"/>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440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93" name="Google Shape;93;p80"/>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3000" u="none" strike="noStrike">
                <a:solidFill>
                  <a:schemeClr val="lt1"/>
                </a:solidFill>
                <a:latin typeface="Calibri"/>
                <a:ea typeface="Calibri"/>
                <a:cs typeface="Calibri"/>
                <a:sym typeface="Calibri"/>
              </a:rPr>
              <a:t>PLEASE</a:t>
            </a:r>
            <a:r>
              <a:rPr b="0" i="0" lang="en-IE" sz="3000" u="none" strike="noStrike">
                <a:solidFill>
                  <a:schemeClr val="lt1"/>
                </a:solidFill>
                <a:latin typeface="Calibri"/>
                <a:ea typeface="Calibri"/>
                <a:cs typeface="Calibri"/>
                <a:sym typeface="Calibri"/>
              </a:rPr>
              <a:t> ENSURE TO KEEP FONTS AS PER THE LAYOUT</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48 point </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Divider</a:t>
            </a:r>
            <a:r>
              <a:rPr b="0" i="0" lang="en-IE" sz="3000" u="none" strike="noStrike">
                <a:solidFill>
                  <a:schemeClr val="lt1"/>
                </a:solidFill>
                <a:latin typeface="Calibri"/>
                <a:ea typeface="Calibri"/>
                <a:cs typeface="Calibri"/>
                <a:sym typeface="Calibri"/>
              </a:rPr>
              <a:t> Slides</a:t>
            </a:r>
            <a:endParaRPr/>
          </a:p>
          <a:p>
            <a:pPr indent="0" lvl="0" marL="0" marR="0" rtl="0" algn="l">
              <a:spcBef>
                <a:spcPts val="0"/>
              </a:spcBef>
              <a:spcAft>
                <a:spcPts val="0"/>
              </a:spcAft>
              <a:buClr>
                <a:schemeClr val="dk1"/>
              </a:buClr>
              <a:buSzPts val="1100"/>
              <a:buFont typeface="Arial"/>
              <a:buNone/>
            </a:pPr>
            <a:r>
              <a:t/>
            </a:r>
            <a:endParaRPr b="1" sz="10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36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Title Heading</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30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Sub-Titles</a:t>
            </a:r>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Quotes	</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24 point</a:t>
            </a:r>
            <a:r>
              <a:rPr b="0" i="0" lang="en-IE" sz="3000" u="none" strike="noStrike">
                <a:solidFill>
                  <a:schemeClr val="lt1"/>
                </a:solidFill>
                <a:latin typeface="Calibri"/>
                <a:ea typeface="Calibri"/>
                <a:cs typeface="Calibri"/>
                <a:sym typeface="Calibri"/>
              </a:rPr>
              <a:t>  -  Main </a:t>
            </a:r>
            <a:r>
              <a:rPr b="0" i="0" lang="en-IE" sz="3000" u="none" strike="noStrike">
                <a:solidFill>
                  <a:schemeClr val="lt1"/>
                </a:solidFill>
                <a:latin typeface="Calibri"/>
                <a:ea typeface="Calibri"/>
                <a:cs typeface="Calibri"/>
                <a:sym typeface="Calibri"/>
              </a:rPr>
              <a:t>Text Body </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p:txBody>
      </p:sp>
      <p:sp>
        <p:nvSpPr>
          <p:cNvPr id="94" name="Google Shape;94;p80"/>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IE" sz="2400" u="none" strike="noStrike">
                <a:solidFill>
                  <a:schemeClr val="lt1"/>
                </a:solidFill>
                <a:latin typeface="Calibri"/>
                <a:ea typeface="Calibri"/>
                <a:cs typeface="Calibri"/>
                <a:sym typeface="Calibri"/>
              </a:rPr>
              <a:t>Please ensure to keep the font sizes set as per the slide layouts. The font used throughout the </a:t>
            </a:r>
            <a:r>
              <a:rPr b="1" i="0" lang="en-IE" sz="2400" u="none" strike="noStrike">
                <a:solidFill>
                  <a:schemeClr val="lt1"/>
                </a:solidFill>
                <a:latin typeface="Calibri"/>
                <a:ea typeface="Calibri"/>
                <a:cs typeface="Calibri"/>
                <a:sym typeface="Calibri"/>
              </a:rPr>
              <a:t>Nature</a:t>
            </a:r>
            <a:r>
              <a:rPr b="0" i="0" lang="en-IE" sz="2400" u="none" strike="noStrike">
                <a:solidFill>
                  <a:schemeClr val="lt1"/>
                </a:solidFill>
                <a:latin typeface="Calibri"/>
                <a:ea typeface="Calibri"/>
                <a:cs typeface="Calibri"/>
                <a:sym typeface="Calibri"/>
              </a:rPr>
              <a:t>PowerPoint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1" i="1" lang="en-IE" sz="3600">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95" name="Google Shape;95;p80"/>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96" name="Google Shape;96;p80"/>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97" name="Google Shape;97;p80"/>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2400">
                <a:solidFill>
                  <a:schemeClr val="lt1"/>
                </a:solidFill>
                <a:latin typeface="Calibri"/>
                <a:ea typeface="Calibri"/>
                <a:cs typeface="Calibri"/>
                <a:sym typeface="Calibri"/>
              </a:rPr>
              <a:t>*** </a:t>
            </a:r>
            <a:r>
              <a:rPr b="1" lang="en-IE" sz="2400">
                <a:solidFill>
                  <a:schemeClr val="lt1"/>
                </a:solidFill>
                <a:latin typeface="Calibri"/>
                <a:ea typeface="Calibri"/>
                <a:cs typeface="Calibri"/>
                <a:sym typeface="Calibri"/>
              </a:rPr>
              <a:t>PLEASE DELETE THIS INSTRUCTION SLIDE BEFORE PRESENTING FINAL PRESENTATION </a:t>
            </a:r>
            <a:r>
              <a:rPr lang="en-IE"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98" name="Google Shape;98;p80"/>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99" name="Shape 9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Slide " showMasterSp="0">
  <p:cSld name="1_Cover Slide ">
    <p:spTree>
      <p:nvGrpSpPr>
        <p:cNvPr id="100" name="Shape 100"/>
        <p:cNvGrpSpPr/>
        <p:nvPr/>
      </p:nvGrpSpPr>
      <p:grpSpPr>
        <a:xfrm>
          <a:off x="0" y="0"/>
          <a:ext cx="0" cy="0"/>
          <a:chOff x="0" y="0"/>
          <a:chExt cx="0" cy="0"/>
        </a:xfrm>
      </p:grpSpPr>
      <p:sp>
        <p:nvSpPr>
          <p:cNvPr id="101" name="Google Shape;101;p82"/>
          <p:cNvSpPr txBox="1"/>
          <p:nvPr>
            <p:ph idx="1" type="body"/>
          </p:nvPr>
        </p:nvSpPr>
        <p:spPr>
          <a:xfrm>
            <a:off x="711252" y="4043134"/>
            <a:ext cx="5278651" cy="697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82"/>
          <p:cNvSpPr txBox="1"/>
          <p:nvPr>
            <p:ph idx="2" type="body"/>
          </p:nvPr>
        </p:nvSpPr>
        <p:spPr>
          <a:xfrm>
            <a:off x="711253" y="3420408"/>
            <a:ext cx="5278651" cy="69735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103" name="Google Shape;103;p82"/>
          <p:cNvPicPr preferRelativeResize="0"/>
          <p:nvPr/>
        </p:nvPicPr>
        <p:blipFill rotWithShape="1">
          <a:blip r:embed="rId2">
            <a:alphaModFix/>
          </a:blip>
          <a:srcRect b="0" l="0" r="0" t="0"/>
          <a:stretch/>
        </p:blipFill>
        <p:spPr>
          <a:xfrm>
            <a:off x="9171999" y="591281"/>
            <a:ext cx="2326773" cy="2169716"/>
          </a:xfrm>
          <a:prstGeom prst="rect">
            <a:avLst/>
          </a:prstGeom>
          <a:noFill/>
          <a:ln>
            <a:noFill/>
          </a:ln>
        </p:spPr>
      </p:pic>
      <p:pic>
        <p:nvPicPr>
          <p:cNvPr id="104" name="Google Shape;104;p82"/>
          <p:cNvPicPr preferRelativeResize="0"/>
          <p:nvPr/>
        </p:nvPicPr>
        <p:blipFill rotWithShape="1">
          <a:blip r:embed="rId3">
            <a:alphaModFix/>
          </a:blip>
          <a:srcRect b="0" l="0" r="0" t="0"/>
          <a:stretch/>
        </p:blipFill>
        <p:spPr>
          <a:xfrm>
            <a:off x="7416338" y="5851981"/>
            <a:ext cx="1905000" cy="660400"/>
          </a:xfrm>
          <a:prstGeom prst="rect">
            <a:avLst/>
          </a:prstGeom>
          <a:noFill/>
          <a:ln>
            <a:noFill/>
          </a:ln>
        </p:spPr>
      </p:pic>
      <p:pic>
        <p:nvPicPr>
          <p:cNvPr id="105" name="Google Shape;105;p82"/>
          <p:cNvPicPr preferRelativeResize="0"/>
          <p:nvPr/>
        </p:nvPicPr>
        <p:blipFill rotWithShape="1">
          <a:blip r:embed="rId4">
            <a:alphaModFix/>
          </a:blip>
          <a:srcRect b="0" l="0" r="44449" t="0"/>
          <a:stretch/>
        </p:blipFill>
        <p:spPr>
          <a:xfrm>
            <a:off x="9782317" y="6037192"/>
            <a:ext cx="1991960" cy="457426"/>
          </a:xfrm>
          <a:prstGeom prst="rect">
            <a:avLst/>
          </a:prstGeom>
          <a:noFill/>
          <a:ln>
            <a:noFill/>
          </a:ln>
        </p:spPr>
      </p:pic>
      <p:sp>
        <p:nvSpPr>
          <p:cNvPr id="106" name="Google Shape;106;p82"/>
          <p:cNvSpPr/>
          <p:nvPr/>
        </p:nvSpPr>
        <p:spPr>
          <a:xfrm>
            <a:off x="417723" y="591281"/>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07" name="Google Shape;107;p82"/>
          <p:cNvSpPr/>
          <p:nvPr>
            <p:ph idx="3" type="pic"/>
          </p:nvPr>
        </p:nvSpPr>
        <p:spPr>
          <a:xfrm>
            <a:off x="4647235" y="2814866"/>
            <a:ext cx="7127042" cy="2793606"/>
          </a:xfrm>
          <a:prstGeom prst="rect">
            <a:avLst/>
          </a:prstGeom>
          <a:solidFill>
            <a:srgbClr val="D8D8D8"/>
          </a:solidFill>
          <a:ln>
            <a:noFill/>
          </a:ln>
        </p:spPr>
      </p:sp>
      <p:sp>
        <p:nvSpPr>
          <p:cNvPr id="108" name="Google Shape;108;p82"/>
          <p:cNvSpPr/>
          <p:nvPr/>
        </p:nvSpPr>
        <p:spPr>
          <a:xfrm>
            <a:off x="-3203" y="5647855"/>
            <a:ext cx="4963395" cy="778675"/>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09" name="Google Shape;109;p82"/>
          <p:cNvSpPr txBox="1"/>
          <p:nvPr>
            <p:ph idx="4" type="body"/>
          </p:nvPr>
        </p:nvSpPr>
        <p:spPr>
          <a:xfrm>
            <a:off x="545615" y="5782890"/>
            <a:ext cx="4414577" cy="6793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110" name="Shape 110"/>
        <p:cNvGrpSpPr/>
        <p:nvPr/>
      </p:nvGrpSpPr>
      <p:grpSpPr>
        <a:xfrm>
          <a:off x="0" y="0"/>
          <a:ext cx="0" cy="0"/>
          <a:chOff x="0" y="0"/>
          <a:chExt cx="0" cy="0"/>
        </a:xfrm>
      </p:grpSpPr>
      <p:sp>
        <p:nvSpPr>
          <p:cNvPr id="111" name="Google Shape;111;p83"/>
          <p:cNvSpPr/>
          <p:nvPr/>
        </p:nvSpPr>
        <p:spPr>
          <a:xfrm>
            <a:off x="2599985" y="518604"/>
            <a:ext cx="2144406" cy="5638038"/>
          </a:xfrm>
          <a:custGeom>
            <a:rect b="b" l="l" r="r" t="t"/>
            <a:pathLst>
              <a:path extrusionOk="0" h="2711879" w="908901">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12" name="Google Shape;112;p83"/>
          <p:cNvSpPr txBox="1"/>
          <p:nvPr>
            <p:ph idx="1" type="body"/>
          </p:nvPr>
        </p:nvSpPr>
        <p:spPr>
          <a:xfrm>
            <a:off x="5305044" y="820325"/>
            <a:ext cx="6046905"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83"/>
          <p:cNvSpPr txBox="1"/>
          <p:nvPr>
            <p:ph idx="2" type="body"/>
          </p:nvPr>
        </p:nvSpPr>
        <p:spPr>
          <a:xfrm>
            <a:off x="5305045" y="1319038"/>
            <a:ext cx="603820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83"/>
          <p:cNvSpPr txBox="1"/>
          <p:nvPr>
            <p:ph idx="3" type="body"/>
          </p:nvPr>
        </p:nvSpPr>
        <p:spPr>
          <a:xfrm>
            <a:off x="3492414" y="991058"/>
            <a:ext cx="1236480"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83"/>
          <p:cNvSpPr/>
          <p:nvPr>
            <p:ph idx="4" type="pic"/>
          </p:nvPr>
        </p:nvSpPr>
        <p:spPr>
          <a:xfrm>
            <a:off x="7559" y="188180"/>
            <a:ext cx="3354094" cy="5923858"/>
          </a:xfrm>
          <a:prstGeom prst="rect">
            <a:avLst/>
          </a:prstGeom>
          <a:solidFill>
            <a:srgbClr val="D8D8D8"/>
          </a:solidFill>
          <a:ln>
            <a:noFill/>
          </a:ln>
        </p:spPr>
      </p:sp>
      <p:sp>
        <p:nvSpPr>
          <p:cNvPr id="116" name="Google Shape;116;p83"/>
          <p:cNvSpPr txBox="1"/>
          <p:nvPr>
            <p:ph idx="5" type="body"/>
          </p:nvPr>
        </p:nvSpPr>
        <p:spPr>
          <a:xfrm>
            <a:off x="5305043" y="2743458"/>
            <a:ext cx="6046905"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 name="Google Shape;117;p83"/>
          <p:cNvSpPr txBox="1"/>
          <p:nvPr>
            <p:ph idx="6" type="body"/>
          </p:nvPr>
        </p:nvSpPr>
        <p:spPr>
          <a:xfrm>
            <a:off x="5305044" y="3242171"/>
            <a:ext cx="603820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Google Shape;118;p83"/>
          <p:cNvSpPr txBox="1"/>
          <p:nvPr>
            <p:ph idx="7" type="body"/>
          </p:nvPr>
        </p:nvSpPr>
        <p:spPr>
          <a:xfrm>
            <a:off x="3492413" y="2914191"/>
            <a:ext cx="1236480"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 name="Google Shape;119;p83"/>
          <p:cNvSpPr txBox="1"/>
          <p:nvPr>
            <p:ph idx="8" type="body"/>
          </p:nvPr>
        </p:nvSpPr>
        <p:spPr>
          <a:xfrm>
            <a:off x="5320541" y="4607255"/>
            <a:ext cx="6046905"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p83"/>
          <p:cNvSpPr txBox="1"/>
          <p:nvPr>
            <p:ph idx="9" type="body"/>
          </p:nvPr>
        </p:nvSpPr>
        <p:spPr>
          <a:xfrm>
            <a:off x="5320542" y="5105968"/>
            <a:ext cx="603820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 name="Google Shape;121;p83"/>
          <p:cNvSpPr txBox="1"/>
          <p:nvPr>
            <p:ph idx="13" type="body"/>
          </p:nvPr>
        </p:nvSpPr>
        <p:spPr>
          <a:xfrm>
            <a:off x="3507911" y="4777988"/>
            <a:ext cx="1236480"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22" name="Google Shape;122;p83"/>
          <p:cNvGrpSpPr/>
          <p:nvPr/>
        </p:nvGrpSpPr>
        <p:grpSpPr>
          <a:xfrm>
            <a:off x="4446910" y="695225"/>
            <a:ext cx="7230875" cy="5461417"/>
            <a:chOff x="4054159" y="721803"/>
            <a:chExt cx="7578908" cy="5461417"/>
          </a:xfrm>
        </p:grpSpPr>
        <p:grpSp>
          <p:nvGrpSpPr>
            <p:cNvPr id="123" name="Google Shape;123;p83"/>
            <p:cNvGrpSpPr/>
            <p:nvPr/>
          </p:nvGrpSpPr>
          <p:grpSpPr>
            <a:xfrm>
              <a:off x="4054161" y="721803"/>
              <a:ext cx="7547911" cy="1674487"/>
              <a:chOff x="4061909" y="1565906"/>
              <a:chExt cx="7547911" cy="1882781"/>
            </a:xfrm>
          </p:grpSpPr>
          <p:cxnSp>
            <p:nvCxnSpPr>
              <p:cNvPr id="124" name="Google Shape;124;p83"/>
              <p:cNvCxnSpPr/>
              <p:nvPr/>
            </p:nvCxnSpPr>
            <p:spPr>
              <a:xfrm>
                <a:off x="11609820" y="1582845"/>
                <a:ext cx="0" cy="1865842"/>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5" name="Google Shape;125;p83"/>
              <p:cNvCxnSpPr/>
              <p:nvPr/>
            </p:nvCxnSpPr>
            <p:spPr>
              <a:xfrm>
                <a:off x="4061909" y="1577903"/>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6" name="Google Shape;126;p83"/>
              <p:cNvCxnSpPr/>
              <p:nvPr/>
            </p:nvCxnSpPr>
            <p:spPr>
              <a:xfrm>
                <a:off x="4061909" y="1565906"/>
                <a:ext cx="0" cy="44526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27" name="Google Shape;127;p83"/>
            <p:cNvCxnSpPr/>
            <p:nvPr/>
          </p:nvCxnSpPr>
          <p:spPr>
            <a:xfrm>
              <a:off x="4054160" y="200029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8" name="Google Shape;128;p83"/>
            <p:cNvCxnSpPr/>
            <p:nvPr/>
          </p:nvCxnSpPr>
          <p:spPr>
            <a:xfrm>
              <a:off x="4069659" y="2388245"/>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129" name="Google Shape;129;p83"/>
            <p:cNvGrpSpPr/>
            <p:nvPr/>
          </p:nvGrpSpPr>
          <p:grpSpPr>
            <a:xfrm>
              <a:off x="4054160" y="2644936"/>
              <a:ext cx="7547911" cy="1674487"/>
              <a:chOff x="4061909" y="1565906"/>
              <a:chExt cx="7547911" cy="1882781"/>
            </a:xfrm>
          </p:grpSpPr>
          <p:cxnSp>
            <p:nvCxnSpPr>
              <p:cNvPr id="130" name="Google Shape;130;p83"/>
              <p:cNvCxnSpPr/>
              <p:nvPr/>
            </p:nvCxnSpPr>
            <p:spPr>
              <a:xfrm>
                <a:off x="11609820" y="1582845"/>
                <a:ext cx="0" cy="1865842"/>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31" name="Google Shape;131;p83"/>
              <p:cNvCxnSpPr/>
              <p:nvPr/>
            </p:nvCxnSpPr>
            <p:spPr>
              <a:xfrm>
                <a:off x="4061909" y="1577903"/>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32" name="Google Shape;132;p83"/>
              <p:cNvCxnSpPr/>
              <p:nvPr/>
            </p:nvCxnSpPr>
            <p:spPr>
              <a:xfrm>
                <a:off x="4061909" y="1565906"/>
                <a:ext cx="0" cy="44526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33" name="Google Shape;133;p83"/>
            <p:cNvCxnSpPr/>
            <p:nvPr/>
          </p:nvCxnSpPr>
          <p:spPr>
            <a:xfrm>
              <a:off x="4054159" y="3923423"/>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34" name="Google Shape;134;p83"/>
            <p:cNvCxnSpPr/>
            <p:nvPr/>
          </p:nvCxnSpPr>
          <p:spPr>
            <a:xfrm>
              <a:off x="4069658" y="4311378"/>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135" name="Google Shape;135;p83"/>
            <p:cNvGrpSpPr/>
            <p:nvPr/>
          </p:nvGrpSpPr>
          <p:grpSpPr>
            <a:xfrm>
              <a:off x="4069658" y="4508733"/>
              <a:ext cx="7547911" cy="1674487"/>
              <a:chOff x="4061909" y="1565906"/>
              <a:chExt cx="7547911" cy="1882781"/>
            </a:xfrm>
          </p:grpSpPr>
          <p:cxnSp>
            <p:nvCxnSpPr>
              <p:cNvPr id="136" name="Google Shape;136;p83"/>
              <p:cNvCxnSpPr/>
              <p:nvPr/>
            </p:nvCxnSpPr>
            <p:spPr>
              <a:xfrm>
                <a:off x="11609820" y="1582845"/>
                <a:ext cx="0" cy="1865842"/>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37" name="Google Shape;137;p83"/>
              <p:cNvCxnSpPr/>
              <p:nvPr/>
            </p:nvCxnSpPr>
            <p:spPr>
              <a:xfrm>
                <a:off x="4061909" y="1577903"/>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38" name="Google Shape;138;p83"/>
              <p:cNvCxnSpPr/>
              <p:nvPr/>
            </p:nvCxnSpPr>
            <p:spPr>
              <a:xfrm>
                <a:off x="4061909" y="1565906"/>
                <a:ext cx="0" cy="44526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39" name="Google Shape;139;p83"/>
            <p:cNvCxnSpPr/>
            <p:nvPr/>
          </p:nvCxnSpPr>
          <p:spPr>
            <a:xfrm>
              <a:off x="4069657" y="578722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40" name="Google Shape;140;p83"/>
            <p:cNvCxnSpPr/>
            <p:nvPr/>
          </p:nvCxnSpPr>
          <p:spPr>
            <a:xfrm>
              <a:off x="4085156" y="6175175"/>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2">
  <p:cSld name="1_Text Slide 2">
    <p:spTree>
      <p:nvGrpSpPr>
        <p:cNvPr id="141" name="Shape 141"/>
        <p:cNvGrpSpPr/>
        <p:nvPr/>
      </p:nvGrpSpPr>
      <p:grpSpPr>
        <a:xfrm>
          <a:off x="0" y="0"/>
          <a:ext cx="0" cy="0"/>
          <a:chOff x="0" y="0"/>
          <a:chExt cx="0" cy="0"/>
        </a:xfrm>
      </p:grpSpPr>
      <p:sp>
        <p:nvSpPr>
          <p:cNvPr id="142" name="Google Shape;142;p84"/>
          <p:cNvSpPr/>
          <p:nvPr/>
        </p:nvSpPr>
        <p:spPr>
          <a:xfrm>
            <a:off x="666427" y="1299620"/>
            <a:ext cx="11525573" cy="4716265"/>
          </a:xfrm>
          <a:custGeom>
            <a:rect b="b" l="l" r="r" t="t"/>
            <a:pathLst>
              <a:path extrusionOk="0" h="4716265" w="11393619">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43" name="Google Shape;143;p84"/>
          <p:cNvSpPr/>
          <p:nvPr/>
        </p:nvSpPr>
        <p:spPr>
          <a:xfrm>
            <a:off x="3732000" y="1893387"/>
            <a:ext cx="846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84"/>
          <p:cNvSpPr txBox="1"/>
          <p:nvPr>
            <p:ph idx="1" type="body"/>
          </p:nvPr>
        </p:nvSpPr>
        <p:spPr>
          <a:xfrm>
            <a:off x="914400" y="2169763"/>
            <a:ext cx="10479218" cy="34406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84"/>
          <p:cNvSpPr txBox="1"/>
          <p:nvPr>
            <p:ph idx="2" type="body"/>
          </p:nvPr>
        </p:nvSpPr>
        <p:spPr>
          <a:xfrm>
            <a:off x="798381" y="443960"/>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 name="Google Shape;146;p84"/>
          <p:cNvSpPr/>
          <p:nvPr/>
        </p:nvSpPr>
        <p:spPr>
          <a:xfrm>
            <a:off x="-1949202" y="5998942"/>
            <a:ext cx="6870578" cy="655024"/>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84"/>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48" name="Shape 148"/>
        <p:cNvGrpSpPr/>
        <p:nvPr/>
      </p:nvGrpSpPr>
      <p:grpSpPr>
        <a:xfrm>
          <a:off x="0" y="0"/>
          <a:ext cx="0" cy="0"/>
          <a:chOff x="0" y="0"/>
          <a:chExt cx="0" cy="0"/>
        </a:xfrm>
      </p:grpSpPr>
      <p:sp>
        <p:nvSpPr>
          <p:cNvPr id="149" name="Google Shape;149;p85"/>
          <p:cNvSpPr/>
          <p:nvPr/>
        </p:nvSpPr>
        <p:spPr>
          <a:xfrm flipH="1" rot="5400000">
            <a:off x="3036428" y="-2380550"/>
            <a:ext cx="6146707" cy="11578483"/>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85"/>
          <p:cNvSpPr/>
          <p:nvPr/>
        </p:nvSpPr>
        <p:spPr>
          <a:xfrm>
            <a:off x="5280000" y="2582803"/>
            <a:ext cx="6912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85"/>
          <p:cNvSpPr txBox="1"/>
          <p:nvPr>
            <p:ph idx="1" type="body"/>
          </p:nvPr>
        </p:nvSpPr>
        <p:spPr>
          <a:xfrm>
            <a:off x="5278758" y="2930184"/>
            <a:ext cx="6010480" cy="306642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 name="Google Shape;152;p85"/>
          <p:cNvSpPr txBox="1"/>
          <p:nvPr>
            <p:ph idx="2" type="body"/>
          </p:nvPr>
        </p:nvSpPr>
        <p:spPr>
          <a:xfrm>
            <a:off x="4011879" y="1670479"/>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9000"/>
              <a:buFont typeface="Arial"/>
              <a:buNone/>
              <a:defRPr b="0" i="0" sz="9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3" name="Google Shape;153;p85"/>
          <p:cNvSpPr/>
          <p:nvPr/>
        </p:nvSpPr>
        <p:spPr>
          <a:xfrm>
            <a:off x="83835" y="914400"/>
            <a:ext cx="236705" cy="201578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54" name="Shape 154"/>
        <p:cNvGrpSpPr/>
        <p:nvPr/>
      </p:nvGrpSpPr>
      <p:grpSpPr>
        <a:xfrm>
          <a:off x="0" y="0"/>
          <a:ext cx="0" cy="0"/>
          <a:chOff x="0" y="0"/>
          <a:chExt cx="0" cy="0"/>
        </a:xfrm>
      </p:grpSpPr>
      <p:sp>
        <p:nvSpPr>
          <p:cNvPr id="155" name="Google Shape;155;p86"/>
          <p:cNvSpPr/>
          <p:nvPr/>
        </p:nvSpPr>
        <p:spPr>
          <a:xfrm>
            <a:off x="511444" y="453836"/>
            <a:ext cx="6549756" cy="5655332"/>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56" name="Google Shape;156;p86"/>
          <p:cNvSpPr txBox="1"/>
          <p:nvPr>
            <p:ph idx="1" type="body"/>
          </p:nvPr>
        </p:nvSpPr>
        <p:spPr>
          <a:xfrm>
            <a:off x="898357" y="2319301"/>
            <a:ext cx="4867011" cy="329108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86"/>
          <p:cNvSpPr txBox="1"/>
          <p:nvPr>
            <p:ph idx="2" type="body"/>
          </p:nvPr>
        </p:nvSpPr>
        <p:spPr>
          <a:xfrm>
            <a:off x="898358" y="890242"/>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58" name="Google Shape;158;p86"/>
          <p:cNvPicPr preferRelativeResize="0"/>
          <p:nvPr/>
        </p:nvPicPr>
        <p:blipFill rotWithShape="1">
          <a:blip r:embed="rId2">
            <a:alphaModFix/>
          </a:blip>
          <a:srcRect b="11083" l="-18315" r="29196" t="15976"/>
          <a:stretch/>
        </p:blipFill>
        <p:spPr>
          <a:xfrm>
            <a:off x="3752900" y="1247613"/>
            <a:ext cx="8439100" cy="5375657"/>
          </a:xfrm>
          <a:prstGeom prst="rect">
            <a:avLst/>
          </a:prstGeom>
          <a:noFill/>
          <a:ln>
            <a:noFill/>
          </a:ln>
        </p:spPr>
      </p:pic>
      <p:sp>
        <p:nvSpPr>
          <p:cNvPr id="159" name="Google Shape;159;p86"/>
          <p:cNvSpPr/>
          <p:nvPr>
            <p:ph idx="3" type="pic"/>
          </p:nvPr>
        </p:nvSpPr>
        <p:spPr>
          <a:xfrm>
            <a:off x="7061200" y="1420553"/>
            <a:ext cx="5130800" cy="3913188"/>
          </a:xfrm>
          <a:prstGeom prst="rect">
            <a:avLst/>
          </a:prstGeom>
          <a:solidFill>
            <a:srgbClr val="D8D8D8"/>
          </a:solidFill>
          <a:ln>
            <a:noFill/>
          </a:ln>
        </p:spPr>
      </p:sp>
      <p:sp>
        <p:nvSpPr>
          <p:cNvPr id="160" name="Google Shape;160;p86"/>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61" name="Shape 161"/>
        <p:cNvGrpSpPr/>
        <p:nvPr/>
      </p:nvGrpSpPr>
      <p:grpSpPr>
        <a:xfrm>
          <a:off x="0" y="0"/>
          <a:ext cx="0" cy="0"/>
          <a:chOff x="0" y="0"/>
          <a:chExt cx="0" cy="0"/>
        </a:xfrm>
      </p:grpSpPr>
      <p:sp>
        <p:nvSpPr>
          <p:cNvPr id="162" name="Google Shape;162;p87"/>
          <p:cNvSpPr/>
          <p:nvPr/>
        </p:nvSpPr>
        <p:spPr>
          <a:xfrm>
            <a:off x="511443" y="453836"/>
            <a:ext cx="9895090" cy="5655338"/>
          </a:xfrm>
          <a:custGeom>
            <a:rect b="b" l="l" r="r" t="t"/>
            <a:pathLst>
              <a:path extrusionOk="0" h="5655338" w="989509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pic>
        <p:nvPicPr>
          <p:cNvPr descr="iPhone6_mockup_front_white.png" id="163" name="Google Shape;163;p87"/>
          <p:cNvPicPr preferRelativeResize="0"/>
          <p:nvPr/>
        </p:nvPicPr>
        <p:blipFill rotWithShape="1">
          <a:blip r:embed="rId2">
            <a:alphaModFix/>
          </a:blip>
          <a:srcRect b="0" l="0" r="0" t="0"/>
          <a:stretch/>
        </p:blipFill>
        <p:spPr>
          <a:xfrm>
            <a:off x="8097746" y="226918"/>
            <a:ext cx="4094254" cy="6404164"/>
          </a:xfrm>
          <a:prstGeom prst="rect">
            <a:avLst/>
          </a:prstGeom>
          <a:noFill/>
          <a:ln>
            <a:noFill/>
          </a:ln>
        </p:spPr>
      </p:pic>
      <p:sp>
        <p:nvSpPr>
          <p:cNvPr id="164" name="Google Shape;164;p87"/>
          <p:cNvSpPr/>
          <p:nvPr>
            <p:ph idx="2" type="pic"/>
          </p:nvPr>
        </p:nvSpPr>
        <p:spPr>
          <a:xfrm>
            <a:off x="8912202" y="1246695"/>
            <a:ext cx="2444127" cy="4336988"/>
          </a:xfrm>
          <a:prstGeom prst="rect">
            <a:avLst/>
          </a:prstGeom>
          <a:solidFill>
            <a:srgbClr val="D8D8D8"/>
          </a:solidFill>
          <a:ln>
            <a:noFill/>
          </a:ln>
        </p:spPr>
      </p:sp>
      <p:sp>
        <p:nvSpPr>
          <p:cNvPr id="165" name="Google Shape;165;p87"/>
          <p:cNvSpPr txBox="1"/>
          <p:nvPr>
            <p:ph idx="1" type="body"/>
          </p:nvPr>
        </p:nvSpPr>
        <p:spPr>
          <a:xfrm>
            <a:off x="898357" y="2319301"/>
            <a:ext cx="7199389" cy="329108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6" name="Google Shape;166;p87"/>
          <p:cNvSpPr txBox="1"/>
          <p:nvPr>
            <p:ph idx="3" type="body"/>
          </p:nvPr>
        </p:nvSpPr>
        <p:spPr>
          <a:xfrm>
            <a:off x="835670" y="1104338"/>
            <a:ext cx="7382793"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7" name="Google Shape;167;p87"/>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22" name="Shape 22"/>
        <p:cNvGrpSpPr/>
        <p:nvPr/>
      </p:nvGrpSpPr>
      <p:grpSpPr>
        <a:xfrm>
          <a:off x="0" y="0"/>
          <a:ext cx="0" cy="0"/>
          <a:chOff x="0" y="0"/>
          <a:chExt cx="0" cy="0"/>
        </a:xfrm>
      </p:grpSpPr>
      <p:sp>
        <p:nvSpPr>
          <p:cNvPr id="23" name="Google Shape;23;p70"/>
          <p:cNvSpPr/>
          <p:nvPr/>
        </p:nvSpPr>
        <p:spPr>
          <a:xfrm>
            <a:off x="477385" y="748833"/>
            <a:ext cx="6185499" cy="5441935"/>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4" name="Google Shape;24;p70"/>
          <p:cNvSpPr/>
          <p:nvPr/>
        </p:nvSpPr>
        <p:spPr>
          <a:xfrm>
            <a:off x="-15514" y="2689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5" name="Google Shape;25;p70"/>
          <p:cNvSpPr txBox="1"/>
          <p:nvPr>
            <p:ph idx="1" type="body"/>
          </p:nvPr>
        </p:nvSpPr>
        <p:spPr>
          <a:xfrm>
            <a:off x="5862882" y="1337990"/>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70"/>
          <p:cNvSpPr txBox="1"/>
          <p:nvPr>
            <p:ph idx="2" type="body"/>
          </p:nvPr>
        </p:nvSpPr>
        <p:spPr>
          <a:xfrm>
            <a:off x="6769619" y="1337990"/>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70"/>
          <p:cNvSpPr txBox="1"/>
          <p:nvPr>
            <p:ph idx="3" type="body"/>
          </p:nvPr>
        </p:nvSpPr>
        <p:spPr>
          <a:xfrm>
            <a:off x="979124" y="1519186"/>
            <a:ext cx="4198618" cy="467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70"/>
          <p:cNvSpPr txBox="1"/>
          <p:nvPr>
            <p:ph idx="4" type="body"/>
          </p:nvPr>
        </p:nvSpPr>
        <p:spPr>
          <a:xfrm>
            <a:off x="5884585" y="2252978"/>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70"/>
          <p:cNvSpPr txBox="1"/>
          <p:nvPr>
            <p:ph idx="5" type="body"/>
          </p:nvPr>
        </p:nvSpPr>
        <p:spPr>
          <a:xfrm>
            <a:off x="6791322" y="2252978"/>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70"/>
          <p:cNvSpPr txBox="1"/>
          <p:nvPr>
            <p:ph idx="6" type="body"/>
          </p:nvPr>
        </p:nvSpPr>
        <p:spPr>
          <a:xfrm>
            <a:off x="5891164" y="316796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70"/>
          <p:cNvSpPr txBox="1"/>
          <p:nvPr>
            <p:ph idx="7" type="body"/>
          </p:nvPr>
        </p:nvSpPr>
        <p:spPr>
          <a:xfrm>
            <a:off x="6797901" y="3167965"/>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70"/>
          <p:cNvSpPr txBox="1"/>
          <p:nvPr>
            <p:ph idx="8" type="body"/>
          </p:nvPr>
        </p:nvSpPr>
        <p:spPr>
          <a:xfrm>
            <a:off x="849241" y="383586"/>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3" name="Google Shape;33;p70"/>
          <p:cNvCxnSpPr/>
          <p:nvPr/>
        </p:nvCxnSpPr>
        <p:spPr>
          <a:xfrm rot="10800000">
            <a:off x="5658046" y="3081881"/>
            <a:ext cx="5784878" cy="0"/>
          </a:xfrm>
          <a:prstGeom prst="straightConnector1">
            <a:avLst/>
          </a:prstGeom>
          <a:noFill/>
          <a:ln cap="flat" cmpd="sng" w="28575">
            <a:solidFill>
              <a:srgbClr val="E8A116"/>
            </a:solidFill>
            <a:prstDash val="solid"/>
            <a:miter lim="800000"/>
            <a:headEnd len="sm" w="sm" type="none"/>
            <a:tailEnd len="sm" w="sm" type="none"/>
          </a:ln>
        </p:spPr>
      </p:cxnSp>
      <p:cxnSp>
        <p:nvCxnSpPr>
          <p:cNvPr id="34" name="Google Shape;34;p70"/>
          <p:cNvCxnSpPr/>
          <p:nvPr/>
        </p:nvCxnSpPr>
        <p:spPr>
          <a:xfrm rot="10800000">
            <a:off x="5658046" y="2103078"/>
            <a:ext cx="5784878" cy="0"/>
          </a:xfrm>
          <a:prstGeom prst="straightConnector1">
            <a:avLst/>
          </a:prstGeom>
          <a:noFill/>
          <a:ln cap="flat" cmpd="sng" w="28575">
            <a:solidFill>
              <a:srgbClr val="E8A116"/>
            </a:solidFill>
            <a:prstDash val="solid"/>
            <a:miter lim="800000"/>
            <a:headEnd len="sm" w="sm" type="none"/>
            <a:tailEnd len="sm" w="sm" type="none"/>
          </a:ln>
        </p:spPr>
      </p:cxnSp>
      <p:sp>
        <p:nvSpPr>
          <p:cNvPr id="35" name="Google Shape;35;p70"/>
          <p:cNvSpPr/>
          <p:nvPr/>
        </p:nvSpPr>
        <p:spPr>
          <a:xfrm>
            <a:off x="-2858315" y="78585"/>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 name="Google Shape;36;p70"/>
          <p:cNvSpPr txBox="1"/>
          <p:nvPr>
            <p:ph idx="9" type="body"/>
          </p:nvPr>
        </p:nvSpPr>
        <p:spPr>
          <a:xfrm>
            <a:off x="5891164" y="406068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70"/>
          <p:cNvSpPr txBox="1"/>
          <p:nvPr>
            <p:ph idx="13" type="body"/>
          </p:nvPr>
        </p:nvSpPr>
        <p:spPr>
          <a:xfrm>
            <a:off x="6797901" y="4060684"/>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8" name="Google Shape;38;p70"/>
          <p:cNvCxnSpPr/>
          <p:nvPr/>
        </p:nvCxnSpPr>
        <p:spPr>
          <a:xfrm rot="10800000">
            <a:off x="5658046" y="3974600"/>
            <a:ext cx="5784878" cy="0"/>
          </a:xfrm>
          <a:prstGeom prst="straightConnector1">
            <a:avLst/>
          </a:prstGeom>
          <a:noFill/>
          <a:ln cap="flat" cmpd="sng" w="28575">
            <a:solidFill>
              <a:srgbClr val="E8A116"/>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39" name="Shape 39"/>
        <p:cNvGrpSpPr/>
        <p:nvPr/>
      </p:nvGrpSpPr>
      <p:grpSpPr>
        <a:xfrm>
          <a:off x="0" y="0"/>
          <a:ext cx="0" cy="0"/>
          <a:chOff x="0" y="0"/>
          <a:chExt cx="0" cy="0"/>
        </a:xfrm>
      </p:grpSpPr>
      <p:sp>
        <p:nvSpPr>
          <p:cNvPr id="40" name="Google Shape;40;p71"/>
          <p:cNvSpPr/>
          <p:nvPr/>
        </p:nvSpPr>
        <p:spPr>
          <a:xfrm>
            <a:off x="-1014" y="637821"/>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1" name="Google Shape;41;p71"/>
          <p:cNvSpPr/>
          <p:nvPr>
            <p:ph idx="2" type="pic"/>
          </p:nvPr>
        </p:nvSpPr>
        <p:spPr>
          <a:xfrm>
            <a:off x="320540" y="335338"/>
            <a:ext cx="11578483" cy="6146707"/>
          </a:xfrm>
          <a:prstGeom prst="rect">
            <a:avLst/>
          </a:prstGeom>
          <a:solidFill>
            <a:srgbClr val="D8D8D8"/>
          </a:solidFill>
          <a:ln>
            <a:noFill/>
          </a:ln>
        </p:spPr>
      </p:sp>
      <p:sp>
        <p:nvSpPr>
          <p:cNvPr id="42" name="Google Shape;42;p71"/>
          <p:cNvSpPr txBox="1"/>
          <p:nvPr>
            <p:ph idx="1" type="body"/>
          </p:nvPr>
        </p:nvSpPr>
        <p:spPr>
          <a:xfrm>
            <a:off x="427670" y="1504602"/>
            <a:ext cx="5055171" cy="380817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71"/>
          <p:cNvSpPr/>
          <p:nvPr/>
        </p:nvSpPr>
        <p:spPr>
          <a:xfrm>
            <a:off x="-2858315" y="0"/>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44" name="Shape 44"/>
        <p:cNvGrpSpPr/>
        <p:nvPr/>
      </p:nvGrpSpPr>
      <p:grpSpPr>
        <a:xfrm>
          <a:off x="0" y="0"/>
          <a:ext cx="0" cy="0"/>
          <a:chOff x="0" y="0"/>
          <a:chExt cx="0" cy="0"/>
        </a:xfrm>
      </p:grpSpPr>
      <p:sp>
        <p:nvSpPr>
          <p:cNvPr id="45" name="Google Shape;45;p72"/>
          <p:cNvSpPr/>
          <p:nvPr/>
        </p:nvSpPr>
        <p:spPr>
          <a:xfrm>
            <a:off x="511444" y="453836"/>
            <a:ext cx="6033735" cy="5655332"/>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6" name="Google Shape;46;p72"/>
          <p:cNvSpPr txBox="1"/>
          <p:nvPr>
            <p:ph idx="1" type="body"/>
          </p:nvPr>
        </p:nvSpPr>
        <p:spPr>
          <a:xfrm>
            <a:off x="898357" y="2584411"/>
            <a:ext cx="4867011" cy="30259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72"/>
          <p:cNvSpPr txBox="1"/>
          <p:nvPr>
            <p:ph idx="2" type="body"/>
          </p:nvPr>
        </p:nvSpPr>
        <p:spPr>
          <a:xfrm>
            <a:off x="898358" y="890242"/>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72"/>
          <p:cNvSpPr/>
          <p:nvPr/>
        </p:nvSpPr>
        <p:spPr>
          <a:xfrm>
            <a:off x="6180000" y="1149469"/>
            <a:ext cx="6012000" cy="36000"/>
          </a:xfrm>
          <a:custGeom>
            <a:rect b="b" l="l" r="r" t="t"/>
            <a:pathLst>
              <a:path extrusionOk="0" h="51458" w="4076555">
                <a:moveTo>
                  <a:pt x="1" y="0"/>
                </a:moveTo>
                <a:lnTo>
                  <a:pt x="4076556" y="0"/>
                </a:lnTo>
                <a:lnTo>
                  <a:pt x="4076556" y="51459"/>
                </a:lnTo>
                <a:lnTo>
                  <a:pt x="1" y="51459"/>
                </a:lnTo>
                <a:close/>
              </a:path>
            </a:pathLst>
          </a:custGeom>
          <a:solidFill>
            <a:srgbClr val="F1983D"/>
          </a:solidFill>
          <a:ln cap="flat" cmpd="sng" w="24475">
            <a:solidFill>
              <a:srgbClr val="E8A11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 name="Google Shape;49;p72"/>
          <p:cNvSpPr/>
          <p:nvPr>
            <p:ph idx="3" type="pic"/>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ster">
  <p:cSld name="1_Master">
    <p:spTree>
      <p:nvGrpSpPr>
        <p:cNvPr id="50" name="Shape 50"/>
        <p:cNvGrpSpPr/>
        <p:nvPr/>
      </p:nvGrpSpPr>
      <p:grpSpPr>
        <a:xfrm>
          <a:off x="0" y="0"/>
          <a:ext cx="0" cy="0"/>
          <a:chOff x="0" y="0"/>
          <a:chExt cx="0" cy="0"/>
        </a:xfrm>
      </p:grpSpPr>
      <p:sp>
        <p:nvSpPr>
          <p:cNvPr id="51" name="Google Shape;51;p73"/>
          <p:cNvSpPr txBox="1"/>
          <p:nvPr>
            <p:ph idx="1" type="body"/>
          </p:nvPr>
        </p:nvSpPr>
        <p:spPr>
          <a:xfrm>
            <a:off x="798381" y="2045704"/>
            <a:ext cx="4203926"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73"/>
          <p:cNvSpPr txBox="1"/>
          <p:nvPr>
            <p:ph idx="2" type="body"/>
          </p:nvPr>
        </p:nvSpPr>
        <p:spPr>
          <a:xfrm>
            <a:off x="798382" y="761603"/>
            <a:ext cx="4203926"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53" name="Shape 53"/>
        <p:cNvGrpSpPr/>
        <p:nvPr/>
      </p:nvGrpSpPr>
      <p:grpSpPr>
        <a:xfrm>
          <a:off x="0" y="0"/>
          <a:ext cx="0" cy="0"/>
          <a:chOff x="0" y="0"/>
          <a:chExt cx="0" cy="0"/>
        </a:xfrm>
      </p:grpSpPr>
      <p:sp>
        <p:nvSpPr>
          <p:cNvPr id="54" name="Google Shape;54;p74"/>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 name="Google Shape;55;p74"/>
          <p:cNvSpPr/>
          <p:nvPr/>
        </p:nvSpPr>
        <p:spPr>
          <a:xfrm flipH="1" rot="5400000">
            <a:off x="3260663" y="-2530143"/>
            <a:ext cx="5761056" cy="11492016"/>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 name="Google Shape;56;p74"/>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74"/>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74"/>
          <p:cNvSpPr/>
          <p:nvPr/>
        </p:nvSpPr>
        <p:spPr>
          <a:xfrm>
            <a:off x="-2834839" y="-349898"/>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9" name="Google Shape;59;p74"/>
          <p:cNvCxnSpPr>
            <a:endCxn id="60" idx="1"/>
          </p:cNvCxnSpPr>
          <p:nvPr/>
        </p:nvCxnSpPr>
        <p:spPr>
          <a:xfrm>
            <a:off x="125" y="6469196"/>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60" name="Google Shape;60;p74"/>
          <p:cNvPicPr preferRelativeResize="0"/>
          <p:nvPr/>
        </p:nvPicPr>
        <p:blipFill rotWithShape="1">
          <a:blip r:embed="rId2">
            <a:alphaModFix/>
          </a:blip>
          <a:srcRect b="0" l="0" r="0" t="88571"/>
          <a:stretch/>
        </p:blipFill>
        <p:spPr>
          <a:xfrm>
            <a:off x="9737225" y="6392886"/>
            <a:ext cx="1432003" cy="15261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61" name="Shape 61"/>
        <p:cNvGrpSpPr/>
        <p:nvPr/>
      </p:nvGrpSpPr>
      <p:grpSpPr>
        <a:xfrm>
          <a:off x="0" y="0"/>
          <a:ext cx="0" cy="0"/>
          <a:chOff x="0" y="0"/>
          <a:chExt cx="0" cy="0"/>
        </a:xfrm>
      </p:grpSpPr>
      <p:sp>
        <p:nvSpPr>
          <p:cNvPr id="62" name="Google Shape;62;p75"/>
          <p:cNvSpPr txBox="1"/>
          <p:nvPr>
            <p:ph idx="1" type="body"/>
          </p:nvPr>
        </p:nvSpPr>
        <p:spPr>
          <a:xfrm>
            <a:off x="914400" y="2169763"/>
            <a:ext cx="10479218" cy="34406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400"/>
              <a:buFont typeface="Arial"/>
              <a:buNone/>
              <a:defRPr b="0" i="0" sz="2400" u="none" cap="none" strike="noStrike">
                <a:solidFill>
                  <a:srgbClr val="42424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75"/>
          <p:cNvSpPr txBox="1"/>
          <p:nvPr>
            <p:ph idx="2" type="body"/>
          </p:nvPr>
        </p:nvSpPr>
        <p:spPr>
          <a:xfrm>
            <a:off x="798381" y="443960"/>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75"/>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65" name="Shape 65"/>
        <p:cNvGrpSpPr/>
        <p:nvPr/>
      </p:nvGrpSpPr>
      <p:grpSpPr>
        <a:xfrm>
          <a:off x="0" y="0"/>
          <a:ext cx="0" cy="0"/>
          <a:chOff x="0" y="0"/>
          <a:chExt cx="0" cy="0"/>
        </a:xfrm>
      </p:grpSpPr>
      <p:sp>
        <p:nvSpPr>
          <p:cNvPr id="66" name="Google Shape;66;p76"/>
          <p:cNvSpPr/>
          <p:nvPr/>
        </p:nvSpPr>
        <p:spPr>
          <a:xfrm>
            <a:off x="632638" y="567428"/>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7" name="Google Shape;67;p76"/>
          <p:cNvSpPr txBox="1"/>
          <p:nvPr>
            <p:ph idx="1" type="body"/>
          </p:nvPr>
        </p:nvSpPr>
        <p:spPr>
          <a:xfrm>
            <a:off x="856356" y="1524912"/>
            <a:ext cx="5055171" cy="380817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76"/>
          <p:cNvSpPr/>
          <p:nvPr>
            <p:ph idx="2" type="pic"/>
          </p:nvPr>
        </p:nvSpPr>
        <p:spPr>
          <a:xfrm>
            <a:off x="6096000" y="1404749"/>
            <a:ext cx="5239644" cy="4704418"/>
          </a:xfrm>
          <a:prstGeom prst="rect">
            <a:avLst/>
          </a:prstGeom>
          <a:solidFill>
            <a:srgbClr val="D8D8D8"/>
          </a:solidFill>
          <a:ln>
            <a:noFill/>
          </a:ln>
        </p:spPr>
      </p:sp>
      <p:sp>
        <p:nvSpPr>
          <p:cNvPr id="69" name="Google Shape;69;p76"/>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1_Text Slide 1">
    <p:spTree>
      <p:nvGrpSpPr>
        <p:cNvPr id="70" name="Shape 70"/>
        <p:cNvGrpSpPr/>
        <p:nvPr/>
      </p:nvGrpSpPr>
      <p:grpSpPr>
        <a:xfrm>
          <a:off x="0" y="0"/>
          <a:ext cx="0" cy="0"/>
          <a:chOff x="0" y="0"/>
          <a:chExt cx="0" cy="0"/>
        </a:xfrm>
      </p:grpSpPr>
      <p:sp>
        <p:nvSpPr>
          <p:cNvPr id="71" name="Google Shape;71;p77"/>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72" name="Google Shape;72;p77"/>
          <p:cNvSpPr/>
          <p:nvPr/>
        </p:nvSpPr>
        <p:spPr>
          <a:xfrm flipH="1" rot="5400000">
            <a:off x="3260663" y="-2530143"/>
            <a:ext cx="5761056" cy="11492016"/>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3" name="Google Shape;73;p77"/>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77"/>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77"/>
          <p:cNvSpPr/>
          <p:nvPr/>
        </p:nvSpPr>
        <p:spPr>
          <a:xfrm>
            <a:off x="-1949202" y="5998942"/>
            <a:ext cx="6870578" cy="655024"/>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6" name="Google Shape;76;p77"/>
          <p:cNvSpPr/>
          <p:nvPr/>
        </p:nvSpPr>
        <p:spPr>
          <a:xfrm>
            <a:off x="-2834839" y="-349898"/>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1.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cxnSp>
        <p:nvCxnSpPr>
          <p:cNvPr id="10" name="Google Shape;10;p68"/>
          <p:cNvCxnSpPr>
            <a:endCxn id="11" idx="1"/>
          </p:cNvCxnSpPr>
          <p:nvPr/>
        </p:nvCxnSpPr>
        <p:spPr>
          <a:xfrm>
            <a:off x="125" y="6469196"/>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11" name="Google Shape;11;p68"/>
          <p:cNvPicPr preferRelativeResize="0"/>
          <p:nvPr/>
        </p:nvPicPr>
        <p:blipFill rotWithShape="1">
          <a:blip r:embed="rId1">
            <a:alphaModFix/>
          </a:blip>
          <a:srcRect b="0" l="0" r="0" t="88571"/>
          <a:stretch/>
        </p:blipFill>
        <p:spPr>
          <a:xfrm>
            <a:off x="9737225" y="6392886"/>
            <a:ext cx="1432003" cy="1526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hyperlink" Target="https://doi.org/10.1016/j.ufug.2022.127511" TargetMode="External"/><Relationship Id="rId10" Type="http://schemas.openxmlformats.org/officeDocument/2006/relationships/hyperlink" Target="https://doi.org/10.1016/j.ufug.2022.127511" TargetMode="External"/><Relationship Id="rId12"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s://refugeesmigrants.un.org/" TargetMode="External"/><Relationship Id="rId4" Type="http://schemas.openxmlformats.org/officeDocument/2006/relationships/hyperlink" Target="https://www.un.org/en/global-issues/refugees" TargetMode="External"/><Relationship Id="rId9" Type="http://schemas.openxmlformats.org/officeDocument/2006/relationships/hyperlink" Target="https://www.youtube.com/watch?v=7II5FVnJyHE" TargetMode="External"/><Relationship Id="rId5" Type="http://schemas.openxmlformats.org/officeDocument/2006/relationships/hyperlink" Target="https://www.ohchr.org/en/special-procedures/sr-internally-displaced-persons/about-internally-displaced-persons" TargetMode="External"/><Relationship Id="rId6" Type="http://schemas.openxmlformats.org/officeDocument/2006/relationships/hyperlink" Target="https://www.youtube.com/watch?v=E8lwckSCptg" TargetMode="External"/><Relationship Id="rId7" Type="http://schemas.openxmlformats.org/officeDocument/2006/relationships/hyperlink" Target="https://www.youtube.com/watch?v=cE3wu0Ujsp4" TargetMode="External"/><Relationship Id="rId8" Type="http://schemas.openxmlformats.org/officeDocument/2006/relationships/hyperlink" Target="https://www.youtube.com/watch?v=BUVA_5Azrb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https://www.un.org/development/desa/socialperspectiveondevelopment/issues/social-integration.html" TargetMode="External"/><Relationship Id="rId4" Type="http://schemas.openxmlformats.org/officeDocument/2006/relationships/hyperlink" Target="https://www.un.org/esa/socdev/rwss/2016/chapter1.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hyperlink" Target="https://www.consilium.europa.eu/en/infographics/disability-eu-facts-figures/#:~:text=87%20million%20Europeans%20have%20some,1%20in%204%20European%20adults" TargetMode="External"/><Relationship Id="rId4" Type="http://schemas.openxmlformats.org/officeDocument/2006/relationships/hyperlink" Target="https://www.consilium.europa.eu/en/infographics/disability-eu-facts-figures/#:~:text=87%20million%20Europeans%20have%20some,1%20in%204%20European%20adults" TargetMode="External"/><Relationship Id="rId5" Type="http://schemas.openxmlformats.org/officeDocument/2006/relationships/hyperlink" Target="https://implicit.harvard.edu/implicit/takeatest.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hyperlink" Target="https://www.youtube.com/watch?v=l3t8xiFJF9M" TargetMode="External"/><Relationship Id="rId4" Type="http://schemas.openxmlformats.org/officeDocument/2006/relationships/hyperlink" Target="https://www.youtube.com/watch?v=h5FlW4-NKXE" TargetMode="External"/><Relationship Id="rId5" Type="http://schemas.openxmlformats.org/officeDocument/2006/relationships/hyperlink" Target="https://resources.peopleinneed.net/documents/612-trainings-guideline-v4-final.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hyperlink" Target="https://www.youtube.com/watch?v=4ivhLCdAP6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4.png"/><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hyperlink" Target="https://epale.ec.europa.eu/en/blog/what-role-does-adult-education-play-refugee-crisis" TargetMode="External"/><Relationship Id="rId4" Type="http://schemas.openxmlformats.org/officeDocument/2006/relationships/hyperlink" Target="https://www.wgu.edu/blog/andragogy-pedagogy-key-differences-learning2205.html" TargetMode="External"/><Relationship Id="rId5" Type="http://schemas.openxmlformats.org/officeDocument/2006/relationships/hyperlink" Target="https://www.youtube.com/watch?v=SArAggTULLU" TargetMode="External"/><Relationship Id="rId6" Type="http://schemas.openxmlformats.org/officeDocument/2006/relationships/hyperlink" Target="https://www.youtube.com/watch?v=foWa7MnWONo" TargetMode="External"/><Relationship Id="rId7" Type="http://schemas.openxmlformats.org/officeDocument/2006/relationships/hyperlink" Target="https://www.youtube.com/watch?v=fDMK5ysYujk"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hyperlink" Target="https://www.ilfm.org.uk/cms/document/ILFM_Learning_Styles_Resource_TK_09Oct17_Ver1.0.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hyperlink" Target="https://whatfix.com/blog/barriers-to-learning/" TargetMode="External"/><Relationship Id="rId4" Type="http://schemas.openxmlformats.org/officeDocument/2006/relationships/hyperlink" Target="https://www.youtube.com/watch?v=HpimdmIXKms" TargetMode="External"/><Relationship Id="rId5" Type="http://schemas.openxmlformats.org/officeDocument/2006/relationships/hyperlink" Target="https://scholarworks.uni.edu/grp/1201"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 Id="rId3" Type="http://schemas.openxmlformats.org/officeDocument/2006/relationships/image" Target="../media/image2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hyperlink" Target="http://www.educationplanner.org/students/self-assessments/learning-styles-quiz.shtml?event=results&amp;A=5&amp;V=13&amp;T=2" TargetMode="External"/><Relationship Id="rId4" Type="http://schemas.openxmlformats.org/officeDocument/2006/relationships/hyperlink" Target="https://vark-learn.com/" TargetMode="External"/><Relationship Id="rId5" Type="http://schemas.openxmlformats.org/officeDocument/2006/relationships/hyperlink" Target="https://www.youtube.com/watch?v=Pu3gIN8WgYk"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7.xml"/><Relationship Id="rId3" Type="http://schemas.openxmlformats.org/officeDocument/2006/relationships/image" Target="../media/image24.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hyperlink" Target="https://www.go2itech.org/HTML/TT06/toolkit/delivery/com_skills.html" TargetMode="External"/><Relationship Id="rId4" Type="http://schemas.openxmlformats.org/officeDocument/2006/relationships/hyperlink" Target="https://www.physio-pedia.com/Effective_Communication_for_Displaced_Persons" TargetMode="External"/><Relationship Id="rId5" Type="http://schemas.openxmlformats.org/officeDocument/2006/relationships/hyperlink" Target="https://www.youtube.com/watch?v=gCfzeONu3Mo" TargetMode="External"/><Relationship Id="rId6" Type="http://schemas.openxmlformats.org/officeDocument/2006/relationships/hyperlink" Target="https://www.youtube.com/watch?v=2Yw6dFQBklA" TargetMode="External"/><Relationship Id="rId7" Type="http://schemas.openxmlformats.org/officeDocument/2006/relationships/hyperlink" Target="https://www.youtube.com/watch?v=rzsVh8YwZEQ"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hyperlink" Target="https://blink.ucsd.edu/HR/training/instructor/tools/training.html" TargetMode="External"/><Relationship Id="rId4" Type="http://schemas.openxmlformats.org/officeDocument/2006/relationships/hyperlink" Target="https://www.youtube.com/watch?v=JcqzRheQVMI" TargetMode="External"/><Relationship Id="rId5" Type="http://schemas.openxmlformats.org/officeDocument/2006/relationships/hyperlink" Target="https://www.youtube.com/watch?v=1Ut09_n6CLg" TargetMode="External"/><Relationship Id="rId6" Type="http://schemas.openxmlformats.org/officeDocument/2006/relationships/hyperlink" Target="https://www.youtube.com/watch?v=Xh9yB-eKgbs" TargetMode="External"/><Relationship Id="rId7" Type="http://schemas.openxmlformats.org/officeDocument/2006/relationships/hyperlink" Target="https://www.youtube.com/watch?v=Xh9yB-eKgbs"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1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2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 Id="rId3"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 Id="rId3" Type="http://schemas.openxmlformats.org/officeDocument/2006/relationships/hyperlink" Target="https://www.wcupa.edu/coral/tuckmanStagesGroupDelvelopment.aspx" TargetMode="External"/><Relationship Id="rId4" Type="http://schemas.openxmlformats.org/officeDocument/2006/relationships/hyperlink" Target="https://www.shrm.org/resourcesandtools/tools-and-samples/toolkits/pages/managingworkplaceconflict.aspx" TargetMode="External"/><Relationship Id="rId5" Type="http://schemas.openxmlformats.org/officeDocument/2006/relationships/hyperlink" Target="https://www.youtube.com/watch?v=AnIk41p9QnA"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 Id="rId3" Type="http://schemas.openxmlformats.org/officeDocument/2006/relationships/image" Target="../media/image2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 Id="rId3" Type="http://schemas.openxmlformats.org/officeDocument/2006/relationships/hyperlink" Target="https://openbadges.org/about/faq" TargetMode="External"/><Relationship Id="rId4" Type="http://schemas.openxmlformats.org/officeDocument/2006/relationships/hyperlink" Target="https://openbadgefactory.com/en/about-open-badges/" TargetMode="External"/><Relationship Id="rId5" Type="http://schemas.openxmlformats.org/officeDocument/2006/relationships/hyperlink" Target="https://education.ec.europa.eu/education-levels/higher-education/micro-credentials#:~:text=Micro%2Dcredentials%20certify%20the%20learning,a%20short%20course%20or%20training" TargetMode="External"/><Relationship Id="rId6" Type="http://schemas.openxmlformats.org/officeDocument/2006/relationships/hyperlink" Target="https://www.youtube.com/watch?v=IUT3kpD7EPU" TargetMode="External"/><Relationship Id="rId7" Type="http://schemas.openxmlformats.org/officeDocument/2006/relationships/hyperlink" Target="https://www.youtube.com/watch?v=q3dkGupx0ac"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9.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3.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8.xml"/><Relationship Id="rId3"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
          <p:cNvSpPr txBox="1"/>
          <p:nvPr>
            <p:ph idx="1" type="body"/>
          </p:nvPr>
        </p:nvSpPr>
        <p:spPr>
          <a:xfrm>
            <a:off x="711252" y="4043134"/>
            <a:ext cx="4632273" cy="697353"/>
          </a:xfrm>
          <a:prstGeom prst="rect">
            <a:avLst/>
          </a:prstGeom>
          <a:noFill/>
          <a:ln>
            <a:noFill/>
          </a:ln>
        </p:spPr>
        <p:txBody>
          <a:bodyPr anchorCtr="0" anchor="t" bIns="45700" lIns="91425" spcFirstLastPara="1" rIns="91425" wrap="square" tIns="45700">
            <a:noAutofit/>
          </a:bodyPr>
          <a:lstStyle/>
          <a:p>
            <a:pPr indent="0" lvl="0" marL="0" rtl="0" algn="l">
              <a:lnSpc>
                <a:spcPct val="96470"/>
              </a:lnSpc>
              <a:spcBef>
                <a:spcPts val="0"/>
              </a:spcBef>
              <a:spcAft>
                <a:spcPts val="0"/>
              </a:spcAft>
              <a:buClr>
                <a:schemeClr val="lt1"/>
              </a:buClr>
              <a:buSzPts val="3400"/>
              <a:buNone/>
            </a:pPr>
            <a:r>
              <a:rPr b="0" lang="en-IE" sz="3400"/>
              <a:t>Training Vulnerable Adults in Community Based Urban Agriculture</a:t>
            </a:r>
            <a:endParaRPr/>
          </a:p>
        </p:txBody>
      </p:sp>
      <p:sp>
        <p:nvSpPr>
          <p:cNvPr id="174" name="Google Shape;174;p1"/>
          <p:cNvSpPr txBox="1"/>
          <p:nvPr>
            <p:ph idx="2" type="body"/>
          </p:nvPr>
        </p:nvSpPr>
        <p:spPr>
          <a:xfrm>
            <a:off x="711251" y="3188187"/>
            <a:ext cx="5278651"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None/>
            </a:pPr>
            <a:r>
              <a:rPr b="1" lang="en-IE" sz="4000"/>
              <a:t>Trainers Guide:</a:t>
            </a:r>
            <a:endParaRPr/>
          </a:p>
          <a:p>
            <a:pPr indent="0" lvl="0" marL="0" rtl="0" algn="l">
              <a:lnSpc>
                <a:spcPct val="90000"/>
              </a:lnSpc>
              <a:spcBef>
                <a:spcPts val="1000"/>
              </a:spcBef>
              <a:spcAft>
                <a:spcPts val="0"/>
              </a:spcAft>
              <a:buClr>
                <a:schemeClr val="lt1"/>
              </a:buClr>
              <a:buSzPts val="3600"/>
              <a:buNone/>
            </a:pPr>
            <a:r>
              <a:t/>
            </a:r>
            <a:endParaRPr/>
          </a:p>
        </p:txBody>
      </p:sp>
      <p:sp>
        <p:nvSpPr>
          <p:cNvPr id="175" name="Google Shape;175;p1"/>
          <p:cNvSpPr txBox="1"/>
          <p:nvPr>
            <p:ph idx="4" type="body"/>
          </p:nvPr>
        </p:nvSpPr>
        <p:spPr>
          <a:xfrm>
            <a:off x="7777423" y="5489380"/>
            <a:ext cx="4414577" cy="6793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lang="en-IE"/>
              <a:t>www.</a:t>
            </a:r>
            <a:r>
              <a:rPr b="1" lang="en-IE"/>
              <a:t>natureproject</a:t>
            </a:r>
            <a:r>
              <a:rPr lang="en-IE"/>
              <a:t>.info</a:t>
            </a:r>
            <a:endParaRPr/>
          </a:p>
          <a:p>
            <a:pPr indent="0" lvl="0" marL="0" rtl="0" algn="l">
              <a:lnSpc>
                <a:spcPct val="90000"/>
              </a:lnSpc>
              <a:spcBef>
                <a:spcPts val="1000"/>
              </a:spcBef>
              <a:spcAft>
                <a:spcPts val="0"/>
              </a:spcAft>
              <a:buClr>
                <a:schemeClr val="lt1"/>
              </a:buClr>
              <a:buSzPts val="2800"/>
              <a:buNone/>
            </a:pPr>
            <a:r>
              <a:t/>
            </a:r>
            <a:endParaRPr/>
          </a:p>
        </p:txBody>
      </p:sp>
      <p:pic>
        <p:nvPicPr>
          <p:cNvPr id="176" name="Google Shape;176;p1"/>
          <p:cNvPicPr preferRelativeResize="0"/>
          <p:nvPr>
            <p:ph idx="3" type="pic"/>
          </p:nvPr>
        </p:nvPicPr>
        <p:blipFill rotWithShape="1">
          <a:blip r:embed="rId3">
            <a:alphaModFix/>
          </a:blip>
          <a:srcRect b="0" l="667" r="668" t="0"/>
          <a:stretch/>
        </p:blipFill>
        <p:spPr>
          <a:xfrm>
            <a:off x="5861120" y="433094"/>
            <a:ext cx="5470479" cy="5127406"/>
          </a:xfrm>
          <a:prstGeom prst="rect">
            <a:avLst/>
          </a:prstGeom>
          <a:solidFill>
            <a:srgbClr val="D8D8D8"/>
          </a:solidFill>
          <a:ln>
            <a:noFill/>
          </a:ln>
        </p:spPr>
      </p:pic>
      <p:sp>
        <p:nvSpPr>
          <p:cNvPr id="177" name="Google Shape;177;p1"/>
          <p:cNvSpPr txBox="1"/>
          <p:nvPr/>
        </p:nvSpPr>
        <p:spPr>
          <a:xfrm>
            <a:off x="8296857" y="222724"/>
            <a:ext cx="2309962" cy="697353"/>
          </a:xfrm>
          <a:prstGeom prst="rect">
            <a:avLst/>
          </a:prstGeom>
          <a:solidFill>
            <a:srgbClr val="E8A116"/>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Arial"/>
              <a:buNone/>
            </a:pPr>
            <a:r>
              <a:rPr b="1" i="0" lang="en-IE" sz="3600">
                <a:solidFill>
                  <a:schemeClr val="lt1"/>
                </a:solidFill>
                <a:latin typeface="Calibri"/>
                <a:ea typeface="Calibri"/>
                <a:cs typeface="Calibri"/>
                <a:sym typeface="Calibri"/>
              </a:rPr>
              <a:t>MODULE 1</a:t>
            </a:r>
            <a:endParaRPr/>
          </a:p>
        </p:txBody>
      </p:sp>
      <p:cxnSp>
        <p:nvCxnSpPr>
          <p:cNvPr id="178" name="Google Shape;178;p1"/>
          <p:cNvCxnSpPr/>
          <p:nvPr/>
        </p:nvCxnSpPr>
        <p:spPr>
          <a:xfrm rot="10800000">
            <a:off x="0" y="3885540"/>
            <a:ext cx="5070764" cy="0"/>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0"/>
          <p:cNvSpPr txBox="1"/>
          <p:nvPr>
            <p:ph idx="1" type="body"/>
          </p:nvPr>
        </p:nvSpPr>
        <p:spPr>
          <a:xfrm>
            <a:off x="3519101" y="429181"/>
            <a:ext cx="8437577" cy="499524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E8A116"/>
              </a:buClr>
              <a:buSzPts val="2400"/>
              <a:buFont typeface="Arial"/>
              <a:buChar char="•"/>
            </a:pPr>
            <a:r>
              <a:rPr b="1" lang="en-IE" sz="2400"/>
              <a:t>What’s the difference between a migrant and a refugee</a:t>
            </a:r>
            <a:r>
              <a:rPr lang="en-IE" sz="2400"/>
              <a:t>? While there is no formal legal definition, most experts agree that an international </a:t>
            </a:r>
            <a:r>
              <a:rPr b="1" lang="en-IE" sz="2400"/>
              <a:t>migrant</a:t>
            </a:r>
            <a:r>
              <a:rPr lang="en-IE" sz="2400"/>
              <a:t> is someone who changes their country of usual residence. A migrant worker is a person who is working in a state of which s/he is not a national. A </a:t>
            </a:r>
            <a:r>
              <a:rPr b="1" lang="en-IE" sz="2400"/>
              <a:t>refugee</a:t>
            </a:r>
            <a:r>
              <a:rPr lang="en-IE" sz="2400"/>
              <a:t> is a person who is outside their country of origin for reasons of feared persecution, conflict, generalised violence or other circumstances that have seriously disturbed public order and requires international protection (United Nations 2023)</a:t>
            </a:r>
            <a:endParaRPr/>
          </a:p>
          <a:p>
            <a:pPr indent="-342900" lvl="0" marL="342900" rtl="0" algn="l">
              <a:lnSpc>
                <a:spcPct val="100000"/>
              </a:lnSpc>
              <a:spcBef>
                <a:spcPts val="0"/>
              </a:spcBef>
              <a:spcAft>
                <a:spcPts val="0"/>
              </a:spcAft>
              <a:buClr>
                <a:srgbClr val="E8A116"/>
              </a:buClr>
              <a:buSzPts val="2400"/>
              <a:buFont typeface="Arial"/>
              <a:buChar char="•"/>
            </a:pPr>
            <a:r>
              <a:rPr lang="en-IE" sz="2400"/>
              <a:t>An </a:t>
            </a:r>
            <a:r>
              <a:rPr b="1" lang="en-IE" sz="2400"/>
              <a:t>asylum seeker </a:t>
            </a:r>
            <a:r>
              <a:rPr lang="en-IE" sz="2400"/>
              <a:t>is someone who claims he or she is a refugee, but whose claim has not yet been evaluated by the authorities in the country in which they apply.</a:t>
            </a:r>
            <a:endParaRPr/>
          </a:p>
          <a:p>
            <a:pPr indent="-342900" lvl="0" marL="342900" rtl="0" algn="l">
              <a:lnSpc>
                <a:spcPct val="100000"/>
              </a:lnSpc>
              <a:spcBef>
                <a:spcPts val="0"/>
              </a:spcBef>
              <a:spcAft>
                <a:spcPts val="0"/>
              </a:spcAft>
              <a:buClr>
                <a:srgbClr val="E8A116"/>
              </a:buClr>
              <a:buSzPts val="2400"/>
              <a:buFont typeface="Arial"/>
              <a:buChar char="•"/>
            </a:pPr>
            <a:r>
              <a:rPr b="1" lang="en-IE" sz="2400">
                <a:solidFill>
                  <a:srgbClr val="E8A116"/>
                </a:solidFill>
              </a:rPr>
              <a:t>We see the world through different lenses – but everyone needs to feel safe</a:t>
            </a:r>
            <a:r>
              <a:rPr lang="en-IE" sz="2400"/>
              <a:t>. </a:t>
            </a:r>
            <a:r>
              <a:rPr b="1" lang="en-IE" sz="2400"/>
              <a:t>Remove judgement </a:t>
            </a:r>
            <a:r>
              <a:rPr lang="en-IE" sz="2400"/>
              <a:t>and genuinely find out the experiences of who it is we are training to build a trainer/trainee relationship and learning environment</a:t>
            </a:r>
            <a:endParaRPr/>
          </a:p>
          <a:p>
            <a:pPr indent="-190500" lvl="0" marL="342900" rtl="0" algn="l">
              <a:lnSpc>
                <a:spcPct val="100000"/>
              </a:lnSpc>
              <a:spcBef>
                <a:spcPts val="0"/>
              </a:spcBef>
              <a:spcAft>
                <a:spcPts val="0"/>
              </a:spcAft>
              <a:buClr>
                <a:srgbClr val="E8A116"/>
              </a:buClr>
              <a:buSzPts val="2400"/>
              <a:buFont typeface="Arial"/>
              <a:buNone/>
            </a:pPr>
            <a:r>
              <a:t/>
            </a:r>
            <a:endParaRPr/>
          </a:p>
        </p:txBody>
      </p:sp>
      <p:grpSp>
        <p:nvGrpSpPr>
          <p:cNvPr id="318" name="Google Shape;318;p10"/>
          <p:cNvGrpSpPr/>
          <p:nvPr/>
        </p:nvGrpSpPr>
        <p:grpSpPr>
          <a:xfrm flipH="1" rot="10800000">
            <a:off x="0" y="2053083"/>
            <a:ext cx="3390864" cy="4834792"/>
            <a:chOff x="0" y="-412420"/>
            <a:chExt cx="3390864" cy="4834792"/>
          </a:xfrm>
        </p:grpSpPr>
        <p:sp>
          <p:nvSpPr>
            <p:cNvPr id="319" name="Google Shape;319;p10"/>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20" name="Google Shape;320;p10"/>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0"/>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2" name="Google Shape;322;p10"/>
          <p:cNvSpPr txBox="1"/>
          <p:nvPr/>
        </p:nvSpPr>
        <p:spPr>
          <a:xfrm>
            <a:off x="341841" y="2647056"/>
            <a:ext cx="2547060"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b="0" i="0" lang="en-IE" sz="3600">
                <a:solidFill>
                  <a:schemeClr val="lt1"/>
                </a:solidFill>
                <a:latin typeface="Calibri"/>
                <a:ea typeface="Calibri"/>
                <a:cs typeface="Calibri"/>
                <a:sym typeface="Calibri"/>
              </a:rPr>
              <a:t>2.1 Introduction to </a:t>
            </a:r>
            <a:r>
              <a:rPr b="1" i="0" lang="en-IE" sz="3600">
                <a:solidFill>
                  <a:schemeClr val="lt1"/>
                </a:solidFill>
                <a:latin typeface="Calibri"/>
                <a:ea typeface="Calibri"/>
                <a:cs typeface="Calibri"/>
                <a:sym typeface="Calibri"/>
              </a:rPr>
              <a:t>migrants, refugees </a:t>
            </a:r>
            <a:r>
              <a:rPr b="0" i="0" lang="en-IE" sz="3600">
                <a:solidFill>
                  <a:schemeClr val="lt1"/>
                </a:solidFill>
                <a:latin typeface="Calibri"/>
                <a:ea typeface="Calibri"/>
                <a:cs typeface="Calibri"/>
                <a:sym typeface="Calibri"/>
              </a:rPr>
              <a:t>and </a:t>
            </a:r>
            <a:r>
              <a:rPr b="1" i="0" lang="en-IE" sz="3600">
                <a:solidFill>
                  <a:schemeClr val="lt1"/>
                </a:solidFill>
                <a:latin typeface="Calibri"/>
                <a:ea typeface="Calibri"/>
                <a:cs typeface="Calibri"/>
                <a:sym typeface="Calibri"/>
              </a:rPr>
              <a:t>forcibly displaced persons</a:t>
            </a:r>
            <a:endParaRPr/>
          </a:p>
          <a:p>
            <a:pPr indent="0" lvl="0" marL="0" marR="0" rtl="0" algn="l">
              <a:lnSpc>
                <a:spcPct val="103333"/>
              </a:lnSpc>
              <a:spcBef>
                <a:spcPts val="0"/>
              </a:spcBef>
              <a:spcAft>
                <a:spcPts val="0"/>
              </a:spcAft>
              <a:buClr>
                <a:srgbClr val="086575"/>
              </a:buClr>
              <a:buSzPts val="3600"/>
              <a:buFont typeface="Arial"/>
              <a:buNone/>
            </a:pPr>
            <a:r>
              <a:t/>
            </a:r>
            <a:endParaRPr b="0" i="0" sz="3600">
              <a:solidFill>
                <a:srgbClr val="086575"/>
              </a:solidFill>
              <a:latin typeface="Calibri"/>
              <a:ea typeface="Calibri"/>
              <a:cs typeface="Calibri"/>
              <a:sym typeface="Calibri"/>
            </a:endParaRPr>
          </a:p>
        </p:txBody>
      </p:sp>
      <p:grpSp>
        <p:nvGrpSpPr>
          <p:cNvPr id="323" name="Google Shape;323;p10"/>
          <p:cNvGrpSpPr/>
          <p:nvPr/>
        </p:nvGrpSpPr>
        <p:grpSpPr>
          <a:xfrm>
            <a:off x="2048544" y="429181"/>
            <a:ext cx="997032" cy="1008734"/>
            <a:chOff x="7190753" y="5365577"/>
            <a:chExt cx="745522" cy="754272"/>
          </a:xfrm>
        </p:grpSpPr>
        <p:grpSp>
          <p:nvGrpSpPr>
            <p:cNvPr id="324" name="Google Shape;324;p10"/>
            <p:cNvGrpSpPr/>
            <p:nvPr/>
          </p:nvGrpSpPr>
          <p:grpSpPr>
            <a:xfrm>
              <a:off x="7353351" y="5651417"/>
              <a:ext cx="420044" cy="75879"/>
              <a:chOff x="7353351" y="5651417"/>
              <a:chExt cx="420044" cy="75879"/>
            </a:xfrm>
          </p:grpSpPr>
          <p:sp>
            <p:nvSpPr>
              <p:cNvPr id="325" name="Google Shape;325;p10"/>
              <p:cNvSpPr/>
              <p:nvPr/>
            </p:nvSpPr>
            <p:spPr>
              <a:xfrm>
                <a:off x="7353351" y="5653225"/>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10"/>
              <p:cNvSpPr/>
              <p:nvPr/>
            </p:nvSpPr>
            <p:spPr>
              <a:xfrm>
                <a:off x="7640607" y="5651417"/>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27" name="Google Shape;327;p10"/>
            <p:cNvGrpSpPr/>
            <p:nvPr/>
          </p:nvGrpSpPr>
          <p:grpSpPr>
            <a:xfrm>
              <a:off x="7190753" y="5365577"/>
              <a:ext cx="745522" cy="754272"/>
              <a:chOff x="7190753" y="5365577"/>
              <a:chExt cx="745522" cy="754272"/>
            </a:xfrm>
          </p:grpSpPr>
          <p:sp>
            <p:nvSpPr>
              <p:cNvPr id="328" name="Google Shape;328;p10"/>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10"/>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0" name="Google Shape;330;p10"/>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10"/>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2" name="Google Shape;332;p10"/>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10"/>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10"/>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10"/>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10"/>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cxnSp>
        <p:nvCxnSpPr>
          <p:cNvPr id="337" name="Google Shape;337;p10"/>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1"/>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1"/>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Websites</a:t>
            </a:r>
            <a:r>
              <a:rPr lang="en-IE" sz="1800"/>
              <a:t>: 	United Nations 2023</a:t>
            </a:r>
            <a:r>
              <a:rPr lang="en-IE" sz="1800">
                <a:solidFill>
                  <a:srgbClr val="87AF3F"/>
                </a:solidFill>
              </a:rPr>
              <a:t>: </a:t>
            </a:r>
            <a:r>
              <a:rPr lang="en-IE" sz="1800" u="sng">
                <a:solidFill>
                  <a:srgbClr val="87AF3F"/>
                </a:solidFill>
                <a:hlinkClick r:id="rId3">
                  <a:extLst>
                    <a:ext uri="{A12FA001-AC4F-418D-AE19-62706E023703}">
                      <ahyp:hlinkClr val="tx"/>
                    </a:ext>
                  </a:extLst>
                </a:hlinkClick>
              </a:rPr>
              <a:t>https://refugeesmigrants.un.org/</a:t>
            </a:r>
            <a:r>
              <a:rPr lang="en-IE" sz="1800">
                <a:solidFill>
                  <a:srgbClr val="87AF3F"/>
                </a:solidFill>
              </a:rPr>
              <a:t>   </a:t>
            </a:r>
            <a:r>
              <a:rPr lang="en-IE" sz="1800" u="sng">
                <a:solidFill>
                  <a:srgbClr val="87AF3F"/>
                </a:solidFill>
                <a:hlinkClick r:id="rId4">
                  <a:extLst>
                    <a:ext uri="{A12FA001-AC4F-418D-AE19-62706E023703}">
                      <ahyp:hlinkClr val="tx"/>
                    </a:ext>
                  </a:extLst>
                </a:hlinkClick>
              </a:rPr>
              <a:t>https://www.un.org/en/global-issues/refugees</a:t>
            </a:r>
            <a:r>
              <a:rPr lang="en-IE" sz="1800">
                <a:solidFill>
                  <a:srgbClr val="87AF3F"/>
                </a:solidFill>
              </a:rPr>
              <a:t>  </a:t>
            </a:r>
            <a:r>
              <a:rPr lang="en-IE" sz="1800" u="sng">
                <a:solidFill>
                  <a:srgbClr val="87AF3F"/>
                </a:solidFill>
                <a:hlinkClick r:id="rId5">
                  <a:extLst>
                    <a:ext uri="{A12FA001-AC4F-418D-AE19-62706E023703}">
                      <ahyp:hlinkClr val="tx"/>
                    </a:ext>
                  </a:extLst>
                </a:hlinkClick>
              </a:rPr>
              <a:t>https://www.ohchr.org/en/special-procedures/sr-internally-displaced-persons/about-internally-displaced-persons</a:t>
            </a:r>
            <a:r>
              <a:rPr lang="en-IE" sz="1800">
                <a:solidFill>
                  <a:srgbClr val="87AF3F"/>
                </a:solidFill>
              </a:rPr>
              <a:t>. </a:t>
            </a:r>
            <a:r>
              <a:rPr lang="en-IE" sz="1800"/>
              <a:t>https://www.un.org/en/fight-racism/vulnerable-groups/refugees-asylum-seekers-internally-displaced</a:t>
            </a:r>
            <a:endParaRPr/>
          </a:p>
          <a:p>
            <a:pPr indent="-1212850" lvl="0" marL="1212850" rtl="0" algn="l">
              <a:lnSpc>
                <a:spcPct val="90000"/>
              </a:lnSpc>
              <a:spcBef>
                <a:spcPts val="400"/>
              </a:spcBef>
              <a:spcAft>
                <a:spcPts val="0"/>
              </a:spcAft>
              <a:buClr>
                <a:srgbClr val="424242"/>
              </a:buClr>
              <a:buSzPts val="1800"/>
              <a:buNone/>
            </a:pPr>
            <a:r>
              <a:rPr b="1" lang="en-IE" sz="1800"/>
              <a:t>YouTube</a:t>
            </a:r>
            <a:r>
              <a:rPr lang="en-IE" sz="1800"/>
              <a:t>: 	Working with People with Different Racial and Cultural Backgrounds </a:t>
            </a:r>
            <a:r>
              <a:rPr lang="en-IE" sz="1800" u="sng">
                <a:solidFill>
                  <a:srgbClr val="87AF3F"/>
                </a:solidFill>
                <a:hlinkClick r:id="rId6">
                  <a:extLst>
                    <a:ext uri="{A12FA001-AC4F-418D-AE19-62706E023703}">
                      <ahyp:hlinkClr val="tx"/>
                    </a:ext>
                  </a:extLst>
                </a:hlinkClick>
              </a:rPr>
              <a:t>https://www.youtube.com/watch?v=E8lwckSCptg</a:t>
            </a:r>
            <a:r>
              <a:rPr lang="en-IE" sz="1800">
                <a:solidFill>
                  <a:srgbClr val="87AF3F"/>
                </a:solidFill>
              </a:rPr>
              <a:t>.  </a:t>
            </a:r>
            <a:endParaRPr sz="1800">
              <a:solidFill>
                <a:srgbClr val="87AF3F"/>
              </a:solidFill>
            </a:endParaRPr>
          </a:p>
          <a:p>
            <a:pPr indent="-1212850" lvl="0" marL="1212850" rtl="0" algn="l">
              <a:lnSpc>
                <a:spcPct val="90000"/>
              </a:lnSpc>
              <a:spcBef>
                <a:spcPts val="400"/>
              </a:spcBef>
              <a:spcAft>
                <a:spcPts val="0"/>
              </a:spcAft>
              <a:buClr>
                <a:srgbClr val="87AF3F"/>
              </a:buClr>
              <a:buSzPts val="1800"/>
              <a:buNone/>
            </a:pPr>
            <a:r>
              <a:rPr lang="en-IE" sz="1800">
                <a:solidFill>
                  <a:srgbClr val="87AF3F"/>
                </a:solidFill>
              </a:rPr>
              <a:t>	</a:t>
            </a:r>
            <a:r>
              <a:rPr lang="en-IE" sz="1800"/>
              <a:t>Working with People from Diverse National and Cultural Backgrounds </a:t>
            </a:r>
            <a:r>
              <a:rPr lang="en-IE" sz="1800" u="sng">
                <a:solidFill>
                  <a:schemeClr val="hlink"/>
                </a:solidFill>
                <a:hlinkClick r:id="rId7"/>
              </a:rPr>
              <a:t>https://www.youtube.com/watch?v=cE3wu0Ujsp4</a:t>
            </a:r>
            <a:r>
              <a:rPr lang="en-IE" sz="1800"/>
              <a:t>. </a:t>
            </a:r>
            <a:endParaRPr sz="1800"/>
          </a:p>
          <a:p>
            <a:pPr indent="-1212850" lvl="0" marL="1212850" rtl="0" algn="l">
              <a:lnSpc>
                <a:spcPct val="90000"/>
              </a:lnSpc>
              <a:spcBef>
                <a:spcPts val="400"/>
              </a:spcBef>
              <a:spcAft>
                <a:spcPts val="0"/>
              </a:spcAft>
              <a:buClr>
                <a:srgbClr val="424242"/>
              </a:buClr>
              <a:buSzPts val="1800"/>
              <a:buNone/>
            </a:pPr>
            <a:r>
              <a:rPr lang="en-IE" sz="1800"/>
              <a:t>	Refugees in Europe: </a:t>
            </a:r>
            <a:r>
              <a:rPr lang="en-IE" sz="1800" u="sng">
                <a:solidFill>
                  <a:schemeClr val="hlink"/>
                </a:solidFill>
                <a:hlinkClick r:id="rId8"/>
              </a:rPr>
              <a:t>https://www.youtube.com/watch?v=BUVA_5Azrbs</a:t>
            </a:r>
            <a:r>
              <a:rPr lang="en-IE" sz="1800"/>
              <a:t>.   </a:t>
            </a:r>
            <a:endParaRPr sz="1800"/>
          </a:p>
          <a:p>
            <a:pPr indent="-1212850" lvl="0" marL="1212850" rtl="0" algn="l">
              <a:lnSpc>
                <a:spcPct val="90000"/>
              </a:lnSpc>
              <a:spcBef>
                <a:spcPts val="400"/>
              </a:spcBef>
              <a:spcAft>
                <a:spcPts val="0"/>
              </a:spcAft>
              <a:buClr>
                <a:srgbClr val="424242"/>
              </a:buClr>
              <a:buSzPts val="1800"/>
              <a:buNone/>
            </a:pPr>
            <a:r>
              <a:rPr lang="en-IE" sz="1800"/>
              <a:t>	Europe's migrant crisis: </a:t>
            </a:r>
            <a:r>
              <a:rPr lang="en-IE" sz="1800" u="sng">
                <a:solidFill>
                  <a:schemeClr val="hlink"/>
                </a:solidFill>
                <a:hlinkClick r:id="rId9"/>
              </a:rPr>
              <a:t>https://www.youtube.com/watch?v=7II5FVnJyHE</a:t>
            </a:r>
            <a:r>
              <a:rPr lang="en-IE" sz="1800"/>
              <a:t> </a:t>
            </a:r>
            <a:endParaRPr/>
          </a:p>
          <a:p>
            <a:pPr indent="-1212850" lvl="0" marL="1212850" rtl="0" algn="l">
              <a:lnSpc>
                <a:spcPct val="90000"/>
              </a:lnSpc>
              <a:spcBef>
                <a:spcPts val="400"/>
              </a:spcBef>
              <a:spcAft>
                <a:spcPts val="0"/>
              </a:spcAft>
              <a:buClr>
                <a:srgbClr val="424242"/>
              </a:buClr>
              <a:buSzPts val="1800"/>
              <a:buNone/>
            </a:pPr>
            <a:r>
              <a:rPr b="1" lang="en-IE" sz="1800"/>
              <a:t>Case Study: 	</a:t>
            </a:r>
            <a:r>
              <a:rPr lang="en-IE" sz="1800"/>
              <a:t>Eta Beta</a:t>
            </a:r>
            <a:endParaRPr sz="1800"/>
          </a:p>
          <a:p>
            <a:pPr indent="-1200150" lvl="0" marL="1212850" rtl="0" algn="l">
              <a:lnSpc>
                <a:spcPct val="90000"/>
              </a:lnSpc>
              <a:spcBef>
                <a:spcPts val="400"/>
              </a:spcBef>
              <a:spcAft>
                <a:spcPts val="0"/>
              </a:spcAft>
              <a:buClr>
                <a:srgbClr val="424242"/>
              </a:buClr>
              <a:buSzPts val="1800"/>
              <a:buNone/>
            </a:pPr>
            <a:r>
              <a:rPr b="1" lang="en-IE" sz="1800"/>
              <a:t>Publication</a:t>
            </a:r>
            <a:r>
              <a:rPr lang="en-IE" sz="1800"/>
              <a:t>: 	Cattivelli, V. 2022. What motivations drive foreign gardeners to cultivate? Findings from urban gardening initiatives in Lombard municipalities. Urban Forestry &amp; Urban Greening. Volume 72. </a:t>
            </a:r>
            <a:r>
              <a:rPr lang="en-IE" sz="1800" u="sng">
                <a:solidFill>
                  <a:srgbClr val="87A66E"/>
                </a:solidFill>
                <a:hlinkClick r:id="rId10">
                  <a:extLst>
                    <a:ext uri="{A12FA001-AC4F-418D-AE19-62706E023703}">
                      <ahyp:hlinkClr val="tx"/>
                    </a:ext>
                  </a:extLst>
                </a:hlinkClick>
              </a:rPr>
              <a:t>https://doi.org/10.1016/j.ufug.</a:t>
            </a:r>
            <a:r>
              <a:rPr lang="en-IE" sz="1800" u="sng">
                <a:solidFill>
                  <a:srgbClr val="87AF3F"/>
                </a:solidFill>
                <a:hlinkClick r:id="rId11">
                  <a:extLst>
                    <a:ext uri="{A12FA001-AC4F-418D-AE19-62706E023703}">
                      <ahyp:hlinkClr val="tx"/>
                    </a:ext>
                  </a:extLst>
                </a:hlinkClick>
              </a:rPr>
              <a:t>2022.127511</a:t>
            </a:r>
            <a:r>
              <a:rPr lang="en-IE" sz="1800">
                <a:solidFill>
                  <a:srgbClr val="87AF3F"/>
                </a:solidFill>
              </a:rPr>
              <a:t>. </a:t>
            </a:r>
            <a:endParaRPr sz="1800">
              <a:solidFill>
                <a:srgbClr val="87AF3F"/>
              </a:solidFill>
            </a:endParaRPr>
          </a:p>
          <a:p>
            <a:pPr indent="-1200150" lvl="0" marL="1212850" rtl="0" algn="l">
              <a:lnSpc>
                <a:spcPct val="90000"/>
              </a:lnSpc>
              <a:spcBef>
                <a:spcPts val="400"/>
              </a:spcBef>
              <a:spcAft>
                <a:spcPts val="0"/>
              </a:spcAft>
              <a:buClr>
                <a:srgbClr val="424242"/>
              </a:buClr>
              <a:buSzPts val="1800"/>
              <a:buNone/>
            </a:pPr>
            <a:r>
              <a:rPr lang="en-IE" sz="1800"/>
              <a:t>	Smit, J., Bailkey, M. and Van Veenhuizen, R., 2006. Urban agriculture and the building of communities. Van Veenhuizen, R. Cities farming for the future, urban agriculture for green and productive cities. Leusden: RUAF Foundation, pp.146-171.</a:t>
            </a:r>
            <a:endParaRPr/>
          </a:p>
          <a:p>
            <a:pPr indent="-15875" lvl="0" marL="15875" rtl="0" algn="l">
              <a:lnSpc>
                <a:spcPct val="90000"/>
              </a:lnSpc>
              <a:spcBef>
                <a:spcPts val="400"/>
              </a:spcBef>
              <a:spcAft>
                <a:spcPts val="0"/>
              </a:spcAft>
              <a:buClr>
                <a:srgbClr val="424242"/>
              </a:buClr>
              <a:buSzPts val="1800"/>
              <a:buNone/>
            </a:pPr>
            <a:r>
              <a:t/>
            </a:r>
            <a:endParaRPr sz="1800"/>
          </a:p>
          <a:p>
            <a:pPr indent="-15875" lvl="0" marL="15875" rtl="0" algn="l">
              <a:lnSpc>
                <a:spcPct val="90000"/>
              </a:lnSpc>
              <a:spcBef>
                <a:spcPts val="400"/>
              </a:spcBef>
              <a:spcAft>
                <a:spcPts val="0"/>
              </a:spcAft>
              <a:buClr>
                <a:srgbClr val="424242"/>
              </a:buClr>
              <a:buSzPts val="1800"/>
              <a:buNone/>
            </a:pPr>
            <a:r>
              <a:t/>
            </a:r>
            <a:endParaRPr sz="1800"/>
          </a:p>
          <a:p>
            <a:pPr indent="0" lvl="0" marL="15875" rtl="0" algn="l">
              <a:lnSpc>
                <a:spcPct val="100000"/>
              </a:lnSpc>
              <a:spcBef>
                <a:spcPts val="400"/>
              </a:spcBef>
              <a:spcAft>
                <a:spcPts val="0"/>
              </a:spcAft>
              <a:buClr>
                <a:srgbClr val="E8A116"/>
              </a:buClr>
              <a:buSzPts val="1800"/>
              <a:buFont typeface="Arial"/>
              <a:buNone/>
            </a:pPr>
            <a:r>
              <a:t/>
            </a:r>
            <a:endParaRPr sz="1800"/>
          </a:p>
        </p:txBody>
      </p:sp>
      <p:pic>
        <p:nvPicPr>
          <p:cNvPr id="344" name="Google Shape;344;p11"/>
          <p:cNvPicPr preferRelativeResize="0"/>
          <p:nvPr/>
        </p:nvPicPr>
        <p:blipFill rotWithShape="1">
          <a:blip r:embed="rId12">
            <a:alphaModFix/>
          </a:blip>
          <a:srcRect b="0" l="0" r="0" t="0"/>
          <a:stretch/>
        </p:blipFill>
        <p:spPr>
          <a:xfrm>
            <a:off x="9541839" y="359196"/>
            <a:ext cx="2162175" cy="762000"/>
          </a:xfrm>
          <a:prstGeom prst="rect">
            <a:avLst/>
          </a:prstGeom>
          <a:noFill/>
          <a:ln>
            <a:noFill/>
          </a:ln>
        </p:spPr>
      </p:pic>
      <p:sp>
        <p:nvSpPr>
          <p:cNvPr id="345" name="Google Shape;345;p11"/>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346" name="Google Shape;346;p11"/>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2"/>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2.2 Social Inclusion – embracing diversity</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352" name="Google Shape;352;p12"/>
          <p:cNvCxnSpPr/>
          <p:nvPr/>
        </p:nvCxnSpPr>
        <p:spPr>
          <a:xfrm>
            <a:off x="3364864" y="336884"/>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353" name="Google Shape;353;p12"/>
          <p:cNvGrpSpPr/>
          <p:nvPr/>
        </p:nvGrpSpPr>
        <p:grpSpPr>
          <a:xfrm>
            <a:off x="2855419" y="4849262"/>
            <a:ext cx="943614" cy="841150"/>
            <a:chOff x="4422991" y="1951890"/>
            <a:chExt cx="1086135" cy="968195"/>
          </a:xfrm>
        </p:grpSpPr>
        <p:sp>
          <p:nvSpPr>
            <p:cNvPr id="354" name="Google Shape;354;p12"/>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55" name="Google Shape;355;p12"/>
            <p:cNvGrpSpPr/>
            <p:nvPr/>
          </p:nvGrpSpPr>
          <p:grpSpPr>
            <a:xfrm>
              <a:off x="4738409" y="2001259"/>
              <a:ext cx="466270" cy="416900"/>
              <a:chOff x="4738409" y="2001259"/>
              <a:chExt cx="466270" cy="416900"/>
            </a:xfrm>
          </p:grpSpPr>
          <p:sp>
            <p:nvSpPr>
              <p:cNvPr id="356" name="Google Shape;356;p12"/>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12"/>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 name="Google Shape;358;p12"/>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pic>
        <p:nvPicPr>
          <p:cNvPr id="359" name="Google Shape;359;p12"/>
          <p:cNvPicPr preferRelativeResize="0"/>
          <p:nvPr/>
        </p:nvPicPr>
        <p:blipFill rotWithShape="1">
          <a:blip r:embed="rId3">
            <a:alphaModFix/>
          </a:blip>
          <a:srcRect b="3087" l="4141" r="2342" t="0"/>
          <a:stretch/>
        </p:blipFill>
        <p:spPr>
          <a:xfrm>
            <a:off x="4629149" y="336884"/>
            <a:ext cx="5943601" cy="5726429"/>
          </a:xfrm>
          <a:prstGeom prst="rect">
            <a:avLst/>
          </a:prstGeom>
          <a:noFill/>
          <a:ln>
            <a:noFill/>
          </a:ln>
        </p:spPr>
      </p:pic>
      <p:sp>
        <p:nvSpPr>
          <p:cNvPr id="360" name="Google Shape;360;p12"/>
          <p:cNvSpPr txBox="1"/>
          <p:nvPr/>
        </p:nvSpPr>
        <p:spPr>
          <a:xfrm>
            <a:off x="9226950" y="5661486"/>
            <a:ext cx="2691600" cy="803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96B5F"/>
              </a:buClr>
              <a:buSzPts val="1800"/>
              <a:buFont typeface="Arial"/>
              <a:buNone/>
            </a:pPr>
            <a:r>
              <a:rPr b="1" i="1" lang="en-IE" sz="1800">
                <a:solidFill>
                  <a:srgbClr val="296B5F"/>
                </a:solidFill>
                <a:latin typeface="Calibri"/>
                <a:ea typeface="Calibri"/>
                <a:cs typeface="Calibri"/>
                <a:sym typeface="Calibri"/>
              </a:rPr>
              <a:t>Drivers of social exclusion</a:t>
            </a:r>
            <a:endParaRPr b="1" i="1" sz="1800">
              <a:solidFill>
                <a:srgbClr val="296B5F"/>
              </a:solidFill>
              <a:latin typeface="Calibri"/>
              <a:ea typeface="Calibri"/>
              <a:cs typeface="Calibri"/>
              <a:sym typeface="Calibri"/>
            </a:endParaRPr>
          </a:p>
          <a:p>
            <a:pPr indent="0" lvl="0" marL="0" marR="0" rtl="0" algn="l">
              <a:lnSpc>
                <a:spcPct val="90000"/>
              </a:lnSpc>
              <a:spcBef>
                <a:spcPts val="1000"/>
              </a:spcBef>
              <a:spcAft>
                <a:spcPts val="0"/>
              </a:spcAft>
              <a:buClr>
                <a:srgbClr val="086575"/>
              </a:buClr>
              <a:buSzPts val="3000"/>
              <a:buFont typeface="Arial"/>
              <a:buNone/>
            </a:pPr>
            <a:r>
              <a:t/>
            </a:r>
            <a:endParaRPr b="1" i="1" sz="3000">
              <a:solidFill>
                <a:srgbClr val="296B5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13"/>
          <p:cNvSpPr txBox="1"/>
          <p:nvPr>
            <p:ph idx="1" type="body"/>
          </p:nvPr>
        </p:nvSpPr>
        <p:spPr>
          <a:xfrm>
            <a:off x="3952104" y="761603"/>
            <a:ext cx="7624392" cy="5134019"/>
          </a:xfrm>
          <a:prstGeom prst="rect">
            <a:avLst/>
          </a:prstGeom>
          <a:noFill/>
          <a:ln>
            <a:noFill/>
          </a:ln>
        </p:spPr>
        <p:txBody>
          <a:bodyPr anchorCtr="0" anchor="t" bIns="45700" lIns="91425" spcFirstLastPara="1" rIns="91425" wrap="square" tIns="45700">
            <a:noAutofit/>
          </a:bodyPr>
          <a:lstStyle/>
          <a:p>
            <a:pPr indent="0" lvl="0" marL="0" rtl="0" algn="l">
              <a:lnSpc>
                <a:spcPct val="111666"/>
              </a:lnSpc>
              <a:spcBef>
                <a:spcPts val="0"/>
              </a:spcBef>
              <a:spcAft>
                <a:spcPts val="0"/>
              </a:spcAft>
              <a:buClr>
                <a:srgbClr val="E8A116"/>
              </a:buClr>
              <a:buSzPts val="2400"/>
              <a:buNone/>
            </a:pPr>
            <a:r>
              <a:rPr b="1" lang="en-IE" sz="2400">
                <a:solidFill>
                  <a:srgbClr val="424242"/>
                </a:solidFill>
              </a:rPr>
              <a:t>Social exclusion causes divided societies.</a:t>
            </a:r>
            <a:endParaRPr/>
          </a:p>
          <a:p>
            <a:pPr indent="-342900" lvl="0" marL="342900" rtl="0" algn="l">
              <a:lnSpc>
                <a:spcPct val="111666"/>
              </a:lnSpc>
              <a:spcBef>
                <a:spcPts val="0"/>
              </a:spcBef>
              <a:spcAft>
                <a:spcPts val="0"/>
              </a:spcAft>
              <a:buClr>
                <a:srgbClr val="E8A116"/>
              </a:buClr>
              <a:buSzPts val="2400"/>
              <a:buFont typeface="Arial"/>
              <a:buChar char="•"/>
            </a:pPr>
            <a:r>
              <a:rPr b="1" lang="en-IE" sz="2400">
                <a:solidFill>
                  <a:srgbClr val="424242"/>
                </a:solidFill>
              </a:rPr>
              <a:t>Social exclusion </a:t>
            </a:r>
            <a:r>
              <a:rPr lang="en-IE" sz="2400">
                <a:solidFill>
                  <a:srgbClr val="424242"/>
                </a:solidFill>
              </a:rPr>
              <a:t>refers to the structures and processes by which particular categories of people are closed off from full participation in society  in terms of their rights, benefits and opportunities. Social exclusion manifests in isolation, unemployment, lack of educational opportunities, poverty and discrimination. </a:t>
            </a:r>
            <a:endParaRPr/>
          </a:p>
          <a:p>
            <a:pPr indent="-342900" lvl="0" marL="342900" rtl="0" algn="l">
              <a:lnSpc>
                <a:spcPct val="111666"/>
              </a:lnSpc>
              <a:spcBef>
                <a:spcPts val="0"/>
              </a:spcBef>
              <a:spcAft>
                <a:spcPts val="0"/>
              </a:spcAft>
              <a:buClr>
                <a:srgbClr val="E8A116"/>
              </a:buClr>
              <a:buSzPts val="2400"/>
              <a:buFont typeface="Arial"/>
              <a:buChar char="•"/>
            </a:pPr>
            <a:r>
              <a:rPr b="1" lang="en-IE" sz="2400">
                <a:solidFill>
                  <a:srgbClr val="424242"/>
                </a:solidFill>
              </a:rPr>
              <a:t>Social inclusion </a:t>
            </a:r>
            <a:r>
              <a:rPr lang="en-IE" sz="2400">
                <a:solidFill>
                  <a:srgbClr val="424242"/>
                </a:solidFill>
              </a:rPr>
              <a:t>is the process by which efforts are made to ensure equal opportunities – that everyone, </a:t>
            </a:r>
            <a:r>
              <a:rPr b="1" lang="en-IE" sz="2400">
                <a:solidFill>
                  <a:srgbClr val="E8A116"/>
                </a:solidFill>
              </a:rPr>
              <a:t>regardless of their background</a:t>
            </a:r>
            <a:r>
              <a:rPr lang="en-IE" sz="2400">
                <a:solidFill>
                  <a:srgbClr val="424242"/>
                </a:solidFill>
              </a:rPr>
              <a:t>, can achieve their full potential in life. Such efforts include policies and actions that promote equal access to (public) services as well as enable citizen’s participation in the decision-making processes that affect their lives (United Nations 2023). Social inclusion makes for a smarter society</a:t>
            </a:r>
            <a:endParaRPr/>
          </a:p>
        </p:txBody>
      </p:sp>
      <p:sp>
        <p:nvSpPr>
          <p:cNvPr id="366" name="Google Shape;366;p13"/>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2.2 Social Inclusion – embracing diversity</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grpSp>
        <p:nvGrpSpPr>
          <p:cNvPr id="367" name="Google Shape;367;p13"/>
          <p:cNvGrpSpPr/>
          <p:nvPr/>
        </p:nvGrpSpPr>
        <p:grpSpPr>
          <a:xfrm>
            <a:off x="2855419" y="4849262"/>
            <a:ext cx="943614" cy="841150"/>
            <a:chOff x="4422991" y="1951890"/>
            <a:chExt cx="1086135" cy="968195"/>
          </a:xfrm>
        </p:grpSpPr>
        <p:sp>
          <p:nvSpPr>
            <p:cNvPr id="368" name="Google Shape;368;p13"/>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69" name="Google Shape;369;p13"/>
            <p:cNvGrpSpPr/>
            <p:nvPr/>
          </p:nvGrpSpPr>
          <p:grpSpPr>
            <a:xfrm>
              <a:off x="4738409" y="2001259"/>
              <a:ext cx="466270" cy="416900"/>
              <a:chOff x="4738409" y="2001259"/>
              <a:chExt cx="466270" cy="416900"/>
            </a:xfrm>
          </p:grpSpPr>
          <p:sp>
            <p:nvSpPr>
              <p:cNvPr id="370" name="Google Shape;370;p13"/>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13"/>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13"/>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cxnSp>
        <p:nvCxnSpPr>
          <p:cNvPr id="373" name="Google Shape;373;p13"/>
          <p:cNvCxnSpPr/>
          <p:nvPr/>
        </p:nvCxnSpPr>
        <p:spPr>
          <a:xfrm>
            <a:off x="3364864" y="336884"/>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4"/>
          <p:cNvSpPr txBox="1"/>
          <p:nvPr>
            <p:ph idx="1" type="body"/>
          </p:nvPr>
        </p:nvSpPr>
        <p:spPr>
          <a:xfrm>
            <a:off x="3952104" y="761603"/>
            <a:ext cx="7624392"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11666"/>
              </a:lnSpc>
              <a:spcBef>
                <a:spcPts val="0"/>
              </a:spcBef>
              <a:spcAft>
                <a:spcPts val="0"/>
              </a:spcAft>
              <a:buClr>
                <a:srgbClr val="E8A116"/>
              </a:buClr>
              <a:buSzPts val="2400"/>
              <a:buFont typeface="Arial"/>
              <a:buChar char="•"/>
            </a:pPr>
            <a:r>
              <a:rPr lang="en-IE" sz="2400">
                <a:solidFill>
                  <a:srgbClr val="424242"/>
                </a:solidFill>
              </a:rPr>
              <a:t>A </a:t>
            </a:r>
            <a:r>
              <a:rPr b="1" lang="en-IE" sz="2400">
                <a:solidFill>
                  <a:srgbClr val="424242"/>
                </a:solidFill>
              </a:rPr>
              <a:t>socially cohesive </a:t>
            </a:r>
            <a:r>
              <a:rPr lang="en-IE" sz="2400">
                <a:solidFill>
                  <a:srgbClr val="424242"/>
                </a:solidFill>
              </a:rPr>
              <a:t>society is one where all groups have a sense of belonging, participation, inclusion, recognition and legitimacy. Such societies are not necessarily demographically homogenous. Rather, by respecting diversity, they harness the potential residing in their societal diversity (in terms of ideas, opinions, skills, etc.). Therefore, they are less prone to slip into destructive patterns of tension and conflict when different interests collide (United Nations 2023).</a:t>
            </a:r>
            <a:endParaRPr sz="2400">
              <a:solidFill>
                <a:srgbClr val="424242"/>
              </a:solidFill>
            </a:endParaRPr>
          </a:p>
        </p:txBody>
      </p:sp>
      <p:sp>
        <p:nvSpPr>
          <p:cNvPr id="379" name="Google Shape;379;p14"/>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2.2 Social Inclusion – embracing diversity</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grpSp>
        <p:nvGrpSpPr>
          <p:cNvPr id="380" name="Google Shape;380;p14"/>
          <p:cNvGrpSpPr/>
          <p:nvPr/>
        </p:nvGrpSpPr>
        <p:grpSpPr>
          <a:xfrm>
            <a:off x="2855419" y="4849262"/>
            <a:ext cx="943614" cy="841150"/>
            <a:chOff x="4422991" y="1951890"/>
            <a:chExt cx="1086135" cy="968195"/>
          </a:xfrm>
        </p:grpSpPr>
        <p:sp>
          <p:nvSpPr>
            <p:cNvPr id="381" name="Google Shape;381;p14"/>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82" name="Google Shape;382;p14"/>
            <p:cNvGrpSpPr/>
            <p:nvPr/>
          </p:nvGrpSpPr>
          <p:grpSpPr>
            <a:xfrm>
              <a:off x="4738409" y="2001259"/>
              <a:ext cx="466270" cy="416900"/>
              <a:chOff x="4738409" y="2001259"/>
              <a:chExt cx="466270" cy="416900"/>
            </a:xfrm>
          </p:grpSpPr>
          <p:sp>
            <p:nvSpPr>
              <p:cNvPr id="383" name="Google Shape;383;p14"/>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14"/>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14"/>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cxnSp>
        <p:nvCxnSpPr>
          <p:cNvPr id="386" name="Google Shape;386;p14"/>
          <p:cNvCxnSpPr/>
          <p:nvPr/>
        </p:nvCxnSpPr>
        <p:spPr>
          <a:xfrm>
            <a:off x="3364864" y="336884"/>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15"/>
          <p:cNvSpPr txBox="1"/>
          <p:nvPr>
            <p:ph idx="1" type="body"/>
          </p:nvPr>
        </p:nvSpPr>
        <p:spPr>
          <a:xfrm>
            <a:off x="3952104" y="761603"/>
            <a:ext cx="7624392"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11666"/>
              </a:lnSpc>
              <a:spcBef>
                <a:spcPts val="0"/>
              </a:spcBef>
              <a:spcAft>
                <a:spcPts val="0"/>
              </a:spcAft>
              <a:buClr>
                <a:srgbClr val="E8A116"/>
              </a:buClr>
              <a:buSzPts val="2400"/>
              <a:buFont typeface="Arial"/>
              <a:buChar char="•"/>
            </a:pPr>
            <a:r>
              <a:rPr b="1" lang="en-IE" sz="2400">
                <a:solidFill>
                  <a:srgbClr val="424242"/>
                </a:solidFill>
              </a:rPr>
              <a:t>Intercultural </a:t>
            </a:r>
            <a:r>
              <a:rPr lang="en-IE" sz="2400">
                <a:solidFill>
                  <a:srgbClr val="424242"/>
                </a:solidFill>
              </a:rPr>
              <a:t>communities are those where there is a deep understanding and respect for all cultures. Intercultural communication focuses on the mutual exchange of ideas and cultural norms and the development of deep relationships. In an intercultural society, no one is left unchanged because everyone learns from one another and grows together.</a:t>
            </a:r>
            <a:endParaRPr/>
          </a:p>
          <a:p>
            <a:pPr indent="-342900" lvl="0" marL="342900" rtl="0" algn="l">
              <a:lnSpc>
                <a:spcPct val="111666"/>
              </a:lnSpc>
              <a:spcBef>
                <a:spcPts val="0"/>
              </a:spcBef>
              <a:spcAft>
                <a:spcPts val="0"/>
              </a:spcAft>
              <a:buClr>
                <a:srgbClr val="E8A116"/>
              </a:buClr>
              <a:buSzPts val="2400"/>
              <a:buFont typeface="Arial"/>
              <a:buChar char="•"/>
            </a:pPr>
            <a:r>
              <a:rPr lang="en-IE">
                <a:solidFill>
                  <a:srgbClr val="424242"/>
                </a:solidFill>
              </a:rPr>
              <a:t>Remember, our trainees are: </a:t>
            </a:r>
            <a:r>
              <a:rPr b="1" lang="en-IE">
                <a:solidFill>
                  <a:srgbClr val="424242"/>
                </a:solidFill>
              </a:rPr>
              <a:t>Resourceful, Resilient, Skilled</a:t>
            </a:r>
            <a:r>
              <a:rPr lang="en-IE">
                <a:solidFill>
                  <a:srgbClr val="424242"/>
                </a:solidFill>
              </a:rPr>
              <a:t>. Inclusion is not just about access. A number of </a:t>
            </a:r>
            <a:r>
              <a:rPr b="1" lang="en-IE">
                <a:solidFill>
                  <a:srgbClr val="424242"/>
                </a:solidFill>
              </a:rPr>
              <a:t>discriminatory and exclusionary </a:t>
            </a:r>
            <a:r>
              <a:rPr lang="en-IE">
                <a:solidFill>
                  <a:srgbClr val="424242"/>
                </a:solidFill>
              </a:rPr>
              <a:t>practices prevent migrants from effectively participating in society, resulting in a </a:t>
            </a:r>
            <a:r>
              <a:rPr b="1" lang="en-IE">
                <a:solidFill>
                  <a:srgbClr val="E8A116"/>
                </a:solidFill>
              </a:rPr>
              <a:t>waste of many talents</a:t>
            </a:r>
            <a:r>
              <a:rPr lang="en-IE">
                <a:solidFill>
                  <a:srgbClr val="424242"/>
                </a:solidFill>
              </a:rPr>
              <a:t>.</a:t>
            </a:r>
            <a:endParaRPr/>
          </a:p>
          <a:p>
            <a:pPr indent="0" lvl="0" marL="0" rtl="0" algn="l">
              <a:lnSpc>
                <a:spcPct val="111666"/>
              </a:lnSpc>
              <a:spcBef>
                <a:spcPts val="0"/>
              </a:spcBef>
              <a:spcAft>
                <a:spcPts val="0"/>
              </a:spcAft>
              <a:buClr>
                <a:srgbClr val="E8A116"/>
              </a:buClr>
              <a:buSzPts val="2400"/>
              <a:buNone/>
            </a:pPr>
            <a:r>
              <a:t/>
            </a:r>
            <a:endParaRPr sz="2400">
              <a:solidFill>
                <a:srgbClr val="424242"/>
              </a:solidFill>
            </a:endParaRPr>
          </a:p>
        </p:txBody>
      </p:sp>
      <p:sp>
        <p:nvSpPr>
          <p:cNvPr id="392" name="Google Shape;392;p15"/>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2.2 Social Inclusion – embracing diversity</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grpSp>
        <p:nvGrpSpPr>
          <p:cNvPr id="393" name="Google Shape;393;p15"/>
          <p:cNvGrpSpPr/>
          <p:nvPr/>
        </p:nvGrpSpPr>
        <p:grpSpPr>
          <a:xfrm>
            <a:off x="2855419" y="4849262"/>
            <a:ext cx="943614" cy="841150"/>
            <a:chOff x="4422991" y="1951890"/>
            <a:chExt cx="1086135" cy="968195"/>
          </a:xfrm>
        </p:grpSpPr>
        <p:sp>
          <p:nvSpPr>
            <p:cNvPr id="394" name="Google Shape;394;p15"/>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95" name="Google Shape;395;p15"/>
            <p:cNvGrpSpPr/>
            <p:nvPr/>
          </p:nvGrpSpPr>
          <p:grpSpPr>
            <a:xfrm>
              <a:off x="4738409" y="2001259"/>
              <a:ext cx="466270" cy="416900"/>
              <a:chOff x="4738409" y="2001259"/>
              <a:chExt cx="466270" cy="416900"/>
            </a:xfrm>
          </p:grpSpPr>
          <p:sp>
            <p:nvSpPr>
              <p:cNvPr id="396" name="Google Shape;396;p15"/>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7" name="Google Shape;397;p15"/>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8" name="Google Shape;398;p15"/>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cxnSp>
        <p:nvCxnSpPr>
          <p:cNvPr id="399" name="Google Shape;399;p15"/>
          <p:cNvCxnSpPr/>
          <p:nvPr/>
        </p:nvCxnSpPr>
        <p:spPr>
          <a:xfrm>
            <a:off x="3364864" y="336884"/>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16"/>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16"/>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406" name="Google Shape;406;p16"/>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407" name="Google Shape;407;p16"/>
          <p:cNvGrpSpPr/>
          <p:nvPr/>
        </p:nvGrpSpPr>
        <p:grpSpPr>
          <a:xfrm>
            <a:off x="10559667" y="212376"/>
            <a:ext cx="1050202" cy="1060250"/>
            <a:chOff x="6582714" y="331356"/>
            <a:chExt cx="1146476" cy="1157445"/>
          </a:xfrm>
        </p:grpSpPr>
        <p:sp>
          <p:nvSpPr>
            <p:cNvPr id="408" name="Google Shape;408;p16"/>
            <p:cNvSpPr/>
            <p:nvPr/>
          </p:nvSpPr>
          <p:spPr>
            <a:xfrm>
              <a:off x="7021557" y="463008"/>
              <a:ext cx="255077" cy="279761"/>
            </a:xfrm>
            <a:custGeom>
              <a:rect b="b" l="l" r="r" t="t"/>
              <a:pathLst>
                <a:path extrusionOk="0" h="279761" w="255077">
                  <a:moveTo>
                    <a:pt x="27428" y="49370"/>
                  </a:moveTo>
                  <a:cubicBezTo>
                    <a:pt x="52113" y="19199"/>
                    <a:pt x="87769" y="0"/>
                    <a:pt x="128910" y="0"/>
                  </a:cubicBezTo>
                  <a:lnTo>
                    <a:pt x="128910" y="0"/>
                  </a:lnTo>
                  <a:cubicBezTo>
                    <a:pt x="200222" y="0"/>
                    <a:pt x="255077" y="57598"/>
                    <a:pt x="255077" y="128910"/>
                  </a:cubicBezTo>
                  <a:cubicBezTo>
                    <a:pt x="255077" y="161823"/>
                    <a:pt x="241363" y="194736"/>
                    <a:pt x="219421" y="216678"/>
                  </a:cubicBezTo>
                  <a:cubicBezTo>
                    <a:pt x="202965" y="233135"/>
                    <a:pt x="189252" y="255077"/>
                    <a:pt x="181022" y="279762"/>
                  </a:cubicBezTo>
                  <a:lnTo>
                    <a:pt x="76797" y="279762"/>
                  </a:lnTo>
                  <a:cubicBezTo>
                    <a:pt x="68569" y="257820"/>
                    <a:pt x="54855" y="235878"/>
                    <a:pt x="35656" y="216678"/>
                  </a:cubicBezTo>
                  <a:cubicBezTo>
                    <a:pt x="13714" y="191993"/>
                    <a:pt x="0" y="161823"/>
                    <a:pt x="0" y="128910"/>
                  </a:cubicBezTo>
                  <a:lnTo>
                    <a:pt x="2742" y="74055"/>
                  </a:lnTo>
                  <a:lnTo>
                    <a:pt x="27428" y="4937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nvGrpSpPr>
            <p:cNvPr id="409" name="Google Shape;409;p16"/>
            <p:cNvGrpSpPr/>
            <p:nvPr/>
          </p:nvGrpSpPr>
          <p:grpSpPr>
            <a:xfrm>
              <a:off x="6582714" y="331356"/>
              <a:ext cx="1146476" cy="1157445"/>
              <a:chOff x="6582714" y="331356"/>
              <a:chExt cx="1146476" cy="1157445"/>
            </a:xfrm>
          </p:grpSpPr>
          <p:sp>
            <p:nvSpPr>
              <p:cNvPr id="410" name="Google Shape;410;p16"/>
              <p:cNvSpPr/>
              <p:nvPr/>
            </p:nvSpPr>
            <p:spPr>
              <a:xfrm>
                <a:off x="6582714" y="424610"/>
                <a:ext cx="1146476" cy="1064191"/>
              </a:xfrm>
              <a:custGeom>
                <a:rect b="b" l="l" r="r" t="t"/>
                <a:pathLst>
                  <a:path extrusionOk="0" h="1064191" w="1146476">
                    <a:moveTo>
                      <a:pt x="1023052" y="811858"/>
                    </a:moveTo>
                    <a:cubicBezTo>
                      <a:pt x="1047737" y="789915"/>
                      <a:pt x="1061451" y="759745"/>
                      <a:pt x="1061451" y="724089"/>
                    </a:cubicBezTo>
                    <a:cubicBezTo>
                      <a:pt x="1061451" y="663748"/>
                      <a:pt x="1017566" y="614379"/>
                      <a:pt x="959969" y="606150"/>
                    </a:cubicBezTo>
                    <a:lnTo>
                      <a:pt x="959969" y="556781"/>
                    </a:lnTo>
                    <a:cubicBezTo>
                      <a:pt x="959969" y="529353"/>
                      <a:pt x="938027" y="507411"/>
                      <a:pt x="910599" y="507411"/>
                    </a:cubicBezTo>
                    <a:lnTo>
                      <a:pt x="584209" y="507411"/>
                    </a:lnTo>
                    <a:lnTo>
                      <a:pt x="584209" y="433356"/>
                    </a:lnTo>
                    <a:lnTo>
                      <a:pt x="619865" y="433356"/>
                    </a:lnTo>
                    <a:cubicBezTo>
                      <a:pt x="644550" y="433356"/>
                      <a:pt x="663750" y="414157"/>
                      <a:pt x="663750" y="389472"/>
                    </a:cubicBezTo>
                    <a:lnTo>
                      <a:pt x="663750" y="356559"/>
                    </a:lnTo>
                    <a:cubicBezTo>
                      <a:pt x="663750" y="345588"/>
                      <a:pt x="658264" y="334617"/>
                      <a:pt x="652778" y="326389"/>
                    </a:cubicBezTo>
                    <a:cubicBezTo>
                      <a:pt x="661006" y="307189"/>
                      <a:pt x="671978" y="290733"/>
                      <a:pt x="685692" y="274276"/>
                    </a:cubicBezTo>
                    <a:cubicBezTo>
                      <a:pt x="713120" y="244106"/>
                      <a:pt x="729575" y="205707"/>
                      <a:pt x="729575" y="164566"/>
                    </a:cubicBezTo>
                    <a:cubicBezTo>
                      <a:pt x="729575" y="159080"/>
                      <a:pt x="729575" y="153595"/>
                      <a:pt x="729575" y="150852"/>
                    </a:cubicBezTo>
                    <a:cubicBezTo>
                      <a:pt x="729575" y="142624"/>
                      <a:pt x="721348" y="134395"/>
                      <a:pt x="710377" y="134395"/>
                    </a:cubicBezTo>
                    <a:cubicBezTo>
                      <a:pt x="702148" y="134395"/>
                      <a:pt x="693920" y="142624"/>
                      <a:pt x="693920" y="153595"/>
                    </a:cubicBezTo>
                    <a:cubicBezTo>
                      <a:pt x="693920" y="156337"/>
                      <a:pt x="693920" y="161823"/>
                      <a:pt x="693920" y="164566"/>
                    </a:cubicBezTo>
                    <a:cubicBezTo>
                      <a:pt x="693920" y="197479"/>
                      <a:pt x="682950" y="227649"/>
                      <a:pt x="661006" y="249591"/>
                    </a:cubicBezTo>
                    <a:cubicBezTo>
                      <a:pt x="644550" y="268791"/>
                      <a:pt x="630837" y="287990"/>
                      <a:pt x="622609" y="309932"/>
                    </a:cubicBezTo>
                    <a:lnTo>
                      <a:pt x="518384" y="309932"/>
                    </a:lnTo>
                    <a:cubicBezTo>
                      <a:pt x="510154" y="287990"/>
                      <a:pt x="496440" y="266048"/>
                      <a:pt x="479984" y="249591"/>
                    </a:cubicBezTo>
                    <a:cubicBezTo>
                      <a:pt x="458042" y="224906"/>
                      <a:pt x="444329" y="194736"/>
                      <a:pt x="444329" y="161823"/>
                    </a:cubicBezTo>
                    <a:cubicBezTo>
                      <a:pt x="444329" y="93254"/>
                      <a:pt x="499184" y="35656"/>
                      <a:pt x="570495" y="35656"/>
                    </a:cubicBezTo>
                    <a:lnTo>
                      <a:pt x="570495" y="35656"/>
                    </a:lnTo>
                    <a:cubicBezTo>
                      <a:pt x="608895" y="35656"/>
                      <a:pt x="644550" y="52112"/>
                      <a:pt x="669236" y="82283"/>
                    </a:cubicBezTo>
                    <a:cubicBezTo>
                      <a:pt x="674720" y="90511"/>
                      <a:pt x="685692" y="90511"/>
                      <a:pt x="693920" y="85026"/>
                    </a:cubicBezTo>
                    <a:cubicBezTo>
                      <a:pt x="702148" y="79540"/>
                      <a:pt x="702148" y="68569"/>
                      <a:pt x="696664" y="60341"/>
                    </a:cubicBezTo>
                    <a:cubicBezTo>
                      <a:pt x="666492" y="21942"/>
                      <a:pt x="619865" y="0"/>
                      <a:pt x="570495" y="0"/>
                    </a:cubicBezTo>
                    <a:cubicBezTo>
                      <a:pt x="570495" y="0"/>
                      <a:pt x="570495" y="0"/>
                      <a:pt x="570495" y="0"/>
                    </a:cubicBezTo>
                    <a:cubicBezTo>
                      <a:pt x="482726" y="0"/>
                      <a:pt x="411415" y="71312"/>
                      <a:pt x="411415" y="159080"/>
                    </a:cubicBezTo>
                    <a:cubicBezTo>
                      <a:pt x="411415" y="200222"/>
                      <a:pt x="427871" y="238620"/>
                      <a:pt x="455299" y="268791"/>
                    </a:cubicBezTo>
                    <a:cubicBezTo>
                      <a:pt x="469013" y="282504"/>
                      <a:pt x="479984" y="301704"/>
                      <a:pt x="488212" y="318160"/>
                    </a:cubicBezTo>
                    <a:cubicBezTo>
                      <a:pt x="479984" y="326389"/>
                      <a:pt x="477242" y="337360"/>
                      <a:pt x="477242" y="348331"/>
                    </a:cubicBezTo>
                    <a:lnTo>
                      <a:pt x="477242" y="381244"/>
                    </a:lnTo>
                    <a:cubicBezTo>
                      <a:pt x="477242" y="405929"/>
                      <a:pt x="496440" y="425128"/>
                      <a:pt x="521126" y="425128"/>
                    </a:cubicBezTo>
                    <a:lnTo>
                      <a:pt x="556781" y="425128"/>
                    </a:lnTo>
                    <a:lnTo>
                      <a:pt x="556781" y="499183"/>
                    </a:lnTo>
                    <a:lnTo>
                      <a:pt x="230393" y="499183"/>
                    </a:lnTo>
                    <a:cubicBezTo>
                      <a:pt x="202965" y="499183"/>
                      <a:pt x="181022" y="521125"/>
                      <a:pt x="181022" y="548552"/>
                    </a:cubicBezTo>
                    <a:lnTo>
                      <a:pt x="181022" y="597922"/>
                    </a:lnTo>
                    <a:cubicBezTo>
                      <a:pt x="123425" y="606150"/>
                      <a:pt x="79541" y="655520"/>
                      <a:pt x="79541" y="715861"/>
                    </a:cubicBezTo>
                    <a:cubicBezTo>
                      <a:pt x="79541" y="748774"/>
                      <a:pt x="93255" y="781687"/>
                      <a:pt x="117939" y="803629"/>
                    </a:cubicBezTo>
                    <a:cubicBezTo>
                      <a:pt x="101483" y="806372"/>
                      <a:pt x="85025" y="814600"/>
                      <a:pt x="68569" y="822829"/>
                    </a:cubicBezTo>
                    <a:cubicBezTo>
                      <a:pt x="60341" y="828314"/>
                      <a:pt x="57597" y="839285"/>
                      <a:pt x="63083" y="847513"/>
                    </a:cubicBezTo>
                    <a:cubicBezTo>
                      <a:pt x="68569" y="855742"/>
                      <a:pt x="79541" y="858484"/>
                      <a:pt x="87769" y="852999"/>
                    </a:cubicBezTo>
                    <a:cubicBezTo>
                      <a:pt x="106969" y="842028"/>
                      <a:pt x="128910" y="833800"/>
                      <a:pt x="153594" y="833800"/>
                    </a:cubicBezTo>
                    <a:lnTo>
                      <a:pt x="249591" y="833800"/>
                    </a:lnTo>
                    <a:cubicBezTo>
                      <a:pt x="318160" y="833800"/>
                      <a:pt x="373016" y="888655"/>
                      <a:pt x="373016" y="957224"/>
                    </a:cubicBezTo>
                    <a:lnTo>
                      <a:pt x="373016" y="1012079"/>
                    </a:lnTo>
                    <a:cubicBezTo>
                      <a:pt x="373016" y="1020307"/>
                      <a:pt x="367532" y="1025793"/>
                      <a:pt x="359302" y="1025793"/>
                    </a:cubicBezTo>
                    <a:lnTo>
                      <a:pt x="323646" y="1025793"/>
                    </a:lnTo>
                    <a:lnTo>
                      <a:pt x="323646" y="973681"/>
                    </a:lnTo>
                    <a:cubicBezTo>
                      <a:pt x="323646" y="965452"/>
                      <a:pt x="315418" y="957224"/>
                      <a:pt x="307190" y="957224"/>
                    </a:cubicBezTo>
                    <a:cubicBezTo>
                      <a:pt x="298962" y="957224"/>
                      <a:pt x="290733" y="965452"/>
                      <a:pt x="290733" y="973681"/>
                    </a:cubicBezTo>
                    <a:lnTo>
                      <a:pt x="290733" y="1025793"/>
                    </a:lnTo>
                    <a:lnTo>
                      <a:pt x="117939" y="1025793"/>
                    </a:lnTo>
                    <a:lnTo>
                      <a:pt x="117939" y="973681"/>
                    </a:lnTo>
                    <a:cubicBezTo>
                      <a:pt x="117939" y="965452"/>
                      <a:pt x="109711" y="957224"/>
                      <a:pt x="101483" y="957224"/>
                    </a:cubicBezTo>
                    <a:cubicBezTo>
                      <a:pt x="93255" y="957224"/>
                      <a:pt x="85025" y="965452"/>
                      <a:pt x="85025" y="973681"/>
                    </a:cubicBezTo>
                    <a:lnTo>
                      <a:pt x="85025" y="1025793"/>
                    </a:lnTo>
                    <a:lnTo>
                      <a:pt x="49369" y="1025793"/>
                    </a:lnTo>
                    <a:cubicBezTo>
                      <a:pt x="41142" y="1025793"/>
                      <a:pt x="35656" y="1020307"/>
                      <a:pt x="35656" y="1012079"/>
                    </a:cubicBezTo>
                    <a:lnTo>
                      <a:pt x="35656" y="957224"/>
                    </a:lnTo>
                    <a:cubicBezTo>
                      <a:pt x="35656" y="938025"/>
                      <a:pt x="38399" y="921568"/>
                      <a:pt x="46627" y="905112"/>
                    </a:cubicBezTo>
                    <a:cubicBezTo>
                      <a:pt x="49369" y="896883"/>
                      <a:pt x="46627" y="885912"/>
                      <a:pt x="38399" y="883169"/>
                    </a:cubicBezTo>
                    <a:cubicBezTo>
                      <a:pt x="30170" y="880427"/>
                      <a:pt x="19200" y="883169"/>
                      <a:pt x="16456" y="891398"/>
                    </a:cubicBezTo>
                    <a:cubicBezTo>
                      <a:pt x="5486" y="913340"/>
                      <a:pt x="0" y="935282"/>
                      <a:pt x="0" y="959967"/>
                    </a:cubicBezTo>
                    <a:lnTo>
                      <a:pt x="0" y="1014822"/>
                    </a:lnTo>
                    <a:cubicBezTo>
                      <a:pt x="0" y="1042250"/>
                      <a:pt x="21942" y="1064192"/>
                      <a:pt x="49369" y="1064192"/>
                    </a:cubicBezTo>
                    <a:lnTo>
                      <a:pt x="362046" y="1064192"/>
                    </a:lnTo>
                    <a:cubicBezTo>
                      <a:pt x="373016" y="1064192"/>
                      <a:pt x="386730" y="1058706"/>
                      <a:pt x="394959" y="1053221"/>
                    </a:cubicBezTo>
                    <a:cubicBezTo>
                      <a:pt x="403187" y="1061449"/>
                      <a:pt x="414157" y="1064192"/>
                      <a:pt x="427871" y="1064192"/>
                    </a:cubicBezTo>
                    <a:lnTo>
                      <a:pt x="713120" y="1064192"/>
                    </a:lnTo>
                    <a:cubicBezTo>
                      <a:pt x="726833" y="1064192"/>
                      <a:pt x="740547" y="1058706"/>
                      <a:pt x="751519" y="1050478"/>
                    </a:cubicBezTo>
                    <a:cubicBezTo>
                      <a:pt x="759747" y="1058706"/>
                      <a:pt x="773461" y="1064192"/>
                      <a:pt x="787175" y="1064192"/>
                    </a:cubicBezTo>
                    <a:lnTo>
                      <a:pt x="1097107" y="1064192"/>
                    </a:lnTo>
                    <a:cubicBezTo>
                      <a:pt x="1124535" y="1064192"/>
                      <a:pt x="1146476" y="1042250"/>
                      <a:pt x="1146476" y="1014822"/>
                    </a:cubicBezTo>
                    <a:lnTo>
                      <a:pt x="1146476" y="959967"/>
                    </a:lnTo>
                    <a:cubicBezTo>
                      <a:pt x="1146476" y="891398"/>
                      <a:pt x="1094365" y="828314"/>
                      <a:pt x="1023052" y="811858"/>
                    </a:cubicBezTo>
                    <a:lnTo>
                      <a:pt x="1023052" y="811858"/>
                    </a:lnTo>
                    <a:close/>
                    <a:moveTo>
                      <a:pt x="943513" y="641806"/>
                    </a:moveTo>
                    <a:cubicBezTo>
                      <a:pt x="943513" y="641806"/>
                      <a:pt x="946255" y="641806"/>
                      <a:pt x="946255" y="641806"/>
                    </a:cubicBezTo>
                    <a:cubicBezTo>
                      <a:pt x="990138" y="644549"/>
                      <a:pt x="1028538" y="680205"/>
                      <a:pt x="1028538" y="726832"/>
                    </a:cubicBezTo>
                    <a:cubicBezTo>
                      <a:pt x="1028538" y="767973"/>
                      <a:pt x="1001110" y="800887"/>
                      <a:pt x="959969" y="809115"/>
                    </a:cubicBezTo>
                    <a:lnTo>
                      <a:pt x="927055" y="809115"/>
                    </a:lnTo>
                    <a:cubicBezTo>
                      <a:pt x="888657" y="800887"/>
                      <a:pt x="858486" y="765231"/>
                      <a:pt x="858486" y="726832"/>
                    </a:cubicBezTo>
                    <a:cubicBezTo>
                      <a:pt x="858486" y="680205"/>
                      <a:pt x="894142" y="644549"/>
                      <a:pt x="940769" y="641806"/>
                    </a:cubicBezTo>
                    <a:cubicBezTo>
                      <a:pt x="940769" y="641806"/>
                      <a:pt x="940769" y="641806"/>
                      <a:pt x="943513" y="641806"/>
                    </a:cubicBezTo>
                    <a:lnTo>
                      <a:pt x="943513" y="641806"/>
                    </a:lnTo>
                    <a:close/>
                    <a:moveTo>
                      <a:pt x="512898" y="400443"/>
                    </a:moveTo>
                    <a:cubicBezTo>
                      <a:pt x="507412" y="400443"/>
                      <a:pt x="504670" y="397701"/>
                      <a:pt x="504670" y="392215"/>
                    </a:cubicBezTo>
                    <a:lnTo>
                      <a:pt x="504670" y="359302"/>
                    </a:lnTo>
                    <a:cubicBezTo>
                      <a:pt x="504670" y="353816"/>
                      <a:pt x="507412" y="351073"/>
                      <a:pt x="512898" y="351073"/>
                    </a:cubicBezTo>
                    <a:lnTo>
                      <a:pt x="617123" y="351073"/>
                    </a:lnTo>
                    <a:cubicBezTo>
                      <a:pt x="622609" y="351073"/>
                      <a:pt x="625351" y="353816"/>
                      <a:pt x="625351" y="359302"/>
                    </a:cubicBezTo>
                    <a:lnTo>
                      <a:pt x="625351" y="392215"/>
                    </a:lnTo>
                    <a:cubicBezTo>
                      <a:pt x="625351" y="397701"/>
                      <a:pt x="622609" y="400443"/>
                      <a:pt x="617123" y="400443"/>
                    </a:cubicBezTo>
                    <a:lnTo>
                      <a:pt x="512898" y="400443"/>
                    </a:lnTo>
                    <a:lnTo>
                      <a:pt x="512898" y="400443"/>
                    </a:lnTo>
                    <a:close/>
                    <a:moveTo>
                      <a:pt x="565009" y="639063"/>
                    </a:moveTo>
                    <a:cubicBezTo>
                      <a:pt x="611637" y="639063"/>
                      <a:pt x="650036" y="677462"/>
                      <a:pt x="650036" y="724089"/>
                    </a:cubicBezTo>
                    <a:cubicBezTo>
                      <a:pt x="650036" y="765231"/>
                      <a:pt x="622609" y="798144"/>
                      <a:pt x="581467" y="806372"/>
                    </a:cubicBezTo>
                    <a:lnTo>
                      <a:pt x="548553" y="806372"/>
                    </a:lnTo>
                    <a:cubicBezTo>
                      <a:pt x="510154" y="798144"/>
                      <a:pt x="479984" y="762488"/>
                      <a:pt x="479984" y="724089"/>
                    </a:cubicBezTo>
                    <a:cubicBezTo>
                      <a:pt x="479984" y="677462"/>
                      <a:pt x="518384" y="639063"/>
                      <a:pt x="565009" y="639063"/>
                    </a:cubicBezTo>
                    <a:lnTo>
                      <a:pt x="565009" y="639063"/>
                    </a:lnTo>
                    <a:close/>
                    <a:moveTo>
                      <a:pt x="205708" y="809115"/>
                    </a:moveTo>
                    <a:lnTo>
                      <a:pt x="172794" y="809115"/>
                    </a:lnTo>
                    <a:cubicBezTo>
                      <a:pt x="134396" y="800887"/>
                      <a:pt x="104225" y="765231"/>
                      <a:pt x="104225" y="726832"/>
                    </a:cubicBezTo>
                    <a:cubicBezTo>
                      <a:pt x="104225" y="680205"/>
                      <a:pt x="142624" y="641806"/>
                      <a:pt x="189252" y="641806"/>
                    </a:cubicBezTo>
                    <a:cubicBezTo>
                      <a:pt x="235877" y="641806"/>
                      <a:pt x="274277" y="680205"/>
                      <a:pt x="274277" y="726832"/>
                    </a:cubicBezTo>
                    <a:cubicBezTo>
                      <a:pt x="274277" y="765231"/>
                      <a:pt x="244107" y="800887"/>
                      <a:pt x="205708" y="809115"/>
                    </a:cubicBezTo>
                    <a:lnTo>
                      <a:pt x="205708" y="809115"/>
                    </a:lnTo>
                    <a:close/>
                    <a:moveTo>
                      <a:pt x="271535" y="811858"/>
                    </a:moveTo>
                    <a:cubicBezTo>
                      <a:pt x="296219" y="789915"/>
                      <a:pt x="309932" y="759745"/>
                      <a:pt x="309932" y="724089"/>
                    </a:cubicBezTo>
                    <a:cubicBezTo>
                      <a:pt x="309932" y="663748"/>
                      <a:pt x="266049" y="614379"/>
                      <a:pt x="208450" y="606150"/>
                    </a:cubicBezTo>
                    <a:lnTo>
                      <a:pt x="208450" y="556781"/>
                    </a:lnTo>
                    <a:cubicBezTo>
                      <a:pt x="208450" y="548552"/>
                      <a:pt x="216679" y="540324"/>
                      <a:pt x="224907" y="540324"/>
                    </a:cubicBezTo>
                    <a:lnTo>
                      <a:pt x="548553" y="540324"/>
                    </a:lnTo>
                    <a:lnTo>
                      <a:pt x="548553" y="606150"/>
                    </a:lnTo>
                    <a:cubicBezTo>
                      <a:pt x="490956" y="614379"/>
                      <a:pt x="447071" y="663748"/>
                      <a:pt x="447071" y="724089"/>
                    </a:cubicBezTo>
                    <a:cubicBezTo>
                      <a:pt x="447071" y="757002"/>
                      <a:pt x="460785" y="789915"/>
                      <a:pt x="485470" y="811858"/>
                    </a:cubicBezTo>
                    <a:cubicBezTo>
                      <a:pt x="438843" y="822829"/>
                      <a:pt x="400443" y="852999"/>
                      <a:pt x="378502" y="894140"/>
                    </a:cubicBezTo>
                    <a:cubicBezTo>
                      <a:pt x="356560" y="852999"/>
                      <a:pt x="318160" y="822829"/>
                      <a:pt x="271535" y="811858"/>
                    </a:cubicBezTo>
                    <a:lnTo>
                      <a:pt x="271535" y="811858"/>
                    </a:lnTo>
                    <a:close/>
                    <a:moveTo>
                      <a:pt x="737805" y="965452"/>
                    </a:moveTo>
                    <a:lnTo>
                      <a:pt x="737805" y="1012079"/>
                    </a:lnTo>
                    <a:cubicBezTo>
                      <a:pt x="737805" y="1025793"/>
                      <a:pt x="726833" y="1034021"/>
                      <a:pt x="713120" y="1034021"/>
                    </a:cubicBezTo>
                    <a:lnTo>
                      <a:pt x="685692" y="1034021"/>
                    </a:lnTo>
                    <a:lnTo>
                      <a:pt x="685692" y="981909"/>
                    </a:lnTo>
                    <a:cubicBezTo>
                      <a:pt x="685692" y="973681"/>
                      <a:pt x="677464" y="965452"/>
                      <a:pt x="669236" y="965452"/>
                    </a:cubicBezTo>
                    <a:cubicBezTo>
                      <a:pt x="661006" y="965452"/>
                      <a:pt x="652778" y="973681"/>
                      <a:pt x="652778" y="981909"/>
                    </a:cubicBezTo>
                    <a:lnTo>
                      <a:pt x="652778" y="1034021"/>
                    </a:lnTo>
                    <a:lnTo>
                      <a:pt x="479984" y="1034021"/>
                    </a:lnTo>
                    <a:lnTo>
                      <a:pt x="479984" y="981909"/>
                    </a:lnTo>
                    <a:cubicBezTo>
                      <a:pt x="479984" y="973681"/>
                      <a:pt x="471756" y="965452"/>
                      <a:pt x="463528" y="965452"/>
                    </a:cubicBezTo>
                    <a:cubicBezTo>
                      <a:pt x="455299" y="965452"/>
                      <a:pt x="447071" y="973681"/>
                      <a:pt x="447071" y="981909"/>
                    </a:cubicBezTo>
                    <a:lnTo>
                      <a:pt x="447071" y="1034021"/>
                    </a:lnTo>
                    <a:lnTo>
                      <a:pt x="411415" y="1034021"/>
                    </a:lnTo>
                    <a:cubicBezTo>
                      <a:pt x="403187" y="1034021"/>
                      <a:pt x="397701" y="1028536"/>
                      <a:pt x="397701" y="1020307"/>
                    </a:cubicBezTo>
                    <a:lnTo>
                      <a:pt x="397701" y="965452"/>
                    </a:lnTo>
                    <a:cubicBezTo>
                      <a:pt x="397701" y="896883"/>
                      <a:pt x="452557" y="842028"/>
                      <a:pt x="521126" y="842028"/>
                    </a:cubicBezTo>
                    <a:lnTo>
                      <a:pt x="617123" y="842028"/>
                    </a:lnTo>
                    <a:cubicBezTo>
                      <a:pt x="680206" y="842028"/>
                      <a:pt x="735061" y="896883"/>
                      <a:pt x="737805" y="965452"/>
                    </a:cubicBezTo>
                    <a:cubicBezTo>
                      <a:pt x="737805" y="965452"/>
                      <a:pt x="737805" y="965452"/>
                      <a:pt x="737805" y="965452"/>
                    </a:cubicBezTo>
                    <a:lnTo>
                      <a:pt x="737805" y="965452"/>
                    </a:lnTo>
                    <a:close/>
                    <a:moveTo>
                      <a:pt x="647292" y="811858"/>
                    </a:moveTo>
                    <a:cubicBezTo>
                      <a:pt x="671978" y="789915"/>
                      <a:pt x="685692" y="759745"/>
                      <a:pt x="685692" y="724089"/>
                    </a:cubicBezTo>
                    <a:cubicBezTo>
                      <a:pt x="685692" y="663748"/>
                      <a:pt x="641808" y="614379"/>
                      <a:pt x="584209" y="606150"/>
                    </a:cubicBezTo>
                    <a:lnTo>
                      <a:pt x="584209" y="540324"/>
                    </a:lnTo>
                    <a:lnTo>
                      <a:pt x="910599" y="540324"/>
                    </a:lnTo>
                    <a:cubicBezTo>
                      <a:pt x="918827" y="540324"/>
                      <a:pt x="927055" y="548552"/>
                      <a:pt x="927055" y="556781"/>
                    </a:cubicBezTo>
                    <a:lnTo>
                      <a:pt x="927055" y="606150"/>
                    </a:lnTo>
                    <a:cubicBezTo>
                      <a:pt x="869458" y="614379"/>
                      <a:pt x="825572" y="663748"/>
                      <a:pt x="825572" y="724089"/>
                    </a:cubicBezTo>
                    <a:cubicBezTo>
                      <a:pt x="825572" y="757002"/>
                      <a:pt x="839286" y="789915"/>
                      <a:pt x="863972" y="811858"/>
                    </a:cubicBezTo>
                    <a:cubicBezTo>
                      <a:pt x="817344" y="822829"/>
                      <a:pt x="778947" y="852999"/>
                      <a:pt x="757003" y="894140"/>
                    </a:cubicBezTo>
                    <a:cubicBezTo>
                      <a:pt x="732319" y="852999"/>
                      <a:pt x="693920" y="822829"/>
                      <a:pt x="647292" y="811858"/>
                    </a:cubicBezTo>
                    <a:lnTo>
                      <a:pt x="647292" y="811858"/>
                    </a:lnTo>
                    <a:close/>
                    <a:moveTo>
                      <a:pt x="1113563" y="1020307"/>
                    </a:moveTo>
                    <a:cubicBezTo>
                      <a:pt x="1113563" y="1028536"/>
                      <a:pt x="1108079" y="1034021"/>
                      <a:pt x="1099849" y="1034021"/>
                    </a:cubicBezTo>
                    <a:lnTo>
                      <a:pt x="1064193" y="1034021"/>
                    </a:lnTo>
                    <a:lnTo>
                      <a:pt x="1064193" y="981909"/>
                    </a:lnTo>
                    <a:cubicBezTo>
                      <a:pt x="1064193" y="973681"/>
                      <a:pt x="1055965" y="965452"/>
                      <a:pt x="1047737" y="965452"/>
                    </a:cubicBezTo>
                    <a:cubicBezTo>
                      <a:pt x="1039510" y="965452"/>
                      <a:pt x="1031280" y="973681"/>
                      <a:pt x="1031280" y="981909"/>
                    </a:cubicBezTo>
                    <a:lnTo>
                      <a:pt x="1031280" y="1034021"/>
                    </a:lnTo>
                    <a:lnTo>
                      <a:pt x="858486" y="1034021"/>
                    </a:lnTo>
                    <a:lnTo>
                      <a:pt x="858486" y="981909"/>
                    </a:lnTo>
                    <a:cubicBezTo>
                      <a:pt x="858486" y="973681"/>
                      <a:pt x="850258" y="965452"/>
                      <a:pt x="842030" y="965452"/>
                    </a:cubicBezTo>
                    <a:cubicBezTo>
                      <a:pt x="833802" y="965452"/>
                      <a:pt x="825572" y="973681"/>
                      <a:pt x="825572" y="981909"/>
                    </a:cubicBezTo>
                    <a:lnTo>
                      <a:pt x="825572" y="1034021"/>
                    </a:lnTo>
                    <a:lnTo>
                      <a:pt x="789917" y="1034021"/>
                    </a:lnTo>
                    <a:cubicBezTo>
                      <a:pt x="781689" y="1034021"/>
                      <a:pt x="776203" y="1028536"/>
                      <a:pt x="776203" y="1020307"/>
                    </a:cubicBezTo>
                    <a:cubicBezTo>
                      <a:pt x="776203" y="959967"/>
                      <a:pt x="776203" y="968195"/>
                      <a:pt x="776203" y="965452"/>
                    </a:cubicBezTo>
                    <a:cubicBezTo>
                      <a:pt x="776203" y="965452"/>
                      <a:pt x="776203" y="965452"/>
                      <a:pt x="776203" y="965452"/>
                    </a:cubicBezTo>
                    <a:cubicBezTo>
                      <a:pt x="776203" y="896883"/>
                      <a:pt x="831058" y="842028"/>
                      <a:pt x="899627" y="842028"/>
                    </a:cubicBezTo>
                    <a:lnTo>
                      <a:pt x="995624" y="842028"/>
                    </a:lnTo>
                    <a:cubicBezTo>
                      <a:pt x="1064193" y="842028"/>
                      <a:pt x="1119049" y="896883"/>
                      <a:pt x="1119049" y="965452"/>
                    </a:cubicBezTo>
                    <a:lnTo>
                      <a:pt x="1119049" y="10203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11" name="Google Shape;411;p16"/>
              <p:cNvSpPr/>
              <p:nvPr/>
            </p:nvSpPr>
            <p:spPr>
              <a:xfrm>
                <a:off x="6889905" y="572719"/>
                <a:ext cx="65825" cy="32913"/>
              </a:xfrm>
              <a:custGeom>
                <a:rect b="b" l="l" r="r" t="t"/>
                <a:pathLst>
                  <a:path extrusionOk="0" h="32913" w="65825">
                    <a:moveTo>
                      <a:pt x="16456" y="32913"/>
                    </a:moveTo>
                    <a:lnTo>
                      <a:pt x="49369" y="32913"/>
                    </a:lnTo>
                    <a:cubicBezTo>
                      <a:pt x="57597" y="32913"/>
                      <a:pt x="65825" y="24685"/>
                      <a:pt x="65825" y="16457"/>
                    </a:cubicBezTo>
                    <a:cubicBezTo>
                      <a:pt x="65825" y="8228"/>
                      <a:pt x="57597" y="0"/>
                      <a:pt x="49369" y="0"/>
                    </a:cubicBezTo>
                    <a:lnTo>
                      <a:pt x="16456" y="0"/>
                    </a:lnTo>
                    <a:cubicBezTo>
                      <a:pt x="8228" y="0"/>
                      <a:pt x="0" y="8228"/>
                      <a:pt x="0" y="16457"/>
                    </a:cubicBezTo>
                    <a:cubicBezTo>
                      <a:pt x="0" y="24685"/>
                      <a:pt x="8228" y="32913"/>
                      <a:pt x="16456" y="32913"/>
                    </a:cubicBezTo>
                    <a:lnTo>
                      <a:pt x="16456"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12" name="Google Shape;412;p16"/>
              <p:cNvSpPr/>
              <p:nvPr/>
            </p:nvSpPr>
            <p:spPr>
              <a:xfrm>
                <a:off x="7339717" y="572719"/>
                <a:ext cx="65827" cy="32913"/>
              </a:xfrm>
              <a:custGeom>
                <a:rect b="b" l="l" r="r" t="t"/>
                <a:pathLst>
                  <a:path extrusionOk="0" h="32913" w="65827">
                    <a:moveTo>
                      <a:pt x="16458" y="32913"/>
                    </a:moveTo>
                    <a:lnTo>
                      <a:pt x="49371" y="32913"/>
                    </a:lnTo>
                    <a:cubicBezTo>
                      <a:pt x="57599" y="32913"/>
                      <a:pt x="65827" y="24685"/>
                      <a:pt x="65827" y="16457"/>
                    </a:cubicBezTo>
                    <a:cubicBezTo>
                      <a:pt x="65827" y="8228"/>
                      <a:pt x="57599" y="0"/>
                      <a:pt x="49371" y="0"/>
                    </a:cubicBezTo>
                    <a:lnTo>
                      <a:pt x="16458" y="0"/>
                    </a:lnTo>
                    <a:cubicBezTo>
                      <a:pt x="8230" y="0"/>
                      <a:pt x="0" y="8228"/>
                      <a:pt x="0" y="16457"/>
                    </a:cubicBezTo>
                    <a:cubicBezTo>
                      <a:pt x="0" y="24685"/>
                      <a:pt x="8230" y="32913"/>
                      <a:pt x="16458" y="32913"/>
                    </a:cubicBezTo>
                    <a:lnTo>
                      <a:pt x="16458"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13" name="Google Shape;413;p16"/>
              <p:cNvSpPr/>
              <p:nvPr/>
            </p:nvSpPr>
            <p:spPr>
              <a:xfrm>
                <a:off x="6959845" y="401296"/>
                <a:ext cx="54854" cy="56226"/>
              </a:xfrm>
              <a:custGeom>
                <a:rect b="b" l="l" r="r" t="t"/>
                <a:pathLst>
                  <a:path extrusionOk="0" h="56226" w="54854">
                    <a:moveTo>
                      <a:pt x="28798" y="50741"/>
                    </a:moveTo>
                    <a:cubicBezTo>
                      <a:pt x="31542" y="53484"/>
                      <a:pt x="37026" y="56227"/>
                      <a:pt x="39770" y="56227"/>
                    </a:cubicBezTo>
                    <a:cubicBezTo>
                      <a:pt x="45256" y="56227"/>
                      <a:pt x="47998" y="53484"/>
                      <a:pt x="50740" y="50741"/>
                    </a:cubicBezTo>
                    <a:cubicBezTo>
                      <a:pt x="56226" y="45256"/>
                      <a:pt x="56226" y="34284"/>
                      <a:pt x="50740" y="26056"/>
                    </a:cubicBezTo>
                    <a:lnTo>
                      <a:pt x="28798" y="4114"/>
                    </a:lnTo>
                    <a:cubicBezTo>
                      <a:pt x="23312" y="-1371"/>
                      <a:pt x="12342" y="-1371"/>
                      <a:pt x="4114" y="4114"/>
                    </a:cubicBezTo>
                    <a:cubicBezTo>
                      <a:pt x="-1371" y="9600"/>
                      <a:pt x="-1371" y="20571"/>
                      <a:pt x="4114" y="28799"/>
                    </a:cubicBezTo>
                    <a:lnTo>
                      <a:pt x="28798" y="5074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14" name="Google Shape;414;p16"/>
              <p:cNvSpPr/>
              <p:nvPr/>
            </p:nvSpPr>
            <p:spPr>
              <a:xfrm>
                <a:off x="7278006" y="719456"/>
                <a:ext cx="52112" cy="56226"/>
              </a:xfrm>
              <a:custGeom>
                <a:rect b="b" l="l" r="r" t="t"/>
                <a:pathLst>
                  <a:path extrusionOk="0" h="56226" w="52112">
                    <a:moveTo>
                      <a:pt x="28800" y="4114"/>
                    </a:moveTo>
                    <a:cubicBezTo>
                      <a:pt x="23314" y="-1371"/>
                      <a:pt x="12342" y="-1371"/>
                      <a:pt x="4114" y="4114"/>
                    </a:cubicBezTo>
                    <a:cubicBezTo>
                      <a:pt x="-1371" y="9600"/>
                      <a:pt x="-1371" y="20571"/>
                      <a:pt x="4114" y="28799"/>
                    </a:cubicBezTo>
                    <a:lnTo>
                      <a:pt x="26056" y="50741"/>
                    </a:lnTo>
                    <a:cubicBezTo>
                      <a:pt x="28800" y="53484"/>
                      <a:pt x="34284" y="56227"/>
                      <a:pt x="37028" y="56227"/>
                    </a:cubicBezTo>
                    <a:cubicBezTo>
                      <a:pt x="42514" y="56227"/>
                      <a:pt x="45256" y="53484"/>
                      <a:pt x="47998" y="50741"/>
                    </a:cubicBezTo>
                    <a:cubicBezTo>
                      <a:pt x="53484" y="45256"/>
                      <a:pt x="53484" y="34285"/>
                      <a:pt x="47998" y="26056"/>
                    </a:cubicBezTo>
                    <a:lnTo>
                      <a:pt x="28800" y="411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15" name="Google Shape;415;p16"/>
              <p:cNvSpPr/>
              <p:nvPr/>
            </p:nvSpPr>
            <p:spPr>
              <a:xfrm>
                <a:off x="6959845" y="719456"/>
                <a:ext cx="54854" cy="56226"/>
              </a:xfrm>
              <a:custGeom>
                <a:rect b="b" l="l" r="r" t="t"/>
                <a:pathLst>
                  <a:path extrusionOk="0" h="56226" w="54854">
                    <a:moveTo>
                      <a:pt x="17828" y="56227"/>
                    </a:moveTo>
                    <a:cubicBezTo>
                      <a:pt x="23312" y="56227"/>
                      <a:pt x="26056" y="53484"/>
                      <a:pt x="28798" y="50741"/>
                    </a:cubicBezTo>
                    <a:lnTo>
                      <a:pt x="50740" y="28799"/>
                    </a:lnTo>
                    <a:cubicBezTo>
                      <a:pt x="56226" y="23314"/>
                      <a:pt x="56226" y="12342"/>
                      <a:pt x="50740" y="4114"/>
                    </a:cubicBezTo>
                    <a:cubicBezTo>
                      <a:pt x="45256" y="-1371"/>
                      <a:pt x="34284" y="-1371"/>
                      <a:pt x="26056" y="4114"/>
                    </a:cubicBezTo>
                    <a:lnTo>
                      <a:pt x="4114" y="26056"/>
                    </a:lnTo>
                    <a:cubicBezTo>
                      <a:pt x="-1371" y="31542"/>
                      <a:pt x="-1371" y="42513"/>
                      <a:pt x="4114" y="50741"/>
                    </a:cubicBezTo>
                    <a:cubicBezTo>
                      <a:pt x="9599" y="56227"/>
                      <a:pt x="12342" y="56227"/>
                      <a:pt x="17828" y="56227"/>
                    </a:cubicBezTo>
                    <a:lnTo>
                      <a:pt x="17828" y="562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16" name="Google Shape;416;p16"/>
              <p:cNvSpPr/>
              <p:nvPr/>
            </p:nvSpPr>
            <p:spPr>
              <a:xfrm>
                <a:off x="7278006" y="401296"/>
                <a:ext cx="54856" cy="56226"/>
              </a:xfrm>
              <a:custGeom>
                <a:rect b="b" l="l" r="r" t="t"/>
                <a:pathLst>
                  <a:path extrusionOk="0" h="56226" w="54856">
                    <a:moveTo>
                      <a:pt x="17828" y="56227"/>
                    </a:moveTo>
                    <a:cubicBezTo>
                      <a:pt x="23314" y="56227"/>
                      <a:pt x="26056" y="53484"/>
                      <a:pt x="28800" y="50741"/>
                    </a:cubicBezTo>
                    <a:lnTo>
                      <a:pt x="50742" y="28799"/>
                    </a:lnTo>
                    <a:cubicBezTo>
                      <a:pt x="56228" y="23314"/>
                      <a:pt x="56228" y="12342"/>
                      <a:pt x="50742" y="4114"/>
                    </a:cubicBezTo>
                    <a:cubicBezTo>
                      <a:pt x="45256" y="-1371"/>
                      <a:pt x="34284" y="-1371"/>
                      <a:pt x="26056" y="4114"/>
                    </a:cubicBezTo>
                    <a:lnTo>
                      <a:pt x="4114" y="26056"/>
                    </a:lnTo>
                    <a:cubicBezTo>
                      <a:pt x="-1371" y="31542"/>
                      <a:pt x="-1371" y="42513"/>
                      <a:pt x="4114" y="50741"/>
                    </a:cubicBezTo>
                    <a:cubicBezTo>
                      <a:pt x="9600" y="53484"/>
                      <a:pt x="12342" y="56227"/>
                      <a:pt x="17828" y="56227"/>
                    </a:cubicBezTo>
                    <a:lnTo>
                      <a:pt x="17828" y="562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17" name="Google Shape;417;p16"/>
              <p:cNvSpPr/>
              <p:nvPr/>
            </p:nvSpPr>
            <p:spPr>
              <a:xfrm>
                <a:off x="7131268" y="331356"/>
                <a:ext cx="32913" cy="65826"/>
              </a:xfrm>
              <a:custGeom>
                <a:rect b="b" l="l" r="r" t="t"/>
                <a:pathLst>
                  <a:path extrusionOk="0" h="65826" w="32913">
                    <a:moveTo>
                      <a:pt x="16456" y="65826"/>
                    </a:moveTo>
                    <a:cubicBezTo>
                      <a:pt x="24686" y="65826"/>
                      <a:pt x="32914" y="57598"/>
                      <a:pt x="32914" y="49370"/>
                    </a:cubicBezTo>
                    <a:lnTo>
                      <a:pt x="32914" y="16457"/>
                    </a:lnTo>
                    <a:cubicBezTo>
                      <a:pt x="32914" y="8228"/>
                      <a:pt x="24686" y="0"/>
                      <a:pt x="16456" y="0"/>
                    </a:cubicBezTo>
                    <a:cubicBezTo>
                      <a:pt x="8228" y="0"/>
                      <a:pt x="0" y="8228"/>
                      <a:pt x="0" y="16457"/>
                    </a:cubicBezTo>
                    <a:lnTo>
                      <a:pt x="0" y="49370"/>
                    </a:lnTo>
                    <a:cubicBezTo>
                      <a:pt x="0" y="57598"/>
                      <a:pt x="8228" y="65826"/>
                      <a:pt x="16456" y="65826"/>
                    </a:cubicBezTo>
                    <a:lnTo>
                      <a:pt x="16456" y="65826"/>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sp>
        <p:nvSpPr>
          <p:cNvPr id="418" name="Google Shape;418;p16"/>
          <p:cNvSpPr txBox="1"/>
          <p:nvPr>
            <p:ph idx="1" type="body"/>
          </p:nvPr>
        </p:nvSpPr>
        <p:spPr>
          <a:xfrm>
            <a:off x="930166" y="1329010"/>
            <a:ext cx="11027739" cy="4995245"/>
          </a:xfrm>
          <a:prstGeom prst="rect">
            <a:avLst/>
          </a:prstGeom>
          <a:noFill/>
          <a:ln>
            <a:noFill/>
          </a:ln>
        </p:spPr>
        <p:txBody>
          <a:bodyPr anchorCtr="0" anchor="t" bIns="45700" lIns="91425" spcFirstLastPara="1" rIns="91425" wrap="square" tIns="45700">
            <a:noAutofit/>
          </a:bodyPr>
          <a:lstStyle/>
          <a:p>
            <a:pPr indent="-1289050" lvl="0" marL="1289050" rtl="0" algn="l">
              <a:lnSpc>
                <a:spcPct val="90000"/>
              </a:lnSpc>
              <a:spcBef>
                <a:spcPts val="0"/>
              </a:spcBef>
              <a:spcAft>
                <a:spcPts val="0"/>
              </a:spcAft>
              <a:buClr>
                <a:srgbClr val="424242"/>
              </a:buClr>
              <a:buSzPts val="1800"/>
              <a:buNone/>
            </a:pPr>
            <a:r>
              <a:rPr b="1" lang="en-IE" sz="1800"/>
              <a:t>Exercise</a:t>
            </a:r>
            <a:r>
              <a:rPr lang="en-IE" sz="1800"/>
              <a:t>: 	Remember a time when you were not included in something. How did it make you feel and how did you feel towards the people that excluded you? </a:t>
            </a:r>
            <a:endParaRPr b="1" sz="1800"/>
          </a:p>
          <a:p>
            <a:pPr indent="-1289050" lvl="0" marL="1289050" rtl="0" algn="l">
              <a:lnSpc>
                <a:spcPct val="90000"/>
              </a:lnSpc>
              <a:spcBef>
                <a:spcPts val="1000"/>
              </a:spcBef>
              <a:spcAft>
                <a:spcPts val="0"/>
              </a:spcAft>
              <a:buClr>
                <a:srgbClr val="424242"/>
              </a:buClr>
              <a:buSzPts val="1800"/>
              <a:buNone/>
            </a:pPr>
            <a:r>
              <a:rPr b="1" lang="en-IE" sz="1800"/>
              <a:t>Websites</a:t>
            </a:r>
            <a:r>
              <a:rPr lang="en-IE" sz="1800"/>
              <a:t>: 	United Nations 2023: </a:t>
            </a:r>
            <a:r>
              <a:rPr lang="en-IE" sz="1800" u="sng">
                <a:solidFill>
                  <a:schemeClr val="hlink"/>
                </a:solidFill>
                <a:hlinkClick r:id="rId3"/>
              </a:rPr>
              <a:t>https://www.un.org/development/desa/socialperspectiveondevelopment/issues/social-integration.html</a:t>
            </a:r>
            <a:r>
              <a:rPr lang="en-IE" sz="1800"/>
              <a:t> </a:t>
            </a:r>
            <a:endParaRPr sz="1800"/>
          </a:p>
          <a:p>
            <a:pPr indent="-1289050" lvl="0" marL="1289050" rtl="0" algn="l">
              <a:lnSpc>
                <a:spcPct val="90000"/>
              </a:lnSpc>
              <a:spcBef>
                <a:spcPts val="1000"/>
              </a:spcBef>
              <a:spcAft>
                <a:spcPts val="0"/>
              </a:spcAft>
              <a:buClr>
                <a:srgbClr val="424242"/>
              </a:buClr>
              <a:buSzPts val="1800"/>
              <a:buNone/>
            </a:pPr>
            <a:r>
              <a:rPr lang="en-IE" sz="1800"/>
              <a:t>	Identifying social inclusion and exclusion </a:t>
            </a:r>
            <a:r>
              <a:rPr lang="en-IE" sz="1800" u="sng">
                <a:solidFill>
                  <a:schemeClr val="hlink"/>
                </a:solidFill>
                <a:hlinkClick r:id="rId4"/>
              </a:rPr>
              <a:t>https://www.un.org/esa/socdev/rwss/2016/chapter1.pdf</a:t>
            </a:r>
            <a:endParaRPr sz="1800"/>
          </a:p>
          <a:p>
            <a:pPr indent="-1289050" lvl="0" marL="1289050" rtl="0" algn="l">
              <a:lnSpc>
                <a:spcPct val="90000"/>
              </a:lnSpc>
              <a:spcBef>
                <a:spcPts val="1000"/>
              </a:spcBef>
              <a:spcAft>
                <a:spcPts val="0"/>
              </a:spcAft>
              <a:buClr>
                <a:srgbClr val="424242"/>
              </a:buClr>
              <a:buSzPts val="1800"/>
              <a:buNone/>
            </a:pPr>
            <a:r>
              <a:rPr b="1" lang="en-IE" sz="1800"/>
              <a:t>YouTube</a:t>
            </a:r>
            <a:r>
              <a:rPr lang="en-IE" sz="1800"/>
              <a:t>: 	Social inclusion and why it matters: Vikki Butler at TEDxRiverTawe 2013 available at https://www.youtube.com/watch?v=0r2BNV3VElc)</a:t>
            </a:r>
            <a:endParaRPr/>
          </a:p>
          <a:p>
            <a:pPr indent="-1289050" lvl="0" marL="1289050" rtl="0" algn="l">
              <a:lnSpc>
                <a:spcPct val="90000"/>
              </a:lnSpc>
              <a:spcBef>
                <a:spcPts val="1000"/>
              </a:spcBef>
              <a:spcAft>
                <a:spcPts val="0"/>
              </a:spcAft>
              <a:buClr>
                <a:srgbClr val="424242"/>
              </a:buClr>
              <a:buSzPts val="1800"/>
              <a:buNone/>
            </a:pPr>
            <a:r>
              <a:rPr b="1" lang="en-IE" sz="1800"/>
              <a:t>Case Study:</a:t>
            </a:r>
            <a:r>
              <a:rPr lang="en-IE" sz="1800"/>
              <a:t>	Lersøgrøftens Integrationsbyhaver</a:t>
            </a:r>
            <a:endParaRPr sz="1800"/>
          </a:p>
          <a:p>
            <a:pPr indent="-1289050" lvl="0" marL="1289050" rtl="0" algn="l">
              <a:lnSpc>
                <a:spcPct val="90000"/>
              </a:lnSpc>
              <a:spcBef>
                <a:spcPts val="1000"/>
              </a:spcBef>
              <a:spcAft>
                <a:spcPts val="0"/>
              </a:spcAft>
              <a:buClr>
                <a:srgbClr val="424242"/>
              </a:buClr>
              <a:buSzPts val="1800"/>
              <a:buNone/>
            </a:pPr>
            <a:r>
              <a:rPr b="1" lang="en-IE" sz="1800"/>
              <a:t>Publication</a:t>
            </a:r>
            <a:r>
              <a:rPr lang="en-IE" sz="1800"/>
              <a:t>: 	Davidson, G., &amp; Carr, S. (2010). Forced Migration, Social Exclusion and Poverty: Introduction. Journal of Pacific Rim Psychology, 4(1), 1-6. doi:10.1375/prp.4.1.1</a:t>
            </a:r>
            <a:endParaRPr/>
          </a:p>
          <a:p>
            <a:pPr indent="-1289050" lvl="0" marL="1289050" rtl="0" algn="l">
              <a:lnSpc>
                <a:spcPct val="90000"/>
              </a:lnSpc>
              <a:spcBef>
                <a:spcPts val="1000"/>
              </a:spcBef>
              <a:spcAft>
                <a:spcPts val="0"/>
              </a:spcAft>
              <a:buClr>
                <a:srgbClr val="424242"/>
              </a:buClr>
              <a:buSzPts val="1800"/>
              <a:buNone/>
            </a:pPr>
            <a:r>
              <a:rPr lang="en-IE" sz="1800"/>
              <a:t>	Gorodzeisky, A., Semyonov, M. 2019. Unwelcome Immigrants: Sources of Opposition to Different Immigrant Groups Among Europeans. Frontiers in Sociology. Volume 4.    https://www.frontiersin.org/articles/10.3389/fsoc.2019.00024 </a:t>
            </a:r>
            <a:endParaRPr sz="1800"/>
          </a:p>
          <a:p>
            <a:pPr indent="-1289050" lvl="0" marL="1289050" rtl="0" algn="l">
              <a:lnSpc>
                <a:spcPct val="90000"/>
              </a:lnSpc>
              <a:spcBef>
                <a:spcPts val="1000"/>
              </a:spcBef>
              <a:spcAft>
                <a:spcPts val="0"/>
              </a:spcAft>
              <a:buClr>
                <a:srgbClr val="424242"/>
              </a:buClr>
              <a:buSzPts val="1800"/>
              <a:buNone/>
            </a:pPr>
            <a:r>
              <a:rPr lang="en-IE" sz="1800"/>
              <a:t>	Hagen-Zanker and Babajanian, B. 2012. Social protection and social exclusion: an analytical framework to assess the links. https://www.researchgate.net/publication/268809138</a:t>
            </a:r>
            <a:endParaRPr sz="1800"/>
          </a:p>
          <a:p>
            <a:pPr indent="-1174750" lvl="0" marL="1289050" rtl="0" algn="l">
              <a:lnSpc>
                <a:spcPct val="100000"/>
              </a:lnSpc>
              <a:spcBef>
                <a:spcPts val="400"/>
              </a:spcBef>
              <a:spcAft>
                <a:spcPts val="0"/>
              </a:spcAft>
              <a:buClr>
                <a:srgbClr val="E8A116"/>
              </a:buClr>
              <a:buSzPts val="1800"/>
              <a:buFont typeface="Arial"/>
              <a:buNone/>
            </a:pPr>
            <a:r>
              <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17"/>
          <p:cNvSpPr txBox="1"/>
          <p:nvPr>
            <p:ph idx="1" type="body"/>
          </p:nvPr>
        </p:nvSpPr>
        <p:spPr>
          <a:xfrm>
            <a:off x="1374418" y="1435627"/>
            <a:ext cx="4464797" cy="4501181"/>
          </a:xfrm>
          <a:prstGeom prst="rect">
            <a:avLst/>
          </a:prstGeom>
          <a:noFill/>
          <a:ln>
            <a:noFill/>
          </a:ln>
        </p:spPr>
        <p:txBody>
          <a:bodyPr anchorCtr="0" anchor="ctr" bIns="45700" lIns="91425" spcFirstLastPara="1" rIns="91425" wrap="square" tIns="45700">
            <a:normAutofit/>
          </a:bodyPr>
          <a:lstStyle/>
          <a:p>
            <a:pPr indent="0" lvl="0" marL="0" rtl="0" algn="ctr">
              <a:lnSpc>
                <a:spcPct val="120000"/>
              </a:lnSpc>
              <a:spcBef>
                <a:spcPts val="0"/>
              </a:spcBef>
              <a:spcAft>
                <a:spcPts val="0"/>
              </a:spcAft>
              <a:buClr>
                <a:schemeClr val="lt1"/>
              </a:buClr>
              <a:buSzPts val="2400"/>
              <a:buNone/>
            </a:pPr>
            <a:r>
              <a:rPr i="0" lang="en-IE" sz="2400"/>
              <a:t>The Charter of Fundamental Rights of the European Union brings together the most important personal freedoms and rights enjoyed by citizens of the EU into one legally binding document. The Charter was declared in 2000, and came into force in December 2009 along with the </a:t>
            </a:r>
            <a:r>
              <a:rPr b="1" i="0" lang="en-IE" sz="2400"/>
              <a:t>Treaty of Lisbon</a:t>
            </a:r>
            <a:r>
              <a:rPr i="0" lang="en-IE" sz="2400"/>
              <a:t>.</a:t>
            </a:r>
            <a:endParaRPr/>
          </a:p>
          <a:p>
            <a:pPr indent="0" lvl="0" marL="0" rtl="0" algn="ctr">
              <a:lnSpc>
                <a:spcPct val="120000"/>
              </a:lnSpc>
              <a:spcBef>
                <a:spcPts val="1000"/>
              </a:spcBef>
              <a:spcAft>
                <a:spcPts val="0"/>
              </a:spcAft>
              <a:buClr>
                <a:schemeClr val="lt1"/>
              </a:buClr>
              <a:buSzPts val="3000"/>
              <a:buNone/>
            </a:pPr>
            <a:r>
              <a:t/>
            </a:r>
            <a:endParaRPr i="0"/>
          </a:p>
          <a:p>
            <a:pPr indent="0" lvl="0" marL="0" rtl="0" algn="ctr">
              <a:lnSpc>
                <a:spcPct val="120000"/>
              </a:lnSpc>
              <a:spcBef>
                <a:spcPts val="1000"/>
              </a:spcBef>
              <a:spcAft>
                <a:spcPts val="0"/>
              </a:spcAft>
              <a:buClr>
                <a:schemeClr val="lt1"/>
              </a:buClr>
              <a:buSzPts val="3000"/>
              <a:buNone/>
            </a:pPr>
            <a:r>
              <a:t/>
            </a:r>
            <a:endParaRPr i="0"/>
          </a:p>
        </p:txBody>
      </p:sp>
      <p:pic>
        <p:nvPicPr>
          <p:cNvPr id="424" name="Google Shape;424;p17"/>
          <p:cNvPicPr preferRelativeResize="0"/>
          <p:nvPr>
            <p:ph idx="2" type="pic"/>
          </p:nvPr>
        </p:nvPicPr>
        <p:blipFill rotWithShape="1">
          <a:blip r:embed="rId3">
            <a:alphaModFix/>
          </a:blip>
          <a:srcRect b="0" l="4826" r="4825" t="0"/>
          <a:stretch/>
        </p:blipFill>
        <p:spPr>
          <a:xfrm>
            <a:off x="6096000" y="1893062"/>
            <a:ext cx="5496431" cy="4055778"/>
          </a:xfrm>
          <a:prstGeom prst="rect">
            <a:avLst/>
          </a:prstGeom>
          <a:solidFill>
            <a:srgbClr val="D8D8D8"/>
          </a:solidFill>
          <a:ln>
            <a:noFill/>
          </a:ln>
        </p:spPr>
      </p:pic>
      <p:sp>
        <p:nvSpPr>
          <p:cNvPr id="425" name="Google Shape;425;p17"/>
          <p:cNvSpPr txBox="1"/>
          <p:nvPr/>
        </p:nvSpPr>
        <p:spPr>
          <a:xfrm>
            <a:off x="6989736" y="631973"/>
            <a:ext cx="4511645" cy="803654"/>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E8A116"/>
              </a:buClr>
              <a:buSzPts val="3600"/>
              <a:buFont typeface="Arial"/>
              <a:buNone/>
            </a:pPr>
            <a:r>
              <a:rPr b="1" lang="en-IE" sz="3600">
                <a:solidFill>
                  <a:srgbClr val="E8A116"/>
                </a:solidFill>
                <a:latin typeface="Calibri"/>
                <a:ea typeface="Calibri"/>
                <a:cs typeface="Calibri"/>
                <a:sym typeface="Calibri"/>
              </a:rPr>
              <a:t>2.3 Equality, Diversity and Disability</a:t>
            </a:r>
            <a:endParaRPr/>
          </a:p>
          <a:p>
            <a:pPr indent="0" lvl="0" marL="0" marR="0" rtl="0" algn="r">
              <a:lnSpc>
                <a:spcPct val="90000"/>
              </a:lnSpc>
              <a:spcBef>
                <a:spcPts val="1000"/>
              </a:spcBef>
              <a:spcAft>
                <a:spcPts val="0"/>
              </a:spcAft>
              <a:buClr>
                <a:schemeClr val="dk1"/>
              </a:buClr>
              <a:buSzPts val="3600"/>
              <a:buFont typeface="Arial"/>
              <a:buNone/>
            </a:pPr>
            <a:r>
              <a:t/>
            </a:r>
            <a:endParaRPr b="1" sz="3600">
              <a:solidFill>
                <a:srgbClr val="E8A116"/>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18"/>
          <p:cNvSpPr txBox="1"/>
          <p:nvPr>
            <p:ph idx="1" type="body"/>
          </p:nvPr>
        </p:nvSpPr>
        <p:spPr>
          <a:xfrm>
            <a:off x="3952104" y="761603"/>
            <a:ext cx="7624392"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95454"/>
              </a:lnSpc>
              <a:spcBef>
                <a:spcPts val="0"/>
              </a:spcBef>
              <a:spcAft>
                <a:spcPts val="0"/>
              </a:spcAft>
              <a:buClr>
                <a:srgbClr val="E8A116"/>
              </a:buClr>
              <a:buSzPts val="2200"/>
              <a:buFont typeface="Arial"/>
              <a:buChar char="•"/>
            </a:pPr>
            <a:r>
              <a:rPr b="1" lang="en-IE" sz="2200">
                <a:solidFill>
                  <a:srgbClr val="454545"/>
                </a:solidFill>
                <a:latin typeface="Calibri"/>
                <a:ea typeface="Calibri"/>
                <a:cs typeface="Calibri"/>
                <a:sym typeface="Calibri"/>
              </a:rPr>
              <a:t>Non-discrimination: </a:t>
            </a:r>
            <a:r>
              <a:rPr lang="en-IE" sz="2200">
                <a:solidFill>
                  <a:srgbClr val="454545"/>
                </a:solidFill>
                <a:latin typeface="Calibri"/>
                <a:ea typeface="Calibri"/>
                <a:cs typeface="Calibri"/>
                <a:sym typeface="Calibri"/>
              </a:rPr>
              <a:t>European Union law forbids discrimination on grounds of:</a:t>
            </a:r>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sex,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race,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colour,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ethnic or social origin,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genetic features,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language,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religion or other belief,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political opinion,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membership of a national minority,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property,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birth,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disability,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age, or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sexual orientation.</a:t>
            </a:r>
            <a:endParaRPr/>
          </a:p>
          <a:p>
            <a:pPr indent="-203200" lvl="0" marL="704850" rtl="0" algn="l">
              <a:lnSpc>
                <a:spcPct val="90000"/>
              </a:lnSpc>
              <a:spcBef>
                <a:spcPts val="1000"/>
              </a:spcBef>
              <a:spcAft>
                <a:spcPts val="0"/>
              </a:spcAft>
              <a:buClr>
                <a:srgbClr val="E8A116"/>
              </a:buClr>
              <a:buSzPts val="2200"/>
              <a:buFont typeface="Noto Sans Symbols"/>
              <a:buNone/>
            </a:pPr>
            <a:r>
              <a:t/>
            </a:r>
            <a:endParaRPr sz="2200">
              <a:solidFill>
                <a:srgbClr val="454545"/>
              </a:solidFill>
              <a:latin typeface="Calibri"/>
              <a:ea typeface="Calibri"/>
              <a:cs typeface="Calibri"/>
              <a:sym typeface="Calibri"/>
            </a:endParaRPr>
          </a:p>
          <a:p>
            <a:pPr indent="-203200" lvl="0" marL="704850" rtl="0" algn="l">
              <a:lnSpc>
                <a:spcPct val="90000"/>
              </a:lnSpc>
              <a:spcBef>
                <a:spcPts val="1000"/>
              </a:spcBef>
              <a:spcAft>
                <a:spcPts val="0"/>
              </a:spcAft>
              <a:buClr>
                <a:srgbClr val="E8A116"/>
              </a:buClr>
              <a:buSzPts val="2200"/>
              <a:buFont typeface="Noto Sans Symbols"/>
              <a:buNone/>
            </a:pPr>
            <a:r>
              <a:t/>
            </a:r>
            <a:endParaRPr sz="2200">
              <a:solidFill>
                <a:srgbClr val="454545"/>
              </a:solidFill>
              <a:latin typeface="Calibri"/>
              <a:ea typeface="Calibri"/>
              <a:cs typeface="Calibri"/>
              <a:sym typeface="Calibri"/>
            </a:endParaRPr>
          </a:p>
        </p:txBody>
      </p:sp>
      <p:sp>
        <p:nvSpPr>
          <p:cNvPr id="431" name="Google Shape;431;p18"/>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2.3 Equality, Diversity and Disability</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432" name="Google Shape;432;p18"/>
          <p:cNvCxnSpPr/>
          <p:nvPr/>
        </p:nvCxnSpPr>
        <p:spPr>
          <a:xfrm>
            <a:off x="3364864" y="336884"/>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433" name="Google Shape;433;p18"/>
          <p:cNvGrpSpPr/>
          <p:nvPr/>
        </p:nvGrpSpPr>
        <p:grpSpPr>
          <a:xfrm>
            <a:off x="2921897" y="4921208"/>
            <a:ext cx="885933" cy="845986"/>
            <a:chOff x="10407709" y="5371716"/>
            <a:chExt cx="1086136" cy="1037162"/>
          </a:xfrm>
        </p:grpSpPr>
        <p:sp>
          <p:nvSpPr>
            <p:cNvPr id="434" name="Google Shape;434;p18"/>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5" name="Google Shape;435;p18"/>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36" name="Google Shape;436;p18"/>
            <p:cNvGrpSpPr/>
            <p:nvPr/>
          </p:nvGrpSpPr>
          <p:grpSpPr>
            <a:xfrm>
              <a:off x="10407709" y="5371716"/>
              <a:ext cx="1086136" cy="1037162"/>
              <a:chOff x="10407709" y="5371716"/>
              <a:chExt cx="1086136" cy="1037162"/>
            </a:xfrm>
          </p:grpSpPr>
          <p:grpSp>
            <p:nvGrpSpPr>
              <p:cNvPr id="437" name="Google Shape;437;p18"/>
              <p:cNvGrpSpPr/>
              <p:nvPr/>
            </p:nvGrpSpPr>
            <p:grpSpPr>
              <a:xfrm>
                <a:off x="10407709" y="5371716"/>
                <a:ext cx="1086136" cy="1037162"/>
                <a:chOff x="10407709" y="5371716"/>
                <a:chExt cx="1086136" cy="1037162"/>
              </a:xfrm>
            </p:grpSpPr>
            <p:sp>
              <p:nvSpPr>
                <p:cNvPr id="438" name="Google Shape;438;p18"/>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9" name="Google Shape;439;p18"/>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0" name="Google Shape;440;p18"/>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41" name="Google Shape;441;p18"/>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19"/>
          <p:cNvSpPr txBox="1"/>
          <p:nvPr>
            <p:ph idx="1" type="body"/>
          </p:nvPr>
        </p:nvSpPr>
        <p:spPr>
          <a:xfrm>
            <a:off x="3715941" y="761603"/>
            <a:ext cx="8066321" cy="5134019"/>
          </a:xfrm>
          <a:prstGeom prst="rect">
            <a:avLst/>
          </a:prstGeom>
          <a:noFill/>
          <a:ln>
            <a:noFill/>
          </a:ln>
        </p:spPr>
        <p:txBody>
          <a:bodyPr anchorCtr="0" anchor="t" bIns="45700" lIns="91425" spcFirstLastPara="1" rIns="91425" wrap="square" tIns="45700">
            <a:noAutofit/>
          </a:bodyPr>
          <a:lstStyle/>
          <a:p>
            <a:pPr indent="-363538" lvl="0" marL="363538" rtl="0" algn="l">
              <a:lnSpc>
                <a:spcPct val="112727"/>
              </a:lnSpc>
              <a:spcBef>
                <a:spcPts val="0"/>
              </a:spcBef>
              <a:spcAft>
                <a:spcPts val="0"/>
              </a:spcAft>
              <a:buClr>
                <a:srgbClr val="E8A116"/>
              </a:buClr>
              <a:buSzPts val="2200"/>
              <a:buFont typeface="Arial"/>
              <a:buChar char="•"/>
            </a:pPr>
            <a:r>
              <a:rPr b="1" lang="en-IE" sz="2200">
                <a:solidFill>
                  <a:srgbClr val="454545"/>
                </a:solidFill>
                <a:latin typeface="Calibri"/>
                <a:ea typeface="Calibri"/>
                <a:cs typeface="Calibri"/>
                <a:sym typeface="Calibri"/>
              </a:rPr>
              <a:t>Disabilities: </a:t>
            </a:r>
            <a:r>
              <a:rPr lang="en-IE" sz="2200">
                <a:solidFill>
                  <a:srgbClr val="454545"/>
                </a:solidFill>
                <a:latin typeface="Calibri"/>
                <a:ea typeface="Calibri"/>
                <a:cs typeface="Calibri"/>
                <a:sym typeface="Calibri"/>
              </a:rPr>
              <a:t>Persons with disabilities include those who have long-term physical, mental, intellectual or sensory impairments which in interaction with various barriers may hinder their full and effective participation in society on an equal basis with others</a:t>
            </a:r>
            <a:endParaRPr/>
          </a:p>
          <a:p>
            <a:pPr indent="-427038" lvl="0" marL="722313" rtl="0" algn="l">
              <a:lnSpc>
                <a:spcPct val="112727"/>
              </a:lnSpc>
              <a:spcBef>
                <a:spcPts val="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Discrimination on the ‘disability ground’ occurs where there is less favourable treatment of one person compared to another person because one has a disability and the other has not, or the other has a different disability.</a:t>
            </a:r>
            <a:endParaRPr/>
          </a:p>
          <a:p>
            <a:pPr indent="-427038" lvl="0" marL="722313" rtl="0" algn="l">
              <a:lnSpc>
                <a:spcPct val="112727"/>
              </a:lnSpc>
              <a:spcBef>
                <a:spcPts val="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1 in 4 European adults have some for of disability</a:t>
            </a:r>
            <a:endParaRPr/>
          </a:p>
          <a:p>
            <a:pPr indent="-427038" lvl="0" marL="722313" rtl="0" algn="l">
              <a:lnSpc>
                <a:spcPct val="112727"/>
              </a:lnSpc>
              <a:spcBef>
                <a:spcPts val="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People with disabilities are 50% more likely to be at risk of poverty or social exclusion </a:t>
            </a:r>
            <a:endParaRPr/>
          </a:p>
          <a:p>
            <a:pPr indent="-427038" lvl="0" marL="722313" rtl="0" algn="l">
              <a:lnSpc>
                <a:spcPct val="112727"/>
              </a:lnSpc>
              <a:spcBef>
                <a:spcPts val="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16% of the global population – currently experience significant disability.</a:t>
            </a:r>
            <a:endParaRPr/>
          </a:p>
          <a:p>
            <a:pPr indent="-427038" lvl="0" marL="722313" rtl="0" algn="l">
              <a:lnSpc>
                <a:spcPct val="112727"/>
              </a:lnSpc>
              <a:spcBef>
                <a:spcPts val="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Disability includes, depression, epilepsy, claustrophobia and agoraphobia, alcoholism, facial scarring, Attention Deficit Hyperactivity Disorder, HIV infection, diabetes and dyslexia.</a:t>
            </a:r>
            <a:endParaRPr/>
          </a:p>
          <a:p>
            <a:pPr indent="-223838" lvl="0" marL="363538" rtl="0" algn="l">
              <a:lnSpc>
                <a:spcPct val="112727"/>
              </a:lnSpc>
              <a:spcBef>
                <a:spcPts val="0"/>
              </a:spcBef>
              <a:spcAft>
                <a:spcPts val="0"/>
              </a:spcAft>
              <a:buClr>
                <a:srgbClr val="E8A116"/>
              </a:buClr>
              <a:buSzPts val="2200"/>
              <a:buFont typeface="Arial"/>
              <a:buNone/>
            </a:pPr>
            <a:r>
              <a:t/>
            </a:r>
            <a:endParaRPr sz="2200">
              <a:solidFill>
                <a:srgbClr val="454545"/>
              </a:solidFill>
              <a:latin typeface="Calibri"/>
              <a:ea typeface="Calibri"/>
              <a:cs typeface="Calibri"/>
              <a:sym typeface="Calibri"/>
            </a:endParaRPr>
          </a:p>
        </p:txBody>
      </p:sp>
      <p:sp>
        <p:nvSpPr>
          <p:cNvPr id="447" name="Google Shape;447;p19"/>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2.3 Equality, Diversity and Disability</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448" name="Google Shape;448;p19"/>
          <p:cNvCxnSpPr/>
          <p:nvPr/>
        </p:nvCxnSpPr>
        <p:spPr>
          <a:xfrm>
            <a:off x="3364864" y="336884"/>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449" name="Google Shape;449;p19"/>
          <p:cNvGrpSpPr/>
          <p:nvPr/>
        </p:nvGrpSpPr>
        <p:grpSpPr>
          <a:xfrm>
            <a:off x="2921897" y="4921208"/>
            <a:ext cx="885933" cy="845986"/>
            <a:chOff x="10407709" y="5371716"/>
            <a:chExt cx="1086136" cy="1037162"/>
          </a:xfrm>
        </p:grpSpPr>
        <p:sp>
          <p:nvSpPr>
            <p:cNvPr id="450" name="Google Shape;450;p19"/>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1" name="Google Shape;451;p19"/>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52" name="Google Shape;452;p19"/>
            <p:cNvGrpSpPr/>
            <p:nvPr/>
          </p:nvGrpSpPr>
          <p:grpSpPr>
            <a:xfrm>
              <a:off x="10407709" y="5371716"/>
              <a:ext cx="1086136" cy="1037162"/>
              <a:chOff x="10407709" y="5371716"/>
              <a:chExt cx="1086136" cy="1037162"/>
            </a:xfrm>
          </p:grpSpPr>
          <p:grpSp>
            <p:nvGrpSpPr>
              <p:cNvPr id="453" name="Google Shape;453;p19"/>
              <p:cNvGrpSpPr/>
              <p:nvPr/>
            </p:nvGrpSpPr>
            <p:grpSpPr>
              <a:xfrm>
                <a:off x="10407709" y="5371716"/>
                <a:ext cx="1086136" cy="1037162"/>
                <a:chOff x="10407709" y="5371716"/>
                <a:chExt cx="1086136" cy="1037162"/>
              </a:xfrm>
            </p:grpSpPr>
            <p:sp>
              <p:nvSpPr>
                <p:cNvPr id="454" name="Google Shape;454;p19"/>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5" name="Google Shape;455;p19"/>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6" name="Google Shape;456;p19"/>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57" name="Google Shape;457;p19"/>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
          <p:cNvSpPr txBox="1"/>
          <p:nvPr>
            <p:ph idx="1" type="body"/>
          </p:nvPr>
        </p:nvSpPr>
        <p:spPr>
          <a:xfrm>
            <a:off x="5862882" y="1337990"/>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lang="en-IE"/>
              <a:t>01</a:t>
            </a:r>
            <a:endParaRPr/>
          </a:p>
        </p:txBody>
      </p:sp>
      <p:sp>
        <p:nvSpPr>
          <p:cNvPr id="185" name="Google Shape;185;p2"/>
          <p:cNvSpPr txBox="1"/>
          <p:nvPr>
            <p:ph idx="2" type="body"/>
          </p:nvPr>
        </p:nvSpPr>
        <p:spPr>
          <a:xfrm>
            <a:off x="6769619" y="1337990"/>
            <a:ext cx="4465067"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None/>
            </a:pPr>
            <a:r>
              <a:rPr lang="en-IE"/>
              <a:t>Introduction</a:t>
            </a:r>
            <a:endParaRPr/>
          </a:p>
        </p:txBody>
      </p:sp>
      <p:sp>
        <p:nvSpPr>
          <p:cNvPr id="186" name="Google Shape;186;p2"/>
          <p:cNvSpPr txBox="1"/>
          <p:nvPr>
            <p:ph idx="4" type="body"/>
          </p:nvPr>
        </p:nvSpPr>
        <p:spPr>
          <a:xfrm>
            <a:off x="5884585" y="2252978"/>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lang="en-IE"/>
              <a:t>02</a:t>
            </a:r>
            <a:endParaRPr/>
          </a:p>
        </p:txBody>
      </p:sp>
      <p:sp>
        <p:nvSpPr>
          <p:cNvPr id="187" name="Google Shape;187;p2"/>
          <p:cNvSpPr txBox="1"/>
          <p:nvPr>
            <p:ph idx="5" type="body"/>
          </p:nvPr>
        </p:nvSpPr>
        <p:spPr>
          <a:xfrm>
            <a:off x="6791322" y="2252978"/>
            <a:ext cx="4465067"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None/>
            </a:pPr>
            <a:r>
              <a:rPr lang="en-IE"/>
              <a:t>Who are you training?</a:t>
            </a:r>
            <a:endParaRPr/>
          </a:p>
        </p:txBody>
      </p:sp>
      <p:sp>
        <p:nvSpPr>
          <p:cNvPr id="188" name="Google Shape;188;p2"/>
          <p:cNvSpPr txBox="1"/>
          <p:nvPr>
            <p:ph idx="6" type="body"/>
          </p:nvPr>
        </p:nvSpPr>
        <p:spPr>
          <a:xfrm>
            <a:off x="5891164" y="3167965"/>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lang="en-IE"/>
              <a:t>03</a:t>
            </a:r>
            <a:endParaRPr/>
          </a:p>
        </p:txBody>
      </p:sp>
      <p:sp>
        <p:nvSpPr>
          <p:cNvPr id="189" name="Google Shape;189;p2"/>
          <p:cNvSpPr txBox="1"/>
          <p:nvPr>
            <p:ph idx="7" type="body"/>
          </p:nvPr>
        </p:nvSpPr>
        <p:spPr>
          <a:xfrm>
            <a:off x="6797901" y="3167965"/>
            <a:ext cx="4465067"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None/>
            </a:pPr>
            <a:r>
              <a:rPr lang="en-IE"/>
              <a:t>Training Needs</a:t>
            </a:r>
            <a:endParaRPr/>
          </a:p>
        </p:txBody>
      </p:sp>
      <p:sp>
        <p:nvSpPr>
          <p:cNvPr id="190" name="Google Shape;190;p2"/>
          <p:cNvSpPr txBox="1"/>
          <p:nvPr>
            <p:ph idx="8" type="body"/>
          </p:nvPr>
        </p:nvSpPr>
        <p:spPr>
          <a:xfrm>
            <a:off x="849241" y="383586"/>
            <a:ext cx="5041923" cy="7207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en-IE"/>
              <a:t>CONTENTS</a:t>
            </a:r>
            <a:endParaRPr/>
          </a:p>
        </p:txBody>
      </p:sp>
      <p:pic>
        <p:nvPicPr>
          <p:cNvPr descr="Logo&#10;&#10;Description automatically generated with medium confidence" id="191" name="Google Shape;191;p2"/>
          <p:cNvPicPr preferRelativeResize="0"/>
          <p:nvPr/>
        </p:nvPicPr>
        <p:blipFill rotWithShape="1">
          <a:blip r:embed="rId3">
            <a:alphaModFix/>
          </a:blip>
          <a:srcRect b="14013" l="36846" r="0" t="0"/>
          <a:stretch/>
        </p:blipFill>
        <p:spPr>
          <a:xfrm>
            <a:off x="10034215" y="4997936"/>
            <a:ext cx="1465061" cy="1860063"/>
          </a:xfrm>
          <a:prstGeom prst="rect">
            <a:avLst/>
          </a:prstGeom>
          <a:noFill/>
          <a:ln>
            <a:noFill/>
          </a:ln>
        </p:spPr>
      </p:pic>
      <p:sp>
        <p:nvSpPr>
          <p:cNvPr id="192" name="Google Shape;192;p2"/>
          <p:cNvSpPr txBox="1"/>
          <p:nvPr/>
        </p:nvSpPr>
        <p:spPr>
          <a:xfrm>
            <a:off x="929031" y="2046506"/>
            <a:ext cx="3957293" cy="3086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Arial"/>
              <a:buNone/>
            </a:pPr>
            <a:r>
              <a:rPr b="1" lang="en-IE" sz="4000">
                <a:solidFill>
                  <a:schemeClr val="lt1"/>
                </a:solidFill>
                <a:latin typeface="Calibri"/>
                <a:ea typeface="Calibri"/>
                <a:cs typeface="Calibri"/>
                <a:sym typeface="Calibri"/>
              </a:rPr>
              <a:t>Trainers Guide:</a:t>
            </a:r>
            <a:endParaRPr/>
          </a:p>
          <a:p>
            <a:pPr indent="0" lvl="0" marL="0" marR="0" rtl="0" algn="l">
              <a:lnSpc>
                <a:spcPct val="75000"/>
              </a:lnSpc>
              <a:spcBef>
                <a:spcPts val="0"/>
              </a:spcBef>
              <a:spcAft>
                <a:spcPts val="0"/>
              </a:spcAft>
              <a:buClr>
                <a:schemeClr val="lt1"/>
              </a:buClr>
              <a:buSzPts val="4000"/>
              <a:buFont typeface="Arial"/>
              <a:buNone/>
            </a:pPr>
            <a:r>
              <a:t/>
            </a:r>
            <a:endParaRPr b="1" sz="4000">
              <a:solidFill>
                <a:schemeClr val="lt1"/>
              </a:solidFill>
              <a:latin typeface="Calibri"/>
              <a:ea typeface="Calibri"/>
              <a:cs typeface="Calibri"/>
              <a:sym typeface="Calibri"/>
            </a:endParaRPr>
          </a:p>
          <a:p>
            <a:pPr indent="0" lvl="0" marL="0" marR="0" rtl="0" algn="l">
              <a:lnSpc>
                <a:spcPct val="102352"/>
              </a:lnSpc>
              <a:spcBef>
                <a:spcPts val="1000"/>
              </a:spcBef>
              <a:spcAft>
                <a:spcPts val="0"/>
              </a:spcAft>
              <a:buClr>
                <a:schemeClr val="lt1"/>
              </a:buClr>
              <a:buSzPts val="3400"/>
              <a:buFont typeface="Arial"/>
              <a:buNone/>
            </a:pPr>
            <a:r>
              <a:rPr b="0" lang="en-IE" sz="3400">
                <a:solidFill>
                  <a:schemeClr val="lt1"/>
                </a:solidFill>
                <a:latin typeface="Calibri"/>
                <a:ea typeface="Calibri"/>
                <a:cs typeface="Calibri"/>
                <a:sym typeface="Calibri"/>
              </a:rPr>
              <a:t>Training Vulnerable Adults in Community Based Urban Agriculture</a:t>
            </a:r>
            <a:endParaRPr/>
          </a:p>
        </p:txBody>
      </p:sp>
      <p:sp>
        <p:nvSpPr>
          <p:cNvPr id="193" name="Google Shape;193;p2"/>
          <p:cNvSpPr txBox="1"/>
          <p:nvPr/>
        </p:nvSpPr>
        <p:spPr>
          <a:xfrm>
            <a:off x="5891164" y="4082951"/>
            <a:ext cx="700387" cy="68951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200"/>
              <a:buFont typeface="Arial"/>
              <a:buNone/>
            </a:pPr>
            <a:r>
              <a:rPr b="1" lang="en-IE" sz="3200">
                <a:solidFill>
                  <a:schemeClr val="lt1"/>
                </a:solidFill>
                <a:latin typeface="Calibri"/>
                <a:ea typeface="Calibri"/>
                <a:cs typeface="Calibri"/>
                <a:sym typeface="Calibri"/>
              </a:rPr>
              <a:t>04</a:t>
            </a:r>
            <a:endParaRPr/>
          </a:p>
        </p:txBody>
      </p:sp>
      <p:sp>
        <p:nvSpPr>
          <p:cNvPr id="194" name="Google Shape;194;p2"/>
          <p:cNvSpPr txBox="1"/>
          <p:nvPr/>
        </p:nvSpPr>
        <p:spPr>
          <a:xfrm>
            <a:off x="6797901" y="4082951"/>
            <a:ext cx="4822013" cy="68951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424242"/>
              </a:buClr>
              <a:buSzPts val="2200"/>
              <a:buFont typeface="Arial"/>
              <a:buNone/>
            </a:pPr>
            <a:r>
              <a:rPr lang="en-IE" sz="2200">
                <a:solidFill>
                  <a:srgbClr val="424242"/>
                </a:solidFill>
                <a:latin typeface="Calibri"/>
                <a:ea typeface="Calibri"/>
                <a:cs typeface="Calibri"/>
                <a:sym typeface="Calibri"/>
              </a:rPr>
              <a:t>Training: Design, Delivery &amp; Evaluation</a:t>
            </a:r>
            <a:endParaRPr sz="2200">
              <a:solidFill>
                <a:srgbClr val="424242"/>
              </a:solidFill>
              <a:latin typeface="Calibri"/>
              <a:ea typeface="Calibri"/>
              <a:cs typeface="Calibri"/>
              <a:sym typeface="Calibri"/>
            </a:endParaRPr>
          </a:p>
        </p:txBody>
      </p:sp>
      <p:sp>
        <p:nvSpPr>
          <p:cNvPr id="195" name="Google Shape;195;p2"/>
          <p:cNvSpPr txBox="1"/>
          <p:nvPr/>
        </p:nvSpPr>
        <p:spPr>
          <a:xfrm>
            <a:off x="5891164" y="4858186"/>
            <a:ext cx="700387" cy="68951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200"/>
              <a:buFont typeface="Arial"/>
              <a:buNone/>
            </a:pPr>
            <a:r>
              <a:rPr b="1" lang="en-IE" sz="3200">
                <a:solidFill>
                  <a:schemeClr val="lt1"/>
                </a:solidFill>
                <a:latin typeface="Calibri"/>
                <a:ea typeface="Calibri"/>
                <a:cs typeface="Calibri"/>
                <a:sym typeface="Calibri"/>
              </a:rPr>
              <a:t>05</a:t>
            </a:r>
            <a:endParaRPr b="1" sz="3200">
              <a:solidFill>
                <a:schemeClr val="lt1"/>
              </a:solidFill>
              <a:latin typeface="Calibri"/>
              <a:ea typeface="Calibri"/>
              <a:cs typeface="Calibri"/>
              <a:sym typeface="Calibri"/>
            </a:endParaRPr>
          </a:p>
        </p:txBody>
      </p:sp>
      <p:sp>
        <p:nvSpPr>
          <p:cNvPr id="196" name="Google Shape;196;p2"/>
          <p:cNvSpPr txBox="1"/>
          <p:nvPr/>
        </p:nvSpPr>
        <p:spPr>
          <a:xfrm>
            <a:off x="6797901" y="4858186"/>
            <a:ext cx="4465067" cy="68951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424242"/>
              </a:buClr>
              <a:buSzPts val="2200"/>
              <a:buFont typeface="Arial"/>
              <a:buNone/>
            </a:pPr>
            <a:r>
              <a:rPr lang="en-IE" sz="2200">
                <a:solidFill>
                  <a:srgbClr val="424242"/>
                </a:solidFill>
                <a:latin typeface="Calibri"/>
                <a:ea typeface="Calibri"/>
                <a:cs typeface="Calibri"/>
                <a:sym typeface="Calibri"/>
              </a:rPr>
              <a:t>Certification</a:t>
            </a:r>
            <a:endParaRPr sz="2200">
              <a:solidFill>
                <a:srgbClr val="424242"/>
              </a:solidFill>
              <a:latin typeface="Calibri"/>
              <a:ea typeface="Calibri"/>
              <a:cs typeface="Calibri"/>
              <a:sym typeface="Calibri"/>
            </a:endParaRPr>
          </a:p>
        </p:txBody>
      </p:sp>
      <p:cxnSp>
        <p:nvCxnSpPr>
          <p:cNvPr id="197" name="Google Shape;197;p2"/>
          <p:cNvCxnSpPr/>
          <p:nvPr/>
        </p:nvCxnSpPr>
        <p:spPr>
          <a:xfrm>
            <a:off x="5655212" y="4814470"/>
            <a:ext cx="5796000" cy="0"/>
          </a:xfrm>
          <a:prstGeom prst="straightConnector1">
            <a:avLst/>
          </a:prstGeom>
          <a:noFill/>
          <a:ln cap="flat" cmpd="sng" w="28575">
            <a:solidFill>
              <a:srgbClr val="D89F11"/>
            </a:solidFill>
            <a:prstDash val="solid"/>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id="462" name="Google Shape;462;p20"/>
          <p:cNvPicPr preferRelativeResize="0"/>
          <p:nvPr/>
        </p:nvPicPr>
        <p:blipFill rotWithShape="1">
          <a:blip r:embed="rId3">
            <a:alphaModFix/>
          </a:blip>
          <a:srcRect b="7687" l="0" r="0" t="7688"/>
          <a:stretch/>
        </p:blipFill>
        <p:spPr>
          <a:xfrm>
            <a:off x="0" y="0"/>
            <a:ext cx="12192000" cy="6859981"/>
          </a:xfrm>
          <a:prstGeom prst="rect">
            <a:avLst/>
          </a:prstGeom>
          <a:noFill/>
          <a:ln>
            <a:noFill/>
          </a:ln>
        </p:spPr>
      </p:pic>
      <p:sp>
        <p:nvSpPr>
          <p:cNvPr id="463" name="Google Shape;463;p20"/>
          <p:cNvSpPr/>
          <p:nvPr/>
        </p:nvSpPr>
        <p:spPr>
          <a:xfrm>
            <a:off x="511444" y="453836"/>
            <a:ext cx="6359711" cy="54912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64" name="Google Shape;464;p20"/>
          <p:cNvSpPr txBox="1"/>
          <p:nvPr>
            <p:ph idx="1" type="body"/>
          </p:nvPr>
        </p:nvSpPr>
        <p:spPr>
          <a:xfrm>
            <a:off x="798382" y="2533338"/>
            <a:ext cx="5297618" cy="3575830"/>
          </a:xfrm>
          <a:prstGeom prst="rect">
            <a:avLst/>
          </a:prstGeom>
          <a:noFill/>
          <a:ln>
            <a:noFill/>
          </a:ln>
        </p:spPr>
        <p:txBody>
          <a:bodyPr anchorCtr="0" anchor="t" bIns="45700" lIns="91425" spcFirstLastPara="1" rIns="91425" wrap="square" tIns="45700">
            <a:noAutofit/>
          </a:bodyPr>
          <a:lstStyle/>
          <a:p>
            <a:pPr indent="-14288" lvl="0" marL="14288" rtl="0" algn="l">
              <a:lnSpc>
                <a:spcPct val="90000"/>
              </a:lnSpc>
              <a:spcBef>
                <a:spcPts val="0"/>
              </a:spcBef>
              <a:spcAft>
                <a:spcPts val="0"/>
              </a:spcAft>
              <a:buClr>
                <a:srgbClr val="296B5F"/>
              </a:buClr>
              <a:buSzPts val="3200"/>
              <a:buNone/>
            </a:pPr>
            <a:r>
              <a:rPr b="1" lang="en-IE" sz="3200">
                <a:solidFill>
                  <a:srgbClr val="296B5F"/>
                </a:solidFill>
              </a:rPr>
              <a:t>Implicit bias</a:t>
            </a:r>
            <a:r>
              <a:rPr lang="en-IE" sz="3200">
                <a:solidFill>
                  <a:srgbClr val="296B5F"/>
                </a:solidFill>
              </a:rPr>
              <a:t>.. </a:t>
            </a:r>
            <a:endParaRPr/>
          </a:p>
          <a:p>
            <a:pPr indent="-14288" lvl="0" marL="14288" rtl="0" algn="l">
              <a:lnSpc>
                <a:spcPct val="90000"/>
              </a:lnSpc>
              <a:spcBef>
                <a:spcPts val="1000"/>
              </a:spcBef>
              <a:spcAft>
                <a:spcPts val="0"/>
              </a:spcAft>
              <a:buClr>
                <a:srgbClr val="086575"/>
              </a:buClr>
              <a:buSzPts val="2600"/>
              <a:buNone/>
            </a:pPr>
            <a:r>
              <a:t/>
            </a:r>
            <a:endParaRPr sz="2600">
              <a:solidFill>
                <a:srgbClr val="424242"/>
              </a:solidFill>
            </a:endParaRPr>
          </a:p>
          <a:p>
            <a:pPr indent="-14288" lvl="0" marL="14288" rtl="0" algn="l">
              <a:lnSpc>
                <a:spcPct val="90000"/>
              </a:lnSpc>
              <a:spcBef>
                <a:spcPts val="1000"/>
              </a:spcBef>
              <a:spcAft>
                <a:spcPts val="0"/>
              </a:spcAft>
              <a:buClr>
                <a:srgbClr val="424242"/>
              </a:buClr>
              <a:buSzPts val="2600"/>
              <a:buNone/>
            </a:pPr>
            <a:r>
              <a:rPr lang="en-IE" sz="2600">
                <a:solidFill>
                  <a:srgbClr val="424242"/>
                </a:solidFill>
              </a:rPr>
              <a:t>Try not to </a:t>
            </a:r>
            <a:r>
              <a:rPr lang="en-IE" sz="2600" u="sng">
                <a:solidFill>
                  <a:srgbClr val="424242"/>
                </a:solidFill>
              </a:rPr>
              <a:t>assume</a:t>
            </a:r>
            <a:r>
              <a:rPr lang="en-IE" sz="2600">
                <a:solidFill>
                  <a:srgbClr val="424242"/>
                </a:solidFill>
              </a:rPr>
              <a:t> the story of the person you are training, ask them to tell you their story and listen</a:t>
            </a:r>
            <a:endParaRPr/>
          </a:p>
        </p:txBody>
      </p:sp>
      <p:sp>
        <p:nvSpPr>
          <p:cNvPr id="465" name="Google Shape;465;p20"/>
          <p:cNvSpPr txBox="1"/>
          <p:nvPr>
            <p:ph idx="2" type="body"/>
          </p:nvPr>
        </p:nvSpPr>
        <p:spPr>
          <a:xfrm>
            <a:off x="4090489" y="1452344"/>
            <a:ext cx="7167123" cy="803654"/>
          </a:xfrm>
          <a:prstGeom prst="rect">
            <a:avLst/>
          </a:prstGeom>
          <a:solidFill>
            <a:srgbClr val="E8A116"/>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en-IE">
                <a:solidFill>
                  <a:schemeClr val="lt1"/>
                </a:solidFill>
              </a:rPr>
              <a:t>2.3 Equality, Diversity and Disability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21"/>
          <p:cNvSpPr txBox="1"/>
          <p:nvPr>
            <p:ph idx="1" type="body"/>
          </p:nvPr>
        </p:nvSpPr>
        <p:spPr>
          <a:xfrm>
            <a:off x="798380" y="1481570"/>
            <a:ext cx="10595237" cy="452734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86575"/>
              </a:buClr>
              <a:buSzPts val="2400"/>
              <a:buNone/>
            </a:pPr>
            <a:r>
              <a:rPr b="1" lang="en-IE"/>
              <a:t>Circle of Trust</a:t>
            </a:r>
            <a:endParaRPr/>
          </a:p>
          <a:p>
            <a:pPr indent="-457200" lvl="0" marL="457200" rtl="0" algn="l">
              <a:lnSpc>
                <a:spcPct val="90000"/>
              </a:lnSpc>
              <a:spcBef>
                <a:spcPts val="0"/>
              </a:spcBef>
              <a:spcAft>
                <a:spcPts val="0"/>
              </a:spcAft>
              <a:buSzPts val="2400"/>
              <a:buFont typeface="Arial"/>
              <a:buChar char="•"/>
            </a:pPr>
            <a:r>
              <a:rPr lang="en-IE" sz="2000"/>
              <a:t>Write down in a column on the left-hand side of a blank piece of paper the initials of six to ten people whom you trust the most who are </a:t>
            </a:r>
            <a:r>
              <a:rPr lang="en-IE" sz="2000" u="sng"/>
              <a:t>not family </a:t>
            </a:r>
            <a:r>
              <a:rPr lang="en-IE" sz="2000"/>
              <a:t>members.</a:t>
            </a:r>
            <a:endParaRPr/>
          </a:p>
          <a:p>
            <a:pPr indent="-457200" lvl="0" marL="457200" rtl="0" algn="l">
              <a:lnSpc>
                <a:spcPct val="90000"/>
              </a:lnSpc>
              <a:spcBef>
                <a:spcPts val="0"/>
              </a:spcBef>
              <a:spcAft>
                <a:spcPts val="0"/>
              </a:spcAft>
              <a:buSzPts val="2400"/>
              <a:buFont typeface="Arial"/>
              <a:buChar char="•"/>
            </a:pPr>
            <a:r>
              <a:rPr lang="en-IE" sz="2000"/>
              <a:t>Place a tick beside those members of their trusted circle who are similar in the following way. </a:t>
            </a:r>
            <a:r>
              <a:rPr b="1" lang="en-IE" sz="2000">
                <a:solidFill>
                  <a:srgbClr val="E8A116"/>
                </a:solidFill>
              </a:rPr>
              <a:t>Who in your groups is…</a:t>
            </a:r>
            <a:endParaRPr/>
          </a:p>
          <a:p>
            <a:pPr indent="-457200" lvl="0" marL="457200" rtl="0" algn="l">
              <a:lnSpc>
                <a:spcPct val="90000"/>
              </a:lnSpc>
              <a:spcBef>
                <a:spcPts val="0"/>
              </a:spcBef>
              <a:spcAft>
                <a:spcPts val="0"/>
              </a:spcAft>
              <a:buSzPts val="2400"/>
              <a:buFont typeface="Calibri"/>
              <a:buAutoNum type="arabicPeriod"/>
            </a:pPr>
            <a:r>
              <a:rPr lang="en-IE"/>
              <a:t>The same gender as you?</a:t>
            </a:r>
            <a:endParaRPr/>
          </a:p>
          <a:p>
            <a:pPr indent="-457200" lvl="0" marL="457200" rtl="0" algn="l">
              <a:lnSpc>
                <a:spcPct val="90000"/>
              </a:lnSpc>
              <a:spcBef>
                <a:spcPts val="0"/>
              </a:spcBef>
              <a:spcAft>
                <a:spcPts val="0"/>
              </a:spcAft>
              <a:buSzPts val="2400"/>
              <a:buFont typeface="Calibri"/>
              <a:buAutoNum type="arabicPeriod"/>
            </a:pPr>
            <a:r>
              <a:rPr lang="en-IE"/>
              <a:t>The same nationality as you?</a:t>
            </a:r>
            <a:endParaRPr/>
          </a:p>
          <a:p>
            <a:pPr indent="-457200" lvl="0" marL="457200" rtl="0" algn="l">
              <a:lnSpc>
                <a:spcPct val="90000"/>
              </a:lnSpc>
              <a:spcBef>
                <a:spcPts val="0"/>
              </a:spcBef>
              <a:spcAft>
                <a:spcPts val="0"/>
              </a:spcAft>
              <a:buSzPts val="2400"/>
              <a:buFont typeface="Calibri"/>
              <a:buAutoNum type="arabicPeriod"/>
            </a:pPr>
            <a:r>
              <a:rPr lang="en-IE"/>
              <a:t>Speaks the same native language as you?</a:t>
            </a:r>
            <a:endParaRPr/>
          </a:p>
          <a:p>
            <a:pPr indent="-457200" lvl="0" marL="457200" rtl="0" algn="l">
              <a:lnSpc>
                <a:spcPct val="90000"/>
              </a:lnSpc>
              <a:spcBef>
                <a:spcPts val="0"/>
              </a:spcBef>
              <a:spcAft>
                <a:spcPts val="0"/>
              </a:spcAft>
              <a:buSzPts val="2400"/>
              <a:buFont typeface="Calibri"/>
              <a:buAutoNum type="arabicPeriod"/>
            </a:pPr>
            <a:r>
              <a:rPr lang="en-IE"/>
              <a:t>Speaks with the same accent as you?</a:t>
            </a:r>
            <a:endParaRPr/>
          </a:p>
          <a:p>
            <a:pPr indent="-457200" lvl="0" marL="457200" rtl="0" algn="l">
              <a:lnSpc>
                <a:spcPct val="90000"/>
              </a:lnSpc>
              <a:spcBef>
                <a:spcPts val="0"/>
              </a:spcBef>
              <a:spcAft>
                <a:spcPts val="0"/>
              </a:spcAft>
              <a:buSzPts val="2400"/>
              <a:buFont typeface="Calibri"/>
              <a:buAutoNum type="arabicPeriod"/>
            </a:pPr>
            <a:r>
              <a:rPr lang="en-IE"/>
              <a:t>Is a similar age as you?</a:t>
            </a:r>
            <a:endParaRPr/>
          </a:p>
          <a:p>
            <a:pPr indent="-457200" lvl="0" marL="457200" rtl="0" algn="l">
              <a:lnSpc>
                <a:spcPct val="90000"/>
              </a:lnSpc>
              <a:spcBef>
                <a:spcPts val="0"/>
              </a:spcBef>
              <a:spcAft>
                <a:spcPts val="0"/>
              </a:spcAft>
              <a:buSzPts val="2400"/>
              <a:buFont typeface="Calibri"/>
              <a:buAutoNum type="arabicPeriod"/>
            </a:pPr>
            <a:r>
              <a:rPr lang="en-IE"/>
              <a:t>Comes from the same race/ethnicity as you?</a:t>
            </a:r>
            <a:endParaRPr/>
          </a:p>
          <a:p>
            <a:pPr indent="-457200" lvl="0" marL="457200" rtl="0" algn="l">
              <a:lnSpc>
                <a:spcPct val="90000"/>
              </a:lnSpc>
              <a:spcBef>
                <a:spcPts val="0"/>
              </a:spcBef>
              <a:spcAft>
                <a:spcPts val="0"/>
              </a:spcAft>
              <a:buSzPts val="2400"/>
              <a:buFont typeface="Calibri"/>
              <a:buAutoNum type="arabicPeriod"/>
            </a:pPr>
            <a:r>
              <a:rPr lang="en-IE"/>
              <a:t>Has the same religious background as you?</a:t>
            </a:r>
            <a:endParaRPr/>
          </a:p>
          <a:p>
            <a:pPr indent="-457200" lvl="0" marL="457200" rtl="0" algn="l">
              <a:lnSpc>
                <a:spcPct val="90000"/>
              </a:lnSpc>
              <a:spcBef>
                <a:spcPts val="0"/>
              </a:spcBef>
              <a:spcAft>
                <a:spcPts val="0"/>
              </a:spcAft>
              <a:buSzPts val="2400"/>
              <a:buFont typeface="Calibri"/>
              <a:buAutoNum type="arabicPeriod"/>
            </a:pPr>
            <a:r>
              <a:rPr lang="en-IE"/>
              <a:t>Has the same level of education as you?</a:t>
            </a:r>
            <a:endParaRPr/>
          </a:p>
          <a:p>
            <a:pPr indent="0" lvl="0" marL="0" rtl="0" algn="l">
              <a:lnSpc>
                <a:spcPct val="90000"/>
              </a:lnSpc>
              <a:spcBef>
                <a:spcPts val="0"/>
              </a:spcBef>
              <a:spcAft>
                <a:spcPts val="0"/>
              </a:spcAft>
              <a:buClr>
                <a:srgbClr val="086575"/>
              </a:buClr>
              <a:buSzPts val="2400"/>
              <a:buNone/>
            </a:pPr>
            <a:r>
              <a:t/>
            </a:r>
            <a:endParaRPr/>
          </a:p>
          <a:p>
            <a:pPr indent="-304800" lvl="0" marL="457200" rtl="0" algn="l">
              <a:lnSpc>
                <a:spcPct val="90000"/>
              </a:lnSpc>
              <a:spcBef>
                <a:spcPts val="0"/>
              </a:spcBef>
              <a:spcAft>
                <a:spcPts val="0"/>
              </a:spcAft>
              <a:buClr>
                <a:srgbClr val="086575"/>
              </a:buClr>
              <a:buSzPts val="2400"/>
              <a:buFont typeface="Calibri"/>
              <a:buNone/>
            </a:pPr>
            <a:r>
              <a:t/>
            </a:r>
            <a:endParaRPr/>
          </a:p>
          <a:p>
            <a:pPr indent="-304800" lvl="0" marL="457200" rtl="0" algn="l">
              <a:lnSpc>
                <a:spcPct val="90000"/>
              </a:lnSpc>
              <a:spcBef>
                <a:spcPts val="0"/>
              </a:spcBef>
              <a:spcAft>
                <a:spcPts val="0"/>
              </a:spcAft>
              <a:buClr>
                <a:srgbClr val="086575"/>
              </a:buClr>
              <a:buSzPts val="2400"/>
              <a:buFont typeface="Calibri"/>
              <a:buNone/>
            </a:pPr>
            <a:r>
              <a:t/>
            </a:r>
            <a:endParaRPr/>
          </a:p>
          <a:p>
            <a:pPr indent="-228600" lvl="0" marL="228600" rtl="0" algn="l">
              <a:lnSpc>
                <a:spcPct val="90000"/>
              </a:lnSpc>
              <a:spcBef>
                <a:spcPts val="1000"/>
              </a:spcBef>
              <a:spcAft>
                <a:spcPts val="0"/>
              </a:spcAft>
              <a:buClr>
                <a:srgbClr val="086575"/>
              </a:buClr>
              <a:buSzPts val="2400"/>
              <a:buNone/>
            </a:pPr>
            <a:r>
              <a:t/>
            </a:r>
            <a:endParaRPr/>
          </a:p>
        </p:txBody>
      </p:sp>
      <p:sp>
        <p:nvSpPr>
          <p:cNvPr id="471" name="Google Shape;471;p21"/>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86575"/>
              </a:buClr>
              <a:buSzPts val="3600"/>
              <a:buNone/>
            </a:pPr>
            <a:r>
              <a:rPr lang="en-IE"/>
              <a:t>ACTIVITY</a:t>
            </a:r>
            <a:endParaRPr/>
          </a:p>
          <a:p>
            <a:pPr indent="0" lvl="0" marL="0" rtl="0" algn="l">
              <a:lnSpc>
                <a:spcPct val="90000"/>
              </a:lnSpc>
              <a:spcBef>
                <a:spcPts val="1000"/>
              </a:spcBef>
              <a:spcAft>
                <a:spcPts val="0"/>
              </a:spcAft>
              <a:buClr>
                <a:srgbClr val="086575"/>
              </a:buClr>
              <a:buSzPts val="3600"/>
              <a:buNone/>
            </a:pPr>
            <a:r>
              <a:t/>
            </a:r>
            <a:endParaRPr/>
          </a:p>
        </p:txBody>
      </p:sp>
      <p:graphicFrame>
        <p:nvGraphicFramePr>
          <p:cNvPr id="472" name="Google Shape;472;p21"/>
          <p:cNvGraphicFramePr/>
          <p:nvPr/>
        </p:nvGraphicFramePr>
        <p:xfrm>
          <a:off x="8449107" y="3231273"/>
          <a:ext cx="3000000" cy="3000000"/>
        </p:xfrm>
        <a:graphic>
          <a:graphicData uri="http://schemas.openxmlformats.org/drawingml/2006/table">
            <a:tbl>
              <a:tblPr bandRow="1" firstRow="1">
                <a:noFill/>
                <a:tableStyleId>{A796E571-B9FD-4E30-804D-7D34EC07845D}</a:tableStyleId>
              </a:tblPr>
              <a:tblGrid>
                <a:gridCol w="876750"/>
                <a:gridCol w="563625"/>
                <a:gridCol w="513525"/>
                <a:gridCol w="548250"/>
              </a:tblGrid>
              <a:tr h="368175">
                <a:tc>
                  <a:txBody>
                    <a:bodyPr/>
                    <a:lstStyle/>
                    <a:p>
                      <a:pPr indent="0" lvl="0" marL="0" marR="0" rtl="0" algn="l">
                        <a:spcBef>
                          <a:spcPts val="0"/>
                        </a:spcBef>
                        <a:spcAft>
                          <a:spcPts val="0"/>
                        </a:spcAft>
                        <a:buNone/>
                      </a:pPr>
                      <a:r>
                        <a:rPr lang="en-IE" sz="1800" u="none" cap="none" strike="noStrike"/>
                        <a:t>Initials</a:t>
                      </a:r>
                      <a:endParaRPr/>
                    </a:p>
                  </a:txBody>
                  <a:tcPr marT="45725" marB="45725" marR="91450" marL="91450"/>
                </a:tc>
                <a:tc>
                  <a:txBody>
                    <a:bodyPr/>
                    <a:lstStyle/>
                    <a:p>
                      <a:pPr indent="0" lvl="0" marL="0" marR="0" rtl="0" algn="l">
                        <a:spcBef>
                          <a:spcPts val="0"/>
                        </a:spcBef>
                        <a:spcAft>
                          <a:spcPts val="0"/>
                        </a:spcAft>
                        <a:buNone/>
                      </a:pPr>
                      <a:r>
                        <a:rPr lang="en-IE" sz="1800"/>
                        <a:t>1</a:t>
                      </a:r>
                      <a:endParaRPr/>
                    </a:p>
                  </a:txBody>
                  <a:tcPr marT="45725" marB="45725" marR="91450" marL="91450"/>
                </a:tc>
                <a:tc>
                  <a:txBody>
                    <a:bodyPr/>
                    <a:lstStyle/>
                    <a:p>
                      <a:pPr indent="0" lvl="0" marL="0" marR="0" rtl="0" algn="l">
                        <a:spcBef>
                          <a:spcPts val="0"/>
                        </a:spcBef>
                        <a:spcAft>
                          <a:spcPts val="0"/>
                        </a:spcAft>
                        <a:buNone/>
                      </a:pPr>
                      <a:r>
                        <a:rPr lang="en-IE" sz="1800"/>
                        <a:t>2</a:t>
                      </a:r>
                      <a:endParaRPr/>
                    </a:p>
                  </a:txBody>
                  <a:tcPr marT="45725" marB="45725" marR="91450" marL="91450"/>
                </a:tc>
                <a:tc>
                  <a:txBody>
                    <a:bodyPr/>
                    <a:lstStyle/>
                    <a:p>
                      <a:pPr indent="0" lvl="0" marL="0" marR="0" rtl="0" algn="l">
                        <a:spcBef>
                          <a:spcPts val="0"/>
                        </a:spcBef>
                        <a:spcAft>
                          <a:spcPts val="0"/>
                        </a:spcAft>
                        <a:buNone/>
                      </a:pPr>
                      <a:r>
                        <a:rPr lang="en-IE" sz="1800"/>
                        <a:t>3</a:t>
                      </a:r>
                      <a:endParaRPr sz="1800"/>
                    </a:p>
                  </a:txBody>
                  <a:tcPr marT="45725" marB="45725" marR="91450" marL="91450"/>
                </a:tc>
              </a:tr>
              <a:tr h="368175">
                <a:tc>
                  <a:txBody>
                    <a:bodyPr/>
                    <a:lstStyle/>
                    <a:p>
                      <a:pPr indent="0" lvl="0" marL="0" marR="0" rtl="0" algn="l">
                        <a:spcBef>
                          <a:spcPts val="0"/>
                        </a:spcBef>
                        <a:spcAft>
                          <a:spcPts val="0"/>
                        </a:spcAft>
                        <a:buNone/>
                      </a:pPr>
                      <a:r>
                        <a:rPr lang="en-IE" sz="1800"/>
                        <a:t>A.F</a:t>
                      </a:r>
                      <a:endParaRPr/>
                    </a:p>
                  </a:txBody>
                  <a:tcPr marT="45725" marB="45725" marR="91450" marL="91450"/>
                </a:tc>
                <a:tc>
                  <a:txBody>
                    <a:bodyPr/>
                    <a:lstStyle/>
                    <a:p>
                      <a:pPr indent="0" lvl="0" marL="0" marR="0" rtl="0" algn="l">
                        <a:spcBef>
                          <a:spcPts val="0"/>
                        </a:spcBef>
                        <a:spcAft>
                          <a:spcPts val="0"/>
                        </a:spcAft>
                        <a:buNone/>
                      </a:pPr>
                      <a:r>
                        <a:rPr lang="en-IE" sz="1800"/>
                        <a:t>✔</a:t>
                      </a:r>
                      <a:endParaRPr sz="1800"/>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IE" sz="1800"/>
                        <a:t>✔</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68175">
                <a:tc>
                  <a:txBody>
                    <a:bodyPr/>
                    <a:lstStyle/>
                    <a:p>
                      <a:pPr indent="0" lvl="0" marL="0" marR="0" rtl="0" algn="l">
                        <a:spcBef>
                          <a:spcPts val="0"/>
                        </a:spcBef>
                        <a:spcAft>
                          <a:spcPts val="0"/>
                        </a:spcAft>
                        <a:buNone/>
                      </a:pPr>
                      <a:r>
                        <a:rPr lang="en-IE" sz="1800"/>
                        <a:t>D.B.</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IE" sz="1800"/>
                        <a:t>✔</a:t>
                      </a:r>
                      <a:endParaRPr sz="1800"/>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IE" sz="1800"/>
                        <a:t>✔</a:t>
                      </a:r>
                      <a:endParaRPr sz="1800"/>
                    </a:p>
                  </a:txBody>
                  <a:tcPr marT="45725" marB="45725" marR="91450" marL="91450"/>
                </a:tc>
              </a:tr>
              <a:tr h="368175">
                <a:tc>
                  <a:txBody>
                    <a:bodyPr/>
                    <a:lstStyle/>
                    <a:p>
                      <a:pPr indent="0" lvl="0" marL="0" marR="0" rtl="0" algn="l">
                        <a:spcBef>
                          <a:spcPts val="0"/>
                        </a:spcBef>
                        <a:spcAft>
                          <a:spcPts val="0"/>
                        </a:spcAft>
                        <a:buNone/>
                      </a:pPr>
                      <a:r>
                        <a:rPr lang="en-IE" sz="1800"/>
                        <a:t>ETC</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IE" sz="1800"/>
                        <a:t>✔</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681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681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681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grpSp>
        <p:nvGrpSpPr>
          <p:cNvPr id="473" name="Google Shape;473;p21"/>
          <p:cNvGrpSpPr/>
          <p:nvPr/>
        </p:nvGrpSpPr>
        <p:grpSpPr>
          <a:xfrm>
            <a:off x="2747740" y="580428"/>
            <a:ext cx="789352" cy="789216"/>
            <a:chOff x="3258209" y="1217582"/>
            <a:chExt cx="4712093" cy="4711281"/>
          </a:xfrm>
        </p:grpSpPr>
        <p:sp>
          <p:nvSpPr>
            <p:cNvPr id="474" name="Google Shape;474;p21"/>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75" name="Google Shape;475;p21"/>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nvGrpSpPr>
            <p:cNvPr id="476" name="Google Shape;476;p21"/>
            <p:cNvGrpSpPr/>
            <p:nvPr/>
          </p:nvGrpSpPr>
          <p:grpSpPr>
            <a:xfrm>
              <a:off x="3258209" y="1217582"/>
              <a:ext cx="4712093" cy="4711281"/>
              <a:chOff x="3258209" y="1217582"/>
              <a:chExt cx="4712093" cy="4711281"/>
            </a:xfrm>
          </p:grpSpPr>
          <p:sp>
            <p:nvSpPr>
              <p:cNvPr id="477" name="Google Shape;477;p21"/>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78" name="Google Shape;478;p21"/>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79" name="Google Shape;479;p21"/>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80" name="Google Shape;480;p21"/>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81" name="Google Shape;481;p21"/>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82" name="Google Shape;482;p21"/>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83" name="Google Shape;483;p21"/>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84" name="Google Shape;484;p21"/>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85" name="Google Shape;485;p21"/>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86" name="Google Shape;486;p21"/>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87" name="Google Shape;487;p21"/>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88" name="Google Shape;488;p21"/>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89" name="Google Shape;489;p21"/>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90" name="Google Shape;490;p21"/>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sp>
        <p:nvSpPr>
          <p:cNvPr id="491" name="Google Shape;491;p21"/>
          <p:cNvSpPr txBox="1"/>
          <p:nvPr/>
        </p:nvSpPr>
        <p:spPr>
          <a:xfrm>
            <a:off x="442913" y="6083269"/>
            <a:ext cx="4487574" cy="4801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IE" sz="2800">
                <a:solidFill>
                  <a:schemeClr val="lt1"/>
                </a:solidFill>
                <a:latin typeface="Calibri"/>
                <a:ea typeface="Calibri"/>
                <a:cs typeface="Calibri"/>
                <a:sym typeface="Calibri"/>
              </a:rPr>
              <a:t>Affinity or ingroup bias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22"/>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2"/>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39838" lvl="0" marL="1254125" rtl="0" algn="l">
              <a:lnSpc>
                <a:spcPct val="90000"/>
              </a:lnSpc>
              <a:spcBef>
                <a:spcPts val="0"/>
              </a:spcBef>
              <a:spcAft>
                <a:spcPts val="0"/>
              </a:spcAft>
              <a:buClr>
                <a:srgbClr val="424242"/>
              </a:buClr>
              <a:buSzPts val="1800"/>
              <a:buNone/>
            </a:pPr>
            <a:r>
              <a:rPr b="1" lang="en-IE" sz="1800"/>
              <a:t>Exercise</a:t>
            </a:r>
            <a:r>
              <a:rPr lang="en-IE" sz="1800"/>
              <a:t>: 	</a:t>
            </a:r>
            <a:r>
              <a:rPr b="1" lang="en-IE" sz="1800"/>
              <a:t>1) </a:t>
            </a:r>
            <a:r>
              <a:rPr lang="en-IE" sz="1800"/>
              <a:t>How prejudiced are you? Watch the YouTube video below to discover and recognise your implicit bias.  </a:t>
            </a:r>
            <a:r>
              <a:rPr b="1" lang="en-IE" sz="1800"/>
              <a:t>2) </a:t>
            </a:r>
            <a:r>
              <a:rPr lang="en-IE" sz="1800"/>
              <a:t>While men and women are treated equally in the eyes of EU law, some cultural traditions can impact on gender roles and human rights: identify where your learners are from and research the traditions, social norms, major ethnic groups and cultural minorities in these areas.</a:t>
            </a:r>
            <a:endParaRPr/>
          </a:p>
          <a:p>
            <a:pPr indent="-1239838" lvl="0" marL="1254125" rtl="0" algn="l">
              <a:lnSpc>
                <a:spcPct val="90000"/>
              </a:lnSpc>
              <a:spcBef>
                <a:spcPts val="1000"/>
              </a:spcBef>
              <a:spcAft>
                <a:spcPts val="0"/>
              </a:spcAft>
              <a:buClr>
                <a:srgbClr val="424242"/>
              </a:buClr>
              <a:buSzPts val="1800"/>
              <a:buNone/>
            </a:pPr>
            <a:r>
              <a:rPr b="1" lang="en-IE" sz="1800"/>
              <a:t>Websites</a:t>
            </a:r>
            <a:r>
              <a:rPr lang="en-IE" sz="1800"/>
              <a:t>: 	Infographic </a:t>
            </a:r>
            <a:r>
              <a:rPr lang="en-IE" sz="1800" u="sng">
                <a:solidFill>
                  <a:schemeClr val="hlink"/>
                </a:solidFill>
                <a:hlinkClick r:id="rId3"/>
              </a:rPr>
              <a:t>–</a:t>
            </a:r>
            <a:r>
              <a:rPr lang="en-IE" sz="1800"/>
              <a:t> disability in the EU (2022) </a:t>
            </a:r>
            <a:r>
              <a:rPr lang="en-IE" sz="1800" u="sng">
                <a:solidFill>
                  <a:srgbClr val="87AF3F"/>
                </a:solidFill>
                <a:hlinkClick r:id="rId4">
                  <a:extLst>
                    <a:ext uri="{A12FA001-AC4F-418D-AE19-62706E023703}">
                      <ahyp:hlinkClr val="tx"/>
                    </a:ext>
                  </a:extLst>
                </a:hlinkClick>
              </a:rPr>
              <a:t>https://www.consilium.europa.eu/en/infographics/disability-eu-facts-figures/#:~:text=87%20million%20Europeans%20have%20some,1%20in%204%20European%20adults</a:t>
            </a:r>
            <a:r>
              <a:rPr lang="en-IE" sz="1800">
                <a:solidFill>
                  <a:srgbClr val="87AF3F"/>
                </a:solidFill>
              </a:rPr>
              <a:t>. </a:t>
            </a:r>
            <a:r>
              <a:rPr lang="en-IE" sz="1800"/>
              <a:t>Harvard implicit association test: </a:t>
            </a:r>
            <a:r>
              <a:rPr lang="en-IE" sz="1800" u="sng">
                <a:solidFill>
                  <a:srgbClr val="87AF3F"/>
                </a:solidFill>
                <a:hlinkClick r:id="rId5">
                  <a:extLst>
                    <a:ext uri="{A12FA001-AC4F-418D-AE19-62706E023703}">
                      <ahyp:hlinkClr val="tx"/>
                    </a:ext>
                  </a:extLst>
                </a:hlinkClick>
              </a:rPr>
              <a:t>https://implicit.harvard.edu/implicit/takeatest.html</a:t>
            </a:r>
            <a:r>
              <a:rPr lang="en-IE" sz="1800">
                <a:solidFill>
                  <a:srgbClr val="87AF3F"/>
                </a:solidFill>
              </a:rPr>
              <a:t>.  </a:t>
            </a:r>
            <a:r>
              <a:rPr lang="en-IE" sz="1800"/>
              <a:t>WHO (2023) Disability: https://www.who.int/health-topics/disability#tab=tab_1</a:t>
            </a:r>
            <a:endParaRPr/>
          </a:p>
          <a:p>
            <a:pPr indent="-1239838" lvl="0" marL="1254125" rtl="0" algn="l">
              <a:lnSpc>
                <a:spcPct val="90000"/>
              </a:lnSpc>
              <a:spcBef>
                <a:spcPts val="1000"/>
              </a:spcBef>
              <a:spcAft>
                <a:spcPts val="0"/>
              </a:spcAft>
              <a:buClr>
                <a:srgbClr val="424242"/>
              </a:buClr>
              <a:buSzPts val="1800"/>
              <a:buNone/>
            </a:pPr>
            <a:r>
              <a:rPr b="1" lang="en-IE" sz="1800"/>
              <a:t>YouTube</a:t>
            </a:r>
            <a:r>
              <a:rPr lang="en-IE" sz="1800"/>
              <a:t>: 	How Prejudiced Are You? Recognizing and Combating Unconscious Bias | Jennefer Witter | TEDxAlbany. Available at: https://www.youtube.com/watch?v=tEoajtG90qY</a:t>
            </a:r>
            <a:endParaRPr/>
          </a:p>
          <a:p>
            <a:pPr indent="-1239838" lvl="0" marL="1254125" rtl="0" algn="l">
              <a:lnSpc>
                <a:spcPct val="90000"/>
              </a:lnSpc>
              <a:spcBef>
                <a:spcPts val="1000"/>
              </a:spcBef>
              <a:spcAft>
                <a:spcPts val="0"/>
              </a:spcAft>
              <a:buClr>
                <a:srgbClr val="424242"/>
              </a:buClr>
              <a:buSzPts val="1800"/>
              <a:buNone/>
            </a:pPr>
            <a:r>
              <a:rPr b="1" lang="en-IE" sz="1800"/>
              <a:t>Case Study: 	</a:t>
            </a:r>
            <a:r>
              <a:rPr lang="en-IE" sz="1800"/>
              <a:t>Orti Generali </a:t>
            </a:r>
            <a:endParaRPr/>
          </a:p>
          <a:p>
            <a:pPr indent="-1239838" lvl="0" marL="1254125" rtl="0" algn="l">
              <a:lnSpc>
                <a:spcPct val="90000"/>
              </a:lnSpc>
              <a:spcBef>
                <a:spcPts val="1000"/>
              </a:spcBef>
              <a:spcAft>
                <a:spcPts val="0"/>
              </a:spcAft>
              <a:buClr>
                <a:srgbClr val="424242"/>
              </a:buClr>
              <a:buSzPts val="1800"/>
              <a:buNone/>
            </a:pPr>
            <a:r>
              <a:rPr b="1" lang="en-IE" sz="1800"/>
              <a:t>Publication</a:t>
            </a:r>
            <a:r>
              <a:rPr lang="en-IE" sz="1800"/>
              <a:t>: 	QadirMushtaq, A. and Afzal, M., 2017. Arab spring: Its causes and consequences. Journal of the Punjab University Historical Society, 30(1), pp.1-10.</a:t>
            </a:r>
            <a:endParaRPr/>
          </a:p>
          <a:p>
            <a:pPr indent="-1239838" lvl="0" marL="1254125" rtl="0" algn="l">
              <a:lnSpc>
                <a:spcPct val="90000"/>
              </a:lnSpc>
              <a:spcBef>
                <a:spcPts val="1000"/>
              </a:spcBef>
              <a:spcAft>
                <a:spcPts val="0"/>
              </a:spcAft>
              <a:buClr>
                <a:srgbClr val="424242"/>
              </a:buClr>
              <a:buSzPts val="1800"/>
              <a:buNone/>
            </a:pPr>
            <a:r>
              <a:rPr lang="en-IE" sz="1800"/>
              <a:t>         	Thein, P.T., 2015, July. Gender equality and cultural norms in Myanmar. In Int’l Conference on Burma/Myanmar Studies (Jul. 2015).</a:t>
            </a:r>
            <a:endParaRPr/>
          </a:p>
          <a:p>
            <a:pPr indent="-1125538" lvl="0" marL="1254125" rtl="0" algn="l">
              <a:lnSpc>
                <a:spcPct val="100000"/>
              </a:lnSpc>
              <a:spcBef>
                <a:spcPts val="400"/>
              </a:spcBef>
              <a:spcAft>
                <a:spcPts val="0"/>
              </a:spcAft>
              <a:buClr>
                <a:srgbClr val="E8A116"/>
              </a:buClr>
              <a:buSzPts val="1800"/>
              <a:buFont typeface="Arial"/>
              <a:buNone/>
            </a:pPr>
            <a:r>
              <a:t/>
            </a:r>
            <a:endParaRPr sz="1800"/>
          </a:p>
        </p:txBody>
      </p:sp>
      <p:sp>
        <p:nvSpPr>
          <p:cNvPr id="498" name="Google Shape;498;p22"/>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499" name="Google Shape;499;p22"/>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500" name="Google Shape;500;p22"/>
          <p:cNvGrpSpPr/>
          <p:nvPr/>
        </p:nvGrpSpPr>
        <p:grpSpPr>
          <a:xfrm>
            <a:off x="10618032" y="212376"/>
            <a:ext cx="991837" cy="990574"/>
            <a:chOff x="6054339" y="3604505"/>
            <a:chExt cx="847183" cy="846104"/>
          </a:xfrm>
        </p:grpSpPr>
        <p:grpSp>
          <p:nvGrpSpPr>
            <p:cNvPr id="501" name="Google Shape;501;p22"/>
            <p:cNvGrpSpPr/>
            <p:nvPr/>
          </p:nvGrpSpPr>
          <p:grpSpPr>
            <a:xfrm>
              <a:off x="6123227" y="3643245"/>
              <a:ext cx="640536" cy="353722"/>
              <a:chOff x="1091072" y="3888347"/>
              <a:chExt cx="640536" cy="353722"/>
            </a:xfrm>
          </p:grpSpPr>
          <p:sp>
            <p:nvSpPr>
              <p:cNvPr id="502" name="Google Shape;502;p22"/>
              <p:cNvSpPr/>
              <p:nvPr/>
            </p:nvSpPr>
            <p:spPr>
              <a:xfrm>
                <a:off x="1309464" y="3888347"/>
                <a:ext cx="273036" cy="299579"/>
              </a:xfrm>
              <a:custGeom>
                <a:rect b="b" l="l" r="r" t="t"/>
                <a:pathLst>
                  <a:path extrusionOk="0" h="299579" w="273036">
                    <a:moveTo>
                      <a:pt x="107817" y="299195"/>
                    </a:moveTo>
                    <a:cubicBezTo>
                      <a:pt x="98222" y="299195"/>
                      <a:pt x="90547" y="299195"/>
                      <a:pt x="82104" y="299195"/>
                    </a:cubicBezTo>
                    <a:cubicBezTo>
                      <a:pt x="81336" y="294972"/>
                      <a:pt x="80569" y="290748"/>
                      <a:pt x="79417" y="286908"/>
                    </a:cubicBezTo>
                    <a:cubicBezTo>
                      <a:pt x="74428" y="266940"/>
                      <a:pt x="62531" y="251965"/>
                      <a:pt x="47564" y="238909"/>
                    </a:cubicBezTo>
                    <a:cubicBezTo>
                      <a:pt x="23770" y="218558"/>
                      <a:pt x="9187" y="192447"/>
                      <a:pt x="2662" y="161728"/>
                    </a:cubicBezTo>
                    <a:cubicBezTo>
                      <a:pt x="-13072" y="88002"/>
                      <a:pt x="42959" y="10820"/>
                      <a:pt x="117411" y="1221"/>
                    </a:cubicBezTo>
                    <a:cubicBezTo>
                      <a:pt x="189177" y="-8379"/>
                      <a:pt x="257489" y="39619"/>
                      <a:pt x="270537" y="111041"/>
                    </a:cubicBezTo>
                    <a:cubicBezTo>
                      <a:pt x="279364" y="160960"/>
                      <a:pt x="264781" y="203582"/>
                      <a:pt x="227171" y="237757"/>
                    </a:cubicBezTo>
                    <a:cubicBezTo>
                      <a:pt x="212204" y="251581"/>
                      <a:pt x="199155" y="265788"/>
                      <a:pt x="194166" y="286140"/>
                    </a:cubicBezTo>
                    <a:cubicBezTo>
                      <a:pt x="193015" y="290364"/>
                      <a:pt x="192247" y="294972"/>
                      <a:pt x="191096" y="299579"/>
                    </a:cubicBezTo>
                    <a:cubicBezTo>
                      <a:pt x="183037" y="299579"/>
                      <a:pt x="174977" y="299579"/>
                      <a:pt x="165383" y="299579"/>
                    </a:cubicBezTo>
                    <a:cubicBezTo>
                      <a:pt x="168069" y="258877"/>
                      <a:pt x="170756" y="218942"/>
                      <a:pt x="173442" y="177471"/>
                    </a:cubicBezTo>
                    <a:cubicBezTo>
                      <a:pt x="179966" y="177471"/>
                      <a:pt x="186107" y="177471"/>
                      <a:pt x="192247" y="177471"/>
                    </a:cubicBezTo>
                    <a:cubicBezTo>
                      <a:pt x="214122" y="177087"/>
                      <a:pt x="232160" y="159040"/>
                      <a:pt x="232544" y="137152"/>
                    </a:cubicBezTo>
                    <a:cubicBezTo>
                      <a:pt x="232927" y="114881"/>
                      <a:pt x="215274" y="96066"/>
                      <a:pt x="193782" y="95298"/>
                    </a:cubicBezTo>
                    <a:cubicBezTo>
                      <a:pt x="169988" y="94530"/>
                      <a:pt x="150416" y="110273"/>
                      <a:pt x="148881" y="132545"/>
                    </a:cubicBezTo>
                    <a:cubicBezTo>
                      <a:pt x="148497" y="138304"/>
                      <a:pt x="148113" y="143680"/>
                      <a:pt x="147346" y="149824"/>
                    </a:cubicBezTo>
                    <a:cubicBezTo>
                      <a:pt x="140054" y="149824"/>
                      <a:pt x="133530" y="149824"/>
                      <a:pt x="126622" y="149824"/>
                    </a:cubicBezTo>
                    <a:cubicBezTo>
                      <a:pt x="126238" y="144448"/>
                      <a:pt x="125470" y="139456"/>
                      <a:pt x="125087" y="134464"/>
                    </a:cubicBezTo>
                    <a:cubicBezTo>
                      <a:pt x="123935" y="111041"/>
                      <a:pt x="104747" y="94530"/>
                      <a:pt x="80185" y="95298"/>
                    </a:cubicBezTo>
                    <a:cubicBezTo>
                      <a:pt x="58694" y="96066"/>
                      <a:pt x="41040" y="114881"/>
                      <a:pt x="41040" y="136768"/>
                    </a:cubicBezTo>
                    <a:cubicBezTo>
                      <a:pt x="41040" y="159424"/>
                      <a:pt x="59461" y="177087"/>
                      <a:pt x="82871" y="177087"/>
                    </a:cubicBezTo>
                    <a:cubicBezTo>
                      <a:pt x="88244" y="177087"/>
                      <a:pt x="93617" y="177087"/>
                      <a:pt x="100141" y="177087"/>
                    </a:cubicBezTo>
                    <a:cubicBezTo>
                      <a:pt x="102444" y="217790"/>
                      <a:pt x="105130" y="258109"/>
                      <a:pt x="107817" y="29919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03" name="Google Shape;503;p22"/>
              <p:cNvSpPr/>
              <p:nvPr/>
            </p:nvSpPr>
            <p:spPr>
              <a:xfrm>
                <a:off x="1091072" y="4024732"/>
                <a:ext cx="53344" cy="217337"/>
              </a:xfrm>
              <a:custGeom>
                <a:rect b="b" l="l" r="r" t="t"/>
                <a:pathLst>
                  <a:path extrusionOk="0" h="217337" w="53344">
                    <a:moveTo>
                      <a:pt x="53345" y="217337"/>
                    </a:moveTo>
                    <a:cubicBezTo>
                      <a:pt x="35307" y="217337"/>
                      <a:pt x="18037" y="217337"/>
                      <a:pt x="0" y="217337"/>
                    </a:cubicBezTo>
                    <a:cubicBezTo>
                      <a:pt x="0" y="144764"/>
                      <a:pt x="0" y="72574"/>
                      <a:pt x="0" y="0"/>
                    </a:cubicBezTo>
                    <a:cubicBezTo>
                      <a:pt x="17654" y="0"/>
                      <a:pt x="34924" y="0"/>
                      <a:pt x="53345" y="0"/>
                    </a:cubicBezTo>
                    <a:cubicBezTo>
                      <a:pt x="53345" y="72190"/>
                      <a:pt x="53345" y="144379"/>
                      <a:pt x="53345" y="21733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04" name="Google Shape;504;p22"/>
              <p:cNvSpPr/>
              <p:nvPr/>
            </p:nvSpPr>
            <p:spPr>
              <a:xfrm>
                <a:off x="1172816" y="4023927"/>
                <a:ext cx="53728" cy="217872"/>
              </a:xfrm>
              <a:custGeom>
                <a:rect b="b" l="l" r="r" t="t"/>
                <a:pathLst>
                  <a:path extrusionOk="0" h="217872" w="53728">
                    <a:moveTo>
                      <a:pt x="53729" y="110241"/>
                    </a:moveTo>
                    <a:cubicBezTo>
                      <a:pt x="53729" y="142880"/>
                      <a:pt x="53345" y="175519"/>
                      <a:pt x="53729" y="208158"/>
                    </a:cubicBezTo>
                    <a:cubicBezTo>
                      <a:pt x="53729" y="215453"/>
                      <a:pt x="52193" y="218525"/>
                      <a:pt x="44518" y="217757"/>
                    </a:cubicBezTo>
                    <a:cubicBezTo>
                      <a:pt x="32237" y="216989"/>
                      <a:pt x="19956" y="217373"/>
                      <a:pt x="7676" y="217757"/>
                    </a:cubicBezTo>
                    <a:cubicBezTo>
                      <a:pt x="2303" y="217757"/>
                      <a:pt x="0" y="216605"/>
                      <a:pt x="0" y="210462"/>
                    </a:cubicBezTo>
                    <a:cubicBezTo>
                      <a:pt x="0" y="142880"/>
                      <a:pt x="0" y="75298"/>
                      <a:pt x="0" y="7332"/>
                    </a:cubicBezTo>
                    <a:cubicBezTo>
                      <a:pt x="0" y="1572"/>
                      <a:pt x="2303" y="36"/>
                      <a:pt x="7676" y="36"/>
                    </a:cubicBezTo>
                    <a:cubicBezTo>
                      <a:pt x="20340" y="420"/>
                      <a:pt x="33388" y="420"/>
                      <a:pt x="46053" y="36"/>
                    </a:cubicBezTo>
                    <a:cubicBezTo>
                      <a:pt x="52193" y="-348"/>
                      <a:pt x="53729" y="2340"/>
                      <a:pt x="53729" y="8100"/>
                    </a:cubicBezTo>
                    <a:cubicBezTo>
                      <a:pt x="53729" y="42659"/>
                      <a:pt x="53729" y="76450"/>
                      <a:pt x="53729" y="11024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05" name="Google Shape;505;p22"/>
              <p:cNvSpPr/>
              <p:nvPr/>
            </p:nvSpPr>
            <p:spPr>
              <a:xfrm>
                <a:off x="1100666" y="3889568"/>
                <a:ext cx="116667" cy="106364"/>
              </a:xfrm>
              <a:custGeom>
                <a:rect b="b" l="l" r="r" t="t"/>
                <a:pathLst>
                  <a:path extrusionOk="0" h="106364" w="116667">
                    <a:moveTo>
                      <a:pt x="116668" y="106365"/>
                    </a:moveTo>
                    <a:cubicBezTo>
                      <a:pt x="77139" y="106365"/>
                      <a:pt x="39145" y="106365"/>
                      <a:pt x="0" y="106365"/>
                    </a:cubicBezTo>
                    <a:cubicBezTo>
                      <a:pt x="1151" y="103677"/>
                      <a:pt x="1919" y="101757"/>
                      <a:pt x="2686" y="99837"/>
                    </a:cubicBezTo>
                    <a:cubicBezTo>
                      <a:pt x="18037" y="69118"/>
                      <a:pt x="33388" y="38399"/>
                      <a:pt x="48739" y="8064"/>
                    </a:cubicBezTo>
                    <a:cubicBezTo>
                      <a:pt x="50658" y="4608"/>
                      <a:pt x="54880" y="0"/>
                      <a:pt x="57950" y="0"/>
                    </a:cubicBezTo>
                    <a:cubicBezTo>
                      <a:pt x="61020" y="0"/>
                      <a:pt x="65626" y="4224"/>
                      <a:pt x="67161" y="7680"/>
                    </a:cubicBezTo>
                    <a:cubicBezTo>
                      <a:pt x="82895" y="38015"/>
                      <a:pt x="97863" y="68734"/>
                      <a:pt x="113214" y="99453"/>
                    </a:cubicBezTo>
                    <a:cubicBezTo>
                      <a:pt x="114749" y="101757"/>
                      <a:pt x="115516" y="103677"/>
                      <a:pt x="116668" y="10636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06" name="Google Shape;506;p22"/>
              <p:cNvSpPr/>
              <p:nvPr/>
            </p:nvSpPr>
            <p:spPr>
              <a:xfrm>
                <a:off x="1392335" y="4216342"/>
                <a:ext cx="107457" cy="25343"/>
              </a:xfrm>
              <a:custGeom>
                <a:rect b="b" l="l" r="r" t="t"/>
                <a:pathLst>
                  <a:path extrusionOk="0" h="25343" w="107457">
                    <a:moveTo>
                      <a:pt x="107457" y="0"/>
                    </a:moveTo>
                    <a:cubicBezTo>
                      <a:pt x="107457" y="8448"/>
                      <a:pt x="107457" y="16511"/>
                      <a:pt x="107457" y="25343"/>
                    </a:cubicBezTo>
                    <a:cubicBezTo>
                      <a:pt x="71766" y="25343"/>
                      <a:pt x="36075" y="25343"/>
                      <a:pt x="0" y="25343"/>
                    </a:cubicBezTo>
                    <a:cubicBezTo>
                      <a:pt x="0" y="17279"/>
                      <a:pt x="0" y="9216"/>
                      <a:pt x="0" y="0"/>
                    </a:cubicBezTo>
                    <a:cubicBezTo>
                      <a:pt x="35307" y="0"/>
                      <a:pt x="70615" y="0"/>
                      <a:pt x="107457"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07" name="Google Shape;507;p22"/>
              <p:cNvSpPr/>
              <p:nvPr/>
            </p:nvSpPr>
            <p:spPr>
              <a:xfrm>
                <a:off x="1437237" y="4065818"/>
                <a:ext cx="17653" cy="117884"/>
              </a:xfrm>
              <a:custGeom>
                <a:rect b="b" l="l" r="r" t="t"/>
                <a:pathLst>
                  <a:path extrusionOk="0" h="117884" w="17653">
                    <a:moveTo>
                      <a:pt x="7676" y="117884"/>
                    </a:moveTo>
                    <a:cubicBezTo>
                      <a:pt x="4989" y="78718"/>
                      <a:pt x="2303" y="39935"/>
                      <a:pt x="0" y="0"/>
                    </a:cubicBezTo>
                    <a:cubicBezTo>
                      <a:pt x="6140" y="0"/>
                      <a:pt x="11129" y="0"/>
                      <a:pt x="17654" y="0"/>
                    </a:cubicBezTo>
                    <a:cubicBezTo>
                      <a:pt x="14967" y="39551"/>
                      <a:pt x="12281" y="78718"/>
                      <a:pt x="9978" y="117500"/>
                    </a:cubicBezTo>
                    <a:cubicBezTo>
                      <a:pt x="8827" y="117884"/>
                      <a:pt x="8443" y="117884"/>
                      <a:pt x="7676" y="1178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08" name="Google Shape;508;p22"/>
              <p:cNvSpPr/>
              <p:nvPr/>
            </p:nvSpPr>
            <p:spPr>
              <a:xfrm>
                <a:off x="1377752" y="4010825"/>
                <a:ext cx="28495" cy="26749"/>
              </a:xfrm>
              <a:custGeom>
                <a:rect b="b" l="l" r="r" t="t"/>
                <a:pathLst>
                  <a:path extrusionOk="0" h="26749" w="28495">
                    <a:moveTo>
                      <a:pt x="28399" y="26578"/>
                    </a:moveTo>
                    <a:cubicBezTo>
                      <a:pt x="23027" y="26578"/>
                      <a:pt x="18421" y="26962"/>
                      <a:pt x="13816" y="26578"/>
                    </a:cubicBezTo>
                    <a:cubicBezTo>
                      <a:pt x="5757" y="26194"/>
                      <a:pt x="0" y="20051"/>
                      <a:pt x="0" y="13139"/>
                    </a:cubicBezTo>
                    <a:cubicBezTo>
                      <a:pt x="0" y="6611"/>
                      <a:pt x="5757" y="851"/>
                      <a:pt x="12281" y="83"/>
                    </a:cubicBezTo>
                    <a:cubicBezTo>
                      <a:pt x="19573" y="-685"/>
                      <a:pt x="26864" y="3923"/>
                      <a:pt x="28016" y="11219"/>
                    </a:cubicBezTo>
                    <a:cubicBezTo>
                      <a:pt x="28783" y="16211"/>
                      <a:pt x="28399" y="20819"/>
                      <a:pt x="28399" y="265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09" name="Google Shape;509;p22"/>
              <p:cNvSpPr/>
              <p:nvPr/>
            </p:nvSpPr>
            <p:spPr>
              <a:xfrm>
                <a:off x="1485422" y="4010503"/>
                <a:ext cx="28186" cy="26995"/>
              </a:xfrm>
              <a:custGeom>
                <a:rect b="b" l="l" r="r" t="t"/>
                <a:pathLst>
                  <a:path extrusionOk="0" h="26995" w="28186">
                    <a:moveTo>
                      <a:pt x="171" y="26900"/>
                    </a:moveTo>
                    <a:cubicBezTo>
                      <a:pt x="171" y="21524"/>
                      <a:pt x="-213" y="16916"/>
                      <a:pt x="171" y="12308"/>
                    </a:cubicBezTo>
                    <a:cubicBezTo>
                      <a:pt x="938" y="4629"/>
                      <a:pt x="7846" y="-363"/>
                      <a:pt x="15138" y="21"/>
                    </a:cubicBezTo>
                    <a:cubicBezTo>
                      <a:pt x="22429" y="405"/>
                      <a:pt x="28186" y="6549"/>
                      <a:pt x="28186" y="13076"/>
                    </a:cubicBezTo>
                    <a:cubicBezTo>
                      <a:pt x="28186" y="19988"/>
                      <a:pt x="22429" y="26132"/>
                      <a:pt x="14370" y="26516"/>
                    </a:cubicBezTo>
                    <a:cubicBezTo>
                      <a:pt x="10149" y="27284"/>
                      <a:pt x="5543" y="26900"/>
                      <a:pt x="171" y="2690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10" name="Google Shape;510;p22"/>
              <p:cNvSpPr/>
              <p:nvPr/>
            </p:nvSpPr>
            <p:spPr>
              <a:xfrm>
                <a:off x="1706263" y="4161431"/>
                <a:ext cx="25345" cy="25343"/>
              </a:xfrm>
              <a:custGeom>
                <a:rect b="b" l="l" r="r" t="t"/>
                <a:pathLst>
                  <a:path extrusionOk="0" h="25343" w="25345">
                    <a:moveTo>
                      <a:pt x="13048" y="25343"/>
                    </a:moveTo>
                    <a:cubicBezTo>
                      <a:pt x="6908" y="25343"/>
                      <a:pt x="384" y="19199"/>
                      <a:pt x="0" y="13056"/>
                    </a:cubicBezTo>
                    <a:cubicBezTo>
                      <a:pt x="0" y="6912"/>
                      <a:pt x="6140" y="384"/>
                      <a:pt x="12281" y="0"/>
                    </a:cubicBezTo>
                    <a:cubicBezTo>
                      <a:pt x="18421" y="0"/>
                      <a:pt x="24945" y="6144"/>
                      <a:pt x="25329" y="12288"/>
                    </a:cubicBezTo>
                    <a:cubicBezTo>
                      <a:pt x="25713" y="18816"/>
                      <a:pt x="19189" y="25343"/>
                      <a:pt x="13048" y="253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511" name="Google Shape;511;p22"/>
            <p:cNvGrpSpPr/>
            <p:nvPr/>
          </p:nvGrpSpPr>
          <p:grpSpPr>
            <a:xfrm>
              <a:off x="6054339" y="3604505"/>
              <a:ext cx="847183" cy="846104"/>
              <a:chOff x="1022184" y="3859823"/>
              <a:chExt cx="847183" cy="846104"/>
            </a:xfrm>
          </p:grpSpPr>
          <p:sp>
            <p:nvSpPr>
              <p:cNvPr id="512" name="Google Shape;512;p22"/>
              <p:cNvSpPr/>
              <p:nvPr/>
            </p:nvSpPr>
            <p:spPr>
              <a:xfrm>
                <a:off x="1022184" y="3859823"/>
                <a:ext cx="847183" cy="846104"/>
              </a:xfrm>
              <a:custGeom>
                <a:rect b="b" l="l" r="r" t="t"/>
                <a:pathLst>
                  <a:path extrusionOk="0" h="846104" w="847183">
                    <a:moveTo>
                      <a:pt x="847183" y="846104"/>
                    </a:moveTo>
                    <a:cubicBezTo>
                      <a:pt x="564725" y="846104"/>
                      <a:pt x="283034" y="846104"/>
                      <a:pt x="192" y="846104"/>
                    </a:cubicBezTo>
                    <a:cubicBezTo>
                      <a:pt x="192" y="841496"/>
                      <a:pt x="192" y="837272"/>
                      <a:pt x="192" y="832665"/>
                    </a:cubicBezTo>
                    <a:cubicBezTo>
                      <a:pt x="576" y="808089"/>
                      <a:pt x="-1343" y="783514"/>
                      <a:pt x="2111" y="759323"/>
                    </a:cubicBezTo>
                    <a:cubicBezTo>
                      <a:pt x="10938" y="699037"/>
                      <a:pt x="44710" y="657566"/>
                      <a:pt x="101508" y="634143"/>
                    </a:cubicBezTo>
                    <a:cubicBezTo>
                      <a:pt x="104195" y="632991"/>
                      <a:pt x="106498" y="631839"/>
                      <a:pt x="109184" y="630687"/>
                    </a:cubicBezTo>
                    <a:cubicBezTo>
                      <a:pt x="112638" y="615711"/>
                      <a:pt x="107649" y="607647"/>
                      <a:pt x="93833" y="599968"/>
                    </a:cubicBezTo>
                    <a:cubicBezTo>
                      <a:pt x="33580" y="565793"/>
                      <a:pt x="2878" y="513186"/>
                      <a:pt x="576" y="444068"/>
                    </a:cubicBezTo>
                    <a:cubicBezTo>
                      <a:pt x="-192" y="423717"/>
                      <a:pt x="576" y="403366"/>
                      <a:pt x="576" y="382246"/>
                    </a:cubicBezTo>
                    <a:cubicBezTo>
                      <a:pt x="14392" y="382246"/>
                      <a:pt x="27440" y="382246"/>
                      <a:pt x="41640" y="382246"/>
                    </a:cubicBezTo>
                    <a:cubicBezTo>
                      <a:pt x="41640" y="378406"/>
                      <a:pt x="41640" y="374950"/>
                      <a:pt x="41640" y="371879"/>
                    </a:cubicBezTo>
                    <a:cubicBezTo>
                      <a:pt x="41640" y="299689"/>
                      <a:pt x="41640" y="227499"/>
                      <a:pt x="41640" y="155309"/>
                    </a:cubicBezTo>
                    <a:cubicBezTo>
                      <a:pt x="41640" y="149933"/>
                      <a:pt x="42791" y="144173"/>
                      <a:pt x="45477" y="139182"/>
                    </a:cubicBezTo>
                    <a:cubicBezTo>
                      <a:pt x="64282" y="100783"/>
                      <a:pt x="83855" y="62384"/>
                      <a:pt x="102660" y="23985"/>
                    </a:cubicBezTo>
                    <a:cubicBezTo>
                      <a:pt x="109952" y="9394"/>
                      <a:pt x="119930" y="178"/>
                      <a:pt x="136816" y="178"/>
                    </a:cubicBezTo>
                    <a:cubicBezTo>
                      <a:pt x="154086" y="178"/>
                      <a:pt x="164448" y="9778"/>
                      <a:pt x="171739" y="24369"/>
                    </a:cubicBezTo>
                    <a:cubicBezTo>
                      <a:pt x="190928" y="63152"/>
                      <a:pt x="210501" y="101551"/>
                      <a:pt x="229306" y="140334"/>
                    </a:cubicBezTo>
                    <a:cubicBezTo>
                      <a:pt x="231224" y="144557"/>
                      <a:pt x="232376" y="149549"/>
                      <a:pt x="232376" y="154157"/>
                    </a:cubicBezTo>
                    <a:cubicBezTo>
                      <a:pt x="232760" y="226731"/>
                      <a:pt x="232376" y="299305"/>
                      <a:pt x="232376" y="371495"/>
                    </a:cubicBezTo>
                    <a:cubicBezTo>
                      <a:pt x="232376" y="374950"/>
                      <a:pt x="232376" y="378022"/>
                      <a:pt x="232376" y="382246"/>
                    </a:cubicBezTo>
                    <a:cubicBezTo>
                      <a:pt x="241203" y="382246"/>
                      <a:pt x="249646" y="383014"/>
                      <a:pt x="257705" y="382246"/>
                    </a:cubicBezTo>
                    <a:cubicBezTo>
                      <a:pt x="266916" y="381478"/>
                      <a:pt x="270753" y="384166"/>
                      <a:pt x="273824" y="393382"/>
                    </a:cubicBezTo>
                    <a:cubicBezTo>
                      <a:pt x="281499" y="419493"/>
                      <a:pt x="290710" y="444836"/>
                      <a:pt x="300304" y="470564"/>
                    </a:cubicBezTo>
                    <a:cubicBezTo>
                      <a:pt x="300304" y="441764"/>
                      <a:pt x="300304" y="412581"/>
                      <a:pt x="300304" y="382630"/>
                    </a:cubicBezTo>
                    <a:cubicBezTo>
                      <a:pt x="314120" y="382630"/>
                      <a:pt x="327552" y="382630"/>
                      <a:pt x="342519" y="382630"/>
                    </a:cubicBezTo>
                    <a:cubicBezTo>
                      <a:pt x="341368" y="361127"/>
                      <a:pt x="341368" y="340392"/>
                      <a:pt x="339065" y="320040"/>
                    </a:cubicBezTo>
                    <a:cubicBezTo>
                      <a:pt x="337530" y="307753"/>
                      <a:pt x="328703" y="298153"/>
                      <a:pt x="319109" y="290089"/>
                    </a:cubicBezTo>
                    <a:cubicBezTo>
                      <a:pt x="288791" y="264362"/>
                      <a:pt x="269602" y="232107"/>
                      <a:pt x="261926" y="192940"/>
                    </a:cubicBezTo>
                    <a:cubicBezTo>
                      <a:pt x="245424" y="108847"/>
                      <a:pt x="303758" y="20913"/>
                      <a:pt x="388188" y="3634"/>
                    </a:cubicBezTo>
                    <a:cubicBezTo>
                      <a:pt x="480678" y="-15566"/>
                      <a:pt x="569330" y="43185"/>
                      <a:pt x="585065" y="135726"/>
                    </a:cubicBezTo>
                    <a:cubicBezTo>
                      <a:pt x="595043" y="195244"/>
                      <a:pt x="576622" y="246698"/>
                      <a:pt x="531336" y="286633"/>
                    </a:cubicBezTo>
                    <a:cubicBezTo>
                      <a:pt x="513299" y="302761"/>
                      <a:pt x="504089" y="320808"/>
                      <a:pt x="505624" y="344615"/>
                    </a:cubicBezTo>
                    <a:cubicBezTo>
                      <a:pt x="506391" y="356903"/>
                      <a:pt x="505624" y="368807"/>
                      <a:pt x="505624" y="381862"/>
                    </a:cubicBezTo>
                    <a:cubicBezTo>
                      <a:pt x="519440" y="381862"/>
                      <a:pt x="532488" y="381862"/>
                      <a:pt x="546304" y="381862"/>
                    </a:cubicBezTo>
                    <a:cubicBezTo>
                      <a:pt x="546304" y="411813"/>
                      <a:pt x="546304" y="440996"/>
                      <a:pt x="546304" y="470180"/>
                    </a:cubicBezTo>
                    <a:cubicBezTo>
                      <a:pt x="546687" y="470180"/>
                      <a:pt x="547455" y="470180"/>
                      <a:pt x="547839" y="470564"/>
                    </a:cubicBezTo>
                    <a:cubicBezTo>
                      <a:pt x="557817" y="440996"/>
                      <a:pt x="567411" y="411813"/>
                      <a:pt x="577389" y="382246"/>
                    </a:cubicBezTo>
                    <a:cubicBezTo>
                      <a:pt x="667193" y="382246"/>
                      <a:pt x="756612" y="382246"/>
                      <a:pt x="846800" y="382246"/>
                    </a:cubicBezTo>
                    <a:cubicBezTo>
                      <a:pt x="846800" y="402982"/>
                      <a:pt x="847567" y="423333"/>
                      <a:pt x="846416" y="443684"/>
                    </a:cubicBezTo>
                    <a:cubicBezTo>
                      <a:pt x="845648" y="459044"/>
                      <a:pt x="844113" y="474403"/>
                      <a:pt x="840275" y="488995"/>
                    </a:cubicBezTo>
                    <a:cubicBezTo>
                      <a:pt x="826076" y="541985"/>
                      <a:pt x="793839" y="580768"/>
                      <a:pt x="744715" y="604959"/>
                    </a:cubicBezTo>
                    <a:cubicBezTo>
                      <a:pt x="733586" y="610335"/>
                      <a:pt x="738575" y="618399"/>
                      <a:pt x="737424" y="625695"/>
                    </a:cubicBezTo>
                    <a:cubicBezTo>
                      <a:pt x="736272" y="632607"/>
                      <a:pt x="742029" y="632607"/>
                      <a:pt x="745867" y="633759"/>
                    </a:cubicBezTo>
                    <a:cubicBezTo>
                      <a:pt x="806119" y="657182"/>
                      <a:pt x="846416" y="715164"/>
                      <a:pt x="846416" y="779674"/>
                    </a:cubicBezTo>
                    <a:cubicBezTo>
                      <a:pt x="847183" y="801945"/>
                      <a:pt x="847183" y="823449"/>
                      <a:pt x="847183" y="846104"/>
                    </a:cubicBezTo>
                    <a:close/>
                    <a:moveTo>
                      <a:pt x="395096" y="327720"/>
                    </a:moveTo>
                    <a:cubicBezTo>
                      <a:pt x="392410" y="286633"/>
                      <a:pt x="389724" y="246314"/>
                      <a:pt x="387037" y="205612"/>
                    </a:cubicBezTo>
                    <a:cubicBezTo>
                      <a:pt x="380513" y="205612"/>
                      <a:pt x="375140" y="205612"/>
                      <a:pt x="369767" y="205612"/>
                    </a:cubicBezTo>
                    <a:cubicBezTo>
                      <a:pt x="346357" y="205612"/>
                      <a:pt x="328320" y="187564"/>
                      <a:pt x="327936" y="165293"/>
                    </a:cubicBezTo>
                    <a:cubicBezTo>
                      <a:pt x="327936" y="143022"/>
                      <a:pt x="345206" y="124590"/>
                      <a:pt x="367081" y="123822"/>
                    </a:cubicBezTo>
                    <a:cubicBezTo>
                      <a:pt x="391642" y="123054"/>
                      <a:pt x="410831" y="139566"/>
                      <a:pt x="411983" y="162989"/>
                    </a:cubicBezTo>
                    <a:cubicBezTo>
                      <a:pt x="412366" y="167981"/>
                      <a:pt x="412750" y="172973"/>
                      <a:pt x="413518" y="178349"/>
                    </a:cubicBezTo>
                    <a:cubicBezTo>
                      <a:pt x="420809" y="178349"/>
                      <a:pt x="427334" y="178349"/>
                      <a:pt x="434241" y="178349"/>
                    </a:cubicBezTo>
                    <a:cubicBezTo>
                      <a:pt x="434625" y="172589"/>
                      <a:pt x="435009" y="166829"/>
                      <a:pt x="435777" y="161069"/>
                    </a:cubicBezTo>
                    <a:cubicBezTo>
                      <a:pt x="437695" y="139182"/>
                      <a:pt x="456884" y="123054"/>
                      <a:pt x="480678" y="123822"/>
                    </a:cubicBezTo>
                    <a:cubicBezTo>
                      <a:pt x="502170" y="124590"/>
                      <a:pt x="519823" y="143406"/>
                      <a:pt x="519440" y="165677"/>
                    </a:cubicBezTo>
                    <a:cubicBezTo>
                      <a:pt x="519056" y="187564"/>
                      <a:pt x="501018" y="205612"/>
                      <a:pt x="479143" y="205996"/>
                    </a:cubicBezTo>
                    <a:cubicBezTo>
                      <a:pt x="473003" y="205996"/>
                      <a:pt x="466862" y="205996"/>
                      <a:pt x="460338" y="205996"/>
                    </a:cubicBezTo>
                    <a:cubicBezTo>
                      <a:pt x="457652" y="247466"/>
                      <a:pt x="454965" y="287785"/>
                      <a:pt x="452279" y="328104"/>
                    </a:cubicBezTo>
                    <a:cubicBezTo>
                      <a:pt x="461873" y="328104"/>
                      <a:pt x="469932" y="328104"/>
                      <a:pt x="477992" y="328104"/>
                    </a:cubicBezTo>
                    <a:cubicBezTo>
                      <a:pt x="479143" y="323496"/>
                      <a:pt x="479911" y="318888"/>
                      <a:pt x="481062" y="314664"/>
                    </a:cubicBezTo>
                    <a:cubicBezTo>
                      <a:pt x="486051" y="294313"/>
                      <a:pt x="499099" y="280105"/>
                      <a:pt x="514067" y="266282"/>
                    </a:cubicBezTo>
                    <a:cubicBezTo>
                      <a:pt x="551677" y="232107"/>
                      <a:pt x="566644" y="189484"/>
                      <a:pt x="557433" y="139566"/>
                    </a:cubicBezTo>
                    <a:cubicBezTo>
                      <a:pt x="544385" y="68144"/>
                      <a:pt x="476073" y="20529"/>
                      <a:pt x="404307" y="29745"/>
                    </a:cubicBezTo>
                    <a:cubicBezTo>
                      <a:pt x="329855" y="39729"/>
                      <a:pt x="273824" y="116526"/>
                      <a:pt x="289558" y="190252"/>
                    </a:cubicBezTo>
                    <a:cubicBezTo>
                      <a:pt x="296082" y="220971"/>
                      <a:pt x="310666" y="247082"/>
                      <a:pt x="334460" y="267434"/>
                    </a:cubicBezTo>
                    <a:cubicBezTo>
                      <a:pt x="349811" y="280489"/>
                      <a:pt x="361708" y="295465"/>
                      <a:pt x="366313" y="315432"/>
                    </a:cubicBezTo>
                    <a:cubicBezTo>
                      <a:pt x="367465" y="319656"/>
                      <a:pt x="368232" y="323496"/>
                      <a:pt x="369000" y="327720"/>
                    </a:cubicBezTo>
                    <a:cubicBezTo>
                      <a:pt x="377826" y="327720"/>
                      <a:pt x="385502" y="327720"/>
                      <a:pt x="395096" y="327720"/>
                    </a:cubicBezTo>
                    <a:close/>
                    <a:moveTo>
                      <a:pt x="519056" y="410661"/>
                    </a:moveTo>
                    <a:cubicBezTo>
                      <a:pt x="454965" y="410661"/>
                      <a:pt x="391642" y="410661"/>
                      <a:pt x="328320" y="410661"/>
                    </a:cubicBezTo>
                    <a:cubicBezTo>
                      <a:pt x="328320" y="413349"/>
                      <a:pt x="328320" y="415653"/>
                      <a:pt x="328320" y="417957"/>
                    </a:cubicBezTo>
                    <a:cubicBezTo>
                      <a:pt x="328320" y="460196"/>
                      <a:pt x="328320" y="502051"/>
                      <a:pt x="328320" y="544289"/>
                    </a:cubicBezTo>
                    <a:cubicBezTo>
                      <a:pt x="328320" y="576928"/>
                      <a:pt x="352114" y="600736"/>
                      <a:pt x="384734" y="600736"/>
                    </a:cubicBezTo>
                    <a:cubicBezTo>
                      <a:pt x="410447" y="600736"/>
                      <a:pt x="436544" y="600736"/>
                      <a:pt x="462257" y="600736"/>
                    </a:cubicBezTo>
                    <a:cubicBezTo>
                      <a:pt x="495262" y="600736"/>
                      <a:pt x="518672" y="576928"/>
                      <a:pt x="519056" y="544289"/>
                    </a:cubicBezTo>
                    <a:cubicBezTo>
                      <a:pt x="519056" y="522018"/>
                      <a:pt x="519056" y="500131"/>
                      <a:pt x="519056" y="477859"/>
                    </a:cubicBezTo>
                    <a:cubicBezTo>
                      <a:pt x="519056" y="455588"/>
                      <a:pt x="519056" y="433317"/>
                      <a:pt x="519056" y="410661"/>
                    </a:cubicBezTo>
                    <a:close/>
                    <a:moveTo>
                      <a:pt x="818400" y="819225"/>
                    </a:moveTo>
                    <a:cubicBezTo>
                      <a:pt x="818400" y="800410"/>
                      <a:pt x="820319" y="781978"/>
                      <a:pt x="818016" y="764315"/>
                    </a:cubicBezTo>
                    <a:cubicBezTo>
                      <a:pt x="810725" y="711708"/>
                      <a:pt x="780407" y="676765"/>
                      <a:pt x="730900" y="658718"/>
                    </a:cubicBezTo>
                    <a:cubicBezTo>
                      <a:pt x="727829" y="657566"/>
                      <a:pt x="723608" y="657950"/>
                      <a:pt x="720538" y="659102"/>
                    </a:cubicBezTo>
                    <a:cubicBezTo>
                      <a:pt x="704035" y="665630"/>
                      <a:pt x="687149" y="671773"/>
                      <a:pt x="671031" y="679837"/>
                    </a:cubicBezTo>
                    <a:cubicBezTo>
                      <a:pt x="613464" y="708252"/>
                      <a:pt x="582379" y="755483"/>
                      <a:pt x="574319" y="818841"/>
                    </a:cubicBezTo>
                    <a:cubicBezTo>
                      <a:pt x="629199" y="818841"/>
                      <a:pt x="683311" y="818841"/>
                      <a:pt x="738191" y="818841"/>
                    </a:cubicBezTo>
                    <a:cubicBezTo>
                      <a:pt x="738191" y="791578"/>
                      <a:pt x="738191" y="765083"/>
                      <a:pt x="738191" y="738203"/>
                    </a:cubicBezTo>
                    <a:cubicBezTo>
                      <a:pt x="747402" y="738203"/>
                      <a:pt x="756229" y="738203"/>
                      <a:pt x="765823" y="738203"/>
                    </a:cubicBezTo>
                    <a:cubicBezTo>
                      <a:pt x="765823" y="765467"/>
                      <a:pt x="765823" y="792346"/>
                      <a:pt x="765823" y="819225"/>
                    </a:cubicBezTo>
                    <a:cubicBezTo>
                      <a:pt x="783861" y="819225"/>
                      <a:pt x="801130" y="819225"/>
                      <a:pt x="818400" y="819225"/>
                    </a:cubicBezTo>
                    <a:close/>
                    <a:moveTo>
                      <a:pt x="710176" y="411429"/>
                    </a:moveTo>
                    <a:cubicBezTo>
                      <a:pt x="709024" y="411045"/>
                      <a:pt x="708641" y="410661"/>
                      <a:pt x="707873" y="410661"/>
                    </a:cubicBezTo>
                    <a:cubicBezTo>
                      <a:pt x="672566" y="410661"/>
                      <a:pt x="637258" y="410277"/>
                      <a:pt x="601951" y="410661"/>
                    </a:cubicBezTo>
                    <a:cubicBezTo>
                      <a:pt x="600032" y="410661"/>
                      <a:pt x="596578" y="412965"/>
                      <a:pt x="596195" y="414885"/>
                    </a:cubicBezTo>
                    <a:cubicBezTo>
                      <a:pt x="588903" y="436005"/>
                      <a:pt x="581611" y="457124"/>
                      <a:pt x="575087" y="478627"/>
                    </a:cubicBezTo>
                    <a:cubicBezTo>
                      <a:pt x="572017" y="487843"/>
                      <a:pt x="575854" y="497059"/>
                      <a:pt x="584298" y="502051"/>
                    </a:cubicBezTo>
                    <a:cubicBezTo>
                      <a:pt x="587751" y="504355"/>
                      <a:pt x="592357" y="505506"/>
                      <a:pt x="595427" y="508194"/>
                    </a:cubicBezTo>
                    <a:cubicBezTo>
                      <a:pt x="598113" y="510498"/>
                      <a:pt x="600800" y="513954"/>
                      <a:pt x="600800" y="517026"/>
                    </a:cubicBezTo>
                    <a:cubicBezTo>
                      <a:pt x="601567" y="527394"/>
                      <a:pt x="601184" y="537378"/>
                      <a:pt x="601184" y="547745"/>
                    </a:cubicBezTo>
                    <a:cubicBezTo>
                      <a:pt x="601184" y="575392"/>
                      <a:pt x="613464" y="587680"/>
                      <a:pt x="641096" y="587680"/>
                    </a:cubicBezTo>
                    <a:cubicBezTo>
                      <a:pt x="654912" y="587680"/>
                      <a:pt x="668728" y="587680"/>
                      <a:pt x="682544" y="587680"/>
                    </a:cubicBezTo>
                    <a:cubicBezTo>
                      <a:pt x="682544" y="597664"/>
                      <a:pt x="682544" y="606111"/>
                      <a:pt x="682544" y="615327"/>
                    </a:cubicBezTo>
                    <a:cubicBezTo>
                      <a:pt x="673333" y="615327"/>
                      <a:pt x="665274" y="615327"/>
                      <a:pt x="656447" y="615327"/>
                    </a:cubicBezTo>
                    <a:cubicBezTo>
                      <a:pt x="656447" y="628767"/>
                      <a:pt x="656447" y="641822"/>
                      <a:pt x="656447" y="655646"/>
                    </a:cubicBezTo>
                    <a:cubicBezTo>
                      <a:pt x="672182" y="649118"/>
                      <a:pt x="687533" y="642206"/>
                      <a:pt x="702884" y="636446"/>
                    </a:cubicBezTo>
                    <a:cubicBezTo>
                      <a:pt x="708257" y="634143"/>
                      <a:pt x="710559" y="631455"/>
                      <a:pt x="710559" y="625311"/>
                    </a:cubicBezTo>
                    <a:cubicBezTo>
                      <a:pt x="710176" y="594976"/>
                      <a:pt x="710176" y="564641"/>
                      <a:pt x="710559" y="534306"/>
                    </a:cubicBezTo>
                    <a:cubicBezTo>
                      <a:pt x="710559" y="530466"/>
                      <a:pt x="712862" y="525858"/>
                      <a:pt x="715549" y="522786"/>
                    </a:cubicBezTo>
                    <a:cubicBezTo>
                      <a:pt x="720921" y="516258"/>
                      <a:pt x="728213" y="511266"/>
                      <a:pt x="733202" y="504355"/>
                    </a:cubicBezTo>
                    <a:cubicBezTo>
                      <a:pt x="736272" y="500131"/>
                      <a:pt x="737040" y="493219"/>
                      <a:pt x="736272" y="488227"/>
                    </a:cubicBezTo>
                    <a:cubicBezTo>
                      <a:pt x="735121" y="481699"/>
                      <a:pt x="728981" y="479395"/>
                      <a:pt x="722457" y="479395"/>
                    </a:cubicBezTo>
                    <a:cubicBezTo>
                      <a:pt x="718619" y="479395"/>
                      <a:pt x="714781" y="479395"/>
                      <a:pt x="710176" y="479395"/>
                    </a:cubicBezTo>
                    <a:cubicBezTo>
                      <a:pt x="710176" y="455204"/>
                      <a:pt x="710176" y="432933"/>
                      <a:pt x="710176" y="411429"/>
                    </a:cubicBezTo>
                    <a:close/>
                    <a:moveTo>
                      <a:pt x="164448" y="588064"/>
                    </a:moveTo>
                    <a:cubicBezTo>
                      <a:pt x="165599" y="587680"/>
                      <a:pt x="165983" y="587296"/>
                      <a:pt x="166367" y="587296"/>
                    </a:cubicBezTo>
                    <a:cubicBezTo>
                      <a:pt x="181334" y="587296"/>
                      <a:pt x="196685" y="587296"/>
                      <a:pt x="211652" y="586912"/>
                    </a:cubicBezTo>
                    <a:cubicBezTo>
                      <a:pt x="231992" y="586528"/>
                      <a:pt x="245808" y="572704"/>
                      <a:pt x="245808" y="552353"/>
                    </a:cubicBezTo>
                    <a:cubicBezTo>
                      <a:pt x="245808" y="543137"/>
                      <a:pt x="246575" y="533922"/>
                      <a:pt x="245808" y="525090"/>
                    </a:cubicBezTo>
                    <a:cubicBezTo>
                      <a:pt x="244657" y="513954"/>
                      <a:pt x="248111" y="507810"/>
                      <a:pt x="258856" y="503203"/>
                    </a:cubicBezTo>
                    <a:cubicBezTo>
                      <a:pt x="272672" y="497443"/>
                      <a:pt x="275742" y="488227"/>
                      <a:pt x="271137" y="474019"/>
                    </a:cubicBezTo>
                    <a:cubicBezTo>
                      <a:pt x="264997" y="454820"/>
                      <a:pt x="258089" y="436005"/>
                      <a:pt x="251948" y="416805"/>
                    </a:cubicBezTo>
                    <a:cubicBezTo>
                      <a:pt x="250029" y="411429"/>
                      <a:pt x="247727" y="409509"/>
                      <a:pt x="241586" y="409509"/>
                    </a:cubicBezTo>
                    <a:cubicBezTo>
                      <a:pt x="209349" y="409893"/>
                      <a:pt x="176728" y="409509"/>
                      <a:pt x="144491" y="409509"/>
                    </a:cubicBezTo>
                    <a:cubicBezTo>
                      <a:pt x="142189" y="409509"/>
                      <a:pt x="139502" y="409893"/>
                      <a:pt x="136432" y="409893"/>
                    </a:cubicBezTo>
                    <a:cubicBezTo>
                      <a:pt x="136432" y="432549"/>
                      <a:pt x="136432" y="454436"/>
                      <a:pt x="136432" y="477475"/>
                    </a:cubicBezTo>
                    <a:cubicBezTo>
                      <a:pt x="132594" y="477475"/>
                      <a:pt x="129524" y="477475"/>
                      <a:pt x="126454" y="477475"/>
                    </a:cubicBezTo>
                    <a:cubicBezTo>
                      <a:pt x="119546" y="477091"/>
                      <a:pt x="113406" y="479011"/>
                      <a:pt x="110335" y="485923"/>
                    </a:cubicBezTo>
                    <a:cubicBezTo>
                      <a:pt x="107265" y="493219"/>
                      <a:pt x="109568" y="498979"/>
                      <a:pt x="114941" y="504355"/>
                    </a:cubicBezTo>
                    <a:cubicBezTo>
                      <a:pt x="120697" y="509730"/>
                      <a:pt x="126454" y="515106"/>
                      <a:pt x="131827" y="521250"/>
                    </a:cubicBezTo>
                    <a:cubicBezTo>
                      <a:pt x="134129" y="524322"/>
                      <a:pt x="136432" y="528546"/>
                      <a:pt x="136432" y="532386"/>
                    </a:cubicBezTo>
                    <a:cubicBezTo>
                      <a:pt x="136816" y="559265"/>
                      <a:pt x="136816" y="585760"/>
                      <a:pt x="136816" y="612639"/>
                    </a:cubicBezTo>
                    <a:cubicBezTo>
                      <a:pt x="136816" y="631839"/>
                      <a:pt x="136816" y="631839"/>
                      <a:pt x="154086" y="639134"/>
                    </a:cubicBezTo>
                    <a:cubicBezTo>
                      <a:pt x="166367" y="644126"/>
                      <a:pt x="178263" y="649118"/>
                      <a:pt x="190544" y="654494"/>
                    </a:cubicBezTo>
                    <a:cubicBezTo>
                      <a:pt x="190544" y="640670"/>
                      <a:pt x="190544" y="627615"/>
                      <a:pt x="190544" y="614175"/>
                    </a:cubicBezTo>
                    <a:cubicBezTo>
                      <a:pt x="181718" y="614175"/>
                      <a:pt x="173274" y="614175"/>
                      <a:pt x="164448" y="614175"/>
                    </a:cubicBezTo>
                    <a:cubicBezTo>
                      <a:pt x="164448" y="605343"/>
                      <a:pt x="164448" y="596896"/>
                      <a:pt x="164448" y="588064"/>
                    </a:cubicBezTo>
                    <a:close/>
                    <a:moveTo>
                      <a:pt x="546687" y="818841"/>
                    </a:moveTo>
                    <a:cubicBezTo>
                      <a:pt x="549374" y="786970"/>
                      <a:pt x="558585" y="757787"/>
                      <a:pt x="574703" y="730908"/>
                    </a:cubicBezTo>
                    <a:cubicBezTo>
                      <a:pt x="575471" y="729756"/>
                      <a:pt x="575087" y="726684"/>
                      <a:pt x="574319" y="725532"/>
                    </a:cubicBezTo>
                    <a:cubicBezTo>
                      <a:pt x="558201" y="703644"/>
                      <a:pt x="538245" y="687517"/>
                      <a:pt x="512148" y="677917"/>
                    </a:cubicBezTo>
                    <a:cubicBezTo>
                      <a:pt x="503705" y="716316"/>
                      <a:pt x="495262" y="753563"/>
                      <a:pt x="486435" y="793498"/>
                    </a:cubicBezTo>
                    <a:cubicBezTo>
                      <a:pt x="464560" y="771610"/>
                      <a:pt x="444220" y="750875"/>
                      <a:pt x="422728" y="729372"/>
                    </a:cubicBezTo>
                    <a:cubicBezTo>
                      <a:pt x="402004" y="750107"/>
                      <a:pt x="382048" y="770458"/>
                      <a:pt x="360940" y="791194"/>
                    </a:cubicBezTo>
                    <a:cubicBezTo>
                      <a:pt x="352497" y="753563"/>
                      <a:pt x="344054" y="715932"/>
                      <a:pt x="335611" y="677917"/>
                    </a:cubicBezTo>
                    <a:cubicBezTo>
                      <a:pt x="309515" y="687901"/>
                      <a:pt x="289175" y="703644"/>
                      <a:pt x="273824" y="725148"/>
                    </a:cubicBezTo>
                    <a:cubicBezTo>
                      <a:pt x="272672" y="726684"/>
                      <a:pt x="273440" y="730908"/>
                      <a:pt x="274591" y="733212"/>
                    </a:cubicBezTo>
                    <a:cubicBezTo>
                      <a:pt x="279580" y="744731"/>
                      <a:pt x="286488" y="755867"/>
                      <a:pt x="290326" y="768154"/>
                    </a:cubicBezTo>
                    <a:cubicBezTo>
                      <a:pt x="295315" y="784666"/>
                      <a:pt x="298385" y="801561"/>
                      <a:pt x="302607" y="818841"/>
                    </a:cubicBezTo>
                    <a:cubicBezTo>
                      <a:pt x="382816" y="818841"/>
                      <a:pt x="464176" y="818841"/>
                      <a:pt x="546687" y="818841"/>
                    </a:cubicBezTo>
                    <a:close/>
                    <a:moveTo>
                      <a:pt x="82320" y="818457"/>
                    </a:moveTo>
                    <a:cubicBezTo>
                      <a:pt x="82320" y="790810"/>
                      <a:pt x="82320" y="764315"/>
                      <a:pt x="82320" y="737435"/>
                    </a:cubicBezTo>
                    <a:cubicBezTo>
                      <a:pt x="91530" y="737435"/>
                      <a:pt x="100357" y="737435"/>
                      <a:pt x="109952" y="737435"/>
                    </a:cubicBezTo>
                    <a:cubicBezTo>
                      <a:pt x="109952" y="764699"/>
                      <a:pt x="109952" y="791578"/>
                      <a:pt x="109952" y="818457"/>
                    </a:cubicBezTo>
                    <a:cubicBezTo>
                      <a:pt x="164448" y="818457"/>
                      <a:pt x="217792" y="818457"/>
                      <a:pt x="271137" y="818457"/>
                    </a:cubicBezTo>
                    <a:cubicBezTo>
                      <a:pt x="273824" y="791194"/>
                      <a:pt x="249262" y="734748"/>
                      <a:pt x="229306" y="721308"/>
                    </a:cubicBezTo>
                    <a:cubicBezTo>
                      <a:pt x="223165" y="733212"/>
                      <a:pt x="217409" y="744731"/>
                      <a:pt x="210884" y="757403"/>
                    </a:cubicBezTo>
                    <a:cubicBezTo>
                      <a:pt x="185555" y="742043"/>
                      <a:pt x="161377" y="727068"/>
                      <a:pt x="136432" y="712860"/>
                    </a:cubicBezTo>
                    <a:cubicBezTo>
                      <a:pt x="127605" y="707868"/>
                      <a:pt x="123000" y="702109"/>
                      <a:pt x="121081" y="692125"/>
                    </a:cubicBezTo>
                    <a:cubicBezTo>
                      <a:pt x="119162" y="681373"/>
                      <a:pt x="115708" y="671005"/>
                      <a:pt x="113022" y="660254"/>
                    </a:cubicBezTo>
                    <a:cubicBezTo>
                      <a:pt x="110335" y="661022"/>
                      <a:pt x="109184" y="661406"/>
                      <a:pt x="107649" y="662174"/>
                    </a:cubicBezTo>
                    <a:cubicBezTo>
                      <a:pt x="105346" y="663326"/>
                      <a:pt x="103044" y="664094"/>
                      <a:pt x="100741" y="665246"/>
                    </a:cubicBezTo>
                    <a:cubicBezTo>
                      <a:pt x="56223" y="688285"/>
                      <a:pt x="32429" y="725148"/>
                      <a:pt x="28208" y="774682"/>
                    </a:cubicBezTo>
                    <a:cubicBezTo>
                      <a:pt x="27056" y="789274"/>
                      <a:pt x="28208" y="803865"/>
                      <a:pt x="28208" y="818841"/>
                    </a:cubicBezTo>
                    <a:cubicBezTo>
                      <a:pt x="45094" y="818841"/>
                      <a:pt x="61212" y="818841"/>
                      <a:pt x="76947" y="818841"/>
                    </a:cubicBezTo>
                    <a:cubicBezTo>
                      <a:pt x="78098" y="818841"/>
                      <a:pt x="79633" y="818841"/>
                      <a:pt x="82320" y="818457"/>
                    </a:cubicBezTo>
                    <a:close/>
                    <a:moveTo>
                      <a:pt x="300688" y="497059"/>
                    </a:moveTo>
                    <a:cubicBezTo>
                      <a:pt x="295699" y="504355"/>
                      <a:pt x="292245" y="513954"/>
                      <a:pt x="285337" y="518562"/>
                    </a:cubicBezTo>
                    <a:cubicBezTo>
                      <a:pt x="273440" y="526242"/>
                      <a:pt x="271905" y="535842"/>
                      <a:pt x="273056" y="548129"/>
                    </a:cubicBezTo>
                    <a:cubicBezTo>
                      <a:pt x="273440" y="550817"/>
                      <a:pt x="273056" y="553121"/>
                      <a:pt x="273056" y="555809"/>
                    </a:cubicBezTo>
                    <a:cubicBezTo>
                      <a:pt x="272672" y="581536"/>
                      <a:pt x="256554" y="603423"/>
                      <a:pt x="231992" y="611487"/>
                    </a:cubicBezTo>
                    <a:cubicBezTo>
                      <a:pt x="227771" y="613023"/>
                      <a:pt x="223165" y="613791"/>
                      <a:pt x="218560" y="615327"/>
                    </a:cubicBezTo>
                    <a:cubicBezTo>
                      <a:pt x="218560" y="633375"/>
                      <a:pt x="218560" y="651038"/>
                      <a:pt x="218560" y="669085"/>
                    </a:cubicBezTo>
                    <a:cubicBezTo>
                      <a:pt x="218560" y="671005"/>
                      <a:pt x="219711" y="673693"/>
                      <a:pt x="221246" y="674845"/>
                    </a:cubicBezTo>
                    <a:cubicBezTo>
                      <a:pt x="231992" y="684445"/>
                      <a:pt x="242738" y="694045"/>
                      <a:pt x="253867" y="703644"/>
                    </a:cubicBezTo>
                    <a:cubicBezTo>
                      <a:pt x="253483" y="703644"/>
                      <a:pt x="253867" y="703644"/>
                      <a:pt x="253867" y="703644"/>
                    </a:cubicBezTo>
                    <a:cubicBezTo>
                      <a:pt x="255786" y="701724"/>
                      <a:pt x="257705" y="699421"/>
                      <a:pt x="259624" y="697501"/>
                    </a:cubicBezTo>
                    <a:cubicBezTo>
                      <a:pt x="283418" y="671389"/>
                      <a:pt x="312201" y="653726"/>
                      <a:pt x="346741" y="645662"/>
                    </a:cubicBezTo>
                    <a:cubicBezTo>
                      <a:pt x="359789" y="642590"/>
                      <a:pt x="361324" y="641054"/>
                      <a:pt x="362475" y="626463"/>
                    </a:cubicBezTo>
                    <a:cubicBezTo>
                      <a:pt x="361324" y="626079"/>
                      <a:pt x="360557" y="625695"/>
                      <a:pt x="359405" y="625311"/>
                    </a:cubicBezTo>
                    <a:cubicBezTo>
                      <a:pt x="322947" y="614175"/>
                      <a:pt x="300304" y="583456"/>
                      <a:pt x="300304" y="545057"/>
                    </a:cubicBezTo>
                    <a:cubicBezTo>
                      <a:pt x="300688" y="528546"/>
                      <a:pt x="300688" y="512418"/>
                      <a:pt x="300688" y="497059"/>
                    </a:cubicBezTo>
                    <a:close/>
                    <a:moveTo>
                      <a:pt x="546687" y="496291"/>
                    </a:moveTo>
                    <a:cubicBezTo>
                      <a:pt x="546687" y="513186"/>
                      <a:pt x="546687" y="529698"/>
                      <a:pt x="546687" y="546593"/>
                    </a:cubicBezTo>
                    <a:cubicBezTo>
                      <a:pt x="546687" y="581152"/>
                      <a:pt x="524812" y="611487"/>
                      <a:pt x="492192" y="623391"/>
                    </a:cubicBezTo>
                    <a:cubicBezTo>
                      <a:pt x="489505" y="624543"/>
                      <a:pt x="486435" y="625695"/>
                      <a:pt x="484516" y="626463"/>
                    </a:cubicBezTo>
                    <a:cubicBezTo>
                      <a:pt x="484900" y="639518"/>
                      <a:pt x="491808" y="643742"/>
                      <a:pt x="503321" y="646046"/>
                    </a:cubicBezTo>
                    <a:cubicBezTo>
                      <a:pt x="535942" y="653342"/>
                      <a:pt x="563190" y="670237"/>
                      <a:pt x="585449" y="694813"/>
                    </a:cubicBezTo>
                    <a:cubicBezTo>
                      <a:pt x="588135" y="697885"/>
                      <a:pt x="590822" y="700956"/>
                      <a:pt x="593124" y="703644"/>
                    </a:cubicBezTo>
                    <a:cubicBezTo>
                      <a:pt x="604638" y="693661"/>
                      <a:pt x="615000" y="684445"/>
                      <a:pt x="625745" y="674845"/>
                    </a:cubicBezTo>
                    <a:cubicBezTo>
                      <a:pt x="626897" y="673693"/>
                      <a:pt x="628432" y="671773"/>
                      <a:pt x="628432" y="670237"/>
                    </a:cubicBezTo>
                    <a:cubicBezTo>
                      <a:pt x="628815" y="651806"/>
                      <a:pt x="628432" y="633375"/>
                      <a:pt x="628432" y="615327"/>
                    </a:cubicBezTo>
                    <a:cubicBezTo>
                      <a:pt x="625361" y="614559"/>
                      <a:pt x="623059" y="613791"/>
                      <a:pt x="620756" y="613407"/>
                    </a:cubicBezTo>
                    <a:cubicBezTo>
                      <a:pt x="596195" y="608031"/>
                      <a:pt x="577773" y="588832"/>
                      <a:pt x="574319" y="563873"/>
                    </a:cubicBezTo>
                    <a:cubicBezTo>
                      <a:pt x="573168" y="554273"/>
                      <a:pt x="573936" y="543905"/>
                      <a:pt x="573168" y="533922"/>
                    </a:cubicBezTo>
                    <a:cubicBezTo>
                      <a:pt x="573168" y="531234"/>
                      <a:pt x="572017" y="527394"/>
                      <a:pt x="569714" y="526242"/>
                    </a:cubicBezTo>
                    <a:cubicBezTo>
                      <a:pt x="558968" y="518562"/>
                      <a:pt x="551677" y="508578"/>
                      <a:pt x="546687" y="496291"/>
                    </a:cubicBezTo>
                    <a:close/>
                    <a:moveTo>
                      <a:pt x="122232" y="382246"/>
                    </a:moveTo>
                    <a:cubicBezTo>
                      <a:pt x="122232" y="309288"/>
                      <a:pt x="122232" y="237099"/>
                      <a:pt x="122232" y="164909"/>
                    </a:cubicBezTo>
                    <a:cubicBezTo>
                      <a:pt x="104195" y="164909"/>
                      <a:pt x="86541" y="164909"/>
                      <a:pt x="68888" y="164909"/>
                    </a:cubicBezTo>
                    <a:cubicBezTo>
                      <a:pt x="68888" y="237483"/>
                      <a:pt x="68888" y="310056"/>
                      <a:pt x="68888" y="382246"/>
                    </a:cubicBezTo>
                    <a:cubicBezTo>
                      <a:pt x="87309" y="382246"/>
                      <a:pt x="104579" y="382246"/>
                      <a:pt x="122232" y="382246"/>
                    </a:cubicBezTo>
                    <a:close/>
                    <a:moveTo>
                      <a:pt x="204360" y="274346"/>
                    </a:moveTo>
                    <a:cubicBezTo>
                      <a:pt x="204360" y="240555"/>
                      <a:pt x="204360" y="206764"/>
                      <a:pt x="204360" y="172973"/>
                    </a:cubicBezTo>
                    <a:cubicBezTo>
                      <a:pt x="204360" y="167213"/>
                      <a:pt x="203209" y="164909"/>
                      <a:pt x="196685" y="164909"/>
                    </a:cubicBezTo>
                    <a:cubicBezTo>
                      <a:pt x="184020" y="165293"/>
                      <a:pt x="170972" y="165293"/>
                      <a:pt x="158307" y="164909"/>
                    </a:cubicBezTo>
                    <a:cubicBezTo>
                      <a:pt x="152934" y="164909"/>
                      <a:pt x="150632" y="166061"/>
                      <a:pt x="150632" y="172205"/>
                    </a:cubicBezTo>
                    <a:cubicBezTo>
                      <a:pt x="150632" y="239787"/>
                      <a:pt x="150632" y="307369"/>
                      <a:pt x="150632" y="375334"/>
                    </a:cubicBezTo>
                    <a:cubicBezTo>
                      <a:pt x="150632" y="381094"/>
                      <a:pt x="152934" y="382630"/>
                      <a:pt x="158307" y="382630"/>
                    </a:cubicBezTo>
                    <a:cubicBezTo>
                      <a:pt x="170588" y="382246"/>
                      <a:pt x="182869" y="381862"/>
                      <a:pt x="195150" y="382630"/>
                    </a:cubicBezTo>
                    <a:cubicBezTo>
                      <a:pt x="203209" y="383014"/>
                      <a:pt x="204744" y="379942"/>
                      <a:pt x="204360" y="373031"/>
                    </a:cubicBezTo>
                    <a:cubicBezTo>
                      <a:pt x="204360" y="339624"/>
                      <a:pt x="204360" y="306985"/>
                      <a:pt x="204360" y="274346"/>
                    </a:cubicBezTo>
                    <a:close/>
                    <a:moveTo>
                      <a:pt x="738191" y="410661"/>
                    </a:moveTo>
                    <a:cubicBezTo>
                      <a:pt x="738191" y="423333"/>
                      <a:pt x="738575" y="434853"/>
                      <a:pt x="738191" y="446372"/>
                    </a:cubicBezTo>
                    <a:cubicBezTo>
                      <a:pt x="738191" y="450980"/>
                      <a:pt x="739343" y="453284"/>
                      <a:pt x="743564" y="455588"/>
                    </a:cubicBezTo>
                    <a:cubicBezTo>
                      <a:pt x="768510" y="469412"/>
                      <a:pt x="773499" y="502051"/>
                      <a:pt x="753926" y="523170"/>
                    </a:cubicBezTo>
                    <a:cubicBezTo>
                      <a:pt x="750088" y="527394"/>
                      <a:pt x="745867" y="531234"/>
                      <a:pt x="742029" y="535458"/>
                    </a:cubicBezTo>
                    <a:cubicBezTo>
                      <a:pt x="740878" y="536994"/>
                      <a:pt x="738575" y="538529"/>
                      <a:pt x="738575" y="540065"/>
                    </a:cubicBezTo>
                    <a:cubicBezTo>
                      <a:pt x="738191" y="552353"/>
                      <a:pt x="738575" y="564641"/>
                      <a:pt x="738575" y="577696"/>
                    </a:cubicBezTo>
                    <a:cubicBezTo>
                      <a:pt x="804968" y="541601"/>
                      <a:pt x="826076" y="475171"/>
                      <a:pt x="818784" y="411045"/>
                    </a:cubicBezTo>
                    <a:cubicBezTo>
                      <a:pt x="791920" y="410661"/>
                      <a:pt x="765823" y="410661"/>
                      <a:pt x="738191" y="410661"/>
                    </a:cubicBezTo>
                    <a:close/>
                    <a:moveTo>
                      <a:pt x="195150" y="136110"/>
                    </a:moveTo>
                    <a:cubicBezTo>
                      <a:pt x="193998" y="133422"/>
                      <a:pt x="193231" y="131502"/>
                      <a:pt x="192463" y="129198"/>
                    </a:cubicBezTo>
                    <a:cubicBezTo>
                      <a:pt x="177112" y="98479"/>
                      <a:pt x="161761" y="67760"/>
                      <a:pt x="146410" y="37425"/>
                    </a:cubicBezTo>
                    <a:cubicBezTo>
                      <a:pt x="144491" y="33969"/>
                      <a:pt x="140270" y="29745"/>
                      <a:pt x="137200" y="29745"/>
                    </a:cubicBezTo>
                    <a:cubicBezTo>
                      <a:pt x="134129" y="29745"/>
                      <a:pt x="129908" y="33969"/>
                      <a:pt x="127989" y="37809"/>
                    </a:cubicBezTo>
                    <a:cubicBezTo>
                      <a:pt x="112254" y="68144"/>
                      <a:pt x="97287" y="98863"/>
                      <a:pt x="81936" y="129582"/>
                    </a:cubicBezTo>
                    <a:cubicBezTo>
                      <a:pt x="80785" y="131502"/>
                      <a:pt x="80401" y="133806"/>
                      <a:pt x="79250" y="136110"/>
                    </a:cubicBezTo>
                    <a:cubicBezTo>
                      <a:pt x="117627" y="136110"/>
                      <a:pt x="155621" y="136110"/>
                      <a:pt x="195150" y="136110"/>
                    </a:cubicBezTo>
                    <a:close/>
                    <a:moveTo>
                      <a:pt x="423879" y="690205"/>
                    </a:moveTo>
                    <a:cubicBezTo>
                      <a:pt x="433090" y="680989"/>
                      <a:pt x="440766" y="671389"/>
                      <a:pt x="449976" y="664094"/>
                    </a:cubicBezTo>
                    <a:cubicBezTo>
                      <a:pt x="460722" y="655646"/>
                      <a:pt x="463025" y="646430"/>
                      <a:pt x="456884" y="634143"/>
                    </a:cubicBezTo>
                    <a:cubicBezTo>
                      <a:pt x="454581" y="629535"/>
                      <a:pt x="452663" y="627615"/>
                      <a:pt x="447674" y="627999"/>
                    </a:cubicBezTo>
                    <a:cubicBezTo>
                      <a:pt x="435009" y="628383"/>
                      <a:pt x="422728" y="627999"/>
                      <a:pt x="410064" y="627999"/>
                    </a:cubicBezTo>
                    <a:cubicBezTo>
                      <a:pt x="390875" y="627999"/>
                      <a:pt x="389724" y="629151"/>
                      <a:pt x="386270" y="647966"/>
                    </a:cubicBezTo>
                    <a:cubicBezTo>
                      <a:pt x="385886" y="649886"/>
                      <a:pt x="386653" y="652574"/>
                      <a:pt x="387805" y="654110"/>
                    </a:cubicBezTo>
                    <a:cubicBezTo>
                      <a:pt x="399318" y="666014"/>
                      <a:pt x="411215" y="677917"/>
                      <a:pt x="423879" y="690205"/>
                    </a:cubicBezTo>
                    <a:close/>
                    <a:moveTo>
                      <a:pt x="477608" y="356519"/>
                    </a:moveTo>
                    <a:cubicBezTo>
                      <a:pt x="440766" y="356519"/>
                      <a:pt x="405075" y="356519"/>
                      <a:pt x="370151" y="356519"/>
                    </a:cubicBezTo>
                    <a:cubicBezTo>
                      <a:pt x="370151" y="365735"/>
                      <a:pt x="370151" y="373799"/>
                      <a:pt x="370151" y="381862"/>
                    </a:cubicBezTo>
                    <a:cubicBezTo>
                      <a:pt x="406610" y="381862"/>
                      <a:pt x="442301" y="381862"/>
                      <a:pt x="477608" y="381862"/>
                    </a:cubicBezTo>
                    <a:cubicBezTo>
                      <a:pt x="477608" y="372647"/>
                      <a:pt x="477608" y="364583"/>
                      <a:pt x="477608" y="356519"/>
                    </a:cubicBezTo>
                    <a:close/>
                    <a:moveTo>
                      <a:pt x="208198" y="699805"/>
                    </a:moveTo>
                    <a:cubicBezTo>
                      <a:pt x="188625" y="684061"/>
                      <a:pt x="167134" y="675229"/>
                      <a:pt x="144108" y="666398"/>
                    </a:cubicBezTo>
                    <a:cubicBezTo>
                      <a:pt x="145259" y="671005"/>
                      <a:pt x="146026" y="674461"/>
                      <a:pt x="147178" y="677533"/>
                    </a:cubicBezTo>
                    <a:cubicBezTo>
                      <a:pt x="148713" y="681373"/>
                      <a:pt x="149864" y="687133"/>
                      <a:pt x="152934" y="689053"/>
                    </a:cubicBezTo>
                    <a:cubicBezTo>
                      <a:pt x="167902" y="698653"/>
                      <a:pt x="183253" y="707484"/>
                      <a:pt x="199371" y="717084"/>
                    </a:cubicBezTo>
                    <a:cubicBezTo>
                      <a:pt x="202058" y="711324"/>
                      <a:pt x="205128" y="705948"/>
                      <a:pt x="208198" y="699805"/>
                    </a:cubicBezTo>
                    <a:close/>
                    <a:moveTo>
                      <a:pt x="422728" y="323880"/>
                    </a:moveTo>
                    <a:cubicBezTo>
                      <a:pt x="423496" y="323880"/>
                      <a:pt x="423879" y="323880"/>
                      <a:pt x="424647" y="323880"/>
                    </a:cubicBezTo>
                    <a:cubicBezTo>
                      <a:pt x="427334" y="284713"/>
                      <a:pt x="429636" y="245546"/>
                      <a:pt x="432323" y="206380"/>
                    </a:cubicBezTo>
                    <a:cubicBezTo>
                      <a:pt x="425798" y="206380"/>
                      <a:pt x="420809" y="206380"/>
                      <a:pt x="414669" y="206380"/>
                    </a:cubicBezTo>
                    <a:cubicBezTo>
                      <a:pt x="417355" y="245546"/>
                      <a:pt x="420042" y="284713"/>
                      <a:pt x="422728" y="323880"/>
                    </a:cubicBezTo>
                    <a:close/>
                    <a:moveTo>
                      <a:pt x="401621" y="710556"/>
                    </a:moveTo>
                    <a:cubicBezTo>
                      <a:pt x="388956" y="697885"/>
                      <a:pt x="375908" y="684829"/>
                      <a:pt x="362859" y="671773"/>
                    </a:cubicBezTo>
                    <a:cubicBezTo>
                      <a:pt x="367465" y="692893"/>
                      <a:pt x="372070" y="714012"/>
                      <a:pt x="377059" y="735515"/>
                    </a:cubicBezTo>
                    <a:cubicBezTo>
                      <a:pt x="385886" y="726684"/>
                      <a:pt x="393945" y="718236"/>
                      <a:pt x="401621" y="710556"/>
                    </a:cubicBezTo>
                    <a:close/>
                    <a:moveTo>
                      <a:pt x="445755" y="709404"/>
                    </a:moveTo>
                    <a:cubicBezTo>
                      <a:pt x="454198" y="717852"/>
                      <a:pt x="462257" y="725916"/>
                      <a:pt x="470700" y="734748"/>
                    </a:cubicBezTo>
                    <a:cubicBezTo>
                      <a:pt x="475305" y="714012"/>
                      <a:pt x="479911" y="692893"/>
                      <a:pt x="484900" y="671005"/>
                    </a:cubicBezTo>
                    <a:cubicBezTo>
                      <a:pt x="470700" y="684445"/>
                      <a:pt x="457652" y="697117"/>
                      <a:pt x="445755" y="709404"/>
                    </a:cubicBezTo>
                    <a:close/>
                    <a:moveTo>
                      <a:pt x="383967" y="177581"/>
                    </a:moveTo>
                    <a:cubicBezTo>
                      <a:pt x="383967" y="171821"/>
                      <a:pt x="384351" y="166829"/>
                      <a:pt x="383967" y="162221"/>
                    </a:cubicBezTo>
                    <a:cubicBezTo>
                      <a:pt x="382816" y="154925"/>
                      <a:pt x="375908" y="149933"/>
                      <a:pt x="368232" y="151085"/>
                    </a:cubicBezTo>
                    <a:cubicBezTo>
                      <a:pt x="361324" y="151853"/>
                      <a:pt x="355951" y="157613"/>
                      <a:pt x="355951" y="164141"/>
                    </a:cubicBezTo>
                    <a:cubicBezTo>
                      <a:pt x="355951" y="171053"/>
                      <a:pt x="361708" y="177196"/>
                      <a:pt x="369767" y="177581"/>
                    </a:cubicBezTo>
                    <a:cubicBezTo>
                      <a:pt x="373989" y="177965"/>
                      <a:pt x="378594" y="177581"/>
                      <a:pt x="383967" y="177581"/>
                    </a:cubicBezTo>
                    <a:close/>
                    <a:moveTo>
                      <a:pt x="463408" y="177581"/>
                    </a:moveTo>
                    <a:cubicBezTo>
                      <a:pt x="468781" y="177581"/>
                      <a:pt x="473387" y="177965"/>
                      <a:pt x="477992" y="177581"/>
                    </a:cubicBezTo>
                    <a:cubicBezTo>
                      <a:pt x="486051" y="177196"/>
                      <a:pt x="491808" y="171053"/>
                      <a:pt x="491808" y="164141"/>
                    </a:cubicBezTo>
                    <a:cubicBezTo>
                      <a:pt x="491808" y="157613"/>
                      <a:pt x="485667" y="151469"/>
                      <a:pt x="478759" y="151085"/>
                    </a:cubicBezTo>
                    <a:cubicBezTo>
                      <a:pt x="471468" y="150701"/>
                      <a:pt x="464943" y="155693"/>
                      <a:pt x="463792" y="163373"/>
                    </a:cubicBezTo>
                    <a:cubicBezTo>
                      <a:pt x="463025" y="167597"/>
                      <a:pt x="463408" y="172205"/>
                      <a:pt x="463408" y="17758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13" name="Google Shape;513;p22"/>
              <p:cNvSpPr/>
              <p:nvPr/>
            </p:nvSpPr>
            <p:spPr>
              <a:xfrm>
                <a:off x="1637833" y="3887469"/>
                <a:ext cx="163897" cy="218283"/>
              </a:xfrm>
              <a:custGeom>
                <a:rect b="b" l="l" r="r" t="t"/>
                <a:pathLst>
                  <a:path extrusionOk="0" h="218283" w="163897">
                    <a:moveTo>
                      <a:pt x="94910" y="218284"/>
                    </a:moveTo>
                    <a:cubicBezTo>
                      <a:pt x="85316" y="218284"/>
                      <a:pt x="77257" y="218284"/>
                      <a:pt x="67662" y="218284"/>
                    </a:cubicBezTo>
                    <a:cubicBezTo>
                      <a:pt x="67662" y="198701"/>
                      <a:pt x="67662" y="179501"/>
                      <a:pt x="68046" y="160302"/>
                    </a:cubicBezTo>
                    <a:cubicBezTo>
                      <a:pt x="68046" y="157998"/>
                      <a:pt x="70732" y="154926"/>
                      <a:pt x="73035" y="153390"/>
                    </a:cubicBezTo>
                    <a:cubicBezTo>
                      <a:pt x="86467" y="142254"/>
                      <a:pt x="100283" y="131886"/>
                      <a:pt x="113715" y="120751"/>
                    </a:cubicBezTo>
                    <a:cubicBezTo>
                      <a:pt x="135207" y="103087"/>
                      <a:pt x="141731" y="80048"/>
                      <a:pt x="131369" y="57393"/>
                    </a:cubicBezTo>
                    <a:cubicBezTo>
                      <a:pt x="121007" y="35121"/>
                      <a:pt x="97213" y="23602"/>
                      <a:pt x="70732" y="28594"/>
                    </a:cubicBezTo>
                    <a:cubicBezTo>
                      <a:pt x="43868" y="33585"/>
                      <a:pt x="29285" y="51249"/>
                      <a:pt x="26598" y="81968"/>
                    </a:cubicBezTo>
                    <a:cubicBezTo>
                      <a:pt x="18155" y="81968"/>
                      <a:pt x="9328" y="81968"/>
                      <a:pt x="118" y="81968"/>
                    </a:cubicBezTo>
                    <a:cubicBezTo>
                      <a:pt x="-1034" y="59313"/>
                      <a:pt x="6258" y="40113"/>
                      <a:pt x="21993" y="24370"/>
                    </a:cubicBezTo>
                    <a:cubicBezTo>
                      <a:pt x="46171" y="-205"/>
                      <a:pt x="76105" y="-4813"/>
                      <a:pt x="107959" y="4402"/>
                    </a:cubicBezTo>
                    <a:cubicBezTo>
                      <a:pt x="139044" y="13234"/>
                      <a:pt x="157849" y="35505"/>
                      <a:pt x="162838" y="67376"/>
                    </a:cubicBezTo>
                    <a:cubicBezTo>
                      <a:pt x="167060" y="94256"/>
                      <a:pt x="158617" y="118063"/>
                      <a:pt x="138277" y="136494"/>
                    </a:cubicBezTo>
                    <a:cubicBezTo>
                      <a:pt x="126380" y="147246"/>
                      <a:pt x="112948" y="156846"/>
                      <a:pt x="100667" y="167213"/>
                    </a:cubicBezTo>
                    <a:cubicBezTo>
                      <a:pt x="97980" y="169517"/>
                      <a:pt x="95678" y="174125"/>
                      <a:pt x="95678" y="177581"/>
                    </a:cubicBezTo>
                    <a:cubicBezTo>
                      <a:pt x="94526" y="190637"/>
                      <a:pt x="94910" y="204076"/>
                      <a:pt x="94910" y="2182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14" name="Google Shape;514;p22"/>
              <p:cNvSpPr/>
              <p:nvPr/>
            </p:nvSpPr>
            <p:spPr>
              <a:xfrm>
                <a:off x="1677864" y="4133400"/>
                <a:ext cx="82127" cy="81789"/>
              </a:xfrm>
              <a:custGeom>
                <a:rect b="b" l="l" r="r" t="t"/>
                <a:pathLst>
                  <a:path extrusionOk="0" h="81789" w="82127">
                    <a:moveTo>
                      <a:pt x="41064" y="0"/>
                    </a:moveTo>
                    <a:cubicBezTo>
                      <a:pt x="64090" y="0"/>
                      <a:pt x="82128" y="18047"/>
                      <a:pt x="82128" y="41087"/>
                    </a:cubicBezTo>
                    <a:cubicBezTo>
                      <a:pt x="82128" y="64126"/>
                      <a:pt x="63707" y="81789"/>
                      <a:pt x="40680" y="81789"/>
                    </a:cubicBezTo>
                    <a:cubicBezTo>
                      <a:pt x="18037" y="81789"/>
                      <a:pt x="0" y="63742"/>
                      <a:pt x="0" y="41087"/>
                    </a:cubicBezTo>
                    <a:cubicBezTo>
                      <a:pt x="0" y="18047"/>
                      <a:pt x="18037" y="0"/>
                      <a:pt x="41064" y="0"/>
                    </a:cubicBezTo>
                    <a:close/>
                    <a:moveTo>
                      <a:pt x="41448" y="53374"/>
                    </a:moveTo>
                    <a:cubicBezTo>
                      <a:pt x="47588" y="53374"/>
                      <a:pt x="54112" y="46463"/>
                      <a:pt x="53729" y="40319"/>
                    </a:cubicBezTo>
                    <a:cubicBezTo>
                      <a:pt x="53729" y="34175"/>
                      <a:pt x="46820" y="27647"/>
                      <a:pt x="40680" y="28031"/>
                    </a:cubicBezTo>
                    <a:cubicBezTo>
                      <a:pt x="34540" y="28031"/>
                      <a:pt x="28016" y="34943"/>
                      <a:pt x="28399" y="41087"/>
                    </a:cubicBezTo>
                    <a:cubicBezTo>
                      <a:pt x="28783" y="47231"/>
                      <a:pt x="35307" y="53758"/>
                      <a:pt x="41448" y="5337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15" name="Google Shape;515;p22"/>
              <p:cNvSpPr/>
              <p:nvPr/>
            </p:nvSpPr>
            <p:spPr>
              <a:xfrm>
                <a:off x="1405000" y="4365329"/>
                <a:ext cx="94944" cy="41117"/>
              </a:xfrm>
              <a:custGeom>
                <a:rect b="b" l="l" r="r" t="t"/>
                <a:pathLst>
                  <a:path extrusionOk="0" h="41117" w="94944">
                    <a:moveTo>
                      <a:pt x="0" y="40703"/>
                    </a:moveTo>
                    <a:cubicBezTo>
                      <a:pt x="0" y="31103"/>
                      <a:pt x="0" y="22655"/>
                      <a:pt x="0" y="13440"/>
                    </a:cubicBezTo>
                    <a:cubicBezTo>
                      <a:pt x="16502" y="13440"/>
                      <a:pt x="32621" y="13056"/>
                      <a:pt x="48739" y="13440"/>
                    </a:cubicBezTo>
                    <a:cubicBezTo>
                      <a:pt x="58718" y="13824"/>
                      <a:pt x="66009" y="10752"/>
                      <a:pt x="68312" y="0"/>
                    </a:cubicBezTo>
                    <a:cubicBezTo>
                      <a:pt x="77139" y="0"/>
                      <a:pt x="85966" y="0"/>
                      <a:pt x="94792" y="0"/>
                    </a:cubicBezTo>
                    <a:cubicBezTo>
                      <a:pt x="96711" y="19199"/>
                      <a:pt x="80209" y="39167"/>
                      <a:pt x="59869" y="40319"/>
                    </a:cubicBezTo>
                    <a:cubicBezTo>
                      <a:pt x="40296" y="41855"/>
                      <a:pt x="20340" y="40703"/>
                      <a:pt x="0" y="407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pic>
        <p:nvPicPr>
          <p:cNvPr id="520" name="Google Shape;520;p23"/>
          <p:cNvPicPr preferRelativeResize="0"/>
          <p:nvPr>
            <p:ph idx="2" type="pic"/>
          </p:nvPr>
        </p:nvPicPr>
        <p:blipFill rotWithShape="1">
          <a:blip r:embed="rId3">
            <a:alphaModFix/>
          </a:blip>
          <a:srcRect b="0" l="3321" r="3320" t="0"/>
          <a:stretch/>
        </p:blipFill>
        <p:spPr>
          <a:xfrm>
            <a:off x="320540" y="335338"/>
            <a:ext cx="11578483" cy="6146707"/>
          </a:xfrm>
          <a:prstGeom prst="rect">
            <a:avLst/>
          </a:prstGeom>
          <a:solidFill>
            <a:srgbClr val="D8D8D8"/>
          </a:solidFill>
          <a:ln>
            <a:noFill/>
          </a:ln>
        </p:spPr>
      </p:pic>
      <p:sp>
        <p:nvSpPr>
          <p:cNvPr id="521" name="Google Shape;521;p23"/>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2" name="Google Shape;522;p23"/>
          <p:cNvSpPr txBox="1"/>
          <p:nvPr/>
        </p:nvSpPr>
        <p:spPr>
          <a:xfrm>
            <a:off x="1753849" y="2803631"/>
            <a:ext cx="3516007"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lang="en-IE" sz="4800">
                <a:solidFill>
                  <a:schemeClr val="lt1"/>
                </a:solidFill>
                <a:latin typeface="Calibri"/>
                <a:ea typeface="Calibri"/>
                <a:cs typeface="Calibri"/>
                <a:sym typeface="Calibri"/>
              </a:rPr>
              <a:t>Training Needs</a:t>
            </a:r>
            <a:endParaRPr/>
          </a:p>
        </p:txBody>
      </p:sp>
      <p:sp>
        <p:nvSpPr>
          <p:cNvPr id="523" name="Google Shape;523;p23"/>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lang="en-IE" sz="13000">
                <a:solidFill>
                  <a:schemeClr val="lt1"/>
                </a:solidFill>
                <a:latin typeface="Calibri"/>
                <a:ea typeface="Calibri"/>
                <a:cs typeface="Calibri"/>
                <a:sym typeface="Calibri"/>
              </a:rPr>
              <a:t>03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24"/>
          <p:cNvSpPr txBox="1"/>
          <p:nvPr>
            <p:ph idx="1" type="body"/>
          </p:nvPr>
        </p:nvSpPr>
        <p:spPr>
          <a:xfrm>
            <a:off x="3519101" y="429181"/>
            <a:ext cx="8437577" cy="4995245"/>
          </a:xfrm>
          <a:prstGeom prst="rect">
            <a:avLst/>
          </a:prstGeom>
          <a:noFill/>
          <a:ln>
            <a:noFill/>
          </a:ln>
        </p:spPr>
        <p:txBody>
          <a:bodyPr anchorCtr="0" anchor="t" bIns="45700" lIns="91425" spcFirstLastPara="1" rIns="91425" wrap="square" tIns="45700">
            <a:noAutofit/>
          </a:bodyPr>
          <a:lstStyle/>
          <a:p>
            <a:pPr indent="-342900" lvl="0" marL="342900" rtl="0" algn="l">
              <a:lnSpc>
                <a:spcPct val="112173"/>
              </a:lnSpc>
              <a:spcBef>
                <a:spcPts val="0"/>
              </a:spcBef>
              <a:spcAft>
                <a:spcPts val="0"/>
              </a:spcAft>
              <a:buClr>
                <a:srgbClr val="E8A116"/>
              </a:buClr>
              <a:buSzPts val="2300"/>
              <a:buFont typeface="Arial"/>
              <a:buChar char="•"/>
            </a:pPr>
            <a:r>
              <a:rPr b="1" lang="en-IE" sz="2300"/>
              <a:t>Training</a:t>
            </a:r>
            <a:r>
              <a:rPr lang="en-IE" sz="2300"/>
              <a:t> is a dynamic process involving active participation of trainees</a:t>
            </a:r>
            <a:endParaRPr/>
          </a:p>
          <a:p>
            <a:pPr indent="-342900" lvl="0" marL="342900" rtl="0" algn="l">
              <a:lnSpc>
                <a:spcPct val="112173"/>
              </a:lnSpc>
              <a:spcBef>
                <a:spcPts val="0"/>
              </a:spcBef>
              <a:spcAft>
                <a:spcPts val="0"/>
              </a:spcAft>
              <a:buClr>
                <a:srgbClr val="E8A116"/>
              </a:buClr>
              <a:buSzPts val="2300"/>
              <a:buFont typeface="Arial"/>
              <a:buChar char="•"/>
            </a:pPr>
            <a:r>
              <a:rPr b="1" lang="en-IE" sz="2300">
                <a:solidFill>
                  <a:srgbClr val="454545"/>
                </a:solidFill>
              </a:rPr>
              <a:t>Training </a:t>
            </a:r>
            <a:r>
              <a:rPr lang="en-IE" sz="2300">
                <a:solidFill>
                  <a:srgbClr val="454545"/>
                </a:solidFill>
              </a:rPr>
              <a:t>is the result of an effort planned by an organization to facilitate the learning of the skills required by people for performance of certain duties, involving the knowledge, attitudes and behaviours that are essential for this performance.</a:t>
            </a:r>
            <a:endParaRPr/>
          </a:p>
          <a:p>
            <a:pPr indent="-342900" lvl="0" marL="342900" rtl="0" algn="l">
              <a:lnSpc>
                <a:spcPct val="112173"/>
              </a:lnSpc>
              <a:spcBef>
                <a:spcPts val="0"/>
              </a:spcBef>
              <a:spcAft>
                <a:spcPts val="0"/>
              </a:spcAft>
              <a:buClr>
                <a:srgbClr val="E8A116"/>
              </a:buClr>
              <a:buSzPts val="2300"/>
              <a:buFont typeface="Arial"/>
              <a:buChar char="•"/>
            </a:pPr>
            <a:r>
              <a:rPr b="1" lang="en-IE" sz="2300">
                <a:solidFill>
                  <a:srgbClr val="454545"/>
                </a:solidFill>
              </a:rPr>
              <a:t>Hard skills </a:t>
            </a:r>
            <a:r>
              <a:rPr lang="en-IE" sz="2300">
                <a:solidFill>
                  <a:srgbClr val="454545"/>
                </a:solidFill>
              </a:rPr>
              <a:t>are the technical competencies and knowledge about the job</a:t>
            </a:r>
            <a:endParaRPr/>
          </a:p>
          <a:p>
            <a:pPr indent="-342900" lvl="0" marL="342900" rtl="0" algn="l">
              <a:lnSpc>
                <a:spcPct val="112173"/>
              </a:lnSpc>
              <a:spcBef>
                <a:spcPts val="0"/>
              </a:spcBef>
              <a:spcAft>
                <a:spcPts val="0"/>
              </a:spcAft>
              <a:buClr>
                <a:srgbClr val="E8A116"/>
              </a:buClr>
              <a:buSzPts val="2300"/>
              <a:buFont typeface="Arial"/>
              <a:buChar char="•"/>
            </a:pPr>
            <a:r>
              <a:rPr b="1" lang="en-IE" sz="2300">
                <a:solidFill>
                  <a:srgbClr val="454545"/>
                </a:solidFill>
              </a:rPr>
              <a:t>Soft skills </a:t>
            </a:r>
            <a:r>
              <a:rPr lang="en-IE" sz="2300">
                <a:solidFill>
                  <a:srgbClr val="454545"/>
                </a:solidFill>
              </a:rPr>
              <a:t>are the behavioural competencies associated with communication, interpersonal relations, ability to problem solve, decision making, leadership and capacity for teamwork. These skills are crucial in some business sectors and training should promote the individual capabilities that the trainees are sometimes unaware they possess.</a:t>
            </a:r>
            <a:endParaRPr/>
          </a:p>
          <a:p>
            <a:pPr indent="-342900" lvl="0" marL="342900" rtl="0" algn="l">
              <a:lnSpc>
                <a:spcPct val="112173"/>
              </a:lnSpc>
              <a:spcBef>
                <a:spcPts val="0"/>
              </a:spcBef>
              <a:spcAft>
                <a:spcPts val="0"/>
              </a:spcAft>
              <a:buClr>
                <a:srgbClr val="E8A116"/>
              </a:buClr>
              <a:buSzPts val="2300"/>
              <a:buFont typeface="Arial"/>
              <a:buChar char="•"/>
            </a:pPr>
            <a:r>
              <a:rPr b="1" lang="en-IE" sz="2300">
                <a:solidFill>
                  <a:srgbClr val="454545"/>
                </a:solidFill>
              </a:rPr>
              <a:t>Trainers </a:t>
            </a:r>
            <a:r>
              <a:rPr lang="en-IE" sz="2300">
                <a:solidFill>
                  <a:srgbClr val="454545"/>
                </a:solidFill>
              </a:rPr>
              <a:t>give instruction and feedback relating to the task at an </a:t>
            </a:r>
            <a:r>
              <a:rPr b="1" lang="en-IE" sz="2300">
                <a:solidFill>
                  <a:srgbClr val="E8A116"/>
                </a:solidFill>
              </a:rPr>
              <a:t>appropriate level </a:t>
            </a:r>
            <a:r>
              <a:rPr lang="en-IE" sz="2300">
                <a:solidFill>
                  <a:srgbClr val="454545"/>
                </a:solidFill>
              </a:rPr>
              <a:t>to the trainees needs. Good interpersonal relationships are developed between trainer and trainee. </a:t>
            </a:r>
            <a:endParaRPr/>
          </a:p>
        </p:txBody>
      </p:sp>
      <p:grpSp>
        <p:nvGrpSpPr>
          <p:cNvPr id="529" name="Google Shape;529;p24"/>
          <p:cNvGrpSpPr/>
          <p:nvPr/>
        </p:nvGrpSpPr>
        <p:grpSpPr>
          <a:xfrm flipH="1" rot="10800000">
            <a:off x="0" y="2053083"/>
            <a:ext cx="3390864" cy="4834792"/>
            <a:chOff x="0" y="-412420"/>
            <a:chExt cx="3390864" cy="4834792"/>
          </a:xfrm>
        </p:grpSpPr>
        <p:sp>
          <p:nvSpPr>
            <p:cNvPr id="530" name="Google Shape;530;p24"/>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31" name="Google Shape;531;p24"/>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2" name="Google Shape;532;p24"/>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3" name="Google Shape;533;p24"/>
          <p:cNvSpPr txBox="1"/>
          <p:nvPr/>
        </p:nvSpPr>
        <p:spPr>
          <a:xfrm>
            <a:off x="341841" y="2647056"/>
            <a:ext cx="2547060"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b="0" i="0" lang="en-IE" sz="3600">
                <a:solidFill>
                  <a:schemeClr val="lt1"/>
                </a:solidFill>
                <a:latin typeface="Calibri"/>
                <a:ea typeface="Calibri"/>
                <a:cs typeface="Calibri"/>
                <a:sym typeface="Calibri"/>
              </a:rPr>
              <a:t>3.1 Introduction to Training</a:t>
            </a:r>
            <a:endParaRPr/>
          </a:p>
          <a:p>
            <a:pPr indent="0" lvl="0" marL="0" marR="0" rtl="0" algn="l">
              <a:lnSpc>
                <a:spcPct val="103333"/>
              </a:lnSpc>
              <a:spcBef>
                <a:spcPts val="0"/>
              </a:spcBef>
              <a:spcAft>
                <a:spcPts val="0"/>
              </a:spcAft>
              <a:buClr>
                <a:srgbClr val="086575"/>
              </a:buClr>
              <a:buSzPts val="3600"/>
              <a:buFont typeface="Arial"/>
              <a:buNone/>
            </a:pPr>
            <a:r>
              <a:t/>
            </a:r>
            <a:endParaRPr b="0" i="0" sz="3600">
              <a:solidFill>
                <a:srgbClr val="086575"/>
              </a:solidFill>
              <a:latin typeface="Calibri"/>
              <a:ea typeface="Calibri"/>
              <a:cs typeface="Calibri"/>
              <a:sym typeface="Calibri"/>
            </a:endParaRPr>
          </a:p>
        </p:txBody>
      </p:sp>
      <p:cxnSp>
        <p:nvCxnSpPr>
          <p:cNvPr id="534" name="Google Shape;534;p24"/>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grpSp>
        <p:nvGrpSpPr>
          <p:cNvPr id="535" name="Google Shape;535;p24"/>
          <p:cNvGrpSpPr/>
          <p:nvPr/>
        </p:nvGrpSpPr>
        <p:grpSpPr>
          <a:xfrm>
            <a:off x="1928933" y="581726"/>
            <a:ext cx="959968" cy="957223"/>
            <a:chOff x="8711101" y="501407"/>
            <a:chExt cx="959968" cy="957223"/>
          </a:xfrm>
        </p:grpSpPr>
        <p:sp>
          <p:nvSpPr>
            <p:cNvPr id="536" name="Google Shape;536;p24"/>
            <p:cNvSpPr/>
            <p:nvPr/>
          </p:nvSpPr>
          <p:spPr>
            <a:xfrm>
              <a:off x="9191085" y="537063"/>
              <a:ext cx="449814" cy="493697"/>
            </a:xfrm>
            <a:custGeom>
              <a:rect b="b" l="l" r="r" t="t"/>
              <a:pathLst>
                <a:path extrusionOk="0" h="493697" w="449814">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537" name="Google Shape;537;p24"/>
            <p:cNvGrpSpPr/>
            <p:nvPr/>
          </p:nvGrpSpPr>
          <p:grpSpPr>
            <a:xfrm>
              <a:off x="8711101" y="501407"/>
              <a:ext cx="959968" cy="957223"/>
              <a:chOff x="8711101" y="501407"/>
              <a:chExt cx="959968" cy="957223"/>
            </a:xfrm>
          </p:grpSpPr>
          <p:sp>
            <p:nvSpPr>
              <p:cNvPr id="538" name="Google Shape;538;p24"/>
              <p:cNvSpPr/>
              <p:nvPr/>
            </p:nvSpPr>
            <p:spPr>
              <a:xfrm>
                <a:off x="8711101" y="501407"/>
                <a:ext cx="959968" cy="619864"/>
              </a:xfrm>
              <a:custGeom>
                <a:rect b="b" l="l" r="r" t="t"/>
                <a:pathLst>
                  <a:path extrusionOk="0" h="619864" w="959968">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9" name="Google Shape;539;p24"/>
              <p:cNvSpPr/>
              <p:nvPr/>
            </p:nvSpPr>
            <p:spPr>
              <a:xfrm>
                <a:off x="9281598" y="565176"/>
                <a:ext cx="298960" cy="78854"/>
              </a:xfrm>
              <a:custGeom>
                <a:rect b="b" l="l" r="r" t="t"/>
                <a:pathLst>
                  <a:path extrusionOk="0" h="78854" w="298960">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0" name="Google Shape;540;p24"/>
              <p:cNvSpPr/>
              <p:nvPr/>
            </p:nvSpPr>
            <p:spPr>
              <a:xfrm>
                <a:off x="9396794" y="740027"/>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1" name="Google Shape;541;p24"/>
              <p:cNvSpPr/>
              <p:nvPr/>
            </p:nvSpPr>
            <p:spPr>
              <a:xfrm>
                <a:off x="9396794" y="803111"/>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2" name="Google Shape;542;p24"/>
              <p:cNvSpPr/>
              <p:nvPr/>
            </p:nvSpPr>
            <p:spPr>
              <a:xfrm>
                <a:off x="9396794" y="866194"/>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3" name="Google Shape;543;p24"/>
              <p:cNvSpPr/>
              <p:nvPr/>
            </p:nvSpPr>
            <p:spPr>
              <a:xfrm>
                <a:off x="9396794" y="932021"/>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4" name="Google Shape;544;p24"/>
              <p:cNvSpPr/>
              <p:nvPr/>
            </p:nvSpPr>
            <p:spPr>
              <a:xfrm>
                <a:off x="8760472" y="1121271"/>
                <a:ext cx="191993" cy="337359"/>
              </a:xfrm>
              <a:custGeom>
                <a:rect b="b" l="l" r="r" t="t"/>
                <a:pathLst>
                  <a:path extrusionOk="0" h="337359" w="191993">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5" name="Google Shape;545;p24"/>
              <p:cNvSpPr/>
              <p:nvPr/>
            </p:nvSpPr>
            <p:spPr>
              <a:xfrm>
                <a:off x="8982636" y="1121271"/>
                <a:ext cx="191993" cy="337359"/>
              </a:xfrm>
              <a:custGeom>
                <a:rect b="b" l="l" r="r" t="t"/>
                <a:pathLst>
                  <a:path extrusionOk="0" h="337359" w="191993">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6" name="Google Shape;546;p24"/>
              <p:cNvSpPr/>
              <p:nvPr/>
            </p:nvSpPr>
            <p:spPr>
              <a:xfrm>
                <a:off x="9207543" y="1121271"/>
                <a:ext cx="191993" cy="337359"/>
              </a:xfrm>
              <a:custGeom>
                <a:rect b="b" l="l" r="r" t="t"/>
                <a:pathLst>
                  <a:path extrusionOk="0" h="337359" w="191993">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7" name="Google Shape;547;p24"/>
              <p:cNvSpPr/>
              <p:nvPr/>
            </p:nvSpPr>
            <p:spPr>
              <a:xfrm>
                <a:off x="9429707" y="1121271"/>
                <a:ext cx="191993" cy="337359"/>
              </a:xfrm>
              <a:custGeom>
                <a:rect b="b" l="l" r="r" t="t"/>
                <a:pathLst>
                  <a:path extrusionOk="0" h="337359" w="191993">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25"/>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09675" lvl="0" marL="1209675" rtl="0" algn="l">
              <a:lnSpc>
                <a:spcPct val="90000"/>
              </a:lnSpc>
              <a:spcBef>
                <a:spcPts val="0"/>
              </a:spcBef>
              <a:spcAft>
                <a:spcPts val="0"/>
              </a:spcAft>
              <a:buClr>
                <a:srgbClr val="424242"/>
              </a:buClr>
              <a:buSzPts val="1800"/>
              <a:buNone/>
            </a:pPr>
            <a:r>
              <a:rPr lang="en-IE" sz="1800"/>
              <a:t>	</a:t>
            </a:r>
            <a:endParaRPr/>
          </a:p>
          <a:p>
            <a:pPr indent="-1209675" lvl="0" marL="1209675" rtl="0" algn="l">
              <a:lnSpc>
                <a:spcPct val="90000"/>
              </a:lnSpc>
              <a:spcBef>
                <a:spcPts val="1000"/>
              </a:spcBef>
              <a:spcAft>
                <a:spcPts val="0"/>
              </a:spcAft>
              <a:buClr>
                <a:srgbClr val="424242"/>
              </a:buClr>
              <a:buSzPts val="1800"/>
              <a:buNone/>
            </a:pPr>
            <a:r>
              <a:rPr b="1" lang="en-IE" sz="1800"/>
              <a:t>Exercise</a:t>
            </a:r>
            <a:r>
              <a:rPr lang="en-IE" sz="1800"/>
              <a:t>:	Make a list of your hard and soft skills. Ask a friend to write what they feel are your hard and soft skills. How do they compare?</a:t>
            </a:r>
            <a:endParaRPr b="1" sz="1800"/>
          </a:p>
          <a:p>
            <a:pPr indent="-1209675" lvl="0" marL="1209675" rtl="0" algn="l">
              <a:lnSpc>
                <a:spcPct val="90000"/>
              </a:lnSpc>
              <a:spcBef>
                <a:spcPts val="1000"/>
              </a:spcBef>
              <a:spcAft>
                <a:spcPts val="0"/>
              </a:spcAft>
              <a:buClr>
                <a:srgbClr val="424242"/>
              </a:buClr>
              <a:buSzPts val="1800"/>
              <a:buNone/>
            </a:pPr>
            <a:r>
              <a:rPr b="1" lang="en-IE" sz="1800"/>
              <a:t>Websites: </a:t>
            </a:r>
            <a:r>
              <a:rPr lang="en-IE" sz="1800"/>
              <a:t>	Training - Introduction &amp; Overview https://www.tutor2u.net/business/reference/training-introduction-overview</a:t>
            </a:r>
            <a:endParaRPr sz="1800"/>
          </a:p>
          <a:p>
            <a:pPr indent="-1209675" lvl="0" marL="1209675" rtl="0" algn="l">
              <a:lnSpc>
                <a:spcPct val="90000"/>
              </a:lnSpc>
              <a:spcBef>
                <a:spcPts val="1000"/>
              </a:spcBef>
              <a:spcAft>
                <a:spcPts val="0"/>
              </a:spcAft>
              <a:buClr>
                <a:srgbClr val="424242"/>
              </a:buClr>
              <a:buSzPts val="1800"/>
              <a:buNone/>
            </a:pPr>
            <a:r>
              <a:rPr b="1" lang="en-IE" sz="1800"/>
              <a:t>YouTube: 	</a:t>
            </a:r>
            <a:r>
              <a:rPr lang="en-IE" sz="1800"/>
              <a:t>Introduction to training adults </a:t>
            </a:r>
            <a:r>
              <a:rPr lang="en-IE" sz="1800" u="sng">
                <a:solidFill>
                  <a:schemeClr val="hlink"/>
                </a:solidFill>
                <a:hlinkClick r:id="rId3"/>
              </a:rPr>
              <a:t>https://www.youtube.com/watch?v=l3t8xiFJF9M</a:t>
            </a:r>
            <a:r>
              <a:rPr lang="en-IE" sz="1800"/>
              <a:t> </a:t>
            </a:r>
            <a:endParaRPr sz="1800"/>
          </a:p>
          <a:p>
            <a:pPr indent="-1209675" lvl="0" marL="1209675" rtl="0" algn="l">
              <a:lnSpc>
                <a:spcPct val="90000"/>
              </a:lnSpc>
              <a:spcBef>
                <a:spcPts val="1000"/>
              </a:spcBef>
              <a:spcAft>
                <a:spcPts val="0"/>
              </a:spcAft>
              <a:buClr>
                <a:srgbClr val="424242"/>
              </a:buClr>
              <a:buSzPts val="1800"/>
              <a:buNone/>
            </a:pPr>
            <a:r>
              <a:rPr b="1" lang="en-IE" sz="1800"/>
              <a:t>	</a:t>
            </a:r>
            <a:r>
              <a:rPr lang="en-IE" sz="1800"/>
              <a:t>What are the Adult Learning Principles </a:t>
            </a:r>
            <a:r>
              <a:rPr lang="en-IE" sz="1800" u="sng">
                <a:solidFill>
                  <a:schemeClr val="hlink"/>
                </a:solidFill>
                <a:hlinkClick r:id="rId4"/>
              </a:rPr>
              <a:t>https://www.youtube.com/watch?v=h5FlW4-NKXE</a:t>
            </a:r>
            <a:r>
              <a:rPr lang="en-IE" sz="1800"/>
              <a:t> </a:t>
            </a:r>
            <a:endParaRPr sz="1800"/>
          </a:p>
          <a:p>
            <a:pPr indent="-1209675" lvl="0" marL="1209675" rtl="0" algn="l">
              <a:lnSpc>
                <a:spcPct val="90000"/>
              </a:lnSpc>
              <a:spcBef>
                <a:spcPts val="1000"/>
              </a:spcBef>
              <a:spcAft>
                <a:spcPts val="0"/>
              </a:spcAft>
              <a:buClr>
                <a:srgbClr val="424242"/>
              </a:buClr>
              <a:buSzPts val="1800"/>
              <a:buNone/>
            </a:pPr>
            <a:r>
              <a:rPr b="1" lang="en-IE" sz="1800"/>
              <a:t>Case Study: 	</a:t>
            </a:r>
            <a:r>
              <a:rPr lang="en-IE" sz="1800"/>
              <a:t>Les Cinq Tiots</a:t>
            </a:r>
            <a:endParaRPr sz="1800"/>
          </a:p>
          <a:p>
            <a:pPr indent="-1209675" lvl="0" marL="1209675" rtl="0" algn="l">
              <a:lnSpc>
                <a:spcPct val="90000"/>
              </a:lnSpc>
              <a:spcBef>
                <a:spcPts val="1000"/>
              </a:spcBef>
              <a:spcAft>
                <a:spcPts val="0"/>
              </a:spcAft>
              <a:buClr>
                <a:srgbClr val="424242"/>
              </a:buClr>
              <a:buSzPts val="1800"/>
              <a:buNone/>
            </a:pPr>
            <a:r>
              <a:rPr b="1" lang="en-IE" sz="1800"/>
              <a:t>Publication</a:t>
            </a:r>
            <a:r>
              <a:rPr lang="en-IE" sz="1800"/>
              <a:t>: 	Blanchard, P.N., and J.W. Thacker (2003). Effective Training: Systems, Strategies, and Practices.  </a:t>
            </a:r>
            <a:endParaRPr/>
          </a:p>
          <a:p>
            <a:pPr indent="-1209675" lvl="0" marL="1209675" rtl="0" algn="l">
              <a:lnSpc>
                <a:spcPct val="90000"/>
              </a:lnSpc>
              <a:spcBef>
                <a:spcPts val="1000"/>
              </a:spcBef>
              <a:spcAft>
                <a:spcPts val="0"/>
              </a:spcAft>
              <a:buClr>
                <a:srgbClr val="424242"/>
              </a:buClr>
              <a:buSzPts val="1800"/>
              <a:buNone/>
            </a:pPr>
            <a:r>
              <a:rPr lang="en-IE" sz="1800"/>
              <a:t>	People in Need. 2017. Agricultural Trainings Guideline. Available at </a:t>
            </a:r>
            <a:r>
              <a:rPr lang="en-IE" sz="1800" u="sng">
                <a:solidFill>
                  <a:srgbClr val="87AF3F"/>
                </a:solidFill>
                <a:hlinkClick r:id="rId5">
                  <a:extLst>
                    <a:ext uri="{A12FA001-AC4F-418D-AE19-62706E023703}">
                      <ahyp:hlinkClr val="tx"/>
                    </a:ext>
                  </a:extLst>
                </a:hlinkClick>
              </a:rPr>
              <a:t>https://resources.peopleinneed.net/documents/612-trainings-guideline-v4-final.pdf</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p>
          <a:p>
            <a:pPr indent="-1095375" lvl="0" marL="1209675" rtl="0" algn="l">
              <a:lnSpc>
                <a:spcPct val="100000"/>
              </a:lnSpc>
              <a:spcBef>
                <a:spcPts val="400"/>
              </a:spcBef>
              <a:spcAft>
                <a:spcPts val="0"/>
              </a:spcAft>
              <a:buClr>
                <a:srgbClr val="E8A116"/>
              </a:buClr>
              <a:buSzPts val="1800"/>
              <a:buFont typeface="Arial"/>
              <a:buNone/>
            </a:pPr>
            <a:r>
              <a:t/>
            </a:r>
            <a:endParaRPr sz="1800"/>
          </a:p>
        </p:txBody>
      </p:sp>
      <p:sp>
        <p:nvSpPr>
          <p:cNvPr id="554" name="Google Shape;554;p25"/>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555" name="Google Shape;555;p25"/>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26"/>
          <p:cNvSpPr/>
          <p:nvPr/>
        </p:nvSpPr>
        <p:spPr>
          <a:xfrm>
            <a:off x="7832" y="-1"/>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6"/>
          <p:cNvSpPr/>
          <p:nvPr/>
        </p:nvSpPr>
        <p:spPr>
          <a:xfrm>
            <a:off x="674686" y="0"/>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62" name="Google Shape;562;p26"/>
          <p:cNvCxnSpPr/>
          <p:nvPr/>
        </p:nvCxnSpPr>
        <p:spPr>
          <a:xfrm rot="10800000">
            <a:off x="0" y="1812838"/>
            <a:ext cx="3317380" cy="0"/>
          </a:xfrm>
          <a:prstGeom prst="straightConnector1">
            <a:avLst/>
          </a:prstGeom>
          <a:noFill/>
          <a:ln cap="flat" cmpd="sng" w="34925">
            <a:solidFill>
              <a:srgbClr val="E8A116"/>
            </a:solidFill>
            <a:prstDash val="solid"/>
            <a:miter lim="800000"/>
            <a:headEnd len="sm" w="sm" type="none"/>
            <a:tailEnd len="sm" w="sm" type="none"/>
          </a:ln>
        </p:spPr>
      </p:cxnSp>
      <p:sp>
        <p:nvSpPr>
          <p:cNvPr id="563" name="Google Shape;563;p26"/>
          <p:cNvSpPr txBox="1"/>
          <p:nvPr/>
        </p:nvSpPr>
        <p:spPr>
          <a:xfrm>
            <a:off x="468003" y="2349780"/>
            <a:ext cx="3281807" cy="3428836"/>
          </a:xfrm>
          <a:prstGeom prst="rect">
            <a:avLst/>
          </a:prstGeom>
          <a:noFill/>
          <a:ln>
            <a:noFill/>
          </a:ln>
        </p:spPr>
        <p:txBody>
          <a:bodyPr anchorCtr="0" anchor="t" bIns="45700" lIns="91425" spcFirstLastPara="1" rIns="91425" wrap="square" tIns="45700">
            <a:noAutofit/>
          </a:bodyPr>
          <a:lstStyle/>
          <a:p>
            <a:pPr indent="-14288" lvl="0" marL="14288" marR="0" rtl="0" algn="l">
              <a:lnSpc>
                <a:spcPct val="90000"/>
              </a:lnSpc>
              <a:spcBef>
                <a:spcPts val="0"/>
              </a:spcBef>
              <a:spcAft>
                <a:spcPts val="0"/>
              </a:spcAft>
              <a:buClr>
                <a:schemeClr val="lt1"/>
              </a:buClr>
              <a:buSzPts val="2400"/>
              <a:buFont typeface="Arial"/>
              <a:buNone/>
            </a:pPr>
            <a:r>
              <a:rPr b="0" i="0" lang="en-IE" sz="2400">
                <a:solidFill>
                  <a:schemeClr val="lt1"/>
                </a:solidFill>
                <a:latin typeface="Calibri"/>
                <a:ea typeface="Calibri"/>
                <a:cs typeface="Calibri"/>
                <a:sym typeface="Calibri"/>
              </a:rPr>
              <a:t>The </a:t>
            </a:r>
            <a:r>
              <a:rPr b="1" i="0" lang="en-IE" sz="2400">
                <a:solidFill>
                  <a:schemeClr val="lt1"/>
                </a:solidFill>
                <a:latin typeface="Calibri"/>
                <a:ea typeface="Calibri"/>
                <a:cs typeface="Calibri"/>
                <a:sym typeface="Calibri"/>
              </a:rPr>
              <a:t>Training Cycle </a:t>
            </a:r>
            <a:r>
              <a:rPr b="0" i="0" lang="en-IE" sz="2400">
                <a:solidFill>
                  <a:schemeClr val="lt1"/>
                </a:solidFill>
                <a:latin typeface="Calibri"/>
                <a:ea typeface="Calibri"/>
                <a:cs typeface="Calibri"/>
                <a:sym typeface="Calibri"/>
              </a:rPr>
              <a:t>is a systematic approach to the development, delivery, and continuous improvement of a training program. There are four steps in the training process that are mutually necessary for any training program to be effective</a:t>
            </a:r>
            <a:endParaRPr/>
          </a:p>
        </p:txBody>
      </p:sp>
      <p:sp>
        <p:nvSpPr>
          <p:cNvPr id="564" name="Google Shape;564;p26"/>
          <p:cNvSpPr txBox="1"/>
          <p:nvPr>
            <p:ph idx="2" type="body"/>
          </p:nvPr>
        </p:nvSpPr>
        <p:spPr>
          <a:xfrm>
            <a:off x="559120" y="704551"/>
            <a:ext cx="3133585"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3.2 The Training Cycle</a:t>
            </a:r>
            <a:endParaRPr/>
          </a:p>
        </p:txBody>
      </p:sp>
      <p:grpSp>
        <p:nvGrpSpPr>
          <p:cNvPr id="565" name="Google Shape;565;p26"/>
          <p:cNvGrpSpPr/>
          <p:nvPr/>
        </p:nvGrpSpPr>
        <p:grpSpPr>
          <a:xfrm>
            <a:off x="6559450" y="1752901"/>
            <a:ext cx="3765284" cy="3764536"/>
            <a:chOff x="6386850" y="1698685"/>
            <a:chExt cx="3765284" cy="3764536"/>
          </a:xfrm>
        </p:grpSpPr>
        <p:sp>
          <p:nvSpPr>
            <p:cNvPr id="566" name="Google Shape;566;p26"/>
            <p:cNvSpPr/>
            <p:nvPr/>
          </p:nvSpPr>
          <p:spPr>
            <a:xfrm>
              <a:off x="7798816" y="1698685"/>
              <a:ext cx="2294703" cy="2657618"/>
            </a:xfrm>
            <a:custGeom>
              <a:rect b="b" l="l" r="r" t="t"/>
              <a:pathLst>
                <a:path extrusionOk="0" h="2657618" w="2294703">
                  <a:moveTo>
                    <a:pt x="470676" y="0"/>
                  </a:moveTo>
                  <a:cubicBezTo>
                    <a:pt x="312508" y="0"/>
                    <a:pt x="154341" y="20404"/>
                    <a:pt x="0" y="59936"/>
                  </a:cubicBezTo>
                  <a:cubicBezTo>
                    <a:pt x="1007680" y="321362"/>
                    <a:pt x="1612288" y="1349213"/>
                    <a:pt x="1352077" y="2355384"/>
                  </a:cubicBezTo>
                  <a:cubicBezTo>
                    <a:pt x="1325290" y="2458680"/>
                    <a:pt x="1289575" y="2559424"/>
                    <a:pt x="1246207" y="2657619"/>
                  </a:cubicBezTo>
                  <a:cubicBezTo>
                    <a:pt x="1766629" y="2421698"/>
                    <a:pt x="2151843" y="1963883"/>
                    <a:pt x="2294704" y="1411700"/>
                  </a:cubicBezTo>
                  <a:cubicBezTo>
                    <a:pt x="2079137" y="581513"/>
                    <a:pt x="1327842" y="0"/>
                    <a:pt x="470676" y="0"/>
                  </a:cubicBezTo>
                </a:path>
              </a:pathLst>
            </a:custGeom>
            <a:gradFill>
              <a:gsLst>
                <a:gs pos="0">
                  <a:srgbClr val="296B5F">
                    <a:alpha val="61960"/>
                  </a:srgbClr>
                </a:gs>
                <a:gs pos="1000">
                  <a:srgbClr val="296B5F">
                    <a:alpha val="61960"/>
                  </a:srgbClr>
                </a:gs>
                <a:gs pos="58999">
                  <a:srgbClr val="296B5F"/>
                </a:gs>
                <a:gs pos="100000">
                  <a:srgbClr val="296B5F"/>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7" name="Google Shape;567;p26"/>
            <p:cNvSpPr/>
            <p:nvPr/>
          </p:nvSpPr>
          <p:spPr>
            <a:xfrm>
              <a:off x="7493961" y="3110386"/>
              <a:ext cx="2658173" cy="2294172"/>
            </a:xfrm>
            <a:custGeom>
              <a:rect b="b" l="l" r="r" t="t"/>
              <a:pathLst>
                <a:path extrusionOk="0" h="2294172" w="2658173">
                  <a:moveTo>
                    <a:pt x="775531" y="1411701"/>
                  </a:moveTo>
                  <a:cubicBezTo>
                    <a:pt x="508942" y="1411701"/>
                    <a:pt x="243629" y="1355590"/>
                    <a:pt x="0" y="1245918"/>
                  </a:cubicBezTo>
                  <a:cubicBezTo>
                    <a:pt x="235976" y="1766220"/>
                    <a:pt x="693896" y="2151345"/>
                    <a:pt x="1246207" y="2294173"/>
                  </a:cubicBezTo>
                  <a:cubicBezTo>
                    <a:pt x="2252611" y="2032747"/>
                    <a:pt x="2857219" y="1006171"/>
                    <a:pt x="2598284" y="0"/>
                  </a:cubicBezTo>
                  <a:cubicBezTo>
                    <a:pt x="2383992" y="831462"/>
                    <a:pt x="1632697" y="1412976"/>
                    <a:pt x="775531" y="1411701"/>
                  </a:cubicBezTo>
                </a:path>
              </a:pathLst>
            </a:custGeom>
            <a:gradFill>
              <a:gsLst>
                <a:gs pos="0">
                  <a:srgbClr val="E8A116"/>
                </a:gs>
                <a:gs pos="36000">
                  <a:srgbClr val="E8A116"/>
                </a:gs>
                <a:gs pos="94000">
                  <a:srgbClr val="E8A116">
                    <a:alpha val="40000"/>
                  </a:srgbClr>
                </a:gs>
                <a:gs pos="100000">
                  <a:srgbClr val="E8A116">
                    <a:alpha val="4000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8" name="Google Shape;568;p26"/>
            <p:cNvSpPr/>
            <p:nvPr/>
          </p:nvSpPr>
          <p:spPr>
            <a:xfrm>
              <a:off x="6445464" y="2805601"/>
              <a:ext cx="2294703" cy="2657620"/>
            </a:xfrm>
            <a:custGeom>
              <a:rect b="b" l="l" r="r" t="t"/>
              <a:pathLst>
                <a:path extrusionOk="0" h="2657620" w="2294703">
                  <a:moveTo>
                    <a:pt x="1824028" y="2657619"/>
                  </a:moveTo>
                  <a:cubicBezTo>
                    <a:pt x="1982196" y="2657619"/>
                    <a:pt x="2140363" y="2637215"/>
                    <a:pt x="2294704" y="2597682"/>
                  </a:cubicBezTo>
                  <a:cubicBezTo>
                    <a:pt x="1287024" y="2337531"/>
                    <a:pt x="681141" y="1309681"/>
                    <a:pt x="942627" y="302234"/>
                  </a:cubicBezTo>
                  <a:cubicBezTo>
                    <a:pt x="969414" y="198939"/>
                    <a:pt x="1005129" y="98194"/>
                    <a:pt x="1048497" y="0"/>
                  </a:cubicBezTo>
                  <a:cubicBezTo>
                    <a:pt x="528075" y="235921"/>
                    <a:pt x="142861" y="693735"/>
                    <a:pt x="0" y="1245918"/>
                  </a:cubicBezTo>
                  <a:cubicBezTo>
                    <a:pt x="214291" y="2077381"/>
                    <a:pt x="964312" y="2658894"/>
                    <a:pt x="1824028" y="2657619"/>
                  </a:cubicBezTo>
                </a:path>
              </a:pathLst>
            </a:custGeom>
            <a:gradFill>
              <a:gsLst>
                <a:gs pos="0">
                  <a:srgbClr val="296B5F"/>
                </a:gs>
                <a:gs pos="29000">
                  <a:srgbClr val="296B5F"/>
                </a:gs>
                <a:gs pos="85000">
                  <a:srgbClr val="296B5F">
                    <a:alpha val="61960"/>
                  </a:srgbClr>
                </a:gs>
                <a:gs pos="100000">
                  <a:srgbClr val="296B5F">
                    <a:alpha val="6196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9" name="Google Shape;569;p26"/>
            <p:cNvSpPr/>
            <p:nvPr/>
          </p:nvSpPr>
          <p:spPr>
            <a:xfrm>
              <a:off x="6386850" y="1758622"/>
              <a:ext cx="2658173" cy="2294172"/>
            </a:xfrm>
            <a:custGeom>
              <a:rect b="b" l="l" r="r" t="t"/>
              <a:pathLst>
                <a:path extrusionOk="0" h="2294172" w="2658173">
                  <a:moveTo>
                    <a:pt x="1882642" y="881197"/>
                  </a:moveTo>
                  <a:cubicBezTo>
                    <a:pt x="2149231" y="881197"/>
                    <a:pt x="2414545" y="937308"/>
                    <a:pt x="2658173" y="1046979"/>
                  </a:cubicBezTo>
                  <a:cubicBezTo>
                    <a:pt x="2422198" y="527953"/>
                    <a:pt x="1964277" y="142828"/>
                    <a:pt x="1411967" y="0"/>
                  </a:cubicBezTo>
                  <a:cubicBezTo>
                    <a:pt x="405562" y="261426"/>
                    <a:pt x="-199046" y="1286726"/>
                    <a:pt x="59890" y="2294173"/>
                  </a:cubicBezTo>
                  <a:cubicBezTo>
                    <a:pt x="274181" y="1462711"/>
                    <a:pt x="1024201" y="882472"/>
                    <a:pt x="1882642" y="881197"/>
                  </a:cubicBezTo>
                </a:path>
              </a:pathLst>
            </a:custGeom>
            <a:gradFill>
              <a:gsLst>
                <a:gs pos="0">
                  <a:srgbClr val="E8A116"/>
                </a:gs>
                <a:gs pos="36000">
                  <a:srgbClr val="E8A116"/>
                </a:gs>
                <a:gs pos="94000">
                  <a:srgbClr val="E8A116">
                    <a:alpha val="40000"/>
                  </a:srgbClr>
                </a:gs>
                <a:gs pos="100000">
                  <a:srgbClr val="E8A116">
                    <a:alpha val="4000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70" name="Google Shape;570;p26"/>
          <p:cNvSpPr txBox="1"/>
          <p:nvPr/>
        </p:nvSpPr>
        <p:spPr>
          <a:xfrm>
            <a:off x="7343146" y="2988482"/>
            <a:ext cx="2294703" cy="780376"/>
          </a:xfrm>
          <a:prstGeom prst="rect">
            <a:avLst/>
          </a:prstGeom>
          <a:noFill/>
          <a:ln>
            <a:noFill/>
          </a:ln>
        </p:spPr>
        <p:txBody>
          <a:bodyPr anchorCtr="0" anchor="t" bIns="45700" lIns="91425" spcFirstLastPara="1" rIns="91425" wrap="square" tIns="45700">
            <a:noAutofit/>
          </a:bodyPr>
          <a:lstStyle/>
          <a:p>
            <a:pPr indent="0" lvl="0" marL="0" marR="0" rtl="0" algn="ctr">
              <a:lnSpc>
                <a:spcPct val="89444"/>
              </a:lnSpc>
              <a:spcBef>
                <a:spcPts val="0"/>
              </a:spcBef>
              <a:spcAft>
                <a:spcPts val="0"/>
              </a:spcAft>
              <a:buClr>
                <a:srgbClr val="296B5F"/>
              </a:buClr>
              <a:buSzPts val="3600"/>
              <a:buFont typeface="Arial"/>
              <a:buNone/>
            </a:pPr>
            <a:r>
              <a:rPr b="0" i="0" lang="en-IE" sz="3600">
                <a:solidFill>
                  <a:srgbClr val="296B5F"/>
                </a:solidFill>
                <a:latin typeface="Calibri"/>
                <a:ea typeface="Calibri"/>
                <a:cs typeface="Calibri"/>
                <a:sym typeface="Calibri"/>
              </a:rPr>
              <a:t>The Training Cycle</a:t>
            </a:r>
            <a:endParaRPr/>
          </a:p>
        </p:txBody>
      </p:sp>
      <p:sp>
        <p:nvSpPr>
          <p:cNvPr id="571" name="Google Shape;571;p26"/>
          <p:cNvSpPr txBox="1"/>
          <p:nvPr/>
        </p:nvSpPr>
        <p:spPr>
          <a:xfrm>
            <a:off x="10266119" y="1678376"/>
            <a:ext cx="1715210" cy="780376"/>
          </a:xfrm>
          <a:prstGeom prst="rect">
            <a:avLst/>
          </a:prstGeom>
          <a:noFill/>
          <a:ln>
            <a:noFill/>
          </a:ln>
        </p:spPr>
        <p:txBody>
          <a:bodyPr anchorCtr="0" anchor="t" bIns="45700" lIns="91425" spcFirstLastPara="1" rIns="91425" wrap="square" tIns="45700">
            <a:noAutofit/>
          </a:bodyPr>
          <a:lstStyle/>
          <a:p>
            <a:pPr indent="0" lvl="0" marL="0" marR="0" rtl="0" algn="l">
              <a:lnSpc>
                <a:spcPct val="96666"/>
              </a:lnSpc>
              <a:spcBef>
                <a:spcPts val="0"/>
              </a:spcBef>
              <a:spcAft>
                <a:spcPts val="0"/>
              </a:spcAft>
              <a:buClr>
                <a:srgbClr val="E8A116"/>
              </a:buClr>
              <a:buSzPts val="2400"/>
              <a:buFont typeface="Arial"/>
              <a:buNone/>
            </a:pPr>
            <a:r>
              <a:rPr b="1" i="0" lang="en-IE" sz="2400">
                <a:solidFill>
                  <a:srgbClr val="E8A116"/>
                </a:solidFill>
                <a:latin typeface="Calibri"/>
                <a:ea typeface="Calibri"/>
                <a:cs typeface="Calibri"/>
                <a:sym typeface="Calibri"/>
              </a:rPr>
              <a:t>STAGE 01</a:t>
            </a:r>
            <a:endParaRPr/>
          </a:p>
          <a:p>
            <a:pPr indent="0" lvl="0" marL="0" marR="0" rtl="0" algn="l">
              <a:lnSpc>
                <a:spcPct val="105454"/>
              </a:lnSpc>
              <a:spcBef>
                <a:spcPts val="0"/>
              </a:spcBef>
              <a:spcAft>
                <a:spcPts val="0"/>
              </a:spcAft>
              <a:buClr>
                <a:srgbClr val="296B5F"/>
              </a:buClr>
              <a:buSzPts val="2200"/>
              <a:buFont typeface="Arial"/>
              <a:buNone/>
            </a:pPr>
            <a:r>
              <a:rPr b="0" i="0" lang="en-IE" sz="2200">
                <a:solidFill>
                  <a:srgbClr val="296B5F"/>
                </a:solidFill>
                <a:latin typeface="Calibri"/>
                <a:ea typeface="Calibri"/>
                <a:cs typeface="Calibri"/>
                <a:sym typeface="Calibri"/>
              </a:rPr>
              <a:t>Needs Assessment &amp; Analysis </a:t>
            </a:r>
            <a:endParaRPr/>
          </a:p>
        </p:txBody>
      </p:sp>
      <p:sp>
        <p:nvSpPr>
          <p:cNvPr id="572" name="Google Shape;572;p26"/>
          <p:cNvSpPr txBox="1"/>
          <p:nvPr/>
        </p:nvSpPr>
        <p:spPr>
          <a:xfrm>
            <a:off x="10083093" y="4707730"/>
            <a:ext cx="2605525" cy="780376"/>
          </a:xfrm>
          <a:prstGeom prst="rect">
            <a:avLst/>
          </a:prstGeom>
          <a:noFill/>
          <a:ln>
            <a:noFill/>
          </a:ln>
        </p:spPr>
        <p:txBody>
          <a:bodyPr anchorCtr="0" anchor="t" bIns="45700" lIns="91425" spcFirstLastPara="1" rIns="91425" wrap="square" tIns="45700">
            <a:noAutofit/>
          </a:bodyPr>
          <a:lstStyle/>
          <a:p>
            <a:pPr indent="0" lvl="0" marL="0" marR="0" rtl="0" algn="l">
              <a:lnSpc>
                <a:spcPct val="96666"/>
              </a:lnSpc>
              <a:spcBef>
                <a:spcPts val="0"/>
              </a:spcBef>
              <a:spcAft>
                <a:spcPts val="0"/>
              </a:spcAft>
              <a:buClr>
                <a:srgbClr val="E8A116"/>
              </a:buClr>
              <a:buSzPts val="2400"/>
              <a:buFont typeface="Arial"/>
              <a:buNone/>
            </a:pPr>
            <a:r>
              <a:rPr b="1" i="0" lang="en-IE" sz="2400">
                <a:solidFill>
                  <a:srgbClr val="E8A116"/>
                </a:solidFill>
                <a:latin typeface="Calibri"/>
                <a:ea typeface="Calibri"/>
                <a:cs typeface="Calibri"/>
                <a:sym typeface="Calibri"/>
              </a:rPr>
              <a:t>STAGE 02</a:t>
            </a:r>
            <a:endParaRPr/>
          </a:p>
          <a:p>
            <a:pPr indent="0" lvl="0" marL="0" marR="0" rtl="0" algn="l">
              <a:lnSpc>
                <a:spcPct val="105454"/>
              </a:lnSpc>
              <a:spcBef>
                <a:spcPts val="0"/>
              </a:spcBef>
              <a:spcAft>
                <a:spcPts val="0"/>
              </a:spcAft>
              <a:buClr>
                <a:srgbClr val="296B5F"/>
              </a:buClr>
              <a:buSzPts val="2200"/>
              <a:buFont typeface="Arial"/>
              <a:buNone/>
            </a:pPr>
            <a:r>
              <a:rPr b="0" i="0" lang="en-IE" sz="2200">
                <a:solidFill>
                  <a:srgbClr val="296B5F"/>
                </a:solidFill>
                <a:latin typeface="Calibri"/>
                <a:ea typeface="Calibri"/>
                <a:cs typeface="Calibri"/>
                <a:sym typeface="Calibri"/>
              </a:rPr>
              <a:t>Design &amp; Development</a:t>
            </a:r>
            <a:endParaRPr/>
          </a:p>
        </p:txBody>
      </p:sp>
      <p:sp>
        <p:nvSpPr>
          <p:cNvPr id="573" name="Google Shape;573;p26"/>
          <p:cNvSpPr txBox="1"/>
          <p:nvPr/>
        </p:nvSpPr>
        <p:spPr>
          <a:xfrm>
            <a:off x="4804914" y="1677969"/>
            <a:ext cx="1976533" cy="780376"/>
          </a:xfrm>
          <a:prstGeom prst="rect">
            <a:avLst/>
          </a:prstGeom>
          <a:noFill/>
          <a:ln>
            <a:noFill/>
          </a:ln>
        </p:spPr>
        <p:txBody>
          <a:bodyPr anchorCtr="0" anchor="t" bIns="45700" lIns="91425" spcFirstLastPara="1" rIns="91425" wrap="square" tIns="45700">
            <a:noAutofit/>
          </a:bodyPr>
          <a:lstStyle/>
          <a:p>
            <a:pPr indent="0" lvl="0" marL="0" marR="0" rtl="0" algn="r">
              <a:lnSpc>
                <a:spcPct val="96666"/>
              </a:lnSpc>
              <a:spcBef>
                <a:spcPts val="0"/>
              </a:spcBef>
              <a:spcAft>
                <a:spcPts val="0"/>
              </a:spcAft>
              <a:buClr>
                <a:srgbClr val="E8A116"/>
              </a:buClr>
              <a:buSzPts val="2400"/>
              <a:buFont typeface="Arial"/>
              <a:buNone/>
            </a:pPr>
            <a:r>
              <a:rPr b="1" i="0" lang="en-IE" sz="2400">
                <a:solidFill>
                  <a:srgbClr val="E8A116"/>
                </a:solidFill>
                <a:latin typeface="Calibri"/>
                <a:ea typeface="Calibri"/>
                <a:cs typeface="Calibri"/>
                <a:sym typeface="Calibri"/>
              </a:rPr>
              <a:t>STAGE 04</a:t>
            </a:r>
            <a:endParaRPr/>
          </a:p>
          <a:p>
            <a:pPr indent="0" lvl="0" marL="0" marR="0" rtl="0" algn="r">
              <a:lnSpc>
                <a:spcPct val="105454"/>
              </a:lnSpc>
              <a:spcBef>
                <a:spcPts val="0"/>
              </a:spcBef>
              <a:spcAft>
                <a:spcPts val="0"/>
              </a:spcAft>
              <a:buClr>
                <a:srgbClr val="296B5F"/>
              </a:buClr>
              <a:buSzPts val="2200"/>
              <a:buFont typeface="Arial"/>
              <a:buNone/>
            </a:pPr>
            <a:r>
              <a:rPr b="0" i="0" lang="en-IE" sz="2200">
                <a:solidFill>
                  <a:srgbClr val="296B5F"/>
                </a:solidFill>
                <a:latin typeface="Calibri"/>
                <a:ea typeface="Calibri"/>
                <a:cs typeface="Calibri"/>
                <a:sym typeface="Calibri"/>
              </a:rPr>
              <a:t>Evaluation</a:t>
            </a:r>
            <a:endParaRPr/>
          </a:p>
        </p:txBody>
      </p:sp>
      <p:sp>
        <p:nvSpPr>
          <p:cNvPr id="574" name="Google Shape;574;p26"/>
          <p:cNvSpPr txBox="1"/>
          <p:nvPr/>
        </p:nvSpPr>
        <p:spPr>
          <a:xfrm>
            <a:off x="4178081" y="4695283"/>
            <a:ext cx="2605525" cy="780376"/>
          </a:xfrm>
          <a:prstGeom prst="rect">
            <a:avLst/>
          </a:prstGeom>
          <a:noFill/>
          <a:ln>
            <a:noFill/>
          </a:ln>
        </p:spPr>
        <p:txBody>
          <a:bodyPr anchorCtr="0" anchor="t" bIns="45700" lIns="91425" spcFirstLastPara="1" rIns="91425" wrap="square" tIns="45700">
            <a:noAutofit/>
          </a:bodyPr>
          <a:lstStyle/>
          <a:p>
            <a:pPr indent="0" lvl="0" marL="0" marR="0" rtl="0" algn="r">
              <a:lnSpc>
                <a:spcPct val="96666"/>
              </a:lnSpc>
              <a:spcBef>
                <a:spcPts val="0"/>
              </a:spcBef>
              <a:spcAft>
                <a:spcPts val="0"/>
              </a:spcAft>
              <a:buClr>
                <a:srgbClr val="E8A116"/>
              </a:buClr>
              <a:buSzPts val="2400"/>
              <a:buFont typeface="Arial"/>
              <a:buNone/>
            </a:pPr>
            <a:r>
              <a:rPr b="1" i="0" lang="en-IE" sz="2400">
                <a:solidFill>
                  <a:srgbClr val="E8A116"/>
                </a:solidFill>
                <a:latin typeface="Calibri"/>
                <a:ea typeface="Calibri"/>
                <a:cs typeface="Calibri"/>
                <a:sym typeface="Calibri"/>
              </a:rPr>
              <a:t>STAGE 03</a:t>
            </a:r>
            <a:endParaRPr/>
          </a:p>
          <a:p>
            <a:pPr indent="0" lvl="0" marL="0" marR="0" rtl="0" algn="r">
              <a:lnSpc>
                <a:spcPct val="105454"/>
              </a:lnSpc>
              <a:spcBef>
                <a:spcPts val="0"/>
              </a:spcBef>
              <a:spcAft>
                <a:spcPts val="0"/>
              </a:spcAft>
              <a:buClr>
                <a:srgbClr val="296B5F"/>
              </a:buClr>
              <a:buSzPts val="2200"/>
              <a:buFont typeface="Arial"/>
              <a:buNone/>
            </a:pPr>
            <a:r>
              <a:rPr b="0" i="0" lang="en-IE" sz="2200">
                <a:solidFill>
                  <a:srgbClr val="296B5F"/>
                </a:solidFill>
                <a:latin typeface="Calibri"/>
                <a:ea typeface="Calibri"/>
                <a:cs typeface="Calibri"/>
                <a:sym typeface="Calibri"/>
              </a:rPr>
              <a:t>Implementation &amp; Delivery</a:t>
            </a:r>
            <a:endParaRPr/>
          </a:p>
        </p:txBody>
      </p:sp>
      <p:sp>
        <p:nvSpPr>
          <p:cNvPr id="575" name="Google Shape;575;p26"/>
          <p:cNvSpPr txBox="1"/>
          <p:nvPr/>
        </p:nvSpPr>
        <p:spPr>
          <a:xfrm>
            <a:off x="9021971" y="2510234"/>
            <a:ext cx="1061122" cy="780376"/>
          </a:xfrm>
          <a:prstGeom prst="rect">
            <a:avLst/>
          </a:prstGeom>
          <a:noFill/>
          <a:ln>
            <a:noFill/>
          </a:ln>
        </p:spPr>
        <p:txBody>
          <a:bodyPr anchorCtr="0" anchor="t" bIns="45700" lIns="91425" spcFirstLastPara="1" rIns="91425" wrap="square" tIns="45700">
            <a:noAutofit/>
          </a:bodyPr>
          <a:lstStyle/>
          <a:p>
            <a:pPr indent="0" lvl="0" marL="0" marR="0" rtl="0" algn="ctr">
              <a:lnSpc>
                <a:spcPct val="725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01</a:t>
            </a:r>
            <a:endParaRPr b="0" i="0" sz="3200">
              <a:solidFill>
                <a:schemeClr val="lt1"/>
              </a:solidFill>
              <a:latin typeface="Calibri"/>
              <a:ea typeface="Calibri"/>
              <a:cs typeface="Calibri"/>
              <a:sym typeface="Calibri"/>
            </a:endParaRPr>
          </a:p>
        </p:txBody>
      </p:sp>
      <p:sp>
        <p:nvSpPr>
          <p:cNvPr id="576" name="Google Shape;576;p26"/>
          <p:cNvSpPr txBox="1"/>
          <p:nvPr/>
        </p:nvSpPr>
        <p:spPr>
          <a:xfrm>
            <a:off x="8904332" y="4579336"/>
            <a:ext cx="1061122" cy="780376"/>
          </a:xfrm>
          <a:prstGeom prst="rect">
            <a:avLst/>
          </a:prstGeom>
          <a:noFill/>
          <a:ln>
            <a:noFill/>
          </a:ln>
        </p:spPr>
        <p:txBody>
          <a:bodyPr anchorCtr="0" anchor="t" bIns="45700" lIns="91425" spcFirstLastPara="1" rIns="91425" wrap="square" tIns="45700">
            <a:noAutofit/>
          </a:bodyPr>
          <a:lstStyle/>
          <a:p>
            <a:pPr indent="0" lvl="0" marL="0" marR="0" rtl="0" algn="ctr">
              <a:lnSpc>
                <a:spcPct val="725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02</a:t>
            </a:r>
            <a:endParaRPr b="0" i="0" sz="3200">
              <a:solidFill>
                <a:schemeClr val="lt1"/>
              </a:solidFill>
              <a:latin typeface="Calibri"/>
              <a:ea typeface="Calibri"/>
              <a:cs typeface="Calibri"/>
              <a:sym typeface="Calibri"/>
            </a:endParaRPr>
          </a:p>
        </p:txBody>
      </p:sp>
      <p:sp>
        <p:nvSpPr>
          <p:cNvPr id="577" name="Google Shape;577;p26"/>
          <p:cNvSpPr txBox="1"/>
          <p:nvPr/>
        </p:nvSpPr>
        <p:spPr>
          <a:xfrm>
            <a:off x="6727486" y="4164126"/>
            <a:ext cx="1061122" cy="780376"/>
          </a:xfrm>
          <a:prstGeom prst="rect">
            <a:avLst/>
          </a:prstGeom>
          <a:noFill/>
          <a:ln>
            <a:noFill/>
          </a:ln>
        </p:spPr>
        <p:txBody>
          <a:bodyPr anchorCtr="0" anchor="t" bIns="45700" lIns="91425" spcFirstLastPara="1" rIns="91425" wrap="square" tIns="45700">
            <a:noAutofit/>
          </a:bodyPr>
          <a:lstStyle/>
          <a:p>
            <a:pPr indent="0" lvl="0" marL="0" marR="0" rtl="0" algn="ctr">
              <a:lnSpc>
                <a:spcPct val="725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03</a:t>
            </a:r>
            <a:endParaRPr b="0" i="0" sz="3200">
              <a:solidFill>
                <a:schemeClr val="lt1"/>
              </a:solidFill>
              <a:latin typeface="Calibri"/>
              <a:ea typeface="Calibri"/>
              <a:cs typeface="Calibri"/>
              <a:sym typeface="Calibri"/>
            </a:endParaRPr>
          </a:p>
        </p:txBody>
      </p:sp>
      <p:sp>
        <p:nvSpPr>
          <p:cNvPr id="578" name="Google Shape;578;p26"/>
          <p:cNvSpPr txBox="1"/>
          <p:nvPr/>
        </p:nvSpPr>
        <p:spPr>
          <a:xfrm>
            <a:off x="7038230" y="2271544"/>
            <a:ext cx="1061122" cy="780376"/>
          </a:xfrm>
          <a:prstGeom prst="rect">
            <a:avLst/>
          </a:prstGeom>
          <a:noFill/>
          <a:ln>
            <a:noFill/>
          </a:ln>
        </p:spPr>
        <p:txBody>
          <a:bodyPr anchorCtr="0" anchor="t" bIns="45700" lIns="91425" spcFirstLastPara="1" rIns="91425" wrap="square" tIns="45700">
            <a:noAutofit/>
          </a:bodyPr>
          <a:lstStyle/>
          <a:p>
            <a:pPr indent="0" lvl="0" marL="0" marR="0" rtl="0" algn="ctr">
              <a:lnSpc>
                <a:spcPct val="725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04</a:t>
            </a:r>
            <a:endParaRPr b="0" i="0" sz="32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27"/>
          <p:cNvSpPr txBox="1"/>
          <p:nvPr>
            <p:ph idx="1" type="body"/>
          </p:nvPr>
        </p:nvSpPr>
        <p:spPr>
          <a:xfrm>
            <a:off x="719519" y="2322786"/>
            <a:ext cx="10867878" cy="3428836"/>
          </a:xfrm>
          <a:prstGeom prst="rect">
            <a:avLst/>
          </a:prstGeom>
          <a:noFill/>
          <a:ln>
            <a:noFill/>
          </a:ln>
        </p:spPr>
        <p:txBody>
          <a:bodyPr anchorCtr="0" anchor="t" bIns="45700" lIns="91425" spcFirstLastPara="1" rIns="91425" wrap="square" tIns="45700">
            <a:noAutofit/>
          </a:bodyPr>
          <a:lstStyle/>
          <a:p>
            <a:pPr indent="-457200" lvl="0" marL="457200" rtl="0" algn="l">
              <a:lnSpc>
                <a:spcPct val="110909"/>
              </a:lnSpc>
              <a:spcBef>
                <a:spcPts val="0"/>
              </a:spcBef>
              <a:spcAft>
                <a:spcPts val="0"/>
              </a:spcAft>
              <a:buClr>
                <a:srgbClr val="E8A116"/>
              </a:buClr>
              <a:buSzPts val="2200"/>
              <a:buFont typeface="Calibri"/>
              <a:buAutoNum type="arabicPeriod"/>
            </a:pPr>
            <a:r>
              <a:rPr b="1" lang="en-IE" sz="2200">
                <a:solidFill>
                  <a:srgbClr val="424242"/>
                </a:solidFill>
              </a:rPr>
              <a:t>Analyse needs: </a:t>
            </a:r>
            <a:r>
              <a:rPr lang="en-IE" sz="2200">
                <a:solidFill>
                  <a:srgbClr val="424242"/>
                </a:solidFill>
              </a:rPr>
              <a:t>who are we training and what is their background? What are their needs? Why is training needed? How will the training be performed? Who will do the training? What is the overall aim? What are the goals and objectives of the training? What are the learning outcomes?</a:t>
            </a:r>
            <a:endParaRPr/>
          </a:p>
          <a:p>
            <a:pPr indent="-317500" lvl="0" marL="457200" rtl="0" algn="l">
              <a:lnSpc>
                <a:spcPct val="110909"/>
              </a:lnSpc>
              <a:spcBef>
                <a:spcPts val="0"/>
              </a:spcBef>
              <a:spcAft>
                <a:spcPts val="0"/>
              </a:spcAft>
              <a:buClr>
                <a:srgbClr val="E8A116"/>
              </a:buClr>
              <a:buSzPts val="2200"/>
              <a:buFont typeface="Calibri"/>
              <a:buNone/>
            </a:pPr>
            <a:r>
              <a:t/>
            </a:r>
            <a:endParaRPr sz="2200">
              <a:solidFill>
                <a:srgbClr val="424242"/>
              </a:solidFill>
            </a:endParaRPr>
          </a:p>
          <a:p>
            <a:pPr indent="-457200" lvl="0" marL="457200" rtl="0" algn="l">
              <a:lnSpc>
                <a:spcPct val="110909"/>
              </a:lnSpc>
              <a:spcBef>
                <a:spcPts val="0"/>
              </a:spcBef>
              <a:spcAft>
                <a:spcPts val="0"/>
              </a:spcAft>
              <a:buClr>
                <a:srgbClr val="E8A116"/>
              </a:buClr>
              <a:buSzPts val="2200"/>
              <a:buFont typeface="Calibri"/>
              <a:buAutoNum type="arabicPeriod"/>
            </a:pPr>
            <a:r>
              <a:rPr b="1" lang="en-IE" sz="2200">
                <a:solidFill>
                  <a:srgbClr val="424242"/>
                </a:solidFill>
              </a:rPr>
              <a:t>Design &amp; Develop: </a:t>
            </a:r>
            <a:r>
              <a:rPr lang="en-IE" sz="2200">
                <a:solidFill>
                  <a:srgbClr val="424242"/>
                </a:solidFill>
              </a:rPr>
              <a:t>create detailed training content based on aims and objectives. Will training be delivered in person or online, one-to-one or to a large group, or as a stand-alone self-taught module? Create is the framework of the training syllabus. Create the content of each topic, learning activities, manuals, handouts, presentations, workshops, practical's etc based on learning needs. A schedule of delivery is then drawn up. A pilot session is conducted to ensure the schedule is correct and to iron-out any problems in delivery. </a:t>
            </a:r>
            <a:endParaRPr sz="2200"/>
          </a:p>
        </p:txBody>
      </p:sp>
      <p:sp>
        <p:nvSpPr>
          <p:cNvPr id="584" name="Google Shape;584;p27"/>
          <p:cNvSpPr/>
          <p:nvPr/>
        </p:nvSpPr>
        <p:spPr>
          <a:xfrm>
            <a:off x="482455" y="308377"/>
            <a:ext cx="4524260" cy="1605781"/>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85" name="Google Shape;585;p27"/>
          <p:cNvSpPr txBox="1"/>
          <p:nvPr>
            <p:ph idx="2" type="body"/>
          </p:nvPr>
        </p:nvSpPr>
        <p:spPr>
          <a:xfrm>
            <a:off x="798381" y="761603"/>
            <a:ext cx="581673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IE">
                <a:solidFill>
                  <a:schemeClr val="lt1"/>
                </a:solidFill>
              </a:rPr>
              <a:t>3.2 The Training Cycle</a:t>
            </a:r>
            <a:endParaRPr/>
          </a:p>
          <a:p>
            <a:pPr indent="0" lvl="0" marL="0" rtl="0" algn="l">
              <a:lnSpc>
                <a:spcPct val="90000"/>
              </a:lnSpc>
              <a:spcBef>
                <a:spcPts val="1000"/>
              </a:spcBef>
              <a:spcAft>
                <a:spcPts val="0"/>
              </a:spcAft>
              <a:buClr>
                <a:srgbClr val="086575"/>
              </a:buClr>
              <a:buSzPts val="3600"/>
              <a:buNone/>
            </a:pPr>
            <a:r>
              <a:t/>
            </a:r>
            <a:endParaRPr/>
          </a:p>
        </p:txBody>
      </p:sp>
      <p:cxnSp>
        <p:nvCxnSpPr>
          <p:cNvPr id="586" name="Google Shape;586;p27"/>
          <p:cNvCxnSpPr/>
          <p:nvPr/>
        </p:nvCxnSpPr>
        <p:spPr>
          <a:xfrm flipH="1">
            <a:off x="0" y="1421605"/>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587" name="Google Shape;587;p27"/>
          <p:cNvGrpSpPr/>
          <p:nvPr/>
        </p:nvGrpSpPr>
        <p:grpSpPr>
          <a:xfrm>
            <a:off x="10239503" y="874941"/>
            <a:ext cx="959968" cy="957223"/>
            <a:chOff x="8711101" y="501407"/>
            <a:chExt cx="959968" cy="957223"/>
          </a:xfrm>
        </p:grpSpPr>
        <p:sp>
          <p:nvSpPr>
            <p:cNvPr id="588" name="Google Shape;588;p27"/>
            <p:cNvSpPr/>
            <p:nvPr/>
          </p:nvSpPr>
          <p:spPr>
            <a:xfrm>
              <a:off x="9191085" y="537063"/>
              <a:ext cx="449814" cy="493697"/>
            </a:xfrm>
            <a:custGeom>
              <a:rect b="b" l="l" r="r" t="t"/>
              <a:pathLst>
                <a:path extrusionOk="0" h="493697" w="449814">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589" name="Google Shape;589;p27"/>
            <p:cNvGrpSpPr/>
            <p:nvPr/>
          </p:nvGrpSpPr>
          <p:grpSpPr>
            <a:xfrm>
              <a:off x="8711101" y="501407"/>
              <a:ext cx="959968" cy="957223"/>
              <a:chOff x="8711101" y="501407"/>
              <a:chExt cx="959968" cy="957223"/>
            </a:xfrm>
          </p:grpSpPr>
          <p:sp>
            <p:nvSpPr>
              <p:cNvPr id="590" name="Google Shape;590;p27"/>
              <p:cNvSpPr/>
              <p:nvPr/>
            </p:nvSpPr>
            <p:spPr>
              <a:xfrm>
                <a:off x="8711101" y="501407"/>
                <a:ext cx="959968" cy="619864"/>
              </a:xfrm>
              <a:custGeom>
                <a:rect b="b" l="l" r="r" t="t"/>
                <a:pathLst>
                  <a:path extrusionOk="0" h="619864" w="959968">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1" name="Google Shape;591;p27"/>
              <p:cNvSpPr/>
              <p:nvPr/>
            </p:nvSpPr>
            <p:spPr>
              <a:xfrm>
                <a:off x="9281598" y="565176"/>
                <a:ext cx="298960" cy="78854"/>
              </a:xfrm>
              <a:custGeom>
                <a:rect b="b" l="l" r="r" t="t"/>
                <a:pathLst>
                  <a:path extrusionOk="0" h="78854" w="298960">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2" name="Google Shape;592;p27"/>
              <p:cNvSpPr/>
              <p:nvPr/>
            </p:nvSpPr>
            <p:spPr>
              <a:xfrm>
                <a:off x="9396794" y="740027"/>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3" name="Google Shape;593;p27"/>
              <p:cNvSpPr/>
              <p:nvPr/>
            </p:nvSpPr>
            <p:spPr>
              <a:xfrm>
                <a:off x="9396794" y="803111"/>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4" name="Google Shape;594;p27"/>
              <p:cNvSpPr/>
              <p:nvPr/>
            </p:nvSpPr>
            <p:spPr>
              <a:xfrm>
                <a:off x="9396794" y="866194"/>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5" name="Google Shape;595;p27"/>
              <p:cNvSpPr/>
              <p:nvPr/>
            </p:nvSpPr>
            <p:spPr>
              <a:xfrm>
                <a:off x="9396794" y="932021"/>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6" name="Google Shape;596;p27"/>
              <p:cNvSpPr/>
              <p:nvPr/>
            </p:nvSpPr>
            <p:spPr>
              <a:xfrm>
                <a:off x="8760472" y="1121271"/>
                <a:ext cx="191993" cy="337359"/>
              </a:xfrm>
              <a:custGeom>
                <a:rect b="b" l="l" r="r" t="t"/>
                <a:pathLst>
                  <a:path extrusionOk="0" h="337359" w="191993">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7" name="Google Shape;597;p27"/>
              <p:cNvSpPr/>
              <p:nvPr/>
            </p:nvSpPr>
            <p:spPr>
              <a:xfrm>
                <a:off x="8982636" y="1121271"/>
                <a:ext cx="191993" cy="337359"/>
              </a:xfrm>
              <a:custGeom>
                <a:rect b="b" l="l" r="r" t="t"/>
                <a:pathLst>
                  <a:path extrusionOk="0" h="337359" w="191993">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8" name="Google Shape;598;p27"/>
              <p:cNvSpPr/>
              <p:nvPr/>
            </p:nvSpPr>
            <p:spPr>
              <a:xfrm>
                <a:off x="9207543" y="1121271"/>
                <a:ext cx="191993" cy="337359"/>
              </a:xfrm>
              <a:custGeom>
                <a:rect b="b" l="l" r="r" t="t"/>
                <a:pathLst>
                  <a:path extrusionOk="0" h="337359" w="191993">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9" name="Google Shape;599;p27"/>
              <p:cNvSpPr/>
              <p:nvPr/>
            </p:nvSpPr>
            <p:spPr>
              <a:xfrm>
                <a:off x="9429707" y="1121271"/>
                <a:ext cx="191993" cy="337359"/>
              </a:xfrm>
              <a:custGeom>
                <a:rect b="b" l="l" r="r" t="t"/>
                <a:pathLst>
                  <a:path extrusionOk="0" h="337359" w="191993">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28"/>
          <p:cNvSpPr txBox="1"/>
          <p:nvPr>
            <p:ph idx="1" type="body"/>
          </p:nvPr>
        </p:nvSpPr>
        <p:spPr>
          <a:xfrm>
            <a:off x="719519" y="2322786"/>
            <a:ext cx="10867878" cy="3428836"/>
          </a:xfrm>
          <a:prstGeom prst="rect">
            <a:avLst/>
          </a:prstGeom>
          <a:noFill/>
          <a:ln>
            <a:noFill/>
          </a:ln>
        </p:spPr>
        <p:txBody>
          <a:bodyPr anchorCtr="0" anchor="t" bIns="45700" lIns="91425" spcFirstLastPara="1" rIns="91425" wrap="square" tIns="45700">
            <a:noAutofit/>
          </a:bodyPr>
          <a:lstStyle/>
          <a:p>
            <a:pPr indent="-457200" lvl="0" marL="457200" rtl="0" algn="l">
              <a:lnSpc>
                <a:spcPct val="110909"/>
              </a:lnSpc>
              <a:spcBef>
                <a:spcPts val="0"/>
              </a:spcBef>
              <a:spcAft>
                <a:spcPts val="0"/>
              </a:spcAft>
              <a:buClr>
                <a:srgbClr val="E8A116"/>
              </a:buClr>
              <a:buSzPts val="2200"/>
              <a:buFont typeface="Calibri"/>
              <a:buAutoNum type="arabicPeriod" startAt="3"/>
            </a:pPr>
            <a:r>
              <a:rPr b="1" lang="en-IE" sz="2200">
                <a:solidFill>
                  <a:srgbClr val="424242"/>
                </a:solidFill>
              </a:rPr>
              <a:t>Deliver: </a:t>
            </a:r>
            <a:r>
              <a:rPr lang="en-IE" sz="2200">
                <a:solidFill>
                  <a:srgbClr val="424242"/>
                </a:solidFill>
              </a:rPr>
              <a:t>During the training session it is hugely important to constantly read the body language of the learners to see whether they are engaged or not. It is important to be flexible and the training isn’t working then use a different approach. It is important to use a range of learning aids in delivering a training course to stimulate as many of the five senses as possible which consist of: sight, smell, hearing, touch and taste. It is also important to recognize that everyone has different learning styles and different educational backgrounds and life experiences. </a:t>
            </a:r>
            <a:endParaRPr/>
          </a:p>
          <a:p>
            <a:pPr indent="-317500" lvl="0" marL="457200" rtl="0" algn="l">
              <a:lnSpc>
                <a:spcPct val="110909"/>
              </a:lnSpc>
              <a:spcBef>
                <a:spcPts val="0"/>
              </a:spcBef>
              <a:spcAft>
                <a:spcPts val="0"/>
              </a:spcAft>
              <a:buClr>
                <a:srgbClr val="E8A116"/>
              </a:buClr>
              <a:buSzPts val="2200"/>
              <a:buFont typeface="Calibri"/>
              <a:buNone/>
            </a:pPr>
            <a:r>
              <a:t/>
            </a:r>
            <a:endParaRPr sz="2200">
              <a:solidFill>
                <a:srgbClr val="424242"/>
              </a:solidFill>
            </a:endParaRPr>
          </a:p>
          <a:p>
            <a:pPr indent="-457200" lvl="0" marL="457200" rtl="0" algn="l">
              <a:lnSpc>
                <a:spcPct val="110909"/>
              </a:lnSpc>
              <a:spcBef>
                <a:spcPts val="0"/>
              </a:spcBef>
              <a:spcAft>
                <a:spcPts val="0"/>
              </a:spcAft>
              <a:buClr>
                <a:srgbClr val="E8A116"/>
              </a:buClr>
              <a:buSzPts val="2200"/>
              <a:buFont typeface="Calibri"/>
              <a:buAutoNum type="arabicPeriod" startAt="3"/>
            </a:pPr>
            <a:r>
              <a:rPr b="1" lang="en-IE" sz="2200">
                <a:solidFill>
                  <a:srgbClr val="424242"/>
                </a:solidFill>
              </a:rPr>
              <a:t>Evaluate: </a:t>
            </a:r>
            <a:r>
              <a:rPr lang="en-IE" sz="2200">
                <a:solidFill>
                  <a:srgbClr val="424242"/>
                </a:solidFill>
              </a:rPr>
              <a:t>did the training achieve the objectives? was the training effective? Did the trainees learn? Can they apply the learning? Obtain feedback using pre-and post- surveys /comments cards. Multiple choice questionnaires, exams, observation can be used to assess if students have learned.</a:t>
            </a:r>
            <a:endParaRPr/>
          </a:p>
          <a:p>
            <a:pPr indent="-317500" lvl="0" marL="457200" rtl="0" algn="l">
              <a:lnSpc>
                <a:spcPct val="110909"/>
              </a:lnSpc>
              <a:spcBef>
                <a:spcPts val="0"/>
              </a:spcBef>
              <a:spcAft>
                <a:spcPts val="0"/>
              </a:spcAft>
              <a:buClr>
                <a:srgbClr val="E8A116"/>
              </a:buClr>
              <a:buSzPts val="2200"/>
              <a:buFont typeface="Calibri"/>
              <a:buNone/>
            </a:pPr>
            <a:r>
              <a:t/>
            </a:r>
            <a:endParaRPr sz="2200"/>
          </a:p>
        </p:txBody>
      </p:sp>
      <p:sp>
        <p:nvSpPr>
          <p:cNvPr id="605" name="Google Shape;605;p28"/>
          <p:cNvSpPr/>
          <p:nvPr/>
        </p:nvSpPr>
        <p:spPr>
          <a:xfrm>
            <a:off x="482456" y="308377"/>
            <a:ext cx="4479288" cy="1605781"/>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06" name="Google Shape;606;p28"/>
          <p:cNvSpPr txBox="1"/>
          <p:nvPr>
            <p:ph idx="2" type="body"/>
          </p:nvPr>
        </p:nvSpPr>
        <p:spPr>
          <a:xfrm>
            <a:off x="798381" y="761603"/>
            <a:ext cx="581673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IE">
                <a:solidFill>
                  <a:schemeClr val="lt1"/>
                </a:solidFill>
              </a:rPr>
              <a:t>3.2 The Training Cycle</a:t>
            </a:r>
            <a:endParaRPr/>
          </a:p>
          <a:p>
            <a:pPr indent="0" lvl="0" marL="0" rtl="0" algn="l">
              <a:lnSpc>
                <a:spcPct val="90000"/>
              </a:lnSpc>
              <a:spcBef>
                <a:spcPts val="1000"/>
              </a:spcBef>
              <a:spcAft>
                <a:spcPts val="0"/>
              </a:spcAft>
              <a:buClr>
                <a:srgbClr val="086575"/>
              </a:buClr>
              <a:buSzPts val="3600"/>
              <a:buNone/>
            </a:pPr>
            <a:r>
              <a:t/>
            </a:r>
            <a:endParaRPr/>
          </a:p>
        </p:txBody>
      </p:sp>
      <p:cxnSp>
        <p:nvCxnSpPr>
          <p:cNvPr id="607" name="Google Shape;607;p28"/>
          <p:cNvCxnSpPr/>
          <p:nvPr/>
        </p:nvCxnSpPr>
        <p:spPr>
          <a:xfrm flipH="1">
            <a:off x="0" y="1421605"/>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608" name="Google Shape;608;p28"/>
          <p:cNvGrpSpPr/>
          <p:nvPr/>
        </p:nvGrpSpPr>
        <p:grpSpPr>
          <a:xfrm>
            <a:off x="10239503" y="874941"/>
            <a:ext cx="959968" cy="957223"/>
            <a:chOff x="8711101" y="501407"/>
            <a:chExt cx="959968" cy="957223"/>
          </a:xfrm>
        </p:grpSpPr>
        <p:sp>
          <p:nvSpPr>
            <p:cNvPr id="609" name="Google Shape;609;p28"/>
            <p:cNvSpPr/>
            <p:nvPr/>
          </p:nvSpPr>
          <p:spPr>
            <a:xfrm>
              <a:off x="9191085" y="537063"/>
              <a:ext cx="449814" cy="493697"/>
            </a:xfrm>
            <a:custGeom>
              <a:rect b="b" l="l" r="r" t="t"/>
              <a:pathLst>
                <a:path extrusionOk="0" h="493697" w="449814">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10" name="Google Shape;610;p28"/>
            <p:cNvGrpSpPr/>
            <p:nvPr/>
          </p:nvGrpSpPr>
          <p:grpSpPr>
            <a:xfrm>
              <a:off x="8711101" y="501407"/>
              <a:ext cx="959968" cy="957223"/>
              <a:chOff x="8711101" y="501407"/>
              <a:chExt cx="959968" cy="957223"/>
            </a:xfrm>
          </p:grpSpPr>
          <p:sp>
            <p:nvSpPr>
              <p:cNvPr id="611" name="Google Shape;611;p28"/>
              <p:cNvSpPr/>
              <p:nvPr/>
            </p:nvSpPr>
            <p:spPr>
              <a:xfrm>
                <a:off x="8711101" y="501407"/>
                <a:ext cx="959968" cy="619864"/>
              </a:xfrm>
              <a:custGeom>
                <a:rect b="b" l="l" r="r" t="t"/>
                <a:pathLst>
                  <a:path extrusionOk="0" h="619864" w="959968">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2" name="Google Shape;612;p28"/>
              <p:cNvSpPr/>
              <p:nvPr/>
            </p:nvSpPr>
            <p:spPr>
              <a:xfrm>
                <a:off x="9281598" y="565176"/>
                <a:ext cx="298960" cy="78854"/>
              </a:xfrm>
              <a:custGeom>
                <a:rect b="b" l="l" r="r" t="t"/>
                <a:pathLst>
                  <a:path extrusionOk="0" h="78854" w="298960">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3" name="Google Shape;613;p28"/>
              <p:cNvSpPr/>
              <p:nvPr/>
            </p:nvSpPr>
            <p:spPr>
              <a:xfrm>
                <a:off x="9396794" y="740027"/>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4" name="Google Shape;614;p28"/>
              <p:cNvSpPr/>
              <p:nvPr/>
            </p:nvSpPr>
            <p:spPr>
              <a:xfrm>
                <a:off x="9396794" y="803111"/>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5" name="Google Shape;615;p28"/>
              <p:cNvSpPr/>
              <p:nvPr/>
            </p:nvSpPr>
            <p:spPr>
              <a:xfrm>
                <a:off x="9396794" y="866194"/>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6" name="Google Shape;616;p28"/>
              <p:cNvSpPr/>
              <p:nvPr/>
            </p:nvSpPr>
            <p:spPr>
              <a:xfrm>
                <a:off x="9396794" y="932021"/>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7" name="Google Shape;617;p28"/>
              <p:cNvSpPr/>
              <p:nvPr/>
            </p:nvSpPr>
            <p:spPr>
              <a:xfrm>
                <a:off x="8760472" y="1121271"/>
                <a:ext cx="191993" cy="337359"/>
              </a:xfrm>
              <a:custGeom>
                <a:rect b="b" l="l" r="r" t="t"/>
                <a:pathLst>
                  <a:path extrusionOk="0" h="337359" w="191993">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8" name="Google Shape;618;p28"/>
              <p:cNvSpPr/>
              <p:nvPr/>
            </p:nvSpPr>
            <p:spPr>
              <a:xfrm>
                <a:off x="8982636" y="1121271"/>
                <a:ext cx="191993" cy="337359"/>
              </a:xfrm>
              <a:custGeom>
                <a:rect b="b" l="l" r="r" t="t"/>
                <a:pathLst>
                  <a:path extrusionOk="0" h="337359" w="191993">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9" name="Google Shape;619;p28"/>
              <p:cNvSpPr/>
              <p:nvPr/>
            </p:nvSpPr>
            <p:spPr>
              <a:xfrm>
                <a:off x="9207543" y="1121271"/>
                <a:ext cx="191993" cy="337359"/>
              </a:xfrm>
              <a:custGeom>
                <a:rect b="b" l="l" r="r" t="t"/>
                <a:pathLst>
                  <a:path extrusionOk="0" h="337359" w="191993">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0" name="Google Shape;620;p28"/>
              <p:cNvSpPr/>
              <p:nvPr/>
            </p:nvSpPr>
            <p:spPr>
              <a:xfrm>
                <a:off x="9429707" y="1121271"/>
                <a:ext cx="191993" cy="337359"/>
              </a:xfrm>
              <a:custGeom>
                <a:rect b="b" l="l" r="r" t="t"/>
                <a:pathLst>
                  <a:path extrusionOk="0" h="337359" w="191993">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29"/>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29"/>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4125" lvl="0" marL="1254125" rtl="0" algn="l">
              <a:lnSpc>
                <a:spcPct val="90000"/>
              </a:lnSpc>
              <a:spcBef>
                <a:spcPts val="0"/>
              </a:spcBef>
              <a:spcAft>
                <a:spcPts val="0"/>
              </a:spcAft>
              <a:buClr>
                <a:srgbClr val="424242"/>
              </a:buClr>
              <a:buSzPts val="1800"/>
              <a:buNone/>
            </a:pPr>
            <a:r>
              <a:rPr b="1" lang="en-IE" sz="1800"/>
              <a:t>Exercise:	</a:t>
            </a:r>
            <a:r>
              <a:rPr lang="en-IE" sz="1800"/>
              <a:t>Remember your most favourite and least favourite teacher or trainer. Write down what you liked most about their teaching styles and what you least liked about them. Try to adopt some of their positive attributes in your training! </a:t>
            </a:r>
            <a:endParaRPr/>
          </a:p>
          <a:p>
            <a:pPr indent="-1254125" lvl="0" marL="1254125" rtl="0" algn="l">
              <a:lnSpc>
                <a:spcPct val="90000"/>
              </a:lnSpc>
              <a:spcBef>
                <a:spcPts val="1000"/>
              </a:spcBef>
              <a:spcAft>
                <a:spcPts val="0"/>
              </a:spcAft>
              <a:buClr>
                <a:srgbClr val="424242"/>
              </a:buClr>
              <a:buSzPts val="1800"/>
              <a:buNone/>
            </a:pPr>
            <a:r>
              <a:rPr b="1" lang="en-IE" sz="1800"/>
              <a:t>Websites:	</a:t>
            </a:r>
            <a:r>
              <a:rPr lang="en-IE" sz="1800"/>
              <a:t>The training cycle: an overview https://www.dummies.com/article/business-careers-money/business/human-resources/the-training-cycle-an-overview-142508/</a:t>
            </a:r>
            <a:endParaRPr sz="1800"/>
          </a:p>
          <a:p>
            <a:pPr indent="-1254125" lvl="0" marL="1254125" rtl="0" algn="l">
              <a:lnSpc>
                <a:spcPct val="90000"/>
              </a:lnSpc>
              <a:spcBef>
                <a:spcPts val="1000"/>
              </a:spcBef>
              <a:spcAft>
                <a:spcPts val="0"/>
              </a:spcAft>
              <a:buClr>
                <a:srgbClr val="424242"/>
              </a:buClr>
              <a:buSzPts val="1800"/>
              <a:buNone/>
            </a:pPr>
            <a:r>
              <a:rPr b="1" lang="en-IE" sz="1800"/>
              <a:t>You Tube</a:t>
            </a:r>
            <a:r>
              <a:rPr lang="en-IE" sz="1800"/>
              <a:t>: 	Designing an Effective Training Process </a:t>
            </a:r>
            <a:r>
              <a:rPr lang="en-IE" sz="1800" u="sng">
                <a:solidFill>
                  <a:schemeClr val="hlink"/>
                </a:solidFill>
                <a:hlinkClick r:id="rId3"/>
              </a:rPr>
              <a:t>https://www.youtube.com/watch?v=4ivhLCdAP6U</a:t>
            </a:r>
            <a:r>
              <a:rPr lang="en-IE" sz="1800"/>
              <a:t>  . </a:t>
            </a:r>
            <a:endParaRPr/>
          </a:p>
          <a:p>
            <a:pPr indent="-1254125" lvl="0" marL="1254125" rtl="0" algn="l">
              <a:lnSpc>
                <a:spcPct val="90000"/>
              </a:lnSpc>
              <a:spcBef>
                <a:spcPts val="1000"/>
              </a:spcBef>
              <a:spcAft>
                <a:spcPts val="0"/>
              </a:spcAft>
              <a:buClr>
                <a:srgbClr val="424242"/>
              </a:buClr>
              <a:buSzPts val="1800"/>
              <a:buNone/>
            </a:pPr>
            <a:r>
              <a:rPr b="1" lang="en-IE" sz="1800"/>
              <a:t>Case Study: 	</a:t>
            </a:r>
            <a:r>
              <a:rPr lang="en-IE" sz="1800"/>
              <a:t>Les Cinq Tiots</a:t>
            </a:r>
            <a:endParaRPr sz="1800"/>
          </a:p>
          <a:p>
            <a:pPr indent="-1254125" lvl="0" marL="1254125" rtl="0" algn="l">
              <a:lnSpc>
                <a:spcPct val="90000"/>
              </a:lnSpc>
              <a:spcBef>
                <a:spcPts val="1000"/>
              </a:spcBef>
              <a:spcAft>
                <a:spcPts val="0"/>
              </a:spcAft>
              <a:buClr>
                <a:srgbClr val="424242"/>
              </a:buClr>
              <a:buSzPts val="1800"/>
              <a:buNone/>
            </a:pPr>
            <a:r>
              <a:rPr b="1" lang="en-IE" sz="1800"/>
              <a:t>Publication</a:t>
            </a:r>
            <a:r>
              <a:rPr lang="en-IE" sz="1800"/>
              <a:t>: 	Roque, H.C. and Ramos, M., 2019. The importance of cultural training in the hospitality sector. European Journal of Tourism, Hospitality and Recreation, 9(2), pp.58-67.</a:t>
            </a:r>
            <a:endParaRPr/>
          </a:p>
          <a:p>
            <a:pPr indent="-1254125" lvl="0" marL="1254125" rtl="0" algn="l">
              <a:lnSpc>
                <a:spcPct val="90000"/>
              </a:lnSpc>
              <a:spcBef>
                <a:spcPts val="1000"/>
              </a:spcBef>
              <a:spcAft>
                <a:spcPts val="0"/>
              </a:spcAft>
              <a:buClr>
                <a:srgbClr val="424242"/>
              </a:buClr>
              <a:buSzPts val="1800"/>
              <a:buNone/>
            </a:pPr>
            <a:r>
              <a:rPr lang="en-IE" sz="1800"/>
              <a:t>	Blanchard, P.N., and J.W. Thacker (2003). Effective Training: Systems, Strategies, and Practices.  </a:t>
            </a:r>
            <a:endParaRPr/>
          </a:p>
          <a:p>
            <a:pPr indent="-1254125" lvl="0" marL="1254125" rtl="0" algn="l">
              <a:lnSpc>
                <a:spcPct val="90000"/>
              </a:lnSpc>
              <a:spcBef>
                <a:spcPts val="1000"/>
              </a:spcBef>
              <a:spcAft>
                <a:spcPts val="0"/>
              </a:spcAft>
              <a:buClr>
                <a:srgbClr val="424242"/>
              </a:buClr>
              <a:buSzPts val="1800"/>
              <a:buNone/>
            </a:pPr>
            <a:r>
              <a:rPr lang="en-IE" sz="1800"/>
              <a:t>	People in Need. 2017. Agricultural Trainings Guideline. Available at https://resources.peopleinneed.net/documents/612-trainings-guideline-v4-final.pdf</a:t>
            </a:r>
            <a:endParaRPr/>
          </a:p>
          <a:p>
            <a:pPr indent="-1139825" lvl="0" marL="1254125" rtl="0" algn="l">
              <a:lnSpc>
                <a:spcPct val="100000"/>
              </a:lnSpc>
              <a:spcBef>
                <a:spcPts val="400"/>
              </a:spcBef>
              <a:spcAft>
                <a:spcPts val="0"/>
              </a:spcAft>
              <a:buClr>
                <a:srgbClr val="E8A116"/>
              </a:buClr>
              <a:buSzPts val="1800"/>
              <a:buFont typeface="Arial"/>
              <a:buNone/>
            </a:pPr>
            <a:r>
              <a:t/>
            </a:r>
            <a:endParaRPr sz="1800"/>
          </a:p>
        </p:txBody>
      </p:sp>
      <p:sp>
        <p:nvSpPr>
          <p:cNvPr id="627" name="Google Shape;627;p29"/>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628" name="Google Shape;628;p29"/>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3"/>
          <p:cNvPicPr preferRelativeResize="0"/>
          <p:nvPr>
            <p:ph idx="2" type="pic"/>
          </p:nvPr>
        </p:nvPicPr>
        <p:blipFill rotWithShape="1">
          <a:blip r:embed="rId3">
            <a:alphaModFix/>
          </a:blip>
          <a:srcRect b="0" l="3321" r="3320" t="0"/>
          <a:stretch/>
        </p:blipFill>
        <p:spPr>
          <a:xfrm>
            <a:off x="320540" y="335338"/>
            <a:ext cx="11578483" cy="6146707"/>
          </a:xfrm>
          <a:prstGeom prst="rect">
            <a:avLst/>
          </a:prstGeom>
          <a:solidFill>
            <a:srgbClr val="D8D8D8"/>
          </a:solidFill>
          <a:ln>
            <a:noFill/>
          </a:ln>
        </p:spPr>
      </p:pic>
      <p:sp>
        <p:nvSpPr>
          <p:cNvPr id="203" name="Google Shape;203;p3"/>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 name="Google Shape;204;p3"/>
          <p:cNvSpPr txBox="1"/>
          <p:nvPr/>
        </p:nvSpPr>
        <p:spPr>
          <a:xfrm>
            <a:off x="504501" y="2803631"/>
            <a:ext cx="4765355"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lang="en-IE" sz="4800">
                <a:solidFill>
                  <a:schemeClr val="lt1"/>
                </a:solidFill>
                <a:latin typeface="Calibri"/>
                <a:ea typeface="Calibri"/>
                <a:cs typeface="Calibri"/>
                <a:sym typeface="Calibri"/>
              </a:rPr>
              <a:t>Introduction</a:t>
            </a:r>
            <a:endParaRPr/>
          </a:p>
        </p:txBody>
      </p:sp>
      <p:sp>
        <p:nvSpPr>
          <p:cNvPr id="205" name="Google Shape;205;p3"/>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lang="en-IE" sz="13000">
                <a:solidFill>
                  <a:schemeClr val="lt1"/>
                </a:solidFill>
                <a:latin typeface="Calibri"/>
                <a:ea typeface="Calibri"/>
                <a:cs typeface="Calibri"/>
                <a:sym typeface="Calibri"/>
              </a:rPr>
              <a:t>01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30"/>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Characteristics of Adult Learners</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634" name="Google Shape;634;p30"/>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635" name="Google Shape;635;p30"/>
          <p:cNvGrpSpPr/>
          <p:nvPr/>
        </p:nvGrpSpPr>
        <p:grpSpPr>
          <a:xfrm>
            <a:off x="2733915" y="4805322"/>
            <a:ext cx="1073455" cy="1074802"/>
            <a:chOff x="6601914" y="3685068"/>
            <a:chExt cx="1090935" cy="1092304"/>
          </a:xfrm>
        </p:grpSpPr>
        <p:sp>
          <p:nvSpPr>
            <p:cNvPr id="636" name="Google Shape;636;p30"/>
            <p:cNvSpPr/>
            <p:nvPr/>
          </p:nvSpPr>
          <p:spPr>
            <a:xfrm>
              <a:off x="7504284" y="3891461"/>
              <a:ext cx="49369" cy="469012"/>
            </a:xfrm>
            <a:custGeom>
              <a:rect b="b" l="l" r="r" t="t"/>
              <a:pathLst>
                <a:path extrusionOk="0" h="469012" w="49369">
                  <a:moveTo>
                    <a:pt x="-1" y="0"/>
                  </a:moveTo>
                  <a:lnTo>
                    <a:pt x="49369" y="0"/>
                  </a:lnTo>
                  <a:lnTo>
                    <a:pt x="49369" y="469012"/>
                  </a:lnTo>
                  <a:lnTo>
                    <a:pt x="-1" y="469012"/>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7" name="Google Shape;637;p30"/>
            <p:cNvSpPr/>
            <p:nvPr/>
          </p:nvSpPr>
          <p:spPr>
            <a:xfrm>
              <a:off x="6708882" y="3822892"/>
              <a:ext cx="230392" cy="255076"/>
            </a:xfrm>
            <a:custGeom>
              <a:rect b="b" l="l" r="r" t="t"/>
              <a:pathLst>
                <a:path extrusionOk="0" h="255076" w="230392">
                  <a:moveTo>
                    <a:pt x="-1" y="0"/>
                  </a:moveTo>
                  <a:lnTo>
                    <a:pt x="230392" y="0"/>
                  </a:lnTo>
                  <a:lnTo>
                    <a:pt x="230392" y="255077"/>
                  </a:lnTo>
                  <a:lnTo>
                    <a:pt x="-1" y="25507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38" name="Google Shape;638;p30"/>
            <p:cNvGrpSpPr/>
            <p:nvPr/>
          </p:nvGrpSpPr>
          <p:grpSpPr>
            <a:xfrm>
              <a:off x="6601914" y="3685068"/>
              <a:ext cx="1090935" cy="1092304"/>
              <a:chOff x="6601914" y="3685068"/>
              <a:chExt cx="1090935" cy="1092304"/>
            </a:xfrm>
          </p:grpSpPr>
          <p:sp>
            <p:nvSpPr>
              <p:cNvPr id="639" name="Google Shape;639;p30"/>
              <p:cNvSpPr/>
              <p:nvPr/>
            </p:nvSpPr>
            <p:spPr>
              <a:xfrm>
                <a:off x="7136754" y="4173965"/>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0" name="Google Shape;640;p30"/>
              <p:cNvSpPr/>
              <p:nvPr/>
            </p:nvSpPr>
            <p:spPr>
              <a:xfrm>
                <a:off x="7136754" y="4126625"/>
                <a:ext cx="21941" cy="22655"/>
              </a:xfrm>
              <a:custGeom>
                <a:rect b="b" l="l" r="r" t="t"/>
                <a:pathLst>
                  <a:path extrusionOk="0" h="22655" w="21941">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41" name="Google Shape;641;p30"/>
              <p:cNvGrpSpPr/>
              <p:nvPr/>
            </p:nvGrpSpPr>
            <p:grpSpPr>
              <a:xfrm>
                <a:off x="6601914" y="3685068"/>
                <a:ext cx="1090935" cy="1092304"/>
                <a:chOff x="6601914" y="3685068"/>
                <a:chExt cx="1090935" cy="1092304"/>
              </a:xfrm>
            </p:grpSpPr>
            <p:sp>
              <p:nvSpPr>
                <p:cNvPr id="642" name="Google Shape;642;p30"/>
                <p:cNvSpPr/>
                <p:nvPr/>
              </p:nvSpPr>
              <p:spPr>
                <a:xfrm>
                  <a:off x="7136754" y="4077969"/>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3" name="Google Shape;643;p30"/>
                <p:cNvSpPr/>
                <p:nvPr/>
              </p:nvSpPr>
              <p:spPr>
                <a:xfrm>
                  <a:off x="6601914" y="3685068"/>
                  <a:ext cx="1090935" cy="1092304"/>
                </a:xfrm>
                <a:custGeom>
                  <a:rect b="b" l="l" r="r" t="t"/>
                  <a:pathLst>
                    <a:path extrusionOk="0" h="1092304" w="1090935">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44" name="Google Shape;644;p30"/>
              <p:cNvSpPr/>
              <p:nvPr/>
            </p:nvSpPr>
            <p:spPr>
              <a:xfrm>
                <a:off x="7624966" y="3971001"/>
                <a:ext cx="21941" cy="58311"/>
              </a:xfrm>
              <a:custGeom>
                <a:rect b="b" l="l" r="r" t="t"/>
                <a:pathLst>
                  <a:path extrusionOk="0" h="58311" w="2194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5" name="Google Shape;645;p30"/>
              <p:cNvSpPr/>
              <p:nvPr/>
            </p:nvSpPr>
            <p:spPr>
              <a:xfrm>
                <a:off x="6651284" y="3735124"/>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6" name="Google Shape;646;p30"/>
              <p:cNvSpPr/>
              <p:nvPr/>
            </p:nvSpPr>
            <p:spPr>
              <a:xfrm>
                <a:off x="6651284" y="3784493"/>
                <a:ext cx="117938" cy="21942"/>
              </a:xfrm>
              <a:custGeom>
                <a:rect b="b" l="l" r="r" t="t"/>
                <a:pathLst>
                  <a:path extrusionOk="0" h="21942" w="117938">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7" name="Google Shape;647;p30"/>
              <p:cNvSpPr/>
              <p:nvPr/>
            </p:nvSpPr>
            <p:spPr>
              <a:xfrm>
                <a:off x="6651284" y="3831120"/>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8" name="Google Shape;648;p30"/>
              <p:cNvSpPr/>
              <p:nvPr/>
            </p:nvSpPr>
            <p:spPr>
              <a:xfrm>
                <a:off x="6651284" y="3877747"/>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9" name="Google Shape;649;p30"/>
              <p:cNvSpPr/>
              <p:nvPr/>
            </p:nvSpPr>
            <p:spPr>
              <a:xfrm>
                <a:off x="6651284" y="3924374"/>
                <a:ext cx="117938" cy="21942"/>
              </a:xfrm>
              <a:custGeom>
                <a:rect b="b" l="l" r="r" t="t"/>
                <a:pathLst>
                  <a:path extrusionOk="0" h="21942" w="117938">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0" name="Google Shape;650;p30"/>
              <p:cNvSpPr/>
              <p:nvPr/>
            </p:nvSpPr>
            <p:spPr>
              <a:xfrm>
                <a:off x="6840535" y="3735124"/>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1" name="Google Shape;651;p30"/>
              <p:cNvSpPr/>
              <p:nvPr/>
            </p:nvSpPr>
            <p:spPr>
              <a:xfrm>
                <a:off x="6840535" y="3784493"/>
                <a:ext cx="117938" cy="21942"/>
              </a:xfrm>
              <a:custGeom>
                <a:rect b="b" l="l" r="r" t="t"/>
                <a:pathLst>
                  <a:path extrusionOk="0" h="21942" w="117938">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2" name="Google Shape;652;p30"/>
              <p:cNvSpPr/>
              <p:nvPr/>
            </p:nvSpPr>
            <p:spPr>
              <a:xfrm>
                <a:off x="6840535" y="3831120"/>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3" name="Google Shape;653;p30"/>
              <p:cNvSpPr/>
              <p:nvPr/>
            </p:nvSpPr>
            <p:spPr>
              <a:xfrm>
                <a:off x="6840535" y="3877747"/>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4" name="Google Shape;654;p30"/>
              <p:cNvSpPr/>
              <p:nvPr/>
            </p:nvSpPr>
            <p:spPr>
              <a:xfrm>
                <a:off x="6840535" y="3924374"/>
                <a:ext cx="117938" cy="21942"/>
              </a:xfrm>
              <a:custGeom>
                <a:rect b="b" l="l" r="r" t="t"/>
                <a:pathLst>
                  <a:path extrusionOk="0" h="21942" w="117938">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5" name="Google Shape;655;p30"/>
              <p:cNvSpPr/>
              <p:nvPr/>
            </p:nvSpPr>
            <p:spPr>
              <a:xfrm>
                <a:off x="6673225" y="4138309"/>
                <a:ext cx="22655" cy="175537"/>
              </a:xfrm>
              <a:custGeom>
                <a:rect b="b" l="l" r="r" t="t"/>
                <a:pathLst>
                  <a:path extrusionOk="0" h="175537" w="22655">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6" name="Google Shape;656;p30"/>
              <p:cNvSpPr/>
              <p:nvPr/>
            </p:nvSpPr>
            <p:spPr>
              <a:xfrm>
                <a:off x="6675969" y="4338531"/>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7" name="Google Shape;657;p30"/>
              <p:cNvSpPr/>
              <p:nvPr/>
            </p:nvSpPr>
            <p:spPr>
              <a:xfrm>
                <a:off x="6675969" y="4387901"/>
                <a:ext cx="21941" cy="21942"/>
              </a:xfrm>
              <a:custGeom>
                <a:rect b="b" l="l" r="r" t="t"/>
                <a:pathLst>
                  <a:path extrusionOk="0" h="21942" w="21941">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8" name="Google Shape;658;p30"/>
              <p:cNvSpPr/>
              <p:nvPr/>
            </p:nvSpPr>
            <p:spPr>
              <a:xfrm>
                <a:off x="6758252" y="4184936"/>
                <a:ext cx="21941" cy="175537"/>
              </a:xfrm>
              <a:custGeom>
                <a:rect b="b" l="l" r="r" t="t"/>
                <a:pathLst>
                  <a:path extrusionOk="0" h="175537" w="21941">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9" name="Google Shape;659;p30"/>
              <p:cNvSpPr/>
              <p:nvPr/>
            </p:nvSpPr>
            <p:spPr>
              <a:xfrm>
                <a:off x="6758252" y="4387187"/>
                <a:ext cx="21941" cy="22655"/>
              </a:xfrm>
              <a:custGeom>
                <a:rect b="b" l="l" r="r" t="t"/>
                <a:pathLst>
                  <a:path extrusionOk="0" h="22655" w="21941">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0" name="Google Shape;660;p30"/>
              <p:cNvSpPr/>
              <p:nvPr/>
            </p:nvSpPr>
            <p:spPr>
              <a:xfrm>
                <a:off x="6840535" y="4234306"/>
                <a:ext cx="21941" cy="175537"/>
              </a:xfrm>
              <a:custGeom>
                <a:rect b="b" l="l" r="r" t="t"/>
                <a:pathLst>
                  <a:path extrusionOk="0" h="175537" w="21941">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1" name="Google Shape;661;p30"/>
              <p:cNvSpPr/>
              <p:nvPr/>
            </p:nvSpPr>
            <p:spPr>
              <a:xfrm>
                <a:off x="6840535"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2" name="Google Shape;662;p30"/>
              <p:cNvSpPr/>
              <p:nvPr/>
            </p:nvSpPr>
            <p:spPr>
              <a:xfrm>
                <a:off x="6758252"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3" name="Google Shape;663;p30"/>
              <p:cNvSpPr/>
              <p:nvPr/>
            </p:nvSpPr>
            <p:spPr>
              <a:xfrm>
                <a:off x="6675969"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pic>
        <p:nvPicPr>
          <p:cNvPr id="664" name="Google Shape;664;p30"/>
          <p:cNvPicPr preferRelativeResize="0"/>
          <p:nvPr/>
        </p:nvPicPr>
        <p:blipFill rotWithShape="1">
          <a:blip r:embed="rId3">
            <a:alphaModFix/>
          </a:blip>
          <a:srcRect b="0" l="22493" r="24115" t="0"/>
          <a:stretch/>
        </p:blipFill>
        <p:spPr>
          <a:xfrm rot="485490">
            <a:off x="6044338" y="415392"/>
            <a:ext cx="2975676" cy="5573221"/>
          </a:xfrm>
          <a:prstGeom prst="roundRect">
            <a:avLst>
              <a:gd fmla="val 16667" name="adj"/>
            </a:avLst>
          </a:prstGeom>
          <a:noFill/>
          <a:ln>
            <a:noFill/>
          </a:ln>
        </p:spPr>
      </p:pic>
      <p:pic>
        <p:nvPicPr>
          <p:cNvPr id="665" name="Google Shape;665;p30"/>
          <p:cNvPicPr preferRelativeResize="0"/>
          <p:nvPr/>
        </p:nvPicPr>
        <p:blipFill rotWithShape="1">
          <a:blip r:embed="rId4">
            <a:alphaModFix/>
          </a:blip>
          <a:srcRect b="7470" l="43369" r="22987" t="2940"/>
          <a:stretch/>
        </p:blipFill>
        <p:spPr>
          <a:xfrm rot="523525">
            <a:off x="6325611" y="1079638"/>
            <a:ext cx="2444127" cy="4336988"/>
          </a:xfrm>
          <a:prstGeom prst="rect">
            <a:avLst/>
          </a:prstGeom>
          <a:solidFill>
            <a:srgbClr val="D8D8D8"/>
          </a:solidFill>
          <a:ln cap="flat" cmpd="sng" w="9525">
            <a:solidFill>
              <a:srgbClr val="A5A5A5"/>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31"/>
          <p:cNvSpPr txBox="1"/>
          <p:nvPr>
            <p:ph idx="1" type="body"/>
          </p:nvPr>
        </p:nvSpPr>
        <p:spPr>
          <a:xfrm>
            <a:off x="3832335" y="763789"/>
            <a:ext cx="7904099" cy="5134019"/>
          </a:xfrm>
          <a:prstGeom prst="rect">
            <a:avLst/>
          </a:prstGeom>
          <a:noFill/>
          <a:ln>
            <a:noFill/>
          </a:ln>
        </p:spPr>
        <p:txBody>
          <a:bodyPr anchorCtr="0" anchor="t" bIns="45700" lIns="91425" spcFirstLastPara="1" rIns="91425" wrap="square" tIns="45700">
            <a:noAutofit/>
          </a:bodyPr>
          <a:lstStyle/>
          <a:p>
            <a:pPr indent="0" lvl="0" marL="0" rtl="0" algn="l">
              <a:lnSpc>
                <a:spcPct val="110909"/>
              </a:lnSpc>
              <a:spcBef>
                <a:spcPts val="0"/>
              </a:spcBef>
              <a:spcAft>
                <a:spcPts val="0"/>
              </a:spcAft>
              <a:buClr>
                <a:srgbClr val="E8A116"/>
              </a:buClr>
              <a:buSzPts val="2200"/>
              <a:buNone/>
            </a:pPr>
            <a:r>
              <a:rPr b="1" lang="en-IE" sz="2200">
                <a:solidFill>
                  <a:srgbClr val="454545"/>
                </a:solidFill>
              </a:rPr>
              <a:t>Andragogy </a:t>
            </a:r>
            <a:r>
              <a:rPr lang="en-IE" sz="2200">
                <a:solidFill>
                  <a:srgbClr val="454545"/>
                </a:solidFill>
              </a:rPr>
              <a:t>is the practice of teaching adults. </a:t>
            </a:r>
            <a:r>
              <a:rPr b="1" lang="en-IE" sz="2200">
                <a:solidFill>
                  <a:srgbClr val="E8A116"/>
                </a:solidFill>
              </a:rPr>
              <a:t>Adults are:</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Independent</a:t>
            </a:r>
            <a:r>
              <a:rPr lang="en-IE" sz="2200">
                <a:solidFill>
                  <a:srgbClr val="454545"/>
                </a:solidFill>
              </a:rPr>
              <a:t> and desire to be self-directed and empowered in their learning. Adult education and training can be key in welcoming and integrating people. </a:t>
            </a:r>
            <a:endParaRPr sz="2200">
              <a:solidFill>
                <a:srgbClr val="454545"/>
              </a:solidFill>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Self-directed</a:t>
            </a:r>
            <a:r>
              <a:rPr lang="en-IE" sz="2200">
                <a:solidFill>
                  <a:srgbClr val="454545"/>
                </a:solidFill>
              </a:rPr>
              <a:t>: Adults are self-motivated and can rely on past experience to solve complex problems. They need to be free to direct themselves. It is important they have control of their learning and can be guided by their trainer.</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Practical and results oriented</a:t>
            </a:r>
            <a:r>
              <a:rPr lang="en-IE" sz="2200">
                <a:solidFill>
                  <a:srgbClr val="454545"/>
                </a:solidFill>
              </a:rPr>
              <a:t>: Adult trainees are usually practical, need relevance and only need information that is immediately applicable to their needs. Therefore, less theory and more practical knowledge using tasks and practical's should be used to improve their skill.</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Resistant to change</a:t>
            </a:r>
            <a:r>
              <a:rPr lang="en-IE" sz="2200">
                <a:solidFill>
                  <a:srgbClr val="454545"/>
                </a:solidFill>
              </a:rPr>
              <a:t>: Adults are often less open minded compare to children and may become stuck in their ways. It is important to explain “why” things are done in a certain way.</a:t>
            </a:r>
            <a:endParaRPr/>
          </a:p>
        </p:txBody>
      </p:sp>
      <p:sp>
        <p:nvSpPr>
          <p:cNvPr id="671" name="Google Shape;671;p31"/>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Characteristics of Adult Learners</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672" name="Google Shape;672;p31"/>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673" name="Google Shape;673;p31"/>
          <p:cNvGrpSpPr/>
          <p:nvPr/>
        </p:nvGrpSpPr>
        <p:grpSpPr>
          <a:xfrm>
            <a:off x="2733915" y="4805322"/>
            <a:ext cx="1073455" cy="1074802"/>
            <a:chOff x="6601914" y="3685068"/>
            <a:chExt cx="1090935" cy="1092304"/>
          </a:xfrm>
        </p:grpSpPr>
        <p:sp>
          <p:nvSpPr>
            <p:cNvPr id="674" name="Google Shape;674;p31"/>
            <p:cNvSpPr/>
            <p:nvPr/>
          </p:nvSpPr>
          <p:spPr>
            <a:xfrm>
              <a:off x="7504284" y="3891461"/>
              <a:ext cx="49369" cy="469012"/>
            </a:xfrm>
            <a:custGeom>
              <a:rect b="b" l="l" r="r" t="t"/>
              <a:pathLst>
                <a:path extrusionOk="0" h="469012" w="49369">
                  <a:moveTo>
                    <a:pt x="-1" y="0"/>
                  </a:moveTo>
                  <a:lnTo>
                    <a:pt x="49369" y="0"/>
                  </a:lnTo>
                  <a:lnTo>
                    <a:pt x="49369" y="469012"/>
                  </a:lnTo>
                  <a:lnTo>
                    <a:pt x="-1" y="469012"/>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5" name="Google Shape;675;p31"/>
            <p:cNvSpPr/>
            <p:nvPr/>
          </p:nvSpPr>
          <p:spPr>
            <a:xfrm>
              <a:off x="6708882" y="3822892"/>
              <a:ext cx="230392" cy="255076"/>
            </a:xfrm>
            <a:custGeom>
              <a:rect b="b" l="l" r="r" t="t"/>
              <a:pathLst>
                <a:path extrusionOk="0" h="255076" w="230392">
                  <a:moveTo>
                    <a:pt x="-1" y="0"/>
                  </a:moveTo>
                  <a:lnTo>
                    <a:pt x="230392" y="0"/>
                  </a:lnTo>
                  <a:lnTo>
                    <a:pt x="230392" y="255077"/>
                  </a:lnTo>
                  <a:lnTo>
                    <a:pt x="-1" y="25507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76" name="Google Shape;676;p31"/>
            <p:cNvGrpSpPr/>
            <p:nvPr/>
          </p:nvGrpSpPr>
          <p:grpSpPr>
            <a:xfrm>
              <a:off x="6601914" y="3685068"/>
              <a:ext cx="1090935" cy="1092304"/>
              <a:chOff x="6601914" y="3685068"/>
              <a:chExt cx="1090935" cy="1092304"/>
            </a:xfrm>
          </p:grpSpPr>
          <p:sp>
            <p:nvSpPr>
              <p:cNvPr id="677" name="Google Shape;677;p31"/>
              <p:cNvSpPr/>
              <p:nvPr/>
            </p:nvSpPr>
            <p:spPr>
              <a:xfrm>
                <a:off x="7136754" y="4173965"/>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8" name="Google Shape;678;p31"/>
              <p:cNvSpPr/>
              <p:nvPr/>
            </p:nvSpPr>
            <p:spPr>
              <a:xfrm>
                <a:off x="7136754" y="4126625"/>
                <a:ext cx="21941" cy="22655"/>
              </a:xfrm>
              <a:custGeom>
                <a:rect b="b" l="l" r="r" t="t"/>
                <a:pathLst>
                  <a:path extrusionOk="0" h="22655" w="21941">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79" name="Google Shape;679;p31"/>
              <p:cNvGrpSpPr/>
              <p:nvPr/>
            </p:nvGrpSpPr>
            <p:grpSpPr>
              <a:xfrm>
                <a:off x="6601914" y="3685068"/>
                <a:ext cx="1090935" cy="1092304"/>
                <a:chOff x="6601914" y="3685068"/>
                <a:chExt cx="1090935" cy="1092304"/>
              </a:xfrm>
            </p:grpSpPr>
            <p:sp>
              <p:nvSpPr>
                <p:cNvPr id="680" name="Google Shape;680;p31"/>
                <p:cNvSpPr/>
                <p:nvPr/>
              </p:nvSpPr>
              <p:spPr>
                <a:xfrm>
                  <a:off x="7136754" y="4077969"/>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1" name="Google Shape;681;p31"/>
                <p:cNvSpPr/>
                <p:nvPr/>
              </p:nvSpPr>
              <p:spPr>
                <a:xfrm>
                  <a:off x="6601914" y="3685068"/>
                  <a:ext cx="1090935" cy="1092304"/>
                </a:xfrm>
                <a:custGeom>
                  <a:rect b="b" l="l" r="r" t="t"/>
                  <a:pathLst>
                    <a:path extrusionOk="0" h="1092304" w="1090935">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82" name="Google Shape;682;p31"/>
              <p:cNvSpPr/>
              <p:nvPr/>
            </p:nvSpPr>
            <p:spPr>
              <a:xfrm>
                <a:off x="7624966" y="3971001"/>
                <a:ext cx="21941" cy="58311"/>
              </a:xfrm>
              <a:custGeom>
                <a:rect b="b" l="l" r="r" t="t"/>
                <a:pathLst>
                  <a:path extrusionOk="0" h="58311" w="2194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3" name="Google Shape;683;p31"/>
              <p:cNvSpPr/>
              <p:nvPr/>
            </p:nvSpPr>
            <p:spPr>
              <a:xfrm>
                <a:off x="6651284" y="3735124"/>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4" name="Google Shape;684;p31"/>
              <p:cNvSpPr/>
              <p:nvPr/>
            </p:nvSpPr>
            <p:spPr>
              <a:xfrm>
                <a:off x="6651284" y="3784493"/>
                <a:ext cx="117938" cy="21942"/>
              </a:xfrm>
              <a:custGeom>
                <a:rect b="b" l="l" r="r" t="t"/>
                <a:pathLst>
                  <a:path extrusionOk="0" h="21942" w="117938">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5" name="Google Shape;685;p31"/>
              <p:cNvSpPr/>
              <p:nvPr/>
            </p:nvSpPr>
            <p:spPr>
              <a:xfrm>
                <a:off x="6651284" y="3831120"/>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6" name="Google Shape;686;p31"/>
              <p:cNvSpPr/>
              <p:nvPr/>
            </p:nvSpPr>
            <p:spPr>
              <a:xfrm>
                <a:off x="6651284" y="3877747"/>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7" name="Google Shape;687;p31"/>
              <p:cNvSpPr/>
              <p:nvPr/>
            </p:nvSpPr>
            <p:spPr>
              <a:xfrm>
                <a:off x="6651284" y="3924374"/>
                <a:ext cx="117938" cy="21942"/>
              </a:xfrm>
              <a:custGeom>
                <a:rect b="b" l="l" r="r" t="t"/>
                <a:pathLst>
                  <a:path extrusionOk="0" h="21942" w="117938">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8" name="Google Shape;688;p31"/>
              <p:cNvSpPr/>
              <p:nvPr/>
            </p:nvSpPr>
            <p:spPr>
              <a:xfrm>
                <a:off x="6840535" y="3735124"/>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9" name="Google Shape;689;p31"/>
              <p:cNvSpPr/>
              <p:nvPr/>
            </p:nvSpPr>
            <p:spPr>
              <a:xfrm>
                <a:off x="6840535" y="3784493"/>
                <a:ext cx="117938" cy="21942"/>
              </a:xfrm>
              <a:custGeom>
                <a:rect b="b" l="l" r="r" t="t"/>
                <a:pathLst>
                  <a:path extrusionOk="0" h="21942" w="117938">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0" name="Google Shape;690;p31"/>
              <p:cNvSpPr/>
              <p:nvPr/>
            </p:nvSpPr>
            <p:spPr>
              <a:xfrm>
                <a:off x="6840535" y="3831120"/>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1" name="Google Shape;691;p31"/>
              <p:cNvSpPr/>
              <p:nvPr/>
            </p:nvSpPr>
            <p:spPr>
              <a:xfrm>
                <a:off x="6840535" y="3877747"/>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2" name="Google Shape;692;p31"/>
              <p:cNvSpPr/>
              <p:nvPr/>
            </p:nvSpPr>
            <p:spPr>
              <a:xfrm>
                <a:off x="6840535" y="3924374"/>
                <a:ext cx="117938" cy="21942"/>
              </a:xfrm>
              <a:custGeom>
                <a:rect b="b" l="l" r="r" t="t"/>
                <a:pathLst>
                  <a:path extrusionOk="0" h="21942" w="117938">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3" name="Google Shape;693;p31"/>
              <p:cNvSpPr/>
              <p:nvPr/>
            </p:nvSpPr>
            <p:spPr>
              <a:xfrm>
                <a:off x="6673225" y="4138309"/>
                <a:ext cx="22655" cy="175537"/>
              </a:xfrm>
              <a:custGeom>
                <a:rect b="b" l="l" r="r" t="t"/>
                <a:pathLst>
                  <a:path extrusionOk="0" h="175537" w="22655">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4" name="Google Shape;694;p31"/>
              <p:cNvSpPr/>
              <p:nvPr/>
            </p:nvSpPr>
            <p:spPr>
              <a:xfrm>
                <a:off x="6675969" y="4338531"/>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5" name="Google Shape;695;p31"/>
              <p:cNvSpPr/>
              <p:nvPr/>
            </p:nvSpPr>
            <p:spPr>
              <a:xfrm>
                <a:off x="6675969" y="4387901"/>
                <a:ext cx="21941" cy="21942"/>
              </a:xfrm>
              <a:custGeom>
                <a:rect b="b" l="l" r="r" t="t"/>
                <a:pathLst>
                  <a:path extrusionOk="0" h="21942" w="21941">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6" name="Google Shape;696;p31"/>
              <p:cNvSpPr/>
              <p:nvPr/>
            </p:nvSpPr>
            <p:spPr>
              <a:xfrm>
                <a:off x="6758252" y="4184936"/>
                <a:ext cx="21941" cy="175537"/>
              </a:xfrm>
              <a:custGeom>
                <a:rect b="b" l="l" r="r" t="t"/>
                <a:pathLst>
                  <a:path extrusionOk="0" h="175537" w="21941">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7" name="Google Shape;697;p31"/>
              <p:cNvSpPr/>
              <p:nvPr/>
            </p:nvSpPr>
            <p:spPr>
              <a:xfrm>
                <a:off x="6758252" y="4387187"/>
                <a:ext cx="21941" cy="22655"/>
              </a:xfrm>
              <a:custGeom>
                <a:rect b="b" l="l" r="r" t="t"/>
                <a:pathLst>
                  <a:path extrusionOk="0" h="22655" w="21941">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8" name="Google Shape;698;p31"/>
              <p:cNvSpPr/>
              <p:nvPr/>
            </p:nvSpPr>
            <p:spPr>
              <a:xfrm>
                <a:off x="6840535" y="4234306"/>
                <a:ext cx="21941" cy="175537"/>
              </a:xfrm>
              <a:custGeom>
                <a:rect b="b" l="l" r="r" t="t"/>
                <a:pathLst>
                  <a:path extrusionOk="0" h="175537" w="21941">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9" name="Google Shape;699;p31"/>
              <p:cNvSpPr/>
              <p:nvPr/>
            </p:nvSpPr>
            <p:spPr>
              <a:xfrm>
                <a:off x="6840535"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0" name="Google Shape;700;p31"/>
              <p:cNvSpPr/>
              <p:nvPr/>
            </p:nvSpPr>
            <p:spPr>
              <a:xfrm>
                <a:off x="6758252"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1" name="Google Shape;701;p31"/>
              <p:cNvSpPr/>
              <p:nvPr/>
            </p:nvSpPr>
            <p:spPr>
              <a:xfrm>
                <a:off x="6675969"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32"/>
          <p:cNvSpPr txBox="1"/>
          <p:nvPr>
            <p:ph idx="1" type="body"/>
          </p:nvPr>
        </p:nvSpPr>
        <p:spPr>
          <a:xfrm>
            <a:off x="3839212" y="761603"/>
            <a:ext cx="7997089"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Older - Aging affects learning</a:t>
            </a:r>
            <a:r>
              <a:rPr lang="en-IE" sz="2200">
                <a:solidFill>
                  <a:srgbClr val="454545"/>
                </a:solidFill>
              </a:rPr>
              <a:t>: Adults have the ability to learn at any age, however, age does affect performance speed and reaction time. Lessons must be reinforced by repetition and meaningful exercises. Adults eyesight, hearing and physical reactions decline.</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Experienced:</a:t>
            </a:r>
            <a:r>
              <a:rPr lang="en-IE" sz="2200">
                <a:solidFill>
                  <a:srgbClr val="454545"/>
                </a:solidFill>
              </a:rPr>
              <a:t> tend to link their past experiences to anything new and validate new concepts based on prior learning. It is important to form a class with adults that have similar life experience levels, encourage discussion and sharing, and generally create a learning community consisting of people who can profoundly interact.</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Motivated</a:t>
            </a:r>
            <a:r>
              <a:rPr lang="en-IE" sz="2200">
                <a:solidFill>
                  <a:srgbClr val="454545"/>
                </a:solidFill>
              </a:rPr>
              <a:t>: Learning in adulthood is usually voluntary. Learning will take place more quickly when people want to learn. Relevancy of course content is key.</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Stressed</a:t>
            </a:r>
            <a:r>
              <a:rPr lang="en-IE" sz="2200">
                <a:solidFill>
                  <a:srgbClr val="454545"/>
                </a:solidFill>
              </a:rPr>
              <a:t>: Acculturation stress, family commitments and every day pressures can break the concentration necessary for learning.  Create a flexible program to accommodate busy schedules </a:t>
            </a:r>
            <a:endParaRPr/>
          </a:p>
        </p:txBody>
      </p:sp>
      <p:sp>
        <p:nvSpPr>
          <p:cNvPr id="707" name="Google Shape;707;p32"/>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Characteristics of Adult Learners</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708" name="Google Shape;708;p32"/>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709" name="Google Shape;709;p32"/>
          <p:cNvGrpSpPr/>
          <p:nvPr/>
        </p:nvGrpSpPr>
        <p:grpSpPr>
          <a:xfrm>
            <a:off x="2733915" y="4805322"/>
            <a:ext cx="1073455" cy="1074802"/>
            <a:chOff x="6601914" y="3685068"/>
            <a:chExt cx="1090935" cy="1092304"/>
          </a:xfrm>
        </p:grpSpPr>
        <p:sp>
          <p:nvSpPr>
            <p:cNvPr id="710" name="Google Shape;710;p32"/>
            <p:cNvSpPr/>
            <p:nvPr/>
          </p:nvSpPr>
          <p:spPr>
            <a:xfrm>
              <a:off x="7504284" y="3891461"/>
              <a:ext cx="49369" cy="469012"/>
            </a:xfrm>
            <a:custGeom>
              <a:rect b="b" l="l" r="r" t="t"/>
              <a:pathLst>
                <a:path extrusionOk="0" h="469012" w="49369">
                  <a:moveTo>
                    <a:pt x="-1" y="0"/>
                  </a:moveTo>
                  <a:lnTo>
                    <a:pt x="49369" y="0"/>
                  </a:lnTo>
                  <a:lnTo>
                    <a:pt x="49369" y="469012"/>
                  </a:lnTo>
                  <a:lnTo>
                    <a:pt x="-1" y="469012"/>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1" name="Google Shape;711;p32"/>
            <p:cNvSpPr/>
            <p:nvPr/>
          </p:nvSpPr>
          <p:spPr>
            <a:xfrm>
              <a:off x="6708882" y="3822892"/>
              <a:ext cx="230392" cy="255076"/>
            </a:xfrm>
            <a:custGeom>
              <a:rect b="b" l="l" r="r" t="t"/>
              <a:pathLst>
                <a:path extrusionOk="0" h="255076" w="230392">
                  <a:moveTo>
                    <a:pt x="-1" y="0"/>
                  </a:moveTo>
                  <a:lnTo>
                    <a:pt x="230392" y="0"/>
                  </a:lnTo>
                  <a:lnTo>
                    <a:pt x="230392" y="255077"/>
                  </a:lnTo>
                  <a:lnTo>
                    <a:pt x="-1" y="25507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12" name="Google Shape;712;p32"/>
            <p:cNvGrpSpPr/>
            <p:nvPr/>
          </p:nvGrpSpPr>
          <p:grpSpPr>
            <a:xfrm>
              <a:off x="6601914" y="3685068"/>
              <a:ext cx="1090935" cy="1092304"/>
              <a:chOff x="6601914" y="3685068"/>
              <a:chExt cx="1090935" cy="1092304"/>
            </a:xfrm>
          </p:grpSpPr>
          <p:sp>
            <p:nvSpPr>
              <p:cNvPr id="713" name="Google Shape;713;p32"/>
              <p:cNvSpPr/>
              <p:nvPr/>
            </p:nvSpPr>
            <p:spPr>
              <a:xfrm>
                <a:off x="7136754" y="4173965"/>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4" name="Google Shape;714;p32"/>
              <p:cNvSpPr/>
              <p:nvPr/>
            </p:nvSpPr>
            <p:spPr>
              <a:xfrm>
                <a:off x="7136754" y="4126625"/>
                <a:ext cx="21941" cy="22655"/>
              </a:xfrm>
              <a:custGeom>
                <a:rect b="b" l="l" r="r" t="t"/>
                <a:pathLst>
                  <a:path extrusionOk="0" h="22655" w="21941">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15" name="Google Shape;715;p32"/>
              <p:cNvGrpSpPr/>
              <p:nvPr/>
            </p:nvGrpSpPr>
            <p:grpSpPr>
              <a:xfrm>
                <a:off x="6601914" y="3685068"/>
                <a:ext cx="1090935" cy="1092304"/>
                <a:chOff x="6601914" y="3685068"/>
                <a:chExt cx="1090935" cy="1092304"/>
              </a:xfrm>
            </p:grpSpPr>
            <p:sp>
              <p:nvSpPr>
                <p:cNvPr id="716" name="Google Shape;716;p32"/>
                <p:cNvSpPr/>
                <p:nvPr/>
              </p:nvSpPr>
              <p:spPr>
                <a:xfrm>
                  <a:off x="7136754" y="4077969"/>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7" name="Google Shape;717;p32"/>
                <p:cNvSpPr/>
                <p:nvPr/>
              </p:nvSpPr>
              <p:spPr>
                <a:xfrm>
                  <a:off x="6601914" y="3685068"/>
                  <a:ext cx="1090935" cy="1092304"/>
                </a:xfrm>
                <a:custGeom>
                  <a:rect b="b" l="l" r="r" t="t"/>
                  <a:pathLst>
                    <a:path extrusionOk="0" h="1092304" w="1090935">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18" name="Google Shape;718;p32"/>
              <p:cNvSpPr/>
              <p:nvPr/>
            </p:nvSpPr>
            <p:spPr>
              <a:xfrm>
                <a:off x="7624966" y="3971001"/>
                <a:ext cx="21941" cy="58311"/>
              </a:xfrm>
              <a:custGeom>
                <a:rect b="b" l="l" r="r" t="t"/>
                <a:pathLst>
                  <a:path extrusionOk="0" h="58311" w="2194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9" name="Google Shape;719;p32"/>
              <p:cNvSpPr/>
              <p:nvPr/>
            </p:nvSpPr>
            <p:spPr>
              <a:xfrm>
                <a:off x="6651284" y="3735124"/>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0" name="Google Shape;720;p32"/>
              <p:cNvSpPr/>
              <p:nvPr/>
            </p:nvSpPr>
            <p:spPr>
              <a:xfrm>
                <a:off x="6651284" y="3784493"/>
                <a:ext cx="117938" cy="21942"/>
              </a:xfrm>
              <a:custGeom>
                <a:rect b="b" l="l" r="r" t="t"/>
                <a:pathLst>
                  <a:path extrusionOk="0" h="21942" w="117938">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1" name="Google Shape;721;p32"/>
              <p:cNvSpPr/>
              <p:nvPr/>
            </p:nvSpPr>
            <p:spPr>
              <a:xfrm>
                <a:off x="6651284" y="3831120"/>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2" name="Google Shape;722;p32"/>
              <p:cNvSpPr/>
              <p:nvPr/>
            </p:nvSpPr>
            <p:spPr>
              <a:xfrm>
                <a:off x="6651284" y="3877747"/>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3" name="Google Shape;723;p32"/>
              <p:cNvSpPr/>
              <p:nvPr/>
            </p:nvSpPr>
            <p:spPr>
              <a:xfrm>
                <a:off x="6651284" y="3924374"/>
                <a:ext cx="117938" cy="21942"/>
              </a:xfrm>
              <a:custGeom>
                <a:rect b="b" l="l" r="r" t="t"/>
                <a:pathLst>
                  <a:path extrusionOk="0" h="21942" w="117938">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4" name="Google Shape;724;p32"/>
              <p:cNvSpPr/>
              <p:nvPr/>
            </p:nvSpPr>
            <p:spPr>
              <a:xfrm>
                <a:off x="6840535" y="3735124"/>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5" name="Google Shape;725;p32"/>
              <p:cNvSpPr/>
              <p:nvPr/>
            </p:nvSpPr>
            <p:spPr>
              <a:xfrm>
                <a:off x="6840535" y="3784493"/>
                <a:ext cx="117938" cy="21942"/>
              </a:xfrm>
              <a:custGeom>
                <a:rect b="b" l="l" r="r" t="t"/>
                <a:pathLst>
                  <a:path extrusionOk="0" h="21942" w="117938">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6" name="Google Shape;726;p32"/>
              <p:cNvSpPr/>
              <p:nvPr/>
            </p:nvSpPr>
            <p:spPr>
              <a:xfrm>
                <a:off x="6840535" y="3831120"/>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7" name="Google Shape;727;p32"/>
              <p:cNvSpPr/>
              <p:nvPr/>
            </p:nvSpPr>
            <p:spPr>
              <a:xfrm>
                <a:off x="6840535" y="3877747"/>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8" name="Google Shape;728;p32"/>
              <p:cNvSpPr/>
              <p:nvPr/>
            </p:nvSpPr>
            <p:spPr>
              <a:xfrm>
                <a:off x="6840535" y="3924374"/>
                <a:ext cx="117938" cy="21942"/>
              </a:xfrm>
              <a:custGeom>
                <a:rect b="b" l="l" r="r" t="t"/>
                <a:pathLst>
                  <a:path extrusionOk="0" h="21942" w="117938">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9" name="Google Shape;729;p32"/>
              <p:cNvSpPr/>
              <p:nvPr/>
            </p:nvSpPr>
            <p:spPr>
              <a:xfrm>
                <a:off x="6673225" y="4138309"/>
                <a:ext cx="22655" cy="175537"/>
              </a:xfrm>
              <a:custGeom>
                <a:rect b="b" l="l" r="r" t="t"/>
                <a:pathLst>
                  <a:path extrusionOk="0" h="175537" w="22655">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0" name="Google Shape;730;p32"/>
              <p:cNvSpPr/>
              <p:nvPr/>
            </p:nvSpPr>
            <p:spPr>
              <a:xfrm>
                <a:off x="6675969" y="4338531"/>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1" name="Google Shape;731;p32"/>
              <p:cNvSpPr/>
              <p:nvPr/>
            </p:nvSpPr>
            <p:spPr>
              <a:xfrm>
                <a:off x="6675969" y="4387901"/>
                <a:ext cx="21941" cy="21942"/>
              </a:xfrm>
              <a:custGeom>
                <a:rect b="b" l="l" r="r" t="t"/>
                <a:pathLst>
                  <a:path extrusionOk="0" h="21942" w="21941">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2" name="Google Shape;732;p32"/>
              <p:cNvSpPr/>
              <p:nvPr/>
            </p:nvSpPr>
            <p:spPr>
              <a:xfrm>
                <a:off x="6758252" y="4184936"/>
                <a:ext cx="21941" cy="175537"/>
              </a:xfrm>
              <a:custGeom>
                <a:rect b="b" l="l" r="r" t="t"/>
                <a:pathLst>
                  <a:path extrusionOk="0" h="175537" w="21941">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3" name="Google Shape;733;p32"/>
              <p:cNvSpPr/>
              <p:nvPr/>
            </p:nvSpPr>
            <p:spPr>
              <a:xfrm>
                <a:off x="6758252" y="4387187"/>
                <a:ext cx="21941" cy="22655"/>
              </a:xfrm>
              <a:custGeom>
                <a:rect b="b" l="l" r="r" t="t"/>
                <a:pathLst>
                  <a:path extrusionOk="0" h="22655" w="21941">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4" name="Google Shape;734;p32"/>
              <p:cNvSpPr/>
              <p:nvPr/>
            </p:nvSpPr>
            <p:spPr>
              <a:xfrm>
                <a:off x="6840535" y="4234306"/>
                <a:ext cx="21941" cy="175537"/>
              </a:xfrm>
              <a:custGeom>
                <a:rect b="b" l="l" r="r" t="t"/>
                <a:pathLst>
                  <a:path extrusionOk="0" h="175537" w="21941">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5" name="Google Shape;735;p32"/>
              <p:cNvSpPr/>
              <p:nvPr/>
            </p:nvSpPr>
            <p:spPr>
              <a:xfrm>
                <a:off x="6840535"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6" name="Google Shape;736;p32"/>
              <p:cNvSpPr/>
              <p:nvPr/>
            </p:nvSpPr>
            <p:spPr>
              <a:xfrm>
                <a:off x="6758252"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7" name="Google Shape;737;p32"/>
              <p:cNvSpPr/>
              <p:nvPr/>
            </p:nvSpPr>
            <p:spPr>
              <a:xfrm>
                <a:off x="6675969"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33"/>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3" name="Google Shape;743;p33"/>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4125" lvl="0" marL="1254125" rtl="0" algn="l">
              <a:lnSpc>
                <a:spcPct val="90000"/>
              </a:lnSpc>
              <a:spcBef>
                <a:spcPts val="0"/>
              </a:spcBef>
              <a:spcAft>
                <a:spcPts val="0"/>
              </a:spcAft>
              <a:buClr>
                <a:srgbClr val="424242"/>
              </a:buClr>
              <a:buSzPts val="1800"/>
              <a:buNone/>
            </a:pPr>
            <a:r>
              <a:rPr b="1" lang="en-IE" sz="1800"/>
              <a:t>Exercise:	</a:t>
            </a:r>
            <a:r>
              <a:rPr lang="en-IE" sz="1800"/>
              <a:t>Which characteristics of Adult Learners do you see in yourself and other adult learners that you know?</a:t>
            </a:r>
            <a:endParaRPr sz="1800"/>
          </a:p>
          <a:p>
            <a:pPr indent="-1254125" lvl="0" marL="1254125" rtl="0" algn="l">
              <a:lnSpc>
                <a:spcPct val="90000"/>
              </a:lnSpc>
              <a:spcBef>
                <a:spcPts val="1000"/>
              </a:spcBef>
              <a:spcAft>
                <a:spcPts val="0"/>
              </a:spcAft>
              <a:buClr>
                <a:srgbClr val="424242"/>
              </a:buClr>
              <a:buSzPts val="1800"/>
              <a:buNone/>
            </a:pPr>
            <a:r>
              <a:rPr b="1" lang="en-IE" sz="1800"/>
              <a:t>Websites</a:t>
            </a:r>
            <a:r>
              <a:rPr lang="en-IE" sz="1800"/>
              <a:t>: 	What role does adult education play in the refugee crisis? </a:t>
            </a:r>
            <a:r>
              <a:rPr lang="en-IE" sz="1800" u="sng">
                <a:solidFill>
                  <a:srgbClr val="87AF3F"/>
                </a:solidFill>
                <a:hlinkClick r:id="rId3">
                  <a:extLst>
                    <a:ext uri="{A12FA001-AC4F-418D-AE19-62706E023703}">
                      <ahyp:hlinkClr val="tx"/>
                    </a:ext>
                  </a:extLst>
                </a:hlinkClick>
              </a:rPr>
              <a:t>https://epale.ec.europa.eu/en/blog/what-role-does-adult-education-play-refugee-crisis</a:t>
            </a:r>
            <a:r>
              <a:rPr lang="en-IE" sz="1800"/>
              <a:t>. </a:t>
            </a:r>
            <a:endParaRPr sz="1800"/>
          </a:p>
          <a:p>
            <a:pPr indent="-1254125" lvl="0" marL="1254125" rtl="0" algn="l">
              <a:lnSpc>
                <a:spcPct val="90000"/>
              </a:lnSpc>
              <a:spcBef>
                <a:spcPts val="1000"/>
              </a:spcBef>
              <a:spcAft>
                <a:spcPts val="0"/>
              </a:spcAft>
              <a:buClr>
                <a:srgbClr val="424242"/>
              </a:buClr>
              <a:buSzPts val="1800"/>
              <a:buNone/>
            </a:pPr>
            <a:r>
              <a:rPr lang="en-IE" sz="1800"/>
              <a:t>	Andragogy vs. Pedagogy: Key Differences in Learning </a:t>
            </a:r>
            <a:r>
              <a:rPr lang="en-IE" sz="1800" u="sng">
                <a:solidFill>
                  <a:srgbClr val="87AF3F"/>
                </a:solidFill>
                <a:hlinkClick r:id="rId4">
                  <a:extLst>
                    <a:ext uri="{A12FA001-AC4F-418D-AE19-62706E023703}">
                      <ahyp:hlinkClr val="tx"/>
                    </a:ext>
                  </a:extLst>
                </a:hlinkClick>
              </a:rPr>
              <a:t>https://www.wgu.edu/blog/andragogy-pedagogy-key-differences-learning2205.html</a:t>
            </a:r>
            <a:r>
              <a:rPr lang="en-IE" sz="1800">
                <a:solidFill>
                  <a:srgbClr val="87AF3F"/>
                </a:solidFill>
              </a:rPr>
              <a:t>. </a:t>
            </a:r>
            <a:endParaRPr/>
          </a:p>
          <a:p>
            <a:pPr indent="-1254125" lvl="0" marL="1254125" rtl="0" algn="l">
              <a:lnSpc>
                <a:spcPct val="90000"/>
              </a:lnSpc>
              <a:spcBef>
                <a:spcPts val="1000"/>
              </a:spcBef>
              <a:spcAft>
                <a:spcPts val="0"/>
              </a:spcAft>
              <a:buClr>
                <a:srgbClr val="424242"/>
              </a:buClr>
              <a:buSzPts val="1800"/>
              <a:buNone/>
            </a:pPr>
            <a:r>
              <a:rPr b="1" lang="en-IE" sz="1800"/>
              <a:t>YouTube</a:t>
            </a:r>
            <a:r>
              <a:rPr lang="en-IE" sz="1800"/>
              <a:t>: 	Adult Learning Theory | Knowles' 6 Assumptions of Adult Learners </a:t>
            </a:r>
            <a:r>
              <a:rPr lang="en-IE" sz="1800" u="sng">
                <a:solidFill>
                  <a:schemeClr val="hlink"/>
                </a:solidFill>
                <a:hlinkClick r:id="rId5"/>
              </a:rPr>
              <a:t>https://www.youtube.com/watch?v=SArAggTULLU</a:t>
            </a:r>
            <a:r>
              <a:rPr lang="en-IE" sz="1800"/>
              <a:t>.  </a:t>
            </a:r>
            <a:endParaRPr sz="1800"/>
          </a:p>
          <a:p>
            <a:pPr indent="-1254125" lvl="0" marL="1254125" rtl="0" algn="l">
              <a:lnSpc>
                <a:spcPct val="90000"/>
              </a:lnSpc>
              <a:spcBef>
                <a:spcPts val="1000"/>
              </a:spcBef>
              <a:spcAft>
                <a:spcPts val="0"/>
              </a:spcAft>
              <a:buClr>
                <a:srgbClr val="424242"/>
              </a:buClr>
              <a:buSzPts val="1800"/>
              <a:buNone/>
            </a:pPr>
            <a:r>
              <a:rPr lang="en-IE" sz="1800"/>
              <a:t>	The critical role of education in Europe’s refugee crisis </a:t>
            </a:r>
            <a:r>
              <a:rPr lang="en-IE" sz="1800" u="sng">
                <a:solidFill>
                  <a:schemeClr val="hlink"/>
                </a:solidFill>
                <a:hlinkClick r:id="rId6"/>
              </a:rPr>
              <a:t>https://www.youtube.com/watch?v=foWa7MnWONo</a:t>
            </a:r>
            <a:r>
              <a:rPr lang="en-IE" sz="1800"/>
              <a:t> </a:t>
            </a:r>
            <a:endParaRPr sz="1800"/>
          </a:p>
          <a:p>
            <a:pPr indent="-1254125" lvl="0" marL="1254125" rtl="0" algn="l">
              <a:lnSpc>
                <a:spcPct val="90000"/>
              </a:lnSpc>
              <a:spcBef>
                <a:spcPts val="1000"/>
              </a:spcBef>
              <a:spcAft>
                <a:spcPts val="0"/>
              </a:spcAft>
              <a:buClr>
                <a:srgbClr val="424242"/>
              </a:buClr>
              <a:buSzPts val="1800"/>
              <a:buNone/>
            </a:pPr>
            <a:r>
              <a:rPr lang="en-IE" sz="1800"/>
              <a:t>	6 Characteristics of Adult Learners </a:t>
            </a:r>
            <a:r>
              <a:rPr lang="en-IE" sz="1800" u="sng">
                <a:solidFill>
                  <a:schemeClr val="hlink"/>
                </a:solidFill>
                <a:hlinkClick r:id="rId7"/>
              </a:rPr>
              <a:t>https://www.youtube.com/watch?v=fDMK5ysYujk</a:t>
            </a:r>
            <a:r>
              <a:rPr lang="en-IE" sz="1800"/>
              <a:t> </a:t>
            </a:r>
            <a:endParaRPr sz="1800"/>
          </a:p>
          <a:p>
            <a:pPr indent="-1254125" lvl="0" marL="1254125" rtl="0" algn="l">
              <a:lnSpc>
                <a:spcPct val="90000"/>
              </a:lnSpc>
              <a:spcBef>
                <a:spcPts val="1000"/>
              </a:spcBef>
              <a:spcAft>
                <a:spcPts val="0"/>
              </a:spcAft>
              <a:buClr>
                <a:srgbClr val="424242"/>
              </a:buClr>
              <a:buSzPts val="1800"/>
              <a:buNone/>
            </a:pPr>
            <a:r>
              <a:rPr b="1" lang="en-IE" sz="1800"/>
              <a:t>Publication</a:t>
            </a:r>
            <a:r>
              <a:rPr lang="en-IE" sz="1800"/>
              <a:t>: 	Grognet, A.G., 1997. Elderly Refugees and Language Learning. ELT. </a:t>
            </a:r>
            <a:endParaRPr/>
          </a:p>
          <a:p>
            <a:pPr indent="-1254125" lvl="0" marL="1254125" rtl="0" algn="l">
              <a:lnSpc>
                <a:spcPct val="90000"/>
              </a:lnSpc>
              <a:spcBef>
                <a:spcPts val="1000"/>
              </a:spcBef>
              <a:spcAft>
                <a:spcPts val="0"/>
              </a:spcAft>
              <a:buClr>
                <a:srgbClr val="424242"/>
              </a:buClr>
              <a:buSzPts val="1800"/>
              <a:buNone/>
            </a:pPr>
            <a:r>
              <a:rPr lang="en-IE" sz="1800"/>
              <a:t>	Berry, J.W., 1986. The acculturation process and refugee behavior. Refugee mental health in resettlement countries, 10(75), pp.25-37.</a:t>
            </a:r>
            <a:endParaRPr/>
          </a:p>
          <a:p>
            <a:pPr indent="-1139825" lvl="0" marL="1254125" rtl="0" algn="l">
              <a:lnSpc>
                <a:spcPct val="100000"/>
              </a:lnSpc>
              <a:spcBef>
                <a:spcPts val="400"/>
              </a:spcBef>
              <a:spcAft>
                <a:spcPts val="0"/>
              </a:spcAft>
              <a:buClr>
                <a:srgbClr val="E8A116"/>
              </a:buClr>
              <a:buSzPts val="1800"/>
              <a:buFont typeface="Arial"/>
              <a:buNone/>
            </a:pPr>
            <a:r>
              <a:t/>
            </a:r>
            <a:endParaRPr sz="1800"/>
          </a:p>
        </p:txBody>
      </p:sp>
      <p:sp>
        <p:nvSpPr>
          <p:cNvPr id="744" name="Google Shape;744;p33"/>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745" name="Google Shape;745;p33"/>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34"/>
          <p:cNvSpPr txBox="1"/>
          <p:nvPr>
            <p:ph idx="2" type="body"/>
          </p:nvPr>
        </p:nvSpPr>
        <p:spPr>
          <a:xfrm>
            <a:off x="615502" y="761603"/>
            <a:ext cx="263327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3.4 Learning Styles – Different approaches to learning</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751" name="Google Shape;751;p34"/>
          <p:cNvCxnSpPr/>
          <p:nvPr/>
        </p:nvCxnSpPr>
        <p:spPr>
          <a:xfrm>
            <a:off x="3141193" y="29343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752" name="Google Shape;752;p34"/>
          <p:cNvGrpSpPr/>
          <p:nvPr/>
        </p:nvGrpSpPr>
        <p:grpSpPr>
          <a:xfrm>
            <a:off x="2587688" y="4837451"/>
            <a:ext cx="877031" cy="989677"/>
            <a:chOff x="4643578" y="432838"/>
            <a:chExt cx="1028134" cy="1160188"/>
          </a:xfrm>
        </p:grpSpPr>
        <p:sp>
          <p:nvSpPr>
            <p:cNvPr id="753" name="Google Shape;753;p34"/>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54" name="Google Shape;754;p34"/>
            <p:cNvGrpSpPr/>
            <p:nvPr/>
          </p:nvGrpSpPr>
          <p:grpSpPr>
            <a:xfrm>
              <a:off x="4643578" y="432838"/>
              <a:ext cx="1028134" cy="1160188"/>
              <a:chOff x="4643578" y="432838"/>
              <a:chExt cx="1028134" cy="1160188"/>
            </a:xfrm>
          </p:grpSpPr>
          <p:sp>
            <p:nvSpPr>
              <p:cNvPr id="755" name="Google Shape;755;p34"/>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56" name="Google Shape;756;p34"/>
              <p:cNvGrpSpPr/>
              <p:nvPr/>
            </p:nvGrpSpPr>
            <p:grpSpPr>
              <a:xfrm>
                <a:off x="4643578" y="432838"/>
                <a:ext cx="1028134" cy="1160188"/>
                <a:chOff x="4643578" y="432838"/>
                <a:chExt cx="1028134" cy="1160188"/>
              </a:xfrm>
            </p:grpSpPr>
            <p:sp>
              <p:nvSpPr>
                <p:cNvPr id="757" name="Google Shape;757;p34"/>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8" name="Google Shape;758;p34"/>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sp>
        <p:nvSpPr>
          <p:cNvPr id="759" name="Google Shape;759;p34"/>
          <p:cNvSpPr/>
          <p:nvPr/>
        </p:nvSpPr>
        <p:spPr>
          <a:xfrm>
            <a:off x="7868668" y="1498068"/>
            <a:ext cx="1732251" cy="1732249"/>
          </a:xfrm>
          <a:custGeom>
            <a:rect b="b" l="l" r="r" t="t"/>
            <a:pathLst>
              <a:path extrusionOk="0" h="1732249" w="1732251">
                <a:moveTo>
                  <a:pt x="0" y="0"/>
                </a:moveTo>
                <a:lnTo>
                  <a:pt x="135066" y="6820"/>
                </a:lnTo>
                <a:cubicBezTo>
                  <a:pt x="973621" y="91980"/>
                  <a:pt x="1640271" y="758630"/>
                  <a:pt x="1725431" y="1597185"/>
                </a:cubicBezTo>
                <a:lnTo>
                  <a:pt x="1732251" y="1732249"/>
                </a:lnTo>
                <a:lnTo>
                  <a:pt x="0" y="1732249"/>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0" name="Google Shape;760;p34"/>
          <p:cNvSpPr/>
          <p:nvPr/>
        </p:nvSpPr>
        <p:spPr>
          <a:xfrm>
            <a:off x="6042205" y="1498068"/>
            <a:ext cx="1732249" cy="1732249"/>
          </a:xfrm>
          <a:custGeom>
            <a:rect b="b" l="l" r="r" t="t"/>
            <a:pathLst>
              <a:path extrusionOk="0" h="1732249" w="1732249">
                <a:moveTo>
                  <a:pt x="1732249" y="0"/>
                </a:moveTo>
                <a:lnTo>
                  <a:pt x="1732249" y="1732249"/>
                </a:lnTo>
                <a:lnTo>
                  <a:pt x="0" y="1732249"/>
                </a:lnTo>
                <a:lnTo>
                  <a:pt x="6820" y="1597185"/>
                </a:lnTo>
                <a:cubicBezTo>
                  <a:pt x="91980" y="758630"/>
                  <a:pt x="758630" y="91980"/>
                  <a:pt x="1597185" y="6820"/>
                </a:cubicBezTo>
                <a:lnTo>
                  <a:pt x="1732249"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1" name="Google Shape;761;p34"/>
          <p:cNvSpPr/>
          <p:nvPr/>
        </p:nvSpPr>
        <p:spPr>
          <a:xfrm>
            <a:off x="6042205" y="3324531"/>
            <a:ext cx="1732249" cy="1732251"/>
          </a:xfrm>
          <a:custGeom>
            <a:rect b="b" l="l" r="r" t="t"/>
            <a:pathLst>
              <a:path extrusionOk="0" h="1732251" w="1732249">
                <a:moveTo>
                  <a:pt x="0" y="0"/>
                </a:moveTo>
                <a:lnTo>
                  <a:pt x="1732249" y="0"/>
                </a:lnTo>
                <a:lnTo>
                  <a:pt x="1732249" y="1732251"/>
                </a:lnTo>
                <a:lnTo>
                  <a:pt x="1597185" y="1725431"/>
                </a:lnTo>
                <a:cubicBezTo>
                  <a:pt x="758630" y="1640272"/>
                  <a:pt x="91980" y="973621"/>
                  <a:pt x="6820" y="135066"/>
                </a:cubicBez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2" name="Google Shape;762;p34"/>
          <p:cNvSpPr/>
          <p:nvPr/>
        </p:nvSpPr>
        <p:spPr>
          <a:xfrm>
            <a:off x="7868668" y="3324530"/>
            <a:ext cx="1732251" cy="1732252"/>
          </a:xfrm>
          <a:custGeom>
            <a:rect b="b" l="l" r="r" t="t"/>
            <a:pathLst>
              <a:path extrusionOk="0" h="1732252" w="1732251">
                <a:moveTo>
                  <a:pt x="0" y="0"/>
                </a:moveTo>
                <a:lnTo>
                  <a:pt x="1732251" y="0"/>
                </a:lnTo>
                <a:lnTo>
                  <a:pt x="1725431" y="135066"/>
                </a:lnTo>
                <a:cubicBezTo>
                  <a:pt x="1640271" y="973621"/>
                  <a:pt x="973621" y="1640272"/>
                  <a:pt x="135066" y="1725431"/>
                </a:cubicBezTo>
                <a:lnTo>
                  <a:pt x="0" y="1732252"/>
                </a:ln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3" name="Google Shape;763;p34"/>
          <p:cNvSpPr txBox="1"/>
          <p:nvPr/>
        </p:nvSpPr>
        <p:spPr>
          <a:xfrm>
            <a:off x="6042203" y="2554369"/>
            <a:ext cx="1732251" cy="54562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200"/>
              <a:buFont typeface="Arial"/>
              <a:buNone/>
            </a:pPr>
            <a:r>
              <a:rPr b="1" i="0" lang="en-IE" sz="2200">
                <a:solidFill>
                  <a:schemeClr val="lt1"/>
                </a:solidFill>
                <a:latin typeface="Calibri"/>
                <a:ea typeface="Calibri"/>
                <a:cs typeface="Calibri"/>
                <a:sym typeface="Calibri"/>
              </a:rPr>
              <a:t>Reflector</a:t>
            </a:r>
            <a:endParaRPr/>
          </a:p>
        </p:txBody>
      </p:sp>
      <p:sp>
        <p:nvSpPr>
          <p:cNvPr id="764" name="Google Shape;764;p34"/>
          <p:cNvSpPr txBox="1"/>
          <p:nvPr/>
        </p:nvSpPr>
        <p:spPr>
          <a:xfrm>
            <a:off x="7836620" y="2568967"/>
            <a:ext cx="1732251" cy="54562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200"/>
              <a:buFont typeface="Arial"/>
              <a:buNone/>
            </a:pPr>
            <a:r>
              <a:rPr b="1" i="0" lang="en-IE" sz="2200">
                <a:solidFill>
                  <a:schemeClr val="lt1"/>
                </a:solidFill>
                <a:latin typeface="Calibri"/>
                <a:ea typeface="Calibri"/>
                <a:cs typeface="Calibri"/>
                <a:sym typeface="Calibri"/>
              </a:rPr>
              <a:t>Activist</a:t>
            </a:r>
            <a:endParaRPr/>
          </a:p>
        </p:txBody>
      </p:sp>
      <p:sp>
        <p:nvSpPr>
          <p:cNvPr id="765" name="Google Shape;765;p34"/>
          <p:cNvSpPr txBox="1"/>
          <p:nvPr/>
        </p:nvSpPr>
        <p:spPr>
          <a:xfrm>
            <a:off x="6042203" y="3473294"/>
            <a:ext cx="1732251" cy="54562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200"/>
              <a:buFont typeface="Arial"/>
              <a:buNone/>
            </a:pPr>
            <a:r>
              <a:rPr b="1" i="0" lang="en-IE" sz="2200">
                <a:solidFill>
                  <a:schemeClr val="lt1"/>
                </a:solidFill>
                <a:latin typeface="Calibri"/>
                <a:ea typeface="Calibri"/>
                <a:cs typeface="Calibri"/>
                <a:sym typeface="Calibri"/>
              </a:rPr>
              <a:t>Pragmatist</a:t>
            </a:r>
            <a:endParaRPr/>
          </a:p>
        </p:txBody>
      </p:sp>
      <p:sp>
        <p:nvSpPr>
          <p:cNvPr id="766" name="Google Shape;766;p34"/>
          <p:cNvSpPr txBox="1"/>
          <p:nvPr/>
        </p:nvSpPr>
        <p:spPr>
          <a:xfrm>
            <a:off x="7836620" y="3487892"/>
            <a:ext cx="1732251" cy="54562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200"/>
              <a:buFont typeface="Arial"/>
              <a:buNone/>
            </a:pPr>
            <a:r>
              <a:rPr b="1" i="0" lang="en-IE" sz="2200">
                <a:solidFill>
                  <a:schemeClr val="lt1"/>
                </a:solidFill>
                <a:latin typeface="Calibri"/>
                <a:ea typeface="Calibri"/>
                <a:cs typeface="Calibri"/>
                <a:sym typeface="Calibri"/>
              </a:rPr>
              <a:t>Theorist</a:t>
            </a:r>
            <a:endParaRPr/>
          </a:p>
        </p:txBody>
      </p:sp>
      <p:sp>
        <p:nvSpPr>
          <p:cNvPr id="767" name="Google Shape;767;p34"/>
          <p:cNvSpPr/>
          <p:nvPr/>
        </p:nvSpPr>
        <p:spPr>
          <a:xfrm>
            <a:off x="8786719" y="623644"/>
            <a:ext cx="2514600" cy="1699208"/>
          </a:xfrm>
          <a:prstGeom prst="cloudCallout">
            <a:avLst>
              <a:gd fmla="val -28271" name="adj1"/>
              <a:gd fmla="val 77176" name="adj2"/>
            </a:avLst>
          </a:prstGeom>
          <a:solidFill>
            <a:schemeClr val="lt1"/>
          </a:solidFill>
          <a:ln cap="flat" cmpd="sng" w="28575">
            <a:solidFill>
              <a:srgbClr val="296B5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8" name="Google Shape;768;p34"/>
          <p:cNvSpPr txBox="1"/>
          <p:nvPr/>
        </p:nvSpPr>
        <p:spPr>
          <a:xfrm>
            <a:off x="9172350" y="1002689"/>
            <a:ext cx="1826464" cy="846731"/>
          </a:xfrm>
          <a:prstGeom prst="rect">
            <a:avLst/>
          </a:prstGeom>
          <a:noFill/>
          <a:ln>
            <a:noFill/>
          </a:ln>
        </p:spPr>
        <p:txBody>
          <a:bodyPr anchorCtr="0" anchor="t" bIns="45700" lIns="91425" spcFirstLastPara="1" rIns="91425" wrap="square" tIns="45700">
            <a:noAutofit/>
          </a:bodyPr>
          <a:lstStyle/>
          <a:p>
            <a:pPr indent="0" lvl="0" marL="0" marR="0" rtl="0" algn="ctr">
              <a:lnSpc>
                <a:spcPct val="101818"/>
              </a:lnSpc>
              <a:spcBef>
                <a:spcPts val="0"/>
              </a:spcBef>
              <a:spcAft>
                <a:spcPts val="0"/>
              </a:spcAft>
              <a:buClr>
                <a:srgbClr val="296B5F"/>
              </a:buClr>
              <a:buSzPts val="2200"/>
              <a:buFont typeface="Arial"/>
              <a:buNone/>
            </a:pPr>
            <a:r>
              <a:rPr b="1" i="1" lang="en-IE" sz="2200">
                <a:solidFill>
                  <a:srgbClr val="296B5F"/>
                </a:solidFill>
                <a:latin typeface="Calibri"/>
                <a:ea typeface="Calibri"/>
                <a:cs typeface="Calibri"/>
                <a:sym typeface="Calibri"/>
              </a:rPr>
              <a:t>Can I have a go at doing this now?</a:t>
            </a:r>
            <a:endParaRPr/>
          </a:p>
        </p:txBody>
      </p:sp>
      <p:sp>
        <p:nvSpPr>
          <p:cNvPr id="769" name="Google Shape;769;p34"/>
          <p:cNvSpPr/>
          <p:nvPr/>
        </p:nvSpPr>
        <p:spPr>
          <a:xfrm rot="-9900000">
            <a:off x="3806944" y="3851547"/>
            <a:ext cx="2514600" cy="1699208"/>
          </a:xfrm>
          <a:prstGeom prst="cloudCallout">
            <a:avLst>
              <a:gd fmla="val -28957" name="adj1"/>
              <a:gd fmla="val 88513" name="adj2"/>
            </a:avLst>
          </a:prstGeom>
          <a:solidFill>
            <a:schemeClr val="lt1"/>
          </a:solidFill>
          <a:ln cap="flat" cmpd="sng" w="28575">
            <a:solidFill>
              <a:srgbClr val="296B5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0" name="Google Shape;770;p34"/>
          <p:cNvSpPr txBox="1"/>
          <p:nvPr/>
        </p:nvSpPr>
        <p:spPr>
          <a:xfrm>
            <a:off x="4199717" y="4372410"/>
            <a:ext cx="1826464" cy="846731"/>
          </a:xfrm>
          <a:prstGeom prst="rect">
            <a:avLst/>
          </a:prstGeom>
          <a:noFill/>
          <a:ln>
            <a:noFill/>
          </a:ln>
        </p:spPr>
        <p:txBody>
          <a:bodyPr anchorCtr="0" anchor="t" bIns="45700" lIns="91425" spcFirstLastPara="1" rIns="91425" wrap="square" tIns="45700">
            <a:noAutofit/>
          </a:bodyPr>
          <a:lstStyle/>
          <a:p>
            <a:pPr indent="0" lvl="0" marL="0" marR="0" rtl="0" algn="ctr">
              <a:lnSpc>
                <a:spcPct val="101818"/>
              </a:lnSpc>
              <a:spcBef>
                <a:spcPts val="0"/>
              </a:spcBef>
              <a:spcAft>
                <a:spcPts val="0"/>
              </a:spcAft>
              <a:buClr>
                <a:srgbClr val="296B5F"/>
              </a:buClr>
              <a:buSzPts val="2200"/>
              <a:buFont typeface="Arial"/>
              <a:buNone/>
            </a:pPr>
            <a:r>
              <a:rPr b="1" i="1" lang="en-IE" sz="2200">
                <a:solidFill>
                  <a:srgbClr val="296B5F"/>
                </a:solidFill>
                <a:latin typeface="Calibri"/>
                <a:ea typeface="Calibri"/>
                <a:cs typeface="Calibri"/>
                <a:sym typeface="Calibri"/>
              </a:rPr>
              <a:t>How does this work in the real world?</a:t>
            </a:r>
            <a:endParaRPr/>
          </a:p>
        </p:txBody>
      </p:sp>
      <p:sp>
        <p:nvSpPr>
          <p:cNvPr id="771" name="Google Shape;771;p34"/>
          <p:cNvSpPr/>
          <p:nvPr/>
        </p:nvSpPr>
        <p:spPr>
          <a:xfrm flipH="1" rot="-776494">
            <a:off x="3903953" y="678613"/>
            <a:ext cx="2514600" cy="1699208"/>
          </a:xfrm>
          <a:prstGeom prst="cloudCallout">
            <a:avLst>
              <a:gd fmla="val -28957" name="adj1"/>
              <a:gd fmla="val 88513" name="adj2"/>
            </a:avLst>
          </a:prstGeom>
          <a:solidFill>
            <a:schemeClr val="lt1"/>
          </a:solidFill>
          <a:ln cap="flat" cmpd="sng" w="28575">
            <a:solidFill>
              <a:srgbClr val="E8A11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2" name="Google Shape;772;p34"/>
          <p:cNvSpPr/>
          <p:nvPr/>
        </p:nvSpPr>
        <p:spPr>
          <a:xfrm flipH="1" rot="9900000">
            <a:off x="9105212" y="3845864"/>
            <a:ext cx="2514600" cy="1699208"/>
          </a:xfrm>
          <a:prstGeom prst="cloudCallout">
            <a:avLst>
              <a:gd fmla="val -28957" name="adj1"/>
              <a:gd fmla="val 88513" name="adj2"/>
            </a:avLst>
          </a:prstGeom>
          <a:solidFill>
            <a:schemeClr val="lt1"/>
          </a:solidFill>
          <a:ln cap="flat" cmpd="sng" w="28575">
            <a:solidFill>
              <a:srgbClr val="E8A11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3" name="Google Shape;773;p34"/>
          <p:cNvSpPr txBox="1"/>
          <p:nvPr/>
        </p:nvSpPr>
        <p:spPr>
          <a:xfrm>
            <a:off x="4253592" y="1012766"/>
            <a:ext cx="1826464" cy="846731"/>
          </a:xfrm>
          <a:prstGeom prst="rect">
            <a:avLst/>
          </a:prstGeom>
          <a:noFill/>
          <a:ln>
            <a:noFill/>
          </a:ln>
        </p:spPr>
        <p:txBody>
          <a:bodyPr anchorCtr="0" anchor="t" bIns="45700" lIns="91425" spcFirstLastPara="1" rIns="91425" wrap="square" tIns="45700">
            <a:noAutofit/>
          </a:bodyPr>
          <a:lstStyle/>
          <a:p>
            <a:pPr indent="0" lvl="0" marL="0" marR="0" rtl="0" algn="ctr">
              <a:lnSpc>
                <a:spcPct val="101818"/>
              </a:lnSpc>
              <a:spcBef>
                <a:spcPts val="0"/>
              </a:spcBef>
              <a:spcAft>
                <a:spcPts val="0"/>
              </a:spcAft>
              <a:buClr>
                <a:srgbClr val="296B5F"/>
              </a:buClr>
              <a:buSzPts val="2200"/>
              <a:buFont typeface="Arial"/>
              <a:buNone/>
            </a:pPr>
            <a:r>
              <a:rPr b="1" i="1" lang="en-IE" sz="2200">
                <a:solidFill>
                  <a:srgbClr val="296B5F"/>
                </a:solidFill>
                <a:latin typeface="Calibri"/>
                <a:ea typeface="Calibri"/>
                <a:cs typeface="Calibri"/>
                <a:sym typeface="Calibri"/>
              </a:rPr>
              <a:t>Can I have a think about that?</a:t>
            </a:r>
            <a:endParaRPr/>
          </a:p>
        </p:txBody>
      </p:sp>
      <p:sp>
        <p:nvSpPr>
          <p:cNvPr id="774" name="Google Shape;774;p34"/>
          <p:cNvSpPr txBox="1"/>
          <p:nvPr/>
        </p:nvSpPr>
        <p:spPr>
          <a:xfrm>
            <a:off x="9481162" y="4318259"/>
            <a:ext cx="1826464" cy="846731"/>
          </a:xfrm>
          <a:prstGeom prst="rect">
            <a:avLst/>
          </a:prstGeom>
          <a:noFill/>
          <a:ln>
            <a:noFill/>
          </a:ln>
        </p:spPr>
        <p:txBody>
          <a:bodyPr anchorCtr="0" anchor="t" bIns="45700" lIns="91425" spcFirstLastPara="1" rIns="91425" wrap="square" tIns="45700">
            <a:noAutofit/>
          </a:bodyPr>
          <a:lstStyle/>
          <a:p>
            <a:pPr indent="0" lvl="0" marL="0" marR="0" rtl="0" algn="ctr">
              <a:lnSpc>
                <a:spcPct val="101818"/>
              </a:lnSpc>
              <a:spcBef>
                <a:spcPts val="0"/>
              </a:spcBef>
              <a:spcAft>
                <a:spcPts val="0"/>
              </a:spcAft>
              <a:buClr>
                <a:srgbClr val="296B5F"/>
              </a:buClr>
              <a:buSzPts val="2200"/>
              <a:buFont typeface="Arial"/>
              <a:buNone/>
            </a:pPr>
            <a:r>
              <a:rPr b="1" i="1" lang="en-IE" sz="2200">
                <a:solidFill>
                  <a:srgbClr val="296B5F"/>
                </a:solidFill>
                <a:latin typeface="Calibri"/>
                <a:ea typeface="Calibri"/>
                <a:cs typeface="Calibri"/>
                <a:sym typeface="Calibri"/>
              </a:rPr>
              <a:t>Why does this work like that?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35"/>
          <p:cNvSpPr txBox="1"/>
          <p:nvPr>
            <p:ph idx="1" type="body"/>
          </p:nvPr>
        </p:nvSpPr>
        <p:spPr>
          <a:xfrm>
            <a:off x="3832335" y="763789"/>
            <a:ext cx="7904099"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rgbClr val="E8A116"/>
              </a:buClr>
              <a:buSzPts val="2200"/>
              <a:buFont typeface="Arial"/>
              <a:buChar char="•"/>
            </a:pPr>
            <a:r>
              <a:rPr b="1" lang="en-IE" sz="2200">
                <a:solidFill>
                  <a:srgbClr val="454545"/>
                </a:solidFill>
              </a:rPr>
              <a:t>How do people learn? </a:t>
            </a:r>
            <a:r>
              <a:rPr lang="en-IE" sz="2200">
                <a:solidFill>
                  <a:srgbClr val="454545"/>
                </a:solidFill>
              </a:rPr>
              <a:t>Though there are many different theories and frameworks regarding learning styles, one of the most famous theories was developed by Peter Honey and Alan Mumford who identified four different approaches people took to learning new information:</a:t>
            </a:r>
            <a:endParaRPr/>
          </a:p>
          <a:p>
            <a:pPr indent="-458788" lvl="0" marL="763588" rtl="0" algn="l">
              <a:lnSpc>
                <a:spcPct val="120000"/>
              </a:lnSpc>
              <a:spcBef>
                <a:spcPts val="0"/>
              </a:spcBef>
              <a:spcAft>
                <a:spcPts val="0"/>
              </a:spcAft>
              <a:buClr>
                <a:srgbClr val="E8A116"/>
              </a:buClr>
              <a:buSzPts val="2200"/>
              <a:buFont typeface="Calibri"/>
              <a:buAutoNum type="arabicPeriod"/>
            </a:pPr>
            <a:r>
              <a:rPr b="1" lang="en-IE" sz="2200">
                <a:solidFill>
                  <a:srgbClr val="454545"/>
                </a:solidFill>
              </a:rPr>
              <a:t>Activist</a:t>
            </a:r>
            <a:r>
              <a:rPr lang="en-IE" sz="2200">
                <a:solidFill>
                  <a:srgbClr val="454545"/>
                </a:solidFill>
              </a:rPr>
              <a:t>: They enjoy practical classes and “getting stuck-in”; they dislike wordy boring powerpoint and long-winded explanations</a:t>
            </a:r>
            <a:endParaRPr/>
          </a:p>
          <a:p>
            <a:pPr indent="-458788" lvl="0" marL="763588" rtl="0" algn="l">
              <a:lnSpc>
                <a:spcPct val="120000"/>
              </a:lnSpc>
              <a:spcBef>
                <a:spcPts val="0"/>
              </a:spcBef>
              <a:spcAft>
                <a:spcPts val="0"/>
              </a:spcAft>
              <a:buClr>
                <a:srgbClr val="E8A116"/>
              </a:buClr>
              <a:buSzPts val="2200"/>
              <a:buFont typeface="Calibri"/>
              <a:buAutoNum type="arabicPeriod"/>
            </a:pPr>
            <a:r>
              <a:rPr b="1" lang="en-IE" sz="2200">
                <a:solidFill>
                  <a:srgbClr val="454545"/>
                </a:solidFill>
              </a:rPr>
              <a:t>Theorist</a:t>
            </a:r>
            <a:r>
              <a:rPr lang="en-IE" sz="2200">
                <a:solidFill>
                  <a:srgbClr val="454545"/>
                </a:solidFill>
              </a:rPr>
              <a:t>: They like methodical and logical structure; they don’t like emotional “fluffy” situations and dislike learning something practical without knowing the theory behind it. </a:t>
            </a:r>
            <a:endParaRPr/>
          </a:p>
          <a:p>
            <a:pPr indent="-458788" lvl="0" marL="763588" rtl="0" algn="l">
              <a:lnSpc>
                <a:spcPct val="120000"/>
              </a:lnSpc>
              <a:spcBef>
                <a:spcPts val="0"/>
              </a:spcBef>
              <a:spcAft>
                <a:spcPts val="0"/>
              </a:spcAft>
              <a:buClr>
                <a:srgbClr val="E8A116"/>
              </a:buClr>
              <a:buSzPts val="2200"/>
              <a:buFont typeface="Calibri"/>
              <a:buAutoNum type="arabicPeriod"/>
            </a:pPr>
            <a:r>
              <a:rPr b="1" lang="en-IE" sz="2200">
                <a:solidFill>
                  <a:srgbClr val="454545"/>
                </a:solidFill>
              </a:rPr>
              <a:t>Pragmatist</a:t>
            </a:r>
            <a:r>
              <a:rPr lang="en-IE" sz="2200">
                <a:solidFill>
                  <a:srgbClr val="454545"/>
                </a:solidFill>
              </a:rPr>
              <a:t>: They need to be able to see how they can apply their learning to the real world. </a:t>
            </a:r>
            <a:endParaRPr/>
          </a:p>
          <a:p>
            <a:pPr indent="-458788" lvl="0" marL="763588" rtl="0" algn="l">
              <a:lnSpc>
                <a:spcPct val="120000"/>
              </a:lnSpc>
              <a:spcBef>
                <a:spcPts val="0"/>
              </a:spcBef>
              <a:spcAft>
                <a:spcPts val="0"/>
              </a:spcAft>
              <a:buClr>
                <a:srgbClr val="E8A116"/>
              </a:buClr>
              <a:buSzPts val="2200"/>
              <a:buFont typeface="Calibri"/>
              <a:buAutoNum type="arabicPeriod"/>
            </a:pPr>
            <a:r>
              <a:rPr b="1" lang="en-IE" sz="2200">
                <a:solidFill>
                  <a:srgbClr val="454545"/>
                </a:solidFill>
              </a:rPr>
              <a:t>Reflector</a:t>
            </a:r>
            <a:r>
              <a:rPr lang="en-IE" sz="2200">
                <a:solidFill>
                  <a:srgbClr val="454545"/>
                </a:solidFill>
              </a:rPr>
              <a:t>: They learn through observation and don’t like being put on the spot or rushed</a:t>
            </a:r>
            <a:endParaRPr/>
          </a:p>
        </p:txBody>
      </p:sp>
      <p:sp>
        <p:nvSpPr>
          <p:cNvPr id="780" name="Google Shape;780;p35"/>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3.4 Learning Styles – Different approaches    to learning</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781" name="Google Shape;781;p35"/>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782" name="Google Shape;782;p35"/>
          <p:cNvGrpSpPr/>
          <p:nvPr/>
        </p:nvGrpSpPr>
        <p:grpSpPr>
          <a:xfrm>
            <a:off x="3171123" y="4850921"/>
            <a:ext cx="877031" cy="989677"/>
            <a:chOff x="4643578" y="432838"/>
            <a:chExt cx="1028134" cy="1160188"/>
          </a:xfrm>
        </p:grpSpPr>
        <p:sp>
          <p:nvSpPr>
            <p:cNvPr id="783" name="Google Shape;783;p35"/>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84" name="Google Shape;784;p35"/>
            <p:cNvGrpSpPr/>
            <p:nvPr/>
          </p:nvGrpSpPr>
          <p:grpSpPr>
            <a:xfrm>
              <a:off x="4643578" y="432838"/>
              <a:ext cx="1028134" cy="1160188"/>
              <a:chOff x="4643578" y="432838"/>
              <a:chExt cx="1028134" cy="1160188"/>
            </a:xfrm>
          </p:grpSpPr>
          <p:sp>
            <p:nvSpPr>
              <p:cNvPr id="785" name="Google Shape;785;p35"/>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86" name="Google Shape;786;p35"/>
              <p:cNvGrpSpPr/>
              <p:nvPr/>
            </p:nvGrpSpPr>
            <p:grpSpPr>
              <a:xfrm>
                <a:off x="4643578" y="432838"/>
                <a:ext cx="1028134" cy="1160188"/>
                <a:chOff x="4643578" y="432838"/>
                <a:chExt cx="1028134" cy="1160188"/>
              </a:xfrm>
            </p:grpSpPr>
            <p:sp>
              <p:nvSpPr>
                <p:cNvPr id="787" name="Google Shape;787;p35"/>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8" name="Google Shape;788;p35"/>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36"/>
          <p:cNvSpPr txBox="1"/>
          <p:nvPr>
            <p:ph idx="1" type="body"/>
          </p:nvPr>
        </p:nvSpPr>
        <p:spPr>
          <a:xfrm>
            <a:off x="3832335" y="763789"/>
            <a:ext cx="7904099"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rgbClr val="E8A116"/>
              </a:buClr>
              <a:buSzPts val="2200"/>
              <a:buFont typeface="Arial"/>
              <a:buChar char="•"/>
            </a:pPr>
            <a:r>
              <a:rPr lang="en-IE" sz="2200">
                <a:solidFill>
                  <a:srgbClr val="454545"/>
                </a:solidFill>
              </a:rPr>
              <a:t>It is important to design the training session to appeal to each style of learner. </a:t>
            </a:r>
            <a:endParaRPr/>
          </a:p>
          <a:p>
            <a:pPr indent="-342900" lvl="0" marL="342900" rtl="0" algn="l">
              <a:lnSpc>
                <a:spcPct val="120000"/>
              </a:lnSpc>
              <a:spcBef>
                <a:spcPts val="0"/>
              </a:spcBef>
              <a:spcAft>
                <a:spcPts val="0"/>
              </a:spcAft>
              <a:buClr>
                <a:srgbClr val="E8A116"/>
              </a:buClr>
              <a:buSzPts val="2200"/>
              <a:buFont typeface="Arial"/>
              <a:buChar char="•"/>
            </a:pPr>
            <a:r>
              <a:rPr lang="en-IE" sz="2200">
                <a:solidFill>
                  <a:srgbClr val="454545"/>
                </a:solidFill>
              </a:rPr>
              <a:t>Most people generally stick to one of the above styles, or vary between two depending on the scenario. Each of these styles comes with different educational activities which may be more appropriate to those individual learners (see exercise below).</a:t>
            </a:r>
            <a:endParaRPr/>
          </a:p>
        </p:txBody>
      </p:sp>
      <p:sp>
        <p:nvSpPr>
          <p:cNvPr id="794" name="Google Shape;794;p36"/>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3.4 Learning Styles – Different approaches    to learning</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795" name="Google Shape;795;p36"/>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796" name="Google Shape;796;p36"/>
          <p:cNvGrpSpPr/>
          <p:nvPr/>
        </p:nvGrpSpPr>
        <p:grpSpPr>
          <a:xfrm>
            <a:off x="3171123" y="4850921"/>
            <a:ext cx="877031" cy="989677"/>
            <a:chOff x="4643578" y="432838"/>
            <a:chExt cx="1028134" cy="1160188"/>
          </a:xfrm>
        </p:grpSpPr>
        <p:sp>
          <p:nvSpPr>
            <p:cNvPr id="797" name="Google Shape;797;p36"/>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98" name="Google Shape;798;p36"/>
            <p:cNvGrpSpPr/>
            <p:nvPr/>
          </p:nvGrpSpPr>
          <p:grpSpPr>
            <a:xfrm>
              <a:off x="4643578" y="432838"/>
              <a:ext cx="1028134" cy="1160188"/>
              <a:chOff x="4643578" y="432838"/>
              <a:chExt cx="1028134" cy="1160188"/>
            </a:xfrm>
          </p:grpSpPr>
          <p:sp>
            <p:nvSpPr>
              <p:cNvPr id="799" name="Google Shape;799;p36"/>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800" name="Google Shape;800;p36"/>
              <p:cNvGrpSpPr/>
              <p:nvPr/>
            </p:nvGrpSpPr>
            <p:grpSpPr>
              <a:xfrm>
                <a:off x="4643578" y="432838"/>
                <a:ext cx="1028134" cy="1160188"/>
                <a:chOff x="4643578" y="432838"/>
                <a:chExt cx="1028134" cy="1160188"/>
              </a:xfrm>
            </p:grpSpPr>
            <p:sp>
              <p:nvSpPr>
                <p:cNvPr id="801" name="Google Shape;801;p36"/>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2" name="Google Shape;802;p36"/>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sp>
        <p:nvSpPr>
          <p:cNvPr id="803" name="Google Shape;803;p36"/>
          <p:cNvSpPr txBox="1"/>
          <p:nvPr/>
        </p:nvSpPr>
        <p:spPr>
          <a:xfrm>
            <a:off x="4646625" y="4093489"/>
            <a:ext cx="7089809" cy="2310347"/>
          </a:xfrm>
          <a:prstGeom prst="rect">
            <a:avLst/>
          </a:prstGeom>
          <a:noFill/>
          <a:ln>
            <a:noFill/>
          </a:ln>
        </p:spPr>
        <p:txBody>
          <a:bodyPr anchorCtr="0" anchor="t" bIns="45700" lIns="91425" spcFirstLastPara="1" rIns="91425" wrap="square" tIns="45700">
            <a:noAutofit/>
          </a:bodyPr>
          <a:lstStyle/>
          <a:p>
            <a:pPr indent="-1346200" lvl="0" marL="1346200" marR="0" rtl="0" algn="l">
              <a:lnSpc>
                <a:spcPct val="90000"/>
              </a:lnSpc>
              <a:spcBef>
                <a:spcPts val="0"/>
              </a:spcBef>
              <a:spcAft>
                <a:spcPts val="0"/>
              </a:spcAft>
              <a:buClr>
                <a:srgbClr val="086575"/>
              </a:buClr>
              <a:buSzPts val="1800"/>
              <a:buFont typeface="Arial"/>
              <a:buNone/>
            </a:pPr>
            <a:r>
              <a:rPr b="1" i="0" lang="en-IE" sz="1800">
                <a:solidFill>
                  <a:srgbClr val="086575"/>
                </a:solidFill>
                <a:latin typeface="Calibri"/>
                <a:ea typeface="Calibri"/>
                <a:cs typeface="Calibri"/>
                <a:sym typeface="Calibri"/>
              </a:rPr>
              <a:t>Exercise</a:t>
            </a:r>
            <a:r>
              <a:rPr b="0" i="0" lang="en-IE" sz="1800">
                <a:solidFill>
                  <a:srgbClr val="086575"/>
                </a:solidFill>
                <a:latin typeface="Calibri"/>
                <a:ea typeface="Calibri"/>
                <a:cs typeface="Calibri"/>
                <a:sym typeface="Calibri"/>
              </a:rPr>
              <a:t>: 	Find out what type of learner you are by filling in the Honey and Mumford Learning styles 	questionnaire: </a:t>
            </a:r>
            <a:r>
              <a:rPr b="0" i="0" lang="en-IE" sz="1800" u="sng">
                <a:solidFill>
                  <a:srgbClr val="87AF3F"/>
                </a:solidFill>
                <a:latin typeface="Calibri"/>
                <a:ea typeface="Calibri"/>
                <a:cs typeface="Calibri"/>
                <a:sym typeface="Calibri"/>
                <a:hlinkClick r:id="rId3">
                  <a:extLst>
                    <a:ext uri="{A12FA001-AC4F-418D-AE19-62706E023703}">
                      <ahyp:hlinkClr val="tx"/>
                    </a:ext>
                  </a:extLst>
                </a:hlinkClick>
              </a:rPr>
              <a:t>https://www.ilfm.org.uk/cms/document/ILFM_Learning_Styles_Resource_TK_09Oct17_Ver1.0.pdf</a:t>
            </a:r>
            <a:endParaRPr b="0" i="0" sz="1800">
              <a:solidFill>
                <a:srgbClr val="87AF3F"/>
              </a:solidFill>
              <a:latin typeface="Calibri"/>
              <a:ea typeface="Calibri"/>
              <a:cs typeface="Calibri"/>
              <a:sym typeface="Calibri"/>
            </a:endParaRPr>
          </a:p>
          <a:p>
            <a:pPr indent="-1346200" lvl="0" marL="1346200" marR="0" rtl="0" algn="l">
              <a:lnSpc>
                <a:spcPct val="90000"/>
              </a:lnSpc>
              <a:spcBef>
                <a:spcPts val="1000"/>
              </a:spcBef>
              <a:spcAft>
                <a:spcPts val="0"/>
              </a:spcAft>
              <a:buClr>
                <a:srgbClr val="086575"/>
              </a:buClr>
              <a:buSzPts val="1800"/>
              <a:buFont typeface="Arial"/>
              <a:buNone/>
            </a:pPr>
            <a:r>
              <a:rPr b="1" i="0" lang="en-IE" sz="1800">
                <a:solidFill>
                  <a:srgbClr val="086575"/>
                </a:solidFill>
                <a:latin typeface="Calibri"/>
                <a:ea typeface="Calibri"/>
                <a:cs typeface="Calibri"/>
                <a:sym typeface="Calibri"/>
              </a:rPr>
              <a:t>Publication</a:t>
            </a:r>
            <a:r>
              <a:rPr b="0" i="0" lang="en-IE" sz="1800">
                <a:solidFill>
                  <a:srgbClr val="086575"/>
                </a:solidFill>
                <a:latin typeface="Calibri"/>
                <a:ea typeface="Calibri"/>
                <a:cs typeface="Calibri"/>
                <a:sym typeface="Calibri"/>
              </a:rPr>
              <a:t>: 	Rosewell, J. 2005. Learning Styles. Technology Level 1: Networked living: exploring information and communication technologes. The Open University. </a:t>
            </a:r>
            <a:endParaRPr/>
          </a:p>
          <a:p>
            <a:pPr indent="-1231900" lvl="0" marL="1346200" marR="0" rtl="0" algn="l">
              <a:lnSpc>
                <a:spcPct val="100000"/>
              </a:lnSpc>
              <a:spcBef>
                <a:spcPts val="400"/>
              </a:spcBef>
              <a:spcAft>
                <a:spcPts val="0"/>
              </a:spcAft>
              <a:buClr>
                <a:srgbClr val="E8A116"/>
              </a:buClr>
              <a:buSzPts val="1800"/>
              <a:buFont typeface="Arial"/>
              <a:buNone/>
            </a:pPr>
            <a:r>
              <a:t/>
            </a:r>
            <a:endParaRPr b="0" i="0" sz="1800">
              <a:solidFill>
                <a:srgbClr val="086575"/>
              </a:solidFill>
              <a:latin typeface="Calibri"/>
              <a:ea typeface="Calibri"/>
              <a:cs typeface="Calibri"/>
              <a:sym typeface="Calibri"/>
            </a:endParaRPr>
          </a:p>
        </p:txBody>
      </p:sp>
      <p:sp>
        <p:nvSpPr>
          <p:cNvPr id="804" name="Google Shape;804;p36"/>
          <p:cNvSpPr/>
          <p:nvPr/>
        </p:nvSpPr>
        <p:spPr>
          <a:xfrm>
            <a:off x="4048154" y="3178594"/>
            <a:ext cx="2419643" cy="827929"/>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5" name="Google Shape;805;p36"/>
          <p:cNvSpPr txBox="1"/>
          <p:nvPr/>
        </p:nvSpPr>
        <p:spPr>
          <a:xfrm>
            <a:off x="4536139" y="3390970"/>
            <a:ext cx="2481698" cy="523220"/>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2800"/>
              <a:buFont typeface="Calibri"/>
              <a:buNone/>
            </a:pPr>
            <a:r>
              <a:rPr b="1" lang="en-IE" sz="2800">
                <a:solidFill>
                  <a:schemeClr val="lt1"/>
                </a:solidFill>
                <a:latin typeface="Calibri"/>
                <a:ea typeface="Calibri"/>
                <a:cs typeface="Calibri"/>
                <a:sym typeface="Calibri"/>
              </a:rPr>
              <a:t>Resources</a:t>
            </a:r>
            <a:endParaRPr b="1" sz="3400">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g2bf56ed0f8a_0_0"/>
          <p:cNvSpPr txBox="1"/>
          <p:nvPr>
            <p:ph idx="1" type="body"/>
          </p:nvPr>
        </p:nvSpPr>
        <p:spPr>
          <a:xfrm>
            <a:off x="798380" y="2045704"/>
            <a:ext cx="10595100" cy="3849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812" name="Google Shape;812;g2bf56ed0f8a_0_0"/>
          <p:cNvSpPr txBox="1"/>
          <p:nvPr>
            <p:ph idx="2" type="body"/>
          </p:nvPr>
        </p:nvSpPr>
        <p:spPr>
          <a:xfrm>
            <a:off x="798381" y="761603"/>
            <a:ext cx="10595100" cy="803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pic>
        <p:nvPicPr>
          <p:cNvPr id="817" name="Google Shape;817;p37"/>
          <p:cNvPicPr preferRelativeResize="0"/>
          <p:nvPr>
            <p:ph idx="2" type="pic"/>
          </p:nvPr>
        </p:nvPicPr>
        <p:blipFill rotWithShape="1">
          <a:blip r:embed="rId3">
            <a:alphaModFix/>
          </a:blip>
          <a:srcRect b="0" l="3321" r="3320" t="0"/>
          <a:stretch/>
        </p:blipFill>
        <p:spPr>
          <a:xfrm>
            <a:off x="320540" y="335338"/>
            <a:ext cx="11578483" cy="6146707"/>
          </a:xfrm>
          <a:prstGeom prst="rect">
            <a:avLst/>
          </a:prstGeom>
          <a:solidFill>
            <a:srgbClr val="D8D8D8"/>
          </a:solidFill>
          <a:ln>
            <a:noFill/>
          </a:ln>
        </p:spPr>
      </p:pic>
      <p:sp>
        <p:nvSpPr>
          <p:cNvPr id="818" name="Google Shape;818;p37"/>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9" name="Google Shape;819;p37"/>
          <p:cNvSpPr txBox="1"/>
          <p:nvPr/>
        </p:nvSpPr>
        <p:spPr>
          <a:xfrm>
            <a:off x="1753849" y="2803631"/>
            <a:ext cx="3516007"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lang="en-IE" sz="4800">
                <a:solidFill>
                  <a:schemeClr val="lt1"/>
                </a:solidFill>
                <a:latin typeface="Calibri"/>
                <a:ea typeface="Calibri"/>
                <a:cs typeface="Calibri"/>
                <a:sym typeface="Calibri"/>
              </a:rPr>
              <a:t>Training: Design, Delivery &amp; Evaluation</a:t>
            </a:r>
            <a:endParaRPr/>
          </a:p>
        </p:txBody>
      </p:sp>
      <p:sp>
        <p:nvSpPr>
          <p:cNvPr id="820" name="Google Shape;820;p37"/>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lang="en-IE" sz="13000">
                <a:solidFill>
                  <a:schemeClr val="lt1"/>
                </a:solidFill>
                <a:latin typeface="Calibri"/>
                <a:ea typeface="Calibri"/>
                <a:cs typeface="Calibri"/>
                <a:sym typeface="Calibri"/>
              </a:rPr>
              <a:t>04</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38"/>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6" name="Google Shape;826;p38"/>
          <p:cNvSpPr txBox="1"/>
          <p:nvPr>
            <p:ph idx="1" type="body"/>
          </p:nvPr>
        </p:nvSpPr>
        <p:spPr>
          <a:xfrm>
            <a:off x="3862553" y="1701068"/>
            <a:ext cx="7724844" cy="3428836"/>
          </a:xfrm>
          <a:prstGeom prst="rect">
            <a:avLst/>
          </a:prstGeom>
          <a:noFill/>
          <a:ln>
            <a:noFill/>
          </a:ln>
        </p:spPr>
        <p:txBody>
          <a:bodyPr anchorCtr="0" anchor="t" bIns="45700" lIns="91425" spcFirstLastPara="1" rIns="91425" wrap="square" tIns="45700">
            <a:noAutofit/>
          </a:bodyPr>
          <a:lstStyle/>
          <a:p>
            <a:pPr indent="0" lvl="0" marL="0" rtl="0" algn="l">
              <a:lnSpc>
                <a:spcPct val="110909"/>
              </a:lnSpc>
              <a:spcBef>
                <a:spcPts val="0"/>
              </a:spcBef>
              <a:spcAft>
                <a:spcPts val="0"/>
              </a:spcAft>
              <a:buClr>
                <a:srgbClr val="E8A116"/>
              </a:buClr>
              <a:buSzPts val="2200"/>
              <a:buNone/>
            </a:pPr>
            <a:r>
              <a:rPr b="1" lang="en-IE" sz="2200">
                <a:solidFill>
                  <a:srgbClr val="454545"/>
                </a:solidFill>
              </a:rPr>
              <a:t>Barriers to Learning include:</a:t>
            </a:r>
            <a:endParaRPr/>
          </a:p>
          <a:p>
            <a:pPr indent="0" lvl="0" marL="0" rtl="0" algn="l">
              <a:lnSpc>
                <a:spcPct val="110909"/>
              </a:lnSpc>
              <a:spcBef>
                <a:spcPts val="0"/>
              </a:spcBef>
              <a:spcAft>
                <a:spcPts val="0"/>
              </a:spcAft>
              <a:buClr>
                <a:srgbClr val="E8A116"/>
              </a:buClr>
              <a:buSzPts val="2200"/>
              <a:buNone/>
            </a:pPr>
            <a:r>
              <a:t/>
            </a:r>
            <a:endParaRPr b="1" sz="2200">
              <a:solidFill>
                <a:srgbClr val="454545"/>
              </a:solidFill>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Age</a:t>
            </a:r>
            <a:r>
              <a:rPr lang="en-IE" sz="2200">
                <a:solidFill>
                  <a:srgbClr val="454545"/>
                </a:solidFill>
              </a:rPr>
              <a:t> - effects of aging on hearing and eyesight in adults. Adults have more life experiences and biases</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Poor Health </a:t>
            </a:r>
            <a:r>
              <a:rPr lang="en-IE" sz="2200">
                <a:solidFill>
                  <a:srgbClr val="454545"/>
                </a:solidFill>
              </a:rPr>
              <a:t>-Poor Physical Health (e.g. poor nutrition, chronic illness); Poor Mental Health (e.g. depression, anxiety, post traumatic stress disorder common in refugees)</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Neurodiversity</a:t>
            </a:r>
            <a:r>
              <a:rPr lang="en-IE" sz="2200">
                <a:solidFill>
                  <a:srgbClr val="454545"/>
                </a:solidFill>
              </a:rPr>
              <a:t>  (e.g. Dyslexia, Dyspraxia, Dysgraphia, Dysgraphia, Autism spectrum disorder, ADHD) </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Disability</a:t>
            </a:r>
            <a:r>
              <a:rPr lang="en-IE" sz="2200">
                <a:solidFill>
                  <a:srgbClr val="454545"/>
                </a:solidFill>
              </a:rPr>
              <a:t> ( e.g. physical / mental / learning / medical)</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Family responsibilities </a:t>
            </a:r>
            <a:r>
              <a:rPr lang="en-IE" sz="2200">
                <a:solidFill>
                  <a:srgbClr val="454545"/>
                </a:solidFill>
              </a:rPr>
              <a:t>(e.g. childcare, responsibility for family members, changes in family dynamics)</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Past</a:t>
            </a:r>
            <a:r>
              <a:rPr lang="en-IE" sz="2200">
                <a:solidFill>
                  <a:srgbClr val="454545"/>
                </a:solidFill>
              </a:rPr>
              <a:t> negative school experiences</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Poor language </a:t>
            </a:r>
            <a:r>
              <a:rPr lang="en-IE" sz="2200">
                <a:solidFill>
                  <a:srgbClr val="454545"/>
                </a:solidFill>
              </a:rPr>
              <a:t>proficiency</a:t>
            </a:r>
            <a:endParaRPr/>
          </a:p>
        </p:txBody>
      </p:sp>
      <p:sp>
        <p:nvSpPr>
          <p:cNvPr id="827" name="Google Shape;827;p38"/>
          <p:cNvSpPr txBox="1"/>
          <p:nvPr>
            <p:ph idx="2" type="body"/>
          </p:nvPr>
        </p:nvSpPr>
        <p:spPr>
          <a:xfrm>
            <a:off x="574360" y="387666"/>
            <a:ext cx="3411012"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4.1 Barriers to Learning</a:t>
            </a:r>
            <a:endParaRPr/>
          </a:p>
          <a:p>
            <a:pPr indent="0" lvl="0" marL="0" rtl="0" algn="l">
              <a:lnSpc>
                <a:spcPct val="103333"/>
              </a:lnSpc>
              <a:spcBef>
                <a:spcPts val="0"/>
              </a:spcBef>
              <a:spcAft>
                <a:spcPts val="0"/>
              </a:spcAft>
              <a:buClr>
                <a:srgbClr val="086575"/>
              </a:buClr>
              <a:buSzPts val="3600"/>
              <a:buNone/>
            </a:pPr>
            <a:r>
              <a:t/>
            </a:r>
            <a:endParaRPr/>
          </a:p>
        </p:txBody>
      </p:sp>
      <p:cxnSp>
        <p:nvCxnSpPr>
          <p:cNvPr id="828" name="Google Shape;828;p38"/>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829" name="Google Shape;829;p38"/>
          <p:cNvGrpSpPr/>
          <p:nvPr/>
        </p:nvGrpSpPr>
        <p:grpSpPr>
          <a:xfrm>
            <a:off x="10364171" y="1001114"/>
            <a:ext cx="1025228" cy="1023928"/>
            <a:chOff x="4583522" y="477429"/>
            <a:chExt cx="1285857" cy="1284227"/>
          </a:xfrm>
        </p:grpSpPr>
        <p:grpSp>
          <p:nvGrpSpPr>
            <p:cNvPr id="830" name="Google Shape;830;p38"/>
            <p:cNvGrpSpPr/>
            <p:nvPr/>
          </p:nvGrpSpPr>
          <p:grpSpPr>
            <a:xfrm>
              <a:off x="5099909" y="1002440"/>
              <a:ext cx="720240" cy="720592"/>
              <a:chOff x="5098372" y="991465"/>
              <a:chExt cx="720240" cy="720592"/>
            </a:xfrm>
          </p:grpSpPr>
          <p:sp>
            <p:nvSpPr>
              <p:cNvPr id="831" name="Google Shape;831;p38"/>
              <p:cNvSpPr/>
              <p:nvPr/>
            </p:nvSpPr>
            <p:spPr>
              <a:xfrm>
                <a:off x="5427325" y="991465"/>
                <a:ext cx="391287" cy="390774"/>
              </a:xfrm>
              <a:custGeom>
                <a:rect b="b" l="l" r="r" t="t"/>
                <a:pathLst>
                  <a:path extrusionOk="0" h="390774" w="391287">
                    <a:moveTo>
                      <a:pt x="114183" y="382826"/>
                    </a:moveTo>
                    <a:cubicBezTo>
                      <a:pt x="129162" y="368184"/>
                      <a:pt x="141810" y="355871"/>
                      <a:pt x="154792" y="344223"/>
                    </a:cubicBezTo>
                    <a:cubicBezTo>
                      <a:pt x="157455" y="341894"/>
                      <a:pt x="162115" y="340562"/>
                      <a:pt x="165777" y="340562"/>
                    </a:cubicBezTo>
                    <a:cubicBezTo>
                      <a:pt x="200062" y="339897"/>
                      <a:pt x="229021" y="327584"/>
                      <a:pt x="252987" y="302957"/>
                    </a:cubicBezTo>
                    <a:cubicBezTo>
                      <a:pt x="271961" y="283656"/>
                      <a:pt x="291933" y="265020"/>
                      <a:pt x="310240" y="245052"/>
                    </a:cubicBezTo>
                    <a:cubicBezTo>
                      <a:pt x="369823" y="179493"/>
                      <a:pt x="337535" y="75331"/>
                      <a:pt x="251323" y="54698"/>
                    </a:cubicBezTo>
                    <a:cubicBezTo>
                      <a:pt x="212045" y="45380"/>
                      <a:pt x="176428" y="54365"/>
                      <a:pt x="146471" y="81654"/>
                    </a:cubicBezTo>
                    <a:cubicBezTo>
                      <a:pt x="123836" y="102286"/>
                      <a:pt x="102865" y="124250"/>
                      <a:pt x="81562" y="146214"/>
                    </a:cubicBezTo>
                    <a:cubicBezTo>
                      <a:pt x="60924" y="167846"/>
                      <a:pt x="51937" y="194136"/>
                      <a:pt x="50606" y="223754"/>
                    </a:cubicBezTo>
                    <a:cubicBezTo>
                      <a:pt x="50273" y="229744"/>
                      <a:pt x="47277" y="236400"/>
                      <a:pt x="43282" y="240726"/>
                    </a:cubicBezTo>
                    <a:cubicBezTo>
                      <a:pt x="32964" y="252706"/>
                      <a:pt x="21646" y="263688"/>
                      <a:pt x="8997" y="276667"/>
                    </a:cubicBezTo>
                    <a:cubicBezTo>
                      <a:pt x="1009" y="253705"/>
                      <a:pt x="-1321" y="232739"/>
                      <a:pt x="676" y="211108"/>
                    </a:cubicBezTo>
                    <a:cubicBezTo>
                      <a:pt x="4337" y="170175"/>
                      <a:pt x="20648" y="134567"/>
                      <a:pt x="49940" y="105282"/>
                    </a:cubicBezTo>
                    <a:cubicBezTo>
                      <a:pt x="68913" y="86313"/>
                      <a:pt x="87554" y="67344"/>
                      <a:pt x="106860" y="48708"/>
                    </a:cubicBezTo>
                    <a:cubicBezTo>
                      <a:pt x="157122" y="-212"/>
                      <a:pt x="229021" y="-13524"/>
                      <a:pt x="292265" y="14430"/>
                    </a:cubicBezTo>
                    <a:cubicBezTo>
                      <a:pt x="355177" y="42052"/>
                      <a:pt x="394122" y="104616"/>
                      <a:pt x="391126" y="174834"/>
                    </a:cubicBezTo>
                    <a:cubicBezTo>
                      <a:pt x="389462" y="214769"/>
                      <a:pt x="375149" y="250044"/>
                      <a:pt x="347854" y="278997"/>
                    </a:cubicBezTo>
                    <a:cubicBezTo>
                      <a:pt x="325552" y="302625"/>
                      <a:pt x="302917" y="326253"/>
                      <a:pt x="278618" y="347884"/>
                    </a:cubicBezTo>
                    <a:cubicBezTo>
                      <a:pt x="232017" y="389482"/>
                      <a:pt x="177760" y="400131"/>
                      <a:pt x="114183" y="38282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2" name="Google Shape;832;p38"/>
              <p:cNvSpPr/>
              <p:nvPr/>
            </p:nvSpPr>
            <p:spPr>
              <a:xfrm>
                <a:off x="5098372" y="1320880"/>
                <a:ext cx="391481" cy="391177"/>
              </a:xfrm>
              <a:custGeom>
                <a:rect b="b" l="l" r="r" t="t"/>
                <a:pathLst>
                  <a:path extrusionOk="0" h="391177" w="391481">
                    <a:moveTo>
                      <a:pt x="383219" y="113646"/>
                    </a:moveTo>
                    <a:cubicBezTo>
                      <a:pt x="399863" y="172882"/>
                      <a:pt x="391874" y="225130"/>
                      <a:pt x="354593" y="270056"/>
                    </a:cubicBezTo>
                    <a:cubicBezTo>
                      <a:pt x="329628" y="300007"/>
                      <a:pt x="301335" y="328294"/>
                      <a:pt x="271710" y="353586"/>
                    </a:cubicBezTo>
                    <a:cubicBezTo>
                      <a:pt x="205470" y="409494"/>
                      <a:pt x="105277" y="401840"/>
                      <a:pt x="45694" y="338611"/>
                    </a:cubicBezTo>
                    <a:cubicBezTo>
                      <a:pt x="-14221" y="275048"/>
                      <a:pt x="-15553" y="176543"/>
                      <a:pt x="43697" y="111982"/>
                    </a:cubicBezTo>
                    <a:cubicBezTo>
                      <a:pt x="65999" y="87689"/>
                      <a:pt x="89300" y="64061"/>
                      <a:pt x="113932" y="42097"/>
                    </a:cubicBezTo>
                    <a:cubicBezTo>
                      <a:pt x="160533" y="1164"/>
                      <a:pt x="214457" y="-9153"/>
                      <a:pt x="276370" y="7820"/>
                    </a:cubicBezTo>
                    <a:cubicBezTo>
                      <a:pt x="262057" y="22130"/>
                      <a:pt x="249075" y="35774"/>
                      <a:pt x="235427" y="48420"/>
                    </a:cubicBezTo>
                    <a:cubicBezTo>
                      <a:pt x="233097" y="50416"/>
                      <a:pt x="228437" y="50749"/>
                      <a:pt x="224776" y="50749"/>
                    </a:cubicBezTo>
                    <a:cubicBezTo>
                      <a:pt x="192821" y="51082"/>
                      <a:pt x="165193" y="62397"/>
                      <a:pt x="142225" y="84694"/>
                    </a:cubicBezTo>
                    <a:cubicBezTo>
                      <a:pt x="122919" y="103663"/>
                      <a:pt x="103280" y="122631"/>
                      <a:pt x="84640" y="142266"/>
                    </a:cubicBezTo>
                    <a:cubicBezTo>
                      <a:pt x="39370" y="189189"/>
                      <a:pt x="39703" y="260405"/>
                      <a:pt x="84973" y="305997"/>
                    </a:cubicBezTo>
                    <a:cubicBezTo>
                      <a:pt x="129576" y="351257"/>
                      <a:pt x="201475" y="351589"/>
                      <a:pt x="248742" y="306663"/>
                    </a:cubicBezTo>
                    <a:cubicBezTo>
                      <a:pt x="268381" y="288027"/>
                      <a:pt x="287354" y="268392"/>
                      <a:pt x="306328" y="249091"/>
                    </a:cubicBezTo>
                    <a:cubicBezTo>
                      <a:pt x="328630" y="226128"/>
                      <a:pt x="339614" y="198507"/>
                      <a:pt x="340613" y="166559"/>
                    </a:cubicBezTo>
                    <a:cubicBezTo>
                      <a:pt x="340613" y="162233"/>
                      <a:pt x="341944" y="157241"/>
                      <a:pt x="344607" y="154246"/>
                    </a:cubicBezTo>
                    <a:cubicBezTo>
                      <a:pt x="356257" y="140935"/>
                      <a:pt x="368906" y="128622"/>
                      <a:pt x="383219" y="11364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3" name="Google Shape;833;p38"/>
              <p:cNvSpPr/>
              <p:nvPr/>
            </p:nvSpPr>
            <p:spPr>
              <a:xfrm>
                <a:off x="5330925" y="1222922"/>
                <a:ext cx="259181" cy="256678"/>
              </a:xfrm>
              <a:custGeom>
                <a:rect b="b" l="l" r="r" t="t"/>
                <a:pathLst>
                  <a:path extrusionOk="0" h="256678" w="259181">
                    <a:moveTo>
                      <a:pt x="259181" y="23579"/>
                    </a:moveTo>
                    <a:cubicBezTo>
                      <a:pt x="254188" y="32897"/>
                      <a:pt x="251525" y="40219"/>
                      <a:pt x="246865" y="45210"/>
                    </a:cubicBezTo>
                    <a:cubicBezTo>
                      <a:pt x="179626" y="112766"/>
                      <a:pt x="112388" y="180322"/>
                      <a:pt x="44816" y="247545"/>
                    </a:cubicBezTo>
                    <a:cubicBezTo>
                      <a:pt x="33166" y="259193"/>
                      <a:pt x="18187" y="259526"/>
                      <a:pt x="7868" y="249542"/>
                    </a:cubicBezTo>
                    <a:cubicBezTo>
                      <a:pt x="-2784" y="239226"/>
                      <a:pt x="-2784" y="223585"/>
                      <a:pt x="8867" y="211604"/>
                    </a:cubicBezTo>
                    <a:cubicBezTo>
                      <a:pt x="76105" y="144048"/>
                      <a:pt x="143677" y="76825"/>
                      <a:pt x="210916" y="9269"/>
                    </a:cubicBezTo>
                    <a:cubicBezTo>
                      <a:pt x="219570" y="617"/>
                      <a:pt x="230222" y="-3044"/>
                      <a:pt x="240541" y="2946"/>
                    </a:cubicBezTo>
                    <a:cubicBezTo>
                      <a:pt x="247864" y="7605"/>
                      <a:pt x="252857" y="16258"/>
                      <a:pt x="259181" y="23579"/>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34" name="Google Shape;834;p38"/>
            <p:cNvGrpSpPr/>
            <p:nvPr/>
          </p:nvGrpSpPr>
          <p:grpSpPr>
            <a:xfrm>
              <a:off x="4583522" y="477429"/>
              <a:ext cx="1285857" cy="1284227"/>
              <a:chOff x="4583522" y="477429"/>
              <a:chExt cx="1285857" cy="1284227"/>
            </a:xfrm>
          </p:grpSpPr>
          <p:sp>
            <p:nvSpPr>
              <p:cNvPr id="835" name="Google Shape;835;p38"/>
              <p:cNvSpPr/>
              <p:nvPr/>
            </p:nvSpPr>
            <p:spPr>
              <a:xfrm>
                <a:off x="4583522" y="477429"/>
                <a:ext cx="1285857" cy="1284227"/>
              </a:xfrm>
              <a:custGeom>
                <a:rect b="b" l="l" r="r" t="t"/>
                <a:pathLst>
                  <a:path extrusionOk="0" h="1284227" w="1285857">
                    <a:moveTo>
                      <a:pt x="666" y="677223"/>
                    </a:moveTo>
                    <a:cubicBezTo>
                      <a:pt x="2663" y="674561"/>
                      <a:pt x="4327" y="671566"/>
                      <a:pt x="6324" y="669236"/>
                    </a:cubicBezTo>
                    <a:cubicBezTo>
                      <a:pt x="13315" y="661249"/>
                      <a:pt x="21969" y="657921"/>
                      <a:pt x="32288" y="660584"/>
                    </a:cubicBezTo>
                    <a:cubicBezTo>
                      <a:pt x="42274" y="663246"/>
                      <a:pt x="48598" y="670567"/>
                      <a:pt x="50595" y="680884"/>
                    </a:cubicBezTo>
                    <a:cubicBezTo>
                      <a:pt x="51261" y="685210"/>
                      <a:pt x="50928" y="690202"/>
                      <a:pt x="50928" y="694528"/>
                    </a:cubicBezTo>
                    <a:cubicBezTo>
                      <a:pt x="50928" y="829640"/>
                      <a:pt x="50928" y="964419"/>
                      <a:pt x="50928" y="1099531"/>
                    </a:cubicBezTo>
                    <a:cubicBezTo>
                      <a:pt x="50928" y="1126154"/>
                      <a:pt x="58584" y="1133808"/>
                      <a:pt x="85546" y="1133808"/>
                    </a:cubicBezTo>
                    <a:cubicBezTo>
                      <a:pt x="210703" y="1133808"/>
                      <a:pt x="335528" y="1133808"/>
                      <a:pt x="460685" y="1133808"/>
                    </a:cubicBezTo>
                    <a:cubicBezTo>
                      <a:pt x="465345" y="1133808"/>
                      <a:pt x="469672" y="1133808"/>
                      <a:pt x="475331" y="1133808"/>
                    </a:cubicBezTo>
                    <a:cubicBezTo>
                      <a:pt x="446372" y="1028980"/>
                      <a:pt x="482987" y="947114"/>
                      <a:pt x="563540" y="880556"/>
                    </a:cubicBezTo>
                    <a:cubicBezTo>
                      <a:pt x="562875" y="879558"/>
                      <a:pt x="562209" y="878893"/>
                      <a:pt x="561543" y="877894"/>
                    </a:cubicBezTo>
                    <a:cubicBezTo>
                      <a:pt x="547896" y="877894"/>
                      <a:pt x="534581" y="877894"/>
                      <a:pt x="520934" y="877894"/>
                    </a:cubicBezTo>
                    <a:cubicBezTo>
                      <a:pt x="501960" y="877894"/>
                      <a:pt x="489977" y="867578"/>
                      <a:pt x="490643" y="852270"/>
                    </a:cubicBezTo>
                    <a:cubicBezTo>
                      <a:pt x="490976" y="837294"/>
                      <a:pt x="502626" y="827643"/>
                      <a:pt x="520934" y="827643"/>
                    </a:cubicBezTo>
                    <a:cubicBezTo>
                      <a:pt x="551557" y="827643"/>
                      <a:pt x="581848" y="827643"/>
                      <a:pt x="612471" y="827643"/>
                    </a:cubicBezTo>
                    <a:cubicBezTo>
                      <a:pt x="617131" y="827643"/>
                      <a:pt x="622790" y="826978"/>
                      <a:pt x="626785" y="824648"/>
                    </a:cubicBezTo>
                    <a:cubicBezTo>
                      <a:pt x="680376" y="793366"/>
                      <a:pt x="736963" y="785379"/>
                      <a:pt x="796878" y="800687"/>
                    </a:cubicBezTo>
                    <a:cubicBezTo>
                      <a:pt x="798543" y="801020"/>
                      <a:pt x="799874" y="801353"/>
                      <a:pt x="802537" y="801686"/>
                    </a:cubicBezTo>
                    <a:cubicBezTo>
                      <a:pt x="800207" y="789373"/>
                      <a:pt x="797544" y="777725"/>
                      <a:pt x="796213" y="765745"/>
                    </a:cubicBezTo>
                    <a:cubicBezTo>
                      <a:pt x="787891" y="695194"/>
                      <a:pt x="808529" y="633961"/>
                      <a:pt x="859124" y="584375"/>
                    </a:cubicBezTo>
                    <a:cubicBezTo>
                      <a:pt x="878098" y="565739"/>
                      <a:pt x="885088" y="547769"/>
                      <a:pt x="884755" y="521478"/>
                    </a:cubicBezTo>
                    <a:cubicBezTo>
                      <a:pt x="883423" y="376050"/>
                      <a:pt x="884089" y="230622"/>
                      <a:pt x="884089" y="85194"/>
                    </a:cubicBezTo>
                    <a:cubicBezTo>
                      <a:pt x="884089" y="57905"/>
                      <a:pt x="876433" y="50251"/>
                      <a:pt x="849138" y="50251"/>
                    </a:cubicBezTo>
                    <a:cubicBezTo>
                      <a:pt x="661735" y="50251"/>
                      <a:pt x="474665" y="50251"/>
                      <a:pt x="287262" y="50251"/>
                    </a:cubicBezTo>
                    <a:cubicBezTo>
                      <a:pt x="282602" y="50251"/>
                      <a:pt x="278275" y="50251"/>
                      <a:pt x="271951" y="50251"/>
                    </a:cubicBezTo>
                    <a:cubicBezTo>
                      <a:pt x="271951" y="55576"/>
                      <a:pt x="271951" y="59902"/>
                      <a:pt x="271951" y="64228"/>
                    </a:cubicBezTo>
                    <a:cubicBezTo>
                      <a:pt x="271951" y="107823"/>
                      <a:pt x="271951" y="151086"/>
                      <a:pt x="271951" y="194681"/>
                    </a:cubicBezTo>
                    <a:cubicBezTo>
                      <a:pt x="271951" y="240606"/>
                      <a:pt x="241660" y="270889"/>
                      <a:pt x="195725" y="270889"/>
                    </a:cubicBezTo>
                    <a:cubicBezTo>
                      <a:pt x="148125" y="270889"/>
                      <a:pt x="100525" y="270889"/>
                      <a:pt x="51261" y="270889"/>
                    </a:cubicBezTo>
                    <a:cubicBezTo>
                      <a:pt x="51261" y="275881"/>
                      <a:pt x="51261" y="280540"/>
                      <a:pt x="51261" y="284866"/>
                    </a:cubicBezTo>
                    <a:cubicBezTo>
                      <a:pt x="51261" y="340109"/>
                      <a:pt x="51261" y="395352"/>
                      <a:pt x="51261" y="450262"/>
                    </a:cubicBezTo>
                    <a:cubicBezTo>
                      <a:pt x="51261" y="469564"/>
                      <a:pt x="45602" y="479214"/>
                      <a:pt x="32621" y="483208"/>
                    </a:cubicBezTo>
                    <a:cubicBezTo>
                      <a:pt x="20970" y="486536"/>
                      <a:pt x="11317" y="481544"/>
                      <a:pt x="999" y="466568"/>
                    </a:cubicBezTo>
                    <a:cubicBezTo>
                      <a:pt x="999" y="390360"/>
                      <a:pt x="999" y="314484"/>
                      <a:pt x="999" y="238276"/>
                    </a:cubicBezTo>
                    <a:cubicBezTo>
                      <a:pt x="6324" y="231953"/>
                      <a:pt x="11317" y="225297"/>
                      <a:pt x="16976" y="219307"/>
                    </a:cubicBezTo>
                    <a:cubicBezTo>
                      <a:pt x="84548" y="151418"/>
                      <a:pt x="152452" y="83530"/>
                      <a:pt x="220357" y="15974"/>
                    </a:cubicBezTo>
                    <a:cubicBezTo>
                      <a:pt x="226348" y="10316"/>
                      <a:pt x="233005" y="5325"/>
                      <a:pt x="239330" y="0"/>
                    </a:cubicBezTo>
                    <a:cubicBezTo>
                      <a:pt x="450033" y="0"/>
                      <a:pt x="661070" y="0"/>
                      <a:pt x="871773" y="0"/>
                    </a:cubicBezTo>
                    <a:cubicBezTo>
                      <a:pt x="921370" y="18969"/>
                      <a:pt x="934352" y="37938"/>
                      <a:pt x="934352" y="92182"/>
                    </a:cubicBezTo>
                    <a:cubicBezTo>
                      <a:pt x="934352" y="226296"/>
                      <a:pt x="934352" y="360742"/>
                      <a:pt x="934352" y="494855"/>
                    </a:cubicBezTo>
                    <a:cubicBezTo>
                      <a:pt x="934352" y="499182"/>
                      <a:pt x="934352" y="503508"/>
                      <a:pt x="934352" y="509831"/>
                    </a:cubicBezTo>
                    <a:cubicBezTo>
                      <a:pt x="939012" y="506503"/>
                      <a:pt x="941675" y="504839"/>
                      <a:pt x="944338" y="502842"/>
                    </a:cubicBezTo>
                    <a:cubicBezTo>
                      <a:pt x="1070826" y="416318"/>
                      <a:pt x="1242252" y="480878"/>
                      <a:pt x="1279533" y="629302"/>
                    </a:cubicBezTo>
                    <a:cubicBezTo>
                      <a:pt x="1281863" y="638620"/>
                      <a:pt x="1283860" y="647938"/>
                      <a:pt x="1285857" y="656923"/>
                    </a:cubicBezTo>
                    <a:cubicBezTo>
                      <a:pt x="1285857" y="672897"/>
                      <a:pt x="1285857" y="688538"/>
                      <a:pt x="1285857" y="704512"/>
                    </a:cubicBezTo>
                    <a:cubicBezTo>
                      <a:pt x="1285191" y="706841"/>
                      <a:pt x="1283860" y="709171"/>
                      <a:pt x="1283527" y="711500"/>
                    </a:cubicBezTo>
                    <a:cubicBezTo>
                      <a:pt x="1277203" y="756759"/>
                      <a:pt x="1258562" y="796028"/>
                      <a:pt x="1226940" y="829307"/>
                    </a:cubicBezTo>
                    <a:cubicBezTo>
                      <a:pt x="1204971" y="852270"/>
                      <a:pt x="1183002" y="875232"/>
                      <a:pt x="1159368" y="896530"/>
                    </a:cubicBezTo>
                    <a:cubicBezTo>
                      <a:pt x="1110437" y="941457"/>
                      <a:pt x="1052852" y="960758"/>
                      <a:pt x="986611" y="953437"/>
                    </a:cubicBezTo>
                    <a:cubicBezTo>
                      <a:pt x="973963" y="952106"/>
                      <a:pt x="961314" y="949443"/>
                      <a:pt x="948665" y="947114"/>
                    </a:cubicBezTo>
                    <a:cubicBezTo>
                      <a:pt x="948332" y="948112"/>
                      <a:pt x="947999" y="948778"/>
                      <a:pt x="947999" y="949443"/>
                    </a:cubicBezTo>
                    <a:cubicBezTo>
                      <a:pt x="948332" y="951773"/>
                      <a:pt x="948998" y="954435"/>
                      <a:pt x="949664" y="956765"/>
                    </a:cubicBezTo>
                    <a:cubicBezTo>
                      <a:pt x="966640" y="1029645"/>
                      <a:pt x="951328" y="1095537"/>
                      <a:pt x="902397" y="1152111"/>
                    </a:cubicBezTo>
                    <a:cubicBezTo>
                      <a:pt x="878430" y="1179733"/>
                      <a:pt x="852134" y="1206023"/>
                      <a:pt x="824173" y="1229984"/>
                    </a:cubicBezTo>
                    <a:cubicBezTo>
                      <a:pt x="805866" y="1245625"/>
                      <a:pt x="783564" y="1257938"/>
                      <a:pt x="761595" y="1268254"/>
                    </a:cubicBezTo>
                    <a:cubicBezTo>
                      <a:pt x="744286" y="1276241"/>
                      <a:pt x="724314" y="1278904"/>
                      <a:pt x="705341" y="1284228"/>
                    </a:cubicBezTo>
                    <a:cubicBezTo>
                      <a:pt x="689363" y="1284228"/>
                      <a:pt x="673718" y="1284228"/>
                      <a:pt x="657741" y="1284228"/>
                    </a:cubicBezTo>
                    <a:cubicBezTo>
                      <a:pt x="655411" y="1283562"/>
                      <a:pt x="653081" y="1282231"/>
                      <a:pt x="650751" y="1281898"/>
                    </a:cubicBezTo>
                    <a:cubicBezTo>
                      <a:pt x="590502" y="1272580"/>
                      <a:pt x="541904" y="1243628"/>
                      <a:pt x="505955" y="1194375"/>
                    </a:cubicBezTo>
                    <a:cubicBezTo>
                      <a:pt x="499963" y="1186056"/>
                      <a:pt x="493971" y="1183726"/>
                      <a:pt x="484318" y="1183726"/>
                    </a:cubicBezTo>
                    <a:cubicBezTo>
                      <a:pt x="349841" y="1184059"/>
                      <a:pt x="215364" y="1184059"/>
                      <a:pt x="80886" y="1184059"/>
                    </a:cubicBezTo>
                    <a:cubicBezTo>
                      <a:pt x="39944" y="1184059"/>
                      <a:pt x="13980" y="1164757"/>
                      <a:pt x="1997" y="1125821"/>
                    </a:cubicBezTo>
                    <a:cubicBezTo>
                      <a:pt x="1664" y="1124157"/>
                      <a:pt x="666" y="1122826"/>
                      <a:pt x="0" y="1121162"/>
                    </a:cubicBezTo>
                    <a:cubicBezTo>
                      <a:pt x="666" y="973071"/>
                      <a:pt x="666" y="824981"/>
                      <a:pt x="666" y="677223"/>
                    </a:cubicBezTo>
                    <a:close/>
                    <a:moveTo>
                      <a:pt x="957985" y="896863"/>
                    </a:moveTo>
                    <a:cubicBezTo>
                      <a:pt x="1021562" y="914168"/>
                      <a:pt x="1075819" y="903519"/>
                      <a:pt x="1122753" y="862253"/>
                    </a:cubicBezTo>
                    <a:cubicBezTo>
                      <a:pt x="1147052" y="840622"/>
                      <a:pt x="1169687" y="816994"/>
                      <a:pt x="1191989" y="793366"/>
                    </a:cubicBezTo>
                    <a:cubicBezTo>
                      <a:pt x="1219284" y="764413"/>
                      <a:pt x="1233597" y="728805"/>
                      <a:pt x="1235262" y="689204"/>
                    </a:cubicBezTo>
                    <a:cubicBezTo>
                      <a:pt x="1238257" y="618985"/>
                      <a:pt x="1199312" y="556421"/>
                      <a:pt x="1136401" y="528800"/>
                    </a:cubicBezTo>
                    <a:cubicBezTo>
                      <a:pt x="1072824" y="500846"/>
                      <a:pt x="1001258" y="513824"/>
                      <a:pt x="950995" y="563077"/>
                    </a:cubicBezTo>
                    <a:cubicBezTo>
                      <a:pt x="931689" y="581713"/>
                      <a:pt x="913048" y="600682"/>
                      <a:pt x="894075" y="619651"/>
                    </a:cubicBezTo>
                    <a:cubicBezTo>
                      <a:pt x="864783" y="648936"/>
                      <a:pt x="848805" y="684212"/>
                      <a:pt x="844811" y="725477"/>
                    </a:cubicBezTo>
                    <a:cubicBezTo>
                      <a:pt x="842814" y="747109"/>
                      <a:pt x="845144" y="768074"/>
                      <a:pt x="853133" y="791036"/>
                    </a:cubicBezTo>
                    <a:cubicBezTo>
                      <a:pt x="865782" y="778058"/>
                      <a:pt x="877099" y="767076"/>
                      <a:pt x="887418" y="755095"/>
                    </a:cubicBezTo>
                    <a:cubicBezTo>
                      <a:pt x="891412" y="750436"/>
                      <a:pt x="894408" y="743781"/>
                      <a:pt x="894741" y="738123"/>
                    </a:cubicBezTo>
                    <a:cubicBezTo>
                      <a:pt x="896072" y="708505"/>
                      <a:pt x="905392" y="682215"/>
                      <a:pt x="925697" y="660584"/>
                    </a:cubicBezTo>
                    <a:cubicBezTo>
                      <a:pt x="946668" y="638620"/>
                      <a:pt x="967971" y="616656"/>
                      <a:pt x="990606" y="596023"/>
                    </a:cubicBezTo>
                    <a:cubicBezTo>
                      <a:pt x="1020231" y="568734"/>
                      <a:pt x="1056180" y="559749"/>
                      <a:pt x="1095458" y="569067"/>
                    </a:cubicBezTo>
                    <a:cubicBezTo>
                      <a:pt x="1181670" y="589700"/>
                      <a:pt x="1213625" y="693863"/>
                      <a:pt x="1154375" y="759422"/>
                    </a:cubicBezTo>
                    <a:cubicBezTo>
                      <a:pt x="1136068" y="779389"/>
                      <a:pt x="1116096" y="798025"/>
                      <a:pt x="1097123" y="817327"/>
                    </a:cubicBezTo>
                    <a:cubicBezTo>
                      <a:pt x="1073156" y="841953"/>
                      <a:pt x="1044197" y="854266"/>
                      <a:pt x="1009912" y="854932"/>
                    </a:cubicBezTo>
                    <a:cubicBezTo>
                      <a:pt x="1006251" y="854932"/>
                      <a:pt x="1001590" y="856263"/>
                      <a:pt x="998928" y="858592"/>
                    </a:cubicBezTo>
                    <a:cubicBezTo>
                      <a:pt x="985613" y="869907"/>
                      <a:pt x="973297" y="882220"/>
                      <a:pt x="957985" y="896863"/>
                    </a:cubicBezTo>
                    <a:close/>
                    <a:moveTo>
                      <a:pt x="898069" y="957098"/>
                    </a:moveTo>
                    <a:cubicBezTo>
                      <a:pt x="883423" y="972073"/>
                      <a:pt x="871107" y="984386"/>
                      <a:pt x="859457" y="997365"/>
                    </a:cubicBezTo>
                    <a:cubicBezTo>
                      <a:pt x="856794" y="1000360"/>
                      <a:pt x="855796" y="1005685"/>
                      <a:pt x="855463" y="1009678"/>
                    </a:cubicBezTo>
                    <a:cubicBezTo>
                      <a:pt x="854797" y="1041626"/>
                      <a:pt x="843812" y="1069247"/>
                      <a:pt x="821178" y="1092209"/>
                    </a:cubicBezTo>
                    <a:cubicBezTo>
                      <a:pt x="802204" y="1111511"/>
                      <a:pt x="783231" y="1131146"/>
                      <a:pt x="763592" y="1149782"/>
                    </a:cubicBezTo>
                    <a:cubicBezTo>
                      <a:pt x="716658" y="1194708"/>
                      <a:pt x="644759" y="1194375"/>
                      <a:pt x="599823" y="1149116"/>
                    </a:cubicBezTo>
                    <a:cubicBezTo>
                      <a:pt x="554886" y="1103524"/>
                      <a:pt x="554553" y="1032641"/>
                      <a:pt x="599490" y="985385"/>
                    </a:cubicBezTo>
                    <a:cubicBezTo>
                      <a:pt x="618463" y="965750"/>
                      <a:pt x="637769" y="946781"/>
                      <a:pt x="657075" y="927812"/>
                    </a:cubicBezTo>
                    <a:cubicBezTo>
                      <a:pt x="680043" y="905516"/>
                      <a:pt x="707671" y="894201"/>
                      <a:pt x="739626" y="893868"/>
                    </a:cubicBezTo>
                    <a:cubicBezTo>
                      <a:pt x="743287" y="893868"/>
                      <a:pt x="747947" y="893868"/>
                      <a:pt x="750277" y="891538"/>
                    </a:cubicBezTo>
                    <a:cubicBezTo>
                      <a:pt x="763925" y="878560"/>
                      <a:pt x="776907" y="865248"/>
                      <a:pt x="791220" y="850938"/>
                    </a:cubicBezTo>
                    <a:cubicBezTo>
                      <a:pt x="729640" y="833966"/>
                      <a:pt x="675383" y="844283"/>
                      <a:pt x="628782" y="885215"/>
                    </a:cubicBezTo>
                    <a:cubicBezTo>
                      <a:pt x="604150" y="906847"/>
                      <a:pt x="580849" y="930807"/>
                      <a:pt x="558547" y="955101"/>
                    </a:cubicBezTo>
                    <a:cubicBezTo>
                      <a:pt x="499297" y="1019662"/>
                      <a:pt x="500629" y="1118167"/>
                      <a:pt x="560544" y="1181729"/>
                    </a:cubicBezTo>
                    <a:cubicBezTo>
                      <a:pt x="620127" y="1244959"/>
                      <a:pt x="719987" y="1252946"/>
                      <a:pt x="786560" y="1196705"/>
                    </a:cubicBezTo>
                    <a:cubicBezTo>
                      <a:pt x="816518" y="1171413"/>
                      <a:pt x="844478" y="1143459"/>
                      <a:pt x="869443" y="1113175"/>
                    </a:cubicBezTo>
                    <a:cubicBezTo>
                      <a:pt x="906724" y="1068582"/>
                      <a:pt x="914713" y="1016334"/>
                      <a:pt x="898069" y="957098"/>
                    </a:cubicBezTo>
                    <a:close/>
                    <a:moveTo>
                      <a:pt x="1006583" y="769073"/>
                    </a:moveTo>
                    <a:cubicBezTo>
                      <a:pt x="999926" y="761751"/>
                      <a:pt x="995266" y="752766"/>
                      <a:pt x="987943" y="748440"/>
                    </a:cubicBezTo>
                    <a:cubicBezTo>
                      <a:pt x="977624" y="742450"/>
                      <a:pt x="966972" y="746110"/>
                      <a:pt x="958318" y="754763"/>
                    </a:cubicBezTo>
                    <a:cubicBezTo>
                      <a:pt x="891079" y="821986"/>
                      <a:pt x="823508" y="889542"/>
                      <a:pt x="756269" y="957098"/>
                    </a:cubicBezTo>
                    <a:cubicBezTo>
                      <a:pt x="744619" y="969078"/>
                      <a:pt x="744286" y="984719"/>
                      <a:pt x="755270" y="995035"/>
                    </a:cubicBezTo>
                    <a:cubicBezTo>
                      <a:pt x="765589" y="1005019"/>
                      <a:pt x="780901" y="1004686"/>
                      <a:pt x="792218" y="993039"/>
                    </a:cubicBezTo>
                    <a:cubicBezTo>
                      <a:pt x="859790" y="925816"/>
                      <a:pt x="927029" y="858592"/>
                      <a:pt x="994267" y="790704"/>
                    </a:cubicBezTo>
                    <a:cubicBezTo>
                      <a:pt x="999260" y="786045"/>
                      <a:pt x="1001590" y="778391"/>
                      <a:pt x="1006583" y="769073"/>
                    </a:cubicBezTo>
                    <a:close/>
                    <a:moveTo>
                      <a:pt x="1053184" y="788041"/>
                    </a:moveTo>
                    <a:cubicBezTo>
                      <a:pt x="1055847" y="786045"/>
                      <a:pt x="1057845" y="785046"/>
                      <a:pt x="1059509" y="783382"/>
                    </a:cubicBezTo>
                    <a:cubicBezTo>
                      <a:pt x="1078149" y="764746"/>
                      <a:pt x="1097123" y="746443"/>
                      <a:pt x="1115097" y="727474"/>
                    </a:cubicBezTo>
                    <a:cubicBezTo>
                      <a:pt x="1141061" y="700185"/>
                      <a:pt x="1140728" y="659585"/>
                      <a:pt x="1114432" y="633961"/>
                    </a:cubicBezTo>
                    <a:cubicBezTo>
                      <a:pt x="1088468" y="608336"/>
                      <a:pt x="1048524" y="608669"/>
                      <a:pt x="1020897" y="634959"/>
                    </a:cubicBezTo>
                    <a:cubicBezTo>
                      <a:pt x="1007582" y="647605"/>
                      <a:pt x="994933" y="660917"/>
                      <a:pt x="981951" y="673895"/>
                    </a:cubicBezTo>
                    <a:cubicBezTo>
                      <a:pt x="974961" y="680884"/>
                      <a:pt x="968304" y="687872"/>
                      <a:pt x="959982" y="696192"/>
                    </a:cubicBezTo>
                    <a:cubicBezTo>
                      <a:pt x="1020231" y="689869"/>
                      <a:pt x="1059842" y="731135"/>
                      <a:pt x="1053184" y="788041"/>
                    </a:cubicBezTo>
                    <a:close/>
                    <a:moveTo>
                      <a:pt x="697685" y="960426"/>
                    </a:moveTo>
                    <a:cubicBezTo>
                      <a:pt x="695022" y="962422"/>
                      <a:pt x="692692" y="963753"/>
                      <a:pt x="690695" y="965750"/>
                    </a:cubicBezTo>
                    <a:cubicBezTo>
                      <a:pt x="672387" y="984053"/>
                      <a:pt x="653747" y="1002024"/>
                      <a:pt x="635772" y="1020660"/>
                    </a:cubicBezTo>
                    <a:cubicBezTo>
                      <a:pt x="609808" y="1047616"/>
                      <a:pt x="610141" y="1087218"/>
                      <a:pt x="635106" y="1113175"/>
                    </a:cubicBezTo>
                    <a:cubicBezTo>
                      <a:pt x="660737" y="1139133"/>
                      <a:pt x="701013" y="1139798"/>
                      <a:pt x="728641" y="1113841"/>
                    </a:cubicBezTo>
                    <a:cubicBezTo>
                      <a:pt x="747282" y="1095870"/>
                      <a:pt x="765256" y="1077234"/>
                      <a:pt x="783564" y="1058931"/>
                    </a:cubicBezTo>
                    <a:cubicBezTo>
                      <a:pt x="785561" y="1056934"/>
                      <a:pt x="786893" y="1054604"/>
                      <a:pt x="789223" y="1051942"/>
                    </a:cubicBezTo>
                    <a:cubicBezTo>
                      <a:pt x="720985" y="1049280"/>
                      <a:pt x="698351" y="1026650"/>
                      <a:pt x="697685" y="960426"/>
                    </a:cubicBezTo>
                    <a:close/>
                    <a:moveTo>
                      <a:pt x="90206" y="220638"/>
                    </a:moveTo>
                    <a:cubicBezTo>
                      <a:pt x="126489" y="220638"/>
                      <a:pt x="162438" y="220971"/>
                      <a:pt x="198387" y="220638"/>
                    </a:cubicBezTo>
                    <a:cubicBezTo>
                      <a:pt x="213366" y="220638"/>
                      <a:pt x="221688" y="211986"/>
                      <a:pt x="221688" y="197010"/>
                    </a:cubicBezTo>
                    <a:cubicBezTo>
                      <a:pt x="222021" y="176710"/>
                      <a:pt x="221688" y="156077"/>
                      <a:pt x="221688" y="135777"/>
                    </a:cubicBezTo>
                    <a:cubicBezTo>
                      <a:pt x="221688" y="120136"/>
                      <a:pt x="221688" y="104495"/>
                      <a:pt x="221688" y="88854"/>
                    </a:cubicBezTo>
                    <a:cubicBezTo>
                      <a:pt x="177417" y="133115"/>
                      <a:pt x="134145" y="176378"/>
                      <a:pt x="90206" y="22063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6" name="Google Shape;836;p38"/>
              <p:cNvSpPr/>
              <p:nvPr/>
            </p:nvSpPr>
            <p:spPr>
              <a:xfrm>
                <a:off x="4584188" y="1023905"/>
                <a:ext cx="50275" cy="49840"/>
              </a:xfrm>
              <a:custGeom>
                <a:rect b="b" l="l" r="r" t="t"/>
                <a:pathLst>
                  <a:path extrusionOk="0" h="49840" w="50275">
                    <a:moveTo>
                      <a:pt x="0" y="17599"/>
                    </a:moveTo>
                    <a:cubicBezTo>
                      <a:pt x="1331" y="15602"/>
                      <a:pt x="2663" y="13605"/>
                      <a:pt x="4327" y="11609"/>
                    </a:cubicBezTo>
                    <a:cubicBezTo>
                      <a:pt x="11317" y="1958"/>
                      <a:pt x="20970" y="-2368"/>
                      <a:pt x="32621" y="1292"/>
                    </a:cubicBezTo>
                    <a:cubicBezTo>
                      <a:pt x="44271" y="4953"/>
                      <a:pt x="50595" y="13605"/>
                      <a:pt x="50263" y="25586"/>
                    </a:cubicBezTo>
                    <a:cubicBezTo>
                      <a:pt x="49930" y="37233"/>
                      <a:pt x="43605" y="45220"/>
                      <a:pt x="32621" y="48548"/>
                    </a:cubicBezTo>
                    <a:cubicBezTo>
                      <a:pt x="20970" y="52209"/>
                      <a:pt x="11650" y="47883"/>
                      <a:pt x="4327" y="38232"/>
                    </a:cubicBezTo>
                    <a:cubicBezTo>
                      <a:pt x="2996" y="36235"/>
                      <a:pt x="1664" y="34238"/>
                      <a:pt x="0" y="32242"/>
                    </a:cubicBezTo>
                    <a:cubicBezTo>
                      <a:pt x="0" y="27915"/>
                      <a:pt x="0" y="22591"/>
                      <a:pt x="0" y="175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7" name="Google Shape;837;p38"/>
              <p:cNvSpPr/>
              <p:nvPr/>
            </p:nvSpPr>
            <p:spPr>
              <a:xfrm>
                <a:off x="4754948" y="883282"/>
                <a:ext cx="591842" cy="50482"/>
              </a:xfrm>
              <a:custGeom>
                <a:rect b="b" l="l" r="r" t="t"/>
                <a:pathLst>
                  <a:path extrusionOk="0" h="50482" w="591842">
                    <a:moveTo>
                      <a:pt x="296250" y="50399"/>
                    </a:moveTo>
                    <a:cubicBezTo>
                      <a:pt x="209372" y="50399"/>
                      <a:pt x="122494" y="50399"/>
                      <a:pt x="35617" y="50399"/>
                    </a:cubicBezTo>
                    <a:cubicBezTo>
                      <a:pt x="31289" y="50399"/>
                      <a:pt x="27295" y="50732"/>
                      <a:pt x="22968" y="50066"/>
                    </a:cubicBezTo>
                    <a:cubicBezTo>
                      <a:pt x="9320" y="48402"/>
                      <a:pt x="0" y="37753"/>
                      <a:pt x="0" y="24774"/>
                    </a:cubicBezTo>
                    <a:cubicBezTo>
                      <a:pt x="333" y="11795"/>
                      <a:pt x="9986" y="1479"/>
                      <a:pt x="23633" y="148"/>
                    </a:cubicBezTo>
                    <a:cubicBezTo>
                      <a:pt x="25963" y="-185"/>
                      <a:pt x="28626" y="148"/>
                      <a:pt x="31289" y="148"/>
                    </a:cubicBezTo>
                    <a:cubicBezTo>
                      <a:pt x="207708" y="148"/>
                      <a:pt x="384126" y="148"/>
                      <a:pt x="560212" y="148"/>
                    </a:cubicBezTo>
                    <a:cubicBezTo>
                      <a:pt x="563207" y="148"/>
                      <a:pt x="566203" y="148"/>
                      <a:pt x="568866" y="148"/>
                    </a:cubicBezTo>
                    <a:cubicBezTo>
                      <a:pt x="581515" y="1479"/>
                      <a:pt x="591501" y="11795"/>
                      <a:pt x="591834" y="24109"/>
                    </a:cubicBezTo>
                    <a:cubicBezTo>
                      <a:pt x="592167" y="36422"/>
                      <a:pt x="583179" y="47737"/>
                      <a:pt x="570530" y="49733"/>
                    </a:cubicBezTo>
                    <a:cubicBezTo>
                      <a:pt x="565870" y="50399"/>
                      <a:pt x="561210" y="50066"/>
                      <a:pt x="556883" y="50066"/>
                    </a:cubicBezTo>
                    <a:cubicBezTo>
                      <a:pt x="470005" y="50399"/>
                      <a:pt x="383128" y="50399"/>
                      <a:pt x="296250" y="503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8" name="Google Shape;838;p38"/>
              <p:cNvSpPr/>
              <p:nvPr/>
            </p:nvSpPr>
            <p:spPr>
              <a:xfrm>
                <a:off x="4754939" y="1164552"/>
                <a:ext cx="550909" cy="50417"/>
              </a:xfrm>
              <a:custGeom>
                <a:rect b="b" l="l" r="r" t="t"/>
                <a:pathLst>
                  <a:path extrusionOk="0" h="50417" w="550909">
                    <a:moveTo>
                      <a:pt x="276287" y="83"/>
                    </a:moveTo>
                    <a:cubicBezTo>
                      <a:pt x="356507" y="83"/>
                      <a:pt x="436728" y="83"/>
                      <a:pt x="516948" y="83"/>
                    </a:cubicBezTo>
                    <a:cubicBezTo>
                      <a:pt x="520610" y="83"/>
                      <a:pt x="524604" y="-250"/>
                      <a:pt x="528266" y="416"/>
                    </a:cubicBezTo>
                    <a:cubicBezTo>
                      <a:pt x="541247" y="1747"/>
                      <a:pt x="550567" y="12064"/>
                      <a:pt x="550900" y="24709"/>
                    </a:cubicBezTo>
                    <a:cubicBezTo>
                      <a:pt x="551233" y="37355"/>
                      <a:pt x="542246" y="48005"/>
                      <a:pt x="529264" y="50001"/>
                    </a:cubicBezTo>
                    <a:cubicBezTo>
                      <a:pt x="525270" y="50667"/>
                      <a:pt x="520942" y="50334"/>
                      <a:pt x="516615" y="50334"/>
                    </a:cubicBezTo>
                    <a:cubicBezTo>
                      <a:pt x="355841" y="50334"/>
                      <a:pt x="194735" y="50334"/>
                      <a:pt x="33961" y="50334"/>
                    </a:cubicBezTo>
                    <a:cubicBezTo>
                      <a:pt x="29634" y="50334"/>
                      <a:pt x="25640" y="50667"/>
                      <a:pt x="21312" y="50001"/>
                    </a:cubicBezTo>
                    <a:cubicBezTo>
                      <a:pt x="8663" y="48005"/>
                      <a:pt x="-324" y="37023"/>
                      <a:pt x="9" y="24709"/>
                    </a:cubicBezTo>
                    <a:cubicBezTo>
                      <a:pt x="342" y="12064"/>
                      <a:pt x="9995" y="1747"/>
                      <a:pt x="22644" y="416"/>
                    </a:cubicBezTo>
                    <a:cubicBezTo>
                      <a:pt x="26305" y="83"/>
                      <a:pt x="30300" y="83"/>
                      <a:pt x="33961" y="83"/>
                    </a:cubicBezTo>
                    <a:cubicBezTo>
                      <a:pt x="114847" y="83"/>
                      <a:pt x="195401" y="83"/>
                      <a:pt x="276287" y="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9" name="Google Shape;839;p38"/>
              <p:cNvSpPr/>
              <p:nvPr/>
            </p:nvSpPr>
            <p:spPr>
              <a:xfrm>
                <a:off x="4755273" y="1024199"/>
                <a:ext cx="433874" cy="50334"/>
              </a:xfrm>
              <a:custGeom>
                <a:rect b="b" l="l" r="r" t="t"/>
                <a:pathLst>
                  <a:path extrusionOk="0" h="50334" w="433874">
                    <a:moveTo>
                      <a:pt x="216703" y="0"/>
                    </a:moveTo>
                    <a:cubicBezTo>
                      <a:pt x="279281" y="0"/>
                      <a:pt x="342193" y="0"/>
                      <a:pt x="404771" y="0"/>
                    </a:cubicBezTo>
                    <a:cubicBezTo>
                      <a:pt x="417753" y="0"/>
                      <a:pt x="427739" y="4659"/>
                      <a:pt x="432399" y="17305"/>
                    </a:cubicBezTo>
                    <a:cubicBezTo>
                      <a:pt x="437725" y="31615"/>
                      <a:pt x="428072" y="47589"/>
                      <a:pt x="412427" y="49918"/>
                    </a:cubicBezTo>
                    <a:cubicBezTo>
                      <a:pt x="407767" y="50584"/>
                      <a:pt x="403107" y="50251"/>
                      <a:pt x="398780" y="50251"/>
                    </a:cubicBezTo>
                    <a:cubicBezTo>
                      <a:pt x="277617" y="50251"/>
                      <a:pt x="156454" y="50251"/>
                      <a:pt x="35291" y="50251"/>
                    </a:cubicBezTo>
                    <a:cubicBezTo>
                      <a:pt x="31963" y="50251"/>
                      <a:pt x="28634" y="50251"/>
                      <a:pt x="25305" y="50251"/>
                    </a:cubicBezTo>
                    <a:cubicBezTo>
                      <a:pt x="10326" y="49253"/>
                      <a:pt x="-325" y="38603"/>
                      <a:pt x="8" y="24626"/>
                    </a:cubicBezTo>
                    <a:cubicBezTo>
                      <a:pt x="340" y="10982"/>
                      <a:pt x="10659" y="666"/>
                      <a:pt x="25305" y="333"/>
                    </a:cubicBezTo>
                    <a:cubicBezTo>
                      <a:pt x="45610" y="0"/>
                      <a:pt x="66248" y="333"/>
                      <a:pt x="86885" y="333"/>
                    </a:cubicBezTo>
                    <a:cubicBezTo>
                      <a:pt x="129825" y="0"/>
                      <a:pt x="173430" y="0"/>
                      <a:pt x="216703"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0" name="Google Shape;840;p38"/>
              <p:cNvSpPr/>
              <p:nvPr/>
            </p:nvSpPr>
            <p:spPr>
              <a:xfrm>
                <a:off x="4944169" y="743076"/>
                <a:ext cx="397649" cy="50167"/>
              </a:xfrm>
              <a:custGeom>
                <a:rect b="b" l="l" r="r" t="t"/>
                <a:pathLst>
                  <a:path extrusionOk="0" h="50167" w="397649">
                    <a:moveTo>
                      <a:pt x="198899" y="50168"/>
                    </a:moveTo>
                    <a:cubicBezTo>
                      <a:pt x="142312" y="50168"/>
                      <a:pt x="86058" y="50168"/>
                      <a:pt x="29471" y="50168"/>
                    </a:cubicBezTo>
                    <a:cubicBezTo>
                      <a:pt x="17488" y="50168"/>
                      <a:pt x="7835" y="46840"/>
                      <a:pt x="2509" y="35525"/>
                    </a:cubicBezTo>
                    <a:cubicBezTo>
                      <a:pt x="-5147" y="19551"/>
                      <a:pt x="5504" y="250"/>
                      <a:pt x="23812" y="250"/>
                    </a:cubicBezTo>
                    <a:cubicBezTo>
                      <a:pt x="140648" y="-83"/>
                      <a:pt x="257150" y="-83"/>
                      <a:pt x="373986" y="250"/>
                    </a:cubicBezTo>
                    <a:cubicBezTo>
                      <a:pt x="387966" y="250"/>
                      <a:pt x="398285" y="12563"/>
                      <a:pt x="397619" y="25874"/>
                    </a:cubicBezTo>
                    <a:cubicBezTo>
                      <a:pt x="396954" y="39186"/>
                      <a:pt x="386635" y="49502"/>
                      <a:pt x="371989" y="49835"/>
                    </a:cubicBezTo>
                    <a:cubicBezTo>
                      <a:pt x="342031" y="50168"/>
                      <a:pt x="311740" y="49835"/>
                      <a:pt x="281782" y="49835"/>
                    </a:cubicBezTo>
                    <a:cubicBezTo>
                      <a:pt x="254155" y="50168"/>
                      <a:pt x="226527" y="50168"/>
                      <a:pt x="198899" y="501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1" name="Google Shape;841;p38"/>
              <p:cNvSpPr/>
              <p:nvPr/>
            </p:nvSpPr>
            <p:spPr>
              <a:xfrm>
                <a:off x="4754941" y="1305405"/>
                <a:ext cx="239031" cy="49918"/>
              </a:xfrm>
              <a:custGeom>
                <a:rect b="b" l="l" r="r" t="t"/>
                <a:pathLst>
                  <a:path extrusionOk="0" h="49918" w="239031">
                    <a:moveTo>
                      <a:pt x="119173" y="49918"/>
                    </a:moveTo>
                    <a:cubicBezTo>
                      <a:pt x="89215" y="49918"/>
                      <a:pt x="58924" y="49918"/>
                      <a:pt x="28966" y="49918"/>
                    </a:cubicBezTo>
                    <a:cubicBezTo>
                      <a:pt x="10992" y="49918"/>
                      <a:pt x="-326" y="39602"/>
                      <a:pt x="7" y="24294"/>
                    </a:cubicBezTo>
                    <a:cubicBezTo>
                      <a:pt x="340" y="9318"/>
                      <a:pt x="11325" y="0"/>
                      <a:pt x="28966" y="0"/>
                    </a:cubicBezTo>
                    <a:cubicBezTo>
                      <a:pt x="89548" y="0"/>
                      <a:pt x="150129" y="0"/>
                      <a:pt x="210378" y="0"/>
                    </a:cubicBezTo>
                    <a:cubicBezTo>
                      <a:pt x="228352" y="0"/>
                      <a:pt x="239670" y="9984"/>
                      <a:pt x="239004" y="25625"/>
                    </a:cubicBezTo>
                    <a:cubicBezTo>
                      <a:pt x="238671" y="40600"/>
                      <a:pt x="228020" y="49918"/>
                      <a:pt x="210378" y="49918"/>
                    </a:cubicBezTo>
                    <a:cubicBezTo>
                      <a:pt x="180087" y="49918"/>
                      <a:pt x="149464" y="49918"/>
                      <a:pt x="119173" y="4991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2" name="Google Shape;842;p38"/>
              <p:cNvSpPr/>
              <p:nvPr/>
            </p:nvSpPr>
            <p:spPr>
              <a:xfrm>
                <a:off x="5256242" y="1023949"/>
                <a:ext cx="90872" cy="50315"/>
              </a:xfrm>
              <a:custGeom>
                <a:rect b="b" l="l" r="r" t="t"/>
                <a:pathLst>
                  <a:path extrusionOk="0" h="50315" w="90872">
                    <a:moveTo>
                      <a:pt x="45270" y="50168"/>
                    </a:moveTo>
                    <a:cubicBezTo>
                      <a:pt x="38612" y="50168"/>
                      <a:pt x="31955" y="50501"/>
                      <a:pt x="25298" y="50168"/>
                    </a:cubicBezTo>
                    <a:cubicBezTo>
                      <a:pt x="9986" y="49502"/>
                      <a:pt x="0" y="39186"/>
                      <a:pt x="0" y="24876"/>
                    </a:cubicBezTo>
                    <a:cubicBezTo>
                      <a:pt x="333" y="10899"/>
                      <a:pt x="9986" y="915"/>
                      <a:pt x="24632" y="250"/>
                    </a:cubicBezTo>
                    <a:cubicBezTo>
                      <a:pt x="38279" y="-83"/>
                      <a:pt x="52260" y="-83"/>
                      <a:pt x="65907" y="250"/>
                    </a:cubicBezTo>
                    <a:cubicBezTo>
                      <a:pt x="80220" y="915"/>
                      <a:pt x="90539" y="11564"/>
                      <a:pt x="90872" y="24876"/>
                    </a:cubicBezTo>
                    <a:cubicBezTo>
                      <a:pt x="90872" y="38187"/>
                      <a:pt x="80553" y="49169"/>
                      <a:pt x="66573" y="50168"/>
                    </a:cubicBezTo>
                    <a:cubicBezTo>
                      <a:pt x="59250" y="50501"/>
                      <a:pt x="52260" y="50168"/>
                      <a:pt x="45270" y="50168"/>
                    </a:cubicBezTo>
                    <a:cubicBezTo>
                      <a:pt x="45270" y="50168"/>
                      <a:pt x="45270" y="50168"/>
                      <a:pt x="45270" y="501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843" name="Google Shape;843;p38"/>
          <p:cNvSpPr txBox="1"/>
          <p:nvPr/>
        </p:nvSpPr>
        <p:spPr>
          <a:xfrm>
            <a:off x="574360" y="2322786"/>
            <a:ext cx="2938047" cy="3428836"/>
          </a:xfrm>
          <a:prstGeom prst="rect">
            <a:avLst/>
          </a:prstGeom>
          <a:noFill/>
          <a:ln>
            <a:noFill/>
          </a:ln>
        </p:spPr>
        <p:txBody>
          <a:bodyPr anchorCtr="0" anchor="t" bIns="45700" lIns="91425" spcFirstLastPara="1" rIns="91425" wrap="square" tIns="45700">
            <a:noAutofit/>
          </a:bodyPr>
          <a:lstStyle/>
          <a:p>
            <a:pPr indent="-14288" lvl="0" marL="14288" marR="0" rtl="0" algn="l">
              <a:lnSpc>
                <a:spcPct val="90000"/>
              </a:lnSpc>
              <a:spcBef>
                <a:spcPts val="0"/>
              </a:spcBef>
              <a:spcAft>
                <a:spcPts val="0"/>
              </a:spcAft>
              <a:buClr>
                <a:schemeClr val="lt1"/>
              </a:buClr>
              <a:buSzPts val="2400"/>
              <a:buFont typeface="Arial"/>
              <a:buNone/>
            </a:pPr>
            <a:r>
              <a:rPr b="1" i="0" lang="en-IE" sz="2400">
                <a:solidFill>
                  <a:schemeClr val="lt1"/>
                </a:solidFill>
                <a:latin typeface="Calibri"/>
                <a:ea typeface="Calibri"/>
                <a:cs typeface="Calibri"/>
                <a:sym typeface="Calibri"/>
              </a:rPr>
              <a:t>Barriers to Learning </a:t>
            </a:r>
            <a:r>
              <a:rPr b="0" i="0" lang="en-IE" sz="2400">
                <a:solidFill>
                  <a:schemeClr val="lt1"/>
                </a:solidFill>
                <a:latin typeface="Calibri"/>
                <a:ea typeface="Calibri"/>
                <a:cs typeface="Calibri"/>
                <a:sym typeface="Calibri"/>
              </a:rPr>
              <a:t>can be physical, mental, emotional, cultural, or social elements that obstruct a learner from achieving their learning goals.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4"/>
          <p:cNvSpPr txBox="1"/>
          <p:nvPr>
            <p:ph idx="1" type="body"/>
          </p:nvPr>
        </p:nvSpPr>
        <p:spPr>
          <a:xfrm>
            <a:off x="761880" y="1676177"/>
            <a:ext cx="5488796" cy="4137769"/>
          </a:xfrm>
          <a:prstGeom prst="rect">
            <a:avLst/>
          </a:prstGeom>
          <a:noFill/>
          <a:ln>
            <a:noFill/>
          </a:ln>
        </p:spPr>
        <p:txBody>
          <a:bodyPr anchorCtr="0" anchor="t" bIns="45700" lIns="91425" spcFirstLastPara="1" rIns="91425" wrap="square" tIns="45700">
            <a:noAutofit/>
          </a:bodyPr>
          <a:lstStyle/>
          <a:p>
            <a:pPr indent="-12700" lvl="0" marL="12700" rtl="0" algn="l">
              <a:lnSpc>
                <a:spcPct val="90000"/>
              </a:lnSpc>
              <a:spcBef>
                <a:spcPts val="0"/>
              </a:spcBef>
              <a:spcAft>
                <a:spcPts val="0"/>
              </a:spcAft>
              <a:buClr>
                <a:schemeClr val="lt1"/>
              </a:buClr>
              <a:buSzPts val="2400"/>
              <a:buNone/>
            </a:pPr>
            <a:r>
              <a:rPr lang="en-IE"/>
              <a:t>Welcome! The aim of this NATURE Trainers Guide is to develop the skills of educators to effectively train adults, from an under-privileged migrant and/or refugee status and who encounter social or professional exclusion, in the development of “Inclusive Sustainable Urban Agriculture” projects to support social and environmental change in the urban environment. </a:t>
            </a:r>
            <a:endParaRPr/>
          </a:p>
          <a:p>
            <a:pPr indent="-12700" lvl="0" marL="12700" rtl="0" algn="l">
              <a:lnSpc>
                <a:spcPct val="90000"/>
              </a:lnSpc>
              <a:spcBef>
                <a:spcPts val="1000"/>
              </a:spcBef>
              <a:spcAft>
                <a:spcPts val="0"/>
              </a:spcAft>
              <a:buClr>
                <a:schemeClr val="lt1"/>
              </a:buClr>
              <a:buSzPts val="2400"/>
              <a:buNone/>
            </a:pPr>
            <a:r>
              <a:t/>
            </a:r>
            <a:endParaRPr/>
          </a:p>
          <a:p>
            <a:pPr indent="-12700" lvl="0" marL="12700" rtl="0" algn="l">
              <a:lnSpc>
                <a:spcPct val="90000"/>
              </a:lnSpc>
              <a:spcBef>
                <a:spcPts val="1000"/>
              </a:spcBef>
              <a:spcAft>
                <a:spcPts val="0"/>
              </a:spcAft>
              <a:buClr>
                <a:schemeClr val="lt1"/>
              </a:buClr>
              <a:buSzPts val="2400"/>
              <a:buNone/>
            </a:pPr>
            <a:r>
              <a:t/>
            </a:r>
            <a:endParaRPr/>
          </a:p>
        </p:txBody>
      </p:sp>
      <p:sp>
        <p:nvSpPr>
          <p:cNvPr id="211" name="Google Shape;211;p4"/>
          <p:cNvSpPr txBox="1"/>
          <p:nvPr>
            <p:ph idx="2" type="body"/>
          </p:nvPr>
        </p:nvSpPr>
        <p:spPr>
          <a:xfrm>
            <a:off x="898358" y="890242"/>
            <a:ext cx="4990998"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en-IE"/>
              <a:t>1.1 Introduction</a:t>
            </a:r>
            <a:endParaRPr b="1"/>
          </a:p>
          <a:p>
            <a:pPr indent="0" lvl="0" marL="0" rtl="0" algn="l">
              <a:lnSpc>
                <a:spcPct val="90000"/>
              </a:lnSpc>
              <a:spcBef>
                <a:spcPts val="1000"/>
              </a:spcBef>
              <a:spcAft>
                <a:spcPts val="0"/>
              </a:spcAft>
              <a:buClr>
                <a:schemeClr val="lt1"/>
              </a:buClr>
              <a:buSzPts val="3600"/>
              <a:buNone/>
            </a:pPr>
            <a:r>
              <a:t/>
            </a:r>
            <a:endParaRPr/>
          </a:p>
        </p:txBody>
      </p:sp>
      <p:pic>
        <p:nvPicPr>
          <p:cNvPr id="212" name="Google Shape;212;p4"/>
          <p:cNvPicPr preferRelativeResize="0"/>
          <p:nvPr>
            <p:ph idx="3" type="pic"/>
          </p:nvPr>
        </p:nvPicPr>
        <p:blipFill rotWithShape="1">
          <a:blip r:embed="rId3">
            <a:alphaModFix/>
          </a:blip>
          <a:srcRect b="0" l="9681" r="9682" t="0"/>
          <a:stretch/>
        </p:blipFill>
        <p:spPr>
          <a:xfrm>
            <a:off x="6545263" y="1452563"/>
            <a:ext cx="5646737" cy="4656137"/>
          </a:xfrm>
          <a:prstGeom prst="rect">
            <a:avLst/>
          </a:prstGeom>
          <a:solidFill>
            <a:srgbClr val="D8D8D8"/>
          </a:solid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39"/>
          <p:cNvSpPr txBox="1"/>
          <p:nvPr>
            <p:ph idx="1" type="body"/>
          </p:nvPr>
        </p:nvSpPr>
        <p:spPr>
          <a:xfrm>
            <a:off x="3862553" y="2322786"/>
            <a:ext cx="7724844" cy="3428836"/>
          </a:xfrm>
          <a:prstGeom prst="rect">
            <a:avLst/>
          </a:prstGeom>
          <a:noFill/>
          <a:ln>
            <a:noFill/>
          </a:ln>
        </p:spPr>
        <p:txBody>
          <a:bodyPr anchorCtr="0" anchor="t" bIns="45700" lIns="91425" spcFirstLastPara="1" rIns="91425" wrap="square" tIns="45700">
            <a:noAutofit/>
          </a:bodyPr>
          <a:lstStyle/>
          <a:p>
            <a:pPr indent="-342900" lvl="0" marL="342900" rtl="0" algn="l">
              <a:lnSpc>
                <a:spcPct val="131818"/>
              </a:lnSpc>
              <a:spcBef>
                <a:spcPts val="0"/>
              </a:spcBef>
              <a:spcAft>
                <a:spcPts val="0"/>
              </a:spcAft>
              <a:buClr>
                <a:srgbClr val="E8A116"/>
              </a:buClr>
              <a:buSzPts val="2200"/>
              <a:buFont typeface="Arial"/>
              <a:buChar char="•"/>
            </a:pPr>
            <a:r>
              <a:rPr b="1" lang="en-IE" sz="2200">
                <a:solidFill>
                  <a:srgbClr val="454545"/>
                </a:solidFill>
              </a:rPr>
              <a:t>Transportation</a:t>
            </a:r>
            <a:r>
              <a:rPr lang="en-IE" sz="2200">
                <a:solidFill>
                  <a:srgbClr val="454545"/>
                </a:solidFill>
              </a:rPr>
              <a:t> infrastructure unavailable</a:t>
            </a:r>
            <a:endParaRPr/>
          </a:p>
          <a:p>
            <a:pPr indent="-342900" lvl="0" marL="342900" rtl="0" algn="l">
              <a:lnSpc>
                <a:spcPct val="131818"/>
              </a:lnSpc>
              <a:spcBef>
                <a:spcPts val="0"/>
              </a:spcBef>
              <a:spcAft>
                <a:spcPts val="0"/>
              </a:spcAft>
              <a:buClr>
                <a:srgbClr val="E8A116"/>
              </a:buClr>
              <a:buSzPts val="2200"/>
              <a:buFont typeface="Arial"/>
              <a:buChar char="•"/>
            </a:pPr>
            <a:r>
              <a:rPr b="1" lang="en-IE" sz="2200">
                <a:solidFill>
                  <a:srgbClr val="454545"/>
                </a:solidFill>
              </a:rPr>
              <a:t>Lack of interest </a:t>
            </a:r>
            <a:r>
              <a:rPr lang="en-IE" sz="2200">
                <a:solidFill>
                  <a:srgbClr val="454545"/>
                </a:solidFill>
              </a:rPr>
              <a:t>from the learner</a:t>
            </a:r>
            <a:endParaRPr/>
          </a:p>
          <a:p>
            <a:pPr indent="-342900" lvl="0" marL="342900" rtl="0" algn="l">
              <a:lnSpc>
                <a:spcPct val="131818"/>
              </a:lnSpc>
              <a:spcBef>
                <a:spcPts val="0"/>
              </a:spcBef>
              <a:spcAft>
                <a:spcPts val="0"/>
              </a:spcAft>
              <a:buClr>
                <a:srgbClr val="E8A116"/>
              </a:buClr>
              <a:buSzPts val="2200"/>
              <a:buFont typeface="Arial"/>
              <a:buChar char="•"/>
            </a:pPr>
            <a:r>
              <a:rPr b="1" lang="en-IE" sz="2200">
                <a:solidFill>
                  <a:srgbClr val="454545"/>
                </a:solidFill>
              </a:rPr>
              <a:t>Lack of identity </a:t>
            </a:r>
            <a:r>
              <a:rPr lang="en-IE" sz="2200">
                <a:solidFill>
                  <a:srgbClr val="454545"/>
                </a:solidFill>
              </a:rPr>
              <a:t>with learning organization  </a:t>
            </a:r>
            <a:endParaRPr sz="2200">
              <a:solidFill>
                <a:srgbClr val="454545"/>
              </a:solidFill>
            </a:endParaRPr>
          </a:p>
          <a:p>
            <a:pPr indent="-342900" lvl="0" marL="342900" rtl="0" algn="l">
              <a:lnSpc>
                <a:spcPct val="131818"/>
              </a:lnSpc>
              <a:spcBef>
                <a:spcPts val="0"/>
              </a:spcBef>
              <a:spcAft>
                <a:spcPts val="0"/>
              </a:spcAft>
              <a:buClr>
                <a:srgbClr val="E8A116"/>
              </a:buClr>
              <a:buSzPts val="2200"/>
              <a:buFont typeface="Arial"/>
              <a:buChar char="•"/>
            </a:pPr>
            <a:r>
              <a:rPr b="1" lang="en-IE" sz="2200">
                <a:solidFill>
                  <a:srgbClr val="454545"/>
                </a:solidFill>
              </a:rPr>
              <a:t>Lack of time </a:t>
            </a:r>
            <a:r>
              <a:rPr lang="en-IE" sz="2200">
                <a:solidFill>
                  <a:srgbClr val="454545"/>
                </a:solidFill>
              </a:rPr>
              <a:t>to allocate to training</a:t>
            </a:r>
            <a:endParaRPr sz="2200">
              <a:solidFill>
                <a:srgbClr val="454545"/>
              </a:solidFill>
            </a:endParaRPr>
          </a:p>
          <a:p>
            <a:pPr indent="-342900" lvl="0" marL="342900" rtl="0" algn="l">
              <a:lnSpc>
                <a:spcPct val="131818"/>
              </a:lnSpc>
              <a:spcBef>
                <a:spcPts val="0"/>
              </a:spcBef>
              <a:spcAft>
                <a:spcPts val="0"/>
              </a:spcAft>
              <a:buClr>
                <a:srgbClr val="E8A116"/>
              </a:buClr>
              <a:buSzPts val="2200"/>
              <a:buFont typeface="Arial"/>
              <a:buChar char="•"/>
            </a:pPr>
            <a:r>
              <a:rPr b="1" lang="en-IE" sz="2200">
                <a:solidFill>
                  <a:srgbClr val="454545"/>
                </a:solidFill>
              </a:rPr>
              <a:t>Lack of support </a:t>
            </a:r>
            <a:r>
              <a:rPr lang="en-IE" sz="2200">
                <a:solidFill>
                  <a:srgbClr val="454545"/>
                </a:solidFill>
              </a:rPr>
              <a:t>from family and/or peer group</a:t>
            </a:r>
            <a:endParaRPr sz="2200">
              <a:solidFill>
                <a:srgbClr val="454545"/>
              </a:solidFill>
            </a:endParaRPr>
          </a:p>
          <a:p>
            <a:pPr indent="-342900" lvl="0" marL="342900" rtl="0" algn="l">
              <a:lnSpc>
                <a:spcPct val="131818"/>
              </a:lnSpc>
              <a:spcBef>
                <a:spcPts val="0"/>
              </a:spcBef>
              <a:spcAft>
                <a:spcPts val="0"/>
              </a:spcAft>
              <a:buClr>
                <a:srgbClr val="E8A116"/>
              </a:buClr>
              <a:buSzPts val="2200"/>
              <a:buFont typeface="Arial"/>
              <a:buChar char="•"/>
            </a:pPr>
            <a:r>
              <a:rPr b="1" lang="en-IE" sz="2200">
                <a:solidFill>
                  <a:srgbClr val="454545"/>
                </a:solidFill>
              </a:rPr>
              <a:t>Poor self esteem  </a:t>
            </a:r>
            <a:r>
              <a:rPr lang="en-IE" sz="2200">
                <a:solidFill>
                  <a:srgbClr val="454545"/>
                </a:solidFill>
              </a:rPr>
              <a:t>poor self belief</a:t>
            </a:r>
            <a:endParaRPr b="1" sz="2200">
              <a:solidFill>
                <a:srgbClr val="454545"/>
              </a:solidFill>
            </a:endParaRPr>
          </a:p>
          <a:p>
            <a:pPr indent="-342900" lvl="0" marL="342900" rtl="0" algn="l">
              <a:lnSpc>
                <a:spcPct val="131818"/>
              </a:lnSpc>
              <a:spcBef>
                <a:spcPts val="0"/>
              </a:spcBef>
              <a:spcAft>
                <a:spcPts val="0"/>
              </a:spcAft>
              <a:buClr>
                <a:srgbClr val="E8A116"/>
              </a:buClr>
              <a:buSzPts val="2200"/>
              <a:buFont typeface="Arial"/>
              <a:buChar char="•"/>
            </a:pPr>
            <a:r>
              <a:rPr b="1" lang="en-IE" sz="2200">
                <a:solidFill>
                  <a:srgbClr val="454545"/>
                </a:solidFill>
              </a:rPr>
              <a:t>Fear of failure</a:t>
            </a:r>
            <a:endParaRPr/>
          </a:p>
          <a:p>
            <a:pPr indent="-342900" lvl="0" marL="342900" rtl="0" algn="l">
              <a:lnSpc>
                <a:spcPct val="131818"/>
              </a:lnSpc>
              <a:spcBef>
                <a:spcPts val="0"/>
              </a:spcBef>
              <a:spcAft>
                <a:spcPts val="0"/>
              </a:spcAft>
              <a:buClr>
                <a:srgbClr val="E8A116"/>
              </a:buClr>
              <a:buSzPts val="2200"/>
              <a:buFont typeface="Arial"/>
              <a:buChar char="•"/>
            </a:pPr>
            <a:r>
              <a:rPr b="1" lang="en-IE" sz="2200">
                <a:solidFill>
                  <a:srgbClr val="454545"/>
                </a:solidFill>
              </a:rPr>
              <a:t>Past Education </a:t>
            </a:r>
            <a:r>
              <a:rPr lang="en-IE" sz="2200">
                <a:solidFill>
                  <a:srgbClr val="454545"/>
                </a:solidFill>
              </a:rPr>
              <a:t>/ Occupation: differences in levels can have wide differences in knowledge and concepts</a:t>
            </a:r>
            <a:endParaRPr/>
          </a:p>
          <a:p>
            <a:pPr indent="-342900" lvl="0" marL="342900" rtl="0" algn="l">
              <a:lnSpc>
                <a:spcPct val="131818"/>
              </a:lnSpc>
              <a:spcBef>
                <a:spcPts val="0"/>
              </a:spcBef>
              <a:spcAft>
                <a:spcPts val="0"/>
              </a:spcAft>
              <a:buClr>
                <a:srgbClr val="E8A116"/>
              </a:buClr>
              <a:buSzPts val="2200"/>
              <a:buFont typeface="Arial"/>
              <a:buChar char="•"/>
            </a:pPr>
            <a:r>
              <a:rPr b="1" lang="en-IE" sz="2200">
                <a:solidFill>
                  <a:srgbClr val="454545"/>
                </a:solidFill>
              </a:rPr>
              <a:t>Finance</a:t>
            </a:r>
            <a:r>
              <a:rPr lang="en-IE" sz="2200">
                <a:solidFill>
                  <a:srgbClr val="454545"/>
                </a:solidFill>
              </a:rPr>
              <a:t>: cost of training course or getting to/from training</a:t>
            </a:r>
            <a:endParaRPr sz="2200">
              <a:solidFill>
                <a:srgbClr val="454545"/>
              </a:solidFill>
            </a:endParaRPr>
          </a:p>
          <a:p>
            <a:pPr indent="-203200" lvl="0" marL="342900" rtl="0" algn="l">
              <a:lnSpc>
                <a:spcPct val="131818"/>
              </a:lnSpc>
              <a:spcBef>
                <a:spcPts val="0"/>
              </a:spcBef>
              <a:spcAft>
                <a:spcPts val="0"/>
              </a:spcAft>
              <a:buClr>
                <a:srgbClr val="E8A116"/>
              </a:buClr>
              <a:buSzPts val="2200"/>
              <a:buFont typeface="Arial"/>
              <a:buNone/>
            </a:pPr>
            <a:r>
              <a:t/>
            </a:r>
            <a:endParaRPr sz="2200">
              <a:solidFill>
                <a:srgbClr val="454545"/>
              </a:solidFill>
            </a:endParaRPr>
          </a:p>
        </p:txBody>
      </p:sp>
      <p:sp>
        <p:nvSpPr>
          <p:cNvPr id="849" name="Google Shape;849;p39"/>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850" name="Google Shape;850;p39"/>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851" name="Google Shape;851;p39"/>
          <p:cNvGrpSpPr/>
          <p:nvPr/>
        </p:nvGrpSpPr>
        <p:grpSpPr>
          <a:xfrm>
            <a:off x="10364171" y="1001114"/>
            <a:ext cx="1025228" cy="1023928"/>
            <a:chOff x="4583522" y="477429"/>
            <a:chExt cx="1285857" cy="1284227"/>
          </a:xfrm>
        </p:grpSpPr>
        <p:grpSp>
          <p:nvGrpSpPr>
            <p:cNvPr id="852" name="Google Shape;852;p39"/>
            <p:cNvGrpSpPr/>
            <p:nvPr/>
          </p:nvGrpSpPr>
          <p:grpSpPr>
            <a:xfrm>
              <a:off x="5099909" y="1002440"/>
              <a:ext cx="720240" cy="720592"/>
              <a:chOff x="5098372" y="991465"/>
              <a:chExt cx="720240" cy="720592"/>
            </a:xfrm>
          </p:grpSpPr>
          <p:sp>
            <p:nvSpPr>
              <p:cNvPr id="853" name="Google Shape;853;p39"/>
              <p:cNvSpPr/>
              <p:nvPr/>
            </p:nvSpPr>
            <p:spPr>
              <a:xfrm>
                <a:off x="5427325" y="991465"/>
                <a:ext cx="391287" cy="390774"/>
              </a:xfrm>
              <a:custGeom>
                <a:rect b="b" l="l" r="r" t="t"/>
                <a:pathLst>
                  <a:path extrusionOk="0" h="390774" w="391287">
                    <a:moveTo>
                      <a:pt x="114183" y="382826"/>
                    </a:moveTo>
                    <a:cubicBezTo>
                      <a:pt x="129162" y="368184"/>
                      <a:pt x="141810" y="355871"/>
                      <a:pt x="154792" y="344223"/>
                    </a:cubicBezTo>
                    <a:cubicBezTo>
                      <a:pt x="157455" y="341894"/>
                      <a:pt x="162115" y="340562"/>
                      <a:pt x="165777" y="340562"/>
                    </a:cubicBezTo>
                    <a:cubicBezTo>
                      <a:pt x="200062" y="339897"/>
                      <a:pt x="229021" y="327584"/>
                      <a:pt x="252987" y="302957"/>
                    </a:cubicBezTo>
                    <a:cubicBezTo>
                      <a:pt x="271961" y="283656"/>
                      <a:pt x="291933" y="265020"/>
                      <a:pt x="310240" y="245052"/>
                    </a:cubicBezTo>
                    <a:cubicBezTo>
                      <a:pt x="369823" y="179493"/>
                      <a:pt x="337535" y="75331"/>
                      <a:pt x="251323" y="54698"/>
                    </a:cubicBezTo>
                    <a:cubicBezTo>
                      <a:pt x="212045" y="45380"/>
                      <a:pt x="176428" y="54365"/>
                      <a:pt x="146471" y="81654"/>
                    </a:cubicBezTo>
                    <a:cubicBezTo>
                      <a:pt x="123836" y="102286"/>
                      <a:pt x="102865" y="124250"/>
                      <a:pt x="81562" y="146214"/>
                    </a:cubicBezTo>
                    <a:cubicBezTo>
                      <a:pt x="60924" y="167846"/>
                      <a:pt x="51937" y="194136"/>
                      <a:pt x="50606" y="223754"/>
                    </a:cubicBezTo>
                    <a:cubicBezTo>
                      <a:pt x="50273" y="229744"/>
                      <a:pt x="47277" y="236400"/>
                      <a:pt x="43282" y="240726"/>
                    </a:cubicBezTo>
                    <a:cubicBezTo>
                      <a:pt x="32964" y="252706"/>
                      <a:pt x="21646" y="263688"/>
                      <a:pt x="8997" y="276667"/>
                    </a:cubicBezTo>
                    <a:cubicBezTo>
                      <a:pt x="1009" y="253705"/>
                      <a:pt x="-1321" y="232739"/>
                      <a:pt x="676" y="211108"/>
                    </a:cubicBezTo>
                    <a:cubicBezTo>
                      <a:pt x="4337" y="170175"/>
                      <a:pt x="20648" y="134567"/>
                      <a:pt x="49940" y="105282"/>
                    </a:cubicBezTo>
                    <a:cubicBezTo>
                      <a:pt x="68913" y="86313"/>
                      <a:pt x="87554" y="67344"/>
                      <a:pt x="106860" y="48708"/>
                    </a:cubicBezTo>
                    <a:cubicBezTo>
                      <a:pt x="157122" y="-212"/>
                      <a:pt x="229021" y="-13524"/>
                      <a:pt x="292265" y="14430"/>
                    </a:cubicBezTo>
                    <a:cubicBezTo>
                      <a:pt x="355177" y="42052"/>
                      <a:pt x="394122" y="104616"/>
                      <a:pt x="391126" y="174834"/>
                    </a:cubicBezTo>
                    <a:cubicBezTo>
                      <a:pt x="389462" y="214769"/>
                      <a:pt x="375149" y="250044"/>
                      <a:pt x="347854" y="278997"/>
                    </a:cubicBezTo>
                    <a:cubicBezTo>
                      <a:pt x="325552" y="302625"/>
                      <a:pt x="302917" y="326253"/>
                      <a:pt x="278618" y="347884"/>
                    </a:cubicBezTo>
                    <a:cubicBezTo>
                      <a:pt x="232017" y="389482"/>
                      <a:pt x="177760" y="400131"/>
                      <a:pt x="114183" y="38282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4" name="Google Shape;854;p39"/>
              <p:cNvSpPr/>
              <p:nvPr/>
            </p:nvSpPr>
            <p:spPr>
              <a:xfrm>
                <a:off x="5098372" y="1320880"/>
                <a:ext cx="391481" cy="391177"/>
              </a:xfrm>
              <a:custGeom>
                <a:rect b="b" l="l" r="r" t="t"/>
                <a:pathLst>
                  <a:path extrusionOk="0" h="391177" w="391481">
                    <a:moveTo>
                      <a:pt x="383219" y="113646"/>
                    </a:moveTo>
                    <a:cubicBezTo>
                      <a:pt x="399863" y="172882"/>
                      <a:pt x="391874" y="225130"/>
                      <a:pt x="354593" y="270056"/>
                    </a:cubicBezTo>
                    <a:cubicBezTo>
                      <a:pt x="329628" y="300007"/>
                      <a:pt x="301335" y="328294"/>
                      <a:pt x="271710" y="353586"/>
                    </a:cubicBezTo>
                    <a:cubicBezTo>
                      <a:pt x="205470" y="409494"/>
                      <a:pt x="105277" y="401840"/>
                      <a:pt x="45694" y="338611"/>
                    </a:cubicBezTo>
                    <a:cubicBezTo>
                      <a:pt x="-14221" y="275048"/>
                      <a:pt x="-15553" y="176543"/>
                      <a:pt x="43697" y="111982"/>
                    </a:cubicBezTo>
                    <a:cubicBezTo>
                      <a:pt x="65999" y="87689"/>
                      <a:pt x="89300" y="64061"/>
                      <a:pt x="113932" y="42097"/>
                    </a:cubicBezTo>
                    <a:cubicBezTo>
                      <a:pt x="160533" y="1164"/>
                      <a:pt x="214457" y="-9153"/>
                      <a:pt x="276370" y="7820"/>
                    </a:cubicBezTo>
                    <a:cubicBezTo>
                      <a:pt x="262057" y="22130"/>
                      <a:pt x="249075" y="35774"/>
                      <a:pt x="235427" y="48420"/>
                    </a:cubicBezTo>
                    <a:cubicBezTo>
                      <a:pt x="233097" y="50416"/>
                      <a:pt x="228437" y="50749"/>
                      <a:pt x="224776" y="50749"/>
                    </a:cubicBezTo>
                    <a:cubicBezTo>
                      <a:pt x="192821" y="51082"/>
                      <a:pt x="165193" y="62397"/>
                      <a:pt x="142225" y="84694"/>
                    </a:cubicBezTo>
                    <a:cubicBezTo>
                      <a:pt x="122919" y="103663"/>
                      <a:pt x="103280" y="122631"/>
                      <a:pt x="84640" y="142266"/>
                    </a:cubicBezTo>
                    <a:cubicBezTo>
                      <a:pt x="39370" y="189189"/>
                      <a:pt x="39703" y="260405"/>
                      <a:pt x="84973" y="305997"/>
                    </a:cubicBezTo>
                    <a:cubicBezTo>
                      <a:pt x="129576" y="351257"/>
                      <a:pt x="201475" y="351589"/>
                      <a:pt x="248742" y="306663"/>
                    </a:cubicBezTo>
                    <a:cubicBezTo>
                      <a:pt x="268381" y="288027"/>
                      <a:pt x="287354" y="268392"/>
                      <a:pt x="306328" y="249091"/>
                    </a:cubicBezTo>
                    <a:cubicBezTo>
                      <a:pt x="328630" y="226128"/>
                      <a:pt x="339614" y="198507"/>
                      <a:pt x="340613" y="166559"/>
                    </a:cubicBezTo>
                    <a:cubicBezTo>
                      <a:pt x="340613" y="162233"/>
                      <a:pt x="341944" y="157241"/>
                      <a:pt x="344607" y="154246"/>
                    </a:cubicBezTo>
                    <a:cubicBezTo>
                      <a:pt x="356257" y="140935"/>
                      <a:pt x="368906" y="128622"/>
                      <a:pt x="383219" y="11364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5" name="Google Shape;855;p39"/>
              <p:cNvSpPr/>
              <p:nvPr/>
            </p:nvSpPr>
            <p:spPr>
              <a:xfrm>
                <a:off x="5330925" y="1222922"/>
                <a:ext cx="259181" cy="256678"/>
              </a:xfrm>
              <a:custGeom>
                <a:rect b="b" l="l" r="r" t="t"/>
                <a:pathLst>
                  <a:path extrusionOk="0" h="256678" w="259181">
                    <a:moveTo>
                      <a:pt x="259181" y="23579"/>
                    </a:moveTo>
                    <a:cubicBezTo>
                      <a:pt x="254188" y="32897"/>
                      <a:pt x="251525" y="40219"/>
                      <a:pt x="246865" y="45210"/>
                    </a:cubicBezTo>
                    <a:cubicBezTo>
                      <a:pt x="179626" y="112766"/>
                      <a:pt x="112388" y="180322"/>
                      <a:pt x="44816" y="247545"/>
                    </a:cubicBezTo>
                    <a:cubicBezTo>
                      <a:pt x="33166" y="259193"/>
                      <a:pt x="18187" y="259526"/>
                      <a:pt x="7868" y="249542"/>
                    </a:cubicBezTo>
                    <a:cubicBezTo>
                      <a:pt x="-2784" y="239226"/>
                      <a:pt x="-2784" y="223585"/>
                      <a:pt x="8867" y="211604"/>
                    </a:cubicBezTo>
                    <a:cubicBezTo>
                      <a:pt x="76105" y="144048"/>
                      <a:pt x="143677" y="76825"/>
                      <a:pt x="210916" y="9269"/>
                    </a:cubicBezTo>
                    <a:cubicBezTo>
                      <a:pt x="219570" y="617"/>
                      <a:pt x="230222" y="-3044"/>
                      <a:pt x="240541" y="2946"/>
                    </a:cubicBezTo>
                    <a:cubicBezTo>
                      <a:pt x="247864" y="7605"/>
                      <a:pt x="252857" y="16258"/>
                      <a:pt x="259181" y="23579"/>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56" name="Google Shape;856;p39"/>
            <p:cNvGrpSpPr/>
            <p:nvPr/>
          </p:nvGrpSpPr>
          <p:grpSpPr>
            <a:xfrm>
              <a:off x="4583522" y="477429"/>
              <a:ext cx="1285857" cy="1284227"/>
              <a:chOff x="4583522" y="477429"/>
              <a:chExt cx="1285857" cy="1284227"/>
            </a:xfrm>
          </p:grpSpPr>
          <p:sp>
            <p:nvSpPr>
              <p:cNvPr id="857" name="Google Shape;857;p39"/>
              <p:cNvSpPr/>
              <p:nvPr/>
            </p:nvSpPr>
            <p:spPr>
              <a:xfrm>
                <a:off x="4583522" y="477429"/>
                <a:ext cx="1285857" cy="1284227"/>
              </a:xfrm>
              <a:custGeom>
                <a:rect b="b" l="l" r="r" t="t"/>
                <a:pathLst>
                  <a:path extrusionOk="0" h="1284227" w="1285857">
                    <a:moveTo>
                      <a:pt x="666" y="677223"/>
                    </a:moveTo>
                    <a:cubicBezTo>
                      <a:pt x="2663" y="674561"/>
                      <a:pt x="4327" y="671566"/>
                      <a:pt x="6324" y="669236"/>
                    </a:cubicBezTo>
                    <a:cubicBezTo>
                      <a:pt x="13315" y="661249"/>
                      <a:pt x="21969" y="657921"/>
                      <a:pt x="32288" y="660584"/>
                    </a:cubicBezTo>
                    <a:cubicBezTo>
                      <a:pt x="42274" y="663246"/>
                      <a:pt x="48598" y="670567"/>
                      <a:pt x="50595" y="680884"/>
                    </a:cubicBezTo>
                    <a:cubicBezTo>
                      <a:pt x="51261" y="685210"/>
                      <a:pt x="50928" y="690202"/>
                      <a:pt x="50928" y="694528"/>
                    </a:cubicBezTo>
                    <a:cubicBezTo>
                      <a:pt x="50928" y="829640"/>
                      <a:pt x="50928" y="964419"/>
                      <a:pt x="50928" y="1099531"/>
                    </a:cubicBezTo>
                    <a:cubicBezTo>
                      <a:pt x="50928" y="1126154"/>
                      <a:pt x="58584" y="1133808"/>
                      <a:pt x="85546" y="1133808"/>
                    </a:cubicBezTo>
                    <a:cubicBezTo>
                      <a:pt x="210703" y="1133808"/>
                      <a:pt x="335528" y="1133808"/>
                      <a:pt x="460685" y="1133808"/>
                    </a:cubicBezTo>
                    <a:cubicBezTo>
                      <a:pt x="465345" y="1133808"/>
                      <a:pt x="469672" y="1133808"/>
                      <a:pt x="475331" y="1133808"/>
                    </a:cubicBezTo>
                    <a:cubicBezTo>
                      <a:pt x="446372" y="1028980"/>
                      <a:pt x="482987" y="947114"/>
                      <a:pt x="563540" y="880556"/>
                    </a:cubicBezTo>
                    <a:cubicBezTo>
                      <a:pt x="562875" y="879558"/>
                      <a:pt x="562209" y="878893"/>
                      <a:pt x="561543" y="877894"/>
                    </a:cubicBezTo>
                    <a:cubicBezTo>
                      <a:pt x="547896" y="877894"/>
                      <a:pt x="534581" y="877894"/>
                      <a:pt x="520934" y="877894"/>
                    </a:cubicBezTo>
                    <a:cubicBezTo>
                      <a:pt x="501960" y="877894"/>
                      <a:pt x="489977" y="867578"/>
                      <a:pt x="490643" y="852270"/>
                    </a:cubicBezTo>
                    <a:cubicBezTo>
                      <a:pt x="490976" y="837294"/>
                      <a:pt x="502626" y="827643"/>
                      <a:pt x="520934" y="827643"/>
                    </a:cubicBezTo>
                    <a:cubicBezTo>
                      <a:pt x="551557" y="827643"/>
                      <a:pt x="581848" y="827643"/>
                      <a:pt x="612471" y="827643"/>
                    </a:cubicBezTo>
                    <a:cubicBezTo>
                      <a:pt x="617131" y="827643"/>
                      <a:pt x="622790" y="826978"/>
                      <a:pt x="626785" y="824648"/>
                    </a:cubicBezTo>
                    <a:cubicBezTo>
                      <a:pt x="680376" y="793366"/>
                      <a:pt x="736963" y="785379"/>
                      <a:pt x="796878" y="800687"/>
                    </a:cubicBezTo>
                    <a:cubicBezTo>
                      <a:pt x="798543" y="801020"/>
                      <a:pt x="799874" y="801353"/>
                      <a:pt x="802537" y="801686"/>
                    </a:cubicBezTo>
                    <a:cubicBezTo>
                      <a:pt x="800207" y="789373"/>
                      <a:pt x="797544" y="777725"/>
                      <a:pt x="796213" y="765745"/>
                    </a:cubicBezTo>
                    <a:cubicBezTo>
                      <a:pt x="787891" y="695194"/>
                      <a:pt x="808529" y="633961"/>
                      <a:pt x="859124" y="584375"/>
                    </a:cubicBezTo>
                    <a:cubicBezTo>
                      <a:pt x="878098" y="565739"/>
                      <a:pt x="885088" y="547769"/>
                      <a:pt x="884755" y="521478"/>
                    </a:cubicBezTo>
                    <a:cubicBezTo>
                      <a:pt x="883423" y="376050"/>
                      <a:pt x="884089" y="230622"/>
                      <a:pt x="884089" y="85194"/>
                    </a:cubicBezTo>
                    <a:cubicBezTo>
                      <a:pt x="884089" y="57905"/>
                      <a:pt x="876433" y="50251"/>
                      <a:pt x="849138" y="50251"/>
                    </a:cubicBezTo>
                    <a:cubicBezTo>
                      <a:pt x="661735" y="50251"/>
                      <a:pt x="474665" y="50251"/>
                      <a:pt x="287262" y="50251"/>
                    </a:cubicBezTo>
                    <a:cubicBezTo>
                      <a:pt x="282602" y="50251"/>
                      <a:pt x="278275" y="50251"/>
                      <a:pt x="271951" y="50251"/>
                    </a:cubicBezTo>
                    <a:cubicBezTo>
                      <a:pt x="271951" y="55576"/>
                      <a:pt x="271951" y="59902"/>
                      <a:pt x="271951" y="64228"/>
                    </a:cubicBezTo>
                    <a:cubicBezTo>
                      <a:pt x="271951" y="107823"/>
                      <a:pt x="271951" y="151086"/>
                      <a:pt x="271951" y="194681"/>
                    </a:cubicBezTo>
                    <a:cubicBezTo>
                      <a:pt x="271951" y="240606"/>
                      <a:pt x="241660" y="270889"/>
                      <a:pt x="195725" y="270889"/>
                    </a:cubicBezTo>
                    <a:cubicBezTo>
                      <a:pt x="148125" y="270889"/>
                      <a:pt x="100525" y="270889"/>
                      <a:pt x="51261" y="270889"/>
                    </a:cubicBezTo>
                    <a:cubicBezTo>
                      <a:pt x="51261" y="275881"/>
                      <a:pt x="51261" y="280540"/>
                      <a:pt x="51261" y="284866"/>
                    </a:cubicBezTo>
                    <a:cubicBezTo>
                      <a:pt x="51261" y="340109"/>
                      <a:pt x="51261" y="395352"/>
                      <a:pt x="51261" y="450262"/>
                    </a:cubicBezTo>
                    <a:cubicBezTo>
                      <a:pt x="51261" y="469564"/>
                      <a:pt x="45602" y="479214"/>
                      <a:pt x="32621" y="483208"/>
                    </a:cubicBezTo>
                    <a:cubicBezTo>
                      <a:pt x="20970" y="486536"/>
                      <a:pt x="11317" y="481544"/>
                      <a:pt x="999" y="466568"/>
                    </a:cubicBezTo>
                    <a:cubicBezTo>
                      <a:pt x="999" y="390360"/>
                      <a:pt x="999" y="314484"/>
                      <a:pt x="999" y="238276"/>
                    </a:cubicBezTo>
                    <a:cubicBezTo>
                      <a:pt x="6324" y="231953"/>
                      <a:pt x="11317" y="225297"/>
                      <a:pt x="16976" y="219307"/>
                    </a:cubicBezTo>
                    <a:cubicBezTo>
                      <a:pt x="84548" y="151418"/>
                      <a:pt x="152452" y="83530"/>
                      <a:pt x="220357" y="15974"/>
                    </a:cubicBezTo>
                    <a:cubicBezTo>
                      <a:pt x="226348" y="10316"/>
                      <a:pt x="233005" y="5325"/>
                      <a:pt x="239330" y="0"/>
                    </a:cubicBezTo>
                    <a:cubicBezTo>
                      <a:pt x="450033" y="0"/>
                      <a:pt x="661070" y="0"/>
                      <a:pt x="871773" y="0"/>
                    </a:cubicBezTo>
                    <a:cubicBezTo>
                      <a:pt x="921370" y="18969"/>
                      <a:pt x="934352" y="37938"/>
                      <a:pt x="934352" y="92182"/>
                    </a:cubicBezTo>
                    <a:cubicBezTo>
                      <a:pt x="934352" y="226296"/>
                      <a:pt x="934352" y="360742"/>
                      <a:pt x="934352" y="494855"/>
                    </a:cubicBezTo>
                    <a:cubicBezTo>
                      <a:pt x="934352" y="499182"/>
                      <a:pt x="934352" y="503508"/>
                      <a:pt x="934352" y="509831"/>
                    </a:cubicBezTo>
                    <a:cubicBezTo>
                      <a:pt x="939012" y="506503"/>
                      <a:pt x="941675" y="504839"/>
                      <a:pt x="944338" y="502842"/>
                    </a:cubicBezTo>
                    <a:cubicBezTo>
                      <a:pt x="1070826" y="416318"/>
                      <a:pt x="1242252" y="480878"/>
                      <a:pt x="1279533" y="629302"/>
                    </a:cubicBezTo>
                    <a:cubicBezTo>
                      <a:pt x="1281863" y="638620"/>
                      <a:pt x="1283860" y="647938"/>
                      <a:pt x="1285857" y="656923"/>
                    </a:cubicBezTo>
                    <a:cubicBezTo>
                      <a:pt x="1285857" y="672897"/>
                      <a:pt x="1285857" y="688538"/>
                      <a:pt x="1285857" y="704512"/>
                    </a:cubicBezTo>
                    <a:cubicBezTo>
                      <a:pt x="1285191" y="706841"/>
                      <a:pt x="1283860" y="709171"/>
                      <a:pt x="1283527" y="711500"/>
                    </a:cubicBezTo>
                    <a:cubicBezTo>
                      <a:pt x="1277203" y="756759"/>
                      <a:pt x="1258562" y="796028"/>
                      <a:pt x="1226940" y="829307"/>
                    </a:cubicBezTo>
                    <a:cubicBezTo>
                      <a:pt x="1204971" y="852270"/>
                      <a:pt x="1183002" y="875232"/>
                      <a:pt x="1159368" y="896530"/>
                    </a:cubicBezTo>
                    <a:cubicBezTo>
                      <a:pt x="1110437" y="941457"/>
                      <a:pt x="1052852" y="960758"/>
                      <a:pt x="986611" y="953437"/>
                    </a:cubicBezTo>
                    <a:cubicBezTo>
                      <a:pt x="973963" y="952106"/>
                      <a:pt x="961314" y="949443"/>
                      <a:pt x="948665" y="947114"/>
                    </a:cubicBezTo>
                    <a:cubicBezTo>
                      <a:pt x="948332" y="948112"/>
                      <a:pt x="947999" y="948778"/>
                      <a:pt x="947999" y="949443"/>
                    </a:cubicBezTo>
                    <a:cubicBezTo>
                      <a:pt x="948332" y="951773"/>
                      <a:pt x="948998" y="954435"/>
                      <a:pt x="949664" y="956765"/>
                    </a:cubicBezTo>
                    <a:cubicBezTo>
                      <a:pt x="966640" y="1029645"/>
                      <a:pt x="951328" y="1095537"/>
                      <a:pt x="902397" y="1152111"/>
                    </a:cubicBezTo>
                    <a:cubicBezTo>
                      <a:pt x="878430" y="1179733"/>
                      <a:pt x="852134" y="1206023"/>
                      <a:pt x="824173" y="1229984"/>
                    </a:cubicBezTo>
                    <a:cubicBezTo>
                      <a:pt x="805866" y="1245625"/>
                      <a:pt x="783564" y="1257938"/>
                      <a:pt x="761595" y="1268254"/>
                    </a:cubicBezTo>
                    <a:cubicBezTo>
                      <a:pt x="744286" y="1276241"/>
                      <a:pt x="724314" y="1278904"/>
                      <a:pt x="705341" y="1284228"/>
                    </a:cubicBezTo>
                    <a:cubicBezTo>
                      <a:pt x="689363" y="1284228"/>
                      <a:pt x="673718" y="1284228"/>
                      <a:pt x="657741" y="1284228"/>
                    </a:cubicBezTo>
                    <a:cubicBezTo>
                      <a:pt x="655411" y="1283562"/>
                      <a:pt x="653081" y="1282231"/>
                      <a:pt x="650751" y="1281898"/>
                    </a:cubicBezTo>
                    <a:cubicBezTo>
                      <a:pt x="590502" y="1272580"/>
                      <a:pt x="541904" y="1243628"/>
                      <a:pt x="505955" y="1194375"/>
                    </a:cubicBezTo>
                    <a:cubicBezTo>
                      <a:pt x="499963" y="1186056"/>
                      <a:pt x="493971" y="1183726"/>
                      <a:pt x="484318" y="1183726"/>
                    </a:cubicBezTo>
                    <a:cubicBezTo>
                      <a:pt x="349841" y="1184059"/>
                      <a:pt x="215364" y="1184059"/>
                      <a:pt x="80886" y="1184059"/>
                    </a:cubicBezTo>
                    <a:cubicBezTo>
                      <a:pt x="39944" y="1184059"/>
                      <a:pt x="13980" y="1164757"/>
                      <a:pt x="1997" y="1125821"/>
                    </a:cubicBezTo>
                    <a:cubicBezTo>
                      <a:pt x="1664" y="1124157"/>
                      <a:pt x="666" y="1122826"/>
                      <a:pt x="0" y="1121162"/>
                    </a:cubicBezTo>
                    <a:cubicBezTo>
                      <a:pt x="666" y="973071"/>
                      <a:pt x="666" y="824981"/>
                      <a:pt x="666" y="677223"/>
                    </a:cubicBezTo>
                    <a:close/>
                    <a:moveTo>
                      <a:pt x="957985" y="896863"/>
                    </a:moveTo>
                    <a:cubicBezTo>
                      <a:pt x="1021562" y="914168"/>
                      <a:pt x="1075819" y="903519"/>
                      <a:pt x="1122753" y="862253"/>
                    </a:cubicBezTo>
                    <a:cubicBezTo>
                      <a:pt x="1147052" y="840622"/>
                      <a:pt x="1169687" y="816994"/>
                      <a:pt x="1191989" y="793366"/>
                    </a:cubicBezTo>
                    <a:cubicBezTo>
                      <a:pt x="1219284" y="764413"/>
                      <a:pt x="1233597" y="728805"/>
                      <a:pt x="1235262" y="689204"/>
                    </a:cubicBezTo>
                    <a:cubicBezTo>
                      <a:pt x="1238257" y="618985"/>
                      <a:pt x="1199312" y="556421"/>
                      <a:pt x="1136401" y="528800"/>
                    </a:cubicBezTo>
                    <a:cubicBezTo>
                      <a:pt x="1072824" y="500846"/>
                      <a:pt x="1001258" y="513824"/>
                      <a:pt x="950995" y="563077"/>
                    </a:cubicBezTo>
                    <a:cubicBezTo>
                      <a:pt x="931689" y="581713"/>
                      <a:pt x="913048" y="600682"/>
                      <a:pt x="894075" y="619651"/>
                    </a:cubicBezTo>
                    <a:cubicBezTo>
                      <a:pt x="864783" y="648936"/>
                      <a:pt x="848805" y="684212"/>
                      <a:pt x="844811" y="725477"/>
                    </a:cubicBezTo>
                    <a:cubicBezTo>
                      <a:pt x="842814" y="747109"/>
                      <a:pt x="845144" y="768074"/>
                      <a:pt x="853133" y="791036"/>
                    </a:cubicBezTo>
                    <a:cubicBezTo>
                      <a:pt x="865782" y="778058"/>
                      <a:pt x="877099" y="767076"/>
                      <a:pt x="887418" y="755095"/>
                    </a:cubicBezTo>
                    <a:cubicBezTo>
                      <a:pt x="891412" y="750436"/>
                      <a:pt x="894408" y="743781"/>
                      <a:pt x="894741" y="738123"/>
                    </a:cubicBezTo>
                    <a:cubicBezTo>
                      <a:pt x="896072" y="708505"/>
                      <a:pt x="905392" y="682215"/>
                      <a:pt x="925697" y="660584"/>
                    </a:cubicBezTo>
                    <a:cubicBezTo>
                      <a:pt x="946668" y="638620"/>
                      <a:pt x="967971" y="616656"/>
                      <a:pt x="990606" y="596023"/>
                    </a:cubicBezTo>
                    <a:cubicBezTo>
                      <a:pt x="1020231" y="568734"/>
                      <a:pt x="1056180" y="559749"/>
                      <a:pt x="1095458" y="569067"/>
                    </a:cubicBezTo>
                    <a:cubicBezTo>
                      <a:pt x="1181670" y="589700"/>
                      <a:pt x="1213625" y="693863"/>
                      <a:pt x="1154375" y="759422"/>
                    </a:cubicBezTo>
                    <a:cubicBezTo>
                      <a:pt x="1136068" y="779389"/>
                      <a:pt x="1116096" y="798025"/>
                      <a:pt x="1097123" y="817327"/>
                    </a:cubicBezTo>
                    <a:cubicBezTo>
                      <a:pt x="1073156" y="841953"/>
                      <a:pt x="1044197" y="854266"/>
                      <a:pt x="1009912" y="854932"/>
                    </a:cubicBezTo>
                    <a:cubicBezTo>
                      <a:pt x="1006251" y="854932"/>
                      <a:pt x="1001590" y="856263"/>
                      <a:pt x="998928" y="858592"/>
                    </a:cubicBezTo>
                    <a:cubicBezTo>
                      <a:pt x="985613" y="869907"/>
                      <a:pt x="973297" y="882220"/>
                      <a:pt x="957985" y="896863"/>
                    </a:cubicBezTo>
                    <a:close/>
                    <a:moveTo>
                      <a:pt x="898069" y="957098"/>
                    </a:moveTo>
                    <a:cubicBezTo>
                      <a:pt x="883423" y="972073"/>
                      <a:pt x="871107" y="984386"/>
                      <a:pt x="859457" y="997365"/>
                    </a:cubicBezTo>
                    <a:cubicBezTo>
                      <a:pt x="856794" y="1000360"/>
                      <a:pt x="855796" y="1005685"/>
                      <a:pt x="855463" y="1009678"/>
                    </a:cubicBezTo>
                    <a:cubicBezTo>
                      <a:pt x="854797" y="1041626"/>
                      <a:pt x="843812" y="1069247"/>
                      <a:pt x="821178" y="1092209"/>
                    </a:cubicBezTo>
                    <a:cubicBezTo>
                      <a:pt x="802204" y="1111511"/>
                      <a:pt x="783231" y="1131146"/>
                      <a:pt x="763592" y="1149782"/>
                    </a:cubicBezTo>
                    <a:cubicBezTo>
                      <a:pt x="716658" y="1194708"/>
                      <a:pt x="644759" y="1194375"/>
                      <a:pt x="599823" y="1149116"/>
                    </a:cubicBezTo>
                    <a:cubicBezTo>
                      <a:pt x="554886" y="1103524"/>
                      <a:pt x="554553" y="1032641"/>
                      <a:pt x="599490" y="985385"/>
                    </a:cubicBezTo>
                    <a:cubicBezTo>
                      <a:pt x="618463" y="965750"/>
                      <a:pt x="637769" y="946781"/>
                      <a:pt x="657075" y="927812"/>
                    </a:cubicBezTo>
                    <a:cubicBezTo>
                      <a:pt x="680043" y="905516"/>
                      <a:pt x="707671" y="894201"/>
                      <a:pt x="739626" y="893868"/>
                    </a:cubicBezTo>
                    <a:cubicBezTo>
                      <a:pt x="743287" y="893868"/>
                      <a:pt x="747947" y="893868"/>
                      <a:pt x="750277" y="891538"/>
                    </a:cubicBezTo>
                    <a:cubicBezTo>
                      <a:pt x="763925" y="878560"/>
                      <a:pt x="776907" y="865248"/>
                      <a:pt x="791220" y="850938"/>
                    </a:cubicBezTo>
                    <a:cubicBezTo>
                      <a:pt x="729640" y="833966"/>
                      <a:pt x="675383" y="844283"/>
                      <a:pt x="628782" y="885215"/>
                    </a:cubicBezTo>
                    <a:cubicBezTo>
                      <a:pt x="604150" y="906847"/>
                      <a:pt x="580849" y="930807"/>
                      <a:pt x="558547" y="955101"/>
                    </a:cubicBezTo>
                    <a:cubicBezTo>
                      <a:pt x="499297" y="1019662"/>
                      <a:pt x="500629" y="1118167"/>
                      <a:pt x="560544" y="1181729"/>
                    </a:cubicBezTo>
                    <a:cubicBezTo>
                      <a:pt x="620127" y="1244959"/>
                      <a:pt x="719987" y="1252946"/>
                      <a:pt x="786560" y="1196705"/>
                    </a:cubicBezTo>
                    <a:cubicBezTo>
                      <a:pt x="816518" y="1171413"/>
                      <a:pt x="844478" y="1143459"/>
                      <a:pt x="869443" y="1113175"/>
                    </a:cubicBezTo>
                    <a:cubicBezTo>
                      <a:pt x="906724" y="1068582"/>
                      <a:pt x="914713" y="1016334"/>
                      <a:pt x="898069" y="957098"/>
                    </a:cubicBezTo>
                    <a:close/>
                    <a:moveTo>
                      <a:pt x="1006583" y="769073"/>
                    </a:moveTo>
                    <a:cubicBezTo>
                      <a:pt x="999926" y="761751"/>
                      <a:pt x="995266" y="752766"/>
                      <a:pt x="987943" y="748440"/>
                    </a:cubicBezTo>
                    <a:cubicBezTo>
                      <a:pt x="977624" y="742450"/>
                      <a:pt x="966972" y="746110"/>
                      <a:pt x="958318" y="754763"/>
                    </a:cubicBezTo>
                    <a:cubicBezTo>
                      <a:pt x="891079" y="821986"/>
                      <a:pt x="823508" y="889542"/>
                      <a:pt x="756269" y="957098"/>
                    </a:cubicBezTo>
                    <a:cubicBezTo>
                      <a:pt x="744619" y="969078"/>
                      <a:pt x="744286" y="984719"/>
                      <a:pt x="755270" y="995035"/>
                    </a:cubicBezTo>
                    <a:cubicBezTo>
                      <a:pt x="765589" y="1005019"/>
                      <a:pt x="780901" y="1004686"/>
                      <a:pt x="792218" y="993039"/>
                    </a:cubicBezTo>
                    <a:cubicBezTo>
                      <a:pt x="859790" y="925816"/>
                      <a:pt x="927029" y="858592"/>
                      <a:pt x="994267" y="790704"/>
                    </a:cubicBezTo>
                    <a:cubicBezTo>
                      <a:pt x="999260" y="786045"/>
                      <a:pt x="1001590" y="778391"/>
                      <a:pt x="1006583" y="769073"/>
                    </a:cubicBezTo>
                    <a:close/>
                    <a:moveTo>
                      <a:pt x="1053184" y="788041"/>
                    </a:moveTo>
                    <a:cubicBezTo>
                      <a:pt x="1055847" y="786045"/>
                      <a:pt x="1057845" y="785046"/>
                      <a:pt x="1059509" y="783382"/>
                    </a:cubicBezTo>
                    <a:cubicBezTo>
                      <a:pt x="1078149" y="764746"/>
                      <a:pt x="1097123" y="746443"/>
                      <a:pt x="1115097" y="727474"/>
                    </a:cubicBezTo>
                    <a:cubicBezTo>
                      <a:pt x="1141061" y="700185"/>
                      <a:pt x="1140728" y="659585"/>
                      <a:pt x="1114432" y="633961"/>
                    </a:cubicBezTo>
                    <a:cubicBezTo>
                      <a:pt x="1088468" y="608336"/>
                      <a:pt x="1048524" y="608669"/>
                      <a:pt x="1020897" y="634959"/>
                    </a:cubicBezTo>
                    <a:cubicBezTo>
                      <a:pt x="1007582" y="647605"/>
                      <a:pt x="994933" y="660917"/>
                      <a:pt x="981951" y="673895"/>
                    </a:cubicBezTo>
                    <a:cubicBezTo>
                      <a:pt x="974961" y="680884"/>
                      <a:pt x="968304" y="687872"/>
                      <a:pt x="959982" y="696192"/>
                    </a:cubicBezTo>
                    <a:cubicBezTo>
                      <a:pt x="1020231" y="689869"/>
                      <a:pt x="1059842" y="731135"/>
                      <a:pt x="1053184" y="788041"/>
                    </a:cubicBezTo>
                    <a:close/>
                    <a:moveTo>
                      <a:pt x="697685" y="960426"/>
                    </a:moveTo>
                    <a:cubicBezTo>
                      <a:pt x="695022" y="962422"/>
                      <a:pt x="692692" y="963753"/>
                      <a:pt x="690695" y="965750"/>
                    </a:cubicBezTo>
                    <a:cubicBezTo>
                      <a:pt x="672387" y="984053"/>
                      <a:pt x="653747" y="1002024"/>
                      <a:pt x="635772" y="1020660"/>
                    </a:cubicBezTo>
                    <a:cubicBezTo>
                      <a:pt x="609808" y="1047616"/>
                      <a:pt x="610141" y="1087218"/>
                      <a:pt x="635106" y="1113175"/>
                    </a:cubicBezTo>
                    <a:cubicBezTo>
                      <a:pt x="660737" y="1139133"/>
                      <a:pt x="701013" y="1139798"/>
                      <a:pt x="728641" y="1113841"/>
                    </a:cubicBezTo>
                    <a:cubicBezTo>
                      <a:pt x="747282" y="1095870"/>
                      <a:pt x="765256" y="1077234"/>
                      <a:pt x="783564" y="1058931"/>
                    </a:cubicBezTo>
                    <a:cubicBezTo>
                      <a:pt x="785561" y="1056934"/>
                      <a:pt x="786893" y="1054604"/>
                      <a:pt x="789223" y="1051942"/>
                    </a:cubicBezTo>
                    <a:cubicBezTo>
                      <a:pt x="720985" y="1049280"/>
                      <a:pt x="698351" y="1026650"/>
                      <a:pt x="697685" y="960426"/>
                    </a:cubicBezTo>
                    <a:close/>
                    <a:moveTo>
                      <a:pt x="90206" y="220638"/>
                    </a:moveTo>
                    <a:cubicBezTo>
                      <a:pt x="126489" y="220638"/>
                      <a:pt x="162438" y="220971"/>
                      <a:pt x="198387" y="220638"/>
                    </a:cubicBezTo>
                    <a:cubicBezTo>
                      <a:pt x="213366" y="220638"/>
                      <a:pt x="221688" y="211986"/>
                      <a:pt x="221688" y="197010"/>
                    </a:cubicBezTo>
                    <a:cubicBezTo>
                      <a:pt x="222021" y="176710"/>
                      <a:pt x="221688" y="156077"/>
                      <a:pt x="221688" y="135777"/>
                    </a:cubicBezTo>
                    <a:cubicBezTo>
                      <a:pt x="221688" y="120136"/>
                      <a:pt x="221688" y="104495"/>
                      <a:pt x="221688" y="88854"/>
                    </a:cubicBezTo>
                    <a:cubicBezTo>
                      <a:pt x="177417" y="133115"/>
                      <a:pt x="134145" y="176378"/>
                      <a:pt x="90206" y="22063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8" name="Google Shape;858;p39"/>
              <p:cNvSpPr/>
              <p:nvPr/>
            </p:nvSpPr>
            <p:spPr>
              <a:xfrm>
                <a:off x="4584188" y="1023905"/>
                <a:ext cx="50275" cy="49840"/>
              </a:xfrm>
              <a:custGeom>
                <a:rect b="b" l="l" r="r" t="t"/>
                <a:pathLst>
                  <a:path extrusionOk="0" h="49840" w="50275">
                    <a:moveTo>
                      <a:pt x="0" y="17599"/>
                    </a:moveTo>
                    <a:cubicBezTo>
                      <a:pt x="1331" y="15602"/>
                      <a:pt x="2663" y="13605"/>
                      <a:pt x="4327" y="11609"/>
                    </a:cubicBezTo>
                    <a:cubicBezTo>
                      <a:pt x="11317" y="1958"/>
                      <a:pt x="20970" y="-2368"/>
                      <a:pt x="32621" y="1292"/>
                    </a:cubicBezTo>
                    <a:cubicBezTo>
                      <a:pt x="44271" y="4953"/>
                      <a:pt x="50595" y="13605"/>
                      <a:pt x="50263" y="25586"/>
                    </a:cubicBezTo>
                    <a:cubicBezTo>
                      <a:pt x="49930" y="37233"/>
                      <a:pt x="43605" y="45220"/>
                      <a:pt x="32621" y="48548"/>
                    </a:cubicBezTo>
                    <a:cubicBezTo>
                      <a:pt x="20970" y="52209"/>
                      <a:pt x="11650" y="47883"/>
                      <a:pt x="4327" y="38232"/>
                    </a:cubicBezTo>
                    <a:cubicBezTo>
                      <a:pt x="2996" y="36235"/>
                      <a:pt x="1664" y="34238"/>
                      <a:pt x="0" y="32242"/>
                    </a:cubicBezTo>
                    <a:cubicBezTo>
                      <a:pt x="0" y="27915"/>
                      <a:pt x="0" y="22591"/>
                      <a:pt x="0" y="175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9" name="Google Shape;859;p39"/>
              <p:cNvSpPr/>
              <p:nvPr/>
            </p:nvSpPr>
            <p:spPr>
              <a:xfrm>
                <a:off x="4754948" y="883282"/>
                <a:ext cx="591842" cy="50482"/>
              </a:xfrm>
              <a:custGeom>
                <a:rect b="b" l="l" r="r" t="t"/>
                <a:pathLst>
                  <a:path extrusionOk="0" h="50482" w="591842">
                    <a:moveTo>
                      <a:pt x="296250" y="50399"/>
                    </a:moveTo>
                    <a:cubicBezTo>
                      <a:pt x="209372" y="50399"/>
                      <a:pt x="122494" y="50399"/>
                      <a:pt x="35617" y="50399"/>
                    </a:cubicBezTo>
                    <a:cubicBezTo>
                      <a:pt x="31289" y="50399"/>
                      <a:pt x="27295" y="50732"/>
                      <a:pt x="22968" y="50066"/>
                    </a:cubicBezTo>
                    <a:cubicBezTo>
                      <a:pt x="9320" y="48402"/>
                      <a:pt x="0" y="37753"/>
                      <a:pt x="0" y="24774"/>
                    </a:cubicBezTo>
                    <a:cubicBezTo>
                      <a:pt x="333" y="11795"/>
                      <a:pt x="9986" y="1479"/>
                      <a:pt x="23633" y="148"/>
                    </a:cubicBezTo>
                    <a:cubicBezTo>
                      <a:pt x="25963" y="-185"/>
                      <a:pt x="28626" y="148"/>
                      <a:pt x="31289" y="148"/>
                    </a:cubicBezTo>
                    <a:cubicBezTo>
                      <a:pt x="207708" y="148"/>
                      <a:pt x="384126" y="148"/>
                      <a:pt x="560212" y="148"/>
                    </a:cubicBezTo>
                    <a:cubicBezTo>
                      <a:pt x="563207" y="148"/>
                      <a:pt x="566203" y="148"/>
                      <a:pt x="568866" y="148"/>
                    </a:cubicBezTo>
                    <a:cubicBezTo>
                      <a:pt x="581515" y="1479"/>
                      <a:pt x="591501" y="11795"/>
                      <a:pt x="591834" y="24109"/>
                    </a:cubicBezTo>
                    <a:cubicBezTo>
                      <a:pt x="592167" y="36422"/>
                      <a:pt x="583179" y="47737"/>
                      <a:pt x="570530" y="49733"/>
                    </a:cubicBezTo>
                    <a:cubicBezTo>
                      <a:pt x="565870" y="50399"/>
                      <a:pt x="561210" y="50066"/>
                      <a:pt x="556883" y="50066"/>
                    </a:cubicBezTo>
                    <a:cubicBezTo>
                      <a:pt x="470005" y="50399"/>
                      <a:pt x="383128" y="50399"/>
                      <a:pt x="296250" y="503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0" name="Google Shape;860;p39"/>
              <p:cNvSpPr/>
              <p:nvPr/>
            </p:nvSpPr>
            <p:spPr>
              <a:xfrm>
                <a:off x="4754939" y="1164552"/>
                <a:ext cx="550909" cy="50417"/>
              </a:xfrm>
              <a:custGeom>
                <a:rect b="b" l="l" r="r" t="t"/>
                <a:pathLst>
                  <a:path extrusionOk="0" h="50417" w="550909">
                    <a:moveTo>
                      <a:pt x="276287" y="83"/>
                    </a:moveTo>
                    <a:cubicBezTo>
                      <a:pt x="356507" y="83"/>
                      <a:pt x="436728" y="83"/>
                      <a:pt x="516948" y="83"/>
                    </a:cubicBezTo>
                    <a:cubicBezTo>
                      <a:pt x="520610" y="83"/>
                      <a:pt x="524604" y="-250"/>
                      <a:pt x="528266" y="416"/>
                    </a:cubicBezTo>
                    <a:cubicBezTo>
                      <a:pt x="541247" y="1747"/>
                      <a:pt x="550567" y="12064"/>
                      <a:pt x="550900" y="24709"/>
                    </a:cubicBezTo>
                    <a:cubicBezTo>
                      <a:pt x="551233" y="37355"/>
                      <a:pt x="542246" y="48005"/>
                      <a:pt x="529264" y="50001"/>
                    </a:cubicBezTo>
                    <a:cubicBezTo>
                      <a:pt x="525270" y="50667"/>
                      <a:pt x="520942" y="50334"/>
                      <a:pt x="516615" y="50334"/>
                    </a:cubicBezTo>
                    <a:cubicBezTo>
                      <a:pt x="355841" y="50334"/>
                      <a:pt x="194735" y="50334"/>
                      <a:pt x="33961" y="50334"/>
                    </a:cubicBezTo>
                    <a:cubicBezTo>
                      <a:pt x="29634" y="50334"/>
                      <a:pt x="25640" y="50667"/>
                      <a:pt x="21312" y="50001"/>
                    </a:cubicBezTo>
                    <a:cubicBezTo>
                      <a:pt x="8663" y="48005"/>
                      <a:pt x="-324" y="37023"/>
                      <a:pt x="9" y="24709"/>
                    </a:cubicBezTo>
                    <a:cubicBezTo>
                      <a:pt x="342" y="12064"/>
                      <a:pt x="9995" y="1747"/>
                      <a:pt x="22644" y="416"/>
                    </a:cubicBezTo>
                    <a:cubicBezTo>
                      <a:pt x="26305" y="83"/>
                      <a:pt x="30300" y="83"/>
                      <a:pt x="33961" y="83"/>
                    </a:cubicBezTo>
                    <a:cubicBezTo>
                      <a:pt x="114847" y="83"/>
                      <a:pt x="195401" y="83"/>
                      <a:pt x="276287" y="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1" name="Google Shape;861;p39"/>
              <p:cNvSpPr/>
              <p:nvPr/>
            </p:nvSpPr>
            <p:spPr>
              <a:xfrm>
                <a:off x="4755273" y="1024199"/>
                <a:ext cx="433874" cy="50334"/>
              </a:xfrm>
              <a:custGeom>
                <a:rect b="b" l="l" r="r" t="t"/>
                <a:pathLst>
                  <a:path extrusionOk="0" h="50334" w="433874">
                    <a:moveTo>
                      <a:pt x="216703" y="0"/>
                    </a:moveTo>
                    <a:cubicBezTo>
                      <a:pt x="279281" y="0"/>
                      <a:pt x="342193" y="0"/>
                      <a:pt x="404771" y="0"/>
                    </a:cubicBezTo>
                    <a:cubicBezTo>
                      <a:pt x="417753" y="0"/>
                      <a:pt x="427739" y="4659"/>
                      <a:pt x="432399" y="17305"/>
                    </a:cubicBezTo>
                    <a:cubicBezTo>
                      <a:pt x="437725" y="31615"/>
                      <a:pt x="428072" y="47589"/>
                      <a:pt x="412427" y="49918"/>
                    </a:cubicBezTo>
                    <a:cubicBezTo>
                      <a:pt x="407767" y="50584"/>
                      <a:pt x="403107" y="50251"/>
                      <a:pt x="398780" y="50251"/>
                    </a:cubicBezTo>
                    <a:cubicBezTo>
                      <a:pt x="277617" y="50251"/>
                      <a:pt x="156454" y="50251"/>
                      <a:pt x="35291" y="50251"/>
                    </a:cubicBezTo>
                    <a:cubicBezTo>
                      <a:pt x="31963" y="50251"/>
                      <a:pt x="28634" y="50251"/>
                      <a:pt x="25305" y="50251"/>
                    </a:cubicBezTo>
                    <a:cubicBezTo>
                      <a:pt x="10326" y="49253"/>
                      <a:pt x="-325" y="38603"/>
                      <a:pt x="8" y="24626"/>
                    </a:cubicBezTo>
                    <a:cubicBezTo>
                      <a:pt x="340" y="10982"/>
                      <a:pt x="10659" y="666"/>
                      <a:pt x="25305" y="333"/>
                    </a:cubicBezTo>
                    <a:cubicBezTo>
                      <a:pt x="45610" y="0"/>
                      <a:pt x="66248" y="333"/>
                      <a:pt x="86885" y="333"/>
                    </a:cubicBezTo>
                    <a:cubicBezTo>
                      <a:pt x="129825" y="0"/>
                      <a:pt x="173430" y="0"/>
                      <a:pt x="216703"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2" name="Google Shape;862;p39"/>
              <p:cNvSpPr/>
              <p:nvPr/>
            </p:nvSpPr>
            <p:spPr>
              <a:xfrm>
                <a:off x="4944169" y="743076"/>
                <a:ext cx="397649" cy="50167"/>
              </a:xfrm>
              <a:custGeom>
                <a:rect b="b" l="l" r="r" t="t"/>
                <a:pathLst>
                  <a:path extrusionOk="0" h="50167" w="397649">
                    <a:moveTo>
                      <a:pt x="198899" y="50168"/>
                    </a:moveTo>
                    <a:cubicBezTo>
                      <a:pt x="142312" y="50168"/>
                      <a:pt x="86058" y="50168"/>
                      <a:pt x="29471" y="50168"/>
                    </a:cubicBezTo>
                    <a:cubicBezTo>
                      <a:pt x="17488" y="50168"/>
                      <a:pt x="7835" y="46840"/>
                      <a:pt x="2509" y="35525"/>
                    </a:cubicBezTo>
                    <a:cubicBezTo>
                      <a:pt x="-5147" y="19551"/>
                      <a:pt x="5504" y="250"/>
                      <a:pt x="23812" y="250"/>
                    </a:cubicBezTo>
                    <a:cubicBezTo>
                      <a:pt x="140648" y="-83"/>
                      <a:pt x="257150" y="-83"/>
                      <a:pt x="373986" y="250"/>
                    </a:cubicBezTo>
                    <a:cubicBezTo>
                      <a:pt x="387966" y="250"/>
                      <a:pt x="398285" y="12563"/>
                      <a:pt x="397619" y="25874"/>
                    </a:cubicBezTo>
                    <a:cubicBezTo>
                      <a:pt x="396954" y="39186"/>
                      <a:pt x="386635" y="49502"/>
                      <a:pt x="371989" y="49835"/>
                    </a:cubicBezTo>
                    <a:cubicBezTo>
                      <a:pt x="342031" y="50168"/>
                      <a:pt x="311740" y="49835"/>
                      <a:pt x="281782" y="49835"/>
                    </a:cubicBezTo>
                    <a:cubicBezTo>
                      <a:pt x="254155" y="50168"/>
                      <a:pt x="226527" y="50168"/>
                      <a:pt x="198899" y="501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3" name="Google Shape;863;p39"/>
              <p:cNvSpPr/>
              <p:nvPr/>
            </p:nvSpPr>
            <p:spPr>
              <a:xfrm>
                <a:off x="4754941" y="1305405"/>
                <a:ext cx="239031" cy="49918"/>
              </a:xfrm>
              <a:custGeom>
                <a:rect b="b" l="l" r="r" t="t"/>
                <a:pathLst>
                  <a:path extrusionOk="0" h="49918" w="239031">
                    <a:moveTo>
                      <a:pt x="119173" y="49918"/>
                    </a:moveTo>
                    <a:cubicBezTo>
                      <a:pt x="89215" y="49918"/>
                      <a:pt x="58924" y="49918"/>
                      <a:pt x="28966" y="49918"/>
                    </a:cubicBezTo>
                    <a:cubicBezTo>
                      <a:pt x="10992" y="49918"/>
                      <a:pt x="-326" y="39602"/>
                      <a:pt x="7" y="24294"/>
                    </a:cubicBezTo>
                    <a:cubicBezTo>
                      <a:pt x="340" y="9318"/>
                      <a:pt x="11325" y="0"/>
                      <a:pt x="28966" y="0"/>
                    </a:cubicBezTo>
                    <a:cubicBezTo>
                      <a:pt x="89548" y="0"/>
                      <a:pt x="150129" y="0"/>
                      <a:pt x="210378" y="0"/>
                    </a:cubicBezTo>
                    <a:cubicBezTo>
                      <a:pt x="228352" y="0"/>
                      <a:pt x="239670" y="9984"/>
                      <a:pt x="239004" y="25625"/>
                    </a:cubicBezTo>
                    <a:cubicBezTo>
                      <a:pt x="238671" y="40600"/>
                      <a:pt x="228020" y="49918"/>
                      <a:pt x="210378" y="49918"/>
                    </a:cubicBezTo>
                    <a:cubicBezTo>
                      <a:pt x="180087" y="49918"/>
                      <a:pt x="149464" y="49918"/>
                      <a:pt x="119173" y="4991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4" name="Google Shape;864;p39"/>
              <p:cNvSpPr/>
              <p:nvPr/>
            </p:nvSpPr>
            <p:spPr>
              <a:xfrm>
                <a:off x="5256242" y="1023949"/>
                <a:ext cx="90872" cy="50315"/>
              </a:xfrm>
              <a:custGeom>
                <a:rect b="b" l="l" r="r" t="t"/>
                <a:pathLst>
                  <a:path extrusionOk="0" h="50315" w="90872">
                    <a:moveTo>
                      <a:pt x="45270" y="50168"/>
                    </a:moveTo>
                    <a:cubicBezTo>
                      <a:pt x="38612" y="50168"/>
                      <a:pt x="31955" y="50501"/>
                      <a:pt x="25298" y="50168"/>
                    </a:cubicBezTo>
                    <a:cubicBezTo>
                      <a:pt x="9986" y="49502"/>
                      <a:pt x="0" y="39186"/>
                      <a:pt x="0" y="24876"/>
                    </a:cubicBezTo>
                    <a:cubicBezTo>
                      <a:pt x="333" y="10899"/>
                      <a:pt x="9986" y="915"/>
                      <a:pt x="24632" y="250"/>
                    </a:cubicBezTo>
                    <a:cubicBezTo>
                      <a:pt x="38279" y="-83"/>
                      <a:pt x="52260" y="-83"/>
                      <a:pt x="65907" y="250"/>
                    </a:cubicBezTo>
                    <a:cubicBezTo>
                      <a:pt x="80220" y="915"/>
                      <a:pt x="90539" y="11564"/>
                      <a:pt x="90872" y="24876"/>
                    </a:cubicBezTo>
                    <a:cubicBezTo>
                      <a:pt x="90872" y="38187"/>
                      <a:pt x="80553" y="49169"/>
                      <a:pt x="66573" y="50168"/>
                    </a:cubicBezTo>
                    <a:cubicBezTo>
                      <a:pt x="59250" y="50501"/>
                      <a:pt x="52260" y="50168"/>
                      <a:pt x="45270" y="50168"/>
                    </a:cubicBezTo>
                    <a:cubicBezTo>
                      <a:pt x="45270" y="50168"/>
                      <a:pt x="45270" y="50168"/>
                      <a:pt x="45270" y="501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865" name="Google Shape;865;p39"/>
          <p:cNvSpPr txBox="1"/>
          <p:nvPr/>
        </p:nvSpPr>
        <p:spPr>
          <a:xfrm>
            <a:off x="574360" y="2322786"/>
            <a:ext cx="2938047" cy="3428836"/>
          </a:xfrm>
          <a:prstGeom prst="rect">
            <a:avLst/>
          </a:prstGeom>
          <a:noFill/>
          <a:ln>
            <a:noFill/>
          </a:ln>
        </p:spPr>
        <p:txBody>
          <a:bodyPr anchorCtr="0" anchor="t" bIns="45700" lIns="91425" spcFirstLastPara="1" rIns="91425" wrap="square" tIns="45700">
            <a:noAutofit/>
          </a:bodyPr>
          <a:lstStyle/>
          <a:p>
            <a:pPr indent="-14288" lvl="0" marL="14288" marR="0" rtl="0" algn="l">
              <a:lnSpc>
                <a:spcPct val="90000"/>
              </a:lnSpc>
              <a:spcBef>
                <a:spcPts val="0"/>
              </a:spcBef>
              <a:spcAft>
                <a:spcPts val="0"/>
              </a:spcAft>
              <a:buClr>
                <a:schemeClr val="lt1"/>
              </a:buClr>
              <a:buSzPts val="2400"/>
              <a:buFont typeface="Arial"/>
              <a:buNone/>
            </a:pPr>
            <a:r>
              <a:rPr b="1" i="0" lang="en-IE" sz="2400">
                <a:solidFill>
                  <a:schemeClr val="lt1"/>
                </a:solidFill>
                <a:latin typeface="Calibri"/>
                <a:ea typeface="Calibri"/>
                <a:cs typeface="Calibri"/>
                <a:sym typeface="Calibri"/>
              </a:rPr>
              <a:t>Barriers to Learning </a:t>
            </a:r>
            <a:r>
              <a:rPr b="0" i="0" lang="en-IE" sz="2400">
                <a:solidFill>
                  <a:schemeClr val="lt1"/>
                </a:solidFill>
                <a:latin typeface="Calibri"/>
                <a:ea typeface="Calibri"/>
                <a:cs typeface="Calibri"/>
                <a:sym typeface="Calibri"/>
              </a:rPr>
              <a:t>can be physical, mental, emotional, cultural, or social elements that obstruct a learner from achieving their learning goals. Barriers include:</a:t>
            </a:r>
            <a:endParaRPr/>
          </a:p>
        </p:txBody>
      </p:sp>
      <p:sp>
        <p:nvSpPr>
          <p:cNvPr id="866" name="Google Shape;866;p39"/>
          <p:cNvSpPr txBox="1"/>
          <p:nvPr>
            <p:ph idx="2" type="body"/>
          </p:nvPr>
        </p:nvSpPr>
        <p:spPr>
          <a:xfrm>
            <a:off x="574360" y="387666"/>
            <a:ext cx="3411012"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4.1 Barriers to Learning</a:t>
            </a:r>
            <a:endParaRPr/>
          </a:p>
          <a:p>
            <a:pPr indent="0" lvl="0" marL="0" rtl="0" algn="l">
              <a:lnSpc>
                <a:spcPct val="103333"/>
              </a:lnSpc>
              <a:spcBef>
                <a:spcPts val="0"/>
              </a:spcBef>
              <a:spcAft>
                <a:spcPts val="0"/>
              </a:spcAft>
              <a:buClr>
                <a:srgbClr val="086575"/>
              </a:buClr>
              <a:buSzPts val="36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40"/>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2" name="Google Shape;872;p40"/>
          <p:cNvSpPr txBox="1"/>
          <p:nvPr>
            <p:ph idx="1" type="body"/>
          </p:nvPr>
        </p:nvSpPr>
        <p:spPr>
          <a:xfrm>
            <a:off x="582130" y="1444621"/>
            <a:ext cx="11027700" cy="4995300"/>
          </a:xfrm>
          <a:prstGeom prst="rect">
            <a:avLst/>
          </a:prstGeom>
          <a:noFill/>
          <a:ln>
            <a:noFill/>
          </a:ln>
        </p:spPr>
        <p:txBody>
          <a:bodyPr anchorCtr="0" anchor="t" bIns="45700" lIns="91425" spcFirstLastPara="1" rIns="91425" wrap="square" tIns="45700">
            <a:noAutofit/>
          </a:bodyPr>
          <a:lstStyle/>
          <a:p>
            <a:pPr indent="-1346200" lvl="0" marL="1346200" rtl="0" algn="l">
              <a:lnSpc>
                <a:spcPct val="90000"/>
              </a:lnSpc>
              <a:spcBef>
                <a:spcPts val="0"/>
              </a:spcBef>
              <a:spcAft>
                <a:spcPts val="0"/>
              </a:spcAft>
              <a:buClr>
                <a:srgbClr val="424242"/>
              </a:buClr>
              <a:buSzPts val="1800"/>
              <a:buNone/>
            </a:pPr>
            <a:r>
              <a:rPr b="1" lang="en-IE" sz="1800"/>
              <a:t>Exercise:	</a:t>
            </a:r>
            <a:r>
              <a:rPr lang="en-IE" sz="1800"/>
              <a:t>For your training course, write down a list of barriers to learning that your trainees might have</a:t>
            </a:r>
            <a:endParaRPr/>
          </a:p>
          <a:p>
            <a:pPr indent="-1346200" lvl="0" marL="1346200" rtl="0" algn="l">
              <a:lnSpc>
                <a:spcPct val="90000"/>
              </a:lnSpc>
              <a:spcBef>
                <a:spcPts val="1000"/>
              </a:spcBef>
              <a:spcAft>
                <a:spcPts val="0"/>
              </a:spcAft>
              <a:buClr>
                <a:srgbClr val="424242"/>
              </a:buClr>
              <a:buSzPts val="1800"/>
              <a:buNone/>
            </a:pPr>
            <a:r>
              <a:rPr b="1" lang="en-IE" sz="1800"/>
              <a:t>Websites:	</a:t>
            </a:r>
            <a:r>
              <a:rPr lang="en-IE" sz="1800"/>
              <a:t>9 Barriers to Learning </a:t>
            </a:r>
            <a:r>
              <a:rPr lang="en-IE" sz="1800" u="sng">
                <a:solidFill>
                  <a:schemeClr val="hlink"/>
                </a:solidFill>
                <a:hlinkClick r:id="rId3"/>
              </a:rPr>
              <a:t>https://whatfix.com/blog/barriers-to-learning/</a:t>
            </a:r>
            <a:r>
              <a:rPr lang="en-IE" sz="1800"/>
              <a:t> </a:t>
            </a:r>
            <a:endParaRPr/>
          </a:p>
          <a:p>
            <a:pPr indent="-1346200" lvl="0" marL="1346200" rtl="0" algn="l">
              <a:lnSpc>
                <a:spcPct val="90000"/>
              </a:lnSpc>
              <a:spcBef>
                <a:spcPts val="1000"/>
              </a:spcBef>
              <a:spcAft>
                <a:spcPts val="0"/>
              </a:spcAft>
              <a:buClr>
                <a:srgbClr val="424242"/>
              </a:buClr>
              <a:buSzPts val="1800"/>
              <a:buNone/>
            </a:pPr>
            <a:r>
              <a:rPr lang="en-IE" sz="1800"/>
              <a:t>	Barriers to Learning https://learningandwork.org.uk/what-we-do/lifelong-learning/adult-participation-in-learning-survey/barriers-to-learning/</a:t>
            </a:r>
            <a:endParaRPr sz="1800"/>
          </a:p>
          <a:p>
            <a:pPr indent="-1346200" lvl="0" marL="1346200" rtl="0" algn="l">
              <a:lnSpc>
                <a:spcPct val="90000"/>
              </a:lnSpc>
              <a:spcBef>
                <a:spcPts val="1000"/>
              </a:spcBef>
              <a:spcAft>
                <a:spcPts val="0"/>
              </a:spcAft>
              <a:buClr>
                <a:srgbClr val="424242"/>
              </a:buClr>
              <a:buSzPts val="1800"/>
              <a:buNone/>
            </a:pPr>
            <a:r>
              <a:rPr b="1" lang="en-IE" sz="1800"/>
              <a:t>YouTube:	</a:t>
            </a:r>
            <a:r>
              <a:rPr lang="en-IE" sz="1800"/>
              <a:t>Adult Learner Barriers </a:t>
            </a:r>
            <a:r>
              <a:rPr lang="en-IE" sz="1800" u="sng">
                <a:solidFill>
                  <a:schemeClr val="hlink"/>
                </a:solidFill>
                <a:hlinkClick r:id="rId4"/>
              </a:rPr>
              <a:t>https://www.youtube.com/watch?v=HpimdmIXKms</a:t>
            </a:r>
            <a:r>
              <a:rPr lang="en-IE" sz="1800"/>
              <a:t> </a:t>
            </a:r>
            <a:endParaRPr sz="1800"/>
          </a:p>
          <a:p>
            <a:pPr indent="-1346200" lvl="0" marL="1346200" rtl="0" algn="l">
              <a:lnSpc>
                <a:spcPct val="90000"/>
              </a:lnSpc>
              <a:spcBef>
                <a:spcPts val="1000"/>
              </a:spcBef>
              <a:spcAft>
                <a:spcPts val="0"/>
              </a:spcAft>
              <a:buClr>
                <a:srgbClr val="424242"/>
              </a:buClr>
              <a:buSzPts val="1800"/>
              <a:buNone/>
            </a:pPr>
            <a:r>
              <a:rPr b="1" lang="en-IE" sz="1800"/>
              <a:t>Publication: 	</a:t>
            </a:r>
            <a:r>
              <a:rPr lang="en-IE" sz="1800"/>
              <a:t>Gurung, A., Subedi, P., Zhang, M., Li, C., Kelly, T., Kim, C. and Yun, K., 2020. Culturally-appropriate orientation increases the effectiveness of mental health first aid training for Bhutanese refugees: Results from a multi-state program evaluation. Journal of Immigrant and Minority Health, 22, pp.957-964.</a:t>
            </a:r>
            <a:endParaRPr/>
          </a:p>
          <a:p>
            <a:pPr indent="-1346200" lvl="0" marL="1346200" rtl="0" algn="l">
              <a:lnSpc>
                <a:spcPct val="90000"/>
              </a:lnSpc>
              <a:spcBef>
                <a:spcPts val="1000"/>
              </a:spcBef>
              <a:spcAft>
                <a:spcPts val="0"/>
              </a:spcAft>
              <a:buClr>
                <a:srgbClr val="424242"/>
              </a:buClr>
              <a:buSzPts val="1800"/>
              <a:buNone/>
            </a:pPr>
            <a:r>
              <a:rPr b="1" lang="en-IE" sz="1800"/>
              <a:t>	</a:t>
            </a:r>
            <a:r>
              <a:rPr lang="en-IE" sz="1800"/>
              <a:t>Moe, J. A. 1997. Adult learners : motivations, barriers, and retention. Graduate Research Papers. 1201. </a:t>
            </a:r>
            <a:r>
              <a:rPr lang="en-IE" sz="1800" u="sng">
                <a:solidFill>
                  <a:srgbClr val="87AF3F"/>
                </a:solidFill>
                <a:hlinkClick r:id="rId5">
                  <a:extLst>
                    <a:ext uri="{A12FA001-AC4F-418D-AE19-62706E023703}">
                      <ahyp:hlinkClr val="tx"/>
                    </a:ext>
                  </a:extLst>
                </a:hlinkClick>
              </a:rPr>
              <a:t>https://scholarworks.uni.edu/grp/1201</a:t>
            </a:r>
            <a:endParaRPr sz="1800">
              <a:solidFill>
                <a:srgbClr val="87AF3F"/>
              </a:solidFill>
            </a:endParaRPr>
          </a:p>
          <a:p>
            <a:pPr indent="-1346200" lvl="0" marL="1346200" rtl="0" algn="l">
              <a:lnSpc>
                <a:spcPct val="90000"/>
              </a:lnSpc>
              <a:spcBef>
                <a:spcPts val="1000"/>
              </a:spcBef>
              <a:spcAft>
                <a:spcPts val="0"/>
              </a:spcAft>
              <a:buClr>
                <a:srgbClr val="424242"/>
              </a:buClr>
              <a:buSzPts val="1800"/>
              <a:buNone/>
            </a:pPr>
            <a:r>
              <a:t/>
            </a:r>
            <a:endParaRPr sz="1800"/>
          </a:p>
          <a:p>
            <a:pPr indent="-1346200" lvl="0" marL="1346200" rtl="0" algn="l">
              <a:lnSpc>
                <a:spcPct val="90000"/>
              </a:lnSpc>
              <a:spcBef>
                <a:spcPts val="1000"/>
              </a:spcBef>
              <a:spcAft>
                <a:spcPts val="0"/>
              </a:spcAft>
              <a:buClr>
                <a:srgbClr val="424242"/>
              </a:buClr>
              <a:buSzPts val="1800"/>
              <a:buNone/>
            </a:pPr>
            <a:r>
              <a:t/>
            </a:r>
            <a:endParaRPr sz="1800"/>
          </a:p>
          <a:p>
            <a:pPr indent="-1231900" lvl="0" marL="1346200" rtl="0" algn="l">
              <a:lnSpc>
                <a:spcPct val="100000"/>
              </a:lnSpc>
              <a:spcBef>
                <a:spcPts val="400"/>
              </a:spcBef>
              <a:spcAft>
                <a:spcPts val="0"/>
              </a:spcAft>
              <a:buClr>
                <a:srgbClr val="E8A116"/>
              </a:buClr>
              <a:buSzPts val="1800"/>
              <a:buFont typeface="Arial"/>
              <a:buNone/>
            </a:pPr>
            <a:r>
              <a:t/>
            </a:r>
            <a:endParaRPr sz="1800"/>
          </a:p>
        </p:txBody>
      </p:sp>
      <p:sp>
        <p:nvSpPr>
          <p:cNvPr id="873" name="Google Shape;873;p40"/>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874" name="Google Shape;874;p40"/>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41"/>
          <p:cNvSpPr txBox="1"/>
          <p:nvPr>
            <p:ph idx="1" type="body"/>
          </p:nvPr>
        </p:nvSpPr>
        <p:spPr>
          <a:xfrm>
            <a:off x="1001762" y="1524912"/>
            <a:ext cx="4676539" cy="380817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000"/>
              <a:buNone/>
            </a:pPr>
            <a:r>
              <a:rPr lang="en-IE"/>
              <a:t>I’m different, not dumb</a:t>
            </a:r>
            <a:endParaRPr/>
          </a:p>
        </p:txBody>
      </p:sp>
      <p:sp>
        <p:nvSpPr>
          <p:cNvPr id="880" name="Google Shape;880;p41"/>
          <p:cNvSpPr txBox="1"/>
          <p:nvPr/>
        </p:nvSpPr>
        <p:spPr>
          <a:xfrm>
            <a:off x="1759343" y="4641330"/>
            <a:ext cx="3161377" cy="505777"/>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None/>
            </a:pPr>
            <a:r>
              <a:rPr b="1" lang="en-IE" sz="2200">
                <a:solidFill>
                  <a:srgbClr val="F1983D"/>
                </a:solidFill>
                <a:latin typeface="Calibri"/>
                <a:ea typeface="Calibri"/>
                <a:cs typeface="Calibri"/>
                <a:sym typeface="Calibri"/>
              </a:rPr>
              <a:t>Neil Fleming </a:t>
            </a:r>
            <a:endParaRPr sz="1800">
              <a:solidFill>
                <a:schemeClr val="dk1"/>
              </a:solidFill>
              <a:latin typeface="Calibri"/>
              <a:ea typeface="Calibri"/>
              <a:cs typeface="Calibri"/>
              <a:sym typeface="Calibri"/>
            </a:endParaRPr>
          </a:p>
        </p:txBody>
      </p:sp>
      <p:pic>
        <p:nvPicPr>
          <p:cNvPr id="881" name="Google Shape;881;p41"/>
          <p:cNvPicPr preferRelativeResize="0"/>
          <p:nvPr>
            <p:ph idx="2" type="pic"/>
          </p:nvPr>
        </p:nvPicPr>
        <p:blipFill rotWithShape="1">
          <a:blip r:embed="rId3">
            <a:alphaModFix/>
          </a:blip>
          <a:srcRect b="0" l="12863" r="12862" t="0"/>
          <a:stretch/>
        </p:blipFill>
        <p:spPr>
          <a:xfrm>
            <a:off x="6096000" y="1404749"/>
            <a:ext cx="5239644" cy="4704418"/>
          </a:xfrm>
          <a:prstGeom prst="rect">
            <a:avLst/>
          </a:prstGeom>
          <a:solidFill>
            <a:srgbClr val="D8D8D8"/>
          </a:solidFill>
          <a:ln>
            <a:noFill/>
          </a:ln>
        </p:spPr>
      </p:pic>
      <p:grpSp>
        <p:nvGrpSpPr>
          <p:cNvPr id="882" name="Google Shape;882;p41"/>
          <p:cNvGrpSpPr/>
          <p:nvPr/>
        </p:nvGrpSpPr>
        <p:grpSpPr>
          <a:xfrm>
            <a:off x="5107779" y="748833"/>
            <a:ext cx="1487826" cy="1083162"/>
            <a:chOff x="3400450" y="986392"/>
            <a:chExt cx="1487826" cy="1083162"/>
          </a:xfrm>
        </p:grpSpPr>
        <p:sp>
          <p:nvSpPr>
            <p:cNvPr id="883" name="Google Shape;883;p41"/>
            <p:cNvSpPr/>
            <p:nvPr/>
          </p:nvSpPr>
          <p:spPr>
            <a:xfrm>
              <a:off x="3400450" y="986392"/>
              <a:ext cx="1367826" cy="997498"/>
            </a:xfrm>
            <a:custGeom>
              <a:rect b="b" l="l" r="r" t="t"/>
              <a:pathLst>
                <a:path extrusionOk="0" h="671727" w="92111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983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84" name="Google Shape;884;p41"/>
            <p:cNvSpPr/>
            <p:nvPr/>
          </p:nvSpPr>
          <p:spPr>
            <a:xfrm>
              <a:off x="3400450" y="986392"/>
              <a:ext cx="1487826" cy="1083162"/>
            </a:xfrm>
            <a:custGeom>
              <a:rect b="b" l="l" r="r" t="t"/>
              <a:pathLst>
                <a:path extrusionOk="0" h="669931" w="920214">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885" name="Google Shape;885;p41"/>
          <p:cNvSpPr txBox="1"/>
          <p:nvPr/>
        </p:nvSpPr>
        <p:spPr>
          <a:xfrm>
            <a:off x="6362750" y="515431"/>
            <a:ext cx="7904098" cy="803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8A116"/>
              </a:buClr>
              <a:buSzPts val="2800"/>
              <a:buFont typeface="Arial"/>
              <a:buNone/>
            </a:pPr>
            <a:r>
              <a:rPr b="1" lang="en-IE" sz="2800">
                <a:solidFill>
                  <a:srgbClr val="E8A116"/>
                </a:solidFill>
                <a:latin typeface="Calibri"/>
                <a:ea typeface="Calibri"/>
                <a:cs typeface="Calibri"/>
                <a:sym typeface="Calibri"/>
              </a:rPr>
              <a:t>4.2 Communication &amp; Learning Styles</a:t>
            </a:r>
            <a:endParaRPr/>
          </a:p>
          <a:p>
            <a:pPr indent="-50800" lvl="0" marL="228600" marR="0" rtl="0" algn="l">
              <a:lnSpc>
                <a:spcPct val="90000"/>
              </a:lnSpc>
              <a:spcBef>
                <a:spcPts val="1000"/>
              </a:spcBef>
              <a:spcAft>
                <a:spcPts val="0"/>
              </a:spcAft>
              <a:buClr>
                <a:schemeClr val="dk1"/>
              </a:buClr>
              <a:buSzPts val="2800"/>
              <a:buFont typeface="Arial"/>
              <a:buNone/>
            </a:pPr>
            <a:r>
              <a:t/>
            </a:r>
            <a:endParaRPr b="1" sz="2800">
              <a:solidFill>
                <a:srgbClr val="E8A116"/>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42"/>
          <p:cNvSpPr txBox="1"/>
          <p:nvPr>
            <p:ph idx="1" type="body"/>
          </p:nvPr>
        </p:nvSpPr>
        <p:spPr>
          <a:xfrm>
            <a:off x="804041" y="1686918"/>
            <a:ext cx="10932393" cy="4210890"/>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How do people learn?</a:t>
            </a:r>
            <a:r>
              <a:rPr lang="en-IE" sz="2200">
                <a:solidFill>
                  <a:srgbClr val="454545"/>
                </a:solidFill>
              </a:rPr>
              <a:t> Awareness of communication styles can help educators improve the learning environment.</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Learning style theory indicates that people have different preferences for processing information</a:t>
            </a:r>
            <a:r>
              <a:rPr b="1" lang="en-IE" sz="2200">
                <a:solidFill>
                  <a:srgbClr val="454545"/>
                </a:solidFill>
              </a:rPr>
              <a:t>: Visual, Aural, Reading/Writing, Kinesthetic (VARK). </a:t>
            </a:r>
            <a:r>
              <a:rPr lang="en-IE" sz="2200">
                <a:solidFill>
                  <a:srgbClr val="454545"/>
                </a:solidFill>
              </a:rPr>
              <a:t>Typically, the majority of people are multi-modal, with preferences for more than one modal/sensory preference.</a:t>
            </a:r>
            <a:endParaRPr/>
          </a:p>
          <a:p>
            <a:pPr indent="-203200" lvl="0" marL="342900" rtl="0" algn="l">
              <a:lnSpc>
                <a:spcPct val="110909"/>
              </a:lnSpc>
              <a:spcBef>
                <a:spcPts val="0"/>
              </a:spcBef>
              <a:spcAft>
                <a:spcPts val="0"/>
              </a:spcAft>
              <a:buClr>
                <a:srgbClr val="E8A116"/>
              </a:buClr>
              <a:buSzPts val="2200"/>
              <a:buFont typeface="Arial"/>
              <a:buNone/>
            </a:pPr>
            <a:r>
              <a:t/>
            </a:r>
            <a:endParaRPr sz="2200">
              <a:solidFill>
                <a:srgbClr val="454545"/>
              </a:solidFill>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Modal Preferences for taking in or explaining information (VARK Model)</a:t>
            </a:r>
            <a:r>
              <a:rPr lang="en-IE" sz="2200">
                <a:solidFill>
                  <a:srgbClr val="454545"/>
                </a:solidFill>
              </a:rPr>
              <a:t>: </a:t>
            </a:r>
            <a:endParaRPr sz="2200">
              <a:solidFill>
                <a:srgbClr val="454545"/>
              </a:solidFill>
            </a:endParaRPr>
          </a:p>
          <a:p>
            <a:pPr indent="-203200" lvl="0" marL="342900" rtl="0" algn="l">
              <a:lnSpc>
                <a:spcPct val="110909"/>
              </a:lnSpc>
              <a:spcBef>
                <a:spcPts val="0"/>
              </a:spcBef>
              <a:spcAft>
                <a:spcPts val="0"/>
              </a:spcAft>
              <a:buClr>
                <a:srgbClr val="E8A116"/>
              </a:buClr>
              <a:buSzPts val="2200"/>
              <a:buFont typeface="Arial"/>
              <a:buNone/>
            </a:pPr>
            <a:r>
              <a:t/>
            </a:r>
            <a:endParaRPr sz="2200">
              <a:solidFill>
                <a:srgbClr val="454545"/>
              </a:solidFill>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Visual/Graphic</a:t>
            </a:r>
            <a:r>
              <a:rPr lang="en-IE" sz="2200">
                <a:solidFill>
                  <a:srgbClr val="454545"/>
                </a:solidFill>
              </a:rPr>
              <a:t>:  preference for graphical and symbolic ways of presenting information e.g. prefer maps, diagrams, logos, mind maps, charts, graphs, flow charts, hierarchies</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Aural/Auditory</a:t>
            </a:r>
            <a:r>
              <a:rPr lang="en-IE" sz="2200">
                <a:solidFill>
                  <a:srgbClr val="454545"/>
                </a:solidFill>
              </a:rPr>
              <a:t>: preference for listening information e.g. “heard or spoken” , prefer lectures, tutorials, discussion groups, verbal feedback</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Reader/writers</a:t>
            </a:r>
            <a:r>
              <a:rPr lang="en-IE" sz="2200">
                <a:solidFill>
                  <a:srgbClr val="454545"/>
                </a:solidFill>
              </a:rPr>
              <a:t>: prefer information displayed as words/text e.g. traditional text books, manuals, reports, dictionaries, handouts </a:t>
            </a:r>
            <a:endParaRPr/>
          </a:p>
        </p:txBody>
      </p:sp>
      <p:sp>
        <p:nvSpPr>
          <p:cNvPr id="891" name="Google Shape;891;p42"/>
          <p:cNvSpPr txBox="1"/>
          <p:nvPr>
            <p:ph idx="2" type="body"/>
          </p:nvPr>
        </p:nvSpPr>
        <p:spPr>
          <a:xfrm>
            <a:off x="615501" y="761603"/>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4.2 Communication &amp; Learning Styles</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892" name="Google Shape;892;p42"/>
          <p:cNvCxnSpPr/>
          <p:nvPr/>
        </p:nvCxnSpPr>
        <p:spPr>
          <a:xfrm rot="10800000">
            <a:off x="392504" y="1409304"/>
            <a:ext cx="7110703" cy="0"/>
          </a:xfrm>
          <a:prstGeom prst="straightConnector1">
            <a:avLst/>
          </a:prstGeom>
          <a:noFill/>
          <a:ln cap="flat" cmpd="sng" w="34925">
            <a:solidFill>
              <a:srgbClr val="296B5F"/>
            </a:solidFill>
            <a:prstDash val="solid"/>
            <a:miter lim="800000"/>
            <a:headEnd len="sm" w="sm" type="none"/>
            <a:tailEnd len="sm" w="sm" type="none"/>
          </a:ln>
        </p:spPr>
      </p:cxnSp>
      <p:grpSp>
        <p:nvGrpSpPr>
          <p:cNvPr id="893" name="Google Shape;893;p42"/>
          <p:cNvGrpSpPr/>
          <p:nvPr/>
        </p:nvGrpSpPr>
        <p:grpSpPr>
          <a:xfrm>
            <a:off x="10386086" y="605650"/>
            <a:ext cx="876713" cy="803654"/>
            <a:chOff x="5632524" y="3887743"/>
            <a:chExt cx="867188" cy="794922"/>
          </a:xfrm>
        </p:grpSpPr>
        <p:sp>
          <p:nvSpPr>
            <p:cNvPr id="894" name="Google Shape;894;p42"/>
            <p:cNvSpPr/>
            <p:nvPr/>
          </p:nvSpPr>
          <p:spPr>
            <a:xfrm>
              <a:off x="6219683" y="3963622"/>
              <a:ext cx="173437" cy="160791"/>
            </a:xfrm>
            <a:custGeom>
              <a:rect b="b" l="l" r="r" t="t"/>
              <a:pathLst>
                <a:path extrusionOk="0" h="160791" w="173437">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5" name="Google Shape;895;p42"/>
            <p:cNvSpPr/>
            <p:nvPr/>
          </p:nvSpPr>
          <p:spPr>
            <a:xfrm>
              <a:off x="6118511" y="3905809"/>
              <a:ext cx="173437" cy="160791"/>
            </a:xfrm>
            <a:custGeom>
              <a:rect b="b" l="l" r="r" t="t"/>
              <a:pathLst>
                <a:path extrusionOk="0" h="160791" w="173437">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6" name="Google Shape;896;p42"/>
            <p:cNvSpPr/>
            <p:nvPr/>
          </p:nvSpPr>
          <p:spPr>
            <a:xfrm>
              <a:off x="5699369" y="3949169"/>
              <a:ext cx="202343" cy="160791"/>
            </a:xfrm>
            <a:custGeom>
              <a:rect b="b" l="l" r="r" t="t"/>
              <a:pathLst>
                <a:path extrusionOk="0" h="160791" w="202343">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897" name="Google Shape;897;p42"/>
            <p:cNvGrpSpPr/>
            <p:nvPr/>
          </p:nvGrpSpPr>
          <p:grpSpPr>
            <a:xfrm>
              <a:off x="5632524" y="3887743"/>
              <a:ext cx="867188" cy="794922"/>
              <a:chOff x="5632524" y="3887743"/>
              <a:chExt cx="867188" cy="794922"/>
            </a:xfrm>
          </p:grpSpPr>
          <p:sp>
            <p:nvSpPr>
              <p:cNvPr id="898" name="Google Shape;898;p42"/>
              <p:cNvSpPr/>
              <p:nvPr/>
            </p:nvSpPr>
            <p:spPr>
              <a:xfrm>
                <a:off x="5632524" y="4290624"/>
                <a:ext cx="867188" cy="392041"/>
              </a:xfrm>
              <a:custGeom>
                <a:rect b="b" l="l" r="r" t="t"/>
                <a:pathLst>
                  <a:path extrusionOk="0" h="392041" w="867188">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9" name="Google Shape;899;p42"/>
              <p:cNvSpPr/>
              <p:nvPr/>
            </p:nvSpPr>
            <p:spPr>
              <a:xfrm>
                <a:off x="6080571" y="3887743"/>
                <a:ext cx="332422" cy="288861"/>
              </a:xfrm>
              <a:custGeom>
                <a:rect b="b" l="l" r="r" t="t"/>
                <a:pathLst>
                  <a:path extrusionOk="0" h="288861" w="332422">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0" name="Google Shape;900;p42"/>
              <p:cNvSpPr/>
              <p:nvPr/>
            </p:nvSpPr>
            <p:spPr>
              <a:xfrm>
                <a:off x="5661430" y="3931102"/>
                <a:ext cx="260156" cy="231250"/>
              </a:xfrm>
              <a:custGeom>
                <a:rect b="b" l="l" r="r" t="t"/>
                <a:pathLst>
                  <a:path extrusionOk="0" h="231250" w="260156">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1" name="Google Shape;901;p42"/>
              <p:cNvSpPr/>
              <p:nvPr/>
            </p:nvSpPr>
            <p:spPr>
              <a:xfrm>
                <a:off x="5719243" y="4003368"/>
                <a:ext cx="28906" cy="28906"/>
              </a:xfrm>
              <a:custGeom>
                <a:rect b="b" l="l" r="r" t="t"/>
                <a:pathLst>
                  <a:path extrusionOk="0" h="28906" w="28906">
                    <a:moveTo>
                      <a:pt x="0" y="0"/>
                    </a:moveTo>
                    <a:lnTo>
                      <a:pt x="28906" y="0"/>
                    </a:lnTo>
                    <a:lnTo>
                      <a:pt x="28906" y="28907"/>
                    </a:lnTo>
                    <a:lnTo>
                      <a:pt x="0" y="28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2" name="Google Shape;902;p42"/>
              <p:cNvSpPr/>
              <p:nvPr/>
            </p:nvSpPr>
            <p:spPr>
              <a:xfrm>
                <a:off x="5777055" y="4003368"/>
                <a:ext cx="28906" cy="28906"/>
              </a:xfrm>
              <a:custGeom>
                <a:rect b="b" l="l" r="r" t="t"/>
                <a:pathLst>
                  <a:path extrusionOk="0" h="28906" w="28906">
                    <a:moveTo>
                      <a:pt x="0" y="0"/>
                    </a:moveTo>
                    <a:lnTo>
                      <a:pt x="28906" y="0"/>
                    </a:lnTo>
                    <a:lnTo>
                      <a:pt x="28906" y="28907"/>
                    </a:lnTo>
                    <a:lnTo>
                      <a:pt x="0" y="28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3" name="Google Shape;903;p42"/>
              <p:cNvSpPr/>
              <p:nvPr/>
            </p:nvSpPr>
            <p:spPr>
              <a:xfrm>
                <a:off x="5834868" y="4003368"/>
                <a:ext cx="28906" cy="28906"/>
              </a:xfrm>
              <a:custGeom>
                <a:rect b="b" l="l" r="r" t="t"/>
                <a:pathLst>
                  <a:path extrusionOk="0" h="28906" w="28906">
                    <a:moveTo>
                      <a:pt x="0" y="0"/>
                    </a:moveTo>
                    <a:lnTo>
                      <a:pt x="28906" y="0"/>
                    </a:lnTo>
                    <a:lnTo>
                      <a:pt x="28906" y="28907"/>
                    </a:lnTo>
                    <a:lnTo>
                      <a:pt x="0" y="28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4" name="Google Shape;904;p42"/>
              <p:cNvSpPr/>
              <p:nvPr/>
            </p:nvSpPr>
            <p:spPr>
              <a:xfrm>
                <a:off x="6008306" y="4162352"/>
                <a:ext cx="115625" cy="115625"/>
              </a:xfrm>
              <a:custGeom>
                <a:rect b="b" l="l" r="r" t="t"/>
                <a:pathLst>
                  <a:path extrusionOk="0" h="115625" w="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5" name="Google Shape;905;p42"/>
              <p:cNvSpPr/>
              <p:nvPr/>
            </p:nvSpPr>
            <p:spPr>
              <a:xfrm>
                <a:off x="6384087" y="4191259"/>
                <a:ext cx="115625" cy="115625"/>
              </a:xfrm>
              <a:custGeom>
                <a:rect b="b" l="l" r="r" t="t"/>
                <a:pathLst>
                  <a:path extrusionOk="0" h="115625" w="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6" name="Google Shape;906;p42"/>
              <p:cNvSpPr/>
              <p:nvPr/>
            </p:nvSpPr>
            <p:spPr>
              <a:xfrm>
                <a:off x="5632524" y="4191259"/>
                <a:ext cx="115625" cy="115625"/>
              </a:xfrm>
              <a:custGeom>
                <a:rect b="b" l="l" r="r" t="t"/>
                <a:pathLst>
                  <a:path extrusionOk="0" h="115625" w="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43"/>
          <p:cNvSpPr txBox="1"/>
          <p:nvPr>
            <p:ph idx="1" type="body"/>
          </p:nvPr>
        </p:nvSpPr>
        <p:spPr>
          <a:xfrm>
            <a:off x="804041" y="1686918"/>
            <a:ext cx="10932393" cy="2392713"/>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Kinesthetic</a:t>
            </a:r>
            <a:r>
              <a:rPr lang="en-IE" sz="2200">
                <a:solidFill>
                  <a:srgbClr val="454545"/>
                </a:solidFill>
              </a:rPr>
              <a:t>: prefer learning through all of their senses through their own tactile experience or practice e.g examples, demonstration, simulation, case studies. </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Multiple modalities </a:t>
            </a:r>
            <a:r>
              <a:rPr lang="en-IE" sz="2200">
                <a:solidFill>
                  <a:srgbClr val="454545"/>
                </a:solidFill>
              </a:rPr>
              <a:t>need to be used when presenting information – this can help hold the attention and motivate trainees.</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Incorporate </a:t>
            </a:r>
            <a:r>
              <a:rPr b="1" lang="en-IE" sz="2200">
                <a:solidFill>
                  <a:srgbClr val="454545"/>
                </a:solidFill>
              </a:rPr>
              <a:t>multiple sensory </a:t>
            </a:r>
            <a:r>
              <a:rPr lang="en-IE" sz="2200">
                <a:solidFill>
                  <a:srgbClr val="454545"/>
                </a:solidFill>
              </a:rPr>
              <a:t>experiences in method and practices of teaching</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Methods should be interactive, student-centric multimodal approach.</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Provide varied and interesting content.</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For difficult concepts, repeat your explanations using different modalities.</a:t>
            </a:r>
            <a:endParaRPr/>
          </a:p>
        </p:txBody>
      </p:sp>
      <p:sp>
        <p:nvSpPr>
          <p:cNvPr id="912" name="Google Shape;912;p43"/>
          <p:cNvSpPr txBox="1"/>
          <p:nvPr>
            <p:ph idx="2" type="body"/>
          </p:nvPr>
        </p:nvSpPr>
        <p:spPr>
          <a:xfrm>
            <a:off x="615501" y="761603"/>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4.2 Communication &amp; Learning Styles</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913" name="Google Shape;913;p43"/>
          <p:cNvCxnSpPr/>
          <p:nvPr/>
        </p:nvCxnSpPr>
        <p:spPr>
          <a:xfrm rot="10800000">
            <a:off x="392504" y="1409304"/>
            <a:ext cx="7110703" cy="0"/>
          </a:xfrm>
          <a:prstGeom prst="straightConnector1">
            <a:avLst/>
          </a:prstGeom>
          <a:noFill/>
          <a:ln cap="flat" cmpd="sng" w="34925">
            <a:solidFill>
              <a:srgbClr val="296B5F"/>
            </a:solidFill>
            <a:prstDash val="solid"/>
            <a:miter lim="800000"/>
            <a:headEnd len="sm" w="sm" type="none"/>
            <a:tailEnd len="sm" w="sm" type="none"/>
          </a:ln>
        </p:spPr>
      </p:cxnSp>
      <p:grpSp>
        <p:nvGrpSpPr>
          <p:cNvPr id="914" name="Google Shape;914;p43"/>
          <p:cNvGrpSpPr/>
          <p:nvPr/>
        </p:nvGrpSpPr>
        <p:grpSpPr>
          <a:xfrm>
            <a:off x="9409692" y="605650"/>
            <a:ext cx="876713" cy="803654"/>
            <a:chOff x="5632524" y="3887743"/>
            <a:chExt cx="867188" cy="794922"/>
          </a:xfrm>
        </p:grpSpPr>
        <p:sp>
          <p:nvSpPr>
            <p:cNvPr id="915" name="Google Shape;915;p43"/>
            <p:cNvSpPr/>
            <p:nvPr/>
          </p:nvSpPr>
          <p:spPr>
            <a:xfrm>
              <a:off x="6219683" y="3963622"/>
              <a:ext cx="173437" cy="160791"/>
            </a:xfrm>
            <a:custGeom>
              <a:rect b="b" l="l" r="r" t="t"/>
              <a:pathLst>
                <a:path extrusionOk="0" h="160791" w="173437">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6" name="Google Shape;916;p43"/>
            <p:cNvSpPr/>
            <p:nvPr/>
          </p:nvSpPr>
          <p:spPr>
            <a:xfrm>
              <a:off x="6118511" y="3905809"/>
              <a:ext cx="173437" cy="160791"/>
            </a:xfrm>
            <a:custGeom>
              <a:rect b="b" l="l" r="r" t="t"/>
              <a:pathLst>
                <a:path extrusionOk="0" h="160791" w="173437">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7" name="Google Shape;917;p43"/>
            <p:cNvSpPr/>
            <p:nvPr/>
          </p:nvSpPr>
          <p:spPr>
            <a:xfrm>
              <a:off x="5699369" y="3949169"/>
              <a:ext cx="202343" cy="160791"/>
            </a:xfrm>
            <a:custGeom>
              <a:rect b="b" l="l" r="r" t="t"/>
              <a:pathLst>
                <a:path extrusionOk="0" h="160791" w="202343">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18" name="Google Shape;918;p43"/>
            <p:cNvGrpSpPr/>
            <p:nvPr/>
          </p:nvGrpSpPr>
          <p:grpSpPr>
            <a:xfrm>
              <a:off x="5632524" y="3887743"/>
              <a:ext cx="867188" cy="794922"/>
              <a:chOff x="5632524" y="3887743"/>
              <a:chExt cx="867188" cy="794922"/>
            </a:xfrm>
          </p:grpSpPr>
          <p:sp>
            <p:nvSpPr>
              <p:cNvPr id="919" name="Google Shape;919;p43"/>
              <p:cNvSpPr/>
              <p:nvPr/>
            </p:nvSpPr>
            <p:spPr>
              <a:xfrm>
                <a:off x="5632524" y="4290624"/>
                <a:ext cx="867188" cy="392041"/>
              </a:xfrm>
              <a:custGeom>
                <a:rect b="b" l="l" r="r" t="t"/>
                <a:pathLst>
                  <a:path extrusionOk="0" h="392041" w="867188">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0" name="Google Shape;920;p43"/>
              <p:cNvSpPr/>
              <p:nvPr/>
            </p:nvSpPr>
            <p:spPr>
              <a:xfrm>
                <a:off x="6080571" y="3887743"/>
                <a:ext cx="332422" cy="288861"/>
              </a:xfrm>
              <a:custGeom>
                <a:rect b="b" l="l" r="r" t="t"/>
                <a:pathLst>
                  <a:path extrusionOk="0" h="288861" w="332422">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1" name="Google Shape;921;p43"/>
              <p:cNvSpPr/>
              <p:nvPr/>
            </p:nvSpPr>
            <p:spPr>
              <a:xfrm>
                <a:off x="5661430" y="3931102"/>
                <a:ext cx="260156" cy="231250"/>
              </a:xfrm>
              <a:custGeom>
                <a:rect b="b" l="l" r="r" t="t"/>
                <a:pathLst>
                  <a:path extrusionOk="0" h="231250" w="260156">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2" name="Google Shape;922;p43"/>
              <p:cNvSpPr/>
              <p:nvPr/>
            </p:nvSpPr>
            <p:spPr>
              <a:xfrm>
                <a:off x="5719243" y="4003368"/>
                <a:ext cx="28906" cy="28906"/>
              </a:xfrm>
              <a:custGeom>
                <a:rect b="b" l="l" r="r" t="t"/>
                <a:pathLst>
                  <a:path extrusionOk="0" h="28906" w="28906">
                    <a:moveTo>
                      <a:pt x="0" y="0"/>
                    </a:moveTo>
                    <a:lnTo>
                      <a:pt x="28906" y="0"/>
                    </a:lnTo>
                    <a:lnTo>
                      <a:pt x="28906" y="28907"/>
                    </a:lnTo>
                    <a:lnTo>
                      <a:pt x="0" y="28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3" name="Google Shape;923;p43"/>
              <p:cNvSpPr/>
              <p:nvPr/>
            </p:nvSpPr>
            <p:spPr>
              <a:xfrm>
                <a:off x="5777055" y="4003368"/>
                <a:ext cx="28906" cy="28906"/>
              </a:xfrm>
              <a:custGeom>
                <a:rect b="b" l="l" r="r" t="t"/>
                <a:pathLst>
                  <a:path extrusionOk="0" h="28906" w="28906">
                    <a:moveTo>
                      <a:pt x="0" y="0"/>
                    </a:moveTo>
                    <a:lnTo>
                      <a:pt x="28906" y="0"/>
                    </a:lnTo>
                    <a:lnTo>
                      <a:pt x="28906" y="28907"/>
                    </a:lnTo>
                    <a:lnTo>
                      <a:pt x="0" y="28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4" name="Google Shape;924;p43"/>
              <p:cNvSpPr/>
              <p:nvPr/>
            </p:nvSpPr>
            <p:spPr>
              <a:xfrm>
                <a:off x="5834868" y="4003368"/>
                <a:ext cx="28906" cy="28906"/>
              </a:xfrm>
              <a:custGeom>
                <a:rect b="b" l="l" r="r" t="t"/>
                <a:pathLst>
                  <a:path extrusionOk="0" h="28906" w="28906">
                    <a:moveTo>
                      <a:pt x="0" y="0"/>
                    </a:moveTo>
                    <a:lnTo>
                      <a:pt x="28906" y="0"/>
                    </a:lnTo>
                    <a:lnTo>
                      <a:pt x="28906" y="28907"/>
                    </a:lnTo>
                    <a:lnTo>
                      <a:pt x="0" y="28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5" name="Google Shape;925;p43"/>
              <p:cNvSpPr/>
              <p:nvPr/>
            </p:nvSpPr>
            <p:spPr>
              <a:xfrm>
                <a:off x="6008306" y="4162352"/>
                <a:ext cx="115625" cy="115625"/>
              </a:xfrm>
              <a:custGeom>
                <a:rect b="b" l="l" r="r" t="t"/>
                <a:pathLst>
                  <a:path extrusionOk="0" h="115625" w="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6" name="Google Shape;926;p43"/>
              <p:cNvSpPr/>
              <p:nvPr/>
            </p:nvSpPr>
            <p:spPr>
              <a:xfrm>
                <a:off x="6384087" y="4191259"/>
                <a:ext cx="115625" cy="115625"/>
              </a:xfrm>
              <a:custGeom>
                <a:rect b="b" l="l" r="r" t="t"/>
                <a:pathLst>
                  <a:path extrusionOk="0" h="115625" w="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7" name="Google Shape;927;p43"/>
              <p:cNvSpPr/>
              <p:nvPr/>
            </p:nvSpPr>
            <p:spPr>
              <a:xfrm>
                <a:off x="5632524" y="4191259"/>
                <a:ext cx="115625" cy="115625"/>
              </a:xfrm>
              <a:custGeom>
                <a:rect b="b" l="l" r="r" t="t"/>
                <a:pathLst>
                  <a:path extrusionOk="0" h="115625" w="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44"/>
          <p:cNvSpPr txBox="1"/>
          <p:nvPr>
            <p:ph idx="1" type="body"/>
          </p:nvPr>
        </p:nvSpPr>
        <p:spPr>
          <a:xfrm>
            <a:off x="744464" y="2712122"/>
            <a:ext cx="5035650" cy="3082030"/>
          </a:xfrm>
          <a:prstGeom prst="rect">
            <a:avLst/>
          </a:prstGeom>
          <a:noFill/>
          <a:ln>
            <a:noFill/>
          </a:ln>
        </p:spPr>
        <p:txBody>
          <a:bodyPr anchorCtr="0" anchor="t" bIns="45700" lIns="91425" spcFirstLastPara="1" rIns="91425" wrap="square" tIns="45700">
            <a:noAutofit/>
          </a:bodyPr>
          <a:lstStyle/>
          <a:p>
            <a:pPr indent="0" lvl="0" marL="0" rtl="0" algn="l">
              <a:lnSpc>
                <a:spcPct val="110909"/>
              </a:lnSpc>
              <a:spcBef>
                <a:spcPts val="0"/>
              </a:spcBef>
              <a:spcAft>
                <a:spcPts val="0"/>
              </a:spcAft>
              <a:buClr>
                <a:srgbClr val="E8A116"/>
              </a:buClr>
              <a:buSzPts val="2200"/>
              <a:buNone/>
            </a:pPr>
            <a:r>
              <a:rPr lang="en-IE" sz="2200">
                <a:solidFill>
                  <a:srgbClr val="454545"/>
                </a:solidFill>
              </a:rPr>
              <a:t>Remember, </a:t>
            </a:r>
            <a:r>
              <a:rPr b="1" lang="en-IE" sz="2200">
                <a:solidFill>
                  <a:srgbClr val="454545"/>
                </a:solidFill>
              </a:rPr>
              <a:t>VARK</a:t>
            </a:r>
            <a:r>
              <a:rPr lang="en-IE" sz="2200">
                <a:solidFill>
                  <a:srgbClr val="454545"/>
                </a:solidFill>
              </a:rPr>
              <a:t> is only part of a learning style, people also prefer to learn at different times in the day, in groups or alone, etc</a:t>
            </a:r>
            <a:endParaRPr/>
          </a:p>
        </p:txBody>
      </p:sp>
      <p:sp>
        <p:nvSpPr>
          <p:cNvPr id="933" name="Google Shape;933;p44"/>
          <p:cNvSpPr txBox="1"/>
          <p:nvPr>
            <p:ph idx="2" type="body"/>
          </p:nvPr>
        </p:nvSpPr>
        <p:spPr>
          <a:xfrm>
            <a:off x="615501" y="761603"/>
            <a:ext cx="3986479"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4.2 Communication &amp; Learning Styles</a:t>
            </a:r>
            <a:endParaRPr/>
          </a:p>
        </p:txBody>
      </p:sp>
      <p:cxnSp>
        <p:nvCxnSpPr>
          <p:cNvPr id="934" name="Google Shape;934;p44"/>
          <p:cNvCxnSpPr/>
          <p:nvPr/>
        </p:nvCxnSpPr>
        <p:spPr>
          <a:xfrm rot="10800000">
            <a:off x="392504" y="2052861"/>
            <a:ext cx="4209476" cy="0"/>
          </a:xfrm>
          <a:prstGeom prst="straightConnector1">
            <a:avLst/>
          </a:prstGeom>
          <a:noFill/>
          <a:ln cap="flat" cmpd="sng" w="34925">
            <a:solidFill>
              <a:srgbClr val="E8A116"/>
            </a:solidFill>
            <a:prstDash val="solid"/>
            <a:miter lim="800000"/>
            <a:headEnd len="sm" w="sm" type="none"/>
            <a:tailEnd len="sm" w="sm" type="none"/>
          </a:ln>
        </p:spPr>
      </p:cxnSp>
      <p:grpSp>
        <p:nvGrpSpPr>
          <p:cNvPr id="935" name="Google Shape;935;p44"/>
          <p:cNvGrpSpPr/>
          <p:nvPr/>
        </p:nvGrpSpPr>
        <p:grpSpPr>
          <a:xfrm>
            <a:off x="6096001" y="575672"/>
            <a:ext cx="4603460" cy="5476653"/>
            <a:chOff x="6927885" y="1533017"/>
            <a:chExt cx="3771575" cy="4486975"/>
          </a:xfrm>
        </p:grpSpPr>
        <p:sp>
          <p:nvSpPr>
            <p:cNvPr id="936" name="Google Shape;936;p44"/>
            <p:cNvSpPr/>
            <p:nvPr/>
          </p:nvSpPr>
          <p:spPr>
            <a:xfrm>
              <a:off x="7079632" y="2570789"/>
              <a:ext cx="652592" cy="2302211"/>
            </a:xfrm>
            <a:custGeom>
              <a:rect b="b" l="l" r="r" t="t"/>
              <a:pathLst>
                <a:path extrusionOk="0" h="2302211" w="652592">
                  <a:moveTo>
                    <a:pt x="489889" y="2302211"/>
                  </a:moveTo>
                  <a:cubicBezTo>
                    <a:pt x="174262" y="1974213"/>
                    <a:pt x="0" y="1542215"/>
                    <a:pt x="0" y="1087106"/>
                  </a:cubicBezTo>
                  <a:cubicBezTo>
                    <a:pt x="0" y="687997"/>
                    <a:pt x="130696" y="311999"/>
                    <a:pt x="377863" y="0"/>
                  </a:cubicBezTo>
                  <a:lnTo>
                    <a:pt x="555682" y="140444"/>
                  </a:lnTo>
                  <a:cubicBezTo>
                    <a:pt x="340522" y="412442"/>
                    <a:pt x="226718" y="739552"/>
                    <a:pt x="226718" y="1087106"/>
                  </a:cubicBezTo>
                  <a:cubicBezTo>
                    <a:pt x="226718" y="1483548"/>
                    <a:pt x="377863" y="1859547"/>
                    <a:pt x="652592" y="2144879"/>
                  </a:cubicBezTo>
                  <a:lnTo>
                    <a:pt x="489889" y="230221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937" name="Google Shape;937;p44"/>
            <p:cNvSpPr/>
            <p:nvPr/>
          </p:nvSpPr>
          <p:spPr>
            <a:xfrm>
              <a:off x="7568632" y="4616113"/>
              <a:ext cx="2629929" cy="795551"/>
            </a:xfrm>
            <a:custGeom>
              <a:rect b="b" l="l" r="r" t="t"/>
              <a:pathLst>
                <a:path extrusionOk="0" h="795551" w="2629929">
                  <a:moveTo>
                    <a:pt x="1264287" y="795552"/>
                  </a:moveTo>
                  <a:cubicBezTo>
                    <a:pt x="783289" y="795552"/>
                    <a:pt x="334298" y="604442"/>
                    <a:pt x="0" y="257777"/>
                  </a:cubicBezTo>
                  <a:lnTo>
                    <a:pt x="163593" y="100444"/>
                  </a:lnTo>
                  <a:cubicBezTo>
                    <a:pt x="454325" y="402665"/>
                    <a:pt x="844636" y="568886"/>
                    <a:pt x="1264287" y="568886"/>
                  </a:cubicBezTo>
                  <a:cubicBezTo>
                    <a:pt x="1728392" y="568886"/>
                    <a:pt x="2161379" y="361776"/>
                    <a:pt x="2453001" y="0"/>
                  </a:cubicBezTo>
                  <a:lnTo>
                    <a:pt x="2629930" y="142222"/>
                  </a:lnTo>
                  <a:cubicBezTo>
                    <a:pt x="2294742" y="557331"/>
                    <a:pt x="1797741" y="795552"/>
                    <a:pt x="1264287" y="79555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938" name="Google Shape;938;p44"/>
            <p:cNvSpPr/>
            <p:nvPr/>
          </p:nvSpPr>
          <p:spPr>
            <a:xfrm>
              <a:off x="9938058" y="2449901"/>
              <a:ext cx="649036" cy="2308433"/>
            </a:xfrm>
            <a:custGeom>
              <a:rect b="b" l="l" r="r" t="t"/>
              <a:pathLst>
                <a:path extrusionOk="0" h="2308433" w="649036">
                  <a:moveTo>
                    <a:pt x="260504" y="2308433"/>
                  </a:moveTo>
                  <a:lnTo>
                    <a:pt x="83575" y="2166212"/>
                  </a:lnTo>
                  <a:cubicBezTo>
                    <a:pt x="86242" y="2162656"/>
                    <a:pt x="89798" y="2159101"/>
                    <a:pt x="92466" y="2155545"/>
                  </a:cubicBezTo>
                  <a:cubicBezTo>
                    <a:pt x="307625" y="1883547"/>
                    <a:pt x="421429" y="1556437"/>
                    <a:pt x="421429" y="1208883"/>
                  </a:cubicBezTo>
                  <a:cubicBezTo>
                    <a:pt x="421429" y="872885"/>
                    <a:pt x="314738" y="554664"/>
                    <a:pt x="112025" y="287999"/>
                  </a:cubicBezTo>
                  <a:cubicBezTo>
                    <a:pt x="77351" y="242666"/>
                    <a:pt x="40009" y="198221"/>
                    <a:pt x="0" y="156444"/>
                  </a:cubicBezTo>
                  <a:lnTo>
                    <a:pt x="164482" y="0"/>
                  </a:lnTo>
                  <a:cubicBezTo>
                    <a:pt x="209825" y="48000"/>
                    <a:pt x="253391" y="98666"/>
                    <a:pt x="293400" y="151110"/>
                  </a:cubicBezTo>
                  <a:cubicBezTo>
                    <a:pt x="525453" y="457775"/>
                    <a:pt x="649036" y="823996"/>
                    <a:pt x="649036" y="1208883"/>
                  </a:cubicBezTo>
                  <a:cubicBezTo>
                    <a:pt x="649036" y="1607992"/>
                    <a:pt x="518340" y="1983990"/>
                    <a:pt x="271173" y="2295989"/>
                  </a:cubicBezTo>
                  <a:cubicBezTo>
                    <a:pt x="267616" y="2299544"/>
                    <a:pt x="264060" y="2303989"/>
                    <a:pt x="260504" y="230843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939" name="Google Shape;939;p44"/>
            <p:cNvSpPr/>
            <p:nvPr/>
          </p:nvSpPr>
          <p:spPr>
            <a:xfrm>
              <a:off x="7457496" y="1905015"/>
              <a:ext cx="2645043" cy="807107"/>
            </a:xfrm>
            <a:custGeom>
              <a:rect b="b" l="l" r="r" t="t"/>
              <a:pathLst>
                <a:path extrusionOk="0" h="807107" w="2645043">
                  <a:moveTo>
                    <a:pt x="177818" y="807107"/>
                  </a:moveTo>
                  <a:lnTo>
                    <a:pt x="0" y="666663"/>
                  </a:lnTo>
                  <a:cubicBezTo>
                    <a:pt x="334298" y="242666"/>
                    <a:pt x="836634" y="0"/>
                    <a:pt x="1375423" y="0"/>
                  </a:cubicBezTo>
                  <a:cubicBezTo>
                    <a:pt x="1619923" y="0"/>
                    <a:pt x="1855532" y="48889"/>
                    <a:pt x="2077804" y="146666"/>
                  </a:cubicBezTo>
                  <a:cubicBezTo>
                    <a:pt x="2292075" y="240888"/>
                    <a:pt x="2483230" y="374220"/>
                    <a:pt x="2645044" y="543997"/>
                  </a:cubicBezTo>
                  <a:lnTo>
                    <a:pt x="2480562" y="700441"/>
                  </a:lnTo>
                  <a:cubicBezTo>
                    <a:pt x="2189830" y="394665"/>
                    <a:pt x="1796852" y="226666"/>
                    <a:pt x="1375423" y="226666"/>
                  </a:cubicBezTo>
                  <a:cubicBezTo>
                    <a:pt x="905983" y="226666"/>
                    <a:pt x="469440" y="438220"/>
                    <a:pt x="177818" y="80710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940" name="Google Shape;940;p44"/>
            <p:cNvSpPr/>
            <p:nvPr/>
          </p:nvSpPr>
          <p:spPr>
            <a:xfrm>
              <a:off x="9359260" y="4187670"/>
              <a:ext cx="1239391" cy="1239105"/>
            </a:xfrm>
            <a:custGeom>
              <a:rect b="b" l="l" r="r" t="t"/>
              <a:pathLst>
                <a:path extrusionOk="0" h="1239105" w="1239391">
                  <a:moveTo>
                    <a:pt x="802849" y="1239105"/>
                  </a:moveTo>
                  <a:lnTo>
                    <a:pt x="436543" y="1239105"/>
                  </a:lnTo>
                  <a:cubicBezTo>
                    <a:pt x="196489" y="1239105"/>
                    <a:pt x="0" y="1042662"/>
                    <a:pt x="0" y="802663"/>
                  </a:cubicBezTo>
                  <a:lnTo>
                    <a:pt x="0" y="436442"/>
                  </a:lnTo>
                  <a:cubicBezTo>
                    <a:pt x="0" y="196444"/>
                    <a:pt x="196489" y="0"/>
                    <a:pt x="436543" y="0"/>
                  </a:cubicBezTo>
                  <a:lnTo>
                    <a:pt x="802849" y="0"/>
                  </a:lnTo>
                  <a:cubicBezTo>
                    <a:pt x="1042903" y="0"/>
                    <a:pt x="1239392" y="196444"/>
                    <a:pt x="1239392" y="436442"/>
                  </a:cubicBezTo>
                  <a:lnTo>
                    <a:pt x="1239392" y="802663"/>
                  </a:lnTo>
                  <a:cubicBezTo>
                    <a:pt x="1239392" y="1042662"/>
                    <a:pt x="1042903" y="1239105"/>
                    <a:pt x="802849" y="1239105"/>
                  </a:cubicBezTo>
                  <a:close/>
                </a:path>
              </a:pathLst>
            </a:custGeom>
            <a:solidFill>
              <a:srgbClr val="E8A116"/>
            </a:solidFill>
            <a:ln>
              <a:noFill/>
            </a:ln>
            <a:effectLst>
              <a:outerShdw blurRad="210839" rotWithShape="0" algn="tl" dir="5520000" dist="128187">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941" name="Google Shape;941;p44"/>
            <p:cNvSpPr/>
            <p:nvPr/>
          </p:nvSpPr>
          <p:spPr>
            <a:xfrm>
              <a:off x="7050292" y="4217004"/>
              <a:ext cx="1239391" cy="1239105"/>
            </a:xfrm>
            <a:custGeom>
              <a:rect b="b" l="l" r="r" t="t"/>
              <a:pathLst>
                <a:path extrusionOk="0" h="1239105" w="1239391">
                  <a:moveTo>
                    <a:pt x="802849" y="1239105"/>
                  </a:moveTo>
                  <a:lnTo>
                    <a:pt x="436543" y="1239105"/>
                  </a:lnTo>
                  <a:cubicBezTo>
                    <a:pt x="196489" y="1239105"/>
                    <a:pt x="0" y="1042662"/>
                    <a:pt x="0" y="802663"/>
                  </a:cubicBezTo>
                  <a:lnTo>
                    <a:pt x="0" y="436442"/>
                  </a:lnTo>
                  <a:cubicBezTo>
                    <a:pt x="0" y="196444"/>
                    <a:pt x="196489" y="0"/>
                    <a:pt x="436543" y="0"/>
                  </a:cubicBezTo>
                  <a:lnTo>
                    <a:pt x="802849" y="0"/>
                  </a:lnTo>
                  <a:cubicBezTo>
                    <a:pt x="1042903" y="0"/>
                    <a:pt x="1239392" y="196444"/>
                    <a:pt x="1239392" y="436442"/>
                  </a:cubicBezTo>
                  <a:lnTo>
                    <a:pt x="1239392" y="802663"/>
                  </a:lnTo>
                  <a:cubicBezTo>
                    <a:pt x="1239392" y="1042662"/>
                    <a:pt x="1042903" y="1239105"/>
                    <a:pt x="802849" y="1239105"/>
                  </a:cubicBezTo>
                  <a:close/>
                </a:path>
              </a:pathLst>
            </a:custGeom>
            <a:solidFill>
              <a:srgbClr val="296B5F"/>
            </a:solidFill>
            <a:ln>
              <a:noFill/>
            </a:ln>
            <a:effectLst>
              <a:outerShdw blurRad="210839" rotWithShape="0" algn="tl" dir="5520000" dist="128187">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942" name="Google Shape;942;p44"/>
            <p:cNvSpPr/>
            <p:nvPr/>
          </p:nvSpPr>
          <p:spPr>
            <a:xfrm>
              <a:off x="7050292" y="1905904"/>
              <a:ext cx="1239391" cy="1239105"/>
            </a:xfrm>
            <a:custGeom>
              <a:rect b="b" l="l" r="r" t="t"/>
              <a:pathLst>
                <a:path extrusionOk="0" h="1239105" w="1239391">
                  <a:moveTo>
                    <a:pt x="802849" y="1239105"/>
                  </a:moveTo>
                  <a:lnTo>
                    <a:pt x="436543" y="1239105"/>
                  </a:lnTo>
                  <a:cubicBezTo>
                    <a:pt x="196489" y="1239105"/>
                    <a:pt x="0" y="1042662"/>
                    <a:pt x="0" y="802663"/>
                  </a:cubicBezTo>
                  <a:lnTo>
                    <a:pt x="0" y="436442"/>
                  </a:lnTo>
                  <a:cubicBezTo>
                    <a:pt x="0" y="196443"/>
                    <a:pt x="196489" y="0"/>
                    <a:pt x="436543" y="0"/>
                  </a:cubicBezTo>
                  <a:lnTo>
                    <a:pt x="802849" y="0"/>
                  </a:lnTo>
                  <a:cubicBezTo>
                    <a:pt x="1042903" y="0"/>
                    <a:pt x="1239392" y="196443"/>
                    <a:pt x="1239392" y="436442"/>
                  </a:cubicBezTo>
                  <a:lnTo>
                    <a:pt x="1239392" y="802663"/>
                  </a:lnTo>
                  <a:cubicBezTo>
                    <a:pt x="1239392" y="1042662"/>
                    <a:pt x="1042903" y="1239105"/>
                    <a:pt x="802849" y="1239105"/>
                  </a:cubicBezTo>
                  <a:close/>
                </a:path>
              </a:pathLst>
            </a:custGeom>
            <a:solidFill>
              <a:srgbClr val="E8A116"/>
            </a:solidFill>
            <a:ln>
              <a:noFill/>
            </a:ln>
            <a:effectLst>
              <a:outerShdw blurRad="210839" rotWithShape="0" algn="tl" dir="5520000" dist="128187">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943" name="Google Shape;943;p44"/>
            <p:cNvSpPr/>
            <p:nvPr/>
          </p:nvSpPr>
          <p:spPr>
            <a:xfrm>
              <a:off x="9344145" y="1852571"/>
              <a:ext cx="1239392" cy="1239105"/>
            </a:xfrm>
            <a:custGeom>
              <a:rect b="b" l="l" r="r" t="t"/>
              <a:pathLst>
                <a:path extrusionOk="0" h="1239105" w="1239392">
                  <a:moveTo>
                    <a:pt x="802849" y="1239105"/>
                  </a:moveTo>
                  <a:lnTo>
                    <a:pt x="436543" y="1239105"/>
                  </a:lnTo>
                  <a:cubicBezTo>
                    <a:pt x="196489" y="1239105"/>
                    <a:pt x="0" y="1042662"/>
                    <a:pt x="0" y="802663"/>
                  </a:cubicBezTo>
                  <a:lnTo>
                    <a:pt x="0" y="436442"/>
                  </a:lnTo>
                  <a:cubicBezTo>
                    <a:pt x="0" y="196443"/>
                    <a:pt x="196489" y="0"/>
                    <a:pt x="436543" y="0"/>
                  </a:cubicBezTo>
                  <a:lnTo>
                    <a:pt x="802849" y="0"/>
                  </a:lnTo>
                  <a:cubicBezTo>
                    <a:pt x="1042903" y="0"/>
                    <a:pt x="1239392" y="196443"/>
                    <a:pt x="1239392" y="436442"/>
                  </a:cubicBezTo>
                  <a:lnTo>
                    <a:pt x="1239392" y="802663"/>
                  </a:lnTo>
                  <a:cubicBezTo>
                    <a:pt x="1239392" y="1042662"/>
                    <a:pt x="1042903" y="1239105"/>
                    <a:pt x="802849" y="1239105"/>
                  </a:cubicBezTo>
                  <a:close/>
                </a:path>
              </a:pathLst>
            </a:custGeom>
            <a:solidFill>
              <a:srgbClr val="296B5F"/>
            </a:solidFill>
            <a:ln>
              <a:noFill/>
            </a:ln>
            <a:effectLst>
              <a:outerShdw blurRad="210839" rotWithShape="0" algn="tl" dir="5520000" dist="128187">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944" name="Google Shape;944;p44"/>
            <p:cNvSpPr/>
            <p:nvPr/>
          </p:nvSpPr>
          <p:spPr>
            <a:xfrm>
              <a:off x="9731410" y="4449891"/>
              <a:ext cx="688171" cy="795551"/>
            </a:xfrm>
            <a:custGeom>
              <a:rect b="b" l="l" r="r" t="t"/>
              <a:pathLst>
                <a:path extrusionOk="0" h="1011483" w="874958">
                  <a:moveTo>
                    <a:pt x="154893" y="155503"/>
                  </a:moveTo>
                  <a:cubicBezTo>
                    <a:pt x="162894" y="51504"/>
                    <a:pt x="227798" y="23060"/>
                    <a:pt x="314929" y="65726"/>
                  </a:cubicBezTo>
                  <a:cubicBezTo>
                    <a:pt x="372720" y="-31162"/>
                    <a:pt x="455405" y="-11607"/>
                    <a:pt x="497193" y="63948"/>
                  </a:cubicBezTo>
                  <a:cubicBezTo>
                    <a:pt x="521198" y="58615"/>
                    <a:pt x="545203" y="49726"/>
                    <a:pt x="569209" y="48837"/>
                  </a:cubicBezTo>
                  <a:cubicBezTo>
                    <a:pt x="616331" y="47060"/>
                    <a:pt x="649227" y="74615"/>
                    <a:pt x="651894" y="121726"/>
                  </a:cubicBezTo>
                  <a:cubicBezTo>
                    <a:pt x="655451" y="186614"/>
                    <a:pt x="654561" y="251503"/>
                    <a:pt x="654561" y="317280"/>
                  </a:cubicBezTo>
                  <a:cubicBezTo>
                    <a:pt x="655451" y="401724"/>
                    <a:pt x="655451" y="486168"/>
                    <a:pt x="655451" y="570613"/>
                  </a:cubicBezTo>
                  <a:cubicBezTo>
                    <a:pt x="655451" y="573279"/>
                    <a:pt x="658118" y="575946"/>
                    <a:pt x="661674" y="583057"/>
                  </a:cubicBezTo>
                  <a:cubicBezTo>
                    <a:pt x="680345" y="563502"/>
                    <a:pt x="697238" y="544835"/>
                    <a:pt x="715020" y="526168"/>
                  </a:cubicBezTo>
                  <a:cubicBezTo>
                    <a:pt x="753250" y="487057"/>
                    <a:pt x="790592" y="482613"/>
                    <a:pt x="833269" y="511057"/>
                  </a:cubicBezTo>
                  <a:cubicBezTo>
                    <a:pt x="873278" y="537724"/>
                    <a:pt x="887503" y="583057"/>
                    <a:pt x="862609" y="627501"/>
                  </a:cubicBezTo>
                  <a:cubicBezTo>
                    <a:pt x="773700" y="783945"/>
                    <a:pt x="664341" y="920833"/>
                    <a:pt x="488302" y="985722"/>
                  </a:cubicBezTo>
                  <a:cubicBezTo>
                    <a:pt x="327376" y="1045277"/>
                    <a:pt x="136222" y="999944"/>
                    <a:pt x="53536" y="866611"/>
                  </a:cubicBezTo>
                  <a:cubicBezTo>
                    <a:pt x="12638" y="799945"/>
                    <a:pt x="1080" y="726167"/>
                    <a:pt x="1080" y="649723"/>
                  </a:cubicBezTo>
                  <a:cubicBezTo>
                    <a:pt x="191" y="513724"/>
                    <a:pt x="4636" y="376836"/>
                    <a:pt x="191" y="240836"/>
                  </a:cubicBezTo>
                  <a:cubicBezTo>
                    <a:pt x="-4254" y="153726"/>
                    <a:pt x="69540" y="103948"/>
                    <a:pt x="154893" y="155503"/>
                  </a:cubicBezTo>
                  <a:close/>
                  <a:moveTo>
                    <a:pt x="606551" y="400836"/>
                  </a:moveTo>
                  <a:cubicBezTo>
                    <a:pt x="606551" y="318169"/>
                    <a:pt x="606551" y="234614"/>
                    <a:pt x="606551" y="151948"/>
                  </a:cubicBezTo>
                  <a:cubicBezTo>
                    <a:pt x="606551" y="122615"/>
                    <a:pt x="597660" y="95948"/>
                    <a:pt x="564763" y="95948"/>
                  </a:cubicBezTo>
                  <a:cubicBezTo>
                    <a:pt x="530089" y="95948"/>
                    <a:pt x="524754" y="123504"/>
                    <a:pt x="524754" y="152837"/>
                  </a:cubicBezTo>
                  <a:cubicBezTo>
                    <a:pt x="525643" y="250614"/>
                    <a:pt x="525643" y="348391"/>
                    <a:pt x="524754" y="446169"/>
                  </a:cubicBezTo>
                  <a:cubicBezTo>
                    <a:pt x="524754" y="469280"/>
                    <a:pt x="530089" y="496835"/>
                    <a:pt x="492747" y="496835"/>
                  </a:cubicBezTo>
                  <a:cubicBezTo>
                    <a:pt x="458073" y="496835"/>
                    <a:pt x="447403" y="479058"/>
                    <a:pt x="448293" y="446169"/>
                  </a:cubicBezTo>
                  <a:cubicBezTo>
                    <a:pt x="450071" y="335058"/>
                    <a:pt x="448293" y="223948"/>
                    <a:pt x="449182" y="112837"/>
                  </a:cubicBezTo>
                  <a:cubicBezTo>
                    <a:pt x="449182" y="82615"/>
                    <a:pt x="443847" y="54171"/>
                    <a:pt x="406505" y="53282"/>
                  </a:cubicBezTo>
                  <a:cubicBezTo>
                    <a:pt x="367385" y="52393"/>
                    <a:pt x="364718" y="82615"/>
                    <a:pt x="364718" y="111948"/>
                  </a:cubicBezTo>
                  <a:cubicBezTo>
                    <a:pt x="364718" y="220392"/>
                    <a:pt x="363829" y="327947"/>
                    <a:pt x="365607" y="436391"/>
                  </a:cubicBezTo>
                  <a:cubicBezTo>
                    <a:pt x="365607" y="464835"/>
                    <a:pt x="360273" y="479946"/>
                    <a:pt x="326487" y="479946"/>
                  </a:cubicBezTo>
                  <a:cubicBezTo>
                    <a:pt x="290923" y="479946"/>
                    <a:pt x="289145" y="461280"/>
                    <a:pt x="290034" y="434613"/>
                  </a:cubicBezTo>
                  <a:cubicBezTo>
                    <a:pt x="290923" y="341280"/>
                    <a:pt x="290923" y="247948"/>
                    <a:pt x="290034" y="154615"/>
                  </a:cubicBezTo>
                  <a:cubicBezTo>
                    <a:pt x="290034" y="140392"/>
                    <a:pt x="288256" y="122615"/>
                    <a:pt x="280254" y="113726"/>
                  </a:cubicBezTo>
                  <a:cubicBezTo>
                    <a:pt x="270474" y="103948"/>
                    <a:pt x="245580" y="92393"/>
                    <a:pt x="239356" y="97726"/>
                  </a:cubicBezTo>
                  <a:cubicBezTo>
                    <a:pt x="224242" y="110170"/>
                    <a:pt x="207349" y="130615"/>
                    <a:pt x="207349" y="148392"/>
                  </a:cubicBezTo>
                  <a:cubicBezTo>
                    <a:pt x="204682" y="247948"/>
                    <a:pt x="204682" y="346613"/>
                    <a:pt x="206460" y="446169"/>
                  </a:cubicBezTo>
                  <a:cubicBezTo>
                    <a:pt x="207349" y="479946"/>
                    <a:pt x="194013" y="495057"/>
                    <a:pt x="161116" y="496835"/>
                  </a:cubicBezTo>
                  <a:cubicBezTo>
                    <a:pt x="124664" y="497724"/>
                    <a:pt x="131776" y="471946"/>
                    <a:pt x="131776" y="450613"/>
                  </a:cubicBezTo>
                  <a:cubicBezTo>
                    <a:pt x="131776" y="377724"/>
                    <a:pt x="130887" y="305725"/>
                    <a:pt x="131776" y="232836"/>
                  </a:cubicBezTo>
                  <a:cubicBezTo>
                    <a:pt x="131776" y="204392"/>
                    <a:pt x="120218" y="183948"/>
                    <a:pt x="92656" y="183059"/>
                  </a:cubicBezTo>
                  <a:cubicBezTo>
                    <a:pt x="56204" y="182170"/>
                    <a:pt x="48202" y="210614"/>
                    <a:pt x="48202" y="241725"/>
                  </a:cubicBezTo>
                  <a:cubicBezTo>
                    <a:pt x="48202" y="383947"/>
                    <a:pt x="45534" y="526168"/>
                    <a:pt x="49091" y="668390"/>
                  </a:cubicBezTo>
                  <a:cubicBezTo>
                    <a:pt x="51758" y="763501"/>
                    <a:pt x="76653" y="855056"/>
                    <a:pt x="164673" y="910167"/>
                  </a:cubicBezTo>
                  <a:cubicBezTo>
                    <a:pt x="271364" y="977722"/>
                    <a:pt x="386945" y="975944"/>
                    <a:pt x="499860" y="927944"/>
                  </a:cubicBezTo>
                  <a:cubicBezTo>
                    <a:pt x="643892" y="865722"/>
                    <a:pt x="736358" y="746612"/>
                    <a:pt x="814598" y="615946"/>
                  </a:cubicBezTo>
                  <a:cubicBezTo>
                    <a:pt x="827934" y="592835"/>
                    <a:pt x="835936" y="567057"/>
                    <a:pt x="808374" y="555501"/>
                  </a:cubicBezTo>
                  <a:cubicBezTo>
                    <a:pt x="792370" y="549279"/>
                    <a:pt x="761252" y="555501"/>
                    <a:pt x="747916" y="567946"/>
                  </a:cubicBezTo>
                  <a:cubicBezTo>
                    <a:pt x="716798" y="596390"/>
                    <a:pt x="692792" y="632834"/>
                    <a:pt x="663452" y="664834"/>
                  </a:cubicBezTo>
                  <a:cubicBezTo>
                    <a:pt x="653672" y="675501"/>
                    <a:pt x="637669" y="680834"/>
                    <a:pt x="624332" y="687945"/>
                  </a:cubicBezTo>
                  <a:cubicBezTo>
                    <a:pt x="618998" y="673723"/>
                    <a:pt x="609218" y="659501"/>
                    <a:pt x="609218" y="645279"/>
                  </a:cubicBezTo>
                  <a:cubicBezTo>
                    <a:pt x="605661" y="563502"/>
                    <a:pt x="606551" y="481724"/>
                    <a:pt x="606551" y="40083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grpSp>
          <p:nvGrpSpPr>
            <p:cNvPr id="945" name="Google Shape;945;p44"/>
            <p:cNvGrpSpPr/>
            <p:nvPr/>
          </p:nvGrpSpPr>
          <p:grpSpPr>
            <a:xfrm>
              <a:off x="7307894" y="4410252"/>
              <a:ext cx="790000" cy="787046"/>
              <a:chOff x="7205663" y="4323640"/>
              <a:chExt cx="967248" cy="963631"/>
            </a:xfrm>
          </p:grpSpPr>
          <p:sp>
            <p:nvSpPr>
              <p:cNvPr id="946" name="Google Shape;946;p44"/>
              <p:cNvSpPr/>
              <p:nvPr/>
            </p:nvSpPr>
            <p:spPr>
              <a:xfrm>
                <a:off x="7205663" y="4683972"/>
                <a:ext cx="967248" cy="603299"/>
              </a:xfrm>
              <a:custGeom>
                <a:rect b="b" l="l" r="r" t="t"/>
                <a:pathLst>
                  <a:path extrusionOk="0" h="603299" w="967248">
                    <a:moveTo>
                      <a:pt x="731053" y="486805"/>
                    </a:moveTo>
                    <a:cubicBezTo>
                      <a:pt x="729274" y="501027"/>
                      <a:pt x="727496" y="507250"/>
                      <a:pt x="727496" y="512583"/>
                    </a:cubicBezTo>
                    <a:cubicBezTo>
                      <a:pt x="723940" y="603249"/>
                      <a:pt x="723940" y="603249"/>
                      <a:pt x="634142" y="603249"/>
                    </a:cubicBezTo>
                    <a:cubicBezTo>
                      <a:pt x="516782" y="603249"/>
                      <a:pt x="400311" y="601471"/>
                      <a:pt x="282951" y="603249"/>
                    </a:cubicBezTo>
                    <a:cubicBezTo>
                      <a:pt x="247387" y="604138"/>
                      <a:pt x="234051" y="593471"/>
                      <a:pt x="239386" y="557027"/>
                    </a:cubicBezTo>
                    <a:cubicBezTo>
                      <a:pt x="242942" y="535694"/>
                      <a:pt x="240275" y="513472"/>
                      <a:pt x="240275" y="485027"/>
                    </a:cubicBezTo>
                    <a:cubicBezTo>
                      <a:pt x="205600" y="493916"/>
                      <a:pt x="176260" y="502805"/>
                      <a:pt x="146031" y="509916"/>
                    </a:cubicBezTo>
                    <a:cubicBezTo>
                      <a:pt x="84684" y="524138"/>
                      <a:pt x="45564" y="511694"/>
                      <a:pt x="17113" y="468138"/>
                    </a:cubicBezTo>
                    <a:cubicBezTo>
                      <a:pt x="-10449" y="426361"/>
                      <a:pt x="-4225" y="383694"/>
                      <a:pt x="32228" y="333917"/>
                    </a:cubicBezTo>
                    <a:cubicBezTo>
                      <a:pt x="90907" y="254806"/>
                      <a:pt x="149587" y="174806"/>
                      <a:pt x="206489" y="93918"/>
                    </a:cubicBezTo>
                    <a:cubicBezTo>
                      <a:pt x="267837" y="6807"/>
                      <a:pt x="322960" y="-11859"/>
                      <a:pt x="427873" y="9474"/>
                    </a:cubicBezTo>
                    <a:cubicBezTo>
                      <a:pt x="464325" y="16585"/>
                      <a:pt x="505224" y="15696"/>
                      <a:pt x="541676" y="7696"/>
                    </a:cubicBezTo>
                    <a:cubicBezTo>
                      <a:pt x="637698" y="-12748"/>
                      <a:pt x="692822" y="5918"/>
                      <a:pt x="750613" y="83251"/>
                    </a:cubicBezTo>
                    <a:cubicBezTo>
                      <a:pt x="812849" y="167696"/>
                      <a:pt x="875085" y="252140"/>
                      <a:pt x="936432" y="337473"/>
                    </a:cubicBezTo>
                    <a:cubicBezTo>
                      <a:pt x="972885" y="387250"/>
                      <a:pt x="977331" y="427250"/>
                      <a:pt x="947991" y="468138"/>
                    </a:cubicBezTo>
                    <a:cubicBezTo>
                      <a:pt x="916873" y="512583"/>
                      <a:pt x="874196" y="525027"/>
                      <a:pt x="823518" y="510805"/>
                    </a:cubicBezTo>
                    <a:cubicBezTo>
                      <a:pt x="795067" y="502805"/>
                      <a:pt x="765727" y="495694"/>
                      <a:pt x="731053" y="486805"/>
                    </a:cubicBezTo>
                    <a:close/>
                    <a:moveTo>
                      <a:pt x="675929" y="148140"/>
                    </a:moveTo>
                    <a:cubicBezTo>
                      <a:pt x="636809" y="160585"/>
                      <a:pt x="603024" y="166807"/>
                      <a:pt x="573684" y="181918"/>
                    </a:cubicBezTo>
                    <a:cubicBezTo>
                      <a:pt x="513225" y="214806"/>
                      <a:pt x="457213" y="216584"/>
                      <a:pt x="395865" y="181029"/>
                    </a:cubicBezTo>
                    <a:cubicBezTo>
                      <a:pt x="364747" y="163251"/>
                      <a:pt x="325627" y="158807"/>
                      <a:pt x="285618" y="147251"/>
                    </a:cubicBezTo>
                    <a:cubicBezTo>
                      <a:pt x="285618" y="190807"/>
                      <a:pt x="282951" y="222806"/>
                      <a:pt x="286507" y="254806"/>
                    </a:cubicBezTo>
                    <a:cubicBezTo>
                      <a:pt x="288285" y="266362"/>
                      <a:pt x="302511" y="284139"/>
                      <a:pt x="314069" y="285917"/>
                    </a:cubicBezTo>
                    <a:cubicBezTo>
                      <a:pt x="410091" y="306362"/>
                      <a:pt x="431429" y="346361"/>
                      <a:pt x="388753" y="429916"/>
                    </a:cubicBezTo>
                    <a:cubicBezTo>
                      <a:pt x="451878" y="469028"/>
                      <a:pt x="514115" y="470805"/>
                      <a:pt x="579018" y="429028"/>
                    </a:cubicBezTo>
                    <a:cubicBezTo>
                      <a:pt x="552345" y="394361"/>
                      <a:pt x="537231" y="353472"/>
                      <a:pt x="575462" y="323250"/>
                    </a:cubicBezTo>
                    <a:cubicBezTo>
                      <a:pt x="604802" y="299250"/>
                      <a:pt x="646589" y="290361"/>
                      <a:pt x="688376" y="272584"/>
                    </a:cubicBezTo>
                    <a:cubicBezTo>
                      <a:pt x="684820" y="239695"/>
                      <a:pt x="681264" y="198806"/>
                      <a:pt x="675929" y="148140"/>
                    </a:cubicBezTo>
                    <a:close/>
                    <a:moveTo>
                      <a:pt x="727496" y="131251"/>
                    </a:moveTo>
                    <a:cubicBezTo>
                      <a:pt x="727496" y="164140"/>
                      <a:pt x="726607" y="183695"/>
                      <a:pt x="727496" y="202362"/>
                    </a:cubicBezTo>
                    <a:cubicBezTo>
                      <a:pt x="731942" y="258362"/>
                      <a:pt x="725718" y="320584"/>
                      <a:pt x="805736" y="332139"/>
                    </a:cubicBezTo>
                    <a:cubicBezTo>
                      <a:pt x="814627" y="333028"/>
                      <a:pt x="819962" y="355250"/>
                      <a:pt x="826185" y="367695"/>
                    </a:cubicBezTo>
                    <a:cubicBezTo>
                      <a:pt x="813738" y="369472"/>
                      <a:pt x="799512" y="374806"/>
                      <a:pt x="787954" y="372139"/>
                    </a:cubicBezTo>
                    <a:cubicBezTo>
                      <a:pt x="740833" y="361472"/>
                      <a:pt x="694600" y="345472"/>
                      <a:pt x="647478" y="337473"/>
                    </a:cubicBezTo>
                    <a:cubicBezTo>
                      <a:pt x="634142" y="335695"/>
                      <a:pt x="617249" y="354361"/>
                      <a:pt x="602134" y="364139"/>
                    </a:cubicBezTo>
                    <a:cubicBezTo>
                      <a:pt x="611914" y="377472"/>
                      <a:pt x="618138" y="399694"/>
                      <a:pt x="630585" y="403250"/>
                    </a:cubicBezTo>
                    <a:cubicBezTo>
                      <a:pt x="704380" y="426361"/>
                      <a:pt x="779953" y="447694"/>
                      <a:pt x="855525" y="464583"/>
                    </a:cubicBezTo>
                    <a:cubicBezTo>
                      <a:pt x="871529" y="468138"/>
                      <a:pt x="899980" y="452139"/>
                      <a:pt x="907982" y="437027"/>
                    </a:cubicBezTo>
                    <a:cubicBezTo>
                      <a:pt x="916873" y="421916"/>
                      <a:pt x="915094" y="391695"/>
                      <a:pt x="904425" y="377472"/>
                    </a:cubicBezTo>
                    <a:cubicBezTo>
                      <a:pt x="851969" y="298362"/>
                      <a:pt x="793289" y="220140"/>
                      <a:pt x="727496" y="131251"/>
                    </a:cubicBezTo>
                    <a:close/>
                    <a:moveTo>
                      <a:pt x="240275" y="152584"/>
                    </a:moveTo>
                    <a:cubicBezTo>
                      <a:pt x="235829" y="151696"/>
                      <a:pt x="232273" y="149918"/>
                      <a:pt x="227827" y="149029"/>
                    </a:cubicBezTo>
                    <a:cubicBezTo>
                      <a:pt x="170037" y="228140"/>
                      <a:pt x="109578" y="305473"/>
                      <a:pt x="55344" y="386361"/>
                    </a:cubicBezTo>
                    <a:cubicBezTo>
                      <a:pt x="30449" y="423694"/>
                      <a:pt x="63346" y="474361"/>
                      <a:pt x="108689" y="465472"/>
                    </a:cubicBezTo>
                    <a:cubicBezTo>
                      <a:pt x="186040" y="450361"/>
                      <a:pt x="262502" y="426361"/>
                      <a:pt x="338075" y="403250"/>
                    </a:cubicBezTo>
                    <a:cubicBezTo>
                      <a:pt x="349633" y="399694"/>
                      <a:pt x="356746" y="379250"/>
                      <a:pt x="365636" y="366806"/>
                    </a:cubicBezTo>
                    <a:cubicBezTo>
                      <a:pt x="350522" y="357028"/>
                      <a:pt x="337185" y="342806"/>
                      <a:pt x="320293" y="337473"/>
                    </a:cubicBezTo>
                    <a:cubicBezTo>
                      <a:pt x="307846" y="333917"/>
                      <a:pt x="291842" y="339250"/>
                      <a:pt x="277616" y="343695"/>
                    </a:cubicBezTo>
                    <a:cubicBezTo>
                      <a:pt x="251833" y="350806"/>
                      <a:pt x="227827" y="363250"/>
                      <a:pt x="202044" y="368583"/>
                    </a:cubicBezTo>
                    <a:cubicBezTo>
                      <a:pt x="186040" y="372139"/>
                      <a:pt x="168258" y="365917"/>
                      <a:pt x="150476" y="364139"/>
                    </a:cubicBezTo>
                    <a:cubicBezTo>
                      <a:pt x="162924" y="350806"/>
                      <a:pt x="175371" y="337473"/>
                      <a:pt x="188707" y="325028"/>
                    </a:cubicBezTo>
                    <a:cubicBezTo>
                      <a:pt x="192264" y="321472"/>
                      <a:pt x="202044" y="323250"/>
                      <a:pt x="204711" y="318806"/>
                    </a:cubicBezTo>
                    <a:cubicBezTo>
                      <a:pt x="217158" y="304584"/>
                      <a:pt x="235829" y="290361"/>
                      <a:pt x="238496" y="274362"/>
                    </a:cubicBezTo>
                    <a:cubicBezTo>
                      <a:pt x="242942" y="233473"/>
                      <a:pt x="240275" y="192584"/>
                      <a:pt x="240275" y="152584"/>
                    </a:cubicBezTo>
                    <a:close/>
                    <a:moveTo>
                      <a:pt x="697267" y="92140"/>
                    </a:moveTo>
                    <a:cubicBezTo>
                      <a:pt x="671484" y="54807"/>
                      <a:pt x="632364" y="38807"/>
                      <a:pt x="585242" y="49474"/>
                    </a:cubicBezTo>
                    <a:cubicBezTo>
                      <a:pt x="519449" y="64585"/>
                      <a:pt x="455435" y="67252"/>
                      <a:pt x="388753" y="49474"/>
                    </a:cubicBezTo>
                    <a:cubicBezTo>
                      <a:pt x="332740" y="34363"/>
                      <a:pt x="291842" y="56585"/>
                      <a:pt x="276727" y="92140"/>
                    </a:cubicBezTo>
                    <a:cubicBezTo>
                      <a:pt x="334518" y="111696"/>
                      <a:pt x="391420" y="133918"/>
                      <a:pt x="450100" y="150807"/>
                    </a:cubicBezTo>
                    <a:cubicBezTo>
                      <a:pt x="470549" y="157029"/>
                      <a:pt x="496333" y="157029"/>
                      <a:pt x="516782" y="151696"/>
                    </a:cubicBezTo>
                    <a:cubicBezTo>
                      <a:pt x="576351" y="134807"/>
                      <a:pt x="634142" y="113473"/>
                      <a:pt x="697267" y="92140"/>
                    </a:cubicBezTo>
                    <a:close/>
                    <a:moveTo>
                      <a:pt x="676818" y="441472"/>
                    </a:moveTo>
                    <a:cubicBezTo>
                      <a:pt x="544344" y="529472"/>
                      <a:pt x="418093" y="519694"/>
                      <a:pt x="287396" y="444138"/>
                    </a:cubicBezTo>
                    <a:cubicBezTo>
                      <a:pt x="287396" y="477027"/>
                      <a:pt x="290064" y="496583"/>
                      <a:pt x="286507" y="514360"/>
                    </a:cubicBezTo>
                    <a:cubicBezTo>
                      <a:pt x="279395" y="551694"/>
                      <a:pt x="297176" y="556138"/>
                      <a:pt x="328295" y="555249"/>
                    </a:cubicBezTo>
                    <a:cubicBezTo>
                      <a:pt x="409202" y="553472"/>
                      <a:pt x="490998" y="554360"/>
                      <a:pt x="571905" y="554360"/>
                    </a:cubicBezTo>
                    <a:cubicBezTo>
                      <a:pt x="606580" y="554360"/>
                      <a:pt x="641255" y="554360"/>
                      <a:pt x="676818" y="554360"/>
                    </a:cubicBezTo>
                    <a:cubicBezTo>
                      <a:pt x="676818" y="517916"/>
                      <a:pt x="676818" y="489472"/>
                      <a:pt x="676818" y="44147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947" name="Google Shape;947;p44"/>
              <p:cNvSpPr/>
              <p:nvPr/>
            </p:nvSpPr>
            <p:spPr>
              <a:xfrm>
                <a:off x="7509887" y="4323640"/>
                <a:ext cx="366401" cy="360948"/>
              </a:xfrm>
              <a:custGeom>
                <a:rect b="b" l="l" r="r" t="t"/>
                <a:pathLst>
                  <a:path extrusionOk="0" h="360948" w="366401">
                    <a:moveTo>
                      <a:pt x="180550" y="360918"/>
                    </a:moveTo>
                    <a:cubicBezTo>
                      <a:pt x="77416" y="359140"/>
                      <a:pt x="-2603" y="276474"/>
                      <a:pt x="65" y="176918"/>
                    </a:cubicBezTo>
                    <a:cubicBezTo>
                      <a:pt x="2732" y="74697"/>
                      <a:pt x="83639" y="-1747"/>
                      <a:pt x="187663" y="30"/>
                    </a:cubicBezTo>
                    <a:cubicBezTo>
                      <a:pt x="293465" y="1808"/>
                      <a:pt x="368148" y="80919"/>
                      <a:pt x="366370" y="188474"/>
                    </a:cubicBezTo>
                    <a:cubicBezTo>
                      <a:pt x="364592" y="288029"/>
                      <a:pt x="283685" y="362695"/>
                      <a:pt x="180550" y="360918"/>
                    </a:cubicBezTo>
                    <a:close/>
                    <a:moveTo>
                      <a:pt x="183217" y="312918"/>
                    </a:moveTo>
                    <a:cubicBezTo>
                      <a:pt x="262346" y="312918"/>
                      <a:pt x="319248" y="256918"/>
                      <a:pt x="319248" y="176918"/>
                    </a:cubicBezTo>
                    <a:cubicBezTo>
                      <a:pt x="320137" y="105808"/>
                      <a:pt x="258790" y="44475"/>
                      <a:pt x="186774" y="44475"/>
                    </a:cubicBezTo>
                    <a:cubicBezTo>
                      <a:pt x="109423" y="44475"/>
                      <a:pt x="47187" y="104919"/>
                      <a:pt x="48076" y="180474"/>
                    </a:cubicBezTo>
                    <a:cubicBezTo>
                      <a:pt x="48965" y="256918"/>
                      <a:pt x="104977" y="312029"/>
                      <a:pt x="183217" y="31291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grpSp>
        <p:grpSp>
          <p:nvGrpSpPr>
            <p:cNvPr id="948" name="Google Shape;948;p44"/>
            <p:cNvGrpSpPr/>
            <p:nvPr/>
          </p:nvGrpSpPr>
          <p:grpSpPr>
            <a:xfrm>
              <a:off x="9772455" y="2082613"/>
              <a:ext cx="501713" cy="711213"/>
              <a:chOff x="9674619" y="1978792"/>
              <a:chExt cx="675046" cy="956924"/>
            </a:xfrm>
          </p:grpSpPr>
          <p:sp>
            <p:nvSpPr>
              <p:cNvPr id="949" name="Google Shape;949;p44"/>
              <p:cNvSpPr/>
              <p:nvPr/>
            </p:nvSpPr>
            <p:spPr>
              <a:xfrm>
                <a:off x="9674619" y="1978792"/>
                <a:ext cx="675046" cy="956924"/>
              </a:xfrm>
              <a:custGeom>
                <a:rect b="b" l="l" r="r" t="t"/>
                <a:pathLst>
                  <a:path extrusionOk="0" h="956924" w="675046">
                    <a:moveTo>
                      <a:pt x="355905" y="0"/>
                    </a:moveTo>
                    <a:cubicBezTo>
                      <a:pt x="475932" y="3555"/>
                      <a:pt x="576399" y="65777"/>
                      <a:pt x="636857" y="183999"/>
                    </a:cubicBezTo>
                    <a:cubicBezTo>
                      <a:pt x="697315" y="302221"/>
                      <a:pt x="683979" y="422220"/>
                      <a:pt x="611074" y="533331"/>
                    </a:cubicBezTo>
                    <a:cubicBezTo>
                      <a:pt x="582623" y="575997"/>
                      <a:pt x="550615" y="616886"/>
                      <a:pt x="518608" y="657775"/>
                    </a:cubicBezTo>
                    <a:cubicBezTo>
                      <a:pt x="486601" y="700441"/>
                      <a:pt x="469708" y="746663"/>
                      <a:pt x="467930" y="800885"/>
                    </a:cubicBezTo>
                    <a:cubicBezTo>
                      <a:pt x="465263" y="891551"/>
                      <a:pt x="375465" y="963551"/>
                      <a:pt x="281221" y="956440"/>
                    </a:cubicBezTo>
                    <a:cubicBezTo>
                      <a:pt x="186088" y="949329"/>
                      <a:pt x="116739" y="869329"/>
                      <a:pt x="126519" y="776885"/>
                    </a:cubicBezTo>
                    <a:cubicBezTo>
                      <a:pt x="127408" y="767107"/>
                      <a:pt x="128298" y="754663"/>
                      <a:pt x="134521" y="747552"/>
                    </a:cubicBezTo>
                    <a:cubicBezTo>
                      <a:pt x="145190" y="733330"/>
                      <a:pt x="160305" y="711108"/>
                      <a:pt x="170085" y="711996"/>
                    </a:cubicBezTo>
                    <a:cubicBezTo>
                      <a:pt x="198536" y="716441"/>
                      <a:pt x="190534" y="739552"/>
                      <a:pt x="186088" y="760885"/>
                    </a:cubicBezTo>
                    <a:cubicBezTo>
                      <a:pt x="170974" y="834663"/>
                      <a:pt x="210983" y="893329"/>
                      <a:pt x="282110" y="902218"/>
                    </a:cubicBezTo>
                    <a:cubicBezTo>
                      <a:pt x="348792" y="910218"/>
                      <a:pt x="404805" y="862218"/>
                      <a:pt x="411028" y="791996"/>
                    </a:cubicBezTo>
                    <a:cubicBezTo>
                      <a:pt x="416363" y="725330"/>
                      <a:pt x="440368" y="666663"/>
                      <a:pt x="481266" y="613330"/>
                    </a:cubicBezTo>
                    <a:cubicBezTo>
                      <a:pt x="534612" y="543108"/>
                      <a:pt x="594181" y="477331"/>
                      <a:pt x="613741" y="386665"/>
                    </a:cubicBezTo>
                    <a:cubicBezTo>
                      <a:pt x="651083" y="215999"/>
                      <a:pt x="495492" y="44444"/>
                      <a:pt x="320341" y="55111"/>
                    </a:cubicBezTo>
                    <a:cubicBezTo>
                      <a:pt x="166528" y="64889"/>
                      <a:pt x="37610" y="205332"/>
                      <a:pt x="59837" y="367109"/>
                    </a:cubicBezTo>
                    <a:cubicBezTo>
                      <a:pt x="64283" y="397331"/>
                      <a:pt x="72285" y="428442"/>
                      <a:pt x="84732" y="455998"/>
                    </a:cubicBezTo>
                    <a:cubicBezTo>
                      <a:pt x="94512" y="478220"/>
                      <a:pt x="95401" y="495998"/>
                      <a:pt x="73174" y="502220"/>
                    </a:cubicBezTo>
                    <a:cubicBezTo>
                      <a:pt x="63394" y="504886"/>
                      <a:pt x="42056" y="488887"/>
                      <a:pt x="35832" y="477331"/>
                    </a:cubicBezTo>
                    <a:cubicBezTo>
                      <a:pt x="-16624" y="372443"/>
                      <a:pt x="-10401" y="268443"/>
                      <a:pt x="47390" y="168888"/>
                    </a:cubicBezTo>
                    <a:cubicBezTo>
                      <a:pt x="113183" y="56000"/>
                      <a:pt x="211872" y="1778"/>
                      <a:pt x="355905"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950" name="Google Shape;950;p44"/>
              <p:cNvSpPr/>
              <p:nvPr/>
            </p:nvSpPr>
            <p:spPr>
              <a:xfrm>
                <a:off x="9787023" y="2087724"/>
                <a:ext cx="451547" cy="388843"/>
              </a:xfrm>
              <a:custGeom>
                <a:rect b="b" l="l" r="r" t="t"/>
                <a:pathLst>
                  <a:path extrusionOk="0" h="388843" w="451547">
                    <a:moveTo>
                      <a:pt x="451547" y="224400"/>
                    </a:moveTo>
                    <a:cubicBezTo>
                      <a:pt x="451547" y="283067"/>
                      <a:pt x="431987" y="332844"/>
                      <a:pt x="391978" y="373733"/>
                    </a:cubicBezTo>
                    <a:cubicBezTo>
                      <a:pt x="382198" y="384399"/>
                      <a:pt x="360860" y="384399"/>
                      <a:pt x="344856" y="388844"/>
                    </a:cubicBezTo>
                    <a:cubicBezTo>
                      <a:pt x="346634" y="371955"/>
                      <a:pt x="342189" y="349733"/>
                      <a:pt x="351080" y="339955"/>
                    </a:cubicBezTo>
                    <a:cubicBezTo>
                      <a:pt x="412427" y="271511"/>
                      <a:pt x="400869" y="177289"/>
                      <a:pt x="363527" y="126623"/>
                    </a:cubicBezTo>
                    <a:cubicBezTo>
                      <a:pt x="319073" y="65290"/>
                      <a:pt x="236387" y="38623"/>
                      <a:pt x="171484" y="63512"/>
                    </a:cubicBezTo>
                    <a:cubicBezTo>
                      <a:pt x="88798" y="95512"/>
                      <a:pt x="44344" y="169289"/>
                      <a:pt x="55902" y="251067"/>
                    </a:cubicBezTo>
                    <a:cubicBezTo>
                      <a:pt x="56791" y="258178"/>
                      <a:pt x="62125" y="266178"/>
                      <a:pt x="60347" y="272400"/>
                    </a:cubicBezTo>
                    <a:cubicBezTo>
                      <a:pt x="55902" y="284844"/>
                      <a:pt x="48789" y="295511"/>
                      <a:pt x="42566" y="307067"/>
                    </a:cubicBezTo>
                    <a:cubicBezTo>
                      <a:pt x="31896" y="299955"/>
                      <a:pt x="15004" y="294622"/>
                      <a:pt x="11447" y="284844"/>
                    </a:cubicBezTo>
                    <a:cubicBezTo>
                      <a:pt x="-22338" y="204845"/>
                      <a:pt x="22116" y="83956"/>
                      <a:pt x="99467" y="37734"/>
                    </a:cubicBezTo>
                    <a:cubicBezTo>
                      <a:pt x="231942" y="-41376"/>
                      <a:pt x="380420" y="7512"/>
                      <a:pt x="437322" y="150623"/>
                    </a:cubicBezTo>
                    <a:cubicBezTo>
                      <a:pt x="446213" y="173734"/>
                      <a:pt x="447102" y="200400"/>
                      <a:pt x="451547" y="22440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951" name="Google Shape;951;p44"/>
              <p:cNvSpPr/>
              <p:nvPr/>
            </p:nvSpPr>
            <p:spPr>
              <a:xfrm>
                <a:off x="9846848" y="2351386"/>
                <a:ext cx="235508" cy="328381"/>
              </a:xfrm>
              <a:custGeom>
                <a:rect b="b" l="l" r="r" t="t"/>
                <a:pathLst>
                  <a:path extrusionOk="0" h="328381" w="235508">
                    <a:moveTo>
                      <a:pt x="73428" y="270070"/>
                    </a:moveTo>
                    <a:cubicBezTo>
                      <a:pt x="105436" y="222070"/>
                      <a:pt x="140110" y="174070"/>
                      <a:pt x="169450" y="124292"/>
                    </a:cubicBezTo>
                    <a:cubicBezTo>
                      <a:pt x="177452" y="110959"/>
                      <a:pt x="180119" y="78959"/>
                      <a:pt x="172117" y="73626"/>
                    </a:cubicBezTo>
                    <a:cubicBezTo>
                      <a:pt x="156114" y="62959"/>
                      <a:pt x="132108" y="61182"/>
                      <a:pt x="111659" y="62070"/>
                    </a:cubicBezTo>
                    <a:cubicBezTo>
                      <a:pt x="98323" y="62959"/>
                      <a:pt x="86765" y="77182"/>
                      <a:pt x="72539" y="80737"/>
                    </a:cubicBezTo>
                    <a:cubicBezTo>
                      <a:pt x="60092" y="85182"/>
                      <a:pt x="44978" y="84293"/>
                      <a:pt x="31641" y="85182"/>
                    </a:cubicBezTo>
                    <a:cubicBezTo>
                      <a:pt x="35198" y="68293"/>
                      <a:pt x="33419" y="46071"/>
                      <a:pt x="43199" y="36293"/>
                    </a:cubicBezTo>
                    <a:cubicBezTo>
                      <a:pt x="86765" y="-5485"/>
                      <a:pt x="164116" y="-11707"/>
                      <a:pt x="201458" y="20293"/>
                    </a:cubicBezTo>
                    <a:cubicBezTo>
                      <a:pt x="243245" y="55848"/>
                      <a:pt x="247690" y="111848"/>
                      <a:pt x="208570" y="173181"/>
                    </a:cubicBezTo>
                    <a:cubicBezTo>
                      <a:pt x="182787" y="214070"/>
                      <a:pt x="155225" y="254070"/>
                      <a:pt x="125885" y="292292"/>
                    </a:cubicBezTo>
                    <a:cubicBezTo>
                      <a:pt x="105436" y="318958"/>
                      <a:pt x="81430" y="341180"/>
                      <a:pt x="43199" y="319847"/>
                    </a:cubicBezTo>
                    <a:cubicBezTo>
                      <a:pt x="12970" y="302958"/>
                      <a:pt x="-8368" y="254958"/>
                      <a:pt x="3190" y="225625"/>
                    </a:cubicBezTo>
                    <a:cubicBezTo>
                      <a:pt x="6747" y="216736"/>
                      <a:pt x="18305" y="205181"/>
                      <a:pt x="27196" y="204292"/>
                    </a:cubicBezTo>
                    <a:cubicBezTo>
                      <a:pt x="35198" y="204292"/>
                      <a:pt x="47645" y="214959"/>
                      <a:pt x="52090" y="223847"/>
                    </a:cubicBezTo>
                    <a:cubicBezTo>
                      <a:pt x="58314" y="238070"/>
                      <a:pt x="59203" y="254070"/>
                      <a:pt x="61870" y="269181"/>
                    </a:cubicBezTo>
                    <a:cubicBezTo>
                      <a:pt x="66316" y="270070"/>
                      <a:pt x="69872" y="270070"/>
                      <a:pt x="73428" y="2700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grpSp>
        <p:grpSp>
          <p:nvGrpSpPr>
            <p:cNvPr id="952" name="Google Shape;952;p44"/>
            <p:cNvGrpSpPr/>
            <p:nvPr/>
          </p:nvGrpSpPr>
          <p:grpSpPr>
            <a:xfrm>
              <a:off x="7316629" y="2185149"/>
              <a:ext cx="772530" cy="567825"/>
              <a:chOff x="7194308" y="2095887"/>
              <a:chExt cx="965596" cy="709732"/>
            </a:xfrm>
          </p:grpSpPr>
          <p:sp>
            <p:nvSpPr>
              <p:cNvPr id="953" name="Google Shape;953;p44"/>
              <p:cNvSpPr/>
              <p:nvPr/>
            </p:nvSpPr>
            <p:spPr>
              <a:xfrm>
                <a:off x="7194308" y="2095887"/>
                <a:ext cx="965596" cy="709732"/>
              </a:xfrm>
              <a:custGeom>
                <a:rect b="b" l="l" r="r" t="t"/>
                <a:pathLst>
                  <a:path extrusionOk="0" h="709732" w="965596">
                    <a:moveTo>
                      <a:pt x="477458" y="709568"/>
                    </a:moveTo>
                    <a:cubicBezTo>
                      <a:pt x="273857" y="704234"/>
                      <a:pt x="134269" y="595790"/>
                      <a:pt x="26689" y="432236"/>
                    </a:cubicBezTo>
                    <a:cubicBezTo>
                      <a:pt x="-10652" y="375347"/>
                      <a:pt x="-7096" y="331792"/>
                      <a:pt x="26689" y="274903"/>
                    </a:cubicBezTo>
                    <a:cubicBezTo>
                      <a:pt x="152051" y="67793"/>
                      <a:pt x="354764" y="-35318"/>
                      <a:pt x="580593" y="10904"/>
                    </a:cubicBezTo>
                    <a:cubicBezTo>
                      <a:pt x="764634" y="48237"/>
                      <a:pt x="881105" y="171793"/>
                      <a:pt x="962012" y="334458"/>
                    </a:cubicBezTo>
                    <a:cubicBezTo>
                      <a:pt x="967347" y="346014"/>
                      <a:pt x="966458" y="363792"/>
                      <a:pt x="961123" y="376236"/>
                    </a:cubicBezTo>
                    <a:cubicBezTo>
                      <a:pt x="882883" y="545124"/>
                      <a:pt x="706844" y="715790"/>
                      <a:pt x="477458" y="709568"/>
                    </a:cubicBezTo>
                    <a:close/>
                    <a:moveTo>
                      <a:pt x="899776" y="354014"/>
                    </a:moveTo>
                    <a:cubicBezTo>
                      <a:pt x="832205" y="249125"/>
                      <a:pt x="639273" y="154904"/>
                      <a:pt x="522802" y="170015"/>
                    </a:cubicBezTo>
                    <a:cubicBezTo>
                      <a:pt x="628604" y="212681"/>
                      <a:pt x="681949" y="291792"/>
                      <a:pt x="665056" y="382458"/>
                    </a:cubicBezTo>
                    <a:cubicBezTo>
                      <a:pt x="647275" y="476680"/>
                      <a:pt x="570813" y="541568"/>
                      <a:pt x="478347" y="540680"/>
                    </a:cubicBezTo>
                    <a:cubicBezTo>
                      <a:pt x="390327" y="539791"/>
                      <a:pt x="310309" y="478458"/>
                      <a:pt x="296084" y="394014"/>
                    </a:cubicBezTo>
                    <a:cubicBezTo>
                      <a:pt x="290749" y="362014"/>
                      <a:pt x="292527" y="324681"/>
                      <a:pt x="303197" y="293570"/>
                    </a:cubicBezTo>
                    <a:cubicBezTo>
                      <a:pt x="313866" y="263348"/>
                      <a:pt x="335204" y="233125"/>
                      <a:pt x="359209" y="210903"/>
                    </a:cubicBezTo>
                    <a:cubicBezTo>
                      <a:pt x="381437" y="189570"/>
                      <a:pt x="413444" y="178904"/>
                      <a:pt x="441895" y="163792"/>
                    </a:cubicBezTo>
                    <a:cubicBezTo>
                      <a:pt x="287193" y="174459"/>
                      <a:pt x="155607" y="229570"/>
                      <a:pt x="56029" y="351347"/>
                    </a:cubicBezTo>
                    <a:cubicBezTo>
                      <a:pt x="237404" y="607346"/>
                      <a:pt x="731738" y="607346"/>
                      <a:pt x="899776" y="354014"/>
                    </a:cubicBezTo>
                    <a:close/>
                    <a:moveTo>
                      <a:pt x="485460" y="226903"/>
                    </a:moveTo>
                    <a:cubicBezTo>
                      <a:pt x="411666" y="225126"/>
                      <a:pt x="353875" y="275792"/>
                      <a:pt x="352097" y="346014"/>
                    </a:cubicBezTo>
                    <a:cubicBezTo>
                      <a:pt x="349429" y="423347"/>
                      <a:pt x="403664" y="482013"/>
                      <a:pt x="477458" y="483791"/>
                    </a:cubicBezTo>
                    <a:cubicBezTo>
                      <a:pt x="548585" y="485569"/>
                      <a:pt x="609044" y="427791"/>
                      <a:pt x="609933" y="356681"/>
                    </a:cubicBezTo>
                    <a:cubicBezTo>
                      <a:pt x="610822" y="285570"/>
                      <a:pt x="555698" y="228681"/>
                      <a:pt x="485460" y="226903"/>
                    </a:cubicBezTo>
                    <a:close/>
                    <a:moveTo>
                      <a:pt x="211620" y="550457"/>
                    </a:moveTo>
                    <a:cubicBezTo>
                      <a:pt x="358320" y="685568"/>
                      <a:pt x="623269" y="684679"/>
                      <a:pt x="753965" y="546902"/>
                    </a:cubicBezTo>
                    <a:cubicBezTo>
                      <a:pt x="570813" y="621568"/>
                      <a:pt x="391216" y="622457"/>
                      <a:pt x="211620" y="550457"/>
                    </a:cubicBezTo>
                    <a:close/>
                    <a:moveTo>
                      <a:pt x="745074" y="157570"/>
                    </a:moveTo>
                    <a:cubicBezTo>
                      <a:pt x="617935" y="23349"/>
                      <a:pt x="328980" y="28682"/>
                      <a:pt x="208953" y="162015"/>
                    </a:cubicBezTo>
                    <a:cubicBezTo>
                      <a:pt x="385882" y="88237"/>
                      <a:pt x="561922" y="88237"/>
                      <a:pt x="745074" y="1575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954" name="Google Shape;954;p44"/>
              <p:cNvSpPr/>
              <p:nvPr/>
            </p:nvSpPr>
            <p:spPr>
              <a:xfrm>
                <a:off x="7583732" y="2358333"/>
                <a:ext cx="179625" cy="180472"/>
              </a:xfrm>
              <a:custGeom>
                <a:rect b="b" l="l" r="r" t="t"/>
                <a:pathLst>
                  <a:path extrusionOk="0" h="180472" w="179625">
                    <a:moveTo>
                      <a:pt x="179611" y="93346"/>
                    </a:moveTo>
                    <a:cubicBezTo>
                      <a:pt x="178722" y="144901"/>
                      <a:pt x="141380" y="181346"/>
                      <a:pt x="88924" y="180457"/>
                    </a:cubicBezTo>
                    <a:cubicBezTo>
                      <a:pt x="39134" y="179568"/>
                      <a:pt x="-875" y="138679"/>
                      <a:pt x="15" y="89791"/>
                    </a:cubicBezTo>
                    <a:cubicBezTo>
                      <a:pt x="904" y="43568"/>
                      <a:pt x="46247" y="-876"/>
                      <a:pt x="92480" y="13"/>
                    </a:cubicBezTo>
                    <a:cubicBezTo>
                      <a:pt x="140491" y="902"/>
                      <a:pt x="180500" y="44457"/>
                      <a:pt x="179611" y="93346"/>
                    </a:cubicBezTo>
                    <a:close/>
                    <a:moveTo>
                      <a:pt x="136045" y="94235"/>
                    </a:moveTo>
                    <a:cubicBezTo>
                      <a:pt x="114707" y="77346"/>
                      <a:pt x="102260" y="61346"/>
                      <a:pt x="92480" y="62235"/>
                    </a:cubicBezTo>
                    <a:cubicBezTo>
                      <a:pt x="80922" y="63124"/>
                      <a:pt x="70253" y="80013"/>
                      <a:pt x="59584" y="90679"/>
                    </a:cubicBezTo>
                    <a:cubicBezTo>
                      <a:pt x="69364" y="101346"/>
                      <a:pt x="78255" y="118235"/>
                      <a:pt x="89813" y="120901"/>
                    </a:cubicBezTo>
                    <a:cubicBezTo>
                      <a:pt x="99593" y="122679"/>
                      <a:pt x="112929" y="108457"/>
                      <a:pt x="136045" y="9423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grpSp>
        <p:sp>
          <p:nvSpPr>
            <p:cNvPr id="955" name="Google Shape;955;p44"/>
            <p:cNvSpPr txBox="1"/>
            <p:nvPr/>
          </p:nvSpPr>
          <p:spPr>
            <a:xfrm>
              <a:off x="7307894" y="3517897"/>
              <a:ext cx="3111687" cy="603546"/>
            </a:xfrm>
            <a:prstGeom prst="rect">
              <a:avLst/>
            </a:prstGeom>
            <a:noFill/>
            <a:ln>
              <a:noFill/>
            </a:ln>
          </p:spPr>
          <p:txBody>
            <a:bodyPr anchorCtr="0" anchor="t" bIns="45700" lIns="91425" spcFirstLastPara="1" rIns="91425" wrap="square" tIns="45700">
              <a:noAutofit/>
            </a:bodyPr>
            <a:lstStyle/>
            <a:p>
              <a:pPr indent="0" lvl="0" marL="0" marR="0" rtl="0" algn="ctr">
                <a:lnSpc>
                  <a:spcPct val="50833"/>
                </a:lnSpc>
                <a:spcBef>
                  <a:spcPts val="0"/>
                </a:spcBef>
                <a:spcAft>
                  <a:spcPts val="0"/>
                </a:spcAft>
                <a:buClr>
                  <a:srgbClr val="E8A116"/>
                </a:buClr>
                <a:buSzPts val="4800"/>
                <a:buFont typeface="Arial"/>
                <a:buNone/>
              </a:pPr>
              <a:r>
                <a:rPr b="1" i="0" lang="en-IE" sz="4800">
                  <a:solidFill>
                    <a:srgbClr val="296B5F"/>
                  </a:solidFill>
                  <a:latin typeface="Calibri"/>
                  <a:ea typeface="Calibri"/>
                  <a:cs typeface="Calibri"/>
                  <a:sym typeface="Calibri"/>
                </a:rPr>
                <a:t>V.A.R.K</a:t>
              </a:r>
              <a:endParaRPr/>
            </a:p>
          </p:txBody>
        </p:sp>
        <p:sp>
          <p:nvSpPr>
            <p:cNvPr id="956" name="Google Shape;956;p44"/>
            <p:cNvSpPr txBox="1"/>
            <p:nvPr/>
          </p:nvSpPr>
          <p:spPr>
            <a:xfrm>
              <a:off x="6927885" y="5597766"/>
              <a:ext cx="1522804" cy="421413"/>
            </a:xfrm>
            <a:prstGeom prst="rect">
              <a:avLst/>
            </a:prstGeom>
            <a:noFill/>
            <a:ln>
              <a:noFill/>
            </a:ln>
          </p:spPr>
          <p:txBody>
            <a:bodyPr anchorCtr="0" anchor="t" bIns="45700" lIns="91425" spcFirstLastPara="1" rIns="91425" wrap="square" tIns="45700">
              <a:noAutofit/>
            </a:bodyPr>
            <a:lstStyle/>
            <a:p>
              <a:pPr indent="0" lvl="0" marL="0" marR="0" rtl="0" algn="ctr">
                <a:lnSpc>
                  <a:spcPct val="87142"/>
                </a:lnSpc>
                <a:spcBef>
                  <a:spcPts val="0"/>
                </a:spcBef>
                <a:spcAft>
                  <a:spcPts val="0"/>
                </a:spcAft>
                <a:buClr>
                  <a:srgbClr val="E8A116"/>
                </a:buClr>
                <a:buSzPts val="2800"/>
                <a:buFont typeface="Arial"/>
                <a:buNone/>
              </a:pPr>
              <a:r>
                <a:rPr b="0" i="0" lang="en-IE" sz="2800">
                  <a:solidFill>
                    <a:srgbClr val="296B5F"/>
                  </a:solidFill>
                  <a:latin typeface="Calibri"/>
                  <a:ea typeface="Calibri"/>
                  <a:cs typeface="Calibri"/>
                  <a:sym typeface="Calibri"/>
                </a:rPr>
                <a:t>Read/Write</a:t>
              </a:r>
              <a:endParaRPr/>
            </a:p>
          </p:txBody>
        </p:sp>
        <p:sp>
          <p:nvSpPr>
            <p:cNvPr id="957" name="Google Shape;957;p44"/>
            <p:cNvSpPr txBox="1"/>
            <p:nvPr/>
          </p:nvSpPr>
          <p:spPr>
            <a:xfrm>
              <a:off x="9176656" y="5598579"/>
              <a:ext cx="1522804" cy="421413"/>
            </a:xfrm>
            <a:prstGeom prst="rect">
              <a:avLst/>
            </a:prstGeom>
            <a:noFill/>
            <a:ln>
              <a:noFill/>
            </a:ln>
          </p:spPr>
          <p:txBody>
            <a:bodyPr anchorCtr="0" anchor="t" bIns="45700" lIns="91425" spcFirstLastPara="1" rIns="91425" wrap="square" tIns="45700">
              <a:noAutofit/>
            </a:bodyPr>
            <a:lstStyle/>
            <a:p>
              <a:pPr indent="0" lvl="0" marL="0" marR="0" rtl="0" algn="ctr">
                <a:lnSpc>
                  <a:spcPct val="87142"/>
                </a:lnSpc>
                <a:spcBef>
                  <a:spcPts val="0"/>
                </a:spcBef>
                <a:spcAft>
                  <a:spcPts val="0"/>
                </a:spcAft>
                <a:buClr>
                  <a:srgbClr val="E8A116"/>
                </a:buClr>
                <a:buSzPts val="2800"/>
                <a:buFont typeface="Arial"/>
                <a:buNone/>
              </a:pPr>
              <a:r>
                <a:rPr b="0" i="0" lang="en-IE" sz="2800">
                  <a:solidFill>
                    <a:srgbClr val="296B5F"/>
                  </a:solidFill>
                  <a:latin typeface="Calibri"/>
                  <a:ea typeface="Calibri"/>
                  <a:cs typeface="Calibri"/>
                  <a:sym typeface="Calibri"/>
                </a:rPr>
                <a:t>Kinesthetic</a:t>
              </a:r>
              <a:endParaRPr b="0" i="0" sz="2800">
                <a:solidFill>
                  <a:srgbClr val="296B5F"/>
                </a:solidFill>
                <a:latin typeface="Calibri"/>
                <a:ea typeface="Calibri"/>
                <a:cs typeface="Calibri"/>
                <a:sym typeface="Calibri"/>
              </a:endParaRPr>
            </a:p>
          </p:txBody>
        </p:sp>
        <p:sp>
          <p:nvSpPr>
            <p:cNvPr id="958" name="Google Shape;958;p44"/>
            <p:cNvSpPr txBox="1"/>
            <p:nvPr/>
          </p:nvSpPr>
          <p:spPr>
            <a:xfrm>
              <a:off x="6927885" y="1533017"/>
              <a:ext cx="1522804" cy="421413"/>
            </a:xfrm>
            <a:prstGeom prst="rect">
              <a:avLst/>
            </a:prstGeom>
            <a:noFill/>
            <a:ln>
              <a:noFill/>
            </a:ln>
          </p:spPr>
          <p:txBody>
            <a:bodyPr anchorCtr="0" anchor="t" bIns="45700" lIns="91425" spcFirstLastPara="1" rIns="91425" wrap="square" tIns="45700">
              <a:noAutofit/>
            </a:bodyPr>
            <a:lstStyle/>
            <a:p>
              <a:pPr indent="0" lvl="0" marL="0" marR="0" rtl="0" algn="ctr">
                <a:lnSpc>
                  <a:spcPct val="87142"/>
                </a:lnSpc>
                <a:spcBef>
                  <a:spcPts val="0"/>
                </a:spcBef>
                <a:spcAft>
                  <a:spcPts val="0"/>
                </a:spcAft>
                <a:buClr>
                  <a:srgbClr val="E8A116"/>
                </a:buClr>
                <a:buSzPts val="2800"/>
                <a:buFont typeface="Arial"/>
                <a:buNone/>
              </a:pPr>
              <a:r>
                <a:rPr b="0" i="0" lang="en-IE" sz="2800">
                  <a:solidFill>
                    <a:srgbClr val="296B5F"/>
                  </a:solidFill>
                  <a:latin typeface="Calibri"/>
                  <a:ea typeface="Calibri"/>
                  <a:cs typeface="Calibri"/>
                  <a:sym typeface="Calibri"/>
                </a:rPr>
                <a:t>Visual</a:t>
              </a:r>
              <a:endParaRPr/>
            </a:p>
          </p:txBody>
        </p:sp>
        <p:sp>
          <p:nvSpPr>
            <p:cNvPr id="959" name="Google Shape;959;p44"/>
            <p:cNvSpPr txBox="1"/>
            <p:nvPr/>
          </p:nvSpPr>
          <p:spPr>
            <a:xfrm>
              <a:off x="9176656" y="1533831"/>
              <a:ext cx="1522804" cy="421413"/>
            </a:xfrm>
            <a:prstGeom prst="rect">
              <a:avLst/>
            </a:prstGeom>
            <a:noFill/>
            <a:ln>
              <a:noFill/>
            </a:ln>
          </p:spPr>
          <p:txBody>
            <a:bodyPr anchorCtr="0" anchor="t" bIns="45700" lIns="91425" spcFirstLastPara="1" rIns="91425" wrap="square" tIns="45700">
              <a:noAutofit/>
            </a:bodyPr>
            <a:lstStyle/>
            <a:p>
              <a:pPr indent="0" lvl="0" marL="0" marR="0" rtl="0" algn="ctr">
                <a:lnSpc>
                  <a:spcPct val="87142"/>
                </a:lnSpc>
                <a:spcBef>
                  <a:spcPts val="0"/>
                </a:spcBef>
                <a:spcAft>
                  <a:spcPts val="0"/>
                </a:spcAft>
                <a:buClr>
                  <a:srgbClr val="E8A116"/>
                </a:buClr>
                <a:buSzPts val="2800"/>
                <a:buFont typeface="Arial"/>
                <a:buNone/>
              </a:pPr>
              <a:r>
                <a:rPr b="0" i="0" lang="en-IE" sz="2800">
                  <a:solidFill>
                    <a:srgbClr val="296B5F"/>
                  </a:solidFill>
                  <a:latin typeface="Calibri"/>
                  <a:ea typeface="Calibri"/>
                  <a:cs typeface="Calibri"/>
                  <a:sym typeface="Calibri"/>
                </a:rPr>
                <a:t>Auditory</a:t>
              </a:r>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45"/>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5" name="Google Shape;965;p45"/>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Exercise:	</a:t>
            </a:r>
            <a:r>
              <a:rPr lang="en-IE" sz="1800"/>
              <a:t>What’s your learning preference? Follow the link to this learning style quiz: </a:t>
            </a:r>
            <a:r>
              <a:rPr lang="en-IE" sz="1800" u="sng">
                <a:solidFill>
                  <a:srgbClr val="87AF3F"/>
                </a:solidFill>
                <a:hlinkClick r:id="rId3">
                  <a:extLst>
                    <a:ext uri="{A12FA001-AC4F-418D-AE19-62706E023703}">
                      <ahyp:hlinkClr val="tx"/>
                    </a:ext>
                  </a:extLst>
                </a:hlinkClick>
              </a:rPr>
              <a:t>http://www.educationplanner.org/students/self-assessments/learning-styles-quiz.shtml?event=results&amp;A=5&amp;V=13&amp;T=2</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Websites</a:t>
            </a:r>
            <a:r>
              <a:rPr lang="en-IE" sz="1800"/>
              <a:t>: 	</a:t>
            </a:r>
            <a:r>
              <a:rPr lang="en-IE" sz="1800" u="sng">
                <a:solidFill>
                  <a:srgbClr val="87AF3F"/>
                </a:solidFill>
                <a:hlinkClick r:id="rId4">
                  <a:extLst>
                    <a:ext uri="{A12FA001-AC4F-418D-AE19-62706E023703}">
                      <ahyp:hlinkClr val="tx"/>
                    </a:ext>
                  </a:extLst>
                </a:hlinkClick>
              </a:rPr>
              <a:t>https://vark-learn.com/</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YouTube</a:t>
            </a:r>
            <a:r>
              <a:rPr lang="en-IE" sz="1800"/>
              <a:t>: 	Neil D. Fleming Describes the different learners VARK identifies. </a:t>
            </a:r>
            <a:r>
              <a:rPr lang="en-IE" sz="1800" u="sng">
                <a:solidFill>
                  <a:srgbClr val="87AF3F"/>
                </a:solidFill>
                <a:hlinkClick r:id="rId5">
                  <a:extLst>
                    <a:ext uri="{A12FA001-AC4F-418D-AE19-62706E023703}">
                      <ahyp:hlinkClr val="tx"/>
                    </a:ext>
                  </a:extLst>
                </a:hlinkClick>
              </a:rPr>
              <a:t>https://www.youtube.com/watch?v=Pu3gIN8WgYk</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Publication:	</a:t>
            </a:r>
            <a:r>
              <a:rPr lang="en-IE" sz="1800"/>
              <a:t>Fleming, N.D. and Mills, C., 1992. Not another inventory, rather a catalyst for reflection. To improve the academy, 11(1), pp.137-155.</a:t>
            </a:r>
            <a:endParaRPr/>
          </a:p>
          <a:p>
            <a:pPr indent="-1255713" lvl="0" marL="1255713" rtl="0" algn="l">
              <a:lnSpc>
                <a:spcPct val="90000"/>
              </a:lnSpc>
              <a:spcBef>
                <a:spcPts val="1000"/>
              </a:spcBef>
              <a:spcAft>
                <a:spcPts val="0"/>
              </a:spcAft>
              <a:buClr>
                <a:srgbClr val="424242"/>
              </a:buClr>
              <a:buSzPts val="1800"/>
              <a:buNone/>
            </a:pPr>
            <a:r>
              <a:rPr lang="en-IE" sz="1800"/>
              <a:t>	Fleming, N.D; (1995), I'm different; not dumb. Modes of presentation (VARK) in the tertiary classroom, in Zelmer,A., (ed.) Research and Development in Higher Education, Proceedings of the 1995 Annual Conference of the Higher Education and Research Development Society of Australasia (HERDSA),HERDSA, Volume 18, pp. 308 - 313</a:t>
            </a:r>
            <a:endParaRPr/>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t/>
            </a:r>
            <a:endParaRPr sz="1800"/>
          </a:p>
          <a:p>
            <a:pPr indent="-1141413" lvl="0" marL="1255713" rtl="0" algn="l">
              <a:lnSpc>
                <a:spcPct val="100000"/>
              </a:lnSpc>
              <a:spcBef>
                <a:spcPts val="400"/>
              </a:spcBef>
              <a:spcAft>
                <a:spcPts val="0"/>
              </a:spcAft>
              <a:buClr>
                <a:srgbClr val="E8A116"/>
              </a:buClr>
              <a:buSzPts val="1800"/>
              <a:buFont typeface="Arial"/>
              <a:buNone/>
            </a:pPr>
            <a:r>
              <a:t/>
            </a:r>
            <a:endParaRPr sz="1800"/>
          </a:p>
        </p:txBody>
      </p:sp>
      <p:sp>
        <p:nvSpPr>
          <p:cNvPr id="966" name="Google Shape;966;p45"/>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967" name="Google Shape;967;p45"/>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46"/>
          <p:cNvSpPr txBox="1"/>
          <p:nvPr>
            <p:ph idx="1" type="body"/>
          </p:nvPr>
        </p:nvSpPr>
        <p:spPr>
          <a:xfrm>
            <a:off x="1001762" y="1524912"/>
            <a:ext cx="4676539" cy="380817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000"/>
              <a:buNone/>
            </a:pPr>
            <a:r>
              <a:rPr lang="en-IE"/>
              <a:t>If you cant explain it simply, you don’t understand it well enough</a:t>
            </a:r>
            <a:endParaRPr/>
          </a:p>
        </p:txBody>
      </p:sp>
      <p:sp>
        <p:nvSpPr>
          <p:cNvPr id="973" name="Google Shape;973;p46"/>
          <p:cNvSpPr txBox="1"/>
          <p:nvPr/>
        </p:nvSpPr>
        <p:spPr>
          <a:xfrm>
            <a:off x="1759343" y="4641330"/>
            <a:ext cx="3161377" cy="505777"/>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None/>
            </a:pPr>
            <a:r>
              <a:rPr b="1" lang="en-IE" sz="2200">
                <a:solidFill>
                  <a:srgbClr val="F1983D"/>
                </a:solidFill>
                <a:latin typeface="Calibri"/>
                <a:ea typeface="Calibri"/>
                <a:cs typeface="Calibri"/>
                <a:sym typeface="Calibri"/>
              </a:rPr>
              <a:t>Albert Einstein</a:t>
            </a:r>
            <a:endParaRPr sz="1800">
              <a:solidFill>
                <a:schemeClr val="dk1"/>
              </a:solidFill>
              <a:latin typeface="Calibri"/>
              <a:ea typeface="Calibri"/>
              <a:cs typeface="Calibri"/>
              <a:sym typeface="Calibri"/>
            </a:endParaRPr>
          </a:p>
        </p:txBody>
      </p:sp>
      <p:pic>
        <p:nvPicPr>
          <p:cNvPr id="974" name="Google Shape;974;p46"/>
          <p:cNvPicPr preferRelativeResize="0"/>
          <p:nvPr>
            <p:ph idx="2" type="pic"/>
          </p:nvPr>
        </p:nvPicPr>
        <p:blipFill rotWithShape="1">
          <a:blip r:embed="rId3">
            <a:alphaModFix/>
          </a:blip>
          <a:srcRect b="0" l="12863" r="12862" t="0"/>
          <a:stretch/>
        </p:blipFill>
        <p:spPr>
          <a:xfrm>
            <a:off x="6096000" y="1404749"/>
            <a:ext cx="5239644" cy="4704418"/>
          </a:xfrm>
          <a:prstGeom prst="rect">
            <a:avLst/>
          </a:prstGeom>
          <a:solidFill>
            <a:srgbClr val="D8D8D8"/>
          </a:solidFill>
          <a:ln>
            <a:noFill/>
          </a:ln>
        </p:spPr>
      </p:pic>
      <p:grpSp>
        <p:nvGrpSpPr>
          <p:cNvPr id="975" name="Google Shape;975;p46"/>
          <p:cNvGrpSpPr/>
          <p:nvPr/>
        </p:nvGrpSpPr>
        <p:grpSpPr>
          <a:xfrm>
            <a:off x="5107779" y="748833"/>
            <a:ext cx="1487826" cy="1083162"/>
            <a:chOff x="3400450" y="986392"/>
            <a:chExt cx="1487826" cy="1083162"/>
          </a:xfrm>
        </p:grpSpPr>
        <p:sp>
          <p:nvSpPr>
            <p:cNvPr id="976" name="Google Shape;976;p46"/>
            <p:cNvSpPr/>
            <p:nvPr/>
          </p:nvSpPr>
          <p:spPr>
            <a:xfrm>
              <a:off x="3400450" y="986392"/>
              <a:ext cx="1367826" cy="997498"/>
            </a:xfrm>
            <a:custGeom>
              <a:rect b="b" l="l" r="r" t="t"/>
              <a:pathLst>
                <a:path extrusionOk="0" h="671727" w="92111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983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77" name="Google Shape;977;p46"/>
            <p:cNvSpPr/>
            <p:nvPr/>
          </p:nvSpPr>
          <p:spPr>
            <a:xfrm>
              <a:off x="3400450" y="986392"/>
              <a:ext cx="1487826" cy="1083162"/>
            </a:xfrm>
            <a:custGeom>
              <a:rect b="b" l="l" r="r" t="t"/>
              <a:pathLst>
                <a:path extrusionOk="0" h="669931" w="920214">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978" name="Google Shape;978;p46"/>
          <p:cNvSpPr txBox="1"/>
          <p:nvPr/>
        </p:nvSpPr>
        <p:spPr>
          <a:xfrm>
            <a:off x="6205587" y="347006"/>
            <a:ext cx="7904098" cy="803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8A116"/>
              </a:buClr>
              <a:buSzPts val="2800"/>
              <a:buFont typeface="Arial"/>
              <a:buNone/>
            </a:pPr>
            <a:r>
              <a:rPr b="1" lang="en-IE" sz="2800">
                <a:solidFill>
                  <a:srgbClr val="E8A116"/>
                </a:solidFill>
                <a:latin typeface="Calibri"/>
                <a:ea typeface="Calibri"/>
                <a:cs typeface="Calibri"/>
                <a:sym typeface="Calibri"/>
              </a:rPr>
              <a:t>4.3 Communication in Training Delivery</a:t>
            </a:r>
            <a:endParaRPr b="1" sz="2800">
              <a:solidFill>
                <a:srgbClr val="E8A116"/>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b="1" sz="2800">
              <a:solidFill>
                <a:srgbClr val="E8A116"/>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47"/>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4" name="Google Shape;984;p47"/>
          <p:cNvSpPr txBox="1"/>
          <p:nvPr>
            <p:ph idx="1" type="body"/>
          </p:nvPr>
        </p:nvSpPr>
        <p:spPr>
          <a:xfrm>
            <a:off x="844062" y="2322786"/>
            <a:ext cx="10743335" cy="3428836"/>
          </a:xfrm>
          <a:prstGeom prst="rect">
            <a:avLst/>
          </a:prstGeom>
          <a:noFill/>
          <a:ln>
            <a:noFill/>
          </a:ln>
        </p:spPr>
        <p:txBody>
          <a:bodyPr anchorCtr="0" anchor="t" bIns="45700" lIns="91425" spcFirstLastPara="1" rIns="91425" wrap="square" tIns="45700">
            <a:noAutofit/>
          </a:bodyPr>
          <a:lstStyle/>
          <a:p>
            <a:pPr indent="-342900" lvl="0" marL="342900" rtl="0" algn="l">
              <a:lnSpc>
                <a:spcPct val="106363"/>
              </a:lnSpc>
              <a:spcBef>
                <a:spcPts val="0"/>
              </a:spcBef>
              <a:spcAft>
                <a:spcPts val="0"/>
              </a:spcAft>
              <a:buClr>
                <a:srgbClr val="E8A116"/>
              </a:buClr>
              <a:buSzPts val="2200"/>
              <a:buFont typeface="Arial"/>
              <a:buChar char="•"/>
            </a:pPr>
            <a:r>
              <a:rPr b="1" lang="en-IE" sz="2200">
                <a:solidFill>
                  <a:srgbClr val="454545"/>
                </a:solidFill>
              </a:rPr>
              <a:t>Good communication </a:t>
            </a:r>
            <a:r>
              <a:rPr lang="en-IE" sz="2200">
                <a:solidFill>
                  <a:srgbClr val="454545"/>
                </a:solidFill>
              </a:rPr>
              <a:t>and free exchange of ideas and information is key to effective training</a:t>
            </a:r>
            <a:endParaRPr/>
          </a:p>
          <a:p>
            <a:pPr indent="-342900" lvl="0" marL="342900" rtl="0" algn="l">
              <a:lnSpc>
                <a:spcPct val="106363"/>
              </a:lnSpc>
              <a:spcBef>
                <a:spcPts val="0"/>
              </a:spcBef>
              <a:spcAft>
                <a:spcPts val="0"/>
              </a:spcAft>
              <a:buClr>
                <a:srgbClr val="E8A116"/>
              </a:buClr>
              <a:buSzPts val="2200"/>
              <a:buFont typeface="Arial"/>
              <a:buChar char="•"/>
            </a:pPr>
            <a:r>
              <a:rPr b="1" lang="en-IE" sz="2200">
                <a:solidFill>
                  <a:srgbClr val="454545"/>
                </a:solidFill>
              </a:rPr>
              <a:t>A good trainer </a:t>
            </a:r>
            <a:r>
              <a:rPr lang="en-IE" sz="2200">
                <a:solidFill>
                  <a:srgbClr val="454545"/>
                </a:solidFill>
              </a:rPr>
              <a:t>has excellent communication skills and can pick up on non-verbal and verbal  cues from their learners.  </a:t>
            </a:r>
            <a:endParaRPr/>
          </a:p>
          <a:p>
            <a:pPr indent="-342900" lvl="0" marL="342900" rtl="0" algn="l">
              <a:lnSpc>
                <a:spcPct val="106363"/>
              </a:lnSpc>
              <a:spcBef>
                <a:spcPts val="0"/>
              </a:spcBef>
              <a:spcAft>
                <a:spcPts val="0"/>
              </a:spcAft>
              <a:buClr>
                <a:srgbClr val="E8A116"/>
              </a:buClr>
              <a:buSzPts val="2200"/>
              <a:buFont typeface="Arial"/>
              <a:buChar char="•"/>
            </a:pPr>
            <a:r>
              <a:rPr b="1" lang="en-IE" sz="2200">
                <a:solidFill>
                  <a:srgbClr val="454545"/>
                </a:solidFill>
              </a:rPr>
              <a:t>Feelings and emotions </a:t>
            </a:r>
            <a:r>
              <a:rPr lang="en-IE" sz="2200">
                <a:solidFill>
                  <a:srgbClr val="454545"/>
                </a:solidFill>
              </a:rPr>
              <a:t>can be strong obstacles to communication. Many emotions are sent as non-verbal cues. Helping learners to express emotions will help build good communication</a:t>
            </a:r>
            <a:endParaRPr/>
          </a:p>
          <a:p>
            <a:pPr indent="-342900" lvl="0" marL="342900" rtl="0" algn="l">
              <a:lnSpc>
                <a:spcPct val="106363"/>
              </a:lnSpc>
              <a:spcBef>
                <a:spcPts val="0"/>
              </a:spcBef>
              <a:spcAft>
                <a:spcPts val="0"/>
              </a:spcAft>
              <a:buClr>
                <a:srgbClr val="E8A116"/>
              </a:buClr>
              <a:buSzPts val="2200"/>
              <a:buFont typeface="Arial"/>
              <a:buChar char="•"/>
            </a:pPr>
            <a:r>
              <a:rPr b="1" lang="en-IE" sz="2200">
                <a:solidFill>
                  <a:srgbClr val="454545"/>
                </a:solidFill>
              </a:rPr>
              <a:t>Listen carefully</a:t>
            </a:r>
            <a:r>
              <a:rPr lang="en-IE" sz="2200">
                <a:solidFill>
                  <a:srgbClr val="454545"/>
                </a:solidFill>
              </a:rPr>
              <a:t> to feedback and what is being said (not as easy as its sounds sometimes!) </a:t>
            </a:r>
            <a:endParaRPr/>
          </a:p>
          <a:p>
            <a:pPr indent="-342900" lvl="0" marL="342900" rtl="0" algn="l">
              <a:lnSpc>
                <a:spcPct val="106363"/>
              </a:lnSpc>
              <a:spcBef>
                <a:spcPts val="0"/>
              </a:spcBef>
              <a:spcAft>
                <a:spcPts val="0"/>
              </a:spcAft>
              <a:buClr>
                <a:srgbClr val="E8A116"/>
              </a:buClr>
              <a:buSzPts val="2200"/>
              <a:buFont typeface="Arial"/>
              <a:buChar char="•"/>
            </a:pPr>
            <a:r>
              <a:rPr b="1" lang="en-IE" sz="2200">
                <a:solidFill>
                  <a:srgbClr val="454545"/>
                </a:solidFill>
              </a:rPr>
              <a:t>Tone of voice </a:t>
            </a:r>
            <a:r>
              <a:rPr lang="en-IE" sz="2200">
                <a:solidFill>
                  <a:srgbClr val="454545"/>
                </a:solidFill>
              </a:rPr>
              <a:t>is important. Project your voice and show enthusiasm and interest in the subject</a:t>
            </a:r>
            <a:endParaRPr/>
          </a:p>
          <a:p>
            <a:pPr indent="-342900" lvl="0" marL="342900" rtl="0" algn="l">
              <a:lnSpc>
                <a:spcPct val="106363"/>
              </a:lnSpc>
              <a:spcBef>
                <a:spcPts val="0"/>
              </a:spcBef>
              <a:spcAft>
                <a:spcPts val="0"/>
              </a:spcAft>
              <a:buClr>
                <a:srgbClr val="E8A116"/>
              </a:buClr>
              <a:buSzPts val="2200"/>
              <a:buFont typeface="Arial"/>
              <a:buChar char="•"/>
            </a:pPr>
            <a:r>
              <a:rPr b="1" lang="en-IE" sz="2200">
                <a:solidFill>
                  <a:srgbClr val="454545"/>
                </a:solidFill>
              </a:rPr>
              <a:t>Close-ended questions</a:t>
            </a:r>
            <a:r>
              <a:rPr lang="en-IE" sz="2200">
                <a:solidFill>
                  <a:srgbClr val="454545"/>
                </a:solidFill>
              </a:rPr>
              <a:t>: Asking questions that can be answered by yes or no are closed questions. E.g. have you ever grown vegetables before? </a:t>
            </a:r>
            <a:endParaRPr/>
          </a:p>
          <a:p>
            <a:pPr indent="-203200" lvl="0" marL="342900" rtl="0" algn="l">
              <a:lnSpc>
                <a:spcPct val="106363"/>
              </a:lnSpc>
              <a:spcBef>
                <a:spcPts val="0"/>
              </a:spcBef>
              <a:spcAft>
                <a:spcPts val="0"/>
              </a:spcAft>
              <a:buClr>
                <a:srgbClr val="E8A116"/>
              </a:buClr>
              <a:buSzPts val="2200"/>
              <a:buFont typeface="Arial"/>
              <a:buNone/>
            </a:pPr>
            <a:r>
              <a:t/>
            </a:r>
            <a:endParaRPr sz="2200">
              <a:solidFill>
                <a:srgbClr val="454545"/>
              </a:solidFill>
            </a:endParaRPr>
          </a:p>
        </p:txBody>
      </p:sp>
      <p:sp>
        <p:nvSpPr>
          <p:cNvPr id="985" name="Google Shape;985;p47"/>
          <p:cNvSpPr txBox="1"/>
          <p:nvPr>
            <p:ph idx="2" type="body"/>
          </p:nvPr>
        </p:nvSpPr>
        <p:spPr>
          <a:xfrm>
            <a:off x="574360" y="387666"/>
            <a:ext cx="4236791"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4.3 Communication in Training Delivery</a:t>
            </a:r>
            <a:endParaRPr/>
          </a:p>
          <a:p>
            <a:pPr indent="0" lvl="0" marL="0" rtl="0" algn="l">
              <a:lnSpc>
                <a:spcPct val="103333"/>
              </a:lnSpc>
              <a:spcBef>
                <a:spcPts val="0"/>
              </a:spcBef>
              <a:spcAft>
                <a:spcPts val="0"/>
              </a:spcAft>
              <a:buClr>
                <a:srgbClr val="086575"/>
              </a:buClr>
              <a:buSzPts val="3600"/>
              <a:buNone/>
            </a:pPr>
            <a:r>
              <a:t/>
            </a:r>
            <a:endParaRPr/>
          </a:p>
        </p:txBody>
      </p:sp>
      <p:cxnSp>
        <p:nvCxnSpPr>
          <p:cNvPr id="986" name="Google Shape;986;p47"/>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987" name="Google Shape;987;p47"/>
          <p:cNvGrpSpPr/>
          <p:nvPr/>
        </p:nvGrpSpPr>
        <p:grpSpPr>
          <a:xfrm>
            <a:off x="10206610" y="900599"/>
            <a:ext cx="1012049" cy="1023927"/>
            <a:chOff x="7190753" y="5365577"/>
            <a:chExt cx="745522" cy="754272"/>
          </a:xfrm>
        </p:grpSpPr>
        <p:grpSp>
          <p:nvGrpSpPr>
            <p:cNvPr id="988" name="Google Shape;988;p47"/>
            <p:cNvGrpSpPr/>
            <p:nvPr/>
          </p:nvGrpSpPr>
          <p:grpSpPr>
            <a:xfrm>
              <a:off x="7353351" y="5647412"/>
              <a:ext cx="420044" cy="75879"/>
              <a:chOff x="7353351" y="5647412"/>
              <a:chExt cx="420044" cy="75879"/>
            </a:xfrm>
          </p:grpSpPr>
          <p:sp>
            <p:nvSpPr>
              <p:cNvPr id="989" name="Google Shape;989;p47"/>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0" name="Google Shape;990;p47"/>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91" name="Google Shape;991;p47"/>
            <p:cNvGrpSpPr/>
            <p:nvPr/>
          </p:nvGrpSpPr>
          <p:grpSpPr>
            <a:xfrm>
              <a:off x="7190753" y="5365577"/>
              <a:ext cx="745522" cy="754272"/>
              <a:chOff x="7190753" y="5365577"/>
              <a:chExt cx="745522" cy="754272"/>
            </a:xfrm>
          </p:grpSpPr>
          <p:sp>
            <p:nvSpPr>
              <p:cNvPr id="992" name="Google Shape;992;p47"/>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3" name="Google Shape;993;p47"/>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4" name="Google Shape;994;p47"/>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5" name="Google Shape;995;p47"/>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6" name="Google Shape;996;p47"/>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7" name="Google Shape;997;p47"/>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8" name="Google Shape;998;p47"/>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9" name="Google Shape;999;p47"/>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0" name="Google Shape;1000;p47"/>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sp>
        <p:nvSpPr>
          <p:cNvPr id="1005" name="Google Shape;1005;p48"/>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6" name="Google Shape;1006;p48"/>
          <p:cNvSpPr txBox="1"/>
          <p:nvPr>
            <p:ph idx="1" type="body"/>
          </p:nvPr>
        </p:nvSpPr>
        <p:spPr>
          <a:xfrm>
            <a:off x="844062" y="2322786"/>
            <a:ext cx="10743335" cy="3428836"/>
          </a:xfrm>
          <a:prstGeom prst="rect">
            <a:avLst/>
          </a:prstGeom>
          <a:noFill/>
          <a:ln>
            <a:noFill/>
          </a:ln>
        </p:spPr>
        <p:txBody>
          <a:bodyPr anchorCtr="0" anchor="t" bIns="45700" lIns="91425" spcFirstLastPara="1" rIns="91425" wrap="square" tIns="45700">
            <a:noAutofit/>
          </a:bodyPr>
          <a:lstStyle/>
          <a:p>
            <a:pPr indent="-342900" lvl="0" marL="342900" rtl="0" algn="l">
              <a:lnSpc>
                <a:spcPct val="106363"/>
              </a:lnSpc>
              <a:spcBef>
                <a:spcPts val="0"/>
              </a:spcBef>
              <a:spcAft>
                <a:spcPts val="0"/>
              </a:spcAft>
              <a:buClr>
                <a:srgbClr val="E8A116"/>
              </a:buClr>
              <a:buSzPts val="2200"/>
              <a:buFont typeface="Arial"/>
              <a:buChar char="•"/>
            </a:pPr>
            <a:r>
              <a:rPr b="1" lang="en-IE" sz="2200">
                <a:solidFill>
                  <a:srgbClr val="454545"/>
                </a:solidFill>
              </a:rPr>
              <a:t>Open-ended questions</a:t>
            </a:r>
            <a:r>
              <a:rPr lang="en-IE" sz="2200">
                <a:solidFill>
                  <a:srgbClr val="454545"/>
                </a:solidFill>
              </a:rPr>
              <a:t>: open-ended questions are those which require more thought and more than a simple one-word answer. They can be useful to get a conversation or debate started. Use questions that start with “what or how” e.g. what type of farm work have you ever done before?  </a:t>
            </a:r>
            <a:endParaRPr/>
          </a:p>
          <a:p>
            <a:pPr indent="-203200" lvl="0" marL="342900" rtl="0" algn="l">
              <a:lnSpc>
                <a:spcPct val="106363"/>
              </a:lnSpc>
              <a:spcBef>
                <a:spcPts val="0"/>
              </a:spcBef>
              <a:spcAft>
                <a:spcPts val="0"/>
              </a:spcAft>
              <a:buClr>
                <a:srgbClr val="E8A116"/>
              </a:buClr>
              <a:buSzPts val="2200"/>
              <a:buFont typeface="Arial"/>
              <a:buNone/>
            </a:pPr>
            <a:r>
              <a:t/>
            </a:r>
            <a:endParaRPr sz="2200">
              <a:solidFill>
                <a:srgbClr val="454545"/>
              </a:solidFill>
            </a:endParaRPr>
          </a:p>
          <a:p>
            <a:pPr indent="-203200" lvl="0" marL="342900" rtl="0" algn="l">
              <a:lnSpc>
                <a:spcPct val="106363"/>
              </a:lnSpc>
              <a:spcBef>
                <a:spcPts val="0"/>
              </a:spcBef>
              <a:spcAft>
                <a:spcPts val="0"/>
              </a:spcAft>
              <a:buClr>
                <a:srgbClr val="E8A116"/>
              </a:buClr>
              <a:buSzPts val="2200"/>
              <a:buFont typeface="Arial"/>
              <a:buNone/>
            </a:pPr>
            <a:r>
              <a:t/>
            </a:r>
            <a:endParaRPr sz="2200">
              <a:solidFill>
                <a:srgbClr val="454545"/>
              </a:solidFill>
            </a:endParaRPr>
          </a:p>
          <a:p>
            <a:pPr indent="-203200" lvl="0" marL="342900" rtl="0" algn="l">
              <a:lnSpc>
                <a:spcPct val="106363"/>
              </a:lnSpc>
              <a:spcBef>
                <a:spcPts val="0"/>
              </a:spcBef>
              <a:spcAft>
                <a:spcPts val="0"/>
              </a:spcAft>
              <a:buClr>
                <a:srgbClr val="E8A116"/>
              </a:buClr>
              <a:buSzPts val="2200"/>
              <a:buFont typeface="Arial"/>
              <a:buNone/>
            </a:pPr>
            <a:r>
              <a:t/>
            </a:r>
            <a:endParaRPr sz="2200">
              <a:solidFill>
                <a:srgbClr val="454545"/>
              </a:solidFill>
            </a:endParaRPr>
          </a:p>
          <a:p>
            <a:pPr indent="-203200" lvl="0" marL="342900" rtl="0" algn="l">
              <a:lnSpc>
                <a:spcPct val="106363"/>
              </a:lnSpc>
              <a:spcBef>
                <a:spcPts val="0"/>
              </a:spcBef>
              <a:spcAft>
                <a:spcPts val="0"/>
              </a:spcAft>
              <a:buClr>
                <a:srgbClr val="E8A116"/>
              </a:buClr>
              <a:buSzPts val="2200"/>
              <a:buFont typeface="Arial"/>
              <a:buNone/>
            </a:pPr>
            <a:r>
              <a:t/>
            </a:r>
            <a:endParaRPr sz="2200">
              <a:solidFill>
                <a:srgbClr val="454545"/>
              </a:solidFill>
            </a:endParaRPr>
          </a:p>
          <a:p>
            <a:pPr indent="-203200" lvl="0" marL="342900" rtl="0" algn="l">
              <a:lnSpc>
                <a:spcPct val="106363"/>
              </a:lnSpc>
              <a:spcBef>
                <a:spcPts val="0"/>
              </a:spcBef>
              <a:spcAft>
                <a:spcPts val="0"/>
              </a:spcAft>
              <a:buClr>
                <a:srgbClr val="E8A116"/>
              </a:buClr>
              <a:buSzPts val="2200"/>
              <a:buFont typeface="Arial"/>
              <a:buNone/>
            </a:pPr>
            <a:r>
              <a:t/>
            </a:r>
            <a:endParaRPr sz="2200">
              <a:solidFill>
                <a:srgbClr val="454545"/>
              </a:solidFill>
            </a:endParaRPr>
          </a:p>
          <a:p>
            <a:pPr indent="-203200" lvl="0" marL="342900" rtl="0" algn="l">
              <a:lnSpc>
                <a:spcPct val="106363"/>
              </a:lnSpc>
              <a:spcBef>
                <a:spcPts val="0"/>
              </a:spcBef>
              <a:spcAft>
                <a:spcPts val="0"/>
              </a:spcAft>
              <a:buClr>
                <a:srgbClr val="E8A116"/>
              </a:buClr>
              <a:buSzPts val="2200"/>
              <a:buFont typeface="Arial"/>
              <a:buNone/>
            </a:pPr>
            <a:r>
              <a:t/>
            </a:r>
            <a:endParaRPr sz="2200">
              <a:solidFill>
                <a:srgbClr val="454545"/>
              </a:solidFill>
            </a:endParaRPr>
          </a:p>
          <a:p>
            <a:pPr indent="-342900" lvl="0" marL="342900" rtl="0" algn="l">
              <a:lnSpc>
                <a:spcPct val="106363"/>
              </a:lnSpc>
              <a:spcBef>
                <a:spcPts val="0"/>
              </a:spcBef>
              <a:spcAft>
                <a:spcPts val="0"/>
              </a:spcAft>
              <a:buClr>
                <a:srgbClr val="E8A116"/>
              </a:buClr>
              <a:buSzPts val="2200"/>
              <a:buFont typeface="Arial"/>
              <a:buChar char="•"/>
            </a:pPr>
            <a:r>
              <a:rPr lang="en-IE" sz="2200">
                <a:solidFill>
                  <a:srgbClr val="454545"/>
                </a:solidFill>
              </a:rPr>
              <a:t>A good trainer has many of the following traits: </a:t>
            </a:r>
            <a:endParaRPr/>
          </a:p>
          <a:p>
            <a:pPr indent="-347663" lvl="0" marL="668338" rtl="0" algn="l">
              <a:lnSpc>
                <a:spcPct val="106363"/>
              </a:lnSpc>
              <a:spcBef>
                <a:spcPts val="0"/>
              </a:spcBef>
              <a:spcAft>
                <a:spcPts val="0"/>
              </a:spcAft>
              <a:buClr>
                <a:srgbClr val="E8A116"/>
              </a:buClr>
              <a:buSzPts val="2200"/>
              <a:buFont typeface="Noto Sans Symbols"/>
              <a:buChar char="⮚"/>
            </a:pPr>
            <a:r>
              <a:rPr lang="en-IE" sz="2200">
                <a:solidFill>
                  <a:srgbClr val="454545"/>
                </a:solidFill>
              </a:rPr>
              <a:t>Warm personality, with ability to show approval and acceptance of trainees</a:t>
            </a:r>
            <a:endParaRPr/>
          </a:p>
          <a:p>
            <a:pPr indent="-347663" lvl="0" marL="668338" rtl="0" algn="l">
              <a:lnSpc>
                <a:spcPct val="106363"/>
              </a:lnSpc>
              <a:spcBef>
                <a:spcPts val="0"/>
              </a:spcBef>
              <a:spcAft>
                <a:spcPts val="0"/>
              </a:spcAft>
              <a:buClr>
                <a:srgbClr val="E8A116"/>
              </a:buClr>
              <a:buSzPts val="2200"/>
              <a:buFont typeface="Noto Sans Symbols"/>
              <a:buChar char="⮚"/>
            </a:pPr>
            <a:r>
              <a:rPr lang="en-IE" sz="2200">
                <a:solidFill>
                  <a:srgbClr val="454545"/>
                </a:solidFill>
              </a:rPr>
              <a:t>Good social skills; can bring a group together</a:t>
            </a:r>
            <a:endParaRPr/>
          </a:p>
          <a:p>
            <a:pPr indent="-347663" lvl="0" marL="668338" rtl="0" algn="l">
              <a:lnSpc>
                <a:spcPct val="106363"/>
              </a:lnSpc>
              <a:spcBef>
                <a:spcPts val="0"/>
              </a:spcBef>
              <a:spcAft>
                <a:spcPts val="0"/>
              </a:spcAft>
              <a:buClr>
                <a:srgbClr val="E8A116"/>
              </a:buClr>
              <a:buSzPts val="2200"/>
              <a:buFont typeface="Noto Sans Symbols"/>
              <a:buChar char="⮚"/>
            </a:pPr>
            <a:r>
              <a:rPr lang="en-IE" sz="2200">
                <a:solidFill>
                  <a:srgbClr val="454545"/>
                </a:solidFill>
              </a:rPr>
              <a:t>Enthusiasm and knowledge of the subject</a:t>
            </a:r>
            <a:endParaRPr/>
          </a:p>
          <a:p>
            <a:pPr indent="-347663" lvl="0" marL="668338" rtl="0" algn="l">
              <a:lnSpc>
                <a:spcPct val="106363"/>
              </a:lnSpc>
              <a:spcBef>
                <a:spcPts val="0"/>
              </a:spcBef>
              <a:spcAft>
                <a:spcPts val="0"/>
              </a:spcAft>
              <a:buClr>
                <a:srgbClr val="E8A116"/>
              </a:buClr>
              <a:buSzPts val="2200"/>
              <a:buFont typeface="Noto Sans Symbols"/>
              <a:buChar char="⮚"/>
            </a:pPr>
            <a:r>
              <a:rPr lang="en-IE" sz="2200">
                <a:solidFill>
                  <a:srgbClr val="454545"/>
                </a:solidFill>
              </a:rPr>
              <a:t>Flexibility in responding to changing needs of leaners </a:t>
            </a:r>
            <a:endParaRPr/>
          </a:p>
          <a:p>
            <a:pPr indent="-347663" lvl="0" marL="668338" rtl="0" algn="l">
              <a:lnSpc>
                <a:spcPct val="106363"/>
              </a:lnSpc>
              <a:spcBef>
                <a:spcPts val="0"/>
              </a:spcBef>
              <a:spcAft>
                <a:spcPts val="0"/>
              </a:spcAft>
              <a:buClr>
                <a:srgbClr val="E8A116"/>
              </a:buClr>
              <a:buSzPts val="2200"/>
              <a:buFont typeface="Noto Sans Symbols"/>
              <a:buChar char="⮚"/>
            </a:pPr>
            <a:r>
              <a:rPr lang="en-IE" sz="2200">
                <a:solidFill>
                  <a:srgbClr val="454545"/>
                </a:solidFill>
              </a:rPr>
              <a:t>Creative, uses the ideas and skills of the learners </a:t>
            </a:r>
            <a:endParaRPr/>
          </a:p>
          <a:p>
            <a:pPr indent="-347663" lvl="0" marL="668338" rtl="0" algn="l">
              <a:lnSpc>
                <a:spcPct val="106363"/>
              </a:lnSpc>
              <a:spcBef>
                <a:spcPts val="0"/>
              </a:spcBef>
              <a:spcAft>
                <a:spcPts val="0"/>
              </a:spcAft>
              <a:buClr>
                <a:srgbClr val="E8A116"/>
              </a:buClr>
              <a:buSzPts val="2200"/>
              <a:buFont typeface="Noto Sans Symbols"/>
              <a:buChar char="⮚"/>
            </a:pPr>
            <a:r>
              <a:rPr lang="en-IE" sz="2200">
                <a:solidFill>
                  <a:srgbClr val="454545"/>
                </a:solidFill>
              </a:rPr>
              <a:t>Good problem solving skills</a:t>
            </a:r>
            <a:endParaRPr/>
          </a:p>
          <a:p>
            <a:pPr indent="-203200" lvl="0" marL="342900" rtl="0" algn="l">
              <a:lnSpc>
                <a:spcPct val="106363"/>
              </a:lnSpc>
              <a:spcBef>
                <a:spcPts val="0"/>
              </a:spcBef>
              <a:spcAft>
                <a:spcPts val="0"/>
              </a:spcAft>
              <a:buClr>
                <a:srgbClr val="E8A116"/>
              </a:buClr>
              <a:buSzPts val="2200"/>
              <a:buFont typeface="Arial"/>
              <a:buNone/>
            </a:pPr>
            <a:r>
              <a:t/>
            </a:r>
            <a:endParaRPr sz="2200">
              <a:solidFill>
                <a:srgbClr val="454545"/>
              </a:solidFill>
            </a:endParaRPr>
          </a:p>
        </p:txBody>
      </p:sp>
      <p:sp>
        <p:nvSpPr>
          <p:cNvPr id="1007" name="Google Shape;1007;p48"/>
          <p:cNvSpPr txBox="1"/>
          <p:nvPr>
            <p:ph idx="2" type="body"/>
          </p:nvPr>
        </p:nvSpPr>
        <p:spPr>
          <a:xfrm>
            <a:off x="574360" y="387666"/>
            <a:ext cx="4236791"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4.3 Communication in Training Delivery</a:t>
            </a:r>
            <a:endParaRPr/>
          </a:p>
          <a:p>
            <a:pPr indent="0" lvl="0" marL="0" rtl="0" algn="l">
              <a:lnSpc>
                <a:spcPct val="103333"/>
              </a:lnSpc>
              <a:spcBef>
                <a:spcPts val="0"/>
              </a:spcBef>
              <a:spcAft>
                <a:spcPts val="0"/>
              </a:spcAft>
              <a:buClr>
                <a:srgbClr val="086575"/>
              </a:buClr>
              <a:buSzPts val="3600"/>
              <a:buNone/>
            </a:pPr>
            <a:r>
              <a:t/>
            </a:r>
            <a:endParaRPr/>
          </a:p>
        </p:txBody>
      </p:sp>
      <p:cxnSp>
        <p:nvCxnSpPr>
          <p:cNvPr id="1008" name="Google Shape;1008;p48"/>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009" name="Google Shape;1009;p48"/>
          <p:cNvGrpSpPr/>
          <p:nvPr/>
        </p:nvGrpSpPr>
        <p:grpSpPr>
          <a:xfrm>
            <a:off x="10206610" y="900599"/>
            <a:ext cx="1012049" cy="1023927"/>
            <a:chOff x="7190753" y="5365577"/>
            <a:chExt cx="745522" cy="754272"/>
          </a:xfrm>
        </p:grpSpPr>
        <p:grpSp>
          <p:nvGrpSpPr>
            <p:cNvPr id="1010" name="Google Shape;1010;p48"/>
            <p:cNvGrpSpPr/>
            <p:nvPr/>
          </p:nvGrpSpPr>
          <p:grpSpPr>
            <a:xfrm>
              <a:off x="7353351" y="5647412"/>
              <a:ext cx="420044" cy="75879"/>
              <a:chOff x="7353351" y="5647412"/>
              <a:chExt cx="420044" cy="75879"/>
            </a:xfrm>
          </p:grpSpPr>
          <p:sp>
            <p:nvSpPr>
              <p:cNvPr id="1011" name="Google Shape;1011;p48"/>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2" name="Google Shape;1012;p48"/>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13" name="Google Shape;1013;p48"/>
            <p:cNvGrpSpPr/>
            <p:nvPr/>
          </p:nvGrpSpPr>
          <p:grpSpPr>
            <a:xfrm>
              <a:off x="7190753" y="5365577"/>
              <a:ext cx="745522" cy="754272"/>
              <a:chOff x="7190753" y="5365577"/>
              <a:chExt cx="745522" cy="754272"/>
            </a:xfrm>
          </p:grpSpPr>
          <p:sp>
            <p:nvSpPr>
              <p:cNvPr id="1014" name="Google Shape;1014;p48"/>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5" name="Google Shape;1015;p48"/>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6" name="Google Shape;1016;p48"/>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7" name="Google Shape;1017;p48"/>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8" name="Google Shape;1018;p48"/>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9" name="Google Shape;1019;p48"/>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0" name="Google Shape;1020;p48"/>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1" name="Google Shape;1021;p48"/>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2" name="Google Shape;1022;p48"/>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5"/>
          <p:cNvSpPr txBox="1"/>
          <p:nvPr>
            <p:ph idx="1" type="body"/>
          </p:nvPr>
        </p:nvSpPr>
        <p:spPr>
          <a:xfrm>
            <a:off x="719519" y="2309733"/>
            <a:ext cx="10479952" cy="366272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2300"/>
              <a:buNone/>
            </a:pPr>
            <a:r>
              <a:rPr lang="en-IE" sz="2300">
                <a:solidFill>
                  <a:srgbClr val="424242"/>
                </a:solidFill>
              </a:rPr>
              <a:t>Welcome! This collection of Trainers Guides is aimed at providing </a:t>
            </a:r>
            <a:r>
              <a:rPr lang="en-IE" sz="2300">
                <a:solidFill>
                  <a:srgbClr val="000000"/>
                </a:solidFill>
              </a:rPr>
              <a:t>urban agriculturalists with unique training resources for designing training programs. Each topic comes with a set of resources to encourage the user to embark on a journey of self learning. The certificate at the end of this module is self- awarded.  </a:t>
            </a:r>
            <a:endParaRPr sz="2300">
              <a:solidFill>
                <a:srgbClr val="000000"/>
              </a:solidFill>
            </a:endParaRPr>
          </a:p>
          <a:p>
            <a:pPr indent="0" lvl="0" marL="0" rtl="0" algn="l">
              <a:lnSpc>
                <a:spcPct val="90000"/>
              </a:lnSpc>
              <a:spcBef>
                <a:spcPts val="1000"/>
              </a:spcBef>
              <a:spcAft>
                <a:spcPts val="0"/>
              </a:spcAft>
              <a:buClr>
                <a:srgbClr val="E8A116"/>
              </a:buClr>
              <a:buSzPts val="2300"/>
              <a:buNone/>
            </a:pPr>
            <a:r>
              <a:rPr lang="en-IE" sz="2300">
                <a:solidFill>
                  <a:srgbClr val="424242"/>
                </a:solidFill>
              </a:rPr>
              <a:t>Broadly, the aims of the module will be focusing on five key areas: </a:t>
            </a:r>
            <a:endParaRPr/>
          </a:p>
        </p:txBody>
      </p:sp>
      <p:sp>
        <p:nvSpPr>
          <p:cNvPr id="218" name="Google Shape;218;p5"/>
          <p:cNvSpPr/>
          <p:nvPr/>
        </p:nvSpPr>
        <p:spPr>
          <a:xfrm>
            <a:off x="482456" y="299262"/>
            <a:ext cx="5046808" cy="1953020"/>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19" name="Google Shape;219;p5"/>
          <p:cNvSpPr txBox="1"/>
          <p:nvPr>
            <p:ph idx="2" type="body"/>
          </p:nvPr>
        </p:nvSpPr>
        <p:spPr>
          <a:xfrm>
            <a:off x="798381" y="761603"/>
            <a:ext cx="581673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IE">
                <a:solidFill>
                  <a:schemeClr val="lt1"/>
                </a:solidFill>
              </a:rPr>
              <a:t>1.1 Introduction</a:t>
            </a:r>
            <a:endParaRPr/>
          </a:p>
        </p:txBody>
      </p:sp>
      <p:grpSp>
        <p:nvGrpSpPr>
          <p:cNvPr id="220" name="Google Shape;220;p5"/>
          <p:cNvGrpSpPr/>
          <p:nvPr/>
        </p:nvGrpSpPr>
        <p:grpSpPr>
          <a:xfrm>
            <a:off x="9972572" y="988421"/>
            <a:ext cx="1226899" cy="1225696"/>
            <a:chOff x="10376768" y="2334933"/>
            <a:chExt cx="920484" cy="919581"/>
          </a:xfrm>
        </p:grpSpPr>
        <p:sp>
          <p:nvSpPr>
            <p:cNvPr id="221" name="Google Shape;221;p5"/>
            <p:cNvSpPr/>
            <p:nvPr/>
          </p:nvSpPr>
          <p:spPr>
            <a:xfrm>
              <a:off x="11105749" y="2358419"/>
              <a:ext cx="171631" cy="171631"/>
            </a:xfrm>
            <a:custGeom>
              <a:rect b="b" l="l" r="r" t="t"/>
              <a:pathLst>
                <a:path extrusionOk="0" h="171631" w="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5"/>
            <p:cNvSpPr/>
            <p:nvPr/>
          </p:nvSpPr>
          <p:spPr>
            <a:xfrm>
              <a:off x="10773326" y="2554440"/>
              <a:ext cx="311645" cy="486890"/>
            </a:xfrm>
            <a:custGeom>
              <a:rect b="b" l="l" r="r" t="t"/>
              <a:pathLst>
                <a:path extrusionOk="0" h="486890" w="311645">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23" name="Google Shape;223;p5"/>
            <p:cNvGrpSpPr/>
            <p:nvPr/>
          </p:nvGrpSpPr>
          <p:grpSpPr>
            <a:xfrm>
              <a:off x="10376768" y="2334933"/>
              <a:ext cx="920484" cy="919581"/>
              <a:chOff x="10376768" y="2334933"/>
              <a:chExt cx="920484" cy="919581"/>
            </a:xfrm>
          </p:grpSpPr>
          <p:sp>
            <p:nvSpPr>
              <p:cNvPr id="224" name="Google Shape;224;p5"/>
              <p:cNvSpPr/>
              <p:nvPr/>
            </p:nvSpPr>
            <p:spPr>
              <a:xfrm>
                <a:off x="11043419" y="2944675"/>
                <a:ext cx="88525" cy="88525"/>
              </a:xfrm>
              <a:custGeom>
                <a:rect b="b" l="l" r="r" t="t"/>
                <a:pathLst>
                  <a:path extrusionOk="0" h="88525" w="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5"/>
              <p:cNvSpPr/>
              <p:nvPr/>
            </p:nvSpPr>
            <p:spPr>
              <a:xfrm>
                <a:off x="10376768" y="2334933"/>
                <a:ext cx="920484" cy="919581"/>
              </a:xfrm>
              <a:custGeom>
                <a:rect b="b" l="l" r="r" t="t"/>
                <a:pathLst>
                  <a:path extrusionOk="0" h="919581" w="920484">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cxnSp>
        <p:nvCxnSpPr>
          <p:cNvPr id="226" name="Google Shape;226;p5"/>
          <p:cNvCxnSpPr/>
          <p:nvPr/>
        </p:nvCxnSpPr>
        <p:spPr>
          <a:xfrm flipH="1">
            <a:off x="-35953" y="1601269"/>
            <a:ext cx="10008525" cy="1"/>
          </a:xfrm>
          <a:prstGeom prst="straightConnector1">
            <a:avLst/>
          </a:prstGeom>
          <a:noFill/>
          <a:ln cap="flat" cmpd="sng" w="34925">
            <a:solidFill>
              <a:srgbClr val="E8A116"/>
            </a:solidFill>
            <a:prstDash val="solid"/>
            <a:miter lim="800000"/>
            <a:headEnd len="sm" w="sm" type="none"/>
            <a:tailEnd len="sm" w="sm" type="none"/>
          </a:ln>
        </p:spPr>
      </p:cxnSp>
      <p:sp>
        <p:nvSpPr>
          <p:cNvPr id="227" name="Google Shape;227;p5"/>
          <p:cNvSpPr txBox="1"/>
          <p:nvPr/>
        </p:nvSpPr>
        <p:spPr>
          <a:xfrm>
            <a:off x="719519" y="4073004"/>
            <a:ext cx="10479952" cy="2322622"/>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rgbClr val="E8A116"/>
              </a:buClr>
              <a:buSzPts val="2300"/>
              <a:buFont typeface="Calibri"/>
              <a:buAutoNum type="arabicPeriod"/>
            </a:pPr>
            <a:r>
              <a:rPr b="0" i="0" lang="en-IE" sz="2300">
                <a:solidFill>
                  <a:srgbClr val="424242"/>
                </a:solidFill>
                <a:latin typeface="Calibri"/>
                <a:ea typeface="Calibri"/>
                <a:cs typeface="Calibri"/>
                <a:sym typeface="Calibri"/>
              </a:rPr>
              <a:t>Identification of training needs &amp; design </a:t>
            </a:r>
            <a:endParaRPr/>
          </a:p>
          <a:p>
            <a:pPr indent="-457200" lvl="0" marL="457200" marR="0" rtl="0" algn="l">
              <a:lnSpc>
                <a:spcPct val="90000"/>
              </a:lnSpc>
              <a:spcBef>
                <a:spcPts val="1000"/>
              </a:spcBef>
              <a:spcAft>
                <a:spcPts val="0"/>
              </a:spcAft>
              <a:buClr>
                <a:srgbClr val="E8A116"/>
              </a:buClr>
              <a:buSzPts val="2300"/>
              <a:buFont typeface="Calibri"/>
              <a:buAutoNum type="arabicPeriod"/>
            </a:pPr>
            <a:r>
              <a:rPr b="0" i="0" lang="en-IE" sz="2300">
                <a:solidFill>
                  <a:srgbClr val="424242"/>
                </a:solidFill>
                <a:latin typeface="Calibri"/>
                <a:ea typeface="Calibri"/>
                <a:cs typeface="Calibri"/>
                <a:sym typeface="Calibri"/>
              </a:rPr>
              <a:t>Training techniques and effective communication skills </a:t>
            </a:r>
            <a:endParaRPr/>
          </a:p>
          <a:p>
            <a:pPr indent="-457200" lvl="0" marL="457200" marR="0" rtl="0" algn="l">
              <a:lnSpc>
                <a:spcPct val="90000"/>
              </a:lnSpc>
              <a:spcBef>
                <a:spcPts val="1000"/>
              </a:spcBef>
              <a:spcAft>
                <a:spcPts val="0"/>
              </a:spcAft>
              <a:buClr>
                <a:srgbClr val="E8A116"/>
              </a:buClr>
              <a:buSzPts val="2300"/>
              <a:buFont typeface="Calibri"/>
              <a:buAutoNum type="arabicPeriod"/>
            </a:pPr>
            <a:r>
              <a:rPr b="0" i="0" lang="en-IE" sz="2300">
                <a:solidFill>
                  <a:srgbClr val="424242"/>
                </a:solidFill>
                <a:latin typeface="Calibri"/>
                <a:ea typeface="Calibri"/>
                <a:cs typeface="Calibri"/>
                <a:sym typeface="Calibri"/>
              </a:rPr>
              <a:t>Awareness of a range of topics, including Equality, Diversity and Disability in the context of current EU legislation</a:t>
            </a:r>
            <a:endParaRPr/>
          </a:p>
          <a:p>
            <a:pPr indent="-457200" lvl="0" marL="457200" marR="0" rtl="0" algn="l">
              <a:lnSpc>
                <a:spcPct val="90000"/>
              </a:lnSpc>
              <a:spcBef>
                <a:spcPts val="1000"/>
              </a:spcBef>
              <a:spcAft>
                <a:spcPts val="0"/>
              </a:spcAft>
              <a:buClr>
                <a:srgbClr val="E8A116"/>
              </a:buClr>
              <a:buSzPts val="2300"/>
              <a:buFont typeface="Calibri"/>
              <a:buAutoNum type="arabicPeriod"/>
            </a:pPr>
            <a:r>
              <a:rPr b="0" i="0" lang="en-IE" sz="2300">
                <a:solidFill>
                  <a:srgbClr val="424242"/>
                </a:solidFill>
                <a:latin typeface="Calibri"/>
                <a:ea typeface="Calibri"/>
                <a:cs typeface="Calibri"/>
                <a:sym typeface="Calibri"/>
              </a:rPr>
              <a:t>Delivering appropriate training content.</a:t>
            </a:r>
            <a:endParaRPr/>
          </a:p>
          <a:p>
            <a:pPr indent="-457200" lvl="0" marL="457200" marR="0" rtl="0" algn="l">
              <a:lnSpc>
                <a:spcPct val="90000"/>
              </a:lnSpc>
              <a:spcBef>
                <a:spcPts val="1000"/>
              </a:spcBef>
              <a:spcAft>
                <a:spcPts val="0"/>
              </a:spcAft>
              <a:buClr>
                <a:srgbClr val="E8A116"/>
              </a:buClr>
              <a:buSzPts val="2300"/>
              <a:buFont typeface="Calibri"/>
              <a:buAutoNum type="arabicPeriod"/>
            </a:pPr>
            <a:r>
              <a:rPr b="0" i="0" lang="en-IE" sz="2300">
                <a:solidFill>
                  <a:srgbClr val="424242"/>
                </a:solidFill>
                <a:latin typeface="Calibri"/>
                <a:ea typeface="Calibri"/>
                <a:cs typeface="Calibri"/>
                <a:sym typeface="Calibri"/>
              </a:rPr>
              <a:t>Evaluation and assessment techniques</a:t>
            </a:r>
            <a:endParaRPr/>
          </a:p>
          <a:p>
            <a:pPr indent="-304800" lvl="0" marL="457200" marR="0" rtl="0" algn="l">
              <a:lnSpc>
                <a:spcPct val="90000"/>
              </a:lnSpc>
              <a:spcBef>
                <a:spcPts val="1000"/>
              </a:spcBef>
              <a:spcAft>
                <a:spcPts val="0"/>
              </a:spcAft>
              <a:buClr>
                <a:srgbClr val="E8A116"/>
              </a:buClr>
              <a:buSzPts val="2400"/>
              <a:buFont typeface="Calibri"/>
              <a:buNone/>
            </a:pPr>
            <a:r>
              <a:t/>
            </a:r>
            <a:endParaRPr b="0" i="0" sz="2400">
              <a:solidFill>
                <a:srgbClr val="086575"/>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49"/>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8" name="Google Shape;1028;p49"/>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Websites</a:t>
            </a:r>
            <a:r>
              <a:rPr lang="en-IE" sz="1800"/>
              <a:t>: 	Training Toolkit -  Training Delivery - Effective Communication Skills </a:t>
            </a:r>
            <a:r>
              <a:rPr lang="en-IE" sz="1800" u="sng">
                <a:solidFill>
                  <a:schemeClr val="hlink"/>
                </a:solidFill>
                <a:hlinkClick r:id="rId3"/>
              </a:rPr>
              <a:t>https://www.go2itech.org/HTML/TT06/toolkit/delivery/com_skills.html</a:t>
            </a:r>
            <a:endParaRPr sz="1800"/>
          </a:p>
          <a:p>
            <a:pPr indent="-1255713" lvl="0" marL="1255713" rtl="0" algn="l">
              <a:lnSpc>
                <a:spcPct val="90000"/>
              </a:lnSpc>
              <a:spcBef>
                <a:spcPts val="1000"/>
              </a:spcBef>
              <a:spcAft>
                <a:spcPts val="0"/>
              </a:spcAft>
              <a:buClr>
                <a:srgbClr val="424242"/>
              </a:buClr>
              <a:buSzPts val="1800"/>
              <a:buNone/>
            </a:pPr>
            <a:r>
              <a:rPr lang="en-IE" sz="1800"/>
              <a:t>	Effective Communication for Displaced Persons </a:t>
            </a:r>
            <a:r>
              <a:rPr lang="en-IE" sz="1800" u="sng">
                <a:solidFill>
                  <a:schemeClr val="hlink"/>
                </a:solidFill>
                <a:hlinkClick r:id="rId4"/>
              </a:rPr>
              <a:t>https://www.physio-pedia.com/Effective_Communication_for_Displaced_Persons</a:t>
            </a:r>
            <a:r>
              <a:rPr lang="en-IE" sz="1800"/>
              <a:t> </a:t>
            </a:r>
            <a:endParaRPr/>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rPr b="1" lang="en-IE" sz="1800"/>
              <a:t>YouTube</a:t>
            </a:r>
            <a:r>
              <a:rPr lang="en-IE" sz="1800"/>
              <a:t>: 	How miscommunication happens and how to avoid it </a:t>
            </a:r>
            <a:r>
              <a:rPr lang="en-IE" sz="1800" u="sng">
                <a:solidFill>
                  <a:schemeClr val="hlink"/>
                </a:solidFill>
                <a:hlinkClick r:id="rId5"/>
              </a:rPr>
              <a:t>https://www.youtube.com/watch?v=gCfzeONu3Mo</a:t>
            </a:r>
            <a:endParaRPr sz="1800"/>
          </a:p>
          <a:p>
            <a:pPr indent="-1255713" lvl="0" marL="1255713" rtl="0" algn="l">
              <a:lnSpc>
                <a:spcPct val="90000"/>
              </a:lnSpc>
              <a:spcBef>
                <a:spcPts val="1000"/>
              </a:spcBef>
              <a:spcAft>
                <a:spcPts val="0"/>
              </a:spcAft>
              <a:buClr>
                <a:srgbClr val="000000"/>
              </a:buClr>
              <a:buSzPts val="1800"/>
              <a:buNone/>
            </a:pPr>
            <a:r>
              <a:rPr lang="en-IE" sz="1800">
                <a:solidFill>
                  <a:srgbClr val="000000"/>
                </a:solidFill>
              </a:rPr>
              <a:t>	The Art of Effective Communication </a:t>
            </a:r>
            <a:r>
              <a:rPr lang="en-IE" sz="1800" u="sng">
                <a:solidFill>
                  <a:srgbClr val="87AF3F"/>
                </a:solidFill>
                <a:hlinkClick r:id="rId6">
                  <a:extLst>
                    <a:ext uri="{A12FA001-AC4F-418D-AE19-62706E023703}">
                      <ahyp:hlinkClr val="tx"/>
                    </a:ext>
                  </a:extLst>
                </a:hlinkClick>
              </a:rPr>
              <a:t>https://www.youtube.com/watch?v=2Yw6dFQBklA</a:t>
            </a:r>
            <a:endParaRPr sz="1800">
              <a:solidFill>
                <a:srgbClr val="87AF3F"/>
              </a:solidFill>
            </a:endParaRPr>
          </a:p>
          <a:p>
            <a:pPr indent="-1255713" lvl="0" marL="1255713" rtl="0" algn="l">
              <a:lnSpc>
                <a:spcPct val="90000"/>
              </a:lnSpc>
              <a:spcBef>
                <a:spcPts val="1000"/>
              </a:spcBef>
              <a:spcAft>
                <a:spcPts val="0"/>
              </a:spcAft>
              <a:buClr>
                <a:srgbClr val="87AF3F"/>
              </a:buClr>
              <a:buSzPts val="1800"/>
              <a:buNone/>
            </a:pPr>
            <a:r>
              <a:rPr lang="en-IE" sz="1800">
                <a:solidFill>
                  <a:srgbClr val="87AF3F"/>
                </a:solidFill>
              </a:rPr>
              <a:t>	</a:t>
            </a:r>
            <a:r>
              <a:rPr lang="en-IE" sz="1800">
                <a:solidFill>
                  <a:srgbClr val="000000"/>
                </a:solidFill>
              </a:rPr>
              <a:t>Active Listening </a:t>
            </a:r>
            <a:r>
              <a:rPr lang="en-IE" sz="1800" u="sng">
                <a:solidFill>
                  <a:srgbClr val="87AF3F"/>
                </a:solidFill>
                <a:hlinkClick r:id="rId7">
                  <a:extLst>
                    <a:ext uri="{A12FA001-AC4F-418D-AE19-62706E023703}">
                      <ahyp:hlinkClr val="tx"/>
                    </a:ext>
                  </a:extLst>
                </a:hlinkClick>
              </a:rPr>
              <a:t>https://www.youtube.com/watch?v=rzsVh8YwZEQ</a:t>
            </a:r>
            <a:r>
              <a:rPr lang="en-IE" sz="1800">
                <a:solidFill>
                  <a:srgbClr val="87AF3F"/>
                </a:solidFill>
              </a:rPr>
              <a:t> </a:t>
            </a:r>
            <a:endParaRPr/>
          </a:p>
          <a:p>
            <a:pPr indent="-1255713" lvl="0" marL="1255713" rtl="0" algn="l">
              <a:lnSpc>
                <a:spcPct val="90000"/>
              </a:lnSpc>
              <a:spcBef>
                <a:spcPts val="1000"/>
              </a:spcBef>
              <a:spcAft>
                <a:spcPts val="0"/>
              </a:spcAft>
              <a:buClr>
                <a:srgbClr val="424242"/>
              </a:buClr>
              <a:buSzPts val="1800"/>
              <a:buNone/>
            </a:pPr>
            <a:r>
              <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Publication</a:t>
            </a:r>
            <a:r>
              <a:rPr lang="en-IE" sz="1800"/>
              <a:t>:  UNHCR. Effective and respectful communication in forced displacement	https://www.refworld.org/pdfid/573d5cef4.pdf</a:t>
            </a:r>
            <a:r>
              <a:rPr b="1" lang="en-IE" sz="1800"/>
              <a:t>	</a:t>
            </a:r>
            <a:endParaRPr sz="1800"/>
          </a:p>
          <a:p>
            <a:pPr indent="-1141413" lvl="0" marL="1255713" rtl="0" algn="l">
              <a:lnSpc>
                <a:spcPct val="100000"/>
              </a:lnSpc>
              <a:spcBef>
                <a:spcPts val="400"/>
              </a:spcBef>
              <a:spcAft>
                <a:spcPts val="0"/>
              </a:spcAft>
              <a:buClr>
                <a:srgbClr val="E8A116"/>
              </a:buClr>
              <a:buSzPts val="1800"/>
              <a:buFont typeface="Arial"/>
              <a:buNone/>
            </a:pPr>
            <a:r>
              <a:t/>
            </a:r>
            <a:endParaRPr sz="1800"/>
          </a:p>
        </p:txBody>
      </p:sp>
      <p:sp>
        <p:nvSpPr>
          <p:cNvPr id="1029" name="Google Shape;1029;p49"/>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030" name="Google Shape;1030;p49"/>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50"/>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036" name="Google Shape;1036;p50"/>
          <p:cNvCxnSpPr/>
          <p:nvPr/>
        </p:nvCxnSpPr>
        <p:spPr>
          <a:xfrm flipH="1">
            <a:off x="-12787" y="2787356"/>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037" name="Google Shape;1037;p50"/>
          <p:cNvSpPr txBox="1"/>
          <p:nvPr/>
        </p:nvSpPr>
        <p:spPr>
          <a:xfrm>
            <a:off x="384132" y="3108260"/>
            <a:ext cx="2938047" cy="3428836"/>
          </a:xfrm>
          <a:prstGeom prst="rect">
            <a:avLst/>
          </a:prstGeom>
          <a:noFill/>
          <a:ln>
            <a:noFill/>
          </a:ln>
        </p:spPr>
        <p:txBody>
          <a:bodyPr anchorCtr="0" anchor="t" bIns="45700" lIns="91425" spcFirstLastPara="1" rIns="91425" wrap="square" tIns="45700">
            <a:noAutofit/>
          </a:bodyPr>
          <a:lstStyle/>
          <a:p>
            <a:pPr indent="-14288" lvl="0" marL="14288" marR="0" rtl="0" algn="l">
              <a:lnSpc>
                <a:spcPct val="90000"/>
              </a:lnSpc>
              <a:spcBef>
                <a:spcPts val="0"/>
              </a:spcBef>
              <a:spcAft>
                <a:spcPts val="0"/>
              </a:spcAft>
              <a:buClr>
                <a:schemeClr val="lt1"/>
              </a:buClr>
              <a:buSzPts val="2400"/>
              <a:buFont typeface="Arial"/>
              <a:buNone/>
            </a:pPr>
            <a:r>
              <a:rPr b="0" i="0" lang="en-IE" sz="2400">
                <a:solidFill>
                  <a:schemeClr val="lt1"/>
                </a:solidFill>
                <a:latin typeface="Calibri"/>
                <a:ea typeface="Calibri"/>
                <a:cs typeface="Calibri"/>
                <a:sym typeface="Calibri"/>
              </a:rPr>
              <a:t>What information do you need to prepare your training course?</a:t>
            </a:r>
            <a:endParaRPr/>
          </a:p>
          <a:p>
            <a:pPr indent="-14288" lvl="0" marL="14288" marR="0" rtl="0" algn="l">
              <a:lnSpc>
                <a:spcPct val="90000"/>
              </a:lnSpc>
              <a:spcBef>
                <a:spcPts val="1000"/>
              </a:spcBef>
              <a:spcAft>
                <a:spcPts val="0"/>
              </a:spcAft>
              <a:buClr>
                <a:srgbClr val="086575"/>
              </a:buClr>
              <a:buSzPts val="2400"/>
              <a:buFont typeface="Arial"/>
              <a:buNone/>
            </a:pPr>
            <a:r>
              <a:t/>
            </a:r>
            <a:endParaRPr b="0" i="0" sz="2400">
              <a:solidFill>
                <a:schemeClr val="lt1"/>
              </a:solidFill>
              <a:latin typeface="Calibri"/>
              <a:ea typeface="Calibri"/>
              <a:cs typeface="Calibri"/>
              <a:sym typeface="Calibri"/>
            </a:endParaRPr>
          </a:p>
        </p:txBody>
      </p:sp>
      <p:sp>
        <p:nvSpPr>
          <p:cNvPr id="1038" name="Google Shape;1038;p50"/>
          <p:cNvSpPr txBox="1"/>
          <p:nvPr>
            <p:ph idx="2" type="body"/>
          </p:nvPr>
        </p:nvSpPr>
        <p:spPr>
          <a:xfrm>
            <a:off x="384132" y="614086"/>
            <a:ext cx="2806162"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4.4 Designing your Training Course</a:t>
            </a:r>
            <a:endParaRPr>
              <a:solidFill>
                <a:schemeClr val="lt1"/>
              </a:solidFill>
            </a:endParaRPr>
          </a:p>
        </p:txBody>
      </p:sp>
      <p:grpSp>
        <p:nvGrpSpPr>
          <p:cNvPr id="1039" name="Google Shape;1039;p50"/>
          <p:cNvGrpSpPr/>
          <p:nvPr/>
        </p:nvGrpSpPr>
        <p:grpSpPr>
          <a:xfrm>
            <a:off x="5977464" y="818627"/>
            <a:ext cx="4380740" cy="5220745"/>
            <a:chOff x="0" y="0"/>
            <a:chExt cx="4380740" cy="5220745"/>
          </a:xfrm>
        </p:grpSpPr>
        <p:sp>
          <p:nvSpPr>
            <p:cNvPr id="1040" name="Google Shape;1040;p50"/>
            <p:cNvSpPr/>
            <p:nvPr/>
          </p:nvSpPr>
          <p:spPr>
            <a:xfrm>
              <a:off x="1642777" y="0"/>
              <a:ext cx="1095185" cy="1305186"/>
            </a:xfrm>
            <a:prstGeom prst="trapezoid">
              <a:avLst>
                <a:gd fmla="val 50000" name="adj"/>
              </a:avLst>
            </a:prstGeom>
            <a:solidFill>
              <a:srgbClr val="E8A11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50"/>
            <p:cNvSpPr txBox="1"/>
            <p:nvPr/>
          </p:nvSpPr>
          <p:spPr>
            <a:xfrm>
              <a:off x="1642777" y="0"/>
              <a:ext cx="1095185" cy="1305186"/>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t/>
              </a:r>
              <a:endParaRPr sz="2700">
                <a:solidFill>
                  <a:schemeClr val="lt1"/>
                </a:solidFill>
                <a:latin typeface="Calibri"/>
                <a:ea typeface="Calibri"/>
                <a:cs typeface="Calibri"/>
                <a:sym typeface="Calibri"/>
              </a:endParaRPr>
            </a:p>
            <a:p>
              <a:pPr indent="0" lvl="0" marL="0" marR="0" rtl="0" algn="ctr">
                <a:lnSpc>
                  <a:spcPct val="90000"/>
                </a:lnSpc>
                <a:spcBef>
                  <a:spcPts val="945"/>
                </a:spcBef>
                <a:spcAft>
                  <a:spcPts val="0"/>
                </a:spcAft>
                <a:buNone/>
              </a:pPr>
              <a:r>
                <a:rPr lang="en-IE" sz="2700">
                  <a:solidFill>
                    <a:schemeClr val="lt1"/>
                  </a:solidFill>
                  <a:latin typeface="Calibri"/>
                  <a:ea typeface="Calibri"/>
                  <a:cs typeface="Calibri"/>
                  <a:sym typeface="Calibri"/>
                </a:rPr>
                <a:t>Aim</a:t>
              </a:r>
              <a:endParaRPr/>
            </a:p>
          </p:txBody>
        </p:sp>
        <p:sp>
          <p:nvSpPr>
            <p:cNvPr id="1042" name="Google Shape;1042;p50"/>
            <p:cNvSpPr/>
            <p:nvPr/>
          </p:nvSpPr>
          <p:spPr>
            <a:xfrm>
              <a:off x="1095185" y="1305186"/>
              <a:ext cx="2190370" cy="1305186"/>
            </a:xfrm>
            <a:prstGeom prst="trapezoid">
              <a:avLst>
                <a:gd fmla="val 41955" name="adj"/>
              </a:avLst>
            </a:prstGeom>
            <a:solidFill>
              <a:srgbClr val="296B5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50"/>
            <p:cNvSpPr txBox="1"/>
            <p:nvPr/>
          </p:nvSpPr>
          <p:spPr>
            <a:xfrm>
              <a:off x="1478499" y="1305186"/>
              <a:ext cx="1423740" cy="1305186"/>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rPr lang="en-IE" sz="2700">
                  <a:solidFill>
                    <a:schemeClr val="lt1"/>
                  </a:solidFill>
                  <a:latin typeface="Calibri"/>
                  <a:ea typeface="Calibri"/>
                  <a:cs typeface="Calibri"/>
                  <a:sym typeface="Calibri"/>
                </a:rPr>
                <a:t>Goals</a:t>
              </a:r>
              <a:endParaRPr/>
            </a:p>
          </p:txBody>
        </p:sp>
        <p:sp>
          <p:nvSpPr>
            <p:cNvPr id="1044" name="Google Shape;1044;p50"/>
            <p:cNvSpPr/>
            <p:nvPr/>
          </p:nvSpPr>
          <p:spPr>
            <a:xfrm>
              <a:off x="547592" y="2610373"/>
              <a:ext cx="3285555" cy="1305186"/>
            </a:xfrm>
            <a:prstGeom prst="trapezoid">
              <a:avLst>
                <a:gd fmla="val 41955" name="adj"/>
              </a:avLst>
            </a:prstGeom>
            <a:solidFill>
              <a:srgbClr val="E8A11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50"/>
            <p:cNvSpPr txBox="1"/>
            <p:nvPr/>
          </p:nvSpPr>
          <p:spPr>
            <a:xfrm>
              <a:off x="1122564" y="2610373"/>
              <a:ext cx="2135610" cy="1305186"/>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rPr lang="en-IE" sz="2700">
                  <a:solidFill>
                    <a:schemeClr val="lt1"/>
                  </a:solidFill>
                  <a:latin typeface="Calibri"/>
                  <a:ea typeface="Calibri"/>
                  <a:cs typeface="Calibri"/>
                  <a:sym typeface="Calibri"/>
                </a:rPr>
                <a:t>Objectives</a:t>
              </a:r>
              <a:endParaRPr sz="2700">
                <a:solidFill>
                  <a:schemeClr val="lt1"/>
                </a:solidFill>
                <a:latin typeface="Calibri"/>
                <a:ea typeface="Calibri"/>
                <a:cs typeface="Calibri"/>
                <a:sym typeface="Calibri"/>
              </a:endParaRPr>
            </a:p>
          </p:txBody>
        </p:sp>
        <p:sp>
          <p:nvSpPr>
            <p:cNvPr id="1046" name="Google Shape;1046;p50"/>
            <p:cNvSpPr/>
            <p:nvPr/>
          </p:nvSpPr>
          <p:spPr>
            <a:xfrm>
              <a:off x="0" y="3915559"/>
              <a:ext cx="4380740" cy="1305186"/>
            </a:xfrm>
            <a:prstGeom prst="trapezoid">
              <a:avLst>
                <a:gd fmla="val 41955" name="adj"/>
              </a:avLst>
            </a:prstGeom>
            <a:solidFill>
              <a:srgbClr val="296B5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50"/>
            <p:cNvSpPr txBox="1"/>
            <p:nvPr/>
          </p:nvSpPr>
          <p:spPr>
            <a:xfrm>
              <a:off x="766629" y="3915559"/>
              <a:ext cx="2847481" cy="1305186"/>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rPr lang="en-IE" sz="2700">
                  <a:solidFill>
                    <a:schemeClr val="lt1"/>
                  </a:solidFill>
                  <a:latin typeface="Calibri"/>
                  <a:ea typeface="Calibri"/>
                  <a:cs typeface="Calibri"/>
                  <a:sym typeface="Calibri"/>
                </a:rPr>
                <a:t>Syllabus</a:t>
              </a:r>
              <a:endParaRPr/>
            </a:p>
          </p:txBody>
        </p:sp>
      </p:grpSp>
      <p:grpSp>
        <p:nvGrpSpPr>
          <p:cNvPr id="1048" name="Google Shape;1048;p50"/>
          <p:cNvGrpSpPr/>
          <p:nvPr/>
        </p:nvGrpSpPr>
        <p:grpSpPr>
          <a:xfrm>
            <a:off x="10993560" y="424019"/>
            <a:ext cx="789352" cy="789216"/>
            <a:chOff x="3258209" y="1217582"/>
            <a:chExt cx="4712093" cy="4711281"/>
          </a:xfrm>
        </p:grpSpPr>
        <p:sp>
          <p:nvSpPr>
            <p:cNvPr id="1049" name="Google Shape;1049;p50"/>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50" name="Google Shape;1050;p50"/>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nvGrpSpPr>
            <p:cNvPr id="1051" name="Google Shape;1051;p50"/>
            <p:cNvGrpSpPr/>
            <p:nvPr/>
          </p:nvGrpSpPr>
          <p:grpSpPr>
            <a:xfrm>
              <a:off x="3258209" y="1217582"/>
              <a:ext cx="4712093" cy="4711281"/>
              <a:chOff x="3258209" y="1217582"/>
              <a:chExt cx="4712093" cy="4711281"/>
            </a:xfrm>
          </p:grpSpPr>
          <p:sp>
            <p:nvSpPr>
              <p:cNvPr id="1052" name="Google Shape;1052;p50"/>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53" name="Google Shape;1053;p50"/>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54" name="Google Shape;1054;p50"/>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55" name="Google Shape;1055;p50"/>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56" name="Google Shape;1056;p50"/>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57" name="Google Shape;1057;p50"/>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58" name="Google Shape;1058;p50"/>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59" name="Google Shape;1059;p50"/>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60" name="Google Shape;1060;p50"/>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61" name="Google Shape;1061;p50"/>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62" name="Google Shape;1062;p50"/>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63" name="Google Shape;1063;p50"/>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64" name="Google Shape;1064;p50"/>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65" name="Google Shape;1065;p50"/>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sp>
        <p:nvSpPr>
          <p:cNvPr id="1070" name="Google Shape;1070;p51"/>
          <p:cNvSpPr txBox="1"/>
          <p:nvPr>
            <p:ph idx="1" type="body"/>
          </p:nvPr>
        </p:nvSpPr>
        <p:spPr>
          <a:xfrm>
            <a:off x="3862553" y="487477"/>
            <a:ext cx="7724844" cy="3428836"/>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Title: </a:t>
            </a:r>
            <a:r>
              <a:rPr lang="en-IE" sz="2200">
                <a:solidFill>
                  <a:srgbClr val="454545"/>
                </a:solidFill>
              </a:rPr>
              <a:t>Give your training course a name or heading which summarises what your course is all about</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Duration</a:t>
            </a:r>
            <a:r>
              <a:rPr lang="en-IE" sz="2200">
                <a:solidFill>
                  <a:srgbClr val="454545"/>
                </a:solidFill>
              </a:rPr>
              <a:t>: how many hours/days/weeks will it take to deliver this course?</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Assessment</a:t>
            </a:r>
            <a:r>
              <a:rPr lang="en-IE" sz="2200">
                <a:solidFill>
                  <a:srgbClr val="454545"/>
                </a:solidFill>
              </a:rPr>
              <a:t>: How will the course be assessed? Formally (e.g exams), or informally (e.g. by observing competencies, self-checks, exercises and activities). </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Grading</a:t>
            </a:r>
            <a:r>
              <a:rPr lang="en-IE" sz="2200">
                <a:solidFill>
                  <a:srgbClr val="454545"/>
                </a:solidFill>
              </a:rPr>
              <a:t>: How will the assessments be graded? What grade is required to pass an exam? (e.g. 50%)</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Target audience</a:t>
            </a:r>
            <a:r>
              <a:rPr lang="en-IE" sz="2200">
                <a:solidFill>
                  <a:srgbClr val="454545"/>
                </a:solidFill>
              </a:rPr>
              <a:t>: Who are you teaching? What is their educational background and life experience? What do they already know?</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Aim of training: </a:t>
            </a:r>
            <a:r>
              <a:rPr lang="en-IE" sz="2200">
                <a:solidFill>
                  <a:srgbClr val="454545"/>
                </a:solidFill>
              </a:rPr>
              <a:t>In one sentence, describe the overall purpose or intention of the training/educational event. What are you hoping to teach? What are the training needs? What do you hope your trainees will be to be able to do arising from this training?</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Goals: </a:t>
            </a:r>
            <a:r>
              <a:rPr lang="en-IE" sz="2200">
                <a:solidFill>
                  <a:srgbClr val="454545"/>
                </a:solidFill>
              </a:rPr>
              <a:t>Specify a few broad areas of the course content that is required to achieve your goal. </a:t>
            </a:r>
            <a:endParaRPr/>
          </a:p>
        </p:txBody>
      </p:sp>
      <p:sp>
        <p:nvSpPr>
          <p:cNvPr id="1071" name="Google Shape;1071;p51"/>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072" name="Google Shape;1072;p51"/>
          <p:cNvCxnSpPr/>
          <p:nvPr/>
        </p:nvCxnSpPr>
        <p:spPr>
          <a:xfrm flipH="1">
            <a:off x="-12787" y="2787356"/>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073" name="Google Shape;1073;p51"/>
          <p:cNvSpPr txBox="1"/>
          <p:nvPr/>
        </p:nvSpPr>
        <p:spPr>
          <a:xfrm>
            <a:off x="384132" y="3108260"/>
            <a:ext cx="2938047" cy="3428836"/>
          </a:xfrm>
          <a:prstGeom prst="rect">
            <a:avLst/>
          </a:prstGeom>
          <a:noFill/>
          <a:ln>
            <a:noFill/>
          </a:ln>
        </p:spPr>
        <p:txBody>
          <a:bodyPr anchorCtr="0" anchor="t" bIns="45700" lIns="91425" spcFirstLastPara="1" rIns="91425" wrap="square" tIns="45700">
            <a:noAutofit/>
          </a:bodyPr>
          <a:lstStyle/>
          <a:p>
            <a:pPr indent="-14288" lvl="0" marL="14288" marR="0" rtl="0" algn="l">
              <a:lnSpc>
                <a:spcPct val="90000"/>
              </a:lnSpc>
              <a:spcBef>
                <a:spcPts val="0"/>
              </a:spcBef>
              <a:spcAft>
                <a:spcPts val="0"/>
              </a:spcAft>
              <a:buClr>
                <a:schemeClr val="lt1"/>
              </a:buClr>
              <a:buSzPts val="2400"/>
              <a:buFont typeface="Arial"/>
              <a:buNone/>
            </a:pPr>
            <a:r>
              <a:rPr b="0" i="0" lang="en-IE" sz="2400">
                <a:solidFill>
                  <a:schemeClr val="lt1"/>
                </a:solidFill>
                <a:latin typeface="Calibri"/>
                <a:ea typeface="Calibri"/>
                <a:cs typeface="Calibri"/>
                <a:sym typeface="Calibri"/>
              </a:rPr>
              <a:t>Plan – Do - Review</a:t>
            </a:r>
            <a:endParaRPr b="0" i="0" sz="2400">
              <a:solidFill>
                <a:schemeClr val="lt1"/>
              </a:solidFill>
              <a:latin typeface="Calibri"/>
              <a:ea typeface="Calibri"/>
              <a:cs typeface="Calibri"/>
              <a:sym typeface="Calibri"/>
            </a:endParaRPr>
          </a:p>
          <a:p>
            <a:pPr indent="-14288" lvl="0" marL="14288" marR="0" rtl="0" algn="l">
              <a:lnSpc>
                <a:spcPct val="90000"/>
              </a:lnSpc>
              <a:spcBef>
                <a:spcPts val="1000"/>
              </a:spcBef>
              <a:spcAft>
                <a:spcPts val="0"/>
              </a:spcAft>
              <a:buClr>
                <a:srgbClr val="086575"/>
              </a:buClr>
              <a:buSzPts val="2400"/>
              <a:buFont typeface="Arial"/>
              <a:buNone/>
            </a:pPr>
            <a:r>
              <a:t/>
            </a:r>
            <a:endParaRPr b="0" i="0" sz="2400">
              <a:solidFill>
                <a:schemeClr val="lt1"/>
              </a:solidFill>
              <a:latin typeface="Calibri"/>
              <a:ea typeface="Calibri"/>
              <a:cs typeface="Calibri"/>
              <a:sym typeface="Calibri"/>
            </a:endParaRPr>
          </a:p>
        </p:txBody>
      </p:sp>
      <p:sp>
        <p:nvSpPr>
          <p:cNvPr id="1074" name="Google Shape;1074;p51"/>
          <p:cNvSpPr txBox="1"/>
          <p:nvPr>
            <p:ph idx="2" type="body"/>
          </p:nvPr>
        </p:nvSpPr>
        <p:spPr>
          <a:xfrm>
            <a:off x="370063" y="614086"/>
            <a:ext cx="3262225" cy="2173270"/>
          </a:xfrm>
          <a:prstGeom prst="rect">
            <a:avLst/>
          </a:prstGeom>
          <a:noFill/>
          <a:ln>
            <a:noFill/>
          </a:ln>
        </p:spPr>
        <p:txBody>
          <a:bodyPr anchorCtr="0" anchor="t" bIns="45700" lIns="91425" spcFirstLastPara="1" rIns="91425" wrap="square" tIns="45700">
            <a:noAutofit/>
          </a:bodyPr>
          <a:lstStyle/>
          <a:p>
            <a:pPr indent="0" lvl="0" marL="0" rtl="0" algn="l">
              <a:lnSpc>
                <a:spcPct val="106285"/>
              </a:lnSpc>
              <a:spcBef>
                <a:spcPts val="0"/>
              </a:spcBef>
              <a:spcAft>
                <a:spcPts val="0"/>
              </a:spcAft>
              <a:buClr>
                <a:schemeClr val="lt1"/>
              </a:buClr>
              <a:buSzPts val="3500"/>
              <a:buNone/>
            </a:pPr>
            <a:r>
              <a:rPr lang="en-IE" sz="3500">
                <a:solidFill>
                  <a:schemeClr val="lt1"/>
                </a:solidFill>
              </a:rPr>
              <a:t>4.4 Designing your Training Course  </a:t>
            </a:r>
            <a:endParaRPr/>
          </a:p>
          <a:p>
            <a:pPr indent="0" lvl="0" marL="0" rtl="0" algn="l">
              <a:lnSpc>
                <a:spcPct val="106285"/>
              </a:lnSpc>
              <a:spcBef>
                <a:spcPts val="0"/>
              </a:spcBef>
              <a:spcAft>
                <a:spcPts val="0"/>
              </a:spcAft>
              <a:buClr>
                <a:srgbClr val="086575"/>
              </a:buClr>
              <a:buSzPts val="3500"/>
              <a:buNone/>
            </a:pPr>
            <a:r>
              <a:t/>
            </a:r>
            <a:endParaRPr sz="3500">
              <a:solidFill>
                <a:schemeClr val="lt1"/>
              </a:solidFill>
            </a:endParaRPr>
          </a:p>
        </p:txBody>
      </p:sp>
      <p:grpSp>
        <p:nvGrpSpPr>
          <p:cNvPr id="1075" name="Google Shape;1075;p51"/>
          <p:cNvGrpSpPr/>
          <p:nvPr/>
        </p:nvGrpSpPr>
        <p:grpSpPr>
          <a:xfrm>
            <a:off x="11078223" y="142851"/>
            <a:ext cx="1018347" cy="1181853"/>
            <a:chOff x="8360213" y="3458151"/>
            <a:chExt cx="853935" cy="991043"/>
          </a:xfrm>
        </p:grpSpPr>
        <p:grpSp>
          <p:nvGrpSpPr>
            <p:cNvPr id="1076" name="Google Shape;1076;p51"/>
            <p:cNvGrpSpPr/>
            <p:nvPr/>
          </p:nvGrpSpPr>
          <p:grpSpPr>
            <a:xfrm>
              <a:off x="8599192" y="3595917"/>
              <a:ext cx="375981" cy="204367"/>
              <a:chOff x="2642504" y="3763150"/>
              <a:chExt cx="375981" cy="204367"/>
            </a:xfrm>
          </p:grpSpPr>
          <p:sp>
            <p:nvSpPr>
              <p:cNvPr id="1077" name="Google Shape;1077;p51"/>
              <p:cNvSpPr/>
              <p:nvPr/>
            </p:nvSpPr>
            <p:spPr>
              <a:xfrm>
                <a:off x="2813454" y="3763150"/>
                <a:ext cx="205031" cy="204367"/>
              </a:xfrm>
              <a:custGeom>
                <a:rect b="b" l="l" r="r" t="t"/>
                <a:pathLst>
                  <a:path extrusionOk="0" h="204367" w="205031">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78" name="Google Shape;1078;p51"/>
              <p:cNvSpPr/>
              <p:nvPr/>
            </p:nvSpPr>
            <p:spPr>
              <a:xfrm>
                <a:off x="2642504" y="3763235"/>
                <a:ext cx="161142" cy="204281"/>
              </a:xfrm>
              <a:custGeom>
                <a:rect b="b" l="l" r="r" t="t"/>
                <a:pathLst>
                  <a:path extrusionOk="0" h="204281" w="161142">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079" name="Google Shape;1079;p51"/>
            <p:cNvGrpSpPr/>
            <p:nvPr/>
          </p:nvGrpSpPr>
          <p:grpSpPr>
            <a:xfrm>
              <a:off x="8360213" y="3458151"/>
              <a:ext cx="853935" cy="991043"/>
              <a:chOff x="2403525" y="3625384"/>
              <a:chExt cx="853935" cy="991043"/>
            </a:xfrm>
          </p:grpSpPr>
          <p:sp>
            <p:nvSpPr>
              <p:cNvPr id="1080" name="Google Shape;1080;p51"/>
              <p:cNvSpPr/>
              <p:nvPr/>
            </p:nvSpPr>
            <p:spPr>
              <a:xfrm>
                <a:off x="2403525" y="3625384"/>
                <a:ext cx="853935" cy="991043"/>
              </a:xfrm>
              <a:custGeom>
                <a:rect b="b" l="l" r="r" t="t"/>
                <a:pathLst>
                  <a:path extrusionOk="0" h="991043" w="853935">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81" name="Google Shape;1081;p51"/>
              <p:cNvSpPr/>
              <p:nvPr/>
            </p:nvSpPr>
            <p:spPr>
              <a:xfrm>
                <a:off x="2592262" y="4172728"/>
                <a:ext cx="170086" cy="102379"/>
              </a:xfrm>
              <a:custGeom>
                <a:rect b="b" l="l" r="r" t="t"/>
                <a:pathLst>
                  <a:path extrusionOk="0" h="102379" w="170086">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82" name="Google Shape;1082;p51"/>
              <p:cNvSpPr/>
              <p:nvPr/>
            </p:nvSpPr>
            <p:spPr>
              <a:xfrm>
                <a:off x="2779628" y="4206241"/>
                <a:ext cx="102434" cy="171023"/>
              </a:xfrm>
              <a:custGeom>
                <a:rect b="b" l="l" r="r" t="t"/>
                <a:pathLst>
                  <a:path extrusionOk="0" h="171023" w="102434">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83" name="Google Shape;1083;p51"/>
              <p:cNvSpPr/>
              <p:nvPr/>
            </p:nvSpPr>
            <p:spPr>
              <a:xfrm>
                <a:off x="2899237" y="4173246"/>
                <a:ext cx="169747" cy="101861"/>
              </a:xfrm>
              <a:custGeom>
                <a:rect b="b" l="l" r="r" t="t"/>
                <a:pathLst>
                  <a:path extrusionOk="0" h="101861" w="169747">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52"/>
          <p:cNvSpPr txBox="1"/>
          <p:nvPr>
            <p:ph idx="1" type="body"/>
          </p:nvPr>
        </p:nvSpPr>
        <p:spPr>
          <a:xfrm>
            <a:off x="3862553" y="487477"/>
            <a:ext cx="7724844" cy="3428836"/>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Objectives: </a:t>
            </a:r>
            <a:r>
              <a:rPr lang="en-IE" sz="2200">
                <a:solidFill>
                  <a:srgbClr val="454545"/>
                </a:solidFill>
              </a:rPr>
              <a:t>List the learning outcomes that indicate the behaviour which trainees should demonstrate once these   goals have been met. </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Syllabus: </a:t>
            </a:r>
            <a:r>
              <a:rPr lang="en-IE" sz="2200">
                <a:solidFill>
                  <a:srgbClr val="454545"/>
                </a:solidFill>
              </a:rPr>
              <a:t>Now prepare a summary of the specific topics or subject matters you wish to teach to achieve your goals. It should include more detail and focus on what the trainer will teach trainees on a particular subject. </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Write the course content: </a:t>
            </a:r>
            <a:r>
              <a:rPr lang="en-IE" sz="2200">
                <a:solidFill>
                  <a:srgbClr val="454545"/>
                </a:solidFill>
              </a:rPr>
              <a:t>ensure course content is relevant and suitable to the trainees. It needs to be delivered at appropriate to the level of the course. Include story telling and life experiences.</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Mode of presentation</a:t>
            </a:r>
            <a:r>
              <a:rPr lang="en-IE" sz="2200">
                <a:solidFill>
                  <a:srgbClr val="454545"/>
                </a:solidFill>
              </a:rPr>
              <a:t>:  present concepts and content easily to the trainees. Engage all the senses if possible (incorporating the four VARK and Honey &amp; Mumford  learning styles – e.g using audio visual methods, PowerPoint, handouts, images, text, cartoons, video, practical and theory etc). Use discussion groups and exercises that build on learners experiences.  </a:t>
            </a:r>
            <a:endParaRPr b="1" sz="2200">
              <a:solidFill>
                <a:srgbClr val="454545"/>
              </a:solidFill>
            </a:endParaRPr>
          </a:p>
        </p:txBody>
      </p:sp>
      <p:sp>
        <p:nvSpPr>
          <p:cNvPr id="1089" name="Google Shape;1089;p52"/>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090" name="Google Shape;1090;p52"/>
          <p:cNvCxnSpPr/>
          <p:nvPr/>
        </p:nvCxnSpPr>
        <p:spPr>
          <a:xfrm flipH="1">
            <a:off x="-12787" y="2787356"/>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091" name="Google Shape;1091;p52"/>
          <p:cNvSpPr txBox="1"/>
          <p:nvPr>
            <p:ph idx="2" type="body"/>
          </p:nvPr>
        </p:nvSpPr>
        <p:spPr>
          <a:xfrm>
            <a:off x="384132" y="614086"/>
            <a:ext cx="2806162"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4.4 Designing your Training Course</a:t>
            </a:r>
            <a:endParaRPr>
              <a:solidFill>
                <a:schemeClr val="lt1"/>
              </a:solidFill>
            </a:endParaRPr>
          </a:p>
        </p:txBody>
      </p:sp>
      <p:grpSp>
        <p:nvGrpSpPr>
          <p:cNvPr id="1092" name="Google Shape;1092;p52"/>
          <p:cNvGrpSpPr/>
          <p:nvPr/>
        </p:nvGrpSpPr>
        <p:grpSpPr>
          <a:xfrm>
            <a:off x="11078223" y="142851"/>
            <a:ext cx="1018347" cy="1181853"/>
            <a:chOff x="8360213" y="3458151"/>
            <a:chExt cx="853935" cy="991043"/>
          </a:xfrm>
        </p:grpSpPr>
        <p:grpSp>
          <p:nvGrpSpPr>
            <p:cNvPr id="1093" name="Google Shape;1093;p52"/>
            <p:cNvGrpSpPr/>
            <p:nvPr/>
          </p:nvGrpSpPr>
          <p:grpSpPr>
            <a:xfrm>
              <a:off x="8599192" y="3595917"/>
              <a:ext cx="375981" cy="204367"/>
              <a:chOff x="2642504" y="3763150"/>
              <a:chExt cx="375981" cy="204367"/>
            </a:xfrm>
          </p:grpSpPr>
          <p:sp>
            <p:nvSpPr>
              <p:cNvPr id="1094" name="Google Shape;1094;p52"/>
              <p:cNvSpPr/>
              <p:nvPr/>
            </p:nvSpPr>
            <p:spPr>
              <a:xfrm>
                <a:off x="2813454" y="3763150"/>
                <a:ext cx="205031" cy="204367"/>
              </a:xfrm>
              <a:custGeom>
                <a:rect b="b" l="l" r="r" t="t"/>
                <a:pathLst>
                  <a:path extrusionOk="0" h="204367" w="205031">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95" name="Google Shape;1095;p52"/>
              <p:cNvSpPr/>
              <p:nvPr/>
            </p:nvSpPr>
            <p:spPr>
              <a:xfrm>
                <a:off x="2642504" y="3763235"/>
                <a:ext cx="161142" cy="204281"/>
              </a:xfrm>
              <a:custGeom>
                <a:rect b="b" l="l" r="r" t="t"/>
                <a:pathLst>
                  <a:path extrusionOk="0" h="204281" w="161142">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096" name="Google Shape;1096;p52"/>
            <p:cNvGrpSpPr/>
            <p:nvPr/>
          </p:nvGrpSpPr>
          <p:grpSpPr>
            <a:xfrm>
              <a:off x="8360213" y="3458151"/>
              <a:ext cx="853935" cy="991043"/>
              <a:chOff x="2403525" y="3625384"/>
              <a:chExt cx="853935" cy="991043"/>
            </a:xfrm>
          </p:grpSpPr>
          <p:sp>
            <p:nvSpPr>
              <p:cNvPr id="1097" name="Google Shape;1097;p52"/>
              <p:cNvSpPr/>
              <p:nvPr/>
            </p:nvSpPr>
            <p:spPr>
              <a:xfrm>
                <a:off x="2403525" y="3625384"/>
                <a:ext cx="853935" cy="991043"/>
              </a:xfrm>
              <a:custGeom>
                <a:rect b="b" l="l" r="r" t="t"/>
                <a:pathLst>
                  <a:path extrusionOk="0" h="991043" w="853935">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98" name="Google Shape;1098;p52"/>
              <p:cNvSpPr/>
              <p:nvPr/>
            </p:nvSpPr>
            <p:spPr>
              <a:xfrm>
                <a:off x="2592262" y="4172728"/>
                <a:ext cx="170086" cy="102379"/>
              </a:xfrm>
              <a:custGeom>
                <a:rect b="b" l="l" r="r" t="t"/>
                <a:pathLst>
                  <a:path extrusionOk="0" h="102379" w="170086">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99" name="Google Shape;1099;p52"/>
              <p:cNvSpPr/>
              <p:nvPr/>
            </p:nvSpPr>
            <p:spPr>
              <a:xfrm>
                <a:off x="2779628" y="4206241"/>
                <a:ext cx="102434" cy="171023"/>
              </a:xfrm>
              <a:custGeom>
                <a:rect b="b" l="l" r="r" t="t"/>
                <a:pathLst>
                  <a:path extrusionOk="0" h="171023" w="102434">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00" name="Google Shape;1100;p52"/>
              <p:cNvSpPr/>
              <p:nvPr/>
            </p:nvSpPr>
            <p:spPr>
              <a:xfrm>
                <a:off x="2899237" y="4173246"/>
                <a:ext cx="169747" cy="101861"/>
              </a:xfrm>
              <a:custGeom>
                <a:rect b="b" l="l" r="r" t="t"/>
                <a:pathLst>
                  <a:path extrusionOk="0" h="101861" w="169747">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sp>
        <p:nvSpPr>
          <p:cNvPr id="1101" name="Google Shape;1101;p52"/>
          <p:cNvSpPr txBox="1"/>
          <p:nvPr/>
        </p:nvSpPr>
        <p:spPr>
          <a:xfrm>
            <a:off x="384132" y="3108260"/>
            <a:ext cx="2938047" cy="3428836"/>
          </a:xfrm>
          <a:prstGeom prst="rect">
            <a:avLst/>
          </a:prstGeom>
          <a:noFill/>
          <a:ln>
            <a:noFill/>
          </a:ln>
        </p:spPr>
        <p:txBody>
          <a:bodyPr anchorCtr="0" anchor="t" bIns="45700" lIns="91425" spcFirstLastPara="1" rIns="91425" wrap="square" tIns="45700">
            <a:noAutofit/>
          </a:bodyPr>
          <a:lstStyle/>
          <a:p>
            <a:pPr indent="-14288" lvl="0" marL="14288" marR="0" rtl="0" algn="l">
              <a:lnSpc>
                <a:spcPct val="90000"/>
              </a:lnSpc>
              <a:spcBef>
                <a:spcPts val="0"/>
              </a:spcBef>
              <a:spcAft>
                <a:spcPts val="0"/>
              </a:spcAft>
              <a:buClr>
                <a:schemeClr val="lt1"/>
              </a:buClr>
              <a:buSzPts val="2400"/>
              <a:buFont typeface="Arial"/>
              <a:buNone/>
            </a:pPr>
            <a:r>
              <a:rPr b="0" i="0" lang="en-IE" sz="2400">
                <a:solidFill>
                  <a:schemeClr val="lt1"/>
                </a:solidFill>
                <a:latin typeface="Calibri"/>
                <a:ea typeface="Calibri"/>
                <a:cs typeface="Calibri"/>
                <a:sym typeface="Calibri"/>
              </a:rPr>
              <a:t>Plan – Do - Review</a:t>
            </a:r>
            <a:endParaRPr b="0" i="0" sz="2400">
              <a:solidFill>
                <a:schemeClr val="lt1"/>
              </a:solidFill>
              <a:latin typeface="Calibri"/>
              <a:ea typeface="Calibri"/>
              <a:cs typeface="Calibri"/>
              <a:sym typeface="Calibri"/>
            </a:endParaRPr>
          </a:p>
          <a:p>
            <a:pPr indent="-14288" lvl="0" marL="14288" marR="0" rtl="0" algn="l">
              <a:lnSpc>
                <a:spcPct val="90000"/>
              </a:lnSpc>
              <a:spcBef>
                <a:spcPts val="1000"/>
              </a:spcBef>
              <a:spcAft>
                <a:spcPts val="0"/>
              </a:spcAft>
              <a:buClr>
                <a:srgbClr val="086575"/>
              </a:buClr>
              <a:buSzPts val="2400"/>
              <a:buFont typeface="Arial"/>
              <a:buNone/>
            </a:pPr>
            <a:r>
              <a:t/>
            </a:r>
            <a:endParaRPr b="0" i="0" sz="2400">
              <a:solidFill>
                <a:schemeClr val="lt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53"/>
          <p:cNvSpPr txBox="1"/>
          <p:nvPr>
            <p:ph idx="1" type="body"/>
          </p:nvPr>
        </p:nvSpPr>
        <p:spPr>
          <a:xfrm>
            <a:off x="3862553" y="487477"/>
            <a:ext cx="7724844" cy="3428836"/>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Assessment: </a:t>
            </a:r>
            <a:r>
              <a:rPr lang="en-IE" sz="2200">
                <a:solidFill>
                  <a:srgbClr val="454545"/>
                </a:solidFill>
              </a:rPr>
              <a:t>how do you record if the trainee has learned? How do you assess trainee performance? Formal exams (practical assessment, MCQ, Essays, Projects etc), informal assessment (e.g. self-assessment Q&amp;A, self-checks, exercises and activities) </a:t>
            </a:r>
            <a:endParaRPr b="1" sz="2200">
              <a:solidFill>
                <a:srgbClr val="454545"/>
              </a:solidFill>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Evaluation: </a:t>
            </a:r>
            <a:r>
              <a:rPr lang="en-IE" sz="2200">
                <a:solidFill>
                  <a:srgbClr val="454545"/>
                </a:solidFill>
              </a:rPr>
              <a:t>carry out a survey with leaners to understand better or measure the course effectiveness? Did the course meet their needs? If no, why not. Evaluating your course and asking for feedback helps to explain the course effectiveness and helps to continuously improve</a:t>
            </a:r>
            <a:endParaRPr/>
          </a:p>
        </p:txBody>
      </p:sp>
      <p:sp>
        <p:nvSpPr>
          <p:cNvPr id="1107" name="Google Shape;1107;p53"/>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108" name="Google Shape;1108;p53"/>
          <p:cNvCxnSpPr/>
          <p:nvPr/>
        </p:nvCxnSpPr>
        <p:spPr>
          <a:xfrm flipH="1">
            <a:off x="-12787" y="2787356"/>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109" name="Google Shape;1109;p53"/>
          <p:cNvSpPr txBox="1"/>
          <p:nvPr>
            <p:ph idx="2" type="body"/>
          </p:nvPr>
        </p:nvSpPr>
        <p:spPr>
          <a:xfrm>
            <a:off x="384132" y="614086"/>
            <a:ext cx="2806162"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4.4 Designing your Training Course</a:t>
            </a:r>
            <a:endParaRPr>
              <a:solidFill>
                <a:schemeClr val="lt1"/>
              </a:solidFill>
            </a:endParaRPr>
          </a:p>
        </p:txBody>
      </p:sp>
      <p:sp>
        <p:nvSpPr>
          <p:cNvPr id="1110" name="Google Shape;1110;p53"/>
          <p:cNvSpPr txBox="1"/>
          <p:nvPr/>
        </p:nvSpPr>
        <p:spPr>
          <a:xfrm>
            <a:off x="384132" y="3108260"/>
            <a:ext cx="2938047" cy="3428836"/>
          </a:xfrm>
          <a:prstGeom prst="rect">
            <a:avLst/>
          </a:prstGeom>
          <a:noFill/>
          <a:ln>
            <a:noFill/>
          </a:ln>
        </p:spPr>
        <p:txBody>
          <a:bodyPr anchorCtr="0" anchor="t" bIns="45700" lIns="91425" spcFirstLastPara="1" rIns="91425" wrap="square" tIns="45700">
            <a:noAutofit/>
          </a:bodyPr>
          <a:lstStyle/>
          <a:p>
            <a:pPr indent="-14288" lvl="0" marL="14288" marR="0" rtl="0" algn="l">
              <a:lnSpc>
                <a:spcPct val="90000"/>
              </a:lnSpc>
              <a:spcBef>
                <a:spcPts val="0"/>
              </a:spcBef>
              <a:spcAft>
                <a:spcPts val="0"/>
              </a:spcAft>
              <a:buClr>
                <a:schemeClr val="lt1"/>
              </a:buClr>
              <a:buSzPts val="2400"/>
              <a:buFont typeface="Arial"/>
              <a:buNone/>
            </a:pPr>
            <a:r>
              <a:rPr b="0" i="0" lang="en-IE" sz="2400">
                <a:solidFill>
                  <a:schemeClr val="lt1"/>
                </a:solidFill>
                <a:latin typeface="Calibri"/>
                <a:ea typeface="Calibri"/>
                <a:cs typeface="Calibri"/>
                <a:sym typeface="Calibri"/>
              </a:rPr>
              <a:t>Plan – Do - Review</a:t>
            </a:r>
            <a:endParaRPr b="0" i="0" sz="2400">
              <a:solidFill>
                <a:schemeClr val="lt1"/>
              </a:solidFill>
              <a:latin typeface="Calibri"/>
              <a:ea typeface="Calibri"/>
              <a:cs typeface="Calibri"/>
              <a:sym typeface="Calibri"/>
            </a:endParaRPr>
          </a:p>
          <a:p>
            <a:pPr indent="-14288" lvl="0" marL="14288" marR="0" rtl="0" algn="l">
              <a:lnSpc>
                <a:spcPct val="90000"/>
              </a:lnSpc>
              <a:spcBef>
                <a:spcPts val="1000"/>
              </a:spcBef>
              <a:spcAft>
                <a:spcPts val="0"/>
              </a:spcAft>
              <a:buClr>
                <a:srgbClr val="086575"/>
              </a:buClr>
              <a:buSzPts val="2400"/>
              <a:buFont typeface="Arial"/>
              <a:buNone/>
            </a:pPr>
            <a:r>
              <a:t/>
            </a:r>
            <a:endParaRPr b="0" i="0" sz="2400">
              <a:solidFill>
                <a:schemeClr val="lt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sp>
        <p:nvSpPr>
          <p:cNvPr id="1115" name="Google Shape;1115;p54"/>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6" name="Google Shape;1116;p54"/>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Websites</a:t>
            </a:r>
            <a:r>
              <a:rPr lang="en-IE" sz="1800"/>
              <a:t>: 	How to design training </a:t>
            </a:r>
            <a:r>
              <a:rPr lang="en-IE" sz="1800" u="sng">
                <a:solidFill>
                  <a:schemeClr val="hlink"/>
                </a:solidFill>
                <a:hlinkClick r:id="rId3"/>
              </a:rPr>
              <a:t>https://blink.ucsd.edu/HR/training/instructor/tools/training.html</a:t>
            </a:r>
            <a:r>
              <a:rPr lang="en-IE" sz="1800"/>
              <a:t> </a:t>
            </a:r>
            <a:endParaRPr sz="1800"/>
          </a:p>
          <a:p>
            <a:pPr indent="-1255713" lvl="0" marL="1255713" rtl="0" algn="l">
              <a:lnSpc>
                <a:spcPct val="90000"/>
              </a:lnSpc>
              <a:spcBef>
                <a:spcPts val="1000"/>
              </a:spcBef>
              <a:spcAft>
                <a:spcPts val="0"/>
              </a:spcAft>
              <a:buClr>
                <a:srgbClr val="424242"/>
              </a:buClr>
              <a:buSzPts val="1800"/>
              <a:buNone/>
            </a:pPr>
            <a:r>
              <a:rPr b="1" lang="en-IE" sz="1800"/>
              <a:t>YouTube</a:t>
            </a:r>
            <a:r>
              <a:rPr lang="en-IE" sz="1800"/>
              <a:t>: 	Training Program Design </a:t>
            </a:r>
            <a:r>
              <a:rPr lang="en-IE" sz="1800" u="sng">
                <a:solidFill>
                  <a:schemeClr val="hlink"/>
                </a:solidFill>
                <a:hlinkClick r:id="rId4"/>
              </a:rPr>
              <a:t>https://www.youtube.com/watch?v=JcqzRheQVMI</a:t>
            </a:r>
            <a:r>
              <a:rPr lang="en-IE" sz="1800"/>
              <a:t> </a:t>
            </a:r>
            <a:endParaRPr/>
          </a:p>
          <a:p>
            <a:pPr indent="-1255713" lvl="0" marL="1255713" rtl="0" algn="l">
              <a:lnSpc>
                <a:spcPct val="90000"/>
              </a:lnSpc>
              <a:spcBef>
                <a:spcPts val="1000"/>
              </a:spcBef>
              <a:spcAft>
                <a:spcPts val="0"/>
              </a:spcAft>
              <a:buClr>
                <a:srgbClr val="87AF3F"/>
              </a:buClr>
              <a:buSzPts val="1800"/>
              <a:buNone/>
            </a:pPr>
            <a:r>
              <a:rPr lang="en-IE" sz="1800">
                <a:solidFill>
                  <a:srgbClr val="87AF3F"/>
                </a:solidFill>
              </a:rPr>
              <a:t> 	</a:t>
            </a:r>
            <a:r>
              <a:rPr lang="en-IE" sz="1800">
                <a:solidFill>
                  <a:srgbClr val="000000"/>
                </a:solidFill>
              </a:rPr>
              <a:t>How to design effective training programs </a:t>
            </a:r>
            <a:r>
              <a:rPr lang="en-IE" sz="1800" u="sng">
                <a:solidFill>
                  <a:srgbClr val="87AF3F"/>
                </a:solidFill>
                <a:hlinkClick r:id="rId5">
                  <a:extLst>
                    <a:ext uri="{A12FA001-AC4F-418D-AE19-62706E023703}">
                      <ahyp:hlinkClr val="tx"/>
                    </a:ext>
                  </a:extLst>
                </a:hlinkClick>
              </a:rPr>
              <a:t>https://www.youtube.com/watch?v=1Ut09_n6CLg</a:t>
            </a:r>
            <a:r>
              <a:rPr lang="en-IE" sz="1800">
                <a:solidFill>
                  <a:srgbClr val="87AF3F"/>
                </a:solidFill>
              </a:rPr>
              <a:t> </a:t>
            </a:r>
            <a:endParaRPr/>
          </a:p>
          <a:p>
            <a:pPr indent="-1255713" lvl="0" marL="1255713" rtl="0" algn="l">
              <a:lnSpc>
                <a:spcPct val="90000"/>
              </a:lnSpc>
              <a:spcBef>
                <a:spcPts val="1000"/>
              </a:spcBef>
              <a:spcAft>
                <a:spcPts val="0"/>
              </a:spcAft>
              <a:buClr>
                <a:srgbClr val="000000"/>
              </a:buClr>
              <a:buSzPts val="1800"/>
              <a:buNone/>
            </a:pPr>
            <a:r>
              <a:rPr lang="en-IE" sz="1800">
                <a:solidFill>
                  <a:srgbClr val="000000"/>
                </a:solidFill>
              </a:rPr>
              <a:t>	Refugee Adult Education: Improving Participation, Partnerships, and Program Design</a:t>
            </a:r>
            <a:r>
              <a:rPr lang="en-IE" sz="1800" u="sng">
                <a:solidFill>
                  <a:srgbClr val="000000"/>
                </a:solidFill>
                <a:hlinkClick r:id="rId6">
                  <a:extLst>
                    <a:ext uri="{A12FA001-AC4F-418D-AE19-62706E023703}">
                      <ahyp:hlinkClr val="tx"/>
                    </a:ext>
                  </a:extLst>
                </a:hlinkClick>
              </a:rPr>
              <a:t> </a:t>
            </a:r>
            <a:r>
              <a:rPr lang="en-IE" sz="1800" u="sng">
                <a:solidFill>
                  <a:srgbClr val="87AF3F"/>
                </a:solidFill>
                <a:hlinkClick r:id="rId7">
                  <a:extLst>
                    <a:ext uri="{A12FA001-AC4F-418D-AE19-62706E023703}">
                      <ahyp:hlinkClr val="tx"/>
                    </a:ext>
                  </a:extLst>
                </a:hlinkClick>
              </a:rPr>
              <a:t>https://www.youtube.com/watch?v=Xh9yB-eKgbs</a:t>
            </a:r>
            <a:r>
              <a:rPr lang="en-IE" sz="1800">
                <a:solidFill>
                  <a:srgbClr val="87AF3F"/>
                </a:solidFill>
              </a:rPr>
              <a:t> </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Publication</a:t>
            </a:r>
            <a:r>
              <a:rPr lang="en-IE" sz="1800"/>
              <a:t>: 	Gusdorf, M.L., 2009. Training design, development and implementation. Society for Human Resource Management, pp.1-38.</a:t>
            </a:r>
            <a:r>
              <a:rPr b="1" lang="en-IE" sz="1800"/>
              <a:t>	</a:t>
            </a:r>
            <a:endParaRPr sz="1800"/>
          </a:p>
          <a:p>
            <a:pPr indent="-1141413" lvl="0" marL="1255713" rtl="0" algn="l">
              <a:lnSpc>
                <a:spcPct val="100000"/>
              </a:lnSpc>
              <a:spcBef>
                <a:spcPts val="400"/>
              </a:spcBef>
              <a:spcAft>
                <a:spcPts val="0"/>
              </a:spcAft>
              <a:buClr>
                <a:srgbClr val="E8A116"/>
              </a:buClr>
              <a:buSzPts val="1800"/>
              <a:buFont typeface="Arial"/>
              <a:buNone/>
            </a:pPr>
            <a:r>
              <a:t/>
            </a:r>
            <a:endParaRPr sz="1800"/>
          </a:p>
        </p:txBody>
      </p:sp>
      <p:sp>
        <p:nvSpPr>
          <p:cNvPr id="1117" name="Google Shape;1117;p54"/>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118" name="Google Shape;1118;p54"/>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pic>
        <p:nvPicPr>
          <p:cNvPr id="1123" name="Google Shape;1123;p55"/>
          <p:cNvPicPr preferRelativeResize="0"/>
          <p:nvPr/>
        </p:nvPicPr>
        <p:blipFill rotWithShape="1">
          <a:blip r:embed="rId3">
            <a:alphaModFix/>
          </a:blip>
          <a:srcRect b="0" l="0" r="0" t="9854"/>
          <a:stretch/>
        </p:blipFill>
        <p:spPr>
          <a:xfrm>
            <a:off x="4184078" y="1318516"/>
            <a:ext cx="7529131" cy="4570496"/>
          </a:xfrm>
          <a:prstGeom prst="rect">
            <a:avLst/>
          </a:prstGeom>
          <a:noFill/>
          <a:ln>
            <a:noFill/>
          </a:ln>
        </p:spPr>
      </p:pic>
      <p:sp>
        <p:nvSpPr>
          <p:cNvPr id="1124" name="Google Shape;1124;p55"/>
          <p:cNvSpPr txBox="1"/>
          <p:nvPr/>
        </p:nvSpPr>
        <p:spPr>
          <a:xfrm>
            <a:off x="717453" y="2406903"/>
            <a:ext cx="2982349" cy="3482109"/>
          </a:xfrm>
          <a:prstGeom prst="rect">
            <a:avLst/>
          </a:prstGeom>
          <a:noFill/>
          <a:ln>
            <a:noFill/>
          </a:ln>
        </p:spPr>
        <p:txBody>
          <a:bodyPr anchorCtr="0" anchor="t" bIns="45700" lIns="91425" spcFirstLastPara="1" rIns="91425" wrap="square" tIns="45700">
            <a:noAutofit/>
          </a:bodyPr>
          <a:lstStyle/>
          <a:p>
            <a:pPr indent="0" lvl="0" marL="0" marR="0" rtl="0" algn="l">
              <a:lnSpc>
                <a:spcPct val="97222"/>
              </a:lnSpc>
              <a:spcBef>
                <a:spcPts val="0"/>
              </a:spcBef>
              <a:spcAft>
                <a:spcPts val="0"/>
              </a:spcAft>
              <a:buClr>
                <a:srgbClr val="E8A116"/>
              </a:buClr>
              <a:buSzPts val="3600"/>
              <a:buFont typeface="Arial"/>
              <a:buNone/>
            </a:pPr>
            <a:r>
              <a:rPr b="1" i="0" lang="en-IE" sz="3600">
                <a:solidFill>
                  <a:srgbClr val="454545"/>
                </a:solidFill>
                <a:latin typeface="Calibri"/>
                <a:ea typeface="Calibri"/>
                <a:cs typeface="Calibri"/>
                <a:sym typeface="Calibri"/>
              </a:rPr>
              <a:t>Tuckman’s Stages of Group Development</a:t>
            </a:r>
            <a:endParaRPr/>
          </a:p>
        </p:txBody>
      </p:sp>
      <p:sp>
        <p:nvSpPr>
          <p:cNvPr id="1125" name="Google Shape;1125;p55"/>
          <p:cNvSpPr txBox="1"/>
          <p:nvPr>
            <p:ph idx="2" type="body"/>
          </p:nvPr>
        </p:nvSpPr>
        <p:spPr>
          <a:xfrm>
            <a:off x="615501" y="761603"/>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4.5 Conflict Resolution</a:t>
            </a:r>
            <a:endParaRPr/>
          </a:p>
        </p:txBody>
      </p:sp>
      <p:cxnSp>
        <p:nvCxnSpPr>
          <p:cNvPr id="1126" name="Google Shape;1126;p55"/>
          <p:cNvCxnSpPr/>
          <p:nvPr/>
        </p:nvCxnSpPr>
        <p:spPr>
          <a:xfrm rot="10800000">
            <a:off x="392504" y="1409304"/>
            <a:ext cx="4643730" cy="0"/>
          </a:xfrm>
          <a:prstGeom prst="straightConnector1">
            <a:avLst/>
          </a:prstGeom>
          <a:noFill/>
          <a:ln cap="flat" cmpd="sng" w="34925">
            <a:solidFill>
              <a:srgbClr val="296B5F"/>
            </a:solidFill>
            <a:prstDash val="solid"/>
            <a:miter lim="800000"/>
            <a:headEnd len="sm" w="sm" type="none"/>
            <a:tailEnd len="sm" w="sm" type="none"/>
          </a:ln>
        </p:spPr>
      </p:cxn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0" name="Shape 1130"/>
        <p:cNvGrpSpPr/>
        <p:nvPr/>
      </p:nvGrpSpPr>
      <p:grpSpPr>
        <a:xfrm>
          <a:off x="0" y="0"/>
          <a:ext cx="0" cy="0"/>
          <a:chOff x="0" y="0"/>
          <a:chExt cx="0" cy="0"/>
        </a:xfrm>
      </p:grpSpPr>
      <p:sp>
        <p:nvSpPr>
          <p:cNvPr id="1131" name="Google Shape;1131;p56"/>
          <p:cNvSpPr txBox="1"/>
          <p:nvPr>
            <p:ph idx="1" type="body"/>
          </p:nvPr>
        </p:nvSpPr>
        <p:spPr>
          <a:xfrm>
            <a:off x="731521" y="1579325"/>
            <a:ext cx="11015002" cy="4210890"/>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Stages of Group Development: </a:t>
            </a:r>
            <a:r>
              <a:rPr lang="en-IE" sz="2200">
                <a:solidFill>
                  <a:srgbClr val="454545"/>
                </a:solidFill>
              </a:rPr>
              <a:t>A group is initially a collection of personalities each having different characteristics, needs, and influences. Groups, like individuals, go through stages of development  experiencing changes in leadership, interpersonal interactions, roles, communication structures, and power structures. Tuckman’s model of small group development hypothesises that groups go through the stages of  “forming, storming, norming, performing and adjourning”. Conflict is a normal part of group development and arise due to disagreements and different points of view. (see next slide)</a:t>
            </a:r>
            <a:endParaRPr sz="2200">
              <a:solidFill>
                <a:srgbClr val="454545"/>
              </a:solidFill>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Establish ground rules of acceptable behaviour: </a:t>
            </a:r>
            <a:r>
              <a:rPr lang="en-IE" sz="2200">
                <a:solidFill>
                  <a:srgbClr val="454545"/>
                </a:solidFill>
              </a:rPr>
              <a:t>these can be set by the trainees on expected behaviours (e.g. allow everyone time and space to speak) and will help form the group into a cohesive group and is a positive step in preventing conflict. </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Manage expectations</a:t>
            </a:r>
            <a:r>
              <a:rPr lang="en-IE" sz="2200">
                <a:solidFill>
                  <a:srgbClr val="454545"/>
                </a:solidFill>
              </a:rPr>
              <a:t>: Expect the unexpected. Unexpected events occur because people don’t communicate their expectations clearly in the first place. State the learning objective for the training sessions so that people know what to expect. This will avoid confusion and disillusion. </a:t>
            </a:r>
            <a:endParaRPr/>
          </a:p>
        </p:txBody>
      </p:sp>
      <p:sp>
        <p:nvSpPr>
          <p:cNvPr id="1132" name="Google Shape;1132;p56"/>
          <p:cNvSpPr txBox="1"/>
          <p:nvPr>
            <p:ph idx="2" type="body"/>
          </p:nvPr>
        </p:nvSpPr>
        <p:spPr>
          <a:xfrm>
            <a:off x="615501" y="761603"/>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4.5 Conflict Resolution</a:t>
            </a:r>
            <a:endParaRPr/>
          </a:p>
        </p:txBody>
      </p:sp>
      <p:cxnSp>
        <p:nvCxnSpPr>
          <p:cNvPr id="1133" name="Google Shape;1133;p56"/>
          <p:cNvCxnSpPr/>
          <p:nvPr/>
        </p:nvCxnSpPr>
        <p:spPr>
          <a:xfrm rot="10800000">
            <a:off x="392504" y="1409304"/>
            <a:ext cx="4643730" cy="0"/>
          </a:xfrm>
          <a:prstGeom prst="straightConnector1">
            <a:avLst/>
          </a:prstGeom>
          <a:noFill/>
          <a:ln cap="flat" cmpd="sng" w="34925">
            <a:solidFill>
              <a:srgbClr val="296B5F"/>
            </a:solidFill>
            <a:prstDash val="solid"/>
            <a:miter lim="800000"/>
            <a:headEnd len="sm" w="sm" type="none"/>
            <a:tailEnd len="sm" w="sm" type="none"/>
          </a:ln>
        </p:spPr>
      </p:cxnSp>
      <p:grpSp>
        <p:nvGrpSpPr>
          <p:cNvPr id="1134" name="Google Shape;1134;p56"/>
          <p:cNvGrpSpPr/>
          <p:nvPr/>
        </p:nvGrpSpPr>
        <p:grpSpPr>
          <a:xfrm>
            <a:off x="5141647" y="496560"/>
            <a:ext cx="954353" cy="958910"/>
            <a:chOff x="461015" y="3669140"/>
            <a:chExt cx="1204012" cy="1209761"/>
          </a:xfrm>
        </p:grpSpPr>
        <p:sp>
          <p:nvSpPr>
            <p:cNvPr id="1135" name="Google Shape;1135;p56"/>
            <p:cNvSpPr/>
            <p:nvPr/>
          </p:nvSpPr>
          <p:spPr>
            <a:xfrm>
              <a:off x="1010873" y="3669140"/>
              <a:ext cx="347280" cy="346433"/>
            </a:xfrm>
            <a:custGeom>
              <a:rect b="b" l="l" r="r" t="t"/>
              <a:pathLst>
                <a:path extrusionOk="0" h="1276088" w="1279207">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136" name="Google Shape;1136;p56"/>
            <p:cNvPicPr preferRelativeResize="0"/>
            <p:nvPr/>
          </p:nvPicPr>
          <p:blipFill rotWithShape="1">
            <a:blip r:embed="rId3">
              <a:alphaModFix/>
            </a:blip>
            <a:srcRect b="0" l="0" r="0" t="0"/>
            <a:stretch/>
          </p:blipFill>
          <p:spPr>
            <a:xfrm>
              <a:off x="461015" y="3674890"/>
              <a:ext cx="1204012" cy="1204011"/>
            </a:xfrm>
            <a:prstGeom prst="rect">
              <a:avLst/>
            </a:prstGeom>
            <a:noFill/>
            <a:ln>
              <a:noFill/>
            </a:ln>
          </p:spPr>
        </p:pic>
      </p:gr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0" name="Shape 1140"/>
        <p:cNvGrpSpPr/>
        <p:nvPr/>
      </p:nvGrpSpPr>
      <p:grpSpPr>
        <a:xfrm>
          <a:off x="0" y="0"/>
          <a:ext cx="0" cy="0"/>
          <a:chOff x="0" y="0"/>
          <a:chExt cx="0" cy="0"/>
        </a:xfrm>
      </p:grpSpPr>
      <p:sp>
        <p:nvSpPr>
          <p:cNvPr id="1141" name="Google Shape;1141;p57"/>
          <p:cNvSpPr txBox="1"/>
          <p:nvPr>
            <p:ph idx="1" type="body"/>
          </p:nvPr>
        </p:nvSpPr>
        <p:spPr>
          <a:xfrm>
            <a:off x="731521" y="1579325"/>
            <a:ext cx="11015002" cy="4210890"/>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Communication</a:t>
            </a:r>
            <a:r>
              <a:rPr lang="en-IE" sz="2200">
                <a:solidFill>
                  <a:srgbClr val="454545"/>
                </a:solidFill>
              </a:rPr>
              <a:t>: many conflicts arise from communication breakdown. They arise from wrong assumptions, misunderstandings, misinformation, no information, and misinterpretations. Its hard to know if your message has been received but it helps to communicate through multiple channels at different times to reinforce what you want to say, e.g. phone call, face-to-face, email, memorandum, minutes of meetings. Slow down and stop for feedback to make sure people are getting the right message. Clarify communications and get the facts to correct wrong assumptions. Seek to listen, understand and demonstrate empathy.</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Problem solving</a:t>
            </a:r>
            <a:r>
              <a:rPr lang="en-IE" sz="2200">
                <a:solidFill>
                  <a:srgbClr val="454545"/>
                </a:solidFill>
              </a:rPr>
              <a:t>: Conflict rarely resolves itself - in fact, conflict normally escalates if not dealt with proactively and properly. To solve a problem, try looking at it from a different perspective, theirs not yours. </a:t>
            </a:r>
            <a:endParaRPr/>
          </a:p>
        </p:txBody>
      </p:sp>
      <p:sp>
        <p:nvSpPr>
          <p:cNvPr id="1142" name="Google Shape;1142;p57"/>
          <p:cNvSpPr txBox="1"/>
          <p:nvPr>
            <p:ph idx="2" type="body"/>
          </p:nvPr>
        </p:nvSpPr>
        <p:spPr>
          <a:xfrm>
            <a:off x="615501" y="761603"/>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4.5 Conflict Resolution</a:t>
            </a:r>
            <a:endParaRPr/>
          </a:p>
        </p:txBody>
      </p:sp>
      <p:cxnSp>
        <p:nvCxnSpPr>
          <p:cNvPr id="1143" name="Google Shape;1143;p57"/>
          <p:cNvCxnSpPr/>
          <p:nvPr/>
        </p:nvCxnSpPr>
        <p:spPr>
          <a:xfrm rot="10800000">
            <a:off x="392504" y="1409304"/>
            <a:ext cx="4643730" cy="0"/>
          </a:xfrm>
          <a:prstGeom prst="straightConnector1">
            <a:avLst/>
          </a:prstGeom>
          <a:noFill/>
          <a:ln cap="flat" cmpd="sng" w="34925">
            <a:solidFill>
              <a:srgbClr val="296B5F"/>
            </a:solidFill>
            <a:prstDash val="solid"/>
            <a:miter lim="800000"/>
            <a:headEnd len="sm" w="sm" type="none"/>
            <a:tailEnd len="sm" w="sm" type="none"/>
          </a:ln>
        </p:spPr>
      </p:cxnSp>
      <p:grpSp>
        <p:nvGrpSpPr>
          <p:cNvPr id="1144" name="Google Shape;1144;p57"/>
          <p:cNvGrpSpPr/>
          <p:nvPr/>
        </p:nvGrpSpPr>
        <p:grpSpPr>
          <a:xfrm>
            <a:off x="5141647" y="496560"/>
            <a:ext cx="954353" cy="958910"/>
            <a:chOff x="461015" y="3669140"/>
            <a:chExt cx="1204012" cy="1209761"/>
          </a:xfrm>
        </p:grpSpPr>
        <p:sp>
          <p:nvSpPr>
            <p:cNvPr id="1145" name="Google Shape;1145;p57"/>
            <p:cNvSpPr/>
            <p:nvPr/>
          </p:nvSpPr>
          <p:spPr>
            <a:xfrm>
              <a:off x="1010873" y="3669140"/>
              <a:ext cx="347280" cy="346433"/>
            </a:xfrm>
            <a:custGeom>
              <a:rect b="b" l="l" r="r" t="t"/>
              <a:pathLst>
                <a:path extrusionOk="0" h="1276088" w="1279207">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146" name="Google Shape;1146;p57"/>
            <p:cNvPicPr preferRelativeResize="0"/>
            <p:nvPr/>
          </p:nvPicPr>
          <p:blipFill rotWithShape="1">
            <a:blip r:embed="rId3">
              <a:alphaModFix/>
            </a:blip>
            <a:srcRect b="0" l="0" r="0" t="0"/>
            <a:stretch/>
          </p:blipFill>
          <p:spPr>
            <a:xfrm>
              <a:off x="461015" y="3674890"/>
              <a:ext cx="1204012" cy="1204011"/>
            </a:xfrm>
            <a:prstGeom prst="rect">
              <a:avLst/>
            </a:prstGeom>
            <a:noFill/>
            <a:ln>
              <a:noFill/>
            </a:ln>
          </p:spPr>
        </p:pic>
      </p:gr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0" name="Shape 1150"/>
        <p:cNvGrpSpPr/>
        <p:nvPr/>
      </p:nvGrpSpPr>
      <p:grpSpPr>
        <a:xfrm>
          <a:off x="0" y="0"/>
          <a:ext cx="0" cy="0"/>
          <a:chOff x="0" y="0"/>
          <a:chExt cx="0" cy="0"/>
        </a:xfrm>
      </p:grpSpPr>
      <p:sp>
        <p:nvSpPr>
          <p:cNvPr id="1151" name="Google Shape;1151;p58"/>
          <p:cNvSpPr txBox="1"/>
          <p:nvPr>
            <p:ph idx="1" type="body"/>
          </p:nvPr>
        </p:nvSpPr>
        <p:spPr>
          <a:xfrm>
            <a:off x="2602524" y="1678123"/>
            <a:ext cx="9129931" cy="4210890"/>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Anger</a:t>
            </a:r>
            <a:r>
              <a:rPr lang="en-IE" sz="2200">
                <a:solidFill>
                  <a:srgbClr val="454545"/>
                </a:solidFill>
              </a:rPr>
              <a:t>: a negative emotion expressed often stemming from fear, anxiety, or guilt. People have the right to express anger.  Stay Calm! Don’t get emotional, defensive or reactive. Instead be assertive and logically recognise that they are not angry at you, rather they are angry at a situation. Tease out what the anger is stemming from by listening and being empathetic, paraphrase and ask question, then focus trying to resolve it. Remember, the saying “act in haste, regret it later”! Try to give time for your logical brain to overcome and make sense of the situation before letting your emotional brain take over the show. </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Supersensitive</a:t>
            </a:r>
            <a:r>
              <a:rPr lang="en-IE" sz="2200">
                <a:solidFill>
                  <a:srgbClr val="454545"/>
                </a:solidFill>
              </a:rPr>
              <a:t>: some people can be very over sensitive and can erupt in to tirades or a sullen silence. They are typically people who lack self-esteem can react explosively to the slightest comment. Observe patters in behaviour and handle with care. Try to build up the persons self-esteem. </a:t>
            </a:r>
            <a:endParaRPr/>
          </a:p>
        </p:txBody>
      </p:sp>
      <p:sp>
        <p:nvSpPr>
          <p:cNvPr id="1152" name="Google Shape;1152;p58"/>
          <p:cNvSpPr txBox="1"/>
          <p:nvPr>
            <p:ph idx="2" type="body"/>
          </p:nvPr>
        </p:nvSpPr>
        <p:spPr>
          <a:xfrm>
            <a:off x="615501" y="761603"/>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4.5 Conflict Resolution</a:t>
            </a:r>
            <a:endParaRPr/>
          </a:p>
        </p:txBody>
      </p:sp>
      <p:cxnSp>
        <p:nvCxnSpPr>
          <p:cNvPr id="1153" name="Google Shape;1153;p58"/>
          <p:cNvCxnSpPr/>
          <p:nvPr/>
        </p:nvCxnSpPr>
        <p:spPr>
          <a:xfrm rot="10800000">
            <a:off x="392504" y="1409304"/>
            <a:ext cx="4643730" cy="0"/>
          </a:xfrm>
          <a:prstGeom prst="straightConnector1">
            <a:avLst/>
          </a:prstGeom>
          <a:noFill/>
          <a:ln cap="flat" cmpd="sng" w="34925">
            <a:solidFill>
              <a:srgbClr val="296B5F"/>
            </a:solidFill>
            <a:prstDash val="solid"/>
            <a:miter lim="800000"/>
            <a:headEnd len="sm" w="sm" type="none"/>
            <a:tailEnd len="sm" w="sm" type="none"/>
          </a:ln>
        </p:spPr>
      </p:cxnSp>
      <p:grpSp>
        <p:nvGrpSpPr>
          <p:cNvPr id="1154" name="Google Shape;1154;p58"/>
          <p:cNvGrpSpPr/>
          <p:nvPr/>
        </p:nvGrpSpPr>
        <p:grpSpPr>
          <a:xfrm>
            <a:off x="5141647" y="534572"/>
            <a:ext cx="916521" cy="920897"/>
            <a:chOff x="461015" y="3669140"/>
            <a:chExt cx="1204012" cy="1209761"/>
          </a:xfrm>
        </p:grpSpPr>
        <p:sp>
          <p:nvSpPr>
            <p:cNvPr id="1155" name="Google Shape;1155;p58"/>
            <p:cNvSpPr/>
            <p:nvPr/>
          </p:nvSpPr>
          <p:spPr>
            <a:xfrm>
              <a:off x="1010873" y="3669140"/>
              <a:ext cx="347280" cy="346433"/>
            </a:xfrm>
            <a:custGeom>
              <a:rect b="b" l="l" r="r" t="t"/>
              <a:pathLst>
                <a:path extrusionOk="0" h="1276088" w="1279207">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156" name="Google Shape;1156;p58"/>
            <p:cNvPicPr preferRelativeResize="0"/>
            <p:nvPr/>
          </p:nvPicPr>
          <p:blipFill rotWithShape="1">
            <a:blip r:embed="rId3">
              <a:alphaModFix/>
            </a:blip>
            <a:srcRect b="0" l="0" r="0" t="0"/>
            <a:stretch/>
          </p:blipFill>
          <p:spPr>
            <a:xfrm>
              <a:off x="461015" y="3674890"/>
              <a:ext cx="1204012" cy="1204011"/>
            </a:xfrm>
            <a:prstGeom prst="rect">
              <a:avLst/>
            </a:prstGeom>
            <a:noFill/>
            <a:ln>
              <a:noFill/>
            </a:ln>
          </p:spPr>
        </p:pic>
      </p:grpSp>
      <p:sp>
        <p:nvSpPr>
          <p:cNvPr id="1157" name="Google Shape;1157;p58"/>
          <p:cNvSpPr txBox="1"/>
          <p:nvPr/>
        </p:nvSpPr>
        <p:spPr>
          <a:xfrm>
            <a:off x="717454" y="1678123"/>
            <a:ext cx="1885070" cy="4210890"/>
          </a:xfrm>
          <a:prstGeom prst="rect">
            <a:avLst/>
          </a:prstGeom>
          <a:noFill/>
          <a:ln>
            <a:noFill/>
          </a:ln>
        </p:spPr>
        <p:txBody>
          <a:bodyPr anchorCtr="0" anchor="t" bIns="45700" lIns="91425" spcFirstLastPara="1" rIns="91425" wrap="square" tIns="45700">
            <a:noAutofit/>
          </a:bodyPr>
          <a:lstStyle/>
          <a:p>
            <a:pPr indent="0" lvl="0" marL="0" marR="0" rtl="0" algn="l">
              <a:lnSpc>
                <a:spcPct val="110909"/>
              </a:lnSpc>
              <a:spcBef>
                <a:spcPts val="0"/>
              </a:spcBef>
              <a:spcAft>
                <a:spcPts val="0"/>
              </a:spcAft>
              <a:buClr>
                <a:srgbClr val="E8A116"/>
              </a:buClr>
              <a:buSzPts val="2200"/>
              <a:buFont typeface="Arial"/>
              <a:buNone/>
            </a:pPr>
            <a:r>
              <a:rPr b="1" i="0" lang="en-IE" sz="2200">
                <a:solidFill>
                  <a:srgbClr val="454545"/>
                </a:solidFill>
                <a:latin typeface="Calibri"/>
                <a:ea typeface="Calibri"/>
                <a:cs typeface="Calibri"/>
                <a:sym typeface="Calibri"/>
              </a:rPr>
              <a:t>Dealing with difficult behaviour: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6"/>
          <p:cNvSpPr txBox="1"/>
          <p:nvPr>
            <p:ph idx="1" type="body"/>
          </p:nvPr>
        </p:nvSpPr>
        <p:spPr>
          <a:xfrm>
            <a:off x="3952104" y="761603"/>
            <a:ext cx="7624392"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Know the characteristics of </a:t>
            </a:r>
            <a:r>
              <a:rPr b="1" lang="en-IE">
                <a:solidFill>
                  <a:srgbClr val="424242"/>
                </a:solidFill>
              </a:rPr>
              <a:t>Adult learners</a:t>
            </a:r>
            <a:r>
              <a:rPr lang="en-IE">
                <a:solidFill>
                  <a:srgbClr val="424242"/>
                </a:solidFill>
              </a:rPr>
              <a:t> </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Recognise the need for </a:t>
            </a:r>
            <a:r>
              <a:rPr b="1" lang="en-IE">
                <a:solidFill>
                  <a:srgbClr val="424242"/>
                </a:solidFill>
              </a:rPr>
              <a:t>knowledge exchange</a:t>
            </a:r>
            <a:r>
              <a:rPr lang="en-IE">
                <a:solidFill>
                  <a:srgbClr val="424242"/>
                </a:solidFill>
              </a:rPr>
              <a:t> of heritage know-how from trainee to trainers</a:t>
            </a:r>
            <a:endParaRPr>
              <a:solidFill>
                <a:srgbClr val="424242"/>
              </a:solidFill>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Utilise different </a:t>
            </a:r>
            <a:r>
              <a:rPr b="1" lang="en-IE">
                <a:solidFill>
                  <a:srgbClr val="424242"/>
                </a:solidFill>
              </a:rPr>
              <a:t>learning styles</a:t>
            </a:r>
            <a:r>
              <a:rPr lang="en-IE">
                <a:solidFill>
                  <a:srgbClr val="424242"/>
                </a:solidFill>
              </a:rPr>
              <a:t> to facilitate training of target audience</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Know how </a:t>
            </a:r>
            <a:r>
              <a:rPr b="1" lang="en-IE">
                <a:solidFill>
                  <a:srgbClr val="424242"/>
                </a:solidFill>
              </a:rPr>
              <a:t>inequality, gendered-racialized division of labour,  social exclusion </a:t>
            </a:r>
            <a:r>
              <a:rPr lang="en-IE">
                <a:solidFill>
                  <a:srgbClr val="424242"/>
                </a:solidFill>
              </a:rPr>
              <a:t>and</a:t>
            </a:r>
            <a:r>
              <a:rPr b="1" lang="en-IE">
                <a:solidFill>
                  <a:srgbClr val="424242"/>
                </a:solidFill>
              </a:rPr>
              <a:t> inaccessibility</a:t>
            </a:r>
            <a:r>
              <a:rPr lang="en-IE">
                <a:solidFill>
                  <a:srgbClr val="424242"/>
                </a:solidFill>
              </a:rPr>
              <a:t> issues of under-privileged migrants and refugees, hinder adults in the learning environment</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Understand</a:t>
            </a:r>
            <a:r>
              <a:rPr b="1" lang="en-IE">
                <a:solidFill>
                  <a:srgbClr val="424242"/>
                </a:solidFill>
              </a:rPr>
              <a:t> </a:t>
            </a:r>
            <a:r>
              <a:rPr lang="en-IE">
                <a:solidFill>
                  <a:srgbClr val="424242"/>
                </a:solidFill>
              </a:rPr>
              <a:t>there may be cultural and religious </a:t>
            </a:r>
            <a:r>
              <a:rPr b="1" lang="en-IE">
                <a:solidFill>
                  <a:srgbClr val="424242"/>
                </a:solidFill>
              </a:rPr>
              <a:t>diversity </a:t>
            </a:r>
            <a:r>
              <a:rPr lang="en-IE">
                <a:solidFill>
                  <a:srgbClr val="424242"/>
                </a:solidFill>
              </a:rPr>
              <a:t>in typical target audience</a:t>
            </a:r>
            <a:endParaRPr/>
          </a:p>
          <a:p>
            <a:pPr indent="-342900" lvl="0" marL="342900" rtl="0" algn="l">
              <a:lnSpc>
                <a:spcPct val="100000"/>
              </a:lnSpc>
              <a:spcBef>
                <a:spcPts val="0"/>
              </a:spcBef>
              <a:spcAft>
                <a:spcPts val="0"/>
              </a:spcAft>
              <a:buClr>
                <a:srgbClr val="E8A116"/>
              </a:buClr>
              <a:buSzPts val="2400"/>
              <a:buFont typeface="Arial"/>
              <a:buChar char="•"/>
            </a:pPr>
            <a:r>
              <a:rPr b="1" lang="en-IE">
                <a:solidFill>
                  <a:srgbClr val="424242"/>
                </a:solidFill>
              </a:rPr>
              <a:t>Communicate </a:t>
            </a:r>
            <a:r>
              <a:rPr lang="en-IE">
                <a:solidFill>
                  <a:srgbClr val="424242"/>
                </a:solidFill>
              </a:rPr>
              <a:t>effectively with multinational / intercultural target audience in a teaching environment</a:t>
            </a:r>
            <a:endParaRPr/>
          </a:p>
          <a:p>
            <a:pPr indent="0" lvl="0" marL="0" rtl="0" algn="l">
              <a:lnSpc>
                <a:spcPct val="100000"/>
              </a:lnSpc>
              <a:spcBef>
                <a:spcPts val="0"/>
              </a:spcBef>
              <a:spcAft>
                <a:spcPts val="0"/>
              </a:spcAft>
              <a:buClr>
                <a:srgbClr val="E8A116"/>
              </a:buClr>
              <a:buSzPts val="1100"/>
              <a:buNone/>
            </a:pPr>
            <a:r>
              <a:t/>
            </a:r>
            <a:endParaRPr sz="1100">
              <a:solidFill>
                <a:srgbClr val="424242"/>
              </a:solidFill>
            </a:endParaRPr>
          </a:p>
        </p:txBody>
      </p:sp>
      <p:sp>
        <p:nvSpPr>
          <p:cNvPr id="233" name="Google Shape;233;p6"/>
          <p:cNvSpPr txBox="1"/>
          <p:nvPr>
            <p:ph idx="2" type="body"/>
          </p:nvPr>
        </p:nvSpPr>
        <p:spPr>
          <a:xfrm>
            <a:off x="615501" y="761603"/>
            <a:ext cx="315847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1.2 Learning Outcomes</a:t>
            </a:r>
            <a:endParaRPr/>
          </a:p>
        </p:txBody>
      </p:sp>
      <p:sp>
        <p:nvSpPr>
          <p:cNvPr id="234" name="Google Shape;234;p6"/>
          <p:cNvSpPr txBox="1"/>
          <p:nvPr/>
        </p:nvSpPr>
        <p:spPr>
          <a:xfrm>
            <a:off x="715254" y="2011283"/>
            <a:ext cx="2531545" cy="1945575"/>
          </a:xfrm>
          <a:prstGeom prst="rect">
            <a:avLst/>
          </a:prstGeom>
          <a:noFill/>
          <a:ln>
            <a:noFill/>
          </a:ln>
        </p:spPr>
        <p:txBody>
          <a:bodyPr anchorCtr="0" anchor="t" bIns="45700" lIns="91425" spcFirstLastPara="1" rIns="91425" wrap="square" tIns="45700">
            <a:noAutofit/>
          </a:bodyPr>
          <a:lstStyle/>
          <a:p>
            <a:pPr indent="-15875" lvl="0" marL="15875" marR="0" rtl="0" algn="l">
              <a:lnSpc>
                <a:spcPct val="90000"/>
              </a:lnSpc>
              <a:spcBef>
                <a:spcPts val="0"/>
              </a:spcBef>
              <a:spcAft>
                <a:spcPts val="0"/>
              </a:spcAft>
              <a:buClr>
                <a:srgbClr val="424242"/>
              </a:buClr>
              <a:buSzPts val="2600"/>
              <a:buFont typeface="Arial"/>
              <a:buNone/>
            </a:pPr>
            <a:r>
              <a:rPr b="0" i="1" lang="en-IE" sz="2600">
                <a:solidFill>
                  <a:srgbClr val="424242"/>
                </a:solidFill>
                <a:latin typeface="Calibri"/>
                <a:ea typeface="Calibri"/>
                <a:cs typeface="Calibri"/>
                <a:sym typeface="Calibri"/>
              </a:rPr>
              <a:t>On completion of this course, the trainer should be               able to:</a:t>
            </a:r>
            <a:endParaRPr/>
          </a:p>
          <a:p>
            <a:pPr indent="-15875" lvl="0" marL="15875" marR="0" rtl="0" algn="l">
              <a:lnSpc>
                <a:spcPct val="90000"/>
              </a:lnSpc>
              <a:spcBef>
                <a:spcPts val="1000"/>
              </a:spcBef>
              <a:spcAft>
                <a:spcPts val="0"/>
              </a:spcAft>
              <a:buClr>
                <a:srgbClr val="086575"/>
              </a:buClr>
              <a:buSzPts val="2600"/>
              <a:buFont typeface="Arial"/>
              <a:buNone/>
            </a:pPr>
            <a:r>
              <a:t/>
            </a:r>
            <a:endParaRPr b="0" i="0" sz="2600">
              <a:solidFill>
                <a:srgbClr val="424242"/>
              </a:solidFill>
              <a:latin typeface="Calibri"/>
              <a:ea typeface="Calibri"/>
              <a:cs typeface="Calibri"/>
              <a:sym typeface="Calibri"/>
            </a:endParaRPr>
          </a:p>
        </p:txBody>
      </p:sp>
      <p:cxnSp>
        <p:nvCxnSpPr>
          <p:cNvPr id="235" name="Google Shape;235;p6"/>
          <p:cNvCxnSpPr/>
          <p:nvPr/>
        </p:nvCxnSpPr>
        <p:spPr>
          <a:xfrm>
            <a:off x="3364864" y="329127"/>
            <a:ext cx="0" cy="4482267"/>
          </a:xfrm>
          <a:prstGeom prst="straightConnector1">
            <a:avLst/>
          </a:prstGeom>
          <a:noFill/>
          <a:ln cap="flat" cmpd="sng" w="34925">
            <a:solidFill>
              <a:srgbClr val="E8A116"/>
            </a:solidFill>
            <a:prstDash val="solid"/>
            <a:miter lim="800000"/>
            <a:headEnd len="sm" w="sm" type="none"/>
            <a:tailEnd len="sm" w="sm" type="none"/>
          </a:ln>
        </p:spPr>
      </p:cxnSp>
      <p:grpSp>
        <p:nvGrpSpPr>
          <p:cNvPr id="236" name="Google Shape;236;p6"/>
          <p:cNvGrpSpPr/>
          <p:nvPr/>
        </p:nvGrpSpPr>
        <p:grpSpPr>
          <a:xfrm>
            <a:off x="2984626" y="4895756"/>
            <a:ext cx="789352" cy="789216"/>
            <a:chOff x="3258209" y="1217582"/>
            <a:chExt cx="4712093" cy="4711281"/>
          </a:xfrm>
        </p:grpSpPr>
        <p:sp>
          <p:nvSpPr>
            <p:cNvPr id="237" name="Google Shape;237;p6"/>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6"/>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39" name="Google Shape;239;p6"/>
            <p:cNvGrpSpPr/>
            <p:nvPr/>
          </p:nvGrpSpPr>
          <p:grpSpPr>
            <a:xfrm>
              <a:off x="3258209" y="1217582"/>
              <a:ext cx="4712093" cy="4711281"/>
              <a:chOff x="3258209" y="1217582"/>
              <a:chExt cx="4712093" cy="4711281"/>
            </a:xfrm>
          </p:grpSpPr>
          <p:sp>
            <p:nvSpPr>
              <p:cNvPr id="240" name="Google Shape;240;p6"/>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6"/>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6"/>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6"/>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6"/>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6"/>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6"/>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6"/>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6"/>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6"/>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6"/>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6"/>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6"/>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6"/>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p59"/>
          <p:cNvSpPr txBox="1"/>
          <p:nvPr>
            <p:ph idx="1" type="body"/>
          </p:nvPr>
        </p:nvSpPr>
        <p:spPr>
          <a:xfrm>
            <a:off x="2602524" y="1678123"/>
            <a:ext cx="9129931" cy="4210890"/>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Firmly held opinions</a:t>
            </a:r>
            <a:r>
              <a:rPr lang="en-IE" sz="2200">
                <a:solidFill>
                  <a:srgbClr val="454545"/>
                </a:solidFill>
              </a:rPr>
              <a:t>: people often make assumptions and can argue about “facts”. Firmly held opinions can often not be based on fact. Providing people with evidence based fact can remove bad feeling between people. </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Changing attitudes and liars</a:t>
            </a:r>
            <a:r>
              <a:rPr lang="en-IE" sz="2200">
                <a:solidFill>
                  <a:srgbClr val="454545"/>
                </a:solidFill>
              </a:rPr>
              <a:t>: when situations change, so can people (for better or worse). People can change their attitudes and actions when placed in different situations. Don’t expect people to always tell the truth and if there is incentive to lie and a good chance to get away with it, people will lie.  </a:t>
            </a:r>
            <a:endParaRPr/>
          </a:p>
        </p:txBody>
      </p:sp>
      <p:sp>
        <p:nvSpPr>
          <p:cNvPr id="1163" name="Google Shape;1163;p59"/>
          <p:cNvSpPr txBox="1"/>
          <p:nvPr>
            <p:ph idx="2" type="body"/>
          </p:nvPr>
        </p:nvSpPr>
        <p:spPr>
          <a:xfrm>
            <a:off x="615501" y="761603"/>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4.5 Conflict Resolution</a:t>
            </a:r>
            <a:endParaRPr/>
          </a:p>
        </p:txBody>
      </p:sp>
      <p:cxnSp>
        <p:nvCxnSpPr>
          <p:cNvPr id="1164" name="Google Shape;1164;p59"/>
          <p:cNvCxnSpPr/>
          <p:nvPr/>
        </p:nvCxnSpPr>
        <p:spPr>
          <a:xfrm rot="10800000">
            <a:off x="392504" y="1409304"/>
            <a:ext cx="4643730" cy="0"/>
          </a:xfrm>
          <a:prstGeom prst="straightConnector1">
            <a:avLst/>
          </a:prstGeom>
          <a:noFill/>
          <a:ln cap="flat" cmpd="sng" w="34925">
            <a:solidFill>
              <a:srgbClr val="296B5F"/>
            </a:solidFill>
            <a:prstDash val="solid"/>
            <a:miter lim="800000"/>
            <a:headEnd len="sm" w="sm" type="none"/>
            <a:tailEnd len="sm" w="sm" type="none"/>
          </a:ln>
        </p:spPr>
      </p:cxnSp>
      <p:grpSp>
        <p:nvGrpSpPr>
          <p:cNvPr id="1165" name="Google Shape;1165;p59"/>
          <p:cNvGrpSpPr/>
          <p:nvPr/>
        </p:nvGrpSpPr>
        <p:grpSpPr>
          <a:xfrm>
            <a:off x="5141647" y="534572"/>
            <a:ext cx="916521" cy="920897"/>
            <a:chOff x="461015" y="3669140"/>
            <a:chExt cx="1204012" cy="1209761"/>
          </a:xfrm>
        </p:grpSpPr>
        <p:sp>
          <p:nvSpPr>
            <p:cNvPr id="1166" name="Google Shape;1166;p59"/>
            <p:cNvSpPr/>
            <p:nvPr/>
          </p:nvSpPr>
          <p:spPr>
            <a:xfrm>
              <a:off x="1010873" y="3669140"/>
              <a:ext cx="347280" cy="346433"/>
            </a:xfrm>
            <a:custGeom>
              <a:rect b="b" l="l" r="r" t="t"/>
              <a:pathLst>
                <a:path extrusionOk="0" h="1276088" w="1279207">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167" name="Google Shape;1167;p59"/>
            <p:cNvPicPr preferRelativeResize="0"/>
            <p:nvPr/>
          </p:nvPicPr>
          <p:blipFill rotWithShape="1">
            <a:blip r:embed="rId3">
              <a:alphaModFix/>
            </a:blip>
            <a:srcRect b="0" l="0" r="0" t="0"/>
            <a:stretch/>
          </p:blipFill>
          <p:spPr>
            <a:xfrm>
              <a:off x="461015" y="3674890"/>
              <a:ext cx="1204012" cy="1204011"/>
            </a:xfrm>
            <a:prstGeom prst="rect">
              <a:avLst/>
            </a:prstGeom>
            <a:noFill/>
            <a:ln>
              <a:noFill/>
            </a:ln>
          </p:spPr>
        </p:pic>
      </p:grpSp>
      <p:sp>
        <p:nvSpPr>
          <p:cNvPr id="1168" name="Google Shape;1168;p59"/>
          <p:cNvSpPr txBox="1"/>
          <p:nvPr/>
        </p:nvSpPr>
        <p:spPr>
          <a:xfrm>
            <a:off x="717454" y="1678123"/>
            <a:ext cx="1885070" cy="4210890"/>
          </a:xfrm>
          <a:prstGeom prst="rect">
            <a:avLst/>
          </a:prstGeom>
          <a:noFill/>
          <a:ln>
            <a:noFill/>
          </a:ln>
        </p:spPr>
        <p:txBody>
          <a:bodyPr anchorCtr="0" anchor="t" bIns="45700" lIns="91425" spcFirstLastPara="1" rIns="91425" wrap="square" tIns="45700">
            <a:noAutofit/>
          </a:bodyPr>
          <a:lstStyle/>
          <a:p>
            <a:pPr indent="0" lvl="0" marL="0" marR="0" rtl="0" algn="l">
              <a:lnSpc>
                <a:spcPct val="110909"/>
              </a:lnSpc>
              <a:spcBef>
                <a:spcPts val="0"/>
              </a:spcBef>
              <a:spcAft>
                <a:spcPts val="0"/>
              </a:spcAft>
              <a:buClr>
                <a:srgbClr val="E8A116"/>
              </a:buClr>
              <a:buSzPts val="2200"/>
              <a:buFont typeface="Arial"/>
              <a:buNone/>
            </a:pPr>
            <a:r>
              <a:rPr b="1" i="0" lang="en-IE" sz="2200">
                <a:solidFill>
                  <a:srgbClr val="454545"/>
                </a:solidFill>
                <a:latin typeface="Calibri"/>
                <a:ea typeface="Calibri"/>
                <a:cs typeface="Calibri"/>
                <a:sym typeface="Calibri"/>
              </a:rPr>
              <a:t>Dealing with difficult behaviour: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sp>
        <p:nvSpPr>
          <p:cNvPr id="1173" name="Google Shape;1173;p60"/>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4" name="Google Shape;1174;p60"/>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Websites</a:t>
            </a:r>
            <a:r>
              <a:rPr lang="en-IE" sz="1800"/>
              <a:t>: 	Tuckman stage in group development </a:t>
            </a:r>
            <a:r>
              <a:rPr lang="en-IE" sz="1800" u="sng">
                <a:solidFill>
                  <a:srgbClr val="87AF3F"/>
                </a:solidFill>
                <a:hlinkClick r:id="rId3">
                  <a:extLst>
                    <a:ext uri="{A12FA001-AC4F-418D-AE19-62706E023703}">
                      <ahyp:hlinkClr val="tx"/>
                    </a:ext>
                  </a:extLst>
                </a:hlinkClick>
              </a:rPr>
              <a:t>https://www.wcupa.edu/coral/tuckmanStagesGroupDelvelopment.aspx</a:t>
            </a:r>
            <a:r>
              <a:rPr lang="en-IE" sz="1800">
                <a:solidFill>
                  <a:srgbClr val="87AF3F"/>
                </a:solidFill>
              </a:rPr>
              <a:t>  </a:t>
            </a:r>
            <a:endParaRPr sz="1800">
              <a:solidFill>
                <a:srgbClr val="87AF3F"/>
              </a:solidFill>
            </a:endParaRPr>
          </a:p>
          <a:p>
            <a:pPr indent="-1255713" lvl="0" marL="1255713" rtl="0" algn="l">
              <a:lnSpc>
                <a:spcPct val="90000"/>
              </a:lnSpc>
              <a:spcBef>
                <a:spcPts val="1000"/>
              </a:spcBef>
              <a:spcAft>
                <a:spcPts val="0"/>
              </a:spcAft>
              <a:buClr>
                <a:srgbClr val="87AF3F"/>
              </a:buClr>
              <a:buSzPts val="1800"/>
              <a:buNone/>
            </a:pPr>
            <a:r>
              <a:rPr lang="en-IE" sz="1800">
                <a:solidFill>
                  <a:srgbClr val="87AF3F"/>
                </a:solidFill>
              </a:rPr>
              <a:t>	</a:t>
            </a:r>
            <a:r>
              <a:rPr lang="en-IE" sz="1800"/>
              <a:t>Managing Workplace Conflict </a:t>
            </a:r>
            <a:r>
              <a:rPr lang="en-IE" sz="1800" u="sng">
                <a:solidFill>
                  <a:srgbClr val="87AF3F"/>
                </a:solidFill>
                <a:hlinkClick r:id="rId4">
                  <a:extLst>
                    <a:ext uri="{A12FA001-AC4F-418D-AE19-62706E023703}">
                      <ahyp:hlinkClr val="tx"/>
                    </a:ext>
                  </a:extLst>
                </a:hlinkClick>
              </a:rPr>
              <a:t>https://www.shrm.org/resourcesandtools/tools-and-samples/toolkits/pages/managingworkplaceconflict.aspx</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YouTube</a:t>
            </a:r>
            <a:r>
              <a:rPr lang="en-IE" sz="1800"/>
              <a:t>: 	The Do’s and Don'ts of Workplace conflict </a:t>
            </a:r>
            <a:r>
              <a:rPr lang="en-IE" sz="1800" u="sng">
                <a:solidFill>
                  <a:srgbClr val="87AF3F"/>
                </a:solidFill>
                <a:hlinkClick r:id="rId5">
                  <a:extLst>
                    <a:ext uri="{A12FA001-AC4F-418D-AE19-62706E023703}">
                      <ahyp:hlinkClr val="tx"/>
                    </a:ext>
                  </a:extLst>
                </a:hlinkClick>
              </a:rPr>
              <a:t>https://www.youtube.com/watch?v=AnIk41p9QnA</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Publication</a:t>
            </a:r>
            <a:r>
              <a:rPr lang="en-IE" sz="1800"/>
              <a:t>: 	Tuckman, B.W. and Jensen, M.A.C., 2010. Stages of small-group development Revisited1. Group Facilitation, (10), p.43.</a:t>
            </a:r>
            <a:endParaRPr/>
          </a:p>
          <a:p>
            <a:pPr indent="-1255713" lvl="0" marL="1255713" rtl="0" algn="l">
              <a:lnSpc>
                <a:spcPct val="90000"/>
              </a:lnSpc>
              <a:spcBef>
                <a:spcPts val="1000"/>
              </a:spcBef>
              <a:spcAft>
                <a:spcPts val="0"/>
              </a:spcAft>
              <a:buClr>
                <a:srgbClr val="424242"/>
              </a:buClr>
              <a:buSzPts val="1800"/>
              <a:buNone/>
            </a:pPr>
            <a:r>
              <a:rPr lang="en-IE" sz="1800"/>
              <a:t>	Scott, G.G. 2003. A Survival Guide for Working with Humans: Dealing with Whiners, Back-Stabbers, Know-It-Alls, and Other Difficult People. AMACOM, Saranac Lake. Available from: ProQuest Ebook Central. </a:t>
            </a:r>
            <a:endParaRPr/>
          </a:p>
          <a:p>
            <a:pPr indent="-1255713" lvl="0" marL="1255713" rtl="0" algn="l">
              <a:lnSpc>
                <a:spcPct val="90000"/>
              </a:lnSpc>
              <a:spcBef>
                <a:spcPts val="1000"/>
              </a:spcBef>
              <a:spcAft>
                <a:spcPts val="0"/>
              </a:spcAft>
              <a:buClr>
                <a:srgbClr val="424242"/>
              </a:buClr>
              <a:buSzPts val="1800"/>
              <a:buNone/>
            </a:pPr>
            <a:r>
              <a:rPr lang="en-IE" sz="1800"/>
              <a:t>	Haynes, NM 2011, Group Dynamics : Basics and Pragmatics for Practitioners, University Press of America, Incorporated, Lanham, MD. Available from: ProQuest Ebook Central. [24 October 2023].</a:t>
            </a:r>
            <a:endParaRPr/>
          </a:p>
          <a:p>
            <a:pPr indent="-1255713" lvl="0" marL="1255713" rtl="0" algn="l">
              <a:lnSpc>
                <a:spcPct val="90000"/>
              </a:lnSpc>
              <a:spcBef>
                <a:spcPts val="1000"/>
              </a:spcBef>
              <a:spcAft>
                <a:spcPts val="0"/>
              </a:spcAft>
              <a:buClr>
                <a:srgbClr val="424242"/>
              </a:buClr>
              <a:buSzPts val="1800"/>
              <a:buNone/>
            </a:pPr>
            <a:r>
              <a:rPr b="1" lang="en-IE" sz="1800"/>
              <a:t>	</a:t>
            </a:r>
            <a:endParaRPr sz="1800"/>
          </a:p>
          <a:p>
            <a:pPr indent="-1141413" lvl="0" marL="1255713" rtl="0" algn="l">
              <a:lnSpc>
                <a:spcPct val="100000"/>
              </a:lnSpc>
              <a:spcBef>
                <a:spcPts val="400"/>
              </a:spcBef>
              <a:spcAft>
                <a:spcPts val="0"/>
              </a:spcAft>
              <a:buClr>
                <a:srgbClr val="E8A116"/>
              </a:buClr>
              <a:buSzPts val="1800"/>
              <a:buFont typeface="Arial"/>
              <a:buNone/>
            </a:pPr>
            <a:r>
              <a:t/>
            </a:r>
            <a:endParaRPr sz="1800"/>
          </a:p>
        </p:txBody>
      </p:sp>
      <p:sp>
        <p:nvSpPr>
          <p:cNvPr id="1175" name="Google Shape;1175;p60"/>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176" name="Google Shape;1176;p60"/>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0" name="Shape 1180"/>
        <p:cNvGrpSpPr/>
        <p:nvPr/>
      </p:nvGrpSpPr>
      <p:grpSpPr>
        <a:xfrm>
          <a:off x="0" y="0"/>
          <a:ext cx="0" cy="0"/>
          <a:chOff x="0" y="0"/>
          <a:chExt cx="0" cy="0"/>
        </a:xfrm>
      </p:grpSpPr>
      <p:sp>
        <p:nvSpPr>
          <p:cNvPr id="1181" name="Google Shape;1181;p61"/>
          <p:cNvSpPr txBox="1"/>
          <p:nvPr>
            <p:ph idx="1" type="body"/>
          </p:nvPr>
        </p:nvSpPr>
        <p:spPr>
          <a:xfrm>
            <a:off x="3862553" y="487477"/>
            <a:ext cx="7724844" cy="3428836"/>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lang="en-IE" sz="2200">
                <a:solidFill>
                  <a:srgbClr val="424242"/>
                </a:solidFill>
              </a:rPr>
              <a:t>‘</a:t>
            </a:r>
            <a:r>
              <a:rPr b="1" lang="en-IE" sz="2200">
                <a:solidFill>
                  <a:srgbClr val="424242"/>
                </a:solidFill>
              </a:rPr>
              <a:t>Micro-credential</a:t>
            </a:r>
            <a:r>
              <a:rPr lang="en-IE" sz="2200">
                <a:solidFill>
                  <a:srgbClr val="424242"/>
                </a:solidFill>
              </a:rPr>
              <a:t>’ means the record of the learning outcomes that a learner has acquired following a small volume of learning. Micro-credentials can help certify the outcomes of small, tailored learning experiences such as NATURE PR3 Module 1 or 2. It is a record of focused learning achievement verifying what the learner knows, understands or can do.</a:t>
            </a:r>
            <a:endParaRPr b="1" sz="2200">
              <a:solidFill>
                <a:srgbClr val="424242"/>
              </a:solidFill>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24242"/>
                </a:solidFill>
              </a:rPr>
              <a:t>A European Approach to Micro-credentials: </a:t>
            </a:r>
            <a:r>
              <a:rPr lang="en-IE" sz="2200">
                <a:solidFill>
                  <a:srgbClr val="424242"/>
                </a:solidFill>
              </a:rPr>
              <a:t>Well designed micro-credentials can be used as part of targeted measures to support inclusion and accessibility to education and training for a wider range of learners. This wider range of learners includes disadvantaged and vulnerable groups (such as people with disabilities, the elderly, low-qualified/skilled people, minorities, people with a migrant background, refugees and people with fewer opportunities because of their geographical location and/or their socioeconomically disadvantaged situation).</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24242"/>
                </a:solidFill>
              </a:rPr>
              <a:t>Once the learner has received their training, proof of their completion/attendance/engagement can come in different formats such as </a:t>
            </a:r>
            <a:r>
              <a:rPr b="1" lang="en-IE" sz="2200">
                <a:solidFill>
                  <a:srgbClr val="424242"/>
                </a:solidFill>
              </a:rPr>
              <a:t>digital badge </a:t>
            </a:r>
            <a:r>
              <a:rPr lang="en-IE" sz="2200">
                <a:solidFill>
                  <a:srgbClr val="424242"/>
                </a:solidFill>
              </a:rPr>
              <a:t>(also know as “open badge” or “digital open badge”)or paper </a:t>
            </a:r>
            <a:r>
              <a:rPr b="1" lang="en-IE" sz="2200">
                <a:solidFill>
                  <a:srgbClr val="424242"/>
                </a:solidFill>
              </a:rPr>
              <a:t>certificate</a:t>
            </a:r>
            <a:r>
              <a:rPr lang="en-IE" sz="2200">
                <a:solidFill>
                  <a:srgbClr val="424242"/>
                </a:solidFill>
              </a:rPr>
              <a:t>. </a:t>
            </a:r>
            <a:endParaRPr/>
          </a:p>
        </p:txBody>
      </p:sp>
      <p:sp>
        <p:nvSpPr>
          <p:cNvPr id="1182" name="Google Shape;1182;p61"/>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183" name="Google Shape;1183;p61"/>
          <p:cNvCxnSpPr/>
          <p:nvPr/>
        </p:nvCxnSpPr>
        <p:spPr>
          <a:xfrm flipH="1">
            <a:off x="0" y="1844821"/>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184" name="Google Shape;1184;p61"/>
          <p:cNvSpPr txBox="1"/>
          <p:nvPr>
            <p:ph idx="2" type="body"/>
          </p:nvPr>
        </p:nvSpPr>
        <p:spPr>
          <a:xfrm>
            <a:off x="384132" y="614086"/>
            <a:ext cx="2806162"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4.6 Micro Credentials</a:t>
            </a:r>
            <a:endParaRPr>
              <a:solidFill>
                <a:schemeClr val="lt1"/>
              </a:solidFill>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a:p>
            <a:pPr indent="0" lvl="0" marL="0" rtl="0" algn="l">
              <a:lnSpc>
                <a:spcPct val="103333"/>
              </a:lnSpc>
              <a:spcBef>
                <a:spcPts val="0"/>
              </a:spcBef>
              <a:spcAft>
                <a:spcPts val="0"/>
              </a:spcAft>
              <a:buClr>
                <a:schemeClr val="lt1"/>
              </a:buClr>
              <a:buSzPts val="3600"/>
              <a:buNone/>
            </a:pPr>
            <a:r>
              <a:rPr lang="en-IE">
                <a:solidFill>
                  <a:schemeClr val="lt1"/>
                </a:solidFill>
              </a:rPr>
              <a:t>Certification and Digital Badges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8" name="Shape 1188"/>
        <p:cNvGrpSpPr/>
        <p:nvPr/>
      </p:nvGrpSpPr>
      <p:grpSpPr>
        <a:xfrm>
          <a:off x="0" y="0"/>
          <a:ext cx="0" cy="0"/>
          <a:chOff x="0" y="0"/>
          <a:chExt cx="0" cy="0"/>
        </a:xfrm>
      </p:grpSpPr>
      <p:sp>
        <p:nvSpPr>
          <p:cNvPr id="1189" name="Google Shape;1189;p62"/>
          <p:cNvSpPr txBox="1"/>
          <p:nvPr>
            <p:ph idx="1" type="body"/>
          </p:nvPr>
        </p:nvSpPr>
        <p:spPr>
          <a:xfrm>
            <a:off x="3862553" y="320905"/>
            <a:ext cx="7945315" cy="3428836"/>
          </a:xfrm>
          <a:prstGeom prst="rect">
            <a:avLst/>
          </a:prstGeom>
          <a:noFill/>
          <a:ln>
            <a:noFill/>
          </a:ln>
        </p:spPr>
        <p:txBody>
          <a:bodyPr anchorCtr="0" anchor="t" bIns="45700" lIns="91425" spcFirstLastPara="1" rIns="91425" wrap="square" tIns="45700">
            <a:noAutofit/>
          </a:bodyPr>
          <a:lstStyle/>
          <a:p>
            <a:pPr indent="-342900" lvl="0" marL="342900" rtl="0" algn="l">
              <a:lnSpc>
                <a:spcPct val="106363"/>
              </a:lnSpc>
              <a:spcBef>
                <a:spcPts val="0"/>
              </a:spcBef>
              <a:spcAft>
                <a:spcPts val="0"/>
              </a:spcAft>
              <a:buClr>
                <a:srgbClr val="E8A116"/>
              </a:buClr>
              <a:buSzPts val="2200"/>
              <a:buFont typeface="Arial"/>
              <a:buChar char="•"/>
            </a:pPr>
            <a:r>
              <a:rPr lang="en-IE" sz="2200">
                <a:solidFill>
                  <a:srgbClr val="424242"/>
                </a:solidFill>
              </a:rPr>
              <a:t>Digital badges are like on-line certificates that contain a symbolic or visual representation used to signal competency of a skill or set of skills from micro-credential courses (like a scout badge that would be sown on a shirt). However, they also contain digital information and description of the learning experience called </a:t>
            </a:r>
            <a:r>
              <a:rPr b="1" lang="en-IE" sz="2200">
                <a:solidFill>
                  <a:srgbClr val="424242"/>
                </a:solidFill>
              </a:rPr>
              <a:t>metadata</a:t>
            </a:r>
            <a:r>
              <a:rPr lang="en-IE" sz="2200">
                <a:solidFill>
                  <a:srgbClr val="424242"/>
                </a:solidFill>
              </a:rPr>
              <a:t>. Digital badges use this metadata so that it can be shared on social media by the learner if they wish to share their achievements and verification of skills. </a:t>
            </a:r>
            <a:endParaRPr/>
          </a:p>
          <a:p>
            <a:pPr indent="-342900" lvl="0" marL="342900" rtl="0" algn="l">
              <a:lnSpc>
                <a:spcPct val="106363"/>
              </a:lnSpc>
              <a:spcBef>
                <a:spcPts val="0"/>
              </a:spcBef>
              <a:spcAft>
                <a:spcPts val="0"/>
              </a:spcAft>
              <a:buClr>
                <a:srgbClr val="E8A116"/>
              </a:buClr>
              <a:buSzPts val="2200"/>
              <a:buFont typeface="Arial"/>
              <a:buChar char="•"/>
            </a:pPr>
            <a:r>
              <a:rPr b="1" lang="en-IE" sz="2200">
                <a:solidFill>
                  <a:srgbClr val="424242"/>
                </a:solidFill>
              </a:rPr>
              <a:t>Metadata</a:t>
            </a:r>
            <a:r>
              <a:rPr lang="en-IE" sz="2200">
                <a:solidFill>
                  <a:srgbClr val="424242"/>
                </a:solidFill>
              </a:rPr>
              <a:t>: For each micro-credential digital badge the following information needs to be collated: badge design (the graphic symbol); badge name (e.g. NATURE Module 1), detailed description of the course, criteria the learner must meet in order to earn the badge (e.g. must engage in, attend, complete project, perform a task etc), details of issuer (e.g. name and institute of badge author), evidence that the earner submits to achieve the badge (e.g. student has completed an online questionnaire, MCQ, attendance record), date of issue.  The badge is typically issued to the leaner via email. Learners are often prompted to log into the issuing system to claim their badge. They can then download the badge and share it with others.</a:t>
            </a:r>
            <a:endParaRPr/>
          </a:p>
        </p:txBody>
      </p:sp>
      <p:sp>
        <p:nvSpPr>
          <p:cNvPr id="1190" name="Google Shape;1190;p62"/>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191" name="Google Shape;1191;p62"/>
          <p:cNvCxnSpPr/>
          <p:nvPr/>
        </p:nvCxnSpPr>
        <p:spPr>
          <a:xfrm flipH="1">
            <a:off x="0" y="1844821"/>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192" name="Google Shape;1192;p62"/>
          <p:cNvSpPr txBox="1"/>
          <p:nvPr>
            <p:ph idx="2" type="body"/>
          </p:nvPr>
        </p:nvSpPr>
        <p:spPr>
          <a:xfrm>
            <a:off x="384132" y="614086"/>
            <a:ext cx="2806162"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4.6 Micro Credentials</a:t>
            </a:r>
            <a:endParaRPr>
              <a:solidFill>
                <a:schemeClr val="lt1"/>
              </a:solidFill>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a:p>
            <a:pPr indent="0" lvl="0" marL="0" rtl="0" algn="l">
              <a:lnSpc>
                <a:spcPct val="103333"/>
              </a:lnSpc>
              <a:spcBef>
                <a:spcPts val="0"/>
              </a:spcBef>
              <a:spcAft>
                <a:spcPts val="0"/>
              </a:spcAft>
              <a:buClr>
                <a:schemeClr val="lt1"/>
              </a:buClr>
              <a:buSzPts val="3600"/>
              <a:buNone/>
            </a:pPr>
            <a:r>
              <a:rPr lang="en-IE">
                <a:solidFill>
                  <a:schemeClr val="lt1"/>
                </a:solidFill>
              </a:rPr>
              <a:t>Certification and Digital Badges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6" name="Shape 1196"/>
        <p:cNvGrpSpPr/>
        <p:nvPr/>
      </p:nvGrpSpPr>
      <p:grpSpPr>
        <a:xfrm>
          <a:off x="0" y="0"/>
          <a:ext cx="0" cy="0"/>
          <a:chOff x="0" y="0"/>
          <a:chExt cx="0" cy="0"/>
        </a:xfrm>
      </p:grpSpPr>
      <p:sp>
        <p:nvSpPr>
          <p:cNvPr id="1197" name="Google Shape;1197;p63"/>
          <p:cNvSpPr txBox="1"/>
          <p:nvPr>
            <p:ph idx="1" type="body"/>
          </p:nvPr>
        </p:nvSpPr>
        <p:spPr>
          <a:xfrm>
            <a:off x="3862553" y="487477"/>
            <a:ext cx="7724844" cy="3428836"/>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lang="en-IE" sz="2200">
                <a:solidFill>
                  <a:srgbClr val="424242"/>
                </a:solidFill>
              </a:rPr>
              <a:t>An </a:t>
            </a:r>
            <a:r>
              <a:rPr b="1" lang="en-IE" sz="2200">
                <a:solidFill>
                  <a:srgbClr val="424242"/>
                </a:solidFill>
              </a:rPr>
              <a:t>online platform </a:t>
            </a:r>
            <a:r>
              <a:rPr lang="en-IE" sz="2200">
                <a:solidFill>
                  <a:srgbClr val="424242"/>
                </a:solidFill>
              </a:rPr>
              <a:t>such as Open Badge Factory can be used to create, issue and manage digital badges.</a:t>
            </a:r>
            <a:endParaRPr/>
          </a:p>
        </p:txBody>
      </p:sp>
      <p:sp>
        <p:nvSpPr>
          <p:cNvPr id="1198" name="Google Shape;1198;p63"/>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199" name="Google Shape;1199;p63"/>
          <p:cNvCxnSpPr/>
          <p:nvPr/>
        </p:nvCxnSpPr>
        <p:spPr>
          <a:xfrm flipH="1">
            <a:off x="0" y="1844821"/>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200" name="Google Shape;1200;p63"/>
          <p:cNvSpPr txBox="1"/>
          <p:nvPr>
            <p:ph idx="2" type="body"/>
          </p:nvPr>
        </p:nvSpPr>
        <p:spPr>
          <a:xfrm>
            <a:off x="384132" y="614086"/>
            <a:ext cx="2806162"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4.6 Micro Credentials</a:t>
            </a:r>
            <a:endParaRPr>
              <a:solidFill>
                <a:schemeClr val="lt1"/>
              </a:solidFill>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a:p>
            <a:pPr indent="0" lvl="0" marL="0" rtl="0" algn="l">
              <a:lnSpc>
                <a:spcPct val="103333"/>
              </a:lnSpc>
              <a:spcBef>
                <a:spcPts val="0"/>
              </a:spcBef>
              <a:spcAft>
                <a:spcPts val="0"/>
              </a:spcAft>
              <a:buClr>
                <a:schemeClr val="lt1"/>
              </a:buClr>
              <a:buSzPts val="3600"/>
              <a:buNone/>
            </a:pPr>
            <a:r>
              <a:rPr lang="en-IE">
                <a:solidFill>
                  <a:schemeClr val="lt1"/>
                </a:solidFill>
              </a:rPr>
              <a:t>Certification and Digital Badges</a:t>
            </a:r>
            <a:endParaRPr/>
          </a:p>
        </p:txBody>
      </p:sp>
      <p:pic>
        <p:nvPicPr>
          <p:cNvPr id="1201" name="Google Shape;1201;p63"/>
          <p:cNvPicPr preferRelativeResize="0"/>
          <p:nvPr/>
        </p:nvPicPr>
        <p:blipFill rotWithShape="1">
          <a:blip r:embed="rId3">
            <a:alphaModFix/>
          </a:blip>
          <a:srcRect b="0" l="0" r="0" t="0"/>
          <a:stretch/>
        </p:blipFill>
        <p:spPr>
          <a:xfrm>
            <a:off x="4028913" y="1392702"/>
            <a:ext cx="6637095" cy="4977821"/>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5" name="Shape 1205"/>
        <p:cNvGrpSpPr/>
        <p:nvPr/>
      </p:nvGrpSpPr>
      <p:grpSpPr>
        <a:xfrm>
          <a:off x="0" y="0"/>
          <a:ext cx="0" cy="0"/>
          <a:chOff x="0" y="0"/>
          <a:chExt cx="0" cy="0"/>
        </a:xfrm>
      </p:grpSpPr>
      <p:sp>
        <p:nvSpPr>
          <p:cNvPr id="1206" name="Google Shape;1206;p64"/>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7" name="Google Shape;1207;p64"/>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96988" lvl="0" marL="1296988" rtl="0" algn="l">
              <a:lnSpc>
                <a:spcPct val="90000"/>
              </a:lnSpc>
              <a:spcBef>
                <a:spcPts val="0"/>
              </a:spcBef>
              <a:spcAft>
                <a:spcPts val="0"/>
              </a:spcAft>
              <a:buClr>
                <a:srgbClr val="424242"/>
              </a:buClr>
              <a:buSzPts val="1800"/>
              <a:buNone/>
            </a:pPr>
            <a:r>
              <a:rPr b="1" lang="en-IE" sz="1800"/>
              <a:t>Websites</a:t>
            </a:r>
            <a:r>
              <a:rPr lang="en-IE" sz="1800"/>
              <a:t>: 	Open badges </a:t>
            </a:r>
            <a:r>
              <a:rPr lang="en-IE" sz="1800" u="sng">
                <a:solidFill>
                  <a:srgbClr val="87AF3F"/>
                </a:solidFill>
                <a:hlinkClick r:id="rId3">
                  <a:extLst>
                    <a:ext uri="{A12FA001-AC4F-418D-AE19-62706E023703}">
                      <ahyp:hlinkClr val="tx"/>
                    </a:ext>
                  </a:extLst>
                </a:hlinkClick>
              </a:rPr>
              <a:t>https://openbadges.org/about/faq</a:t>
            </a:r>
            <a:r>
              <a:rPr lang="en-IE" sz="1800">
                <a:solidFill>
                  <a:srgbClr val="87AF3F"/>
                </a:solidFill>
              </a:rPr>
              <a:t> . </a:t>
            </a:r>
            <a:endParaRPr/>
          </a:p>
          <a:p>
            <a:pPr indent="-1296988" lvl="0" marL="1296988" rtl="0" algn="l">
              <a:lnSpc>
                <a:spcPct val="90000"/>
              </a:lnSpc>
              <a:spcBef>
                <a:spcPts val="1000"/>
              </a:spcBef>
              <a:spcAft>
                <a:spcPts val="0"/>
              </a:spcAft>
              <a:buClr>
                <a:srgbClr val="424242"/>
              </a:buClr>
              <a:buSzPts val="1800"/>
              <a:buNone/>
            </a:pPr>
            <a:r>
              <a:rPr lang="en-IE" sz="1800"/>
              <a:t>	About Open Badges </a:t>
            </a:r>
            <a:r>
              <a:rPr lang="en-IE" sz="1800" u="sng">
                <a:solidFill>
                  <a:srgbClr val="87AF3F"/>
                </a:solidFill>
                <a:hlinkClick r:id="rId4">
                  <a:extLst>
                    <a:ext uri="{A12FA001-AC4F-418D-AE19-62706E023703}">
                      <ahyp:hlinkClr val="tx"/>
                    </a:ext>
                  </a:extLst>
                </a:hlinkClick>
              </a:rPr>
              <a:t>https://openbadgefactory.com/en/about-open-badges/</a:t>
            </a:r>
            <a:r>
              <a:rPr lang="en-IE" sz="1800">
                <a:solidFill>
                  <a:srgbClr val="87AF3F"/>
                </a:solidFill>
              </a:rPr>
              <a:t>  </a:t>
            </a:r>
            <a:endParaRPr/>
          </a:p>
          <a:p>
            <a:pPr indent="-1296988" lvl="0" marL="1296988" rtl="0" algn="l">
              <a:lnSpc>
                <a:spcPct val="90000"/>
              </a:lnSpc>
              <a:spcBef>
                <a:spcPts val="1000"/>
              </a:spcBef>
              <a:spcAft>
                <a:spcPts val="0"/>
              </a:spcAft>
              <a:buClr>
                <a:srgbClr val="424242"/>
              </a:buClr>
              <a:buSzPts val="1800"/>
              <a:buNone/>
            </a:pPr>
            <a:r>
              <a:rPr lang="en-IE" sz="1800"/>
              <a:t>	A European approach to micro-credentials </a:t>
            </a:r>
            <a:r>
              <a:rPr lang="en-IE" sz="1800" u="sng">
                <a:solidFill>
                  <a:srgbClr val="87AF3F"/>
                </a:solidFill>
                <a:hlinkClick r:id="rId5">
                  <a:extLst>
                    <a:ext uri="{A12FA001-AC4F-418D-AE19-62706E023703}">
                      <ahyp:hlinkClr val="tx"/>
                    </a:ext>
                  </a:extLst>
                </a:hlinkClick>
              </a:rPr>
              <a:t>https://education.ec.europa.eu/education-levels/higher-education/micro-credentials#:~:text=Micro%2Dcredentials%20certify%20the%20learning,a%20short%20course%20or%20training</a:t>
            </a:r>
            <a:r>
              <a:rPr lang="en-IE" sz="1800">
                <a:solidFill>
                  <a:srgbClr val="87AF3F"/>
                </a:solidFill>
              </a:rPr>
              <a:t>.</a:t>
            </a:r>
            <a:endParaRPr/>
          </a:p>
          <a:p>
            <a:pPr indent="-1296988" lvl="0" marL="1296988" rtl="0" algn="l">
              <a:lnSpc>
                <a:spcPct val="90000"/>
              </a:lnSpc>
              <a:spcBef>
                <a:spcPts val="1000"/>
              </a:spcBef>
              <a:spcAft>
                <a:spcPts val="0"/>
              </a:spcAft>
              <a:buClr>
                <a:srgbClr val="424242"/>
              </a:buClr>
              <a:buSzPts val="1800"/>
              <a:buNone/>
            </a:pPr>
            <a:r>
              <a:rPr b="1" lang="en-IE" sz="1800"/>
              <a:t>YouTube</a:t>
            </a:r>
            <a:r>
              <a:rPr lang="en-IE" sz="1800"/>
              <a:t>: 	What is a Digital Badge </a:t>
            </a:r>
            <a:r>
              <a:rPr lang="en-IE" sz="1800" u="sng">
                <a:solidFill>
                  <a:srgbClr val="87AF3F"/>
                </a:solidFill>
                <a:hlinkClick r:id="rId6">
                  <a:extLst>
                    <a:ext uri="{A12FA001-AC4F-418D-AE19-62706E023703}">
                      <ahyp:hlinkClr val="tx"/>
                    </a:ext>
                  </a:extLst>
                </a:hlinkClick>
              </a:rPr>
              <a:t>https://www.youtube.com/watch?v=IUT3kpD7EPU</a:t>
            </a:r>
            <a:r>
              <a:rPr lang="en-IE" sz="1800">
                <a:solidFill>
                  <a:srgbClr val="87AF3F"/>
                </a:solidFill>
              </a:rPr>
              <a:t>. </a:t>
            </a:r>
            <a:r>
              <a:rPr lang="en-IE" sz="1800"/>
              <a:t>What are open badges </a:t>
            </a:r>
            <a:r>
              <a:rPr lang="en-IE" sz="1800" u="sng">
                <a:solidFill>
                  <a:srgbClr val="87AF3F"/>
                </a:solidFill>
                <a:hlinkClick r:id="rId7">
                  <a:extLst>
                    <a:ext uri="{A12FA001-AC4F-418D-AE19-62706E023703}">
                      <ahyp:hlinkClr val="tx"/>
                    </a:ext>
                  </a:extLst>
                </a:hlinkClick>
              </a:rPr>
              <a:t>https://www.youtube.com/watch?v=q3dkGupx0ac</a:t>
            </a:r>
            <a:endParaRPr sz="1800">
              <a:solidFill>
                <a:srgbClr val="87AF3F"/>
              </a:solidFill>
            </a:endParaRPr>
          </a:p>
          <a:p>
            <a:pPr indent="-1296988" lvl="0" marL="1296988" rtl="0" algn="l">
              <a:lnSpc>
                <a:spcPct val="90000"/>
              </a:lnSpc>
              <a:spcBef>
                <a:spcPts val="1000"/>
              </a:spcBef>
              <a:spcAft>
                <a:spcPts val="0"/>
              </a:spcAft>
              <a:buClr>
                <a:srgbClr val="424242"/>
              </a:buClr>
              <a:buSzPts val="1800"/>
              <a:buNone/>
            </a:pPr>
            <a:r>
              <a:rPr b="1" lang="en-IE" sz="1800"/>
              <a:t>Publication</a:t>
            </a:r>
            <a:r>
              <a:rPr lang="en-IE" sz="1800"/>
              <a:t>: 	Acree, L., 2016. Seven lessons learned from implementing micro-credentials. Raleigh, NC: Friday Institute for Educational Innovation at the NC State University College of Education. Search in.</a:t>
            </a:r>
            <a:endParaRPr/>
          </a:p>
          <a:p>
            <a:pPr indent="-1255713" lvl="0" marL="1255713" rtl="0" algn="l">
              <a:lnSpc>
                <a:spcPct val="90000"/>
              </a:lnSpc>
              <a:spcBef>
                <a:spcPts val="1000"/>
              </a:spcBef>
              <a:spcAft>
                <a:spcPts val="0"/>
              </a:spcAft>
              <a:buClr>
                <a:srgbClr val="424242"/>
              </a:buClr>
              <a:buSzPts val="1800"/>
              <a:buNone/>
            </a:pPr>
            <a:r>
              <a:rPr b="1" lang="en-IE" sz="1800"/>
              <a:t>	</a:t>
            </a:r>
            <a:endParaRPr sz="1800"/>
          </a:p>
          <a:p>
            <a:pPr indent="-1141413" lvl="0" marL="1255713" rtl="0" algn="l">
              <a:lnSpc>
                <a:spcPct val="100000"/>
              </a:lnSpc>
              <a:spcBef>
                <a:spcPts val="400"/>
              </a:spcBef>
              <a:spcAft>
                <a:spcPts val="0"/>
              </a:spcAft>
              <a:buClr>
                <a:srgbClr val="E8A116"/>
              </a:buClr>
              <a:buSzPts val="1800"/>
              <a:buFont typeface="Arial"/>
              <a:buNone/>
            </a:pPr>
            <a:r>
              <a:t/>
            </a:r>
            <a:endParaRPr sz="1800"/>
          </a:p>
        </p:txBody>
      </p:sp>
      <p:sp>
        <p:nvSpPr>
          <p:cNvPr id="1208" name="Google Shape;1208;p64"/>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209" name="Google Shape;1209;p64"/>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3" name="Shape 1213"/>
        <p:cNvGrpSpPr/>
        <p:nvPr/>
      </p:nvGrpSpPr>
      <p:grpSpPr>
        <a:xfrm>
          <a:off x="0" y="0"/>
          <a:ext cx="0" cy="0"/>
          <a:chOff x="0" y="0"/>
          <a:chExt cx="0" cy="0"/>
        </a:xfrm>
      </p:grpSpPr>
      <p:pic>
        <p:nvPicPr>
          <p:cNvPr id="1214" name="Google Shape;1214;p65"/>
          <p:cNvPicPr preferRelativeResize="0"/>
          <p:nvPr>
            <p:ph idx="2" type="pic"/>
          </p:nvPr>
        </p:nvPicPr>
        <p:blipFill rotWithShape="1">
          <a:blip r:embed="rId3">
            <a:alphaModFix/>
          </a:blip>
          <a:srcRect b="0" l="3321" r="3320" t="0"/>
          <a:stretch/>
        </p:blipFill>
        <p:spPr>
          <a:xfrm>
            <a:off x="320540" y="335338"/>
            <a:ext cx="11578483" cy="6146707"/>
          </a:xfrm>
          <a:prstGeom prst="rect">
            <a:avLst/>
          </a:prstGeom>
          <a:solidFill>
            <a:srgbClr val="D8D8D8"/>
          </a:solidFill>
          <a:ln>
            <a:noFill/>
          </a:ln>
        </p:spPr>
      </p:pic>
      <p:sp>
        <p:nvSpPr>
          <p:cNvPr id="1215" name="Google Shape;1215;p65"/>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6" name="Google Shape;1216;p65"/>
          <p:cNvSpPr txBox="1"/>
          <p:nvPr/>
        </p:nvSpPr>
        <p:spPr>
          <a:xfrm>
            <a:off x="1097281" y="2803631"/>
            <a:ext cx="4172576"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lang="en-IE" sz="4800">
                <a:solidFill>
                  <a:schemeClr val="lt1"/>
                </a:solidFill>
                <a:latin typeface="Calibri"/>
                <a:ea typeface="Calibri"/>
                <a:cs typeface="Calibri"/>
                <a:sym typeface="Calibri"/>
              </a:rPr>
              <a:t>Certification</a:t>
            </a:r>
            <a:endParaRPr/>
          </a:p>
          <a:p>
            <a:pPr indent="0" lvl="0" marL="0" marR="0" rtl="0" algn="r">
              <a:lnSpc>
                <a:spcPct val="90000"/>
              </a:lnSpc>
              <a:spcBef>
                <a:spcPts val="1000"/>
              </a:spcBef>
              <a:spcAft>
                <a:spcPts val="0"/>
              </a:spcAft>
              <a:buClr>
                <a:schemeClr val="lt1"/>
              </a:buClr>
              <a:buSzPts val="3200"/>
              <a:buFont typeface="Arial"/>
              <a:buNone/>
            </a:pPr>
            <a:r>
              <a:rPr lang="en-IE" sz="3200">
                <a:solidFill>
                  <a:schemeClr val="lt1"/>
                </a:solidFill>
                <a:latin typeface="Calibri"/>
                <a:ea typeface="Calibri"/>
                <a:cs typeface="Calibri"/>
                <a:sym typeface="Calibri"/>
              </a:rPr>
              <a:t>Congratulations on completing the course!</a:t>
            </a:r>
            <a:endParaRPr sz="3200">
              <a:solidFill>
                <a:schemeClr val="lt1"/>
              </a:solidFill>
              <a:latin typeface="Calibri"/>
              <a:ea typeface="Calibri"/>
              <a:cs typeface="Calibri"/>
              <a:sym typeface="Calibri"/>
            </a:endParaRPr>
          </a:p>
        </p:txBody>
      </p:sp>
      <p:sp>
        <p:nvSpPr>
          <p:cNvPr id="1217" name="Google Shape;1217;p65"/>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lang="en-IE" sz="13000">
                <a:solidFill>
                  <a:schemeClr val="lt1"/>
                </a:solidFill>
                <a:latin typeface="Calibri"/>
                <a:ea typeface="Calibri"/>
                <a:cs typeface="Calibri"/>
                <a:sym typeface="Calibri"/>
              </a:rPr>
              <a:t>05</a:t>
            </a:r>
            <a:endParaRPr sz="13000">
              <a:solidFill>
                <a:schemeClr val="lt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66"/>
          <p:cNvSpPr/>
          <p:nvPr/>
        </p:nvSpPr>
        <p:spPr>
          <a:xfrm>
            <a:off x="-1" y="1"/>
            <a:ext cx="12192001"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24" name="Google Shape;1224;p66"/>
          <p:cNvGrpSpPr/>
          <p:nvPr/>
        </p:nvGrpSpPr>
        <p:grpSpPr>
          <a:xfrm>
            <a:off x="9640038" y="1541103"/>
            <a:ext cx="4223513" cy="5362664"/>
            <a:chOff x="4590383" y="646852"/>
            <a:chExt cx="2225652" cy="2825947"/>
          </a:xfrm>
        </p:grpSpPr>
        <p:sp>
          <p:nvSpPr>
            <p:cNvPr id="1225" name="Google Shape;1225;p66"/>
            <p:cNvSpPr/>
            <p:nvPr/>
          </p:nvSpPr>
          <p:spPr>
            <a:xfrm>
              <a:off x="4634278" y="2326540"/>
              <a:ext cx="967452" cy="1142842"/>
            </a:xfrm>
            <a:custGeom>
              <a:rect b="b" l="l" r="r" t="t"/>
              <a:pathLst>
                <a:path extrusionOk="0" h="1142842" w="967452">
                  <a:moveTo>
                    <a:pt x="560618" y="316287"/>
                  </a:moveTo>
                  <a:cubicBezTo>
                    <a:pt x="552304" y="334097"/>
                    <a:pt x="547554" y="343596"/>
                    <a:pt x="543991" y="354283"/>
                  </a:cubicBezTo>
                  <a:cubicBezTo>
                    <a:pt x="528551" y="402965"/>
                    <a:pt x="513112" y="452834"/>
                    <a:pt x="500048" y="501517"/>
                  </a:cubicBezTo>
                  <a:cubicBezTo>
                    <a:pt x="496485" y="515765"/>
                    <a:pt x="498860" y="534763"/>
                    <a:pt x="505986" y="547824"/>
                  </a:cubicBezTo>
                  <a:cubicBezTo>
                    <a:pt x="554679" y="633315"/>
                    <a:pt x="605748" y="718806"/>
                    <a:pt x="655629" y="804296"/>
                  </a:cubicBezTo>
                  <a:cubicBezTo>
                    <a:pt x="661568" y="813796"/>
                    <a:pt x="666318" y="825670"/>
                    <a:pt x="666318" y="837544"/>
                  </a:cubicBezTo>
                  <a:cubicBezTo>
                    <a:pt x="667506" y="913535"/>
                    <a:pt x="667506" y="989527"/>
                    <a:pt x="666318" y="1065519"/>
                  </a:cubicBezTo>
                  <a:cubicBezTo>
                    <a:pt x="666318" y="1098766"/>
                    <a:pt x="649691" y="1124887"/>
                    <a:pt x="617625" y="1136761"/>
                  </a:cubicBezTo>
                  <a:cubicBezTo>
                    <a:pt x="585558" y="1147448"/>
                    <a:pt x="552304" y="1143886"/>
                    <a:pt x="530926" y="1116576"/>
                  </a:cubicBezTo>
                  <a:cubicBezTo>
                    <a:pt x="519050" y="1101140"/>
                    <a:pt x="511924" y="1079767"/>
                    <a:pt x="511924" y="1059582"/>
                  </a:cubicBezTo>
                  <a:cubicBezTo>
                    <a:pt x="509549" y="1002588"/>
                    <a:pt x="511924" y="944407"/>
                    <a:pt x="510736" y="887413"/>
                  </a:cubicBezTo>
                  <a:cubicBezTo>
                    <a:pt x="510736" y="871977"/>
                    <a:pt x="505986" y="854166"/>
                    <a:pt x="497672" y="839918"/>
                  </a:cubicBezTo>
                  <a:cubicBezTo>
                    <a:pt x="450166" y="755614"/>
                    <a:pt x="400285" y="672498"/>
                    <a:pt x="351592" y="588195"/>
                  </a:cubicBezTo>
                  <a:cubicBezTo>
                    <a:pt x="349216" y="583445"/>
                    <a:pt x="348029" y="577509"/>
                    <a:pt x="344466" y="576321"/>
                  </a:cubicBezTo>
                  <a:cubicBezTo>
                    <a:pt x="332589" y="570384"/>
                    <a:pt x="320713" y="565635"/>
                    <a:pt x="308836" y="559698"/>
                  </a:cubicBezTo>
                  <a:cubicBezTo>
                    <a:pt x="305273" y="570384"/>
                    <a:pt x="298147" y="579883"/>
                    <a:pt x="298147" y="590570"/>
                  </a:cubicBezTo>
                  <a:cubicBezTo>
                    <a:pt x="296960" y="747303"/>
                    <a:pt x="298147" y="902849"/>
                    <a:pt x="296960" y="1059582"/>
                  </a:cubicBezTo>
                  <a:cubicBezTo>
                    <a:pt x="296960" y="1122513"/>
                    <a:pt x="242328" y="1159321"/>
                    <a:pt x="187696" y="1135574"/>
                  </a:cubicBezTo>
                  <a:cubicBezTo>
                    <a:pt x="159193" y="1122513"/>
                    <a:pt x="142566" y="1101140"/>
                    <a:pt x="142566" y="1067893"/>
                  </a:cubicBezTo>
                  <a:cubicBezTo>
                    <a:pt x="142566" y="864853"/>
                    <a:pt x="141378" y="661812"/>
                    <a:pt x="143753" y="459959"/>
                  </a:cubicBezTo>
                  <a:cubicBezTo>
                    <a:pt x="143753" y="433836"/>
                    <a:pt x="159193" y="406527"/>
                    <a:pt x="163943" y="380405"/>
                  </a:cubicBezTo>
                  <a:cubicBezTo>
                    <a:pt x="166319" y="366156"/>
                    <a:pt x="165131" y="348346"/>
                    <a:pt x="158005" y="337659"/>
                  </a:cubicBezTo>
                  <a:cubicBezTo>
                    <a:pt x="112874" y="268792"/>
                    <a:pt x="65368" y="202299"/>
                    <a:pt x="19050" y="134619"/>
                  </a:cubicBezTo>
                  <a:cubicBezTo>
                    <a:pt x="-18955" y="78812"/>
                    <a:pt x="1235" y="33692"/>
                    <a:pt x="67744" y="26568"/>
                  </a:cubicBezTo>
                  <a:cubicBezTo>
                    <a:pt x="146129" y="18256"/>
                    <a:pt x="224513" y="8757"/>
                    <a:pt x="304086" y="445"/>
                  </a:cubicBezTo>
                  <a:cubicBezTo>
                    <a:pt x="318338" y="-742"/>
                    <a:pt x="333777" y="445"/>
                    <a:pt x="348029" y="4008"/>
                  </a:cubicBezTo>
                  <a:cubicBezTo>
                    <a:pt x="427601" y="28942"/>
                    <a:pt x="505986" y="53877"/>
                    <a:pt x="584371" y="81187"/>
                  </a:cubicBezTo>
                  <a:cubicBezTo>
                    <a:pt x="595060" y="84749"/>
                    <a:pt x="605748" y="95435"/>
                    <a:pt x="610499" y="106121"/>
                  </a:cubicBezTo>
                  <a:cubicBezTo>
                    <a:pt x="658005" y="221297"/>
                    <a:pt x="705511" y="336472"/>
                    <a:pt x="750641" y="452834"/>
                  </a:cubicBezTo>
                  <a:cubicBezTo>
                    <a:pt x="760143" y="476582"/>
                    <a:pt x="756580" y="505079"/>
                    <a:pt x="761330" y="531201"/>
                  </a:cubicBezTo>
                  <a:cubicBezTo>
                    <a:pt x="764893" y="552574"/>
                    <a:pt x="768456" y="575134"/>
                    <a:pt x="779145" y="594132"/>
                  </a:cubicBezTo>
                  <a:cubicBezTo>
                    <a:pt x="795772" y="625003"/>
                    <a:pt x="818337" y="653501"/>
                    <a:pt x="836152" y="684372"/>
                  </a:cubicBezTo>
                  <a:cubicBezTo>
                    <a:pt x="846841" y="702183"/>
                    <a:pt x="859905" y="708120"/>
                    <a:pt x="876532" y="693871"/>
                  </a:cubicBezTo>
                  <a:cubicBezTo>
                    <a:pt x="896722" y="676060"/>
                    <a:pt x="909786" y="683185"/>
                    <a:pt x="922850" y="703370"/>
                  </a:cubicBezTo>
                  <a:cubicBezTo>
                    <a:pt x="954917" y="748491"/>
                    <a:pt x="979857" y="793611"/>
                    <a:pt x="960855" y="851791"/>
                  </a:cubicBezTo>
                  <a:cubicBezTo>
                    <a:pt x="953729" y="874352"/>
                    <a:pt x="941853" y="882664"/>
                    <a:pt x="918100" y="879102"/>
                  </a:cubicBezTo>
                  <a:cubicBezTo>
                    <a:pt x="846841" y="870790"/>
                    <a:pt x="817150" y="818545"/>
                    <a:pt x="791021" y="763926"/>
                  </a:cubicBezTo>
                  <a:cubicBezTo>
                    <a:pt x="788646" y="759176"/>
                    <a:pt x="799335" y="743741"/>
                    <a:pt x="806461" y="738991"/>
                  </a:cubicBezTo>
                  <a:cubicBezTo>
                    <a:pt x="821900" y="728305"/>
                    <a:pt x="825463" y="719993"/>
                    <a:pt x="814774" y="703370"/>
                  </a:cubicBezTo>
                  <a:cubicBezTo>
                    <a:pt x="791021" y="668936"/>
                    <a:pt x="772019" y="632127"/>
                    <a:pt x="747078" y="598881"/>
                  </a:cubicBezTo>
                  <a:cubicBezTo>
                    <a:pt x="735202" y="583445"/>
                    <a:pt x="716200" y="571572"/>
                    <a:pt x="697197" y="564447"/>
                  </a:cubicBezTo>
                  <a:cubicBezTo>
                    <a:pt x="666318" y="552574"/>
                    <a:pt x="649691" y="531201"/>
                    <a:pt x="637815" y="502704"/>
                  </a:cubicBezTo>
                  <a:cubicBezTo>
                    <a:pt x="618813" y="454022"/>
                    <a:pt x="600998" y="405340"/>
                    <a:pt x="580808" y="355470"/>
                  </a:cubicBezTo>
                  <a:cubicBezTo>
                    <a:pt x="574869" y="342409"/>
                    <a:pt x="568931" y="332910"/>
                    <a:pt x="560618" y="31628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6" name="Google Shape;1226;p66"/>
            <p:cNvSpPr/>
            <p:nvPr/>
          </p:nvSpPr>
          <p:spPr>
            <a:xfrm>
              <a:off x="4590383" y="646852"/>
              <a:ext cx="2225652" cy="2825947"/>
            </a:xfrm>
            <a:custGeom>
              <a:rect b="b" l="l" r="r" t="t"/>
              <a:pathLst>
                <a:path extrusionOk="0" h="2825947" w="2225652">
                  <a:moveTo>
                    <a:pt x="714964" y="289719"/>
                  </a:moveTo>
                  <a:cubicBezTo>
                    <a:pt x="744655" y="265971"/>
                    <a:pt x="775534" y="243411"/>
                    <a:pt x="804038" y="218477"/>
                  </a:cubicBezTo>
                  <a:cubicBezTo>
                    <a:pt x="809976" y="213727"/>
                    <a:pt x="811164" y="200666"/>
                    <a:pt x="811164" y="191167"/>
                  </a:cubicBezTo>
                  <a:cubicBezTo>
                    <a:pt x="812351" y="156733"/>
                    <a:pt x="812351" y="122300"/>
                    <a:pt x="811164" y="87866"/>
                  </a:cubicBezTo>
                  <a:cubicBezTo>
                    <a:pt x="809976" y="64118"/>
                    <a:pt x="825415" y="65306"/>
                    <a:pt x="840855" y="66493"/>
                  </a:cubicBezTo>
                  <a:cubicBezTo>
                    <a:pt x="856294" y="67680"/>
                    <a:pt x="876484" y="59369"/>
                    <a:pt x="876484" y="87866"/>
                  </a:cubicBezTo>
                  <a:cubicBezTo>
                    <a:pt x="875296" y="110426"/>
                    <a:pt x="876484" y="131798"/>
                    <a:pt x="876484" y="154358"/>
                  </a:cubicBezTo>
                  <a:cubicBezTo>
                    <a:pt x="878859" y="155546"/>
                    <a:pt x="882422" y="155546"/>
                    <a:pt x="884798" y="156733"/>
                  </a:cubicBezTo>
                  <a:cubicBezTo>
                    <a:pt x="950118" y="104489"/>
                    <a:pt x="1016627" y="53432"/>
                    <a:pt x="1083135" y="0"/>
                  </a:cubicBezTo>
                  <a:cubicBezTo>
                    <a:pt x="1135391" y="41558"/>
                    <a:pt x="1187648" y="83116"/>
                    <a:pt x="1239904" y="124674"/>
                  </a:cubicBezTo>
                  <a:cubicBezTo>
                    <a:pt x="1308788" y="179293"/>
                    <a:pt x="1376484" y="235100"/>
                    <a:pt x="1446555" y="289719"/>
                  </a:cubicBezTo>
                  <a:cubicBezTo>
                    <a:pt x="1466745" y="305155"/>
                    <a:pt x="1473871" y="321778"/>
                    <a:pt x="1473871" y="347900"/>
                  </a:cubicBezTo>
                  <a:cubicBezTo>
                    <a:pt x="1472683" y="458326"/>
                    <a:pt x="1473871" y="569939"/>
                    <a:pt x="1472683" y="680365"/>
                  </a:cubicBezTo>
                  <a:cubicBezTo>
                    <a:pt x="1472683" y="705299"/>
                    <a:pt x="1479809" y="714799"/>
                    <a:pt x="1505938" y="714799"/>
                  </a:cubicBezTo>
                  <a:cubicBezTo>
                    <a:pt x="1593824" y="714799"/>
                    <a:pt x="1593824" y="715986"/>
                    <a:pt x="1593824" y="628120"/>
                  </a:cubicBezTo>
                  <a:cubicBezTo>
                    <a:pt x="1593824" y="594874"/>
                    <a:pt x="1593824" y="560440"/>
                    <a:pt x="1593824" y="527193"/>
                  </a:cubicBezTo>
                  <a:cubicBezTo>
                    <a:pt x="1593824" y="510570"/>
                    <a:pt x="1595011" y="495135"/>
                    <a:pt x="1571258" y="493947"/>
                  </a:cubicBezTo>
                  <a:cubicBezTo>
                    <a:pt x="1566508" y="493947"/>
                    <a:pt x="1559382" y="484448"/>
                    <a:pt x="1559382" y="480886"/>
                  </a:cubicBezTo>
                  <a:cubicBezTo>
                    <a:pt x="1559382" y="476137"/>
                    <a:pt x="1566508" y="470200"/>
                    <a:pt x="1572446" y="467825"/>
                  </a:cubicBezTo>
                  <a:cubicBezTo>
                    <a:pt x="1578384" y="465450"/>
                    <a:pt x="1585510" y="466638"/>
                    <a:pt x="1592636" y="466638"/>
                  </a:cubicBezTo>
                  <a:cubicBezTo>
                    <a:pt x="1733966" y="466638"/>
                    <a:pt x="1875296" y="466638"/>
                    <a:pt x="2016626" y="466638"/>
                  </a:cubicBezTo>
                  <a:cubicBezTo>
                    <a:pt x="2022564" y="466638"/>
                    <a:pt x="2029690" y="465450"/>
                    <a:pt x="2034441" y="467825"/>
                  </a:cubicBezTo>
                  <a:cubicBezTo>
                    <a:pt x="2041567" y="470200"/>
                    <a:pt x="2046317" y="476137"/>
                    <a:pt x="2052256" y="480886"/>
                  </a:cubicBezTo>
                  <a:cubicBezTo>
                    <a:pt x="2047505" y="485635"/>
                    <a:pt x="2042754" y="491572"/>
                    <a:pt x="2038004" y="496322"/>
                  </a:cubicBezTo>
                  <a:cubicBezTo>
                    <a:pt x="2030878" y="503446"/>
                    <a:pt x="2020189" y="511758"/>
                    <a:pt x="2020189" y="520070"/>
                  </a:cubicBezTo>
                  <a:cubicBezTo>
                    <a:pt x="2019001" y="577063"/>
                    <a:pt x="2020189" y="635244"/>
                    <a:pt x="2019001" y="692239"/>
                  </a:cubicBezTo>
                  <a:cubicBezTo>
                    <a:pt x="2019001" y="711236"/>
                    <a:pt x="2026127" y="715986"/>
                    <a:pt x="2043942" y="715986"/>
                  </a:cubicBezTo>
                  <a:cubicBezTo>
                    <a:pt x="2090260" y="715986"/>
                    <a:pt x="2136579" y="714799"/>
                    <a:pt x="2182897" y="715986"/>
                  </a:cubicBezTo>
                  <a:cubicBezTo>
                    <a:pt x="2195961" y="715986"/>
                    <a:pt x="2207838" y="720735"/>
                    <a:pt x="2225652" y="724297"/>
                  </a:cubicBezTo>
                  <a:cubicBezTo>
                    <a:pt x="2219714" y="732609"/>
                    <a:pt x="2217339" y="737359"/>
                    <a:pt x="2214963" y="737359"/>
                  </a:cubicBezTo>
                  <a:cubicBezTo>
                    <a:pt x="2174583" y="742108"/>
                    <a:pt x="2180522" y="771792"/>
                    <a:pt x="2180522" y="799102"/>
                  </a:cubicBezTo>
                  <a:cubicBezTo>
                    <a:pt x="2180522" y="1461656"/>
                    <a:pt x="2180522" y="2125397"/>
                    <a:pt x="2180522" y="2787952"/>
                  </a:cubicBezTo>
                  <a:cubicBezTo>
                    <a:pt x="2180522" y="2799825"/>
                    <a:pt x="2179334" y="2811699"/>
                    <a:pt x="2178146" y="2824760"/>
                  </a:cubicBezTo>
                  <a:cubicBezTo>
                    <a:pt x="2174583" y="2824760"/>
                    <a:pt x="2171021" y="2824760"/>
                    <a:pt x="2167457" y="2825948"/>
                  </a:cubicBezTo>
                  <a:cubicBezTo>
                    <a:pt x="2166270" y="2814074"/>
                    <a:pt x="2163895" y="2802200"/>
                    <a:pt x="2163895" y="2789139"/>
                  </a:cubicBezTo>
                  <a:cubicBezTo>
                    <a:pt x="2163895" y="2470923"/>
                    <a:pt x="2163895" y="2151520"/>
                    <a:pt x="2163895" y="1833304"/>
                  </a:cubicBezTo>
                  <a:cubicBezTo>
                    <a:pt x="2163895" y="1485404"/>
                    <a:pt x="2163895" y="1136316"/>
                    <a:pt x="2163895" y="788415"/>
                  </a:cubicBezTo>
                  <a:cubicBezTo>
                    <a:pt x="2163895" y="745670"/>
                    <a:pt x="2163895" y="745670"/>
                    <a:pt x="2122327" y="745670"/>
                  </a:cubicBezTo>
                  <a:cubicBezTo>
                    <a:pt x="1918051" y="745670"/>
                    <a:pt x="1714964" y="745670"/>
                    <a:pt x="1510688" y="744483"/>
                  </a:cubicBezTo>
                  <a:cubicBezTo>
                    <a:pt x="1479809" y="744483"/>
                    <a:pt x="1472683" y="753982"/>
                    <a:pt x="1472683" y="783666"/>
                  </a:cubicBezTo>
                  <a:cubicBezTo>
                    <a:pt x="1473871" y="1236055"/>
                    <a:pt x="1472683" y="1688444"/>
                    <a:pt x="1472683" y="2139646"/>
                  </a:cubicBezTo>
                  <a:cubicBezTo>
                    <a:pt x="1472683" y="2152707"/>
                    <a:pt x="1470308" y="2164581"/>
                    <a:pt x="1469120" y="2177642"/>
                  </a:cubicBezTo>
                  <a:cubicBezTo>
                    <a:pt x="1465557" y="2177642"/>
                    <a:pt x="1461995" y="2177642"/>
                    <a:pt x="1458432" y="2177642"/>
                  </a:cubicBezTo>
                  <a:cubicBezTo>
                    <a:pt x="1457244" y="2164581"/>
                    <a:pt x="1454869" y="2152707"/>
                    <a:pt x="1454869" y="2139646"/>
                  </a:cubicBezTo>
                  <a:cubicBezTo>
                    <a:pt x="1454869" y="1555458"/>
                    <a:pt x="1454869" y="970084"/>
                    <a:pt x="1454869" y="385896"/>
                  </a:cubicBezTo>
                  <a:cubicBezTo>
                    <a:pt x="1454869" y="340776"/>
                    <a:pt x="1454869" y="340776"/>
                    <a:pt x="1409738" y="340776"/>
                  </a:cubicBezTo>
                  <a:cubicBezTo>
                    <a:pt x="1188836" y="340776"/>
                    <a:pt x="967933" y="340776"/>
                    <a:pt x="748218" y="340776"/>
                  </a:cubicBezTo>
                  <a:cubicBezTo>
                    <a:pt x="709026" y="340776"/>
                    <a:pt x="709026" y="340776"/>
                    <a:pt x="709026" y="379959"/>
                  </a:cubicBezTo>
                  <a:cubicBezTo>
                    <a:pt x="709026" y="672053"/>
                    <a:pt x="709026" y="964147"/>
                    <a:pt x="709026" y="1255053"/>
                  </a:cubicBezTo>
                  <a:cubicBezTo>
                    <a:pt x="709026" y="1268114"/>
                    <a:pt x="706651" y="1281175"/>
                    <a:pt x="705463" y="1294236"/>
                  </a:cubicBezTo>
                  <a:cubicBezTo>
                    <a:pt x="701900" y="1294236"/>
                    <a:pt x="698337" y="1294236"/>
                    <a:pt x="694774" y="1295424"/>
                  </a:cubicBezTo>
                  <a:cubicBezTo>
                    <a:pt x="693586" y="1283550"/>
                    <a:pt x="690023" y="1270489"/>
                    <a:pt x="690023" y="1258615"/>
                  </a:cubicBezTo>
                  <a:cubicBezTo>
                    <a:pt x="690023" y="964147"/>
                    <a:pt x="690023" y="668491"/>
                    <a:pt x="690023" y="374022"/>
                  </a:cubicBezTo>
                  <a:cubicBezTo>
                    <a:pt x="690023" y="277845"/>
                    <a:pt x="688836" y="181668"/>
                    <a:pt x="691211" y="86678"/>
                  </a:cubicBezTo>
                  <a:cubicBezTo>
                    <a:pt x="691211" y="56994"/>
                    <a:pt x="681710" y="51057"/>
                    <a:pt x="653206" y="51057"/>
                  </a:cubicBezTo>
                  <a:cubicBezTo>
                    <a:pt x="465558" y="52244"/>
                    <a:pt x="276722" y="52244"/>
                    <a:pt x="89074" y="51057"/>
                  </a:cubicBezTo>
                  <a:cubicBezTo>
                    <a:pt x="60570" y="51057"/>
                    <a:pt x="52256" y="60556"/>
                    <a:pt x="52256" y="87866"/>
                  </a:cubicBezTo>
                  <a:cubicBezTo>
                    <a:pt x="53444" y="580625"/>
                    <a:pt x="52256" y="1073385"/>
                    <a:pt x="52256" y="1566145"/>
                  </a:cubicBezTo>
                  <a:cubicBezTo>
                    <a:pt x="52256" y="1579206"/>
                    <a:pt x="49881" y="1592267"/>
                    <a:pt x="48694" y="1604141"/>
                  </a:cubicBezTo>
                  <a:cubicBezTo>
                    <a:pt x="45131" y="1604141"/>
                    <a:pt x="41568" y="1604141"/>
                    <a:pt x="38005" y="1604141"/>
                  </a:cubicBezTo>
                  <a:cubicBezTo>
                    <a:pt x="36817" y="1592267"/>
                    <a:pt x="34442" y="1579206"/>
                    <a:pt x="34442" y="1567332"/>
                  </a:cubicBezTo>
                  <a:cubicBezTo>
                    <a:pt x="34442" y="1158876"/>
                    <a:pt x="34442" y="750420"/>
                    <a:pt x="34442" y="341964"/>
                  </a:cubicBezTo>
                  <a:cubicBezTo>
                    <a:pt x="34442" y="255285"/>
                    <a:pt x="34442" y="167420"/>
                    <a:pt x="34442" y="80742"/>
                  </a:cubicBezTo>
                  <a:cubicBezTo>
                    <a:pt x="34442" y="65306"/>
                    <a:pt x="34442" y="51057"/>
                    <a:pt x="13064" y="49870"/>
                  </a:cubicBezTo>
                  <a:cubicBezTo>
                    <a:pt x="8313" y="49870"/>
                    <a:pt x="3563" y="41558"/>
                    <a:pt x="0" y="37996"/>
                  </a:cubicBezTo>
                  <a:cubicBezTo>
                    <a:pt x="4751" y="33247"/>
                    <a:pt x="9501" y="26122"/>
                    <a:pt x="15439" y="23747"/>
                  </a:cubicBezTo>
                  <a:cubicBezTo>
                    <a:pt x="23753" y="21373"/>
                    <a:pt x="33254" y="22560"/>
                    <a:pt x="41568" y="22560"/>
                  </a:cubicBezTo>
                  <a:cubicBezTo>
                    <a:pt x="262470" y="22560"/>
                    <a:pt x="483373" y="22560"/>
                    <a:pt x="703088" y="22560"/>
                  </a:cubicBezTo>
                  <a:cubicBezTo>
                    <a:pt x="710214" y="22560"/>
                    <a:pt x="717339" y="21373"/>
                    <a:pt x="723278" y="23747"/>
                  </a:cubicBezTo>
                  <a:cubicBezTo>
                    <a:pt x="730403" y="26122"/>
                    <a:pt x="736342" y="33247"/>
                    <a:pt x="742280" y="37996"/>
                  </a:cubicBezTo>
                  <a:cubicBezTo>
                    <a:pt x="736342" y="42745"/>
                    <a:pt x="731591" y="47495"/>
                    <a:pt x="726841" y="52244"/>
                  </a:cubicBezTo>
                  <a:cubicBezTo>
                    <a:pt x="720902" y="58181"/>
                    <a:pt x="709026" y="64118"/>
                    <a:pt x="709026" y="70055"/>
                  </a:cubicBezTo>
                  <a:cubicBezTo>
                    <a:pt x="707838" y="142485"/>
                    <a:pt x="707838" y="216102"/>
                    <a:pt x="707838" y="288532"/>
                  </a:cubicBezTo>
                  <a:cubicBezTo>
                    <a:pt x="710214" y="286157"/>
                    <a:pt x="712589" y="288532"/>
                    <a:pt x="714964" y="289719"/>
                  </a:cubicBezTo>
                  <a:close/>
                  <a:moveTo>
                    <a:pt x="1442992" y="317029"/>
                  </a:moveTo>
                  <a:cubicBezTo>
                    <a:pt x="1433491" y="306342"/>
                    <a:pt x="1428741" y="301593"/>
                    <a:pt x="1423990" y="296843"/>
                  </a:cubicBezTo>
                  <a:cubicBezTo>
                    <a:pt x="1318289" y="212540"/>
                    <a:pt x="1212588" y="128236"/>
                    <a:pt x="1106888" y="42745"/>
                  </a:cubicBezTo>
                  <a:cubicBezTo>
                    <a:pt x="1087885" y="27310"/>
                    <a:pt x="1076009" y="26122"/>
                    <a:pt x="1057007" y="41558"/>
                  </a:cubicBezTo>
                  <a:cubicBezTo>
                    <a:pt x="951306" y="127049"/>
                    <a:pt x="845605" y="210165"/>
                    <a:pt x="738717" y="293281"/>
                  </a:cubicBezTo>
                  <a:cubicBezTo>
                    <a:pt x="731591" y="298031"/>
                    <a:pt x="723278" y="300406"/>
                    <a:pt x="714964" y="305155"/>
                  </a:cubicBezTo>
                  <a:cubicBezTo>
                    <a:pt x="717339" y="308717"/>
                    <a:pt x="720902" y="312279"/>
                    <a:pt x="723278" y="315841"/>
                  </a:cubicBezTo>
                  <a:cubicBezTo>
                    <a:pt x="960807" y="317029"/>
                    <a:pt x="1198337" y="317029"/>
                    <a:pt x="1442992" y="317029"/>
                  </a:cubicBezTo>
                  <a:close/>
                  <a:moveTo>
                    <a:pt x="1804037" y="713611"/>
                  </a:moveTo>
                  <a:cubicBezTo>
                    <a:pt x="1859857" y="713611"/>
                    <a:pt x="1916864" y="713611"/>
                    <a:pt x="1972683" y="713611"/>
                  </a:cubicBezTo>
                  <a:cubicBezTo>
                    <a:pt x="1991686" y="713611"/>
                    <a:pt x="1998812" y="707674"/>
                    <a:pt x="1998812" y="687489"/>
                  </a:cubicBezTo>
                  <a:cubicBezTo>
                    <a:pt x="1998812" y="631683"/>
                    <a:pt x="1998812" y="577063"/>
                    <a:pt x="1998812" y="521257"/>
                  </a:cubicBezTo>
                  <a:cubicBezTo>
                    <a:pt x="1998812" y="501071"/>
                    <a:pt x="1991686" y="492760"/>
                    <a:pt x="1971496" y="493947"/>
                  </a:cubicBezTo>
                  <a:cubicBezTo>
                    <a:pt x="1859857" y="495135"/>
                    <a:pt x="1748218" y="495135"/>
                    <a:pt x="1636579" y="493947"/>
                  </a:cubicBezTo>
                  <a:cubicBezTo>
                    <a:pt x="1616389" y="493947"/>
                    <a:pt x="1608075" y="501071"/>
                    <a:pt x="1608075" y="521257"/>
                  </a:cubicBezTo>
                  <a:cubicBezTo>
                    <a:pt x="1609263" y="575876"/>
                    <a:pt x="1609263" y="629308"/>
                    <a:pt x="1608075" y="683927"/>
                  </a:cubicBezTo>
                  <a:cubicBezTo>
                    <a:pt x="1608075" y="705299"/>
                    <a:pt x="1615201" y="713611"/>
                    <a:pt x="1636579" y="713611"/>
                  </a:cubicBezTo>
                  <a:cubicBezTo>
                    <a:pt x="1693586" y="712424"/>
                    <a:pt x="1749405" y="713611"/>
                    <a:pt x="1804037" y="713611"/>
                  </a:cubicBezTo>
                  <a:close/>
                  <a:moveTo>
                    <a:pt x="831354" y="184043"/>
                  </a:moveTo>
                  <a:cubicBezTo>
                    <a:pt x="839667" y="181668"/>
                    <a:pt x="844418" y="180481"/>
                    <a:pt x="846793" y="179293"/>
                  </a:cubicBezTo>
                  <a:cubicBezTo>
                    <a:pt x="857482" y="169795"/>
                    <a:pt x="863420" y="99739"/>
                    <a:pt x="853919" y="89053"/>
                  </a:cubicBezTo>
                  <a:cubicBezTo>
                    <a:pt x="851544" y="85491"/>
                    <a:pt x="844418" y="84304"/>
                    <a:pt x="840855" y="84304"/>
                  </a:cubicBezTo>
                  <a:cubicBezTo>
                    <a:pt x="837292" y="85491"/>
                    <a:pt x="831354" y="90240"/>
                    <a:pt x="831354" y="93802"/>
                  </a:cubicBezTo>
                  <a:cubicBezTo>
                    <a:pt x="831354" y="123487"/>
                    <a:pt x="831354" y="151984"/>
                    <a:pt x="831354" y="184043"/>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7" name="Google Shape;1227;p66"/>
            <p:cNvSpPr/>
            <p:nvPr/>
          </p:nvSpPr>
          <p:spPr>
            <a:xfrm>
              <a:off x="6256527" y="2999038"/>
              <a:ext cx="260221" cy="461888"/>
            </a:xfrm>
            <a:custGeom>
              <a:rect b="b" l="l" r="r" t="t"/>
              <a:pathLst>
                <a:path extrusionOk="0" h="461888" w="260221">
                  <a:moveTo>
                    <a:pt x="142644" y="2375"/>
                  </a:moveTo>
                  <a:cubicBezTo>
                    <a:pt x="142644" y="26122"/>
                    <a:pt x="142644" y="49870"/>
                    <a:pt x="142644" y="74804"/>
                  </a:cubicBezTo>
                  <a:cubicBezTo>
                    <a:pt x="142644" y="92615"/>
                    <a:pt x="149770" y="99740"/>
                    <a:pt x="167585" y="98552"/>
                  </a:cubicBezTo>
                  <a:cubicBezTo>
                    <a:pt x="190150" y="97365"/>
                    <a:pt x="212715" y="98552"/>
                    <a:pt x="235281" y="98552"/>
                  </a:cubicBezTo>
                  <a:cubicBezTo>
                    <a:pt x="253095" y="98552"/>
                    <a:pt x="260221" y="104489"/>
                    <a:pt x="260221" y="122299"/>
                  </a:cubicBezTo>
                  <a:cubicBezTo>
                    <a:pt x="259034" y="227976"/>
                    <a:pt x="259034" y="333651"/>
                    <a:pt x="257846" y="439328"/>
                  </a:cubicBezTo>
                  <a:cubicBezTo>
                    <a:pt x="257846" y="455951"/>
                    <a:pt x="250720" y="461888"/>
                    <a:pt x="234093" y="461888"/>
                  </a:cubicBezTo>
                  <a:cubicBezTo>
                    <a:pt x="164022" y="461888"/>
                    <a:pt x="93951" y="461888"/>
                    <a:pt x="23879" y="461888"/>
                  </a:cubicBezTo>
                  <a:cubicBezTo>
                    <a:pt x="6065" y="461888"/>
                    <a:pt x="-1061" y="454764"/>
                    <a:pt x="126" y="436953"/>
                  </a:cubicBezTo>
                  <a:cubicBezTo>
                    <a:pt x="1314" y="332464"/>
                    <a:pt x="2502" y="226788"/>
                    <a:pt x="3689" y="122299"/>
                  </a:cubicBezTo>
                  <a:cubicBezTo>
                    <a:pt x="3689" y="102114"/>
                    <a:pt x="13190" y="97365"/>
                    <a:pt x="31005" y="97365"/>
                  </a:cubicBezTo>
                  <a:cubicBezTo>
                    <a:pt x="52383" y="98552"/>
                    <a:pt x="74948" y="97365"/>
                    <a:pt x="96326" y="97365"/>
                  </a:cubicBezTo>
                  <a:cubicBezTo>
                    <a:pt x="116516" y="98552"/>
                    <a:pt x="124829" y="90240"/>
                    <a:pt x="124829" y="68867"/>
                  </a:cubicBezTo>
                  <a:cubicBezTo>
                    <a:pt x="124829" y="46308"/>
                    <a:pt x="128392" y="22560"/>
                    <a:pt x="130768" y="0"/>
                  </a:cubicBezTo>
                  <a:cubicBezTo>
                    <a:pt x="134330" y="1187"/>
                    <a:pt x="139081" y="2375"/>
                    <a:pt x="142644"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8" name="Google Shape;1228;p66"/>
            <p:cNvSpPr/>
            <p:nvPr/>
          </p:nvSpPr>
          <p:spPr>
            <a:xfrm>
              <a:off x="5032173" y="2034875"/>
              <a:ext cx="308819" cy="308747"/>
            </a:xfrm>
            <a:custGeom>
              <a:rect b="b" l="l" r="r" t="t"/>
              <a:pathLst>
                <a:path extrusionOk="0" h="308747" w="308819">
                  <a:moveTo>
                    <a:pt x="308804" y="156749"/>
                  </a:moveTo>
                  <a:cubicBezTo>
                    <a:pt x="307616" y="242240"/>
                    <a:pt x="237545" y="309920"/>
                    <a:pt x="152034" y="308733"/>
                  </a:cubicBezTo>
                  <a:cubicBezTo>
                    <a:pt x="67711" y="307546"/>
                    <a:pt x="-1172" y="236303"/>
                    <a:pt x="15" y="150812"/>
                  </a:cubicBezTo>
                  <a:cubicBezTo>
                    <a:pt x="1203" y="65321"/>
                    <a:pt x="71274" y="-1171"/>
                    <a:pt x="157972" y="16"/>
                  </a:cubicBezTo>
                  <a:cubicBezTo>
                    <a:pt x="244671" y="1203"/>
                    <a:pt x="309991" y="68883"/>
                    <a:pt x="308804" y="15674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9" name="Google Shape;1229;p66"/>
            <p:cNvSpPr/>
            <p:nvPr/>
          </p:nvSpPr>
          <p:spPr>
            <a:xfrm>
              <a:off x="5610041" y="3187830"/>
              <a:ext cx="472571" cy="270720"/>
            </a:xfrm>
            <a:custGeom>
              <a:rect b="b" l="l" r="r" t="t"/>
              <a:pathLst>
                <a:path extrusionOk="0" h="270720" w="472571">
                  <a:moveTo>
                    <a:pt x="241624" y="1187"/>
                  </a:moveTo>
                  <a:cubicBezTo>
                    <a:pt x="243999" y="29684"/>
                    <a:pt x="249938" y="58181"/>
                    <a:pt x="248750" y="86678"/>
                  </a:cubicBezTo>
                  <a:cubicBezTo>
                    <a:pt x="247562" y="116362"/>
                    <a:pt x="252313" y="134173"/>
                    <a:pt x="282004" y="149609"/>
                  </a:cubicBezTo>
                  <a:cubicBezTo>
                    <a:pt x="310508" y="165044"/>
                    <a:pt x="337824" y="175731"/>
                    <a:pt x="369890" y="179293"/>
                  </a:cubicBezTo>
                  <a:cubicBezTo>
                    <a:pt x="393643" y="181668"/>
                    <a:pt x="418584" y="189980"/>
                    <a:pt x="439961" y="200666"/>
                  </a:cubicBezTo>
                  <a:cubicBezTo>
                    <a:pt x="451838" y="206602"/>
                    <a:pt x="462527" y="220851"/>
                    <a:pt x="468465" y="232725"/>
                  </a:cubicBezTo>
                  <a:cubicBezTo>
                    <a:pt x="479154" y="256472"/>
                    <a:pt x="468465" y="270721"/>
                    <a:pt x="442337" y="270721"/>
                  </a:cubicBezTo>
                  <a:cubicBezTo>
                    <a:pt x="306945" y="270721"/>
                    <a:pt x="171553" y="270721"/>
                    <a:pt x="36161" y="270721"/>
                  </a:cubicBezTo>
                  <a:cubicBezTo>
                    <a:pt x="1719" y="270721"/>
                    <a:pt x="-11345" y="249348"/>
                    <a:pt x="11221" y="223226"/>
                  </a:cubicBezTo>
                  <a:cubicBezTo>
                    <a:pt x="27848" y="204228"/>
                    <a:pt x="53976" y="191167"/>
                    <a:pt x="77729" y="184043"/>
                  </a:cubicBezTo>
                  <a:cubicBezTo>
                    <a:pt x="113358" y="172169"/>
                    <a:pt x="148988" y="159108"/>
                    <a:pt x="183429" y="146047"/>
                  </a:cubicBezTo>
                  <a:cubicBezTo>
                    <a:pt x="233311" y="128236"/>
                    <a:pt x="227372" y="97364"/>
                    <a:pt x="228560" y="62931"/>
                  </a:cubicBezTo>
                  <a:cubicBezTo>
                    <a:pt x="229748" y="41558"/>
                    <a:pt x="228560" y="21373"/>
                    <a:pt x="228560" y="0"/>
                  </a:cubicBezTo>
                  <a:cubicBezTo>
                    <a:pt x="232123" y="2374"/>
                    <a:pt x="236874" y="1187"/>
                    <a:pt x="241624" y="118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0" name="Google Shape;1230;p66"/>
            <p:cNvSpPr/>
            <p:nvPr/>
          </p:nvSpPr>
          <p:spPr>
            <a:xfrm>
              <a:off x="5688958" y="3060781"/>
              <a:ext cx="134465" cy="123453"/>
            </a:xfrm>
            <a:custGeom>
              <a:rect b="b" l="l" r="r" t="t"/>
              <a:pathLst>
                <a:path extrusionOk="0" h="123453" w="134465">
                  <a:moveTo>
                    <a:pt x="9501" y="0"/>
                  </a:moveTo>
                  <a:cubicBezTo>
                    <a:pt x="42755" y="13061"/>
                    <a:pt x="77197" y="23747"/>
                    <a:pt x="109264" y="40370"/>
                  </a:cubicBezTo>
                  <a:cubicBezTo>
                    <a:pt x="122328" y="47495"/>
                    <a:pt x="136580" y="68867"/>
                    <a:pt x="134204" y="81928"/>
                  </a:cubicBezTo>
                  <a:cubicBezTo>
                    <a:pt x="131829" y="97365"/>
                    <a:pt x="116390" y="116362"/>
                    <a:pt x="102138" y="122299"/>
                  </a:cubicBezTo>
                  <a:cubicBezTo>
                    <a:pt x="90261" y="127049"/>
                    <a:pt x="66508" y="116362"/>
                    <a:pt x="58195" y="104489"/>
                  </a:cubicBezTo>
                  <a:cubicBezTo>
                    <a:pt x="35629" y="75991"/>
                    <a:pt x="19002" y="42745"/>
                    <a:pt x="0" y="10686"/>
                  </a:cubicBezTo>
                  <a:cubicBezTo>
                    <a:pt x="2375" y="7124"/>
                    <a:pt x="5938" y="3562"/>
                    <a:pt x="9501"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1" name="Google Shape;1231;p66"/>
            <p:cNvSpPr/>
            <p:nvPr/>
          </p:nvSpPr>
          <p:spPr>
            <a:xfrm>
              <a:off x="5875343" y="3080967"/>
              <a:ext cx="136654" cy="116674"/>
            </a:xfrm>
            <a:custGeom>
              <a:rect b="b" l="l" r="r" t="t"/>
              <a:pathLst>
                <a:path extrusionOk="0" h="116674" w="136654">
                  <a:moveTo>
                    <a:pt x="136655" y="14248"/>
                  </a:moveTo>
                  <a:cubicBezTo>
                    <a:pt x="116465" y="43932"/>
                    <a:pt x="98650" y="75991"/>
                    <a:pt x="74897" y="102114"/>
                  </a:cubicBezTo>
                  <a:cubicBezTo>
                    <a:pt x="65396" y="112800"/>
                    <a:pt x="41643" y="119924"/>
                    <a:pt x="28579" y="115175"/>
                  </a:cubicBezTo>
                  <a:cubicBezTo>
                    <a:pt x="15515" y="110426"/>
                    <a:pt x="75" y="90240"/>
                    <a:pt x="75" y="75991"/>
                  </a:cubicBezTo>
                  <a:cubicBezTo>
                    <a:pt x="-1112" y="62931"/>
                    <a:pt x="11952" y="41558"/>
                    <a:pt x="25016" y="35621"/>
                  </a:cubicBezTo>
                  <a:cubicBezTo>
                    <a:pt x="58270" y="20185"/>
                    <a:pt x="93899" y="11874"/>
                    <a:pt x="129529" y="0"/>
                  </a:cubicBezTo>
                  <a:cubicBezTo>
                    <a:pt x="131904" y="5937"/>
                    <a:pt x="134280" y="9499"/>
                    <a:pt x="136655" y="14248"/>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2" name="Google Shape;1232;p66"/>
            <p:cNvSpPr/>
            <p:nvPr/>
          </p:nvSpPr>
          <p:spPr>
            <a:xfrm>
              <a:off x="5407188" y="1409146"/>
              <a:ext cx="191508" cy="175731"/>
            </a:xfrm>
            <a:custGeom>
              <a:rect b="b" l="l" r="r" t="t"/>
              <a:pathLst>
                <a:path extrusionOk="0" h="175731" w="191508">
                  <a:moveTo>
                    <a:pt x="297" y="0"/>
                  </a:moveTo>
                  <a:cubicBezTo>
                    <a:pt x="65618" y="0"/>
                    <a:pt x="127375" y="0"/>
                    <a:pt x="191508" y="0"/>
                  </a:cubicBezTo>
                  <a:cubicBezTo>
                    <a:pt x="191508" y="58181"/>
                    <a:pt x="191508" y="115175"/>
                    <a:pt x="191508" y="175731"/>
                  </a:cubicBezTo>
                  <a:cubicBezTo>
                    <a:pt x="132126" y="175731"/>
                    <a:pt x="72743" y="175731"/>
                    <a:pt x="14549" y="175731"/>
                  </a:cubicBezTo>
                  <a:cubicBezTo>
                    <a:pt x="9798" y="175731"/>
                    <a:pt x="1484" y="168607"/>
                    <a:pt x="1484" y="163857"/>
                  </a:cubicBezTo>
                  <a:cubicBezTo>
                    <a:pt x="-891" y="110426"/>
                    <a:pt x="297" y="55806"/>
                    <a:pt x="297" y="0"/>
                  </a:cubicBezTo>
                  <a:close/>
                  <a:moveTo>
                    <a:pt x="98872" y="8311"/>
                  </a:moveTo>
                  <a:cubicBezTo>
                    <a:pt x="76306" y="8311"/>
                    <a:pt x="52553" y="5937"/>
                    <a:pt x="31176" y="9499"/>
                  </a:cubicBezTo>
                  <a:cubicBezTo>
                    <a:pt x="22862" y="10686"/>
                    <a:pt x="10986" y="22560"/>
                    <a:pt x="10986" y="29684"/>
                  </a:cubicBezTo>
                  <a:cubicBezTo>
                    <a:pt x="8610" y="67680"/>
                    <a:pt x="8610" y="106864"/>
                    <a:pt x="10986" y="144859"/>
                  </a:cubicBezTo>
                  <a:cubicBezTo>
                    <a:pt x="10986" y="151984"/>
                    <a:pt x="24050" y="163857"/>
                    <a:pt x="31176" y="165045"/>
                  </a:cubicBezTo>
                  <a:cubicBezTo>
                    <a:pt x="57304" y="167420"/>
                    <a:pt x="84620" y="166232"/>
                    <a:pt x="110748" y="166232"/>
                  </a:cubicBezTo>
                  <a:cubicBezTo>
                    <a:pt x="183195" y="166232"/>
                    <a:pt x="183195" y="166232"/>
                    <a:pt x="183195" y="92615"/>
                  </a:cubicBezTo>
                  <a:cubicBezTo>
                    <a:pt x="183195" y="8311"/>
                    <a:pt x="183195" y="8311"/>
                    <a:pt x="98872" y="8311"/>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3" name="Google Shape;1233;p66"/>
            <p:cNvSpPr/>
            <p:nvPr/>
          </p:nvSpPr>
          <p:spPr>
            <a:xfrm>
              <a:off x="5408673" y="1694115"/>
              <a:ext cx="190023" cy="173356"/>
            </a:xfrm>
            <a:custGeom>
              <a:rect b="b" l="l" r="r" t="t"/>
              <a:pathLst>
                <a:path extrusionOk="0" h="173356" w="190023">
                  <a:moveTo>
                    <a:pt x="0" y="173357"/>
                  </a:moveTo>
                  <a:cubicBezTo>
                    <a:pt x="0" y="113988"/>
                    <a:pt x="0" y="58181"/>
                    <a:pt x="0" y="0"/>
                  </a:cubicBezTo>
                  <a:cubicBezTo>
                    <a:pt x="64133" y="0"/>
                    <a:pt x="125891" y="0"/>
                    <a:pt x="190024" y="0"/>
                  </a:cubicBezTo>
                  <a:cubicBezTo>
                    <a:pt x="190024" y="58181"/>
                    <a:pt x="190024" y="113988"/>
                    <a:pt x="190024" y="173357"/>
                  </a:cubicBezTo>
                  <a:cubicBezTo>
                    <a:pt x="127078" y="173357"/>
                    <a:pt x="65321" y="173357"/>
                    <a:pt x="0" y="173357"/>
                  </a:cubicBezTo>
                  <a:close/>
                  <a:moveTo>
                    <a:pt x="93824" y="166232"/>
                  </a:moveTo>
                  <a:cubicBezTo>
                    <a:pt x="115202" y="166232"/>
                    <a:pt x="137767" y="166232"/>
                    <a:pt x="159145" y="166232"/>
                  </a:cubicBezTo>
                  <a:cubicBezTo>
                    <a:pt x="175772" y="167420"/>
                    <a:pt x="181710" y="159108"/>
                    <a:pt x="181710" y="143672"/>
                  </a:cubicBezTo>
                  <a:cubicBezTo>
                    <a:pt x="180522" y="105676"/>
                    <a:pt x="180522" y="68867"/>
                    <a:pt x="181710" y="30872"/>
                  </a:cubicBezTo>
                  <a:cubicBezTo>
                    <a:pt x="181710" y="14248"/>
                    <a:pt x="175772" y="8311"/>
                    <a:pt x="159145" y="8311"/>
                  </a:cubicBezTo>
                  <a:cubicBezTo>
                    <a:pt x="115202" y="8311"/>
                    <a:pt x="72447" y="7124"/>
                    <a:pt x="28504" y="9499"/>
                  </a:cubicBezTo>
                  <a:cubicBezTo>
                    <a:pt x="21378" y="9499"/>
                    <a:pt x="8313" y="22560"/>
                    <a:pt x="8313" y="29684"/>
                  </a:cubicBezTo>
                  <a:cubicBezTo>
                    <a:pt x="5938" y="67680"/>
                    <a:pt x="5938" y="106864"/>
                    <a:pt x="8313" y="144859"/>
                  </a:cubicBezTo>
                  <a:cubicBezTo>
                    <a:pt x="8313" y="151984"/>
                    <a:pt x="21378" y="163857"/>
                    <a:pt x="28504" y="165045"/>
                  </a:cubicBezTo>
                  <a:cubicBezTo>
                    <a:pt x="51069" y="167420"/>
                    <a:pt x="72447" y="166232"/>
                    <a:pt x="93824" y="166232"/>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4" name="Google Shape;1234;p66"/>
            <p:cNvSpPr/>
            <p:nvPr/>
          </p:nvSpPr>
          <p:spPr>
            <a:xfrm>
              <a:off x="5717164" y="1407958"/>
              <a:ext cx="193586" cy="178996"/>
            </a:xfrm>
            <a:custGeom>
              <a:rect b="b" l="l" r="r" t="t"/>
              <a:pathLst>
                <a:path extrusionOk="0" h="178996" w="193586">
                  <a:moveTo>
                    <a:pt x="297" y="0"/>
                  </a:moveTo>
                  <a:cubicBezTo>
                    <a:pt x="62055" y="0"/>
                    <a:pt x="120249" y="0"/>
                    <a:pt x="178444" y="1187"/>
                  </a:cubicBezTo>
                  <a:cubicBezTo>
                    <a:pt x="183195" y="1187"/>
                    <a:pt x="192696" y="11874"/>
                    <a:pt x="192696" y="17811"/>
                  </a:cubicBezTo>
                  <a:cubicBezTo>
                    <a:pt x="193884" y="65306"/>
                    <a:pt x="193884" y="112800"/>
                    <a:pt x="192696" y="160295"/>
                  </a:cubicBezTo>
                  <a:cubicBezTo>
                    <a:pt x="192696" y="166232"/>
                    <a:pt x="180819" y="178106"/>
                    <a:pt x="173694" y="178106"/>
                  </a:cubicBezTo>
                  <a:cubicBezTo>
                    <a:pt x="122625" y="179293"/>
                    <a:pt x="71556" y="179293"/>
                    <a:pt x="19299" y="178106"/>
                  </a:cubicBezTo>
                  <a:cubicBezTo>
                    <a:pt x="13361" y="178106"/>
                    <a:pt x="1485" y="169794"/>
                    <a:pt x="1485" y="165045"/>
                  </a:cubicBezTo>
                  <a:cubicBezTo>
                    <a:pt x="-891" y="110426"/>
                    <a:pt x="297" y="56994"/>
                    <a:pt x="297" y="0"/>
                  </a:cubicBezTo>
                  <a:close/>
                  <a:moveTo>
                    <a:pt x="95309" y="167420"/>
                  </a:moveTo>
                  <a:cubicBezTo>
                    <a:pt x="116686" y="167420"/>
                    <a:pt x="139252" y="167420"/>
                    <a:pt x="160629" y="167420"/>
                  </a:cubicBezTo>
                  <a:cubicBezTo>
                    <a:pt x="177257" y="167420"/>
                    <a:pt x="184382" y="161483"/>
                    <a:pt x="183195" y="144860"/>
                  </a:cubicBezTo>
                  <a:cubicBezTo>
                    <a:pt x="183195" y="106864"/>
                    <a:pt x="182007" y="70055"/>
                    <a:pt x="183195" y="32059"/>
                  </a:cubicBezTo>
                  <a:cubicBezTo>
                    <a:pt x="183195" y="13061"/>
                    <a:pt x="174881" y="8312"/>
                    <a:pt x="158254" y="8312"/>
                  </a:cubicBezTo>
                  <a:cubicBezTo>
                    <a:pt x="116686" y="9499"/>
                    <a:pt x="75119" y="9499"/>
                    <a:pt x="33551" y="8312"/>
                  </a:cubicBezTo>
                  <a:cubicBezTo>
                    <a:pt x="15736" y="8312"/>
                    <a:pt x="8610" y="14249"/>
                    <a:pt x="8610" y="32059"/>
                  </a:cubicBezTo>
                  <a:cubicBezTo>
                    <a:pt x="9798" y="68867"/>
                    <a:pt x="9798" y="105676"/>
                    <a:pt x="8610" y="141297"/>
                  </a:cubicBezTo>
                  <a:cubicBezTo>
                    <a:pt x="8610" y="161483"/>
                    <a:pt x="16924" y="167420"/>
                    <a:pt x="35926" y="166232"/>
                  </a:cubicBezTo>
                  <a:cubicBezTo>
                    <a:pt x="56116" y="167420"/>
                    <a:pt x="76306" y="167420"/>
                    <a:pt x="95309" y="16742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5" name="Google Shape;1235;p66"/>
            <p:cNvSpPr/>
            <p:nvPr/>
          </p:nvSpPr>
          <p:spPr>
            <a:xfrm>
              <a:off x="5716274" y="1971664"/>
              <a:ext cx="193289" cy="179773"/>
            </a:xfrm>
            <a:custGeom>
              <a:rect b="b" l="l" r="r" t="t"/>
              <a:pathLst>
                <a:path extrusionOk="0" h="179773" w="193289">
                  <a:moveTo>
                    <a:pt x="0" y="297"/>
                  </a:moveTo>
                  <a:cubicBezTo>
                    <a:pt x="61758" y="297"/>
                    <a:pt x="118765" y="-891"/>
                    <a:pt x="175772" y="1484"/>
                  </a:cubicBezTo>
                  <a:cubicBezTo>
                    <a:pt x="181710" y="1484"/>
                    <a:pt x="192399" y="14545"/>
                    <a:pt x="192399" y="21669"/>
                  </a:cubicBezTo>
                  <a:cubicBezTo>
                    <a:pt x="193586" y="66790"/>
                    <a:pt x="193586" y="113097"/>
                    <a:pt x="192399" y="158217"/>
                  </a:cubicBezTo>
                  <a:cubicBezTo>
                    <a:pt x="192399" y="165342"/>
                    <a:pt x="179335" y="178403"/>
                    <a:pt x="172209" y="178403"/>
                  </a:cubicBezTo>
                  <a:cubicBezTo>
                    <a:pt x="121140" y="180778"/>
                    <a:pt x="70071" y="179590"/>
                    <a:pt x="17815" y="178403"/>
                  </a:cubicBezTo>
                  <a:cubicBezTo>
                    <a:pt x="11876" y="178403"/>
                    <a:pt x="0" y="167717"/>
                    <a:pt x="0" y="161780"/>
                  </a:cubicBezTo>
                  <a:cubicBezTo>
                    <a:pt x="0" y="109535"/>
                    <a:pt x="0" y="57291"/>
                    <a:pt x="0" y="297"/>
                  </a:cubicBezTo>
                  <a:close/>
                  <a:moveTo>
                    <a:pt x="98575" y="172466"/>
                  </a:moveTo>
                  <a:cubicBezTo>
                    <a:pt x="98575" y="171278"/>
                    <a:pt x="98575" y="170091"/>
                    <a:pt x="98575" y="170091"/>
                  </a:cubicBezTo>
                  <a:cubicBezTo>
                    <a:pt x="119952" y="170091"/>
                    <a:pt x="142518" y="172466"/>
                    <a:pt x="163895" y="168904"/>
                  </a:cubicBezTo>
                  <a:cubicBezTo>
                    <a:pt x="172209" y="167717"/>
                    <a:pt x="184085" y="155843"/>
                    <a:pt x="184085" y="148718"/>
                  </a:cubicBezTo>
                  <a:cubicBezTo>
                    <a:pt x="186461" y="110722"/>
                    <a:pt x="184085" y="71539"/>
                    <a:pt x="185273" y="33543"/>
                  </a:cubicBezTo>
                  <a:cubicBezTo>
                    <a:pt x="185273" y="16920"/>
                    <a:pt x="178147" y="10983"/>
                    <a:pt x="161520" y="10983"/>
                  </a:cubicBezTo>
                  <a:cubicBezTo>
                    <a:pt x="135392" y="12171"/>
                    <a:pt x="108076" y="10983"/>
                    <a:pt x="81948" y="10983"/>
                  </a:cubicBezTo>
                  <a:cubicBezTo>
                    <a:pt x="10689" y="10983"/>
                    <a:pt x="10689" y="10983"/>
                    <a:pt x="10689" y="83413"/>
                  </a:cubicBezTo>
                  <a:cubicBezTo>
                    <a:pt x="10689" y="110722"/>
                    <a:pt x="2375" y="148718"/>
                    <a:pt x="16627" y="162967"/>
                  </a:cubicBezTo>
                  <a:cubicBezTo>
                    <a:pt x="33254" y="177215"/>
                    <a:pt x="70071" y="170091"/>
                    <a:pt x="98575" y="17246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6" name="Google Shape;1236;p66"/>
            <p:cNvSpPr/>
            <p:nvPr/>
          </p:nvSpPr>
          <p:spPr>
            <a:xfrm>
              <a:off x="5716274" y="1690426"/>
              <a:ext cx="195368" cy="178760"/>
            </a:xfrm>
            <a:custGeom>
              <a:rect b="b" l="l" r="r" t="t"/>
              <a:pathLst>
                <a:path extrusionOk="0" h="178760" w="195368">
                  <a:moveTo>
                    <a:pt x="96199" y="178233"/>
                  </a:moveTo>
                  <a:cubicBezTo>
                    <a:pt x="71259" y="178233"/>
                    <a:pt x="46318" y="177046"/>
                    <a:pt x="22565" y="178233"/>
                  </a:cubicBezTo>
                  <a:cubicBezTo>
                    <a:pt x="5938" y="179420"/>
                    <a:pt x="0" y="171109"/>
                    <a:pt x="0" y="155673"/>
                  </a:cubicBezTo>
                  <a:cubicBezTo>
                    <a:pt x="0" y="111740"/>
                    <a:pt x="1188" y="66620"/>
                    <a:pt x="0" y="22687"/>
                  </a:cubicBezTo>
                  <a:cubicBezTo>
                    <a:pt x="0" y="6064"/>
                    <a:pt x="5938" y="-1060"/>
                    <a:pt x="22565" y="127"/>
                  </a:cubicBezTo>
                  <a:cubicBezTo>
                    <a:pt x="72446" y="127"/>
                    <a:pt x="123515" y="127"/>
                    <a:pt x="173396" y="1314"/>
                  </a:cubicBezTo>
                  <a:cubicBezTo>
                    <a:pt x="180522" y="1314"/>
                    <a:pt x="193586" y="14375"/>
                    <a:pt x="193586" y="21500"/>
                  </a:cubicBezTo>
                  <a:cubicBezTo>
                    <a:pt x="195962" y="66620"/>
                    <a:pt x="195962" y="111740"/>
                    <a:pt x="193586" y="158048"/>
                  </a:cubicBezTo>
                  <a:cubicBezTo>
                    <a:pt x="193586" y="165172"/>
                    <a:pt x="180522" y="177046"/>
                    <a:pt x="173396" y="178233"/>
                  </a:cubicBezTo>
                  <a:cubicBezTo>
                    <a:pt x="148456" y="179420"/>
                    <a:pt x="122328" y="178233"/>
                    <a:pt x="96199" y="178233"/>
                  </a:cubicBezTo>
                  <a:close/>
                  <a:moveTo>
                    <a:pt x="96199" y="168734"/>
                  </a:moveTo>
                  <a:cubicBezTo>
                    <a:pt x="117577" y="168734"/>
                    <a:pt x="140142" y="168734"/>
                    <a:pt x="161520" y="168734"/>
                  </a:cubicBezTo>
                  <a:cubicBezTo>
                    <a:pt x="178147" y="168734"/>
                    <a:pt x="185273" y="162797"/>
                    <a:pt x="184085" y="146174"/>
                  </a:cubicBezTo>
                  <a:cubicBezTo>
                    <a:pt x="184085" y="108178"/>
                    <a:pt x="185273" y="68995"/>
                    <a:pt x="182898" y="30999"/>
                  </a:cubicBezTo>
                  <a:cubicBezTo>
                    <a:pt x="182898" y="23874"/>
                    <a:pt x="169834" y="10813"/>
                    <a:pt x="162708" y="10813"/>
                  </a:cubicBezTo>
                  <a:cubicBezTo>
                    <a:pt x="118765" y="8438"/>
                    <a:pt x="73634" y="8438"/>
                    <a:pt x="29691" y="10813"/>
                  </a:cubicBezTo>
                  <a:cubicBezTo>
                    <a:pt x="22565" y="10813"/>
                    <a:pt x="10689" y="25062"/>
                    <a:pt x="10689" y="32186"/>
                  </a:cubicBezTo>
                  <a:cubicBezTo>
                    <a:pt x="8313" y="68995"/>
                    <a:pt x="10689" y="106990"/>
                    <a:pt x="9501" y="144986"/>
                  </a:cubicBezTo>
                  <a:cubicBezTo>
                    <a:pt x="9501" y="162797"/>
                    <a:pt x="15439" y="169921"/>
                    <a:pt x="33254" y="169921"/>
                  </a:cubicBezTo>
                  <a:cubicBezTo>
                    <a:pt x="54632" y="167546"/>
                    <a:pt x="76009" y="168734"/>
                    <a:pt x="96199" y="168734"/>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7" name="Google Shape;1237;p66"/>
            <p:cNvSpPr/>
            <p:nvPr/>
          </p:nvSpPr>
          <p:spPr>
            <a:xfrm>
              <a:off x="5406297" y="1125364"/>
              <a:ext cx="194114" cy="178105"/>
            </a:xfrm>
            <a:custGeom>
              <a:rect b="b" l="l" r="r" t="t"/>
              <a:pathLst>
                <a:path extrusionOk="0" h="178105" w="194114">
                  <a:moveTo>
                    <a:pt x="193587" y="178106"/>
                  </a:moveTo>
                  <a:cubicBezTo>
                    <a:pt x="131829" y="178106"/>
                    <a:pt x="72447" y="178106"/>
                    <a:pt x="14252" y="176918"/>
                  </a:cubicBezTo>
                  <a:cubicBezTo>
                    <a:pt x="9501" y="176918"/>
                    <a:pt x="1188" y="165045"/>
                    <a:pt x="1188" y="159108"/>
                  </a:cubicBezTo>
                  <a:cubicBezTo>
                    <a:pt x="0" y="112800"/>
                    <a:pt x="1188" y="66493"/>
                    <a:pt x="0" y="20185"/>
                  </a:cubicBezTo>
                  <a:cubicBezTo>
                    <a:pt x="0" y="4749"/>
                    <a:pt x="8313" y="0"/>
                    <a:pt x="22565" y="0"/>
                  </a:cubicBezTo>
                  <a:cubicBezTo>
                    <a:pt x="72447" y="0"/>
                    <a:pt x="123515" y="0"/>
                    <a:pt x="173397" y="1187"/>
                  </a:cubicBezTo>
                  <a:cubicBezTo>
                    <a:pt x="180522" y="1187"/>
                    <a:pt x="192399" y="11874"/>
                    <a:pt x="193587" y="18998"/>
                  </a:cubicBezTo>
                  <a:cubicBezTo>
                    <a:pt x="194774" y="70055"/>
                    <a:pt x="193587" y="122299"/>
                    <a:pt x="193587" y="178106"/>
                  </a:cubicBezTo>
                  <a:close/>
                  <a:moveTo>
                    <a:pt x="97387" y="9499"/>
                  </a:moveTo>
                  <a:cubicBezTo>
                    <a:pt x="77197" y="9499"/>
                    <a:pt x="55819" y="9499"/>
                    <a:pt x="35629" y="9499"/>
                  </a:cubicBezTo>
                  <a:cubicBezTo>
                    <a:pt x="19002" y="9499"/>
                    <a:pt x="9501" y="14248"/>
                    <a:pt x="10689" y="33246"/>
                  </a:cubicBezTo>
                  <a:cubicBezTo>
                    <a:pt x="11876" y="71242"/>
                    <a:pt x="11876" y="108051"/>
                    <a:pt x="10689" y="146047"/>
                  </a:cubicBezTo>
                  <a:cubicBezTo>
                    <a:pt x="10689" y="163857"/>
                    <a:pt x="19002" y="169794"/>
                    <a:pt x="35629" y="169794"/>
                  </a:cubicBezTo>
                  <a:cubicBezTo>
                    <a:pt x="77197" y="168607"/>
                    <a:pt x="118765" y="168607"/>
                    <a:pt x="160332" y="169794"/>
                  </a:cubicBezTo>
                  <a:cubicBezTo>
                    <a:pt x="176959" y="169794"/>
                    <a:pt x="185273" y="165045"/>
                    <a:pt x="185273" y="146047"/>
                  </a:cubicBezTo>
                  <a:cubicBezTo>
                    <a:pt x="184085" y="108051"/>
                    <a:pt x="184085" y="71242"/>
                    <a:pt x="185273" y="33246"/>
                  </a:cubicBezTo>
                  <a:cubicBezTo>
                    <a:pt x="185273" y="15436"/>
                    <a:pt x="178147" y="8311"/>
                    <a:pt x="160332" y="9499"/>
                  </a:cubicBezTo>
                  <a:cubicBezTo>
                    <a:pt x="138955" y="10686"/>
                    <a:pt x="117577" y="9499"/>
                    <a:pt x="97387" y="949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8" name="Google Shape;1238;p66"/>
            <p:cNvSpPr/>
            <p:nvPr/>
          </p:nvSpPr>
          <p:spPr>
            <a:xfrm>
              <a:off x="5716274" y="1125364"/>
              <a:ext cx="196258" cy="179589"/>
            </a:xfrm>
            <a:custGeom>
              <a:rect b="b" l="l" r="r" t="t"/>
              <a:pathLst>
                <a:path extrusionOk="0" h="179589" w="196258">
                  <a:moveTo>
                    <a:pt x="95012" y="179293"/>
                  </a:moveTo>
                  <a:cubicBezTo>
                    <a:pt x="70071" y="179293"/>
                    <a:pt x="45130" y="179293"/>
                    <a:pt x="21378" y="179293"/>
                  </a:cubicBezTo>
                  <a:cubicBezTo>
                    <a:pt x="5938" y="179293"/>
                    <a:pt x="0" y="173356"/>
                    <a:pt x="0" y="159108"/>
                  </a:cubicBezTo>
                  <a:cubicBezTo>
                    <a:pt x="0" y="113988"/>
                    <a:pt x="0" y="68867"/>
                    <a:pt x="0" y="22560"/>
                  </a:cubicBezTo>
                  <a:cubicBezTo>
                    <a:pt x="0" y="5937"/>
                    <a:pt x="7126" y="0"/>
                    <a:pt x="23753" y="0"/>
                  </a:cubicBezTo>
                  <a:cubicBezTo>
                    <a:pt x="73634" y="0"/>
                    <a:pt x="122328" y="0"/>
                    <a:pt x="172209" y="0"/>
                  </a:cubicBezTo>
                  <a:cubicBezTo>
                    <a:pt x="187648" y="0"/>
                    <a:pt x="195962" y="5937"/>
                    <a:pt x="195962" y="22560"/>
                  </a:cubicBezTo>
                  <a:cubicBezTo>
                    <a:pt x="195962" y="67680"/>
                    <a:pt x="197149" y="112800"/>
                    <a:pt x="194774" y="159108"/>
                  </a:cubicBezTo>
                  <a:cubicBezTo>
                    <a:pt x="194774" y="166232"/>
                    <a:pt x="181710" y="178106"/>
                    <a:pt x="173396" y="178106"/>
                  </a:cubicBezTo>
                  <a:cubicBezTo>
                    <a:pt x="147268" y="180480"/>
                    <a:pt x="121140" y="179293"/>
                    <a:pt x="95012" y="179293"/>
                  </a:cubicBezTo>
                  <a:close/>
                  <a:moveTo>
                    <a:pt x="98575" y="172169"/>
                  </a:moveTo>
                  <a:cubicBezTo>
                    <a:pt x="98575" y="170982"/>
                    <a:pt x="98575" y="170982"/>
                    <a:pt x="98575" y="169794"/>
                  </a:cubicBezTo>
                  <a:cubicBezTo>
                    <a:pt x="118765" y="169794"/>
                    <a:pt x="140142" y="169794"/>
                    <a:pt x="160332" y="169794"/>
                  </a:cubicBezTo>
                  <a:cubicBezTo>
                    <a:pt x="175772" y="169794"/>
                    <a:pt x="184085" y="165045"/>
                    <a:pt x="184085" y="148422"/>
                  </a:cubicBezTo>
                  <a:cubicBezTo>
                    <a:pt x="184085" y="110426"/>
                    <a:pt x="184085" y="71242"/>
                    <a:pt x="184085" y="33246"/>
                  </a:cubicBezTo>
                  <a:cubicBezTo>
                    <a:pt x="184085" y="16623"/>
                    <a:pt x="176959" y="10686"/>
                    <a:pt x="160332" y="10686"/>
                  </a:cubicBezTo>
                  <a:cubicBezTo>
                    <a:pt x="134204" y="10686"/>
                    <a:pt x="106888" y="10686"/>
                    <a:pt x="80760" y="10686"/>
                  </a:cubicBezTo>
                  <a:cubicBezTo>
                    <a:pt x="9501" y="10686"/>
                    <a:pt x="9501" y="10686"/>
                    <a:pt x="9501" y="83116"/>
                  </a:cubicBezTo>
                  <a:cubicBezTo>
                    <a:pt x="9501" y="110426"/>
                    <a:pt x="1188" y="148422"/>
                    <a:pt x="15439" y="162670"/>
                  </a:cubicBezTo>
                  <a:cubicBezTo>
                    <a:pt x="33254" y="175731"/>
                    <a:pt x="70071" y="168607"/>
                    <a:pt x="98575" y="17216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9" name="Google Shape;1239;p66"/>
            <p:cNvSpPr/>
            <p:nvPr/>
          </p:nvSpPr>
          <p:spPr>
            <a:xfrm>
              <a:off x="6407952" y="2892174"/>
              <a:ext cx="113547" cy="104640"/>
            </a:xfrm>
            <a:custGeom>
              <a:rect b="b" l="l" r="r" t="t"/>
              <a:pathLst>
                <a:path extrusionOk="0" h="104640" w="113547">
                  <a:moveTo>
                    <a:pt x="113547" y="11874"/>
                  </a:moveTo>
                  <a:cubicBezTo>
                    <a:pt x="98108" y="37996"/>
                    <a:pt x="83856" y="65306"/>
                    <a:pt x="66041" y="89053"/>
                  </a:cubicBezTo>
                  <a:cubicBezTo>
                    <a:pt x="48226" y="110426"/>
                    <a:pt x="28036" y="109238"/>
                    <a:pt x="10222" y="89053"/>
                  </a:cubicBezTo>
                  <a:cubicBezTo>
                    <a:pt x="-5218" y="70055"/>
                    <a:pt x="-4030" y="49870"/>
                    <a:pt x="19723" y="36809"/>
                  </a:cubicBezTo>
                  <a:cubicBezTo>
                    <a:pt x="47039" y="22560"/>
                    <a:pt x="75542" y="11874"/>
                    <a:pt x="104046" y="0"/>
                  </a:cubicBezTo>
                  <a:cubicBezTo>
                    <a:pt x="107609" y="3562"/>
                    <a:pt x="111172" y="8312"/>
                    <a:pt x="113547" y="11874"/>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0" name="Google Shape;1240;p66"/>
            <p:cNvSpPr/>
            <p:nvPr/>
          </p:nvSpPr>
          <p:spPr>
            <a:xfrm>
              <a:off x="6261404" y="2908797"/>
              <a:ext cx="117054" cy="99767"/>
            </a:xfrm>
            <a:custGeom>
              <a:rect b="b" l="l" r="r" t="t"/>
              <a:pathLst>
                <a:path extrusionOk="0" h="99767" w="117054">
                  <a:moveTo>
                    <a:pt x="10689" y="0"/>
                  </a:moveTo>
                  <a:cubicBezTo>
                    <a:pt x="39192" y="9499"/>
                    <a:pt x="68884" y="17811"/>
                    <a:pt x="95012" y="29684"/>
                  </a:cubicBezTo>
                  <a:cubicBezTo>
                    <a:pt x="118765" y="40371"/>
                    <a:pt x="122328" y="60556"/>
                    <a:pt x="110451" y="80742"/>
                  </a:cubicBezTo>
                  <a:cubicBezTo>
                    <a:pt x="96200" y="102114"/>
                    <a:pt x="73634" y="106864"/>
                    <a:pt x="55819" y="87866"/>
                  </a:cubicBezTo>
                  <a:cubicBezTo>
                    <a:pt x="34442" y="64118"/>
                    <a:pt x="19002" y="36809"/>
                    <a:pt x="0" y="10686"/>
                  </a:cubicBezTo>
                  <a:cubicBezTo>
                    <a:pt x="4751" y="7124"/>
                    <a:pt x="7126" y="3562"/>
                    <a:pt x="10689"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1" name="Google Shape;1241;p66"/>
            <p:cNvSpPr/>
            <p:nvPr/>
          </p:nvSpPr>
          <p:spPr>
            <a:xfrm>
              <a:off x="6134326" y="2361419"/>
              <a:ext cx="542755" cy="2374"/>
            </a:xfrm>
            <a:custGeom>
              <a:rect b="b" l="l" r="r" t="t"/>
              <a:pathLst>
                <a:path extrusionOk="0" h="2374" w="542755">
                  <a:moveTo>
                    <a:pt x="542755" y="2375"/>
                  </a:moveTo>
                  <a:cubicBezTo>
                    <a:pt x="362233" y="2375"/>
                    <a:pt x="180522" y="2375"/>
                    <a:pt x="0" y="2375"/>
                  </a:cubicBezTo>
                  <a:cubicBezTo>
                    <a:pt x="0" y="1187"/>
                    <a:pt x="0" y="1187"/>
                    <a:pt x="0" y="0"/>
                  </a:cubicBezTo>
                  <a:cubicBezTo>
                    <a:pt x="180522" y="0"/>
                    <a:pt x="362233" y="0"/>
                    <a:pt x="542755" y="0"/>
                  </a:cubicBezTo>
                  <a:cubicBezTo>
                    <a:pt x="542755" y="1187"/>
                    <a:pt x="542755" y="1187"/>
                    <a:pt x="542755"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2" name="Google Shape;1242;p66"/>
            <p:cNvSpPr/>
            <p:nvPr/>
          </p:nvSpPr>
          <p:spPr>
            <a:xfrm>
              <a:off x="5818844" y="2980040"/>
              <a:ext cx="67262" cy="121437"/>
            </a:xfrm>
            <a:custGeom>
              <a:rect b="b" l="l" r="r" t="t"/>
              <a:pathLst>
                <a:path extrusionOk="0" h="121437" w="67262">
                  <a:moveTo>
                    <a:pt x="58949" y="2374"/>
                  </a:moveTo>
                  <a:cubicBezTo>
                    <a:pt x="62512" y="32058"/>
                    <a:pt x="67263" y="61743"/>
                    <a:pt x="67263" y="91427"/>
                  </a:cubicBezTo>
                  <a:cubicBezTo>
                    <a:pt x="67263" y="112800"/>
                    <a:pt x="54199" y="123486"/>
                    <a:pt x="31633" y="121111"/>
                  </a:cubicBezTo>
                  <a:cubicBezTo>
                    <a:pt x="7880" y="118737"/>
                    <a:pt x="-5184" y="102114"/>
                    <a:pt x="1942" y="79553"/>
                  </a:cubicBezTo>
                  <a:cubicBezTo>
                    <a:pt x="12631" y="52244"/>
                    <a:pt x="28070" y="26122"/>
                    <a:pt x="42322" y="0"/>
                  </a:cubicBezTo>
                  <a:cubicBezTo>
                    <a:pt x="48260" y="1187"/>
                    <a:pt x="53011" y="1187"/>
                    <a:pt x="58949" y="2374"/>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3" name="Google Shape;1243;p66"/>
            <p:cNvSpPr/>
            <p:nvPr/>
          </p:nvSpPr>
          <p:spPr>
            <a:xfrm>
              <a:off x="4770015" y="1842537"/>
              <a:ext cx="141033" cy="143672"/>
            </a:xfrm>
            <a:custGeom>
              <a:rect b="b" l="l" r="r" t="t"/>
              <a:pathLst>
                <a:path extrusionOk="0" h="143672" w="141033">
                  <a:moveTo>
                    <a:pt x="141033" y="0"/>
                  </a:moveTo>
                  <a:cubicBezTo>
                    <a:pt x="141033" y="48682"/>
                    <a:pt x="141033" y="93802"/>
                    <a:pt x="141033" y="143672"/>
                  </a:cubicBezTo>
                  <a:cubicBezTo>
                    <a:pt x="98278" y="143672"/>
                    <a:pt x="55523" y="143672"/>
                    <a:pt x="12767" y="142485"/>
                  </a:cubicBezTo>
                  <a:cubicBezTo>
                    <a:pt x="8017" y="142485"/>
                    <a:pt x="2078" y="130611"/>
                    <a:pt x="891" y="123487"/>
                  </a:cubicBezTo>
                  <a:cubicBezTo>
                    <a:pt x="-297" y="89053"/>
                    <a:pt x="-297" y="54619"/>
                    <a:pt x="891" y="20185"/>
                  </a:cubicBezTo>
                  <a:cubicBezTo>
                    <a:pt x="891" y="13061"/>
                    <a:pt x="10392" y="1187"/>
                    <a:pt x="15142" y="1187"/>
                  </a:cubicBezTo>
                  <a:cubicBezTo>
                    <a:pt x="56710" y="0"/>
                    <a:pt x="97090" y="0"/>
                    <a:pt x="141033" y="0"/>
                  </a:cubicBezTo>
                  <a:close/>
                  <a:moveTo>
                    <a:pt x="136283" y="73617"/>
                  </a:moveTo>
                  <a:cubicBezTo>
                    <a:pt x="136283" y="7124"/>
                    <a:pt x="136283" y="7124"/>
                    <a:pt x="68587" y="7124"/>
                  </a:cubicBezTo>
                  <a:cubicBezTo>
                    <a:pt x="66211" y="7124"/>
                    <a:pt x="65024" y="7124"/>
                    <a:pt x="62648" y="7124"/>
                  </a:cubicBezTo>
                  <a:cubicBezTo>
                    <a:pt x="-3860" y="8311"/>
                    <a:pt x="3266" y="-3562"/>
                    <a:pt x="3266" y="67680"/>
                  </a:cubicBezTo>
                  <a:cubicBezTo>
                    <a:pt x="3266" y="137735"/>
                    <a:pt x="3266" y="137735"/>
                    <a:pt x="73337" y="137735"/>
                  </a:cubicBezTo>
                  <a:cubicBezTo>
                    <a:pt x="136283" y="136548"/>
                    <a:pt x="136283" y="136548"/>
                    <a:pt x="136283" y="7361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4" name="Google Shape;1244;p66"/>
            <p:cNvSpPr/>
            <p:nvPr/>
          </p:nvSpPr>
          <p:spPr>
            <a:xfrm>
              <a:off x="6356416" y="2822119"/>
              <a:ext cx="57807" cy="100470"/>
            </a:xfrm>
            <a:custGeom>
              <a:rect b="b" l="l" r="r" t="t"/>
              <a:pathLst>
                <a:path extrusionOk="0" h="100470" w="57807">
                  <a:moveTo>
                    <a:pt x="19002" y="0"/>
                  </a:moveTo>
                  <a:cubicBezTo>
                    <a:pt x="30879" y="21373"/>
                    <a:pt x="45131" y="41558"/>
                    <a:pt x="54632" y="62931"/>
                  </a:cubicBezTo>
                  <a:cubicBezTo>
                    <a:pt x="62945" y="81929"/>
                    <a:pt x="54632" y="96177"/>
                    <a:pt x="33254" y="99739"/>
                  </a:cubicBezTo>
                  <a:cubicBezTo>
                    <a:pt x="11876" y="103301"/>
                    <a:pt x="0" y="93802"/>
                    <a:pt x="0" y="72430"/>
                  </a:cubicBezTo>
                  <a:cubicBezTo>
                    <a:pt x="1188" y="48682"/>
                    <a:pt x="4751" y="26122"/>
                    <a:pt x="8313" y="2375"/>
                  </a:cubicBezTo>
                  <a:cubicBezTo>
                    <a:pt x="11876" y="1187"/>
                    <a:pt x="15439" y="1187"/>
                    <a:pt x="19002"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5" name="Google Shape;1245;p66"/>
            <p:cNvSpPr/>
            <p:nvPr/>
          </p:nvSpPr>
          <p:spPr>
            <a:xfrm>
              <a:off x="6392045" y="671764"/>
              <a:ext cx="171021" cy="62953"/>
            </a:xfrm>
            <a:custGeom>
              <a:rect b="b" l="l" r="r" t="t"/>
              <a:pathLst>
                <a:path extrusionOk="0" h="62953" w="171021">
                  <a:moveTo>
                    <a:pt x="171021" y="1210"/>
                  </a:moveTo>
                  <a:cubicBezTo>
                    <a:pt x="147268" y="21395"/>
                    <a:pt x="122328" y="41581"/>
                    <a:pt x="97387" y="62953"/>
                  </a:cubicBezTo>
                  <a:cubicBezTo>
                    <a:pt x="68884" y="58204"/>
                    <a:pt x="35629" y="53455"/>
                    <a:pt x="2375" y="47518"/>
                  </a:cubicBezTo>
                  <a:cubicBezTo>
                    <a:pt x="1188" y="46330"/>
                    <a:pt x="1188" y="45143"/>
                    <a:pt x="0" y="43956"/>
                  </a:cubicBezTo>
                  <a:cubicBezTo>
                    <a:pt x="22565" y="41581"/>
                    <a:pt x="46318" y="36831"/>
                    <a:pt x="68884" y="39206"/>
                  </a:cubicBezTo>
                  <a:cubicBezTo>
                    <a:pt x="86698" y="40393"/>
                    <a:pt x="98575" y="39206"/>
                    <a:pt x="109264" y="24958"/>
                  </a:cubicBezTo>
                  <a:cubicBezTo>
                    <a:pt x="127078" y="5960"/>
                    <a:pt x="147268" y="-3539"/>
                    <a:pt x="171021" y="121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6" name="Google Shape;1246;p66"/>
            <p:cNvSpPr/>
            <p:nvPr/>
          </p:nvSpPr>
          <p:spPr>
            <a:xfrm>
              <a:off x="6133435" y="2081199"/>
              <a:ext cx="542458" cy="2374"/>
            </a:xfrm>
            <a:custGeom>
              <a:rect b="b" l="l" r="r" t="t"/>
              <a:pathLst>
                <a:path extrusionOk="0" h="2374" w="542458">
                  <a:moveTo>
                    <a:pt x="891" y="0"/>
                  </a:moveTo>
                  <a:cubicBezTo>
                    <a:pt x="181413" y="0"/>
                    <a:pt x="361936" y="0"/>
                    <a:pt x="542458" y="0"/>
                  </a:cubicBezTo>
                  <a:cubicBezTo>
                    <a:pt x="542458" y="1187"/>
                    <a:pt x="542458" y="2375"/>
                    <a:pt x="542458" y="2375"/>
                  </a:cubicBezTo>
                  <a:cubicBezTo>
                    <a:pt x="361936" y="2375"/>
                    <a:pt x="181413" y="2375"/>
                    <a:pt x="891" y="2375"/>
                  </a:cubicBezTo>
                  <a:cubicBezTo>
                    <a:pt x="-297" y="1187"/>
                    <a:pt x="-297" y="0"/>
                    <a:pt x="891"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7" name="Google Shape;1247;p66"/>
            <p:cNvSpPr/>
            <p:nvPr/>
          </p:nvSpPr>
          <p:spPr>
            <a:xfrm>
              <a:off x="4770609" y="1643058"/>
              <a:ext cx="140439" cy="141297"/>
            </a:xfrm>
            <a:custGeom>
              <a:rect b="b" l="l" r="r" t="t"/>
              <a:pathLst>
                <a:path extrusionOk="0" h="141297" w="140439">
                  <a:moveTo>
                    <a:pt x="297" y="141298"/>
                  </a:moveTo>
                  <a:cubicBezTo>
                    <a:pt x="297" y="98552"/>
                    <a:pt x="-891" y="56994"/>
                    <a:pt x="1485" y="15436"/>
                  </a:cubicBezTo>
                  <a:cubicBezTo>
                    <a:pt x="1485" y="10687"/>
                    <a:pt x="12173" y="1187"/>
                    <a:pt x="18112" y="1187"/>
                  </a:cubicBezTo>
                  <a:cubicBezTo>
                    <a:pt x="58492" y="0"/>
                    <a:pt x="98872" y="0"/>
                    <a:pt x="140439" y="0"/>
                  </a:cubicBezTo>
                  <a:cubicBezTo>
                    <a:pt x="140439" y="47495"/>
                    <a:pt x="140439" y="92615"/>
                    <a:pt x="140439" y="140110"/>
                  </a:cubicBezTo>
                  <a:cubicBezTo>
                    <a:pt x="92933" y="141298"/>
                    <a:pt x="47803" y="141298"/>
                    <a:pt x="297" y="141298"/>
                  </a:cubicBezTo>
                  <a:close/>
                  <a:moveTo>
                    <a:pt x="3860" y="68868"/>
                  </a:moveTo>
                  <a:cubicBezTo>
                    <a:pt x="5048" y="144860"/>
                    <a:pt x="-8017" y="136548"/>
                    <a:pt x="73931" y="136548"/>
                  </a:cubicBezTo>
                  <a:cubicBezTo>
                    <a:pt x="148753" y="136548"/>
                    <a:pt x="135689" y="143672"/>
                    <a:pt x="136876" y="73617"/>
                  </a:cubicBezTo>
                  <a:cubicBezTo>
                    <a:pt x="138064" y="4750"/>
                    <a:pt x="136876" y="4750"/>
                    <a:pt x="69181" y="4750"/>
                  </a:cubicBezTo>
                  <a:cubicBezTo>
                    <a:pt x="3860" y="4750"/>
                    <a:pt x="3860" y="4750"/>
                    <a:pt x="3860" y="68868"/>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8" name="Google Shape;1248;p66"/>
            <p:cNvSpPr/>
            <p:nvPr/>
          </p:nvSpPr>
          <p:spPr>
            <a:xfrm>
              <a:off x="6133138" y="1472076"/>
              <a:ext cx="541567" cy="2374"/>
            </a:xfrm>
            <a:custGeom>
              <a:rect b="b" l="l" r="r" t="t"/>
              <a:pathLst>
                <a:path extrusionOk="0" h="2374" w="541567">
                  <a:moveTo>
                    <a:pt x="0" y="0"/>
                  </a:moveTo>
                  <a:cubicBezTo>
                    <a:pt x="180522" y="0"/>
                    <a:pt x="361045" y="0"/>
                    <a:pt x="541568" y="0"/>
                  </a:cubicBezTo>
                  <a:cubicBezTo>
                    <a:pt x="541568" y="1187"/>
                    <a:pt x="541568" y="2375"/>
                    <a:pt x="541568" y="2375"/>
                  </a:cubicBezTo>
                  <a:cubicBezTo>
                    <a:pt x="361045" y="2375"/>
                    <a:pt x="180522" y="2375"/>
                    <a:pt x="0" y="2375"/>
                  </a:cubicBezTo>
                  <a:cubicBezTo>
                    <a:pt x="0" y="2375"/>
                    <a:pt x="0" y="1187"/>
                    <a:pt x="0"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9" name="Google Shape;1249;p66"/>
            <p:cNvSpPr/>
            <p:nvPr/>
          </p:nvSpPr>
          <p:spPr>
            <a:xfrm>
              <a:off x="5001013" y="1642761"/>
              <a:ext cx="144596" cy="142965"/>
            </a:xfrm>
            <a:custGeom>
              <a:rect b="b" l="l" r="r" t="t"/>
              <a:pathLst>
                <a:path extrusionOk="0" h="142965" w="144596">
                  <a:moveTo>
                    <a:pt x="297" y="297"/>
                  </a:moveTo>
                  <a:cubicBezTo>
                    <a:pt x="44240" y="297"/>
                    <a:pt x="84620" y="-890"/>
                    <a:pt x="123812" y="1484"/>
                  </a:cubicBezTo>
                  <a:cubicBezTo>
                    <a:pt x="130938" y="1484"/>
                    <a:pt x="142815" y="13358"/>
                    <a:pt x="142815" y="19295"/>
                  </a:cubicBezTo>
                  <a:cubicBezTo>
                    <a:pt x="145190" y="53729"/>
                    <a:pt x="145190" y="88163"/>
                    <a:pt x="142815" y="122596"/>
                  </a:cubicBezTo>
                  <a:cubicBezTo>
                    <a:pt x="142815" y="129721"/>
                    <a:pt x="130938" y="140407"/>
                    <a:pt x="125000" y="141594"/>
                  </a:cubicBezTo>
                  <a:cubicBezTo>
                    <a:pt x="89371" y="143969"/>
                    <a:pt x="53741" y="142781"/>
                    <a:pt x="18112" y="141594"/>
                  </a:cubicBezTo>
                  <a:cubicBezTo>
                    <a:pt x="12173" y="141594"/>
                    <a:pt x="1485" y="130908"/>
                    <a:pt x="1485" y="123784"/>
                  </a:cubicBezTo>
                  <a:cubicBezTo>
                    <a:pt x="-891" y="84600"/>
                    <a:pt x="297" y="44230"/>
                    <a:pt x="297" y="297"/>
                  </a:cubicBezTo>
                  <a:close/>
                  <a:moveTo>
                    <a:pt x="5048" y="69165"/>
                  </a:moveTo>
                  <a:cubicBezTo>
                    <a:pt x="6235" y="143969"/>
                    <a:pt x="-8017" y="136845"/>
                    <a:pt x="72743" y="136845"/>
                  </a:cubicBezTo>
                  <a:cubicBezTo>
                    <a:pt x="73931" y="136845"/>
                    <a:pt x="75119" y="136845"/>
                    <a:pt x="75119" y="136845"/>
                  </a:cubicBezTo>
                  <a:cubicBezTo>
                    <a:pt x="149941" y="136845"/>
                    <a:pt x="138064" y="142781"/>
                    <a:pt x="138064" y="73914"/>
                  </a:cubicBezTo>
                  <a:cubicBezTo>
                    <a:pt x="139252" y="5047"/>
                    <a:pt x="138064" y="5047"/>
                    <a:pt x="69180" y="5047"/>
                  </a:cubicBezTo>
                  <a:cubicBezTo>
                    <a:pt x="5048" y="5047"/>
                    <a:pt x="5048" y="5047"/>
                    <a:pt x="5048" y="6916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0" name="Google Shape;1250;p66"/>
            <p:cNvSpPr/>
            <p:nvPr/>
          </p:nvSpPr>
          <p:spPr>
            <a:xfrm>
              <a:off x="6135513" y="2031329"/>
              <a:ext cx="540379" cy="2374"/>
            </a:xfrm>
            <a:custGeom>
              <a:rect b="b" l="l" r="r" t="t"/>
              <a:pathLst>
                <a:path extrusionOk="0" h="2374" w="540379">
                  <a:moveTo>
                    <a:pt x="540380" y="2375"/>
                  </a:moveTo>
                  <a:cubicBezTo>
                    <a:pt x="359857" y="2375"/>
                    <a:pt x="180523" y="2375"/>
                    <a:pt x="0" y="2375"/>
                  </a:cubicBezTo>
                  <a:cubicBezTo>
                    <a:pt x="0" y="1187"/>
                    <a:pt x="0" y="1187"/>
                    <a:pt x="0" y="0"/>
                  </a:cubicBezTo>
                  <a:cubicBezTo>
                    <a:pt x="180523" y="0"/>
                    <a:pt x="359857" y="0"/>
                    <a:pt x="540380" y="0"/>
                  </a:cubicBezTo>
                  <a:cubicBezTo>
                    <a:pt x="540380" y="1187"/>
                    <a:pt x="540380" y="2375"/>
                    <a:pt x="540380"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1" name="Google Shape;1251;p66"/>
            <p:cNvSpPr/>
            <p:nvPr/>
          </p:nvSpPr>
          <p:spPr>
            <a:xfrm>
              <a:off x="6134326" y="1520759"/>
              <a:ext cx="541567" cy="2374"/>
            </a:xfrm>
            <a:custGeom>
              <a:rect b="b" l="l" r="r" t="t"/>
              <a:pathLst>
                <a:path extrusionOk="0" h="2374" w="541567">
                  <a:moveTo>
                    <a:pt x="0" y="0"/>
                  </a:moveTo>
                  <a:cubicBezTo>
                    <a:pt x="180522" y="0"/>
                    <a:pt x="361045" y="0"/>
                    <a:pt x="541567" y="0"/>
                  </a:cubicBezTo>
                  <a:cubicBezTo>
                    <a:pt x="541567" y="1187"/>
                    <a:pt x="541567" y="1187"/>
                    <a:pt x="541567" y="2375"/>
                  </a:cubicBezTo>
                  <a:cubicBezTo>
                    <a:pt x="361045" y="2375"/>
                    <a:pt x="180522" y="2375"/>
                    <a:pt x="0" y="2375"/>
                  </a:cubicBezTo>
                  <a:cubicBezTo>
                    <a:pt x="0" y="2375"/>
                    <a:pt x="0" y="1187"/>
                    <a:pt x="0"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2" name="Google Shape;1252;p66"/>
            <p:cNvSpPr/>
            <p:nvPr/>
          </p:nvSpPr>
          <p:spPr>
            <a:xfrm>
              <a:off x="6137889" y="1753484"/>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3" name="Google Shape;1253;p66"/>
            <p:cNvSpPr/>
            <p:nvPr/>
          </p:nvSpPr>
          <p:spPr>
            <a:xfrm>
              <a:off x="6137889" y="1802166"/>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4" name="Google Shape;1254;p66"/>
            <p:cNvSpPr/>
            <p:nvPr/>
          </p:nvSpPr>
          <p:spPr>
            <a:xfrm>
              <a:off x="6134326" y="2311549"/>
              <a:ext cx="541567" cy="2374"/>
            </a:xfrm>
            <a:custGeom>
              <a:rect b="b" l="l" r="r" t="t"/>
              <a:pathLst>
                <a:path extrusionOk="0" h="2374" w="541567">
                  <a:moveTo>
                    <a:pt x="541567" y="2375"/>
                  </a:moveTo>
                  <a:cubicBezTo>
                    <a:pt x="361045" y="2375"/>
                    <a:pt x="180522" y="2375"/>
                    <a:pt x="0" y="2375"/>
                  </a:cubicBezTo>
                  <a:cubicBezTo>
                    <a:pt x="0" y="1187"/>
                    <a:pt x="0" y="1187"/>
                    <a:pt x="0" y="0"/>
                  </a:cubicBezTo>
                  <a:cubicBezTo>
                    <a:pt x="180522" y="0"/>
                    <a:pt x="359857" y="0"/>
                    <a:pt x="540380" y="0"/>
                  </a:cubicBezTo>
                  <a:cubicBezTo>
                    <a:pt x="541567" y="1187"/>
                    <a:pt x="541567" y="2375"/>
                    <a:pt x="541567"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5" name="Google Shape;1255;p66"/>
            <p:cNvSpPr/>
            <p:nvPr/>
          </p:nvSpPr>
          <p:spPr>
            <a:xfrm>
              <a:off x="5000122" y="1442392"/>
              <a:ext cx="143957" cy="142484"/>
            </a:xfrm>
            <a:custGeom>
              <a:rect b="b" l="l" r="r" t="t"/>
              <a:pathLst>
                <a:path extrusionOk="0" h="142484" w="143957">
                  <a:moveTo>
                    <a:pt x="71259" y="142485"/>
                  </a:moveTo>
                  <a:cubicBezTo>
                    <a:pt x="0" y="142485"/>
                    <a:pt x="0" y="142485"/>
                    <a:pt x="0" y="71242"/>
                  </a:cubicBezTo>
                  <a:cubicBezTo>
                    <a:pt x="0" y="0"/>
                    <a:pt x="0" y="0"/>
                    <a:pt x="71259" y="0"/>
                  </a:cubicBezTo>
                  <a:cubicBezTo>
                    <a:pt x="143705" y="0"/>
                    <a:pt x="143705" y="0"/>
                    <a:pt x="143705" y="73617"/>
                  </a:cubicBezTo>
                  <a:cubicBezTo>
                    <a:pt x="144893" y="142485"/>
                    <a:pt x="144893" y="142485"/>
                    <a:pt x="71259" y="142485"/>
                  </a:cubicBezTo>
                  <a:close/>
                  <a:moveTo>
                    <a:pt x="73634" y="4749"/>
                  </a:moveTo>
                  <a:cubicBezTo>
                    <a:pt x="5938" y="4749"/>
                    <a:pt x="4751" y="4749"/>
                    <a:pt x="5938" y="71242"/>
                  </a:cubicBezTo>
                  <a:cubicBezTo>
                    <a:pt x="5938" y="144860"/>
                    <a:pt x="-4751" y="136548"/>
                    <a:pt x="72447" y="136548"/>
                  </a:cubicBezTo>
                  <a:cubicBezTo>
                    <a:pt x="148456" y="136548"/>
                    <a:pt x="137767" y="146047"/>
                    <a:pt x="138955" y="71242"/>
                  </a:cubicBezTo>
                  <a:cubicBezTo>
                    <a:pt x="140142" y="4749"/>
                    <a:pt x="138955" y="4749"/>
                    <a:pt x="73634" y="474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6" name="Google Shape;1256;p66"/>
            <p:cNvSpPr/>
            <p:nvPr/>
          </p:nvSpPr>
          <p:spPr>
            <a:xfrm>
              <a:off x="6131950" y="837450"/>
              <a:ext cx="162707" cy="65133"/>
            </a:xfrm>
            <a:custGeom>
              <a:rect b="b" l="l" r="r" t="t"/>
              <a:pathLst>
                <a:path extrusionOk="0" h="65133" w="162707">
                  <a:moveTo>
                    <a:pt x="0" y="42128"/>
                  </a:moveTo>
                  <a:cubicBezTo>
                    <a:pt x="22565" y="40940"/>
                    <a:pt x="45130" y="36191"/>
                    <a:pt x="66508" y="38566"/>
                  </a:cubicBezTo>
                  <a:cubicBezTo>
                    <a:pt x="84323" y="40940"/>
                    <a:pt x="96199" y="37379"/>
                    <a:pt x="106888" y="24317"/>
                  </a:cubicBezTo>
                  <a:cubicBezTo>
                    <a:pt x="122328" y="5319"/>
                    <a:pt x="142518" y="-4180"/>
                    <a:pt x="162708" y="1757"/>
                  </a:cubicBezTo>
                  <a:cubicBezTo>
                    <a:pt x="143705" y="20755"/>
                    <a:pt x="122328" y="40940"/>
                    <a:pt x="102138" y="61126"/>
                  </a:cubicBezTo>
                  <a:cubicBezTo>
                    <a:pt x="98575" y="64688"/>
                    <a:pt x="91449" y="65875"/>
                    <a:pt x="86698" y="64688"/>
                  </a:cubicBezTo>
                  <a:cubicBezTo>
                    <a:pt x="58195" y="59939"/>
                    <a:pt x="29691" y="52814"/>
                    <a:pt x="1188" y="48065"/>
                  </a:cubicBezTo>
                  <a:cubicBezTo>
                    <a:pt x="1188" y="44503"/>
                    <a:pt x="1188" y="43315"/>
                    <a:pt x="0" y="42128"/>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7" name="Google Shape;1257;p66"/>
            <p:cNvSpPr/>
            <p:nvPr/>
          </p:nvSpPr>
          <p:spPr>
            <a:xfrm>
              <a:off x="5001310" y="836832"/>
              <a:ext cx="143705" cy="142484"/>
            </a:xfrm>
            <a:custGeom>
              <a:rect b="b" l="l" r="r" t="t"/>
              <a:pathLst>
                <a:path extrusionOk="0" h="142484" w="143705">
                  <a:moveTo>
                    <a:pt x="0" y="71242"/>
                  </a:moveTo>
                  <a:cubicBezTo>
                    <a:pt x="0" y="0"/>
                    <a:pt x="0" y="0"/>
                    <a:pt x="71259" y="0"/>
                  </a:cubicBezTo>
                  <a:cubicBezTo>
                    <a:pt x="143705" y="0"/>
                    <a:pt x="143705" y="0"/>
                    <a:pt x="143705" y="72430"/>
                  </a:cubicBezTo>
                  <a:cubicBezTo>
                    <a:pt x="143705" y="142485"/>
                    <a:pt x="143705" y="142485"/>
                    <a:pt x="73634" y="142485"/>
                  </a:cubicBezTo>
                  <a:cubicBezTo>
                    <a:pt x="72447" y="142485"/>
                    <a:pt x="71259" y="142485"/>
                    <a:pt x="71259" y="142485"/>
                  </a:cubicBezTo>
                  <a:cubicBezTo>
                    <a:pt x="0" y="141297"/>
                    <a:pt x="0" y="141297"/>
                    <a:pt x="0" y="71242"/>
                  </a:cubicBezTo>
                  <a:close/>
                  <a:moveTo>
                    <a:pt x="73634" y="4749"/>
                  </a:moveTo>
                  <a:cubicBezTo>
                    <a:pt x="4751" y="4749"/>
                    <a:pt x="3563" y="4749"/>
                    <a:pt x="4751" y="70055"/>
                  </a:cubicBezTo>
                  <a:cubicBezTo>
                    <a:pt x="5938" y="144860"/>
                    <a:pt x="-5938" y="136548"/>
                    <a:pt x="70071" y="136548"/>
                  </a:cubicBezTo>
                  <a:cubicBezTo>
                    <a:pt x="148456" y="136548"/>
                    <a:pt x="136580" y="146047"/>
                    <a:pt x="137767" y="68868"/>
                  </a:cubicBezTo>
                  <a:cubicBezTo>
                    <a:pt x="138955" y="4749"/>
                    <a:pt x="137767" y="4749"/>
                    <a:pt x="73634" y="474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8" name="Google Shape;1258;p66"/>
            <p:cNvSpPr/>
            <p:nvPr/>
          </p:nvSpPr>
          <p:spPr>
            <a:xfrm>
              <a:off x="4770015" y="1441205"/>
              <a:ext cx="141033" cy="142781"/>
            </a:xfrm>
            <a:custGeom>
              <a:rect b="b" l="l" r="r" t="t"/>
              <a:pathLst>
                <a:path extrusionOk="0" h="142781" w="141033">
                  <a:moveTo>
                    <a:pt x="141033" y="0"/>
                  </a:moveTo>
                  <a:cubicBezTo>
                    <a:pt x="141033" y="48682"/>
                    <a:pt x="141033" y="93803"/>
                    <a:pt x="141033" y="142485"/>
                  </a:cubicBezTo>
                  <a:cubicBezTo>
                    <a:pt x="98278" y="142485"/>
                    <a:pt x="56710" y="143672"/>
                    <a:pt x="16330" y="141298"/>
                  </a:cubicBezTo>
                  <a:cubicBezTo>
                    <a:pt x="10392" y="141298"/>
                    <a:pt x="2078" y="129424"/>
                    <a:pt x="891" y="122300"/>
                  </a:cubicBezTo>
                  <a:cubicBezTo>
                    <a:pt x="-297" y="87866"/>
                    <a:pt x="-297" y="53432"/>
                    <a:pt x="891" y="18998"/>
                  </a:cubicBezTo>
                  <a:cubicBezTo>
                    <a:pt x="891" y="11874"/>
                    <a:pt x="12767" y="0"/>
                    <a:pt x="18705" y="0"/>
                  </a:cubicBezTo>
                  <a:cubicBezTo>
                    <a:pt x="57898" y="0"/>
                    <a:pt x="97090" y="0"/>
                    <a:pt x="141033" y="0"/>
                  </a:cubicBezTo>
                  <a:close/>
                  <a:moveTo>
                    <a:pt x="70962" y="5937"/>
                  </a:moveTo>
                  <a:cubicBezTo>
                    <a:pt x="4454" y="5937"/>
                    <a:pt x="3266" y="5937"/>
                    <a:pt x="4454" y="73617"/>
                  </a:cubicBezTo>
                  <a:cubicBezTo>
                    <a:pt x="5641" y="146047"/>
                    <a:pt x="-6235" y="137735"/>
                    <a:pt x="68587" y="137735"/>
                  </a:cubicBezTo>
                  <a:cubicBezTo>
                    <a:pt x="136283" y="137735"/>
                    <a:pt x="136283" y="137735"/>
                    <a:pt x="136283" y="71242"/>
                  </a:cubicBezTo>
                  <a:cubicBezTo>
                    <a:pt x="136283" y="5937"/>
                    <a:pt x="136283" y="5937"/>
                    <a:pt x="70962" y="593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9" name="Google Shape;1259;p66"/>
            <p:cNvSpPr/>
            <p:nvPr/>
          </p:nvSpPr>
          <p:spPr>
            <a:xfrm>
              <a:off x="6363542" y="933009"/>
              <a:ext cx="162707" cy="62930"/>
            </a:xfrm>
            <a:custGeom>
              <a:rect b="b" l="l" r="r" t="t"/>
              <a:pathLst>
                <a:path extrusionOk="0" h="62930" w="162707">
                  <a:moveTo>
                    <a:pt x="87886" y="62931"/>
                  </a:moveTo>
                  <a:cubicBezTo>
                    <a:pt x="60570" y="58181"/>
                    <a:pt x="30879" y="52244"/>
                    <a:pt x="1188" y="45120"/>
                  </a:cubicBezTo>
                  <a:cubicBezTo>
                    <a:pt x="1188" y="43933"/>
                    <a:pt x="0" y="42745"/>
                    <a:pt x="0" y="41558"/>
                  </a:cubicBezTo>
                  <a:cubicBezTo>
                    <a:pt x="19002" y="39183"/>
                    <a:pt x="39192" y="33246"/>
                    <a:pt x="58195" y="36809"/>
                  </a:cubicBezTo>
                  <a:cubicBezTo>
                    <a:pt x="79572" y="41558"/>
                    <a:pt x="91449" y="33246"/>
                    <a:pt x="106888" y="21373"/>
                  </a:cubicBezTo>
                  <a:cubicBezTo>
                    <a:pt x="122328" y="8312"/>
                    <a:pt x="142518" y="3562"/>
                    <a:pt x="162708" y="0"/>
                  </a:cubicBezTo>
                  <a:cubicBezTo>
                    <a:pt x="136580" y="20185"/>
                    <a:pt x="111639" y="41558"/>
                    <a:pt x="87886" y="62931"/>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0" name="Google Shape;1260;p66"/>
            <p:cNvSpPr/>
            <p:nvPr/>
          </p:nvSpPr>
          <p:spPr>
            <a:xfrm>
              <a:off x="4769421" y="835644"/>
              <a:ext cx="140439" cy="141297"/>
            </a:xfrm>
            <a:custGeom>
              <a:rect b="b" l="l" r="r" t="t"/>
              <a:pathLst>
                <a:path extrusionOk="0" h="141297" w="140439">
                  <a:moveTo>
                    <a:pt x="140439" y="141298"/>
                  </a:moveTo>
                  <a:cubicBezTo>
                    <a:pt x="94121" y="141298"/>
                    <a:pt x="48990" y="141298"/>
                    <a:pt x="297" y="141298"/>
                  </a:cubicBezTo>
                  <a:cubicBezTo>
                    <a:pt x="297" y="98552"/>
                    <a:pt x="-891" y="56994"/>
                    <a:pt x="1485" y="16624"/>
                  </a:cubicBezTo>
                  <a:cubicBezTo>
                    <a:pt x="1485" y="10687"/>
                    <a:pt x="12173" y="2375"/>
                    <a:pt x="16924" y="1187"/>
                  </a:cubicBezTo>
                  <a:cubicBezTo>
                    <a:pt x="57304" y="0"/>
                    <a:pt x="97684" y="0"/>
                    <a:pt x="140439" y="0"/>
                  </a:cubicBezTo>
                  <a:cubicBezTo>
                    <a:pt x="140439" y="48682"/>
                    <a:pt x="140439" y="92615"/>
                    <a:pt x="140439" y="141298"/>
                  </a:cubicBezTo>
                  <a:close/>
                  <a:moveTo>
                    <a:pt x="73931" y="5937"/>
                  </a:moveTo>
                  <a:cubicBezTo>
                    <a:pt x="3860" y="5937"/>
                    <a:pt x="3860" y="5937"/>
                    <a:pt x="3860" y="77179"/>
                  </a:cubicBezTo>
                  <a:cubicBezTo>
                    <a:pt x="3860" y="146047"/>
                    <a:pt x="-5641" y="137735"/>
                    <a:pt x="65618" y="138923"/>
                  </a:cubicBezTo>
                  <a:cubicBezTo>
                    <a:pt x="135689" y="138923"/>
                    <a:pt x="135689" y="138923"/>
                    <a:pt x="135689" y="68868"/>
                  </a:cubicBezTo>
                  <a:cubicBezTo>
                    <a:pt x="136876" y="5937"/>
                    <a:pt x="136876" y="5937"/>
                    <a:pt x="73931" y="593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1" name="Google Shape;1261;p66"/>
            <p:cNvSpPr/>
            <p:nvPr/>
          </p:nvSpPr>
          <p:spPr>
            <a:xfrm>
              <a:off x="5001310" y="1240539"/>
              <a:ext cx="143705" cy="142484"/>
            </a:xfrm>
            <a:custGeom>
              <a:rect b="b" l="l" r="r" t="t"/>
              <a:pathLst>
                <a:path extrusionOk="0" h="142484" w="143705">
                  <a:moveTo>
                    <a:pt x="71259" y="0"/>
                  </a:moveTo>
                  <a:cubicBezTo>
                    <a:pt x="143705" y="0"/>
                    <a:pt x="143705" y="0"/>
                    <a:pt x="143705" y="73617"/>
                  </a:cubicBezTo>
                  <a:cubicBezTo>
                    <a:pt x="143705" y="142485"/>
                    <a:pt x="143705" y="142485"/>
                    <a:pt x="73634" y="142485"/>
                  </a:cubicBezTo>
                  <a:cubicBezTo>
                    <a:pt x="0" y="142485"/>
                    <a:pt x="0" y="142485"/>
                    <a:pt x="0" y="70055"/>
                  </a:cubicBezTo>
                  <a:cubicBezTo>
                    <a:pt x="0" y="0"/>
                    <a:pt x="0" y="0"/>
                    <a:pt x="71259" y="0"/>
                  </a:cubicBezTo>
                  <a:close/>
                  <a:moveTo>
                    <a:pt x="4751" y="68868"/>
                  </a:moveTo>
                  <a:cubicBezTo>
                    <a:pt x="4751" y="137735"/>
                    <a:pt x="4751" y="137735"/>
                    <a:pt x="73634" y="137735"/>
                  </a:cubicBezTo>
                  <a:cubicBezTo>
                    <a:pt x="147268" y="137735"/>
                    <a:pt x="137767" y="148422"/>
                    <a:pt x="137767" y="73617"/>
                  </a:cubicBezTo>
                  <a:cubicBezTo>
                    <a:pt x="137767" y="4749"/>
                    <a:pt x="137767" y="4749"/>
                    <a:pt x="68884" y="4749"/>
                  </a:cubicBezTo>
                  <a:cubicBezTo>
                    <a:pt x="-3563" y="5937"/>
                    <a:pt x="5938" y="-5937"/>
                    <a:pt x="4751" y="68868"/>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2" name="Google Shape;1262;p66"/>
            <p:cNvSpPr/>
            <p:nvPr/>
          </p:nvSpPr>
          <p:spPr>
            <a:xfrm>
              <a:off x="4769718" y="1242914"/>
              <a:ext cx="141330" cy="140109"/>
            </a:xfrm>
            <a:custGeom>
              <a:rect b="b" l="l" r="r" t="t"/>
              <a:pathLst>
                <a:path extrusionOk="0" h="140109" w="141330">
                  <a:moveTo>
                    <a:pt x="141330" y="0"/>
                  </a:moveTo>
                  <a:cubicBezTo>
                    <a:pt x="141330" y="47495"/>
                    <a:pt x="141330" y="91427"/>
                    <a:pt x="141330" y="140110"/>
                  </a:cubicBezTo>
                  <a:cubicBezTo>
                    <a:pt x="97387" y="140110"/>
                    <a:pt x="55819" y="140110"/>
                    <a:pt x="14252" y="138922"/>
                  </a:cubicBezTo>
                  <a:cubicBezTo>
                    <a:pt x="9501" y="138922"/>
                    <a:pt x="1188" y="127049"/>
                    <a:pt x="1188" y="121112"/>
                  </a:cubicBezTo>
                  <a:cubicBezTo>
                    <a:pt x="0" y="81929"/>
                    <a:pt x="0" y="42745"/>
                    <a:pt x="0" y="0"/>
                  </a:cubicBezTo>
                  <a:cubicBezTo>
                    <a:pt x="47506" y="0"/>
                    <a:pt x="93824" y="0"/>
                    <a:pt x="141330" y="0"/>
                  </a:cubicBezTo>
                  <a:close/>
                  <a:moveTo>
                    <a:pt x="72447" y="2375"/>
                  </a:moveTo>
                  <a:cubicBezTo>
                    <a:pt x="3563" y="2375"/>
                    <a:pt x="3563" y="2375"/>
                    <a:pt x="3563" y="71242"/>
                  </a:cubicBezTo>
                  <a:cubicBezTo>
                    <a:pt x="3563" y="143672"/>
                    <a:pt x="-4751" y="134173"/>
                    <a:pt x="66508" y="134173"/>
                  </a:cubicBezTo>
                  <a:cubicBezTo>
                    <a:pt x="135392" y="134173"/>
                    <a:pt x="135392" y="134173"/>
                    <a:pt x="135392" y="66493"/>
                  </a:cubicBezTo>
                  <a:cubicBezTo>
                    <a:pt x="136580" y="2375"/>
                    <a:pt x="136580" y="2375"/>
                    <a:pt x="72447"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3" name="Google Shape;1263;p66"/>
            <p:cNvSpPr/>
            <p:nvPr/>
          </p:nvSpPr>
          <p:spPr>
            <a:xfrm>
              <a:off x="5001310" y="1037498"/>
              <a:ext cx="143705" cy="143672"/>
            </a:xfrm>
            <a:custGeom>
              <a:rect b="b" l="l" r="r" t="t"/>
              <a:pathLst>
                <a:path extrusionOk="0" h="143672" w="143705">
                  <a:moveTo>
                    <a:pt x="72447" y="143672"/>
                  </a:moveTo>
                  <a:cubicBezTo>
                    <a:pt x="0" y="143672"/>
                    <a:pt x="0" y="143672"/>
                    <a:pt x="0" y="70055"/>
                  </a:cubicBezTo>
                  <a:cubicBezTo>
                    <a:pt x="0" y="0"/>
                    <a:pt x="0" y="0"/>
                    <a:pt x="70071" y="0"/>
                  </a:cubicBezTo>
                  <a:cubicBezTo>
                    <a:pt x="143705" y="0"/>
                    <a:pt x="143705" y="0"/>
                    <a:pt x="143705" y="71242"/>
                  </a:cubicBezTo>
                  <a:cubicBezTo>
                    <a:pt x="143705" y="143672"/>
                    <a:pt x="143705" y="143672"/>
                    <a:pt x="72447" y="143672"/>
                  </a:cubicBezTo>
                  <a:close/>
                  <a:moveTo>
                    <a:pt x="71259" y="138923"/>
                  </a:moveTo>
                  <a:cubicBezTo>
                    <a:pt x="138955" y="138923"/>
                    <a:pt x="138955" y="138923"/>
                    <a:pt x="137767" y="71242"/>
                  </a:cubicBezTo>
                  <a:cubicBezTo>
                    <a:pt x="136580" y="-5937"/>
                    <a:pt x="147268" y="5937"/>
                    <a:pt x="71259" y="5937"/>
                  </a:cubicBezTo>
                  <a:cubicBezTo>
                    <a:pt x="-7126" y="5937"/>
                    <a:pt x="4751" y="-4749"/>
                    <a:pt x="4751" y="73617"/>
                  </a:cubicBezTo>
                  <a:cubicBezTo>
                    <a:pt x="4751" y="138923"/>
                    <a:pt x="4751" y="138923"/>
                    <a:pt x="71259" y="138923"/>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4" name="Google Shape;1264;p66"/>
            <p:cNvSpPr/>
            <p:nvPr/>
          </p:nvSpPr>
          <p:spPr>
            <a:xfrm>
              <a:off x="4772093" y="1041060"/>
              <a:ext cx="137767" cy="137735"/>
            </a:xfrm>
            <a:custGeom>
              <a:rect b="b" l="l" r="r" t="t"/>
              <a:pathLst>
                <a:path extrusionOk="0" h="137735" w="137767">
                  <a:moveTo>
                    <a:pt x="0" y="137735"/>
                  </a:moveTo>
                  <a:cubicBezTo>
                    <a:pt x="0" y="90240"/>
                    <a:pt x="0" y="46307"/>
                    <a:pt x="0" y="0"/>
                  </a:cubicBezTo>
                  <a:cubicBezTo>
                    <a:pt x="46318" y="0"/>
                    <a:pt x="91449" y="0"/>
                    <a:pt x="137767" y="0"/>
                  </a:cubicBezTo>
                  <a:cubicBezTo>
                    <a:pt x="137767" y="45120"/>
                    <a:pt x="137767" y="90240"/>
                    <a:pt x="137767" y="137735"/>
                  </a:cubicBezTo>
                  <a:cubicBezTo>
                    <a:pt x="92637" y="137735"/>
                    <a:pt x="47506" y="137735"/>
                    <a:pt x="0" y="137735"/>
                  </a:cubicBezTo>
                  <a:close/>
                  <a:moveTo>
                    <a:pt x="134204" y="70055"/>
                  </a:moveTo>
                  <a:cubicBezTo>
                    <a:pt x="134204" y="2375"/>
                    <a:pt x="134204" y="2375"/>
                    <a:pt x="67696" y="3562"/>
                  </a:cubicBezTo>
                  <a:cubicBezTo>
                    <a:pt x="-8313" y="4749"/>
                    <a:pt x="2375" y="-7124"/>
                    <a:pt x="2375" y="68867"/>
                  </a:cubicBezTo>
                  <a:cubicBezTo>
                    <a:pt x="2375" y="135360"/>
                    <a:pt x="2375" y="135360"/>
                    <a:pt x="70071" y="135360"/>
                  </a:cubicBezTo>
                  <a:cubicBezTo>
                    <a:pt x="134204" y="135360"/>
                    <a:pt x="134204" y="135360"/>
                    <a:pt x="134204" y="700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65" name="Google Shape;1265;p66"/>
          <p:cNvGrpSpPr/>
          <p:nvPr/>
        </p:nvGrpSpPr>
        <p:grpSpPr>
          <a:xfrm>
            <a:off x="-2978724" y="565484"/>
            <a:ext cx="4223513" cy="5362664"/>
            <a:chOff x="4590383" y="646852"/>
            <a:chExt cx="2225652" cy="2825947"/>
          </a:xfrm>
        </p:grpSpPr>
        <p:sp>
          <p:nvSpPr>
            <p:cNvPr id="1266" name="Google Shape;1266;p66"/>
            <p:cNvSpPr/>
            <p:nvPr/>
          </p:nvSpPr>
          <p:spPr>
            <a:xfrm>
              <a:off x="4634278" y="2326540"/>
              <a:ext cx="967452" cy="1142842"/>
            </a:xfrm>
            <a:custGeom>
              <a:rect b="b" l="l" r="r" t="t"/>
              <a:pathLst>
                <a:path extrusionOk="0" h="1142842" w="967452">
                  <a:moveTo>
                    <a:pt x="560618" y="316287"/>
                  </a:moveTo>
                  <a:cubicBezTo>
                    <a:pt x="552304" y="334097"/>
                    <a:pt x="547554" y="343596"/>
                    <a:pt x="543991" y="354283"/>
                  </a:cubicBezTo>
                  <a:cubicBezTo>
                    <a:pt x="528551" y="402965"/>
                    <a:pt x="513112" y="452834"/>
                    <a:pt x="500048" y="501517"/>
                  </a:cubicBezTo>
                  <a:cubicBezTo>
                    <a:pt x="496485" y="515765"/>
                    <a:pt x="498860" y="534763"/>
                    <a:pt x="505986" y="547824"/>
                  </a:cubicBezTo>
                  <a:cubicBezTo>
                    <a:pt x="554679" y="633315"/>
                    <a:pt x="605748" y="718806"/>
                    <a:pt x="655629" y="804296"/>
                  </a:cubicBezTo>
                  <a:cubicBezTo>
                    <a:pt x="661568" y="813796"/>
                    <a:pt x="666318" y="825670"/>
                    <a:pt x="666318" y="837544"/>
                  </a:cubicBezTo>
                  <a:cubicBezTo>
                    <a:pt x="667506" y="913535"/>
                    <a:pt x="667506" y="989527"/>
                    <a:pt x="666318" y="1065519"/>
                  </a:cubicBezTo>
                  <a:cubicBezTo>
                    <a:pt x="666318" y="1098766"/>
                    <a:pt x="649691" y="1124887"/>
                    <a:pt x="617625" y="1136761"/>
                  </a:cubicBezTo>
                  <a:cubicBezTo>
                    <a:pt x="585558" y="1147448"/>
                    <a:pt x="552304" y="1143886"/>
                    <a:pt x="530926" y="1116576"/>
                  </a:cubicBezTo>
                  <a:cubicBezTo>
                    <a:pt x="519050" y="1101140"/>
                    <a:pt x="511924" y="1079767"/>
                    <a:pt x="511924" y="1059582"/>
                  </a:cubicBezTo>
                  <a:cubicBezTo>
                    <a:pt x="509549" y="1002588"/>
                    <a:pt x="511924" y="944407"/>
                    <a:pt x="510736" y="887413"/>
                  </a:cubicBezTo>
                  <a:cubicBezTo>
                    <a:pt x="510736" y="871977"/>
                    <a:pt x="505986" y="854166"/>
                    <a:pt x="497672" y="839918"/>
                  </a:cubicBezTo>
                  <a:cubicBezTo>
                    <a:pt x="450166" y="755614"/>
                    <a:pt x="400285" y="672498"/>
                    <a:pt x="351592" y="588195"/>
                  </a:cubicBezTo>
                  <a:cubicBezTo>
                    <a:pt x="349216" y="583445"/>
                    <a:pt x="348029" y="577509"/>
                    <a:pt x="344466" y="576321"/>
                  </a:cubicBezTo>
                  <a:cubicBezTo>
                    <a:pt x="332589" y="570384"/>
                    <a:pt x="320713" y="565635"/>
                    <a:pt x="308836" y="559698"/>
                  </a:cubicBezTo>
                  <a:cubicBezTo>
                    <a:pt x="305273" y="570384"/>
                    <a:pt x="298147" y="579883"/>
                    <a:pt x="298147" y="590570"/>
                  </a:cubicBezTo>
                  <a:cubicBezTo>
                    <a:pt x="296960" y="747303"/>
                    <a:pt x="298147" y="902849"/>
                    <a:pt x="296960" y="1059582"/>
                  </a:cubicBezTo>
                  <a:cubicBezTo>
                    <a:pt x="296960" y="1122513"/>
                    <a:pt x="242328" y="1159321"/>
                    <a:pt x="187696" y="1135574"/>
                  </a:cubicBezTo>
                  <a:cubicBezTo>
                    <a:pt x="159193" y="1122513"/>
                    <a:pt x="142566" y="1101140"/>
                    <a:pt x="142566" y="1067893"/>
                  </a:cubicBezTo>
                  <a:cubicBezTo>
                    <a:pt x="142566" y="864853"/>
                    <a:pt x="141378" y="661812"/>
                    <a:pt x="143753" y="459959"/>
                  </a:cubicBezTo>
                  <a:cubicBezTo>
                    <a:pt x="143753" y="433836"/>
                    <a:pt x="159193" y="406527"/>
                    <a:pt x="163943" y="380405"/>
                  </a:cubicBezTo>
                  <a:cubicBezTo>
                    <a:pt x="166319" y="366156"/>
                    <a:pt x="165131" y="348346"/>
                    <a:pt x="158005" y="337659"/>
                  </a:cubicBezTo>
                  <a:cubicBezTo>
                    <a:pt x="112874" y="268792"/>
                    <a:pt x="65368" y="202299"/>
                    <a:pt x="19050" y="134619"/>
                  </a:cubicBezTo>
                  <a:cubicBezTo>
                    <a:pt x="-18955" y="78812"/>
                    <a:pt x="1235" y="33692"/>
                    <a:pt x="67744" y="26568"/>
                  </a:cubicBezTo>
                  <a:cubicBezTo>
                    <a:pt x="146129" y="18256"/>
                    <a:pt x="224513" y="8757"/>
                    <a:pt x="304086" y="445"/>
                  </a:cubicBezTo>
                  <a:cubicBezTo>
                    <a:pt x="318338" y="-742"/>
                    <a:pt x="333777" y="445"/>
                    <a:pt x="348029" y="4008"/>
                  </a:cubicBezTo>
                  <a:cubicBezTo>
                    <a:pt x="427601" y="28942"/>
                    <a:pt x="505986" y="53877"/>
                    <a:pt x="584371" y="81187"/>
                  </a:cubicBezTo>
                  <a:cubicBezTo>
                    <a:pt x="595060" y="84749"/>
                    <a:pt x="605748" y="95435"/>
                    <a:pt x="610499" y="106121"/>
                  </a:cubicBezTo>
                  <a:cubicBezTo>
                    <a:pt x="658005" y="221297"/>
                    <a:pt x="705511" y="336472"/>
                    <a:pt x="750641" y="452834"/>
                  </a:cubicBezTo>
                  <a:cubicBezTo>
                    <a:pt x="760143" y="476582"/>
                    <a:pt x="756580" y="505079"/>
                    <a:pt x="761330" y="531201"/>
                  </a:cubicBezTo>
                  <a:cubicBezTo>
                    <a:pt x="764893" y="552574"/>
                    <a:pt x="768456" y="575134"/>
                    <a:pt x="779145" y="594132"/>
                  </a:cubicBezTo>
                  <a:cubicBezTo>
                    <a:pt x="795772" y="625003"/>
                    <a:pt x="818337" y="653501"/>
                    <a:pt x="836152" y="684372"/>
                  </a:cubicBezTo>
                  <a:cubicBezTo>
                    <a:pt x="846841" y="702183"/>
                    <a:pt x="859905" y="708120"/>
                    <a:pt x="876532" y="693871"/>
                  </a:cubicBezTo>
                  <a:cubicBezTo>
                    <a:pt x="896722" y="676060"/>
                    <a:pt x="909786" y="683185"/>
                    <a:pt x="922850" y="703370"/>
                  </a:cubicBezTo>
                  <a:cubicBezTo>
                    <a:pt x="954917" y="748491"/>
                    <a:pt x="979857" y="793611"/>
                    <a:pt x="960855" y="851791"/>
                  </a:cubicBezTo>
                  <a:cubicBezTo>
                    <a:pt x="953729" y="874352"/>
                    <a:pt x="941853" y="882664"/>
                    <a:pt x="918100" y="879102"/>
                  </a:cubicBezTo>
                  <a:cubicBezTo>
                    <a:pt x="846841" y="870790"/>
                    <a:pt x="817150" y="818545"/>
                    <a:pt x="791021" y="763926"/>
                  </a:cubicBezTo>
                  <a:cubicBezTo>
                    <a:pt x="788646" y="759176"/>
                    <a:pt x="799335" y="743741"/>
                    <a:pt x="806461" y="738991"/>
                  </a:cubicBezTo>
                  <a:cubicBezTo>
                    <a:pt x="821900" y="728305"/>
                    <a:pt x="825463" y="719993"/>
                    <a:pt x="814774" y="703370"/>
                  </a:cubicBezTo>
                  <a:cubicBezTo>
                    <a:pt x="791021" y="668936"/>
                    <a:pt x="772019" y="632127"/>
                    <a:pt x="747078" y="598881"/>
                  </a:cubicBezTo>
                  <a:cubicBezTo>
                    <a:pt x="735202" y="583445"/>
                    <a:pt x="716200" y="571572"/>
                    <a:pt x="697197" y="564447"/>
                  </a:cubicBezTo>
                  <a:cubicBezTo>
                    <a:pt x="666318" y="552574"/>
                    <a:pt x="649691" y="531201"/>
                    <a:pt x="637815" y="502704"/>
                  </a:cubicBezTo>
                  <a:cubicBezTo>
                    <a:pt x="618813" y="454022"/>
                    <a:pt x="600998" y="405340"/>
                    <a:pt x="580808" y="355470"/>
                  </a:cubicBezTo>
                  <a:cubicBezTo>
                    <a:pt x="574869" y="342409"/>
                    <a:pt x="568931" y="332910"/>
                    <a:pt x="560618" y="31628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7" name="Google Shape;1267;p66"/>
            <p:cNvSpPr/>
            <p:nvPr/>
          </p:nvSpPr>
          <p:spPr>
            <a:xfrm>
              <a:off x="4590383" y="646852"/>
              <a:ext cx="2225652" cy="2825947"/>
            </a:xfrm>
            <a:custGeom>
              <a:rect b="b" l="l" r="r" t="t"/>
              <a:pathLst>
                <a:path extrusionOk="0" h="2825947" w="2225652">
                  <a:moveTo>
                    <a:pt x="714964" y="289719"/>
                  </a:moveTo>
                  <a:cubicBezTo>
                    <a:pt x="744655" y="265971"/>
                    <a:pt x="775534" y="243411"/>
                    <a:pt x="804038" y="218477"/>
                  </a:cubicBezTo>
                  <a:cubicBezTo>
                    <a:pt x="809976" y="213727"/>
                    <a:pt x="811164" y="200666"/>
                    <a:pt x="811164" y="191167"/>
                  </a:cubicBezTo>
                  <a:cubicBezTo>
                    <a:pt x="812351" y="156733"/>
                    <a:pt x="812351" y="122300"/>
                    <a:pt x="811164" y="87866"/>
                  </a:cubicBezTo>
                  <a:cubicBezTo>
                    <a:pt x="809976" y="64118"/>
                    <a:pt x="825415" y="65306"/>
                    <a:pt x="840855" y="66493"/>
                  </a:cubicBezTo>
                  <a:cubicBezTo>
                    <a:pt x="856294" y="67680"/>
                    <a:pt x="876484" y="59369"/>
                    <a:pt x="876484" y="87866"/>
                  </a:cubicBezTo>
                  <a:cubicBezTo>
                    <a:pt x="875296" y="110426"/>
                    <a:pt x="876484" y="131798"/>
                    <a:pt x="876484" y="154358"/>
                  </a:cubicBezTo>
                  <a:cubicBezTo>
                    <a:pt x="878859" y="155546"/>
                    <a:pt x="882422" y="155546"/>
                    <a:pt x="884798" y="156733"/>
                  </a:cubicBezTo>
                  <a:cubicBezTo>
                    <a:pt x="950118" y="104489"/>
                    <a:pt x="1016627" y="53432"/>
                    <a:pt x="1083135" y="0"/>
                  </a:cubicBezTo>
                  <a:cubicBezTo>
                    <a:pt x="1135391" y="41558"/>
                    <a:pt x="1187648" y="83116"/>
                    <a:pt x="1239904" y="124674"/>
                  </a:cubicBezTo>
                  <a:cubicBezTo>
                    <a:pt x="1308788" y="179293"/>
                    <a:pt x="1376484" y="235100"/>
                    <a:pt x="1446555" y="289719"/>
                  </a:cubicBezTo>
                  <a:cubicBezTo>
                    <a:pt x="1466745" y="305155"/>
                    <a:pt x="1473871" y="321778"/>
                    <a:pt x="1473871" y="347900"/>
                  </a:cubicBezTo>
                  <a:cubicBezTo>
                    <a:pt x="1472683" y="458326"/>
                    <a:pt x="1473871" y="569939"/>
                    <a:pt x="1472683" y="680365"/>
                  </a:cubicBezTo>
                  <a:cubicBezTo>
                    <a:pt x="1472683" y="705299"/>
                    <a:pt x="1479809" y="714799"/>
                    <a:pt x="1505938" y="714799"/>
                  </a:cubicBezTo>
                  <a:cubicBezTo>
                    <a:pt x="1593824" y="714799"/>
                    <a:pt x="1593824" y="715986"/>
                    <a:pt x="1593824" y="628120"/>
                  </a:cubicBezTo>
                  <a:cubicBezTo>
                    <a:pt x="1593824" y="594874"/>
                    <a:pt x="1593824" y="560440"/>
                    <a:pt x="1593824" y="527193"/>
                  </a:cubicBezTo>
                  <a:cubicBezTo>
                    <a:pt x="1593824" y="510570"/>
                    <a:pt x="1595011" y="495135"/>
                    <a:pt x="1571258" y="493947"/>
                  </a:cubicBezTo>
                  <a:cubicBezTo>
                    <a:pt x="1566508" y="493947"/>
                    <a:pt x="1559382" y="484448"/>
                    <a:pt x="1559382" y="480886"/>
                  </a:cubicBezTo>
                  <a:cubicBezTo>
                    <a:pt x="1559382" y="476137"/>
                    <a:pt x="1566508" y="470200"/>
                    <a:pt x="1572446" y="467825"/>
                  </a:cubicBezTo>
                  <a:cubicBezTo>
                    <a:pt x="1578384" y="465450"/>
                    <a:pt x="1585510" y="466638"/>
                    <a:pt x="1592636" y="466638"/>
                  </a:cubicBezTo>
                  <a:cubicBezTo>
                    <a:pt x="1733966" y="466638"/>
                    <a:pt x="1875296" y="466638"/>
                    <a:pt x="2016626" y="466638"/>
                  </a:cubicBezTo>
                  <a:cubicBezTo>
                    <a:pt x="2022564" y="466638"/>
                    <a:pt x="2029690" y="465450"/>
                    <a:pt x="2034441" y="467825"/>
                  </a:cubicBezTo>
                  <a:cubicBezTo>
                    <a:pt x="2041567" y="470200"/>
                    <a:pt x="2046317" y="476137"/>
                    <a:pt x="2052256" y="480886"/>
                  </a:cubicBezTo>
                  <a:cubicBezTo>
                    <a:pt x="2047505" y="485635"/>
                    <a:pt x="2042754" y="491572"/>
                    <a:pt x="2038004" y="496322"/>
                  </a:cubicBezTo>
                  <a:cubicBezTo>
                    <a:pt x="2030878" y="503446"/>
                    <a:pt x="2020189" y="511758"/>
                    <a:pt x="2020189" y="520070"/>
                  </a:cubicBezTo>
                  <a:cubicBezTo>
                    <a:pt x="2019001" y="577063"/>
                    <a:pt x="2020189" y="635244"/>
                    <a:pt x="2019001" y="692239"/>
                  </a:cubicBezTo>
                  <a:cubicBezTo>
                    <a:pt x="2019001" y="711236"/>
                    <a:pt x="2026127" y="715986"/>
                    <a:pt x="2043942" y="715986"/>
                  </a:cubicBezTo>
                  <a:cubicBezTo>
                    <a:pt x="2090260" y="715986"/>
                    <a:pt x="2136579" y="714799"/>
                    <a:pt x="2182897" y="715986"/>
                  </a:cubicBezTo>
                  <a:cubicBezTo>
                    <a:pt x="2195961" y="715986"/>
                    <a:pt x="2207838" y="720735"/>
                    <a:pt x="2225652" y="724297"/>
                  </a:cubicBezTo>
                  <a:cubicBezTo>
                    <a:pt x="2219714" y="732609"/>
                    <a:pt x="2217339" y="737359"/>
                    <a:pt x="2214963" y="737359"/>
                  </a:cubicBezTo>
                  <a:cubicBezTo>
                    <a:pt x="2174583" y="742108"/>
                    <a:pt x="2180522" y="771792"/>
                    <a:pt x="2180522" y="799102"/>
                  </a:cubicBezTo>
                  <a:cubicBezTo>
                    <a:pt x="2180522" y="1461656"/>
                    <a:pt x="2180522" y="2125397"/>
                    <a:pt x="2180522" y="2787952"/>
                  </a:cubicBezTo>
                  <a:cubicBezTo>
                    <a:pt x="2180522" y="2799825"/>
                    <a:pt x="2179334" y="2811699"/>
                    <a:pt x="2178146" y="2824760"/>
                  </a:cubicBezTo>
                  <a:cubicBezTo>
                    <a:pt x="2174583" y="2824760"/>
                    <a:pt x="2171021" y="2824760"/>
                    <a:pt x="2167457" y="2825948"/>
                  </a:cubicBezTo>
                  <a:cubicBezTo>
                    <a:pt x="2166270" y="2814074"/>
                    <a:pt x="2163895" y="2802200"/>
                    <a:pt x="2163895" y="2789139"/>
                  </a:cubicBezTo>
                  <a:cubicBezTo>
                    <a:pt x="2163895" y="2470923"/>
                    <a:pt x="2163895" y="2151520"/>
                    <a:pt x="2163895" y="1833304"/>
                  </a:cubicBezTo>
                  <a:cubicBezTo>
                    <a:pt x="2163895" y="1485404"/>
                    <a:pt x="2163895" y="1136316"/>
                    <a:pt x="2163895" y="788415"/>
                  </a:cubicBezTo>
                  <a:cubicBezTo>
                    <a:pt x="2163895" y="745670"/>
                    <a:pt x="2163895" y="745670"/>
                    <a:pt x="2122327" y="745670"/>
                  </a:cubicBezTo>
                  <a:cubicBezTo>
                    <a:pt x="1918051" y="745670"/>
                    <a:pt x="1714964" y="745670"/>
                    <a:pt x="1510688" y="744483"/>
                  </a:cubicBezTo>
                  <a:cubicBezTo>
                    <a:pt x="1479809" y="744483"/>
                    <a:pt x="1472683" y="753982"/>
                    <a:pt x="1472683" y="783666"/>
                  </a:cubicBezTo>
                  <a:cubicBezTo>
                    <a:pt x="1473871" y="1236055"/>
                    <a:pt x="1472683" y="1688444"/>
                    <a:pt x="1472683" y="2139646"/>
                  </a:cubicBezTo>
                  <a:cubicBezTo>
                    <a:pt x="1472683" y="2152707"/>
                    <a:pt x="1470308" y="2164581"/>
                    <a:pt x="1469120" y="2177642"/>
                  </a:cubicBezTo>
                  <a:cubicBezTo>
                    <a:pt x="1465557" y="2177642"/>
                    <a:pt x="1461995" y="2177642"/>
                    <a:pt x="1458432" y="2177642"/>
                  </a:cubicBezTo>
                  <a:cubicBezTo>
                    <a:pt x="1457244" y="2164581"/>
                    <a:pt x="1454869" y="2152707"/>
                    <a:pt x="1454869" y="2139646"/>
                  </a:cubicBezTo>
                  <a:cubicBezTo>
                    <a:pt x="1454869" y="1555458"/>
                    <a:pt x="1454869" y="970084"/>
                    <a:pt x="1454869" y="385896"/>
                  </a:cubicBezTo>
                  <a:cubicBezTo>
                    <a:pt x="1454869" y="340776"/>
                    <a:pt x="1454869" y="340776"/>
                    <a:pt x="1409738" y="340776"/>
                  </a:cubicBezTo>
                  <a:cubicBezTo>
                    <a:pt x="1188836" y="340776"/>
                    <a:pt x="967933" y="340776"/>
                    <a:pt x="748218" y="340776"/>
                  </a:cubicBezTo>
                  <a:cubicBezTo>
                    <a:pt x="709026" y="340776"/>
                    <a:pt x="709026" y="340776"/>
                    <a:pt x="709026" y="379959"/>
                  </a:cubicBezTo>
                  <a:cubicBezTo>
                    <a:pt x="709026" y="672053"/>
                    <a:pt x="709026" y="964147"/>
                    <a:pt x="709026" y="1255053"/>
                  </a:cubicBezTo>
                  <a:cubicBezTo>
                    <a:pt x="709026" y="1268114"/>
                    <a:pt x="706651" y="1281175"/>
                    <a:pt x="705463" y="1294236"/>
                  </a:cubicBezTo>
                  <a:cubicBezTo>
                    <a:pt x="701900" y="1294236"/>
                    <a:pt x="698337" y="1294236"/>
                    <a:pt x="694774" y="1295424"/>
                  </a:cubicBezTo>
                  <a:cubicBezTo>
                    <a:pt x="693586" y="1283550"/>
                    <a:pt x="690023" y="1270489"/>
                    <a:pt x="690023" y="1258615"/>
                  </a:cubicBezTo>
                  <a:cubicBezTo>
                    <a:pt x="690023" y="964147"/>
                    <a:pt x="690023" y="668491"/>
                    <a:pt x="690023" y="374022"/>
                  </a:cubicBezTo>
                  <a:cubicBezTo>
                    <a:pt x="690023" y="277845"/>
                    <a:pt x="688836" y="181668"/>
                    <a:pt x="691211" y="86678"/>
                  </a:cubicBezTo>
                  <a:cubicBezTo>
                    <a:pt x="691211" y="56994"/>
                    <a:pt x="681710" y="51057"/>
                    <a:pt x="653206" y="51057"/>
                  </a:cubicBezTo>
                  <a:cubicBezTo>
                    <a:pt x="465558" y="52244"/>
                    <a:pt x="276722" y="52244"/>
                    <a:pt x="89074" y="51057"/>
                  </a:cubicBezTo>
                  <a:cubicBezTo>
                    <a:pt x="60570" y="51057"/>
                    <a:pt x="52256" y="60556"/>
                    <a:pt x="52256" y="87866"/>
                  </a:cubicBezTo>
                  <a:cubicBezTo>
                    <a:pt x="53444" y="580625"/>
                    <a:pt x="52256" y="1073385"/>
                    <a:pt x="52256" y="1566145"/>
                  </a:cubicBezTo>
                  <a:cubicBezTo>
                    <a:pt x="52256" y="1579206"/>
                    <a:pt x="49881" y="1592267"/>
                    <a:pt x="48694" y="1604141"/>
                  </a:cubicBezTo>
                  <a:cubicBezTo>
                    <a:pt x="45131" y="1604141"/>
                    <a:pt x="41568" y="1604141"/>
                    <a:pt x="38005" y="1604141"/>
                  </a:cubicBezTo>
                  <a:cubicBezTo>
                    <a:pt x="36817" y="1592267"/>
                    <a:pt x="34442" y="1579206"/>
                    <a:pt x="34442" y="1567332"/>
                  </a:cubicBezTo>
                  <a:cubicBezTo>
                    <a:pt x="34442" y="1158876"/>
                    <a:pt x="34442" y="750420"/>
                    <a:pt x="34442" y="341964"/>
                  </a:cubicBezTo>
                  <a:cubicBezTo>
                    <a:pt x="34442" y="255285"/>
                    <a:pt x="34442" y="167420"/>
                    <a:pt x="34442" y="80742"/>
                  </a:cubicBezTo>
                  <a:cubicBezTo>
                    <a:pt x="34442" y="65306"/>
                    <a:pt x="34442" y="51057"/>
                    <a:pt x="13064" y="49870"/>
                  </a:cubicBezTo>
                  <a:cubicBezTo>
                    <a:pt x="8313" y="49870"/>
                    <a:pt x="3563" y="41558"/>
                    <a:pt x="0" y="37996"/>
                  </a:cubicBezTo>
                  <a:cubicBezTo>
                    <a:pt x="4751" y="33247"/>
                    <a:pt x="9501" y="26122"/>
                    <a:pt x="15439" y="23747"/>
                  </a:cubicBezTo>
                  <a:cubicBezTo>
                    <a:pt x="23753" y="21373"/>
                    <a:pt x="33254" y="22560"/>
                    <a:pt x="41568" y="22560"/>
                  </a:cubicBezTo>
                  <a:cubicBezTo>
                    <a:pt x="262470" y="22560"/>
                    <a:pt x="483373" y="22560"/>
                    <a:pt x="703088" y="22560"/>
                  </a:cubicBezTo>
                  <a:cubicBezTo>
                    <a:pt x="710214" y="22560"/>
                    <a:pt x="717339" y="21373"/>
                    <a:pt x="723278" y="23747"/>
                  </a:cubicBezTo>
                  <a:cubicBezTo>
                    <a:pt x="730403" y="26122"/>
                    <a:pt x="736342" y="33247"/>
                    <a:pt x="742280" y="37996"/>
                  </a:cubicBezTo>
                  <a:cubicBezTo>
                    <a:pt x="736342" y="42745"/>
                    <a:pt x="731591" y="47495"/>
                    <a:pt x="726841" y="52244"/>
                  </a:cubicBezTo>
                  <a:cubicBezTo>
                    <a:pt x="720902" y="58181"/>
                    <a:pt x="709026" y="64118"/>
                    <a:pt x="709026" y="70055"/>
                  </a:cubicBezTo>
                  <a:cubicBezTo>
                    <a:pt x="707838" y="142485"/>
                    <a:pt x="707838" y="216102"/>
                    <a:pt x="707838" y="288532"/>
                  </a:cubicBezTo>
                  <a:cubicBezTo>
                    <a:pt x="710214" y="286157"/>
                    <a:pt x="712589" y="288532"/>
                    <a:pt x="714964" y="289719"/>
                  </a:cubicBezTo>
                  <a:close/>
                  <a:moveTo>
                    <a:pt x="1442992" y="317029"/>
                  </a:moveTo>
                  <a:cubicBezTo>
                    <a:pt x="1433491" y="306342"/>
                    <a:pt x="1428741" y="301593"/>
                    <a:pt x="1423990" y="296843"/>
                  </a:cubicBezTo>
                  <a:cubicBezTo>
                    <a:pt x="1318289" y="212540"/>
                    <a:pt x="1212588" y="128236"/>
                    <a:pt x="1106888" y="42745"/>
                  </a:cubicBezTo>
                  <a:cubicBezTo>
                    <a:pt x="1087885" y="27310"/>
                    <a:pt x="1076009" y="26122"/>
                    <a:pt x="1057007" y="41558"/>
                  </a:cubicBezTo>
                  <a:cubicBezTo>
                    <a:pt x="951306" y="127049"/>
                    <a:pt x="845605" y="210165"/>
                    <a:pt x="738717" y="293281"/>
                  </a:cubicBezTo>
                  <a:cubicBezTo>
                    <a:pt x="731591" y="298031"/>
                    <a:pt x="723278" y="300406"/>
                    <a:pt x="714964" y="305155"/>
                  </a:cubicBezTo>
                  <a:cubicBezTo>
                    <a:pt x="717339" y="308717"/>
                    <a:pt x="720902" y="312279"/>
                    <a:pt x="723278" y="315841"/>
                  </a:cubicBezTo>
                  <a:cubicBezTo>
                    <a:pt x="960807" y="317029"/>
                    <a:pt x="1198337" y="317029"/>
                    <a:pt x="1442992" y="317029"/>
                  </a:cubicBezTo>
                  <a:close/>
                  <a:moveTo>
                    <a:pt x="1804037" y="713611"/>
                  </a:moveTo>
                  <a:cubicBezTo>
                    <a:pt x="1859857" y="713611"/>
                    <a:pt x="1916864" y="713611"/>
                    <a:pt x="1972683" y="713611"/>
                  </a:cubicBezTo>
                  <a:cubicBezTo>
                    <a:pt x="1991686" y="713611"/>
                    <a:pt x="1998812" y="707674"/>
                    <a:pt x="1998812" y="687489"/>
                  </a:cubicBezTo>
                  <a:cubicBezTo>
                    <a:pt x="1998812" y="631683"/>
                    <a:pt x="1998812" y="577063"/>
                    <a:pt x="1998812" y="521257"/>
                  </a:cubicBezTo>
                  <a:cubicBezTo>
                    <a:pt x="1998812" y="501071"/>
                    <a:pt x="1991686" y="492760"/>
                    <a:pt x="1971496" y="493947"/>
                  </a:cubicBezTo>
                  <a:cubicBezTo>
                    <a:pt x="1859857" y="495135"/>
                    <a:pt x="1748218" y="495135"/>
                    <a:pt x="1636579" y="493947"/>
                  </a:cubicBezTo>
                  <a:cubicBezTo>
                    <a:pt x="1616389" y="493947"/>
                    <a:pt x="1608075" y="501071"/>
                    <a:pt x="1608075" y="521257"/>
                  </a:cubicBezTo>
                  <a:cubicBezTo>
                    <a:pt x="1609263" y="575876"/>
                    <a:pt x="1609263" y="629308"/>
                    <a:pt x="1608075" y="683927"/>
                  </a:cubicBezTo>
                  <a:cubicBezTo>
                    <a:pt x="1608075" y="705299"/>
                    <a:pt x="1615201" y="713611"/>
                    <a:pt x="1636579" y="713611"/>
                  </a:cubicBezTo>
                  <a:cubicBezTo>
                    <a:pt x="1693586" y="712424"/>
                    <a:pt x="1749405" y="713611"/>
                    <a:pt x="1804037" y="713611"/>
                  </a:cubicBezTo>
                  <a:close/>
                  <a:moveTo>
                    <a:pt x="831354" y="184043"/>
                  </a:moveTo>
                  <a:cubicBezTo>
                    <a:pt x="839667" y="181668"/>
                    <a:pt x="844418" y="180481"/>
                    <a:pt x="846793" y="179293"/>
                  </a:cubicBezTo>
                  <a:cubicBezTo>
                    <a:pt x="857482" y="169795"/>
                    <a:pt x="863420" y="99739"/>
                    <a:pt x="853919" y="89053"/>
                  </a:cubicBezTo>
                  <a:cubicBezTo>
                    <a:pt x="851544" y="85491"/>
                    <a:pt x="844418" y="84304"/>
                    <a:pt x="840855" y="84304"/>
                  </a:cubicBezTo>
                  <a:cubicBezTo>
                    <a:pt x="837292" y="85491"/>
                    <a:pt x="831354" y="90240"/>
                    <a:pt x="831354" y="93802"/>
                  </a:cubicBezTo>
                  <a:cubicBezTo>
                    <a:pt x="831354" y="123487"/>
                    <a:pt x="831354" y="151984"/>
                    <a:pt x="831354" y="184043"/>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8" name="Google Shape;1268;p66"/>
            <p:cNvSpPr/>
            <p:nvPr/>
          </p:nvSpPr>
          <p:spPr>
            <a:xfrm>
              <a:off x="6256527" y="2999038"/>
              <a:ext cx="260221" cy="461888"/>
            </a:xfrm>
            <a:custGeom>
              <a:rect b="b" l="l" r="r" t="t"/>
              <a:pathLst>
                <a:path extrusionOk="0" h="461888" w="260221">
                  <a:moveTo>
                    <a:pt x="142644" y="2375"/>
                  </a:moveTo>
                  <a:cubicBezTo>
                    <a:pt x="142644" y="26122"/>
                    <a:pt x="142644" y="49870"/>
                    <a:pt x="142644" y="74804"/>
                  </a:cubicBezTo>
                  <a:cubicBezTo>
                    <a:pt x="142644" y="92615"/>
                    <a:pt x="149770" y="99740"/>
                    <a:pt x="167585" y="98552"/>
                  </a:cubicBezTo>
                  <a:cubicBezTo>
                    <a:pt x="190150" y="97365"/>
                    <a:pt x="212715" y="98552"/>
                    <a:pt x="235281" y="98552"/>
                  </a:cubicBezTo>
                  <a:cubicBezTo>
                    <a:pt x="253095" y="98552"/>
                    <a:pt x="260221" y="104489"/>
                    <a:pt x="260221" y="122299"/>
                  </a:cubicBezTo>
                  <a:cubicBezTo>
                    <a:pt x="259034" y="227976"/>
                    <a:pt x="259034" y="333651"/>
                    <a:pt x="257846" y="439328"/>
                  </a:cubicBezTo>
                  <a:cubicBezTo>
                    <a:pt x="257846" y="455951"/>
                    <a:pt x="250720" y="461888"/>
                    <a:pt x="234093" y="461888"/>
                  </a:cubicBezTo>
                  <a:cubicBezTo>
                    <a:pt x="164022" y="461888"/>
                    <a:pt x="93951" y="461888"/>
                    <a:pt x="23879" y="461888"/>
                  </a:cubicBezTo>
                  <a:cubicBezTo>
                    <a:pt x="6065" y="461888"/>
                    <a:pt x="-1061" y="454764"/>
                    <a:pt x="126" y="436953"/>
                  </a:cubicBezTo>
                  <a:cubicBezTo>
                    <a:pt x="1314" y="332464"/>
                    <a:pt x="2502" y="226788"/>
                    <a:pt x="3689" y="122299"/>
                  </a:cubicBezTo>
                  <a:cubicBezTo>
                    <a:pt x="3689" y="102114"/>
                    <a:pt x="13190" y="97365"/>
                    <a:pt x="31005" y="97365"/>
                  </a:cubicBezTo>
                  <a:cubicBezTo>
                    <a:pt x="52383" y="98552"/>
                    <a:pt x="74948" y="97365"/>
                    <a:pt x="96326" y="97365"/>
                  </a:cubicBezTo>
                  <a:cubicBezTo>
                    <a:pt x="116516" y="98552"/>
                    <a:pt x="124829" y="90240"/>
                    <a:pt x="124829" y="68867"/>
                  </a:cubicBezTo>
                  <a:cubicBezTo>
                    <a:pt x="124829" y="46308"/>
                    <a:pt x="128392" y="22560"/>
                    <a:pt x="130768" y="0"/>
                  </a:cubicBezTo>
                  <a:cubicBezTo>
                    <a:pt x="134330" y="1187"/>
                    <a:pt x="139081" y="2375"/>
                    <a:pt x="142644"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9" name="Google Shape;1269;p66"/>
            <p:cNvSpPr/>
            <p:nvPr/>
          </p:nvSpPr>
          <p:spPr>
            <a:xfrm>
              <a:off x="5032173" y="2034875"/>
              <a:ext cx="308819" cy="308747"/>
            </a:xfrm>
            <a:custGeom>
              <a:rect b="b" l="l" r="r" t="t"/>
              <a:pathLst>
                <a:path extrusionOk="0" h="308747" w="308819">
                  <a:moveTo>
                    <a:pt x="308804" y="156749"/>
                  </a:moveTo>
                  <a:cubicBezTo>
                    <a:pt x="307616" y="242240"/>
                    <a:pt x="237545" y="309920"/>
                    <a:pt x="152034" y="308733"/>
                  </a:cubicBezTo>
                  <a:cubicBezTo>
                    <a:pt x="67711" y="307546"/>
                    <a:pt x="-1172" y="236303"/>
                    <a:pt x="15" y="150812"/>
                  </a:cubicBezTo>
                  <a:cubicBezTo>
                    <a:pt x="1203" y="65321"/>
                    <a:pt x="71274" y="-1171"/>
                    <a:pt x="157972" y="16"/>
                  </a:cubicBezTo>
                  <a:cubicBezTo>
                    <a:pt x="244671" y="1203"/>
                    <a:pt x="309991" y="68883"/>
                    <a:pt x="308804" y="15674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0" name="Google Shape;1270;p66"/>
            <p:cNvSpPr/>
            <p:nvPr/>
          </p:nvSpPr>
          <p:spPr>
            <a:xfrm>
              <a:off x="5610041" y="3187830"/>
              <a:ext cx="472571" cy="270720"/>
            </a:xfrm>
            <a:custGeom>
              <a:rect b="b" l="l" r="r" t="t"/>
              <a:pathLst>
                <a:path extrusionOk="0" h="270720" w="472571">
                  <a:moveTo>
                    <a:pt x="241624" y="1187"/>
                  </a:moveTo>
                  <a:cubicBezTo>
                    <a:pt x="243999" y="29684"/>
                    <a:pt x="249938" y="58181"/>
                    <a:pt x="248750" y="86678"/>
                  </a:cubicBezTo>
                  <a:cubicBezTo>
                    <a:pt x="247562" y="116362"/>
                    <a:pt x="252313" y="134173"/>
                    <a:pt x="282004" y="149609"/>
                  </a:cubicBezTo>
                  <a:cubicBezTo>
                    <a:pt x="310508" y="165044"/>
                    <a:pt x="337824" y="175731"/>
                    <a:pt x="369890" y="179293"/>
                  </a:cubicBezTo>
                  <a:cubicBezTo>
                    <a:pt x="393643" y="181668"/>
                    <a:pt x="418584" y="189980"/>
                    <a:pt x="439961" y="200666"/>
                  </a:cubicBezTo>
                  <a:cubicBezTo>
                    <a:pt x="451838" y="206602"/>
                    <a:pt x="462527" y="220851"/>
                    <a:pt x="468465" y="232725"/>
                  </a:cubicBezTo>
                  <a:cubicBezTo>
                    <a:pt x="479154" y="256472"/>
                    <a:pt x="468465" y="270721"/>
                    <a:pt x="442337" y="270721"/>
                  </a:cubicBezTo>
                  <a:cubicBezTo>
                    <a:pt x="306945" y="270721"/>
                    <a:pt x="171553" y="270721"/>
                    <a:pt x="36161" y="270721"/>
                  </a:cubicBezTo>
                  <a:cubicBezTo>
                    <a:pt x="1719" y="270721"/>
                    <a:pt x="-11345" y="249348"/>
                    <a:pt x="11221" y="223226"/>
                  </a:cubicBezTo>
                  <a:cubicBezTo>
                    <a:pt x="27848" y="204228"/>
                    <a:pt x="53976" y="191167"/>
                    <a:pt x="77729" y="184043"/>
                  </a:cubicBezTo>
                  <a:cubicBezTo>
                    <a:pt x="113358" y="172169"/>
                    <a:pt x="148988" y="159108"/>
                    <a:pt x="183429" y="146047"/>
                  </a:cubicBezTo>
                  <a:cubicBezTo>
                    <a:pt x="233311" y="128236"/>
                    <a:pt x="227372" y="97364"/>
                    <a:pt x="228560" y="62931"/>
                  </a:cubicBezTo>
                  <a:cubicBezTo>
                    <a:pt x="229748" y="41558"/>
                    <a:pt x="228560" y="21373"/>
                    <a:pt x="228560" y="0"/>
                  </a:cubicBezTo>
                  <a:cubicBezTo>
                    <a:pt x="232123" y="2374"/>
                    <a:pt x="236874" y="1187"/>
                    <a:pt x="241624" y="118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1" name="Google Shape;1271;p66"/>
            <p:cNvSpPr/>
            <p:nvPr/>
          </p:nvSpPr>
          <p:spPr>
            <a:xfrm>
              <a:off x="5688958" y="3060781"/>
              <a:ext cx="134465" cy="123453"/>
            </a:xfrm>
            <a:custGeom>
              <a:rect b="b" l="l" r="r" t="t"/>
              <a:pathLst>
                <a:path extrusionOk="0" h="123453" w="134465">
                  <a:moveTo>
                    <a:pt x="9501" y="0"/>
                  </a:moveTo>
                  <a:cubicBezTo>
                    <a:pt x="42755" y="13061"/>
                    <a:pt x="77197" y="23747"/>
                    <a:pt x="109264" y="40370"/>
                  </a:cubicBezTo>
                  <a:cubicBezTo>
                    <a:pt x="122328" y="47495"/>
                    <a:pt x="136580" y="68867"/>
                    <a:pt x="134204" y="81928"/>
                  </a:cubicBezTo>
                  <a:cubicBezTo>
                    <a:pt x="131829" y="97365"/>
                    <a:pt x="116390" y="116362"/>
                    <a:pt x="102138" y="122299"/>
                  </a:cubicBezTo>
                  <a:cubicBezTo>
                    <a:pt x="90261" y="127049"/>
                    <a:pt x="66508" y="116362"/>
                    <a:pt x="58195" y="104489"/>
                  </a:cubicBezTo>
                  <a:cubicBezTo>
                    <a:pt x="35629" y="75991"/>
                    <a:pt x="19002" y="42745"/>
                    <a:pt x="0" y="10686"/>
                  </a:cubicBezTo>
                  <a:cubicBezTo>
                    <a:pt x="2375" y="7124"/>
                    <a:pt x="5938" y="3562"/>
                    <a:pt x="9501"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2" name="Google Shape;1272;p66"/>
            <p:cNvSpPr/>
            <p:nvPr/>
          </p:nvSpPr>
          <p:spPr>
            <a:xfrm>
              <a:off x="5875343" y="3080967"/>
              <a:ext cx="136654" cy="116674"/>
            </a:xfrm>
            <a:custGeom>
              <a:rect b="b" l="l" r="r" t="t"/>
              <a:pathLst>
                <a:path extrusionOk="0" h="116674" w="136654">
                  <a:moveTo>
                    <a:pt x="136655" y="14248"/>
                  </a:moveTo>
                  <a:cubicBezTo>
                    <a:pt x="116465" y="43932"/>
                    <a:pt x="98650" y="75991"/>
                    <a:pt x="74897" y="102114"/>
                  </a:cubicBezTo>
                  <a:cubicBezTo>
                    <a:pt x="65396" y="112800"/>
                    <a:pt x="41643" y="119924"/>
                    <a:pt x="28579" y="115175"/>
                  </a:cubicBezTo>
                  <a:cubicBezTo>
                    <a:pt x="15515" y="110426"/>
                    <a:pt x="75" y="90240"/>
                    <a:pt x="75" y="75991"/>
                  </a:cubicBezTo>
                  <a:cubicBezTo>
                    <a:pt x="-1112" y="62931"/>
                    <a:pt x="11952" y="41558"/>
                    <a:pt x="25016" y="35621"/>
                  </a:cubicBezTo>
                  <a:cubicBezTo>
                    <a:pt x="58270" y="20185"/>
                    <a:pt x="93899" y="11874"/>
                    <a:pt x="129529" y="0"/>
                  </a:cubicBezTo>
                  <a:cubicBezTo>
                    <a:pt x="131904" y="5937"/>
                    <a:pt x="134280" y="9499"/>
                    <a:pt x="136655" y="14248"/>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3" name="Google Shape;1273;p66"/>
            <p:cNvSpPr/>
            <p:nvPr/>
          </p:nvSpPr>
          <p:spPr>
            <a:xfrm>
              <a:off x="5407188" y="1409146"/>
              <a:ext cx="191508" cy="175731"/>
            </a:xfrm>
            <a:custGeom>
              <a:rect b="b" l="l" r="r" t="t"/>
              <a:pathLst>
                <a:path extrusionOk="0" h="175731" w="191508">
                  <a:moveTo>
                    <a:pt x="297" y="0"/>
                  </a:moveTo>
                  <a:cubicBezTo>
                    <a:pt x="65618" y="0"/>
                    <a:pt x="127375" y="0"/>
                    <a:pt x="191508" y="0"/>
                  </a:cubicBezTo>
                  <a:cubicBezTo>
                    <a:pt x="191508" y="58181"/>
                    <a:pt x="191508" y="115175"/>
                    <a:pt x="191508" y="175731"/>
                  </a:cubicBezTo>
                  <a:cubicBezTo>
                    <a:pt x="132126" y="175731"/>
                    <a:pt x="72743" y="175731"/>
                    <a:pt x="14549" y="175731"/>
                  </a:cubicBezTo>
                  <a:cubicBezTo>
                    <a:pt x="9798" y="175731"/>
                    <a:pt x="1484" y="168607"/>
                    <a:pt x="1484" y="163857"/>
                  </a:cubicBezTo>
                  <a:cubicBezTo>
                    <a:pt x="-891" y="110426"/>
                    <a:pt x="297" y="55806"/>
                    <a:pt x="297" y="0"/>
                  </a:cubicBezTo>
                  <a:close/>
                  <a:moveTo>
                    <a:pt x="98872" y="8311"/>
                  </a:moveTo>
                  <a:cubicBezTo>
                    <a:pt x="76306" y="8311"/>
                    <a:pt x="52553" y="5937"/>
                    <a:pt x="31176" y="9499"/>
                  </a:cubicBezTo>
                  <a:cubicBezTo>
                    <a:pt x="22862" y="10686"/>
                    <a:pt x="10986" y="22560"/>
                    <a:pt x="10986" y="29684"/>
                  </a:cubicBezTo>
                  <a:cubicBezTo>
                    <a:pt x="8610" y="67680"/>
                    <a:pt x="8610" y="106864"/>
                    <a:pt x="10986" y="144859"/>
                  </a:cubicBezTo>
                  <a:cubicBezTo>
                    <a:pt x="10986" y="151984"/>
                    <a:pt x="24050" y="163857"/>
                    <a:pt x="31176" y="165045"/>
                  </a:cubicBezTo>
                  <a:cubicBezTo>
                    <a:pt x="57304" y="167420"/>
                    <a:pt x="84620" y="166232"/>
                    <a:pt x="110748" y="166232"/>
                  </a:cubicBezTo>
                  <a:cubicBezTo>
                    <a:pt x="183195" y="166232"/>
                    <a:pt x="183195" y="166232"/>
                    <a:pt x="183195" y="92615"/>
                  </a:cubicBezTo>
                  <a:cubicBezTo>
                    <a:pt x="183195" y="8311"/>
                    <a:pt x="183195" y="8311"/>
                    <a:pt x="98872" y="8311"/>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4" name="Google Shape;1274;p66"/>
            <p:cNvSpPr/>
            <p:nvPr/>
          </p:nvSpPr>
          <p:spPr>
            <a:xfrm>
              <a:off x="5408673" y="1694115"/>
              <a:ext cx="190023" cy="173356"/>
            </a:xfrm>
            <a:custGeom>
              <a:rect b="b" l="l" r="r" t="t"/>
              <a:pathLst>
                <a:path extrusionOk="0" h="173356" w="190023">
                  <a:moveTo>
                    <a:pt x="0" y="173357"/>
                  </a:moveTo>
                  <a:cubicBezTo>
                    <a:pt x="0" y="113988"/>
                    <a:pt x="0" y="58181"/>
                    <a:pt x="0" y="0"/>
                  </a:cubicBezTo>
                  <a:cubicBezTo>
                    <a:pt x="64133" y="0"/>
                    <a:pt x="125891" y="0"/>
                    <a:pt x="190024" y="0"/>
                  </a:cubicBezTo>
                  <a:cubicBezTo>
                    <a:pt x="190024" y="58181"/>
                    <a:pt x="190024" y="113988"/>
                    <a:pt x="190024" y="173357"/>
                  </a:cubicBezTo>
                  <a:cubicBezTo>
                    <a:pt x="127078" y="173357"/>
                    <a:pt x="65321" y="173357"/>
                    <a:pt x="0" y="173357"/>
                  </a:cubicBezTo>
                  <a:close/>
                  <a:moveTo>
                    <a:pt x="93824" y="166232"/>
                  </a:moveTo>
                  <a:cubicBezTo>
                    <a:pt x="115202" y="166232"/>
                    <a:pt x="137767" y="166232"/>
                    <a:pt x="159145" y="166232"/>
                  </a:cubicBezTo>
                  <a:cubicBezTo>
                    <a:pt x="175772" y="167420"/>
                    <a:pt x="181710" y="159108"/>
                    <a:pt x="181710" y="143672"/>
                  </a:cubicBezTo>
                  <a:cubicBezTo>
                    <a:pt x="180522" y="105676"/>
                    <a:pt x="180522" y="68867"/>
                    <a:pt x="181710" y="30872"/>
                  </a:cubicBezTo>
                  <a:cubicBezTo>
                    <a:pt x="181710" y="14248"/>
                    <a:pt x="175772" y="8311"/>
                    <a:pt x="159145" y="8311"/>
                  </a:cubicBezTo>
                  <a:cubicBezTo>
                    <a:pt x="115202" y="8311"/>
                    <a:pt x="72447" y="7124"/>
                    <a:pt x="28504" y="9499"/>
                  </a:cubicBezTo>
                  <a:cubicBezTo>
                    <a:pt x="21378" y="9499"/>
                    <a:pt x="8313" y="22560"/>
                    <a:pt x="8313" y="29684"/>
                  </a:cubicBezTo>
                  <a:cubicBezTo>
                    <a:pt x="5938" y="67680"/>
                    <a:pt x="5938" y="106864"/>
                    <a:pt x="8313" y="144859"/>
                  </a:cubicBezTo>
                  <a:cubicBezTo>
                    <a:pt x="8313" y="151984"/>
                    <a:pt x="21378" y="163857"/>
                    <a:pt x="28504" y="165045"/>
                  </a:cubicBezTo>
                  <a:cubicBezTo>
                    <a:pt x="51069" y="167420"/>
                    <a:pt x="72447" y="166232"/>
                    <a:pt x="93824" y="166232"/>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5" name="Google Shape;1275;p66"/>
            <p:cNvSpPr/>
            <p:nvPr/>
          </p:nvSpPr>
          <p:spPr>
            <a:xfrm>
              <a:off x="5717164" y="1407958"/>
              <a:ext cx="193586" cy="178996"/>
            </a:xfrm>
            <a:custGeom>
              <a:rect b="b" l="l" r="r" t="t"/>
              <a:pathLst>
                <a:path extrusionOk="0" h="178996" w="193586">
                  <a:moveTo>
                    <a:pt x="297" y="0"/>
                  </a:moveTo>
                  <a:cubicBezTo>
                    <a:pt x="62055" y="0"/>
                    <a:pt x="120249" y="0"/>
                    <a:pt x="178444" y="1187"/>
                  </a:cubicBezTo>
                  <a:cubicBezTo>
                    <a:pt x="183195" y="1187"/>
                    <a:pt x="192696" y="11874"/>
                    <a:pt x="192696" y="17811"/>
                  </a:cubicBezTo>
                  <a:cubicBezTo>
                    <a:pt x="193884" y="65306"/>
                    <a:pt x="193884" y="112800"/>
                    <a:pt x="192696" y="160295"/>
                  </a:cubicBezTo>
                  <a:cubicBezTo>
                    <a:pt x="192696" y="166232"/>
                    <a:pt x="180819" y="178106"/>
                    <a:pt x="173694" y="178106"/>
                  </a:cubicBezTo>
                  <a:cubicBezTo>
                    <a:pt x="122625" y="179293"/>
                    <a:pt x="71556" y="179293"/>
                    <a:pt x="19299" y="178106"/>
                  </a:cubicBezTo>
                  <a:cubicBezTo>
                    <a:pt x="13361" y="178106"/>
                    <a:pt x="1485" y="169794"/>
                    <a:pt x="1485" y="165045"/>
                  </a:cubicBezTo>
                  <a:cubicBezTo>
                    <a:pt x="-891" y="110426"/>
                    <a:pt x="297" y="56994"/>
                    <a:pt x="297" y="0"/>
                  </a:cubicBezTo>
                  <a:close/>
                  <a:moveTo>
                    <a:pt x="95309" y="167420"/>
                  </a:moveTo>
                  <a:cubicBezTo>
                    <a:pt x="116686" y="167420"/>
                    <a:pt x="139252" y="167420"/>
                    <a:pt x="160629" y="167420"/>
                  </a:cubicBezTo>
                  <a:cubicBezTo>
                    <a:pt x="177257" y="167420"/>
                    <a:pt x="184382" y="161483"/>
                    <a:pt x="183195" y="144860"/>
                  </a:cubicBezTo>
                  <a:cubicBezTo>
                    <a:pt x="183195" y="106864"/>
                    <a:pt x="182007" y="70055"/>
                    <a:pt x="183195" y="32059"/>
                  </a:cubicBezTo>
                  <a:cubicBezTo>
                    <a:pt x="183195" y="13061"/>
                    <a:pt x="174881" y="8312"/>
                    <a:pt x="158254" y="8312"/>
                  </a:cubicBezTo>
                  <a:cubicBezTo>
                    <a:pt x="116686" y="9499"/>
                    <a:pt x="75119" y="9499"/>
                    <a:pt x="33551" y="8312"/>
                  </a:cubicBezTo>
                  <a:cubicBezTo>
                    <a:pt x="15736" y="8312"/>
                    <a:pt x="8610" y="14249"/>
                    <a:pt x="8610" y="32059"/>
                  </a:cubicBezTo>
                  <a:cubicBezTo>
                    <a:pt x="9798" y="68867"/>
                    <a:pt x="9798" y="105676"/>
                    <a:pt x="8610" y="141297"/>
                  </a:cubicBezTo>
                  <a:cubicBezTo>
                    <a:pt x="8610" y="161483"/>
                    <a:pt x="16924" y="167420"/>
                    <a:pt x="35926" y="166232"/>
                  </a:cubicBezTo>
                  <a:cubicBezTo>
                    <a:pt x="56116" y="167420"/>
                    <a:pt x="76306" y="167420"/>
                    <a:pt x="95309" y="16742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6" name="Google Shape;1276;p66"/>
            <p:cNvSpPr/>
            <p:nvPr/>
          </p:nvSpPr>
          <p:spPr>
            <a:xfrm>
              <a:off x="5716274" y="1971664"/>
              <a:ext cx="193289" cy="179773"/>
            </a:xfrm>
            <a:custGeom>
              <a:rect b="b" l="l" r="r" t="t"/>
              <a:pathLst>
                <a:path extrusionOk="0" h="179773" w="193289">
                  <a:moveTo>
                    <a:pt x="0" y="297"/>
                  </a:moveTo>
                  <a:cubicBezTo>
                    <a:pt x="61758" y="297"/>
                    <a:pt x="118765" y="-891"/>
                    <a:pt x="175772" y="1484"/>
                  </a:cubicBezTo>
                  <a:cubicBezTo>
                    <a:pt x="181710" y="1484"/>
                    <a:pt x="192399" y="14545"/>
                    <a:pt x="192399" y="21669"/>
                  </a:cubicBezTo>
                  <a:cubicBezTo>
                    <a:pt x="193586" y="66790"/>
                    <a:pt x="193586" y="113097"/>
                    <a:pt x="192399" y="158217"/>
                  </a:cubicBezTo>
                  <a:cubicBezTo>
                    <a:pt x="192399" y="165342"/>
                    <a:pt x="179335" y="178403"/>
                    <a:pt x="172209" y="178403"/>
                  </a:cubicBezTo>
                  <a:cubicBezTo>
                    <a:pt x="121140" y="180778"/>
                    <a:pt x="70071" y="179590"/>
                    <a:pt x="17815" y="178403"/>
                  </a:cubicBezTo>
                  <a:cubicBezTo>
                    <a:pt x="11876" y="178403"/>
                    <a:pt x="0" y="167717"/>
                    <a:pt x="0" y="161780"/>
                  </a:cubicBezTo>
                  <a:cubicBezTo>
                    <a:pt x="0" y="109535"/>
                    <a:pt x="0" y="57291"/>
                    <a:pt x="0" y="297"/>
                  </a:cubicBezTo>
                  <a:close/>
                  <a:moveTo>
                    <a:pt x="98575" y="172466"/>
                  </a:moveTo>
                  <a:cubicBezTo>
                    <a:pt x="98575" y="171278"/>
                    <a:pt x="98575" y="170091"/>
                    <a:pt x="98575" y="170091"/>
                  </a:cubicBezTo>
                  <a:cubicBezTo>
                    <a:pt x="119952" y="170091"/>
                    <a:pt x="142518" y="172466"/>
                    <a:pt x="163895" y="168904"/>
                  </a:cubicBezTo>
                  <a:cubicBezTo>
                    <a:pt x="172209" y="167717"/>
                    <a:pt x="184085" y="155843"/>
                    <a:pt x="184085" y="148718"/>
                  </a:cubicBezTo>
                  <a:cubicBezTo>
                    <a:pt x="186461" y="110722"/>
                    <a:pt x="184085" y="71539"/>
                    <a:pt x="185273" y="33543"/>
                  </a:cubicBezTo>
                  <a:cubicBezTo>
                    <a:pt x="185273" y="16920"/>
                    <a:pt x="178147" y="10983"/>
                    <a:pt x="161520" y="10983"/>
                  </a:cubicBezTo>
                  <a:cubicBezTo>
                    <a:pt x="135392" y="12171"/>
                    <a:pt x="108076" y="10983"/>
                    <a:pt x="81948" y="10983"/>
                  </a:cubicBezTo>
                  <a:cubicBezTo>
                    <a:pt x="10689" y="10983"/>
                    <a:pt x="10689" y="10983"/>
                    <a:pt x="10689" y="83413"/>
                  </a:cubicBezTo>
                  <a:cubicBezTo>
                    <a:pt x="10689" y="110722"/>
                    <a:pt x="2375" y="148718"/>
                    <a:pt x="16627" y="162967"/>
                  </a:cubicBezTo>
                  <a:cubicBezTo>
                    <a:pt x="33254" y="177215"/>
                    <a:pt x="70071" y="170091"/>
                    <a:pt x="98575" y="17246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7" name="Google Shape;1277;p66"/>
            <p:cNvSpPr/>
            <p:nvPr/>
          </p:nvSpPr>
          <p:spPr>
            <a:xfrm>
              <a:off x="5716274" y="1690426"/>
              <a:ext cx="195368" cy="178760"/>
            </a:xfrm>
            <a:custGeom>
              <a:rect b="b" l="l" r="r" t="t"/>
              <a:pathLst>
                <a:path extrusionOk="0" h="178760" w="195368">
                  <a:moveTo>
                    <a:pt x="96199" y="178233"/>
                  </a:moveTo>
                  <a:cubicBezTo>
                    <a:pt x="71259" y="178233"/>
                    <a:pt x="46318" y="177046"/>
                    <a:pt x="22565" y="178233"/>
                  </a:cubicBezTo>
                  <a:cubicBezTo>
                    <a:pt x="5938" y="179420"/>
                    <a:pt x="0" y="171109"/>
                    <a:pt x="0" y="155673"/>
                  </a:cubicBezTo>
                  <a:cubicBezTo>
                    <a:pt x="0" y="111740"/>
                    <a:pt x="1188" y="66620"/>
                    <a:pt x="0" y="22687"/>
                  </a:cubicBezTo>
                  <a:cubicBezTo>
                    <a:pt x="0" y="6064"/>
                    <a:pt x="5938" y="-1060"/>
                    <a:pt x="22565" y="127"/>
                  </a:cubicBezTo>
                  <a:cubicBezTo>
                    <a:pt x="72446" y="127"/>
                    <a:pt x="123515" y="127"/>
                    <a:pt x="173396" y="1314"/>
                  </a:cubicBezTo>
                  <a:cubicBezTo>
                    <a:pt x="180522" y="1314"/>
                    <a:pt x="193586" y="14375"/>
                    <a:pt x="193586" y="21500"/>
                  </a:cubicBezTo>
                  <a:cubicBezTo>
                    <a:pt x="195962" y="66620"/>
                    <a:pt x="195962" y="111740"/>
                    <a:pt x="193586" y="158048"/>
                  </a:cubicBezTo>
                  <a:cubicBezTo>
                    <a:pt x="193586" y="165172"/>
                    <a:pt x="180522" y="177046"/>
                    <a:pt x="173396" y="178233"/>
                  </a:cubicBezTo>
                  <a:cubicBezTo>
                    <a:pt x="148456" y="179420"/>
                    <a:pt x="122328" y="178233"/>
                    <a:pt x="96199" y="178233"/>
                  </a:cubicBezTo>
                  <a:close/>
                  <a:moveTo>
                    <a:pt x="96199" y="168734"/>
                  </a:moveTo>
                  <a:cubicBezTo>
                    <a:pt x="117577" y="168734"/>
                    <a:pt x="140142" y="168734"/>
                    <a:pt x="161520" y="168734"/>
                  </a:cubicBezTo>
                  <a:cubicBezTo>
                    <a:pt x="178147" y="168734"/>
                    <a:pt x="185273" y="162797"/>
                    <a:pt x="184085" y="146174"/>
                  </a:cubicBezTo>
                  <a:cubicBezTo>
                    <a:pt x="184085" y="108178"/>
                    <a:pt x="185273" y="68995"/>
                    <a:pt x="182898" y="30999"/>
                  </a:cubicBezTo>
                  <a:cubicBezTo>
                    <a:pt x="182898" y="23874"/>
                    <a:pt x="169834" y="10813"/>
                    <a:pt x="162708" y="10813"/>
                  </a:cubicBezTo>
                  <a:cubicBezTo>
                    <a:pt x="118765" y="8438"/>
                    <a:pt x="73634" y="8438"/>
                    <a:pt x="29691" y="10813"/>
                  </a:cubicBezTo>
                  <a:cubicBezTo>
                    <a:pt x="22565" y="10813"/>
                    <a:pt x="10689" y="25062"/>
                    <a:pt x="10689" y="32186"/>
                  </a:cubicBezTo>
                  <a:cubicBezTo>
                    <a:pt x="8313" y="68995"/>
                    <a:pt x="10689" y="106990"/>
                    <a:pt x="9501" y="144986"/>
                  </a:cubicBezTo>
                  <a:cubicBezTo>
                    <a:pt x="9501" y="162797"/>
                    <a:pt x="15439" y="169921"/>
                    <a:pt x="33254" y="169921"/>
                  </a:cubicBezTo>
                  <a:cubicBezTo>
                    <a:pt x="54632" y="167546"/>
                    <a:pt x="76009" y="168734"/>
                    <a:pt x="96199" y="168734"/>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8" name="Google Shape;1278;p66"/>
            <p:cNvSpPr/>
            <p:nvPr/>
          </p:nvSpPr>
          <p:spPr>
            <a:xfrm>
              <a:off x="5406297" y="1125364"/>
              <a:ext cx="194114" cy="178105"/>
            </a:xfrm>
            <a:custGeom>
              <a:rect b="b" l="l" r="r" t="t"/>
              <a:pathLst>
                <a:path extrusionOk="0" h="178105" w="194114">
                  <a:moveTo>
                    <a:pt x="193587" y="178106"/>
                  </a:moveTo>
                  <a:cubicBezTo>
                    <a:pt x="131829" y="178106"/>
                    <a:pt x="72447" y="178106"/>
                    <a:pt x="14252" y="176918"/>
                  </a:cubicBezTo>
                  <a:cubicBezTo>
                    <a:pt x="9501" y="176918"/>
                    <a:pt x="1188" y="165045"/>
                    <a:pt x="1188" y="159108"/>
                  </a:cubicBezTo>
                  <a:cubicBezTo>
                    <a:pt x="0" y="112800"/>
                    <a:pt x="1188" y="66493"/>
                    <a:pt x="0" y="20185"/>
                  </a:cubicBezTo>
                  <a:cubicBezTo>
                    <a:pt x="0" y="4749"/>
                    <a:pt x="8313" y="0"/>
                    <a:pt x="22565" y="0"/>
                  </a:cubicBezTo>
                  <a:cubicBezTo>
                    <a:pt x="72447" y="0"/>
                    <a:pt x="123515" y="0"/>
                    <a:pt x="173397" y="1187"/>
                  </a:cubicBezTo>
                  <a:cubicBezTo>
                    <a:pt x="180522" y="1187"/>
                    <a:pt x="192399" y="11874"/>
                    <a:pt x="193587" y="18998"/>
                  </a:cubicBezTo>
                  <a:cubicBezTo>
                    <a:pt x="194774" y="70055"/>
                    <a:pt x="193587" y="122299"/>
                    <a:pt x="193587" y="178106"/>
                  </a:cubicBezTo>
                  <a:close/>
                  <a:moveTo>
                    <a:pt x="97387" y="9499"/>
                  </a:moveTo>
                  <a:cubicBezTo>
                    <a:pt x="77197" y="9499"/>
                    <a:pt x="55819" y="9499"/>
                    <a:pt x="35629" y="9499"/>
                  </a:cubicBezTo>
                  <a:cubicBezTo>
                    <a:pt x="19002" y="9499"/>
                    <a:pt x="9501" y="14248"/>
                    <a:pt x="10689" y="33246"/>
                  </a:cubicBezTo>
                  <a:cubicBezTo>
                    <a:pt x="11876" y="71242"/>
                    <a:pt x="11876" y="108051"/>
                    <a:pt x="10689" y="146047"/>
                  </a:cubicBezTo>
                  <a:cubicBezTo>
                    <a:pt x="10689" y="163857"/>
                    <a:pt x="19002" y="169794"/>
                    <a:pt x="35629" y="169794"/>
                  </a:cubicBezTo>
                  <a:cubicBezTo>
                    <a:pt x="77197" y="168607"/>
                    <a:pt x="118765" y="168607"/>
                    <a:pt x="160332" y="169794"/>
                  </a:cubicBezTo>
                  <a:cubicBezTo>
                    <a:pt x="176959" y="169794"/>
                    <a:pt x="185273" y="165045"/>
                    <a:pt x="185273" y="146047"/>
                  </a:cubicBezTo>
                  <a:cubicBezTo>
                    <a:pt x="184085" y="108051"/>
                    <a:pt x="184085" y="71242"/>
                    <a:pt x="185273" y="33246"/>
                  </a:cubicBezTo>
                  <a:cubicBezTo>
                    <a:pt x="185273" y="15436"/>
                    <a:pt x="178147" y="8311"/>
                    <a:pt x="160332" y="9499"/>
                  </a:cubicBezTo>
                  <a:cubicBezTo>
                    <a:pt x="138955" y="10686"/>
                    <a:pt x="117577" y="9499"/>
                    <a:pt x="97387" y="949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9" name="Google Shape;1279;p66"/>
            <p:cNvSpPr/>
            <p:nvPr/>
          </p:nvSpPr>
          <p:spPr>
            <a:xfrm>
              <a:off x="5716274" y="1125364"/>
              <a:ext cx="196258" cy="179589"/>
            </a:xfrm>
            <a:custGeom>
              <a:rect b="b" l="l" r="r" t="t"/>
              <a:pathLst>
                <a:path extrusionOk="0" h="179589" w="196258">
                  <a:moveTo>
                    <a:pt x="95012" y="179293"/>
                  </a:moveTo>
                  <a:cubicBezTo>
                    <a:pt x="70071" y="179293"/>
                    <a:pt x="45130" y="179293"/>
                    <a:pt x="21378" y="179293"/>
                  </a:cubicBezTo>
                  <a:cubicBezTo>
                    <a:pt x="5938" y="179293"/>
                    <a:pt x="0" y="173356"/>
                    <a:pt x="0" y="159108"/>
                  </a:cubicBezTo>
                  <a:cubicBezTo>
                    <a:pt x="0" y="113988"/>
                    <a:pt x="0" y="68867"/>
                    <a:pt x="0" y="22560"/>
                  </a:cubicBezTo>
                  <a:cubicBezTo>
                    <a:pt x="0" y="5937"/>
                    <a:pt x="7126" y="0"/>
                    <a:pt x="23753" y="0"/>
                  </a:cubicBezTo>
                  <a:cubicBezTo>
                    <a:pt x="73634" y="0"/>
                    <a:pt x="122328" y="0"/>
                    <a:pt x="172209" y="0"/>
                  </a:cubicBezTo>
                  <a:cubicBezTo>
                    <a:pt x="187648" y="0"/>
                    <a:pt x="195962" y="5937"/>
                    <a:pt x="195962" y="22560"/>
                  </a:cubicBezTo>
                  <a:cubicBezTo>
                    <a:pt x="195962" y="67680"/>
                    <a:pt x="197149" y="112800"/>
                    <a:pt x="194774" y="159108"/>
                  </a:cubicBezTo>
                  <a:cubicBezTo>
                    <a:pt x="194774" y="166232"/>
                    <a:pt x="181710" y="178106"/>
                    <a:pt x="173396" y="178106"/>
                  </a:cubicBezTo>
                  <a:cubicBezTo>
                    <a:pt x="147268" y="180480"/>
                    <a:pt x="121140" y="179293"/>
                    <a:pt x="95012" y="179293"/>
                  </a:cubicBezTo>
                  <a:close/>
                  <a:moveTo>
                    <a:pt x="98575" y="172169"/>
                  </a:moveTo>
                  <a:cubicBezTo>
                    <a:pt x="98575" y="170982"/>
                    <a:pt x="98575" y="170982"/>
                    <a:pt x="98575" y="169794"/>
                  </a:cubicBezTo>
                  <a:cubicBezTo>
                    <a:pt x="118765" y="169794"/>
                    <a:pt x="140142" y="169794"/>
                    <a:pt x="160332" y="169794"/>
                  </a:cubicBezTo>
                  <a:cubicBezTo>
                    <a:pt x="175772" y="169794"/>
                    <a:pt x="184085" y="165045"/>
                    <a:pt x="184085" y="148422"/>
                  </a:cubicBezTo>
                  <a:cubicBezTo>
                    <a:pt x="184085" y="110426"/>
                    <a:pt x="184085" y="71242"/>
                    <a:pt x="184085" y="33246"/>
                  </a:cubicBezTo>
                  <a:cubicBezTo>
                    <a:pt x="184085" y="16623"/>
                    <a:pt x="176959" y="10686"/>
                    <a:pt x="160332" y="10686"/>
                  </a:cubicBezTo>
                  <a:cubicBezTo>
                    <a:pt x="134204" y="10686"/>
                    <a:pt x="106888" y="10686"/>
                    <a:pt x="80760" y="10686"/>
                  </a:cubicBezTo>
                  <a:cubicBezTo>
                    <a:pt x="9501" y="10686"/>
                    <a:pt x="9501" y="10686"/>
                    <a:pt x="9501" y="83116"/>
                  </a:cubicBezTo>
                  <a:cubicBezTo>
                    <a:pt x="9501" y="110426"/>
                    <a:pt x="1188" y="148422"/>
                    <a:pt x="15439" y="162670"/>
                  </a:cubicBezTo>
                  <a:cubicBezTo>
                    <a:pt x="33254" y="175731"/>
                    <a:pt x="70071" y="168607"/>
                    <a:pt x="98575" y="17216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0" name="Google Shape;1280;p66"/>
            <p:cNvSpPr/>
            <p:nvPr/>
          </p:nvSpPr>
          <p:spPr>
            <a:xfrm>
              <a:off x="6407952" y="2892174"/>
              <a:ext cx="113547" cy="104640"/>
            </a:xfrm>
            <a:custGeom>
              <a:rect b="b" l="l" r="r" t="t"/>
              <a:pathLst>
                <a:path extrusionOk="0" h="104640" w="113547">
                  <a:moveTo>
                    <a:pt x="113547" y="11874"/>
                  </a:moveTo>
                  <a:cubicBezTo>
                    <a:pt x="98108" y="37996"/>
                    <a:pt x="83856" y="65306"/>
                    <a:pt x="66041" y="89053"/>
                  </a:cubicBezTo>
                  <a:cubicBezTo>
                    <a:pt x="48226" y="110426"/>
                    <a:pt x="28036" y="109238"/>
                    <a:pt x="10222" y="89053"/>
                  </a:cubicBezTo>
                  <a:cubicBezTo>
                    <a:pt x="-5218" y="70055"/>
                    <a:pt x="-4030" y="49870"/>
                    <a:pt x="19723" y="36809"/>
                  </a:cubicBezTo>
                  <a:cubicBezTo>
                    <a:pt x="47039" y="22560"/>
                    <a:pt x="75542" y="11874"/>
                    <a:pt x="104046" y="0"/>
                  </a:cubicBezTo>
                  <a:cubicBezTo>
                    <a:pt x="107609" y="3562"/>
                    <a:pt x="111172" y="8312"/>
                    <a:pt x="113547" y="11874"/>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1" name="Google Shape;1281;p66"/>
            <p:cNvSpPr/>
            <p:nvPr/>
          </p:nvSpPr>
          <p:spPr>
            <a:xfrm>
              <a:off x="6261404" y="2908797"/>
              <a:ext cx="117054" cy="99767"/>
            </a:xfrm>
            <a:custGeom>
              <a:rect b="b" l="l" r="r" t="t"/>
              <a:pathLst>
                <a:path extrusionOk="0" h="99767" w="117054">
                  <a:moveTo>
                    <a:pt x="10689" y="0"/>
                  </a:moveTo>
                  <a:cubicBezTo>
                    <a:pt x="39192" y="9499"/>
                    <a:pt x="68884" y="17811"/>
                    <a:pt x="95012" y="29684"/>
                  </a:cubicBezTo>
                  <a:cubicBezTo>
                    <a:pt x="118765" y="40371"/>
                    <a:pt x="122328" y="60556"/>
                    <a:pt x="110451" y="80742"/>
                  </a:cubicBezTo>
                  <a:cubicBezTo>
                    <a:pt x="96200" y="102114"/>
                    <a:pt x="73634" y="106864"/>
                    <a:pt x="55819" y="87866"/>
                  </a:cubicBezTo>
                  <a:cubicBezTo>
                    <a:pt x="34442" y="64118"/>
                    <a:pt x="19002" y="36809"/>
                    <a:pt x="0" y="10686"/>
                  </a:cubicBezTo>
                  <a:cubicBezTo>
                    <a:pt x="4751" y="7124"/>
                    <a:pt x="7126" y="3562"/>
                    <a:pt x="10689"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2" name="Google Shape;1282;p66"/>
            <p:cNvSpPr/>
            <p:nvPr/>
          </p:nvSpPr>
          <p:spPr>
            <a:xfrm>
              <a:off x="6134326" y="2361419"/>
              <a:ext cx="542755" cy="2374"/>
            </a:xfrm>
            <a:custGeom>
              <a:rect b="b" l="l" r="r" t="t"/>
              <a:pathLst>
                <a:path extrusionOk="0" h="2374" w="542755">
                  <a:moveTo>
                    <a:pt x="542755" y="2375"/>
                  </a:moveTo>
                  <a:cubicBezTo>
                    <a:pt x="362233" y="2375"/>
                    <a:pt x="180522" y="2375"/>
                    <a:pt x="0" y="2375"/>
                  </a:cubicBezTo>
                  <a:cubicBezTo>
                    <a:pt x="0" y="1187"/>
                    <a:pt x="0" y="1187"/>
                    <a:pt x="0" y="0"/>
                  </a:cubicBezTo>
                  <a:cubicBezTo>
                    <a:pt x="180522" y="0"/>
                    <a:pt x="362233" y="0"/>
                    <a:pt x="542755" y="0"/>
                  </a:cubicBezTo>
                  <a:cubicBezTo>
                    <a:pt x="542755" y="1187"/>
                    <a:pt x="542755" y="1187"/>
                    <a:pt x="542755"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3" name="Google Shape;1283;p66"/>
            <p:cNvSpPr/>
            <p:nvPr/>
          </p:nvSpPr>
          <p:spPr>
            <a:xfrm>
              <a:off x="5818844" y="2980040"/>
              <a:ext cx="67262" cy="121437"/>
            </a:xfrm>
            <a:custGeom>
              <a:rect b="b" l="l" r="r" t="t"/>
              <a:pathLst>
                <a:path extrusionOk="0" h="121437" w="67262">
                  <a:moveTo>
                    <a:pt x="58949" y="2374"/>
                  </a:moveTo>
                  <a:cubicBezTo>
                    <a:pt x="62512" y="32058"/>
                    <a:pt x="67263" y="61743"/>
                    <a:pt x="67263" y="91427"/>
                  </a:cubicBezTo>
                  <a:cubicBezTo>
                    <a:pt x="67263" y="112800"/>
                    <a:pt x="54199" y="123486"/>
                    <a:pt x="31633" y="121111"/>
                  </a:cubicBezTo>
                  <a:cubicBezTo>
                    <a:pt x="7880" y="118737"/>
                    <a:pt x="-5184" y="102114"/>
                    <a:pt x="1942" y="79553"/>
                  </a:cubicBezTo>
                  <a:cubicBezTo>
                    <a:pt x="12631" y="52244"/>
                    <a:pt x="28070" y="26122"/>
                    <a:pt x="42322" y="0"/>
                  </a:cubicBezTo>
                  <a:cubicBezTo>
                    <a:pt x="48260" y="1187"/>
                    <a:pt x="53011" y="1187"/>
                    <a:pt x="58949" y="2374"/>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4" name="Google Shape;1284;p66"/>
            <p:cNvSpPr/>
            <p:nvPr/>
          </p:nvSpPr>
          <p:spPr>
            <a:xfrm>
              <a:off x="4770015" y="1842537"/>
              <a:ext cx="141033" cy="143672"/>
            </a:xfrm>
            <a:custGeom>
              <a:rect b="b" l="l" r="r" t="t"/>
              <a:pathLst>
                <a:path extrusionOk="0" h="143672" w="141033">
                  <a:moveTo>
                    <a:pt x="141033" y="0"/>
                  </a:moveTo>
                  <a:cubicBezTo>
                    <a:pt x="141033" y="48682"/>
                    <a:pt x="141033" y="93802"/>
                    <a:pt x="141033" y="143672"/>
                  </a:cubicBezTo>
                  <a:cubicBezTo>
                    <a:pt x="98278" y="143672"/>
                    <a:pt x="55523" y="143672"/>
                    <a:pt x="12767" y="142485"/>
                  </a:cubicBezTo>
                  <a:cubicBezTo>
                    <a:pt x="8017" y="142485"/>
                    <a:pt x="2078" y="130611"/>
                    <a:pt x="891" y="123487"/>
                  </a:cubicBezTo>
                  <a:cubicBezTo>
                    <a:pt x="-297" y="89053"/>
                    <a:pt x="-297" y="54619"/>
                    <a:pt x="891" y="20185"/>
                  </a:cubicBezTo>
                  <a:cubicBezTo>
                    <a:pt x="891" y="13061"/>
                    <a:pt x="10392" y="1187"/>
                    <a:pt x="15142" y="1187"/>
                  </a:cubicBezTo>
                  <a:cubicBezTo>
                    <a:pt x="56710" y="0"/>
                    <a:pt x="97090" y="0"/>
                    <a:pt x="141033" y="0"/>
                  </a:cubicBezTo>
                  <a:close/>
                  <a:moveTo>
                    <a:pt x="136283" y="73617"/>
                  </a:moveTo>
                  <a:cubicBezTo>
                    <a:pt x="136283" y="7124"/>
                    <a:pt x="136283" y="7124"/>
                    <a:pt x="68587" y="7124"/>
                  </a:cubicBezTo>
                  <a:cubicBezTo>
                    <a:pt x="66211" y="7124"/>
                    <a:pt x="65024" y="7124"/>
                    <a:pt x="62648" y="7124"/>
                  </a:cubicBezTo>
                  <a:cubicBezTo>
                    <a:pt x="-3860" y="8311"/>
                    <a:pt x="3266" y="-3562"/>
                    <a:pt x="3266" y="67680"/>
                  </a:cubicBezTo>
                  <a:cubicBezTo>
                    <a:pt x="3266" y="137735"/>
                    <a:pt x="3266" y="137735"/>
                    <a:pt x="73337" y="137735"/>
                  </a:cubicBezTo>
                  <a:cubicBezTo>
                    <a:pt x="136283" y="136548"/>
                    <a:pt x="136283" y="136548"/>
                    <a:pt x="136283" y="7361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5" name="Google Shape;1285;p66"/>
            <p:cNvSpPr/>
            <p:nvPr/>
          </p:nvSpPr>
          <p:spPr>
            <a:xfrm>
              <a:off x="6356416" y="2822119"/>
              <a:ext cx="57807" cy="100470"/>
            </a:xfrm>
            <a:custGeom>
              <a:rect b="b" l="l" r="r" t="t"/>
              <a:pathLst>
                <a:path extrusionOk="0" h="100470" w="57807">
                  <a:moveTo>
                    <a:pt x="19002" y="0"/>
                  </a:moveTo>
                  <a:cubicBezTo>
                    <a:pt x="30879" y="21373"/>
                    <a:pt x="45131" y="41558"/>
                    <a:pt x="54632" y="62931"/>
                  </a:cubicBezTo>
                  <a:cubicBezTo>
                    <a:pt x="62945" y="81929"/>
                    <a:pt x="54632" y="96177"/>
                    <a:pt x="33254" y="99739"/>
                  </a:cubicBezTo>
                  <a:cubicBezTo>
                    <a:pt x="11876" y="103301"/>
                    <a:pt x="0" y="93802"/>
                    <a:pt x="0" y="72430"/>
                  </a:cubicBezTo>
                  <a:cubicBezTo>
                    <a:pt x="1188" y="48682"/>
                    <a:pt x="4751" y="26122"/>
                    <a:pt x="8313" y="2375"/>
                  </a:cubicBezTo>
                  <a:cubicBezTo>
                    <a:pt x="11876" y="1187"/>
                    <a:pt x="15439" y="1187"/>
                    <a:pt x="19002"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6" name="Google Shape;1286;p66"/>
            <p:cNvSpPr/>
            <p:nvPr/>
          </p:nvSpPr>
          <p:spPr>
            <a:xfrm>
              <a:off x="6392045" y="671764"/>
              <a:ext cx="171021" cy="62953"/>
            </a:xfrm>
            <a:custGeom>
              <a:rect b="b" l="l" r="r" t="t"/>
              <a:pathLst>
                <a:path extrusionOk="0" h="62953" w="171021">
                  <a:moveTo>
                    <a:pt x="171021" y="1210"/>
                  </a:moveTo>
                  <a:cubicBezTo>
                    <a:pt x="147268" y="21395"/>
                    <a:pt x="122328" y="41581"/>
                    <a:pt x="97387" y="62953"/>
                  </a:cubicBezTo>
                  <a:cubicBezTo>
                    <a:pt x="68884" y="58204"/>
                    <a:pt x="35629" y="53455"/>
                    <a:pt x="2375" y="47518"/>
                  </a:cubicBezTo>
                  <a:cubicBezTo>
                    <a:pt x="1188" y="46330"/>
                    <a:pt x="1188" y="45143"/>
                    <a:pt x="0" y="43956"/>
                  </a:cubicBezTo>
                  <a:cubicBezTo>
                    <a:pt x="22565" y="41581"/>
                    <a:pt x="46318" y="36831"/>
                    <a:pt x="68884" y="39206"/>
                  </a:cubicBezTo>
                  <a:cubicBezTo>
                    <a:pt x="86698" y="40393"/>
                    <a:pt x="98575" y="39206"/>
                    <a:pt x="109264" y="24958"/>
                  </a:cubicBezTo>
                  <a:cubicBezTo>
                    <a:pt x="127078" y="5960"/>
                    <a:pt x="147268" y="-3539"/>
                    <a:pt x="171021" y="121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7" name="Google Shape;1287;p66"/>
            <p:cNvSpPr/>
            <p:nvPr/>
          </p:nvSpPr>
          <p:spPr>
            <a:xfrm>
              <a:off x="6133435" y="2081199"/>
              <a:ext cx="542458" cy="2374"/>
            </a:xfrm>
            <a:custGeom>
              <a:rect b="b" l="l" r="r" t="t"/>
              <a:pathLst>
                <a:path extrusionOk="0" h="2374" w="542458">
                  <a:moveTo>
                    <a:pt x="891" y="0"/>
                  </a:moveTo>
                  <a:cubicBezTo>
                    <a:pt x="181413" y="0"/>
                    <a:pt x="361936" y="0"/>
                    <a:pt x="542458" y="0"/>
                  </a:cubicBezTo>
                  <a:cubicBezTo>
                    <a:pt x="542458" y="1187"/>
                    <a:pt x="542458" y="2375"/>
                    <a:pt x="542458" y="2375"/>
                  </a:cubicBezTo>
                  <a:cubicBezTo>
                    <a:pt x="361936" y="2375"/>
                    <a:pt x="181413" y="2375"/>
                    <a:pt x="891" y="2375"/>
                  </a:cubicBezTo>
                  <a:cubicBezTo>
                    <a:pt x="-297" y="1187"/>
                    <a:pt x="-297" y="0"/>
                    <a:pt x="891"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8" name="Google Shape;1288;p66"/>
            <p:cNvSpPr/>
            <p:nvPr/>
          </p:nvSpPr>
          <p:spPr>
            <a:xfrm>
              <a:off x="4770609" y="1643058"/>
              <a:ext cx="140439" cy="141297"/>
            </a:xfrm>
            <a:custGeom>
              <a:rect b="b" l="l" r="r" t="t"/>
              <a:pathLst>
                <a:path extrusionOk="0" h="141297" w="140439">
                  <a:moveTo>
                    <a:pt x="297" y="141298"/>
                  </a:moveTo>
                  <a:cubicBezTo>
                    <a:pt x="297" y="98552"/>
                    <a:pt x="-891" y="56994"/>
                    <a:pt x="1485" y="15436"/>
                  </a:cubicBezTo>
                  <a:cubicBezTo>
                    <a:pt x="1485" y="10687"/>
                    <a:pt x="12173" y="1187"/>
                    <a:pt x="18112" y="1187"/>
                  </a:cubicBezTo>
                  <a:cubicBezTo>
                    <a:pt x="58492" y="0"/>
                    <a:pt x="98872" y="0"/>
                    <a:pt x="140439" y="0"/>
                  </a:cubicBezTo>
                  <a:cubicBezTo>
                    <a:pt x="140439" y="47495"/>
                    <a:pt x="140439" y="92615"/>
                    <a:pt x="140439" y="140110"/>
                  </a:cubicBezTo>
                  <a:cubicBezTo>
                    <a:pt x="92933" y="141298"/>
                    <a:pt x="47803" y="141298"/>
                    <a:pt x="297" y="141298"/>
                  </a:cubicBezTo>
                  <a:close/>
                  <a:moveTo>
                    <a:pt x="3860" y="68868"/>
                  </a:moveTo>
                  <a:cubicBezTo>
                    <a:pt x="5048" y="144860"/>
                    <a:pt x="-8017" y="136548"/>
                    <a:pt x="73931" y="136548"/>
                  </a:cubicBezTo>
                  <a:cubicBezTo>
                    <a:pt x="148753" y="136548"/>
                    <a:pt x="135689" y="143672"/>
                    <a:pt x="136876" y="73617"/>
                  </a:cubicBezTo>
                  <a:cubicBezTo>
                    <a:pt x="138064" y="4750"/>
                    <a:pt x="136876" y="4750"/>
                    <a:pt x="69181" y="4750"/>
                  </a:cubicBezTo>
                  <a:cubicBezTo>
                    <a:pt x="3860" y="4750"/>
                    <a:pt x="3860" y="4750"/>
                    <a:pt x="3860" y="68868"/>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9" name="Google Shape;1289;p66"/>
            <p:cNvSpPr/>
            <p:nvPr/>
          </p:nvSpPr>
          <p:spPr>
            <a:xfrm>
              <a:off x="6133138" y="1472076"/>
              <a:ext cx="541567" cy="2374"/>
            </a:xfrm>
            <a:custGeom>
              <a:rect b="b" l="l" r="r" t="t"/>
              <a:pathLst>
                <a:path extrusionOk="0" h="2374" w="541567">
                  <a:moveTo>
                    <a:pt x="0" y="0"/>
                  </a:moveTo>
                  <a:cubicBezTo>
                    <a:pt x="180522" y="0"/>
                    <a:pt x="361045" y="0"/>
                    <a:pt x="541568" y="0"/>
                  </a:cubicBezTo>
                  <a:cubicBezTo>
                    <a:pt x="541568" y="1187"/>
                    <a:pt x="541568" y="2375"/>
                    <a:pt x="541568" y="2375"/>
                  </a:cubicBezTo>
                  <a:cubicBezTo>
                    <a:pt x="361045" y="2375"/>
                    <a:pt x="180522" y="2375"/>
                    <a:pt x="0" y="2375"/>
                  </a:cubicBezTo>
                  <a:cubicBezTo>
                    <a:pt x="0" y="2375"/>
                    <a:pt x="0" y="1187"/>
                    <a:pt x="0"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0" name="Google Shape;1290;p66"/>
            <p:cNvSpPr/>
            <p:nvPr/>
          </p:nvSpPr>
          <p:spPr>
            <a:xfrm>
              <a:off x="5001013" y="1642761"/>
              <a:ext cx="144596" cy="142965"/>
            </a:xfrm>
            <a:custGeom>
              <a:rect b="b" l="l" r="r" t="t"/>
              <a:pathLst>
                <a:path extrusionOk="0" h="142965" w="144596">
                  <a:moveTo>
                    <a:pt x="297" y="297"/>
                  </a:moveTo>
                  <a:cubicBezTo>
                    <a:pt x="44240" y="297"/>
                    <a:pt x="84620" y="-890"/>
                    <a:pt x="123812" y="1484"/>
                  </a:cubicBezTo>
                  <a:cubicBezTo>
                    <a:pt x="130938" y="1484"/>
                    <a:pt x="142815" y="13358"/>
                    <a:pt x="142815" y="19295"/>
                  </a:cubicBezTo>
                  <a:cubicBezTo>
                    <a:pt x="145190" y="53729"/>
                    <a:pt x="145190" y="88163"/>
                    <a:pt x="142815" y="122596"/>
                  </a:cubicBezTo>
                  <a:cubicBezTo>
                    <a:pt x="142815" y="129721"/>
                    <a:pt x="130938" y="140407"/>
                    <a:pt x="125000" y="141594"/>
                  </a:cubicBezTo>
                  <a:cubicBezTo>
                    <a:pt x="89371" y="143969"/>
                    <a:pt x="53741" y="142781"/>
                    <a:pt x="18112" y="141594"/>
                  </a:cubicBezTo>
                  <a:cubicBezTo>
                    <a:pt x="12173" y="141594"/>
                    <a:pt x="1485" y="130908"/>
                    <a:pt x="1485" y="123784"/>
                  </a:cubicBezTo>
                  <a:cubicBezTo>
                    <a:pt x="-891" y="84600"/>
                    <a:pt x="297" y="44230"/>
                    <a:pt x="297" y="297"/>
                  </a:cubicBezTo>
                  <a:close/>
                  <a:moveTo>
                    <a:pt x="5048" y="69165"/>
                  </a:moveTo>
                  <a:cubicBezTo>
                    <a:pt x="6235" y="143969"/>
                    <a:pt x="-8017" y="136845"/>
                    <a:pt x="72743" y="136845"/>
                  </a:cubicBezTo>
                  <a:cubicBezTo>
                    <a:pt x="73931" y="136845"/>
                    <a:pt x="75119" y="136845"/>
                    <a:pt x="75119" y="136845"/>
                  </a:cubicBezTo>
                  <a:cubicBezTo>
                    <a:pt x="149941" y="136845"/>
                    <a:pt x="138064" y="142781"/>
                    <a:pt x="138064" y="73914"/>
                  </a:cubicBezTo>
                  <a:cubicBezTo>
                    <a:pt x="139252" y="5047"/>
                    <a:pt x="138064" y="5047"/>
                    <a:pt x="69180" y="5047"/>
                  </a:cubicBezTo>
                  <a:cubicBezTo>
                    <a:pt x="5048" y="5047"/>
                    <a:pt x="5048" y="5047"/>
                    <a:pt x="5048" y="6916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1" name="Google Shape;1291;p66"/>
            <p:cNvSpPr/>
            <p:nvPr/>
          </p:nvSpPr>
          <p:spPr>
            <a:xfrm>
              <a:off x="6135513" y="2031329"/>
              <a:ext cx="540379" cy="2374"/>
            </a:xfrm>
            <a:custGeom>
              <a:rect b="b" l="l" r="r" t="t"/>
              <a:pathLst>
                <a:path extrusionOk="0" h="2374" w="540379">
                  <a:moveTo>
                    <a:pt x="540380" y="2375"/>
                  </a:moveTo>
                  <a:cubicBezTo>
                    <a:pt x="359857" y="2375"/>
                    <a:pt x="180523" y="2375"/>
                    <a:pt x="0" y="2375"/>
                  </a:cubicBezTo>
                  <a:cubicBezTo>
                    <a:pt x="0" y="1187"/>
                    <a:pt x="0" y="1187"/>
                    <a:pt x="0" y="0"/>
                  </a:cubicBezTo>
                  <a:cubicBezTo>
                    <a:pt x="180523" y="0"/>
                    <a:pt x="359857" y="0"/>
                    <a:pt x="540380" y="0"/>
                  </a:cubicBezTo>
                  <a:cubicBezTo>
                    <a:pt x="540380" y="1187"/>
                    <a:pt x="540380" y="2375"/>
                    <a:pt x="540380"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2" name="Google Shape;1292;p66"/>
            <p:cNvSpPr/>
            <p:nvPr/>
          </p:nvSpPr>
          <p:spPr>
            <a:xfrm>
              <a:off x="6134326" y="1520759"/>
              <a:ext cx="541567" cy="2374"/>
            </a:xfrm>
            <a:custGeom>
              <a:rect b="b" l="l" r="r" t="t"/>
              <a:pathLst>
                <a:path extrusionOk="0" h="2374" w="541567">
                  <a:moveTo>
                    <a:pt x="0" y="0"/>
                  </a:moveTo>
                  <a:cubicBezTo>
                    <a:pt x="180522" y="0"/>
                    <a:pt x="361045" y="0"/>
                    <a:pt x="541567" y="0"/>
                  </a:cubicBezTo>
                  <a:cubicBezTo>
                    <a:pt x="541567" y="1187"/>
                    <a:pt x="541567" y="1187"/>
                    <a:pt x="541567" y="2375"/>
                  </a:cubicBezTo>
                  <a:cubicBezTo>
                    <a:pt x="361045" y="2375"/>
                    <a:pt x="180522" y="2375"/>
                    <a:pt x="0" y="2375"/>
                  </a:cubicBezTo>
                  <a:cubicBezTo>
                    <a:pt x="0" y="2375"/>
                    <a:pt x="0" y="1187"/>
                    <a:pt x="0"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3" name="Google Shape;1293;p66"/>
            <p:cNvSpPr/>
            <p:nvPr/>
          </p:nvSpPr>
          <p:spPr>
            <a:xfrm>
              <a:off x="6137889" y="1753484"/>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4" name="Google Shape;1294;p66"/>
            <p:cNvSpPr/>
            <p:nvPr/>
          </p:nvSpPr>
          <p:spPr>
            <a:xfrm>
              <a:off x="6137889" y="1802166"/>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5" name="Google Shape;1295;p66"/>
            <p:cNvSpPr/>
            <p:nvPr/>
          </p:nvSpPr>
          <p:spPr>
            <a:xfrm>
              <a:off x="6134326" y="2311549"/>
              <a:ext cx="541567" cy="2374"/>
            </a:xfrm>
            <a:custGeom>
              <a:rect b="b" l="l" r="r" t="t"/>
              <a:pathLst>
                <a:path extrusionOk="0" h="2374" w="541567">
                  <a:moveTo>
                    <a:pt x="541567" y="2375"/>
                  </a:moveTo>
                  <a:cubicBezTo>
                    <a:pt x="361045" y="2375"/>
                    <a:pt x="180522" y="2375"/>
                    <a:pt x="0" y="2375"/>
                  </a:cubicBezTo>
                  <a:cubicBezTo>
                    <a:pt x="0" y="1187"/>
                    <a:pt x="0" y="1187"/>
                    <a:pt x="0" y="0"/>
                  </a:cubicBezTo>
                  <a:cubicBezTo>
                    <a:pt x="180522" y="0"/>
                    <a:pt x="359857" y="0"/>
                    <a:pt x="540380" y="0"/>
                  </a:cubicBezTo>
                  <a:cubicBezTo>
                    <a:pt x="541567" y="1187"/>
                    <a:pt x="541567" y="2375"/>
                    <a:pt x="541567"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6" name="Google Shape;1296;p66"/>
            <p:cNvSpPr/>
            <p:nvPr/>
          </p:nvSpPr>
          <p:spPr>
            <a:xfrm>
              <a:off x="5000122" y="1442392"/>
              <a:ext cx="143957" cy="142484"/>
            </a:xfrm>
            <a:custGeom>
              <a:rect b="b" l="l" r="r" t="t"/>
              <a:pathLst>
                <a:path extrusionOk="0" h="142484" w="143957">
                  <a:moveTo>
                    <a:pt x="71259" y="142485"/>
                  </a:moveTo>
                  <a:cubicBezTo>
                    <a:pt x="0" y="142485"/>
                    <a:pt x="0" y="142485"/>
                    <a:pt x="0" y="71242"/>
                  </a:cubicBezTo>
                  <a:cubicBezTo>
                    <a:pt x="0" y="0"/>
                    <a:pt x="0" y="0"/>
                    <a:pt x="71259" y="0"/>
                  </a:cubicBezTo>
                  <a:cubicBezTo>
                    <a:pt x="143705" y="0"/>
                    <a:pt x="143705" y="0"/>
                    <a:pt x="143705" y="73617"/>
                  </a:cubicBezTo>
                  <a:cubicBezTo>
                    <a:pt x="144893" y="142485"/>
                    <a:pt x="144893" y="142485"/>
                    <a:pt x="71259" y="142485"/>
                  </a:cubicBezTo>
                  <a:close/>
                  <a:moveTo>
                    <a:pt x="73634" y="4749"/>
                  </a:moveTo>
                  <a:cubicBezTo>
                    <a:pt x="5938" y="4749"/>
                    <a:pt x="4751" y="4749"/>
                    <a:pt x="5938" y="71242"/>
                  </a:cubicBezTo>
                  <a:cubicBezTo>
                    <a:pt x="5938" y="144860"/>
                    <a:pt x="-4751" y="136548"/>
                    <a:pt x="72447" y="136548"/>
                  </a:cubicBezTo>
                  <a:cubicBezTo>
                    <a:pt x="148456" y="136548"/>
                    <a:pt x="137767" y="146047"/>
                    <a:pt x="138955" y="71242"/>
                  </a:cubicBezTo>
                  <a:cubicBezTo>
                    <a:pt x="140142" y="4749"/>
                    <a:pt x="138955" y="4749"/>
                    <a:pt x="73634" y="474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7" name="Google Shape;1297;p66"/>
            <p:cNvSpPr/>
            <p:nvPr/>
          </p:nvSpPr>
          <p:spPr>
            <a:xfrm>
              <a:off x="6131950" y="837450"/>
              <a:ext cx="162707" cy="65133"/>
            </a:xfrm>
            <a:custGeom>
              <a:rect b="b" l="l" r="r" t="t"/>
              <a:pathLst>
                <a:path extrusionOk="0" h="65133" w="162707">
                  <a:moveTo>
                    <a:pt x="0" y="42128"/>
                  </a:moveTo>
                  <a:cubicBezTo>
                    <a:pt x="22565" y="40940"/>
                    <a:pt x="45130" y="36191"/>
                    <a:pt x="66508" y="38566"/>
                  </a:cubicBezTo>
                  <a:cubicBezTo>
                    <a:pt x="84323" y="40940"/>
                    <a:pt x="96199" y="37379"/>
                    <a:pt x="106888" y="24317"/>
                  </a:cubicBezTo>
                  <a:cubicBezTo>
                    <a:pt x="122328" y="5319"/>
                    <a:pt x="142518" y="-4180"/>
                    <a:pt x="162708" y="1757"/>
                  </a:cubicBezTo>
                  <a:cubicBezTo>
                    <a:pt x="143705" y="20755"/>
                    <a:pt x="122328" y="40940"/>
                    <a:pt x="102138" y="61126"/>
                  </a:cubicBezTo>
                  <a:cubicBezTo>
                    <a:pt x="98575" y="64688"/>
                    <a:pt x="91449" y="65875"/>
                    <a:pt x="86698" y="64688"/>
                  </a:cubicBezTo>
                  <a:cubicBezTo>
                    <a:pt x="58195" y="59939"/>
                    <a:pt x="29691" y="52814"/>
                    <a:pt x="1188" y="48065"/>
                  </a:cubicBezTo>
                  <a:cubicBezTo>
                    <a:pt x="1188" y="44503"/>
                    <a:pt x="1188" y="43315"/>
                    <a:pt x="0" y="42128"/>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8" name="Google Shape;1298;p66"/>
            <p:cNvSpPr/>
            <p:nvPr/>
          </p:nvSpPr>
          <p:spPr>
            <a:xfrm>
              <a:off x="5001310" y="836832"/>
              <a:ext cx="143705" cy="142484"/>
            </a:xfrm>
            <a:custGeom>
              <a:rect b="b" l="l" r="r" t="t"/>
              <a:pathLst>
                <a:path extrusionOk="0" h="142484" w="143705">
                  <a:moveTo>
                    <a:pt x="0" y="71242"/>
                  </a:moveTo>
                  <a:cubicBezTo>
                    <a:pt x="0" y="0"/>
                    <a:pt x="0" y="0"/>
                    <a:pt x="71259" y="0"/>
                  </a:cubicBezTo>
                  <a:cubicBezTo>
                    <a:pt x="143705" y="0"/>
                    <a:pt x="143705" y="0"/>
                    <a:pt x="143705" y="72430"/>
                  </a:cubicBezTo>
                  <a:cubicBezTo>
                    <a:pt x="143705" y="142485"/>
                    <a:pt x="143705" y="142485"/>
                    <a:pt x="73634" y="142485"/>
                  </a:cubicBezTo>
                  <a:cubicBezTo>
                    <a:pt x="72447" y="142485"/>
                    <a:pt x="71259" y="142485"/>
                    <a:pt x="71259" y="142485"/>
                  </a:cubicBezTo>
                  <a:cubicBezTo>
                    <a:pt x="0" y="141297"/>
                    <a:pt x="0" y="141297"/>
                    <a:pt x="0" y="71242"/>
                  </a:cubicBezTo>
                  <a:close/>
                  <a:moveTo>
                    <a:pt x="73634" y="4749"/>
                  </a:moveTo>
                  <a:cubicBezTo>
                    <a:pt x="4751" y="4749"/>
                    <a:pt x="3563" y="4749"/>
                    <a:pt x="4751" y="70055"/>
                  </a:cubicBezTo>
                  <a:cubicBezTo>
                    <a:pt x="5938" y="144860"/>
                    <a:pt x="-5938" y="136548"/>
                    <a:pt x="70071" y="136548"/>
                  </a:cubicBezTo>
                  <a:cubicBezTo>
                    <a:pt x="148456" y="136548"/>
                    <a:pt x="136580" y="146047"/>
                    <a:pt x="137767" y="68868"/>
                  </a:cubicBezTo>
                  <a:cubicBezTo>
                    <a:pt x="138955" y="4749"/>
                    <a:pt x="137767" y="4749"/>
                    <a:pt x="73634" y="474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9" name="Google Shape;1299;p66"/>
            <p:cNvSpPr/>
            <p:nvPr/>
          </p:nvSpPr>
          <p:spPr>
            <a:xfrm>
              <a:off x="4770015" y="1441205"/>
              <a:ext cx="141033" cy="142781"/>
            </a:xfrm>
            <a:custGeom>
              <a:rect b="b" l="l" r="r" t="t"/>
              <a:pathLst>
                <a:path extrusionOk="0" h="142781" w="141033">
                  <a:moveTo>
                    <a:pt x="141033" y="0"/>
                  </a:moveTo>
                  <a:cubicBezTo>
                    <a:pt x="141033" y="48682"/>
                    <a:pt x="141033" y="93803"/>
                    <a:pt x="141033" y="142485"/>
                  </a:cubicBezTo>
                  <a:cubicBezTo>
                    <a:pt x="98278" y="142485"/>
                    <a:pt x="56710" y="143672"/>
                    <a:pt x="16330" y="141298"/>
                  </a:cubicBezTo>
                  <a:cubicBezTo>
                    <a:pt x="10392" y="141298"/>
                    <a:pt x="2078" y="129424"/>
                    <a:pt x="891" y="122300"/>
                  </a:cubicBezTo>
                  <a:cubicBezTo>
                    <a:pt x="-297" y="87866"/>
                    <a:pt x="-297" y="53432"/>
                    <a:pt x="891" y="18998"/>
                  </a:cubicBezTo>
                  <a:cubicBezTo>
                    <a:pt x="891" y="11874"/>
                    <a:pt x="12767" y="0"/>
                    <a:pt x="18705" y="0"/>
                  </a:cubicBezTo>
                  <a:cubicBezTo>
                    <a:pt x="57898" y="0"/>
                    <a:pt x="97090" y="0"/>
                    <a:pt x="141033" y="0"/>
                  </a:cubicBezTo>
                  <a:close/>
                  <a:moveTo>
                    <a:pt x="70962" y="5937"/>
                  </a:moveTo>
                  <a:cubicBezTo>
                    <a:pt x="4454" y="5937"/>
                    <a:pt x="3266" y="5937"/>
                    <a:pt x="4454" y="73617"/>
                  </a:cubicBezTo>
                  <a:cubicBezTo>
                    <a:pt x="5641" y="146047"/>
                    <a:pt x="-6235" y="137735"/>
                    <a:pt x="68587" y="137735"/>
                  </a:cubicBezTo>
                  <a:cubicBezTo>
                    <a:pt x="136283" y="137735"/>
                    <a:pt x="136283" y="137735"/>
                    <a:pt x="136283" y="71242"/>
                  </a:cubicBezTo>
                  <a:cubicBezTo>
                    <a:pt x="136283" y="5937"/>
                    <a:pt x="136283" y="5937"/>
                    <a:pt x="70962" y="593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0" name="Google Shape;1300;p66"/>
            <p:cNvSpPr/>
            <p:nvPr/>
          </p:nvSpPr>
          <p:spPr>
            <a:xfrm>
              <a:off x="6363542" y="933009"/>
              <a:ext cx="162707" cy="62930"/>
            </a:xfrm>
            <a:custGeom>
              <a:rect b="b" l="l" r="r" t="t"/>
              <a:pathLst>
                <a:path extrusionOk="0" h="62930" w="162707">
                  <a:moveTo>
                    <a:pt x="87886" y="62931"/>
                  </a:moveTo>
                  <a:cubicBezTo>
                    <a:pt x="60570" y="58181"/>
                    <a:pt x="30879" y="52244"/>
                    <a:pt x="1188" y="45120"/>
                  </a:cubicBezTo>
                  <a:cubicBezTo>
                    <a:pt x="1188" y="43933"/>
                    <a:pt x="0" y="42745"/>
                    <a:pt x="0" y="41558"/>
                  </a:cubicBezTo>
                  <a:cubicBezTo>
                    <a:pt x="19002" y="39183"/>
                    <a:pt x="39192" y="33246"/>
                    <a:pt x="58195" y="36809"/>
                  </a:cubicBezTo>
                  <a:cubicBezTo>
                    <a:pt x="79572" y="41558"/>
                    <a:pt x="91449" y="33246"/>
                    <a:pt x="106888" y="21373"/>
                  </a:cubicBezTo>
                  <a:cubicBezTo>
                    <a:pt x="122328" y="8312"/>
                    <a:pt x="142518" y="3562"/>
                    <a:pt x="162708" y="0"/>
                  </a:cubicBezTo>
                  <a:cubicBezTo>
                    <a:pt x="136580" y="20185"/>
                    <a:pt x="111639" y="41558"/>
                    <a:pt x="87886" y="62931"/>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1" name="Google Shape;1301;p66"/>
            <p:cNvSpPr/>
            <p:nvPr/>
          </p:nvSpPr>
          <p:spPr>
            <a:xfrm>
              <a:off x="4769421" y="835644"/>
              <a:ext cx="140439" cy="141297"/>
            </a:xfrm>
            <a:custGeom>
              <a:rect b="b" l="l" r="r" t="t"/>
              <a:pathLst>
                <a:path extrusionOk="0" h="141297" w="140439">
                  <a:moveTo>
                    <a:pt x="140439" y="141298"/>
                  </a:moveTo>
                  <a:cubicBezTo>
                    <a:pt x="94121" y="141298"/>
                    <a:pt x="48990" y="141298"/>
                    <a:pt x="297" y="141298"/>
                  </a:cubicBezTo>
                  <a:cubicBezTo>
                    <a:pt x="297" y="98552"/>
                    <a:pt x="-891" y="56994"/>
                    <a:pt x="1485" y="16624"/>
                  </a:cubicBezTo>
                  <a:cubicBezTo>
                    <a:pt x="1485" y="10687"/>
                    <a:pt x="12173" y="2375"/>
                    <a:pt x="16924" y="1187"/>
                  </a:cubicBezTo>
                  <a:cubicBezTo>
                    <a:pt x="57304" y="0"/>
                    <a:pt x="97684" y="0"/>
                    <a:pt x="140439" y="0"/>
                  </a:cubicBezTo>
                  <a:cubicBezTo>
                    <a:pt x="140439" y="48682"/>
                    <a:pt x="140439" y="92615"/>
                    <a:pt x="140439" y="141298"/>
                  </a:cubicBezTo>
                  <a:close/>
                  <a:moveTo>
                    <a:pt x="73931" y="5937"/>
                  </a:moveTo>
                  <a:cubicBezTo>
                    <a:pt x="3860" y="5937"/>
                    <a:pt x="3860" y="5937"/>
                    <a:pt x="3860" y="77179"/>
                  </a:cubicBezTo>
                  <a:cubicBezTo>
                    <a:pt x="3860" y="146047"/>
                    <a:pt x="-5641" y="137735"/>
                    <a:pt x="65618" y="138923"/>
                  </a:cubicBezTo>
                  <a:cubicBezTo>
                    <a:pt x="135689" y="138923"/>
                    <a:pt x="135689" y="138923"/>
                    <a:pt x="135689" y="68868"/>
                  </a:cubicBezTo>
                  <a:cubicBezTo>
                    <a:pt x="136876" y="5937"/>
                    <a:pt x="136876" y="5937"/>
                    <a:pt x="73931" y="593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2" name="Google Shape;1302;p66"/>
            <p:cNvSpPr/>
            <p:nvPr/>
          </p:nvSpPr>
          <p:spPr>
            <a:xfrm>
              <a:off x="5001310" y="1240539"/>
              <a:ext cx="143705" cy="142484"/>
            </a:xfrm>
            <a:custGeom>
              <a:rect b="b" l="l" r="r" t="t"/>
              <a:pathLst>
                <a:path extrusionOk="0" h="142484" w="143705">
                  <a:moveTo>
                    <a:pt x="71259" y="0"/>
                  </a:moveTo>
                  <a:cubicBezTo>
                    <a:pt x="143705" y="0"/>
                    <a:pt x="143705" y="0"/>
                    <a:pt x="143705" y="73617"/>
                  </a:cubicBezTo>
                  <a:cubicBezTo>
                    <a:pt x="143705" y="142485"/>
                    <a:pt x="143705" y="142485"/>
                    <a:pt x="73634" y="142485"/>
                  </a:cubicBezTo>
                  <a:cubicBezTo>
                    <a:pt x="0" y="142485"/>
                    <a:pt x="0" y="142485"/>
                    <a:pt x="0" y="70055"/>
                  </a:cubicBezTo>
                  <a:cubicBezTo>
                    <a:pt x="0" y="0"/>
                    <a:pt x="0" y="0"/>
                    <a:pt x="71259" y="0"/>
                  </a:cubicBezTo>
                  <a:close/>
                  <a:moveTo>
                    <a:pt x="4751" y="68868"/>
                  </a:moveTo>
                  <a:cubicBezTo>
                    <a:pt x="4751" y="137735"/>
                    <a:pt x="4751" y="137735"/>
                    <a:pt x="73634" y="137735"/>
                  </a:cubicBezTo>
                  <a:cubicBezTo>
                    <a:pt x="147268" y="137735"/>
                    <a:pt x="137767" y="148422"/>
                    <a:pt x="137767" y="73617"/>
                  </a:cubicBezTo>
                  <a:cubicBezTo>
                    <a:pt x="137767" y="4749"/>
                    <a:pt x="137767" y="4749"/>
                    <a:pt x="68884" y="4749"/>
                  </a:cubicBezTo>
                  <a:cubicBezTo>
                    <a:pt x="-3563" y="5937"/>
                    <a:pt x="5938" y="-5937"/>
                    <a:pt x="4751" y="68868"/>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3" name="Google Shape;1303;p66"/>
            <p:cNvSpPr/>
            <p:nvPr/>
          </p:nvSpPr>
          <p:spPr>
            <a:xfrm>
              <a:off x="4769718" y="1242914"/>
              <a:ext cx="141330" cy="140109"/>
            </a:xfrm>
            <a:custGeom>
              <a:rect b="b" l="l" r="r" t="t"/>
              <a:pathLst>
                <a:path extrusionOk="0" h="140109" w="141330">
                  <a:moveTo>
                    <a:pt x="141330" y="0"/>
                  </a:moveTo>
                  <a:cubicBezTo>
                    <a:pt x="141330" y="47495"/>
                    <a:pt x="141330" y="91427"/>
                    <a:pt x="141330" y="140110"/>
                  </a:cubicBezTo>
                  <a:cubicBezTo>
                    <a:pt x="97387" y="140110"/>
                    <a:pt x="55819" y="140110"/>
                    <a:pt x="14252" y="138922"/>
                  </a:cubicBezTo>
                  <a:cubicBezTo>
                    <a:pt x="9501" y="138922"/>
                    <a:pt x="1188" y="127049"/>
                    <a:pt x="1188" y="121112"/>
                  </a:cubicBezTo>
                  <a:cubicBezTo>
                    <a:pt x="0" y="81929"/>
                    <a:pt x="0" y="42745"/>
                    <a:pt x="0" y="0"/>
                  </a:cubicBezTo>
                  <a:cubicBezTo>
                    <a:pt x="47506" y="0"/>
                    <a:pt x="93824" y="0"/>
                    <a:pt x="141330" y="0"/>
                  </a:cubicBezTo>
                  <a:close/>
                  <a:moveTo>
                    <a:pt x="72447" y="2375"/>
                  </a:moveTo>
                  <a:cubicBezTo>
                    <a:pt x="3563" y="2375"/>
                    <a:pt x="3563" y="2375"/>
                    <a:pt x="3563" y="71242"/>
                  </a:cubicBezTo>
                  <a:cubicBezTo>
                    <a:pt x="3563" y="143672"/>
                    <a:pt x="-4751" y="134173"/>
                    <a:pt x="66508" y="134173"/>
                  </a:cubicBezTo>
                  <a:cubicBezTo>
                    <a:pt x="135392" y="134173"/>
                    <a:pt x="135392" y="134173"/>
                    <a:pt x="135392" y="66493"/>
                  </a:cubicBezTo>
                  <a:cubicBezTo>
                    <a:pt x="136580" y="2375"/>
                    <a:pt x="136580" y="2375"/>
                    <a:pt x="72447"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4" name="Google Shape;1304;p66"/>
            <p:cNvSpPr/>
            <p:nvPr/>
          </p:nvSpPr>
          <p:spPr>
            <a:xfrm>
              <a:off x="5001310" y="1037498"/>
              <a:ext cx="143705" cy="143672"/>
            </a:xfrm>
            <a:custGeom>
              <a:rect b="b" l="l" r="r" t="t"/>
              <a:pathLst>
                <a:path extrusionOk="0" h="143672" w="143705">
                  <a:moveTo>
                    <a:pt x="72447" y="143672"/>
                  </a:moveTo>
                  <a:cubicBezTo>
                    <a:pt x="0" y="143672"/>
                    <a:pt x="0" y="143672"/>
                    <a:pt x="0" y="70055"/>
                  </a:cubicBezTo>
                  <a:cubicBezTo>
                    <a:pt x="0" y="0"/>
                    <a:pt x="0" y="0"/>
                    <a:pt x="70071" y="0"/>
                  </a:cubicBezTo>
                  <a:cubicBezTo>
                    <a:pt x="143705" y="0"/>
                    <a:pt x="143705" y="0"/>
                    <a:pt x="143705" y="71242"/>
                  </a:cubicBezTo>
                  <a:cubicBezTo>
                    <a:pt x="143705" y="143672"/>
                    <a:pt x="143705" y="143672"/>
                    <a:pt x="72447" y="143672"/>
                  </a:cubicBezTo>
                  <a:close/>
                  <a:moveTo>
                    <a:pt x="71259" y="138923"/>
                  </a:moveTo>
                  <a:cubicBezTo>
                    <a:pt x="138955" y="138923"/>
                    <a:pt x="138955" y="138923"/>
                    <a:pt x="137767" y="71242"/>
                  </a:cubicBezTo>
                  <a:cubicBezTo>
                    <a:pt x="136580" y="-5937"/>
                    <a:pt x="147268" y="5937"/>
                    <a:pt x="71259" y="5937"/>
                  </a:cubicBezTo>
                  <a:cubicBezTo>
                    <a:pt x="-7126" y="5937"/>
                    <a:pt x="4751" y="-4749"/>
                    <a:pt x="4751" y="73617"/>
                  </a:cubicBezTo>
                  <a:cubicBezTo>
                    <a:pt x="4751" y="138923"/>
                    <a:pt x="4751" y="138923"/>
                    <a:pt x="71259" y="138923"/>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5" name="Google Shape;1305;p66"/>
            <p:cNvSpPr/>
            <p:nvPr/>
          </p:nvSpPr>
          <p:spPr>
            <a:xfrm>
              <a:off x="4772093" y="1041060"/>
              <a:ext cx="137767" cy="137735"/>
            </a:xfrm>
            <a:custGeom>
              <a:rect b="b" l="l" r="r" t="t"/>
              <a:pathLst>
                <a:path extrusionOk="0" h="137735" w="137767">
                  <a:moveTo>
                    <a:pt x="0" y="137735"/>
                  </a:moveTo>
                  <a:cubicBezTo>
                    <a:pt x="0" y="90240"/>
                    <a:pt x="0" y="46307"/>
                    <a:pt x="0" y="0"/>
                  </a:cubicBezTo>
                  <a:cubicBezTo>
                    <a:pt x="46318" y="0"/>
                    <a:pt x="91449" y="0"/>
                    <a:pt x="137767" y="0"/>
                  </a:cubicBezTo>
                  <a:cubicBezTo>
                    <a:pt x="137767" y="45120"/>
                    <a:pt x="137767" y="90240"/>
                    <a:pt x="137767" y="137735"/>
                  </a:cubicBezTo>
                  <a:cubicBezTo>
                    <a:pt x="92637" y="137735"/>
                    <a:pt x="47506" y="137735"/>
                    <a:pt x="0" y="137735"/>
                  </a:cubicBezTo>
                  <a:close/>
                  <a:moveTo>
                    <a:pt x="134204" y="70055"/>
                  </a:moveTo>
                  <a:cubicBezTo>
                    <a:pt x="134204" y="2375"/>
                    <a:pt x="134204" y="2375"/>
                    <a:pt x="67696" y="3562"/>
                  </a:cubicBezTo>
                  <a:cubicBezTo>
                    <a:pt x="-8313" y="4749"/>
                    <a:pt x="2375" y="-7124"/>
                    <a:pt x="2375" y="68867"/>
                  </a:cubicBezTo>
                  <a:cubicBezTo>
                    <a:pt x="2375" y="135360"/>
                    <a:pt x="2375" y="135360"/>
                    <a:pt x="70071" y="135360"/>
                  </a:cubicBezTo>
                  <a:cubicBezTo>
                    <a:pt x="134204" y="135360"/>
                    <a:pt x="134204" y="135360"/>
                    <a:pt x="134204" y="700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06" name="Google Shape;1306;p66"/>
          <p:cNvGrpSpPr/>
          <p:nvPr/>
        </p:nvGrpSpPr>
        <p:grpSpPr>
          <a:xfrm>
            <a:off x="-1" y="426031"/>
            <a:ext cx="11594985" cy="6126777"/>
            <a:chOff x="-1" y="469619"/>
            <a:chExt cx="10168258" cy="6753637"/>
          </a:xfrm>
        </p:grpSpPr>
        <p:sp>
          <p:nvSpPr>
            <p:cNvPr id="1307" name="Google Shape;1307;p66"/>
            <p:cNvSpPr/>
            <p:nvPr/>
          </p:nvSpPr>
          <p:spPr>
            <a:xfrm>
              <a:off x="523554" y="469619"/>
              <a:ext cx="9644703" cy="6355761"/>
            </a:xfrm>
            <a:custGeom>
              <a:rect b="b" l="l" r="r" t="t"/>
              <a:pathLst>
                <a:path extrusionOk="0" h="5260027" w="8011997">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308" name="Google Shape;1308;p66"/>
            <p:cNvSpPr/>
            <p:nvPr/>
          </p:nvSpPr>
          <p:spPr>
            <a:xfrm>
              <a:off x="-1" y="6454840"/>
              <a:ext cx="3693934" cy="715533"/>
            </a:xfrm>
            <a:custGeom>
              <a:rect b="b" l="l" r="r" t="t"/>
              <a:pathLst>
                <a:path extrusionOk="0" h="727928" w="6101044">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9" name="Google Shape;1309;p66"/>
            <p:cNvSpPr txBox="1"/>
            <p:nvPr/>
          </p:nvSpPr>
          <p:spPr>
            <a:xfrm>
              <a:off x="584605" y="6439129"/>
              <a:ext cx="6101044" cy="72075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IE" sz="2400">
                  <a:solidFill>
                    <a:schemeClr val="lt1"/>
                  </a:solidFill>
                  <a:latin typeface="Calibri"/>
                  <a:ea typeface="Calibri"/>
                  <a:cs typeface="Calibri"/>
                  <a:sym typeface="Calibri"/>
                </a:rPr>
                <a:t>www.</a:t>
              </a:r>
              <a:r>
                <a:rPr b="1" i="0" lang="en-IE" sz="2400">
                  <a:solidFill>
                    <a:schemeClr val="lt1"/>
                  </a:solidFill>
                  <a:latin typeface="Calibri"/>
                  <a:ea typeface="Calibri"/>
                  <a:cs typeface="Calibri"/>
                  <a:sym typeface="Calibri"/>
                </a:rPr>
                <a:t>natureproject</a:t>
              </a:r>
              <a:r>
                <a:rPr b="0" i="0" lang="en-IE" sz="2400">
                  <a:solidFill>
                    <a:schemeClr val="lt1"/>
                  </a:solidFill>
                  <a:latin typeface="Calibri"/>
                  <a:ea typeface="Calibri"/>
                  <a:cs typeface="Calibri"/>
                  <a:sym typeface="Calibri"/>
                </a:rPr>
                <a:t>.info</a:t>
              </a:r>
              <a:endParaRPr b="0" i="0" sz="2400">
                <a:solidFill>
                  <a:schemeClr val="lt1"/>
                </a:solidFill>
                <a:latin typeface="Calibri"/>
                <a:ea typeface="Calibri"/>
                <a:cs typeface="Calibri"/>
                <a:sym typeface="Calibri"/>
              </a:endParaRPr>
            </a:p>
          </p:txBody>
        </p:sp>
        <p:sp>
          <p:nvSpPr>
            <p:cNvPr id="1310" name="Google Shape;1310;p66"/>
            <p:cNvSpPr txBox="1"/>
            <p:nvPr/>
          </p:nvSpPr>
          <p:spPr>
            <a:xfrm>
              <a:off x="487103" y="1223806"/>
              <a:ext cx="7687702" cy="9499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5000">
                  <a:solidFill>
                    <a:srgbClr val="E8A116"/>
                  </a:solidFill>
                  <a:latin typeface="Calibri"/>
                  <a:ea typeface="Calibri"/>
                  <a:cs typeface="Calibri"/>
                  <a:sym typeface="Calibri"/>
                </a:rPr>
                <a:t>CERTIFICATE OF COMPLETION</a:t>
              </a:r>
              <a:endParaRPr/>
            </a:p>
          </p:txBody>
        </p:sp>
        <p:sp>
          <p:nvSpPr>
            <p:cNvPr id="1311" name="Google Shape;1311;p66"/>
            <p:cNvSpPr txBox="1"/>
            <p:nvPr/>
          </p:nvSpPr>
          <p:spPr>
            <a:xfrm>
              <a:off x="487103" y="2054497"/>
              <a:ext cx="7687702" cy="13909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1900">
                  <a:solidFill>
                    <a:srgbClr val="296B5F"/>
                  </a:solidFill>
                  <a:latin typeface="Calibri"/>
                  <a:ea typeface="Calibri"/>
                  <a:cs typeface="Calibri"/>
                  <a:sym typeface="Calibri"/>
                </a:rPr>
                <a:t>Presented to</a:t>
              </a:r>
              <a:endParaRPr/>
            </a:p>
            <a:p>
              <a:pPr indent="0" lvl="0" marL="0" marR="0" rtl="0" algn="ctr">
                <a:spcBef>
                  <a:spcPts val="0"/>
                </a:spcBef>
                <a:spcAft>
                  <a:spcPts val="0"/>
                </a:spcAft>
                <a:buNone/>
              </a:pPr>
              <a:r>
                <a:t/>
              </a:r>
              <a:endParaRPr sz="1900">
                <a:solidFill>
                  <a:srgbClr val="424242"/>
                </a:solidFill>
                <a:latin typeface="Calibri"/>
                <a:ea typeface="Calibri"/>
                <a:cs typeface="Calibri"/>
                <a:sym typeface="Calibri"/>
              </a:endParaRPr>
            </a:p>
            <a:p>
              <a:pPr indent="0" lvl="0" marL="0" marR="0" rtl="0" algn="ctr">
                <a:spcBef>
                  <a:spcPts val="0"/>
                </a:spcBef>
                <a:spcAft>
                  <a:spcPts val="0"/>
                </a:spcAft>
                <a:buNone/>
              </a:pPr>
              <a:r>
                <a:t/>
              </a:r>
              <a:endParaRPr sz="1900">
                <a:solidFill>
                  <a:srgbClr val="424242"/>
                </a:solidFill>
                <a:latin typeface="Calibri"/>
                <a:ea typeface="Calibri"/>
                <a:cs typeface="Calibri"/>
                <a:sym typeface="Calibri"/>
              </a:endParaRPr>
            </a:p>
            <a:p>
              <a:pPr indent="0" lvl="0" marL="0" marR="0" rtl="0" algn="ctr">
                <a:spcBef>
                  <a:spcPts val="0"/>
                </a:spcBef>
                <a:spcAft>
                  <a:spcPts val="0"/>
                </a:spcAft>
                <a:buNone/>
              </a:pPr>
              <a:r>
                <a:rPr i="1" lang="en-IE" sz="1900">
                  <a:solidFill>
                    <a:srgbClr val="424242"/>
                  </a:solidFill>
                  <a:latin typeface="Calibri"/>
                  <a:ea typeface="Calibri"/>
                  <a:cs typeface="Calibri"/>
                  <a:sym typeface="Calibri"/>
                </a:rPr>
                <a:t>[ Insert your name here! ]</a:t>
              </a:r>
              <a:endParaRPr i="1" sz="1900">
                <a:solidFill>
                  <a:srgbClr val="424242"/>
                </a:solidFill>
                <a:latin typeface="Calibri"/>
                <a:ea typeface="Calibri"/>
                <a:cs typeface="Calibri"/>
                <a:sym typeface="Calibri"/>
              </a:endParaRPr>
            </a:p>
          </p:txBody>
        </p:sp>
        <p:grpSp>
          <p:nvGrpSpPr>
            <p:cNvPr id="1312" name="Google Shape;1312;p66"/>
            <p:cNvGrpSpPr/>
            <p:nvPr/>
          </p:nvGrpSpPr>
          <p:grpSpPr>
            <a:xfrm>
              <a:off x="858615" y="3493672"/>
              <a:ext cx="8004457" cy="1218442"/>
              <a:chOff x="3284540" y="2297209"/>
              <a:chExt cx="6362218" cy="1218442"/>
            </a:xfrm>
          </p:grpSpPr>
          <p:sp>
            <p:nvSpPr>
              <p:cNvPr id="1313" name="Google Shape;1313;p66"/>
              <p:cNvSpPr/>
              <p:nvPr/>
            </p:nvSpPr>
            <p:spPr>
              <a:xfrm>
                <a:off x="4095142" y="3502950"/>
                <a:ext cx="6349" cy="12701"/>
              </a:xfrm>
              <a:custGeom>
                <a:rect b="b" l="l" r="r" t="t"/>
                <a:pathLst>
                  <a:path extrusionOk="0" h="12701" w="6349">
                    <a:moveTo>
                      <a:pt x="0" y="0"/>
                    </a:moveTo>
                    <a:lnTo>
                      <a:pt x="6349" y="0"/>
                    </a:lnTo>
                  </a:path>
                </a:pathLst>
              </a:custGeom>
              <a:noFill/>
              <a:ln cap="flat" cmpd="sng" w="9525">
                <a:solidFill>
                  <a:srgbClr val="092E4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4" name="Google Shape;1314;p66"/>
              <p:cNvSpPr/>
              <p:nvPr/>
            </p:nvSpPr>
            <p:spPr>
              <a:xfrm>
                <a:off x="3284540" y="2297209"/>
                <a:ext cx="5519870" cy="12701"/>
              </a:xfrm>
              <a:custGeom>
                <a:rect b="b" l="l" r="r" t="t"/>
                <a:pathLst>
                  <a:path extrusionOk="0" h="12701" w="5519870">
                    <a:moveTo>
                      <a:pt x="0" y="0"/>
                    </a:moveTo>
                    <a:lnTo>
                      <a:pt x="5519871" y="0"/>
                    </a:lnTo>
                  </a:path>
                </a:pathLst>
              </a:custGeom>
              <a:noFill/>
              <a:ln cap="flat" cmpd="sng" w="9525">
                <a:solidFill>
                  <a:srgbClr val="296B5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5" name="Google Shape;1315;p66"/>
              <p:cNvSpPr/>
              <p:nvPr/>
            </p:nvSpPr>
            <p:spPr>
              <a:xfrm>
                <a:off x="9640409" y="3502950"/>
                <a:ext cx="6349" cy="12701"/>
              </a:xfrm>
              <a:custGeom>
                <a:rect b="b" l="l" r="r" t="t"/>
                <a:pathLst>
                  <a:path extrusionOk="0" h="12701" w="6349">
                    <a:moveTo>
                      <a:pt x="0" y="0"/>
                    </a:moveTo>
                    <a:lnTo>
                      <a:pt x="6349" y="0"/>
                    </a:lnTo>
                  </a:path>
                </a:pathLst>
              </a:custGeom>
              <a:noFill/>
              <a:ln cap="flat" cmpd="sng" w="9525">
                <a:solidFill>
                  <a:srgbClr val="092E4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16" name="Google Shape;1316;p66"/>
            <p:cNvSpPr txBox="1"/>
            <p:nvPr/>
          </p:nvSpPr>
          <p:spPr>
            <a:xfrm>
              <a:off x="487103" y="3796663"/>
              <a:ext cx="7479655" cy="34265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600">
                  <a:solidFill>
                    <a:srgbClr val="296B5F"/>
                  </a:solidFill>
                  <a:latin typeface="Calibri"/>
                  <a:ea typeface="Calibri"/>
                  <a:cs typeface="Calibri"/>
                  <a:sym typeface="Calibri"/>
                </a:rPr>
                <a:t>for the successful completion of the</a:t>
              </a:r>
              <a:endParaRPr/>
            </a:p>
            <a:p>
              <a:pPr indent="0" lvl="0" marL="0" marR="0" rtl="0" algn="ctr">
                <a:spcBef>
                  <a:spcPts val="0"/>
                </a:spcBef>
                <a:spcAft>
                  <a:spcPts val="0"/>
                </a:spcAft>
                <a:buNone/>
              </a:pPr>
              <a:r>
                <a:t/>
              </a:r>
              <a:endParaRPr sz="1600">
                <a:solidFill>
                  <a:srgbClr val="424242"/>
                </a:solidFill>
                <a:latin typeface="Calibri"/>
                <a:ea typeface="Calibri"/>
                <a:cs typeface="Calibri"/>
                <a:sym typeface="Calibri"/>
              </a:endParaRPr>
            </a:p>
            <a:p>
              <a:pPr indent="0" lvl="0" marL="0" marR="0" rtl="0" algn="ctr">
                <a:spcBef>
                  <a:spcPts val="0"/>
                </a:spcBef>
                <a:spcAft>
                  <a:spcPts val="0"/>
                </a:spcAft>
                <a:buNone/>
              </a:pPr>
              <a:r>
                <a:rPr b="1" lang="en-IE" sz="2400">
                  <a:solidFill>
                    <a:srgbClr val="296B5F"/>
                  </a:solidFill>
                  <a:latin typeface="Calibri"/>
                  <a:ea typeface="Calibri"/>
                  <a:cs typeface="Calibri"/>
                  <a:sym typeface="Calibri"/>
                </a:rPr>
                <a:t>NATURE Module 1 </a:t>
              </a:r>
              <a:endParaRPr/>
            </a:p>
            <a:p>
              <a:pPr indent="0" lvl="0" marL="0" marR="0" rtl="0" algn="ctr">
                <a:spcBef>
                  <a:spcPts val="0"/>
                </a:spcBef>
                <a:spcAft>
                  <a:spcPts val="0"/>
                </a:spcAft>
                <a:buNone/>
              </a:pPr>
              <a:r>
                <a:t/>
              </a:r>
              <a:endParaRPr sz="1600">
                <a:solidFill>
                  <a:srgbClr val="424242"/>
                </a:solidFill>
                <a:latin typeface="Calibri"/>
                <a:ea typeface="Calibri"/>
                <a:cs typeface="Calibri"/>
                <a:sym typeface="Calibri"/>
              </a:endParaRPr>
            </a:p>
            <a:p>
              <a:pPr indent="0" lvl="0" marL="0" marR="0" rtl="0" algn="ctr">
                <a:spcBef>
                  <a:spcPts val="0"/>
                </a:spcBef>
                <a:spcAft>
                  <a:spcPts val="0"/>
                </a:spcAft>
                <a:buNone/>
              </a:pPr>
              <a:r>
                <a:rPr b="1" lang="en-IE" sz="2200">
                  <a:solidFill>
                    <a:srgbClr val="296B5F"/>
                  </a:solidFill>
                  <a:latin typeface="Calibri"/>
                  <a:ea typeface="Calibri"/>
                  <a:cs typeface="Calibri"/>
                  <a:sym typeface="Calibri"/>
                </a:rPr>
                <a:t>Trainers Guide - Training Vulnerable Adults </a:t>
              </a:r>
              <a:endParaRPr/>
            </a:p>
            <a:p>
              <a:pPr indent="0" lvl="0" marL="0" marR="0" rtl="0" algn="ctr">
                <a:spcBef>
                  <a:spcPts val="0"/>
                </a:spcBef>
                <a:spcAft>
                  <a:spcPts val="0"/>
                </a:spcAft>
                <a:buNone/>
              </a:pPr>
              <a:r>
                <a:rPr b="1" lang="en-IE" sz="2200">
                  <a:solidFill>
                    <a:srgbClr val="296B5F"/>
                  </a:solidFill>
                  <a:latin typeface="Calibri"/>
                  <a:ea typeface="Calibri"/>
                  <a:cs typeface="Calibri"/>
                  <a:sym typeface="Calibri"/>
                </a:rPr>
                <a:t>in Community Based Urban Agriculture</a:t>
              </a:r>
              <a:endParaRPr/>
            </a:p>
            <a:p>
              <a:pPr indent="0" lvl="0" marL="0" marR="0" rtl="0" algn="ctr">
                <a:spcBef>
                  <a:spcPts val="0"/>
                </a:spcBef>
                <a:spcAft>
                  <a:spcPts val="0"/>
                </a:spcAft>
                <a:buNone/>
              </a:pPr>
              <a:r>
                <a:t/>
              </a:r>
              <a:endParaRPr sz="1600">
                <a:solidFill>
                  <a:srgbClr val="424242"/>
                </a:solidFill>
                <a:latin typeface="Calibri"/>
                <a:ea typeface="Calibri"/>
                <a:cs typeface="Calibri"/>
                <a:sym typeface="Calibri"/>
              </a:endParaRPr>
            </a:p>
            <a:p>
              <a:pPr indent="0" lvl="0" marL="0" marR="0" rtl="0" algn="ctr">
                <a:spcBef>
                  <a:spcPts val="0"/>
                </a:spcBef>
                <a:spcAft>
                  <a:spcPts val="0"/>
                </a:spcAft>
                <a:buNone/>
              </a:pPr>
              <a:r>
                <a:rPr lang="en-IE" sz="1600">
                  <a:solidFill>
                    <a:srgbClr val="424242"/>
                  </a:solidFill>
                  <a:latin typeface="Calibri"/>
                  <a:ea typeface="Calibri"/>
                  <a:cs typeface="Calibri"/>
                  <a:sym typeface="Calibri"/>
                </a:rPr>
                <a:t> </a:t>
              </a:r>
              <a:endParaRPr/>
            </a:p>
            <a:p>
              <a:pPr indent="0" lvl="0" marL="0" marR="0" rtl="0" algn="ctr">
                <a:spcBef>
                  <a:spcPts val="0"/>
                </a:spcBef>
                <a:spcAft>
                  <a:spcPts val="0"/>
                </a:spcAft>
                <a:buNone/>
              </a:pPr>
              <a:r>
                <a:t/>
              </a:r>
              <a:endParaRPr sz="1600">
                <a:solidFill>
                  <a:srgbClr val="424242"/>
                </a:solidFill>
                <a:latin typeface="Calibri"/>
                <a:ea typeface="Calibri"/>
                <a:cs typeface="Calibri"/>
                <a:sym typeface="Calibri"/>
              </a:endParaRPr>
            </a:p>
            <a:p>
              <a:pPr indent="0" lvl="0" marL="0" marR="0" rtl="0" algn="ctr">
                <a:spcBef>
                  <a:spcPts val="0"/>
                </a:spcBef>
                <a:spcAft>
                  <a:spcPts val="0"/>
                </a:spcAft>
                <a:buNone/>
              </a:pPr>
              <a:r>
                <a:t/>
              </a:r>
              <a:endParaRPr sz="1600">
                <a:solidFill>
                  <a:srgbClr val="424242"/>
                </a:solidFill>
                <a:latin typeface="Calibri"/>
                <a:ea typeface="Calibri"/>
                <a:cs typeface="Calibri"/>
                <a:sym typeface="Calibri"/>
              </a:endParaRPr>
            </a:p>
            <a:p>
              <a:pPr indent="0" lvl="0" marL="0" marR="0" rtl="0" algn="ctr">
                <a:spcBef>
                  <a:spcPts val="0"/>
                </a:spcBef>
                <a:spcAft>
                  <a:spcPts val="0"/>
                </a:spcAft>
                <a:buNone/>
              </a:pPr>
              <a:r>
                <a:rPr lang="en-IE" sz="1600">
                  <a:solidFill>
                    <a:srgbClr val="424242"/>
                  </a:solidFill>
                  <a:latin typeface="Calibri"/>
                  <a:ea typeface="Calibri"/>
                  <a:cs typeface="Calibri"/>
                  <a:sym typeface="Calibri"/>
                </a:rPr>
                <a:t> </a:t>
              </a:r>
              <a:endParaRPr/>
            </a:p>
          </p:txBody>
        </p:sp>
      </p:grpSp>
      <p:pic>
        <p:nvPicPr>
          <p:cNvPr descr="Logo&#10;&#10;Description automatically generated with medium confidence" id="1317" name="Google Shape;1317;p66"/>
          <p:cNvPicPr preferRelativeResize="0"/>
          <p:nvPr/>
        </p:nvPicPr>
        <p:blipFill rotWithShape="1">
          <a:blip r:embed="rId3">
            <a:alphaModFix/>
          </a:blip>
          <a:srcRect b="0" l="0" r="0" t="0"/>
          <a:stretch/>
        </p:blipFill>
        <p:spPr>
          <a:xfrm>
            <a:off x="9308140" y="4123701"/>
            <a:ext cx="2063291" cy="1924018"/>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1" name="Shape 1321"/>
        <p:cNvGrpSpPr/>
        <p:nvPr/>
      </p:nvGrpSpPr>
      <p:grpSpPr>
        <a:xfrm>
          <a:off x="0" y="0"/>
          <a:ext cx="0" cy="0"/>
          <a:chOff x="0" y="0"/>
          <a:chExt cx="0" cy="0"/>
        </a:xfrm>
      </p:grpSpPr>
      <p:sp>
        <p:nvSpPr>
          <p:cNvPr id="1322" name="Google Shape;1322;p67"/>
          <p:cNvSpPr txBox="1"/>
          <p:nvPr>
            <p:ph idx="1" type="body"/>
          </p:nvPr>
        </p:nvSpPr>
        <p:spPr>
          <a:xfrm>
            <a:off x="805864" y="3927444"/>
            <a:ext cx="5791883" cy="67934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None/>
            </a:pPr>
            <a:r>
              <a:rPr lang="en-IE" sz="3200"/>
              <a:t>You have completed </a:t>
            </a:r>
            <a:r>
              <a:rPr b="1" lang="en-IE" sz="3200"/>
              <a:t>Module 1</a:t>
            </a:r>
            <a:endParaRPr/>
          </a:p>
        </p:txBody>
      </p:sp>
      <p:sp>
        <p:nvSpPr>
          <p:cNvPr id="1323" name="Google Shape;1323;p67"/>
          <p:cNvSpPr txBox="1"/>
          <p:nvPr>
            <p:ph idx="2" type="body"/>
          </p:nvPr>
        </p:nvSpPr>
        <p:spPr>
          <a:xfrm>
            <a:off x="805865" y="2880154"/>
            <a:ext cx="3195485" cy="8372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None/>
            </a:pPr>
            <a:r>
              <a:rPr lang="en-IE"/>
              <a:t>Thank You</a:t>
            </a:r>
            <a:endParaRPr/>
          </a:p>
        </p:txBody>
      </p:sp>
      <p:sp>
        <p:nvSpPr>
          <p:cNvPr id="1324" name="Google Shape;1324;p67"/>
          <p:cNvSpPr txBox="1"/>
          <p:nvPr>
            <p:ph idx="3" type="body"/>
          </p:nvPr>
        </p:nvSpPr>
        <p:spPr>
          <a:xfrm>
            <a:off x="548818" y="5760524"/>
            <a:ext cx="4414577" cy="6793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lang="en-IE"/>
              <a:t>www.</a:t>
            </a:r>
            <a:r>
              <a:rPr b="1" lang="en-IE"/>
              <a:t>natureproject</a:t>
            </a:r>
            <a:r>
              <a:rPr lang="en-IE"/>
              <a:t>.info</a:t>
            </a:r>
            <a:endParaRPr/>
          </a:p>
          <a:p>
            <a:pPr indent="0" lvl="0" marL="0" rtl="0" algn="l">
              <a:lnSpc>
                <a:spcPct val="90000"/>
              </a:lnSpc>
              <a:spcBef>
                <a:spcPts val="1000"/>
              </a:spcBef>
              <a:spcAft>
                <a:spcPts val="0"/>
              </a:spcAft>
              <a:buClr>
                <a:schemeClr val="lt1"/>
              </a:buClr>
              <a:buSzPts val="2800"/>
              <a:buNone/>
            </a:pPr>
            <a:r>
              <a:t/>
            </a:r>
            <a:endParaRPr/>
          </a:p>
        </p:txBody>
      </p:sp>
      <p:pic>
        <p:nvPicPr>
          <p:cNvPr id="1325" name="Google Shape;1325;p67"/>
          <p:cNvPicPr preferRelativeResize="0"/>
          <p:nvPr/>
        </p:nvPicPr>
        <p:blipFill rotWithShape="1">
          <a:blip r:embed="rId3">
            <a:alphaModFix/>
          </a:blip>
          <a:srcRect b="0" l="0" r="0" t="0"/>
          <a:stretch/>
        </p:blipFill>
        <p:spPr>
          <a:xfrm>
            <a:off x="7466099" y="5346600"/>
            <a:ext cx="1905000" cy="660400"/>
          </a:xfrm>
          <a:prstGeom prst="rect">
            <a:avLst/>
          </a:prstGeom>
          <a:noFill/>
          <a:ln>
            <a:noFill/>
          </a:ln>
        </p:spPr>
      </p:pic>
      <p:pic>
        <p:nvPicPr>
          <p:cNvPr id="1326" name="Google Shape;1326;p67"/>
          <p:cNvPicPr preferRelativeResize="0"/>
          <p:nvPr/>
        </p:nvPicPr>
        <p:blipFill rotWithShape="1">
          <a:blip r:embed="rId4">
            <a:alphaModFix/>
          </a:blip>
          <a:srcRect b="0" l="0" r="44449" t="0"/>
          <a:stretch/>
        </p:blipFill>
        <p:spPr>
          <a:xfrm>
            <a:off x="9832078" y="5531811"/>
            <a:ext cx="1991960" cy="4574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7"/>
          <p:cNvSpPr txBox="1"/>
          <p:nvPr>
            <p:ph idx="1" type="body"/>
          </p:nvPr>
        </p:nvSpPr>
        <p:spPr>
          <a:xfrm>
            <a:off x="3952104" y="761603"/>
            <a:ext cx="7624392"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Provide a culturally sensitive training environment by being aware of </a:t>
            </a:r>
            <a:r>
              <a:rPr b="1" lang="en-IE">
                <a:solidFill>
                  <a:srgbClr val="424242"/>
                </a:solidFill>
              </a:rPr>
              <a:t>unconscious bias</a:t>
            </a:r>
            <a:r>
              <a:rPr lang="en-IE">
                <a:solidFill>
                  <a:srgbClr val="424242"/>
                </a:solidFill>
              </a:rPr>
              <a:t> </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Understand the unique challenges that people from migrant communities experience in relation to their </a:t>
            </a:r>
            <a:r>
              <a:rPr b="1" lang="en-IE">
                <a:solidFill>
                  <a:srgbClr val="424242"/>
                </a:solidFill>
              </a:rPr>
              <a:t>mental health and wellbeing.</a:t>
            </a:r>
            <a:endParaRPr>
              <a:solidFill>
                <a:srgbClr val="424242"/>
              </a:solidFill>
            </a:endParaRPr>
          </a:p>
          <a:p>
            <a:pPr indent="-342900" lvl="0" marL="342900" rtl="0" algn="l">
              <a:lnSpc>
                <a:spcPct val="100000"/>
              </a:lnSpc>
              <a:spcBef>
                <a:spcPts val="0"/>
              </a:spcBef>
              <a:spcAft>
                <a:spcPts val="0"/>
              </a:spcAft>
              <a:buClr>
                <a:srgbClr val="E8A116"/>
              </a:buClr>
              <a:buSzPts val="2400"/>
              <a:buFont typeface="Arial"/>
              <a:buChar char="•"/>
            </a:pPr>
            <a:r>
              <a:rPr b="1" lang="en-IE">
                <a:solidFill>
                  <a:srgbClr val="424242"/>
                </a:solidFill>
              </a:rPr>
              <a:t>Plan and Evaluate</a:t>
            </a:r>
            <a:r>
              <a:rPr lang="en-IE">
                <a:solidFill>
                  <a:srgbClr val="424242"/>
                </a:solidFill>
              </a:rPr>
              <a:t> course content to ensure students receive effective training</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Help</a:t>
            </a:r>
            <a:r>
              <a:rPr b="1" lang="en-IE">
                <a:solidFill>
                  <a:srgbClr val="424242"/>
                </a:solidFill>
              </a:rPr>
              <a:t> resolve conflict </a:t>
            </a:r>
            <a:r>
              <a:rPr lang="en-IE">
                <a:solidFill>
                  <a:srgbClr val="424242"/>
                </a:solidFill>
              </a:rPr>
              <a:t>amongst trainees</a:t>
            </a:r>
            <a:endParaRPr/>
          </a:p>
          <a:p>
            <a:pPr indent="-101600" lvl="0" marL="171450" rtl="0" algn="l">
              <a:lnSpc>
                <a:spcPct val="100000"/>
              </a:lnSpc>
              <a:spcBef>
                <a:spcPts val="0"/>
              </a:spcBef>
              <a:spcAft>
                <a:spcPts val="0"/>
              </a:spcAft>
              <a:buClr>
                <a:srgbClr val="E8A116"/>
              </a:buClr>
              <a:buSzPts val="1100"/>
              <a:buFont typeface="Arial"/>
              <a:buNone/>
            </a:pPr>
            <a:r>
              <a:t/>
            </a:r>
            <a:endParaRPr sz="1100">
              <a:solidFill>
                <a:srgbClr val="424242"/>
              </a:solidFill>
            </a:endParaRPr>
          </a:p>
        </p:txBody>
      </p:sp>
      <p:sp>
        <p:nvSpPr>
          <p:cNvPr id="259" name="Google Shape;259;p7"/>
          <p:cNvSpPr txBox="1"/>
          <p:nvPr>
            <p:ph idx="2" type="body"/>
          </p:nvPr>
        </p:nvSpPr>
        <p:spPr>
          <a:xfrm>
            <a:off x="615501" y="761603"/>
            <a:ext cx="315847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1.2 Learning Outcomes</a:t>
            </a:r>
            <a:endParaRPr/>
          </a:p>
        </p:txBody>
      </p:sp>
      <p:sp>
        <p:nvSpPr>
          <p:cNvPr id="260" name="Google Shape;260;p7"/>
          <p:cNvSpPr txBox="1"/>
          <p:nvPr/>
        </p:nvSpPr>
        <p:spPr>
          <a:xfrm>
            <a:off x="715254" y="2011283"/>
            <a:ext cx="2531545" cy="1945575"/>
          </a:xfrm>
          <a:prstGeom prst="rect">
            <a:avLst/>
          </a:prstGeom>
          <a:noFill/>
          <a:ln>
            <a:noFill/>
          </a:ln>
        </p:spPr>
        <p:txBody>
          <a:bodyPr anchorCtr="0" anchor="t" bIns="45700" lIns="91425" spcFirstLastPara="1" rIns="91425" wrap="square" tIns="45700">
            <a:noAutofit/>
          </a:bodyPr>
          <a:lstStyle/>
          <a:p>
            <a:pPr indent="-15875" lvl="0" marL="15875" marR="0" rtl="0" algn="l">
              <a:lnSpc>
                <a:spcPct val="90000"/>
              </a:lnSpc>
              <a:spcBef>
                <a:spcPts val="0"/>
              </a:spcBef>
              <a:spcAft>
                <a:spcPts val="0"/>
              </a:spcAft>
              <a:buClr>
                <a:srgbClr val="424242"/>
              </a:buClr>
              <a:buSzPts val="2600"/>
              <a:buFont typeface="Arial"/>
              <a:buNone/>
            </a:pPr>
            <a:r>
              <a:rPr b="0" i="1" lang="en-IE" sz="2600">
                <a:solidFill>
                  <a:srgbClr val="424242"/>
                </a:solidFill>
                <a:latin typeface="Calibri"/>
                <a:ea typeface="Calibri"/>
                <a:cs typeface="Calibri"/>
                <a:sym typeface="Calibri"/>
              </a:rPr>
              <a:t>On completion of this course, the trainer should be               able to:</a:t>
            </a:r>
            <a:endParaRPr/>
          </a:p>
          <a:p>
            <a:pPr indent="-15875" lvl="0" marL="15875" marR="0" rtl="0" algn="l">
              <a:lnSpc>
                <a:spcPct val="90000"/>
              </a:lnSpc>
              <a:spcBef>
                <a:spcPts val="1000"/>
              </a:spcBef>
              <a:spcAft>
                <a:spcPts val="0"/>
              </a:spcAft>
              <a:buClr>
                <a:srgbClr val="086575"/>
              </a:buClr>
              <a:buSzPts val="2600"/>
              <a:buFont typeface="Arial"/>
              <a:buNone/>
            </a:pPr>
            <a:r>
              <a:t/>
            </a:r>
            <a:endParaRPr b="0" i="0" sz="2600">
              <a:solidFill>
                <a:srgbClr val="424242"/>
              </a:solidFill>
              <a:latin typeface="Calibri"/>
              <a:ea typeface="Calibri"/>
              <a:cs typeface="Calibri"/>
              <a:sym typeface="Calibri"/>
            </a:endParaRPr>
          </a:p>
        </p:txBody>
      </p:sp>
      <p:cxnSp>
        <p:nvCxnSpPr>
          <p:cNvPr id="261" name="Google Shape;261;p7"/>
          <p:cNvCxnSpPr/>
          <p:nvPr/>
        </p:nvCxnSpPr>
        <p:spPr>
          <a:xfrm>
            <a:off x="3364864" y="282633"/>
            <a:ext cx="0" cy="4482267"/>
          </a:xfrm>
          <a:prstGeom prst="straightConnector1">
            <a:avLst/>
          </a:prstGeom>
          <a:noFill/>
          <a:ln cap="flat" cmpd="sng" w="34925">
            <a:solidFill>
              <a:srgbClr val="E8A116"/>
            </a:solidFill>
            <a:prstDash val="solid"/>
            <a:miter lim="800000"/>
            <a:headEnd len="sm" w="sm" type="none"/>
            <a:tailEnd len="sm" w="sm" type="none"/>
          </a:ln>
        </p:spPr>
      </p:cxnSp>
      <p:grpSp>
        <p:nvGrpSpPr>
          <p:cNvPr id="262" name="Google Shape;262;p7"/>
          <p:cNvGrpSpPr/>
          <p:nvPr/>
        </p:nvGrpSpPr>
        <p:grpSpPr>
          <a:xfrm>
            <a:off x="2984626" y="4849262"/>
            <a:ext cx="789352" cy="789216"/>
            <a:chOff x="3258209" y="1217582"/>
            <a:chExt cx="4712093" cy="4711281"/>
          </a:xfrm>
        </p:grpSpPr>
        <p:sp>
          <p:nvSpPr>
            <p:cNvPr id="263" name="Google Shape;263;p7"/>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7"/>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65" name="Google Shape;265;p7"/>
            <p:cNvGrpSpPr/>
            <p:nvPr/>
          </p:nvGrpSpPr>
          <p:grpSpPr>
            <a:xfrm>
              <a:off x="3258209" y="1217582"/>
              <a:ext cx="4712093" cy="4711281"/>
              <a:chOff x="3258209" y="1217582"/>
              <a:chExt cx="4712093" cy="4711281"/>
            </a:xfrm>
          </p:grpSpPr>
          <p:sp>
            <p:nvSpPr>
              <p:cNvPr id="266" name="Google Shape;266;p7"/>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7"/>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7"/>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7"/>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7"/>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7"/>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7"/>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7"/>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7"/>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7"/>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7"/>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7"/>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p7"/>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7"/>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8"/>
          <p:cNvPicPr preferRelativeResize="0"/>
          <p:nvPr>
            <p:ph idx="2" type="pic"/>
          </p:nvPr>
        </p:nvPicPr>
        <p:blipFill rotWithShape="1">
          <a:blip r:embed="rId3">
            <a:alphaModFix/>
          </a:blip>
          <a:srcRect b="0" l="3321" r="3320" t="0"/>
          <a:stretch/>
        </p:blipFill>
        <p:spPr>
          <a:xfrm>
            <a:off x="320540" y="335338"/>
            <a:ext cx="11578483" cy="6146707"/>
          </a:xfrm>
          <a:prstGeom prst="rect">
            <a:avLst/>
          </a:prstGeom>
          <a:solidFill>
            <a:srgbClr val="D8D8D8"/>
          </a:solidFill>
          <a:ln>
            <a:noFill/>
          </a:ln>
        </p:spPr>
      </p:pic>
      <p:sp>
        <p:nvSpPr>
          <p:cNvPr id="285" name="Google Shape;285;p8"/>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8"/>
          <p:cNvSpPr txBox="1"/>
          <p:nvPr/>
        </p:nvSpPr>
        <p:spPr>
          <a:xfrm>
            <a:off x="504501" y="2803631"/>
            <a:ext cx="4765355"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lang="en-IE" sz="4800">
                <a:solidFill>
                  <a:schemeClr val="lt1"/>
                </a:solidFill>
                <a:latin typeface="Calibri"/>
                <a:ea typeface="Calibri"/>
                <a:cs typeface="Calibri"/>
                <a:sym typeface="Calibri"/>
              </a:rPr>
              <a:t>Who are you training?</a:t>
            </a:r>
            <a:endParaRPr/>
          </a:p>
        </p:txBody>
      </p:sp>
      <p:sp>
        <p:nvSpPr>
          <p:cNvPr id="287" name="Google Shape;287;p8"/>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lang="en-IE" sz="13000">
                <a:solidFill>
                  <a:schemeClr val="lt1"/>
                </a:solidFill>
                <a:latin typeface="Calibri"/>
                <a:ea typeface="Calibri"/>
                <a:cs typeface="Calibri"/>
                <a:sym typeface="Calibri"/>
              </a:rPr>
              <a:t>02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9"/>
          <p:cNvSpPr txBox="1"/>
          <p:nvPr>
            <p:ph idx="1" type="body"/>
          </p:nvPr>
        </p:nvSpPr>
        <p:spPr>
          <a:xfrm>
            <a:off x="3519101" y="429181"/>
            <a:ext cx="8437577" cy="5929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8A116"/>
              </a:buClr>
              <a:buSzPts val="2400"/>
              <a:buNone/>
            </a:pPr>
            <a:r>
              <a:rPr b="1" lang="en-IE" sz="2400"/>
              <a:t>Introduction: Who are your trainees? </a:t>
            </a:r>
            <a:endParaRPr b="1" sz="2400"/>
          </a:p>
          <a:p>
            <a:pPr indent="-342900" lvl="0" marL="342900" rtl="0" algn="l">
              <a:lnSpc>
                <a:spcPct val="100000"/>
              </a:lnSpc>
              <a:spcBef>
                <a:spcPts val="0"/>
              </a:spcBef>
              <a:spcAft>
                <a:spcPts val="0"/>
              </a:spcAft>
              <a:buClr>
                <a:srgbClr val="E8A116"/>
              </a:buClr>
              <a:buSzPts val="2400"/>
              <a:buFont typeface="Arial"/>
              <a:buChar char="•"/>
            </a:pPr>
            <a:r>
              <a:rPr lang="en-IE" sz="2400"/>
              <a:t>In our case, they are under-privileged migrant and/or refugee status people with diverse racial and cultural backgrounds, who encounter social or professional exclusion in Europe.</a:t>
            </a:r>
            <a:endParaRPr/>
          </a:p>
          <a:p>
            <a:pPr indent="-342900" lvl="0" marL="342900" rtl="0" algn="l">
              <a:lnSpc>
                <a:spcPct val="100000"/>
              </a:lnSpc>
              <a:spcBef>
                <a:spcPts val="0"/>
              </a:spcBef>
              <a:spcAft>
                <a:spcPts val="0"/>
              </a:spcAft>
              <a:buClr>
                <a:srgbClr val="E8A116"/>
              </a:buClr>
              <a:buSzPts val="2400"/>
              <a:buFont typeface="Arial"/>
              <a:buChar char="•"/>
            </a:pPr>
            <a:r>
              <a:rPr lang="en-IE" sz="2400"/>
              <a:t>There were 89.3 million forcibly</a:t>
            </a:r>
            <a:r>
              <a:rPr b="1" lang="en-IE" sz="2400"/>
              <a:t> displaced</a:t>
            </a:r>
            <a:r>
              <a:rPr lang="en-IE" sz="2400"/>
              <a:t> </a:t>
            </a:r>
            <a:r>
              <a:rPr b="1" lang="en-IE" sz="2400"/>
              <a:t>persons</a:t>
            </a:r>
            <a:r>
              <a:rPr lang="en-IE" sz="2400"/>
              <a:t> world-wide at the end of 2021. Among those were 27.1 million refugees, half under the age of 18 (United Nations 2023)</a:t>
            </a:r>
            <a:endParaRPr/>
          </a:p>
          <a:p>
            <a:pPr indent="-342900" lvl="0" marL="342900" rtl="0" algn="l">
              <a:lnSpc>
                <a:spcPct val="100000"/>
              </a:lnSpc>
              <a:spcBef>
                <a:spcPts val="0"/>
              </a:spcBef>
              <a:spcAft>
                <a:spcPts val="0"/>
              </a:spcAft>
              <a:buClr>
                <a:srgbClr val="E8A116"/>
              </a:buClr>
              <a:buSzPts val="2400"/>
              <a:buFont typeface="Arial"/>
              <a:buChar char="•"/>
            </a:pPr>
            <a:r>
              <a:rPr b="1" lang="en-IE" sz="2400"/>
              <a:t>Displaced persons </a:t>
            </a:r>
            <a:r>
              <a:rPr lang="en-IE" sz="2400"/>
              <a:t>are "</a:t>
            </a:r>
            <a:r>
              <a:rPr i="1" lang="en-IE" sz="2400"/>
              <a:t>persons or groups of persons who have been forced or obliged to flee or to leave their homes or places of habitual residence, in particular as a result of or in order to avoid the effects of armed conflict, situations of generalized violence, violations of human rights or natural or human-made disasters, and who have not crossed an internationally recognized border</a:t>
            </a:r>
            <a:r>
              <a:rPr lang="en-IE" sz="2400"/>
              <a:t>.“ (United Nations 2023)</a:t>
            </a:r>
            <a:endParaRPr/>
          </a:p>
        </p:txBody>
      </p:sp>
      <p:grpSp>
        <p:nvGrpSpPr>
          <p:cNvPr id="293" name="Google Shape;293;p9"/>
          <p:cNvGrpSpPr/>
          <p:nvPr/>
        </p:nvGrpSpPr>
        <p:grpSpPr>
          <a:xfrm flipH="1" rot="10800000">
            <a:off x="0" y="2053083"/>
            <a:ext cx="3390864" cy="4834792"/>
            <a:chOff x="0" y="-412420"/>
            <a:chExt cx="3390864" cy="4834792"/>
          </a:xfrm>
        </p:grpSpPr>
        <p:sp>
          <p:nvSpPr>
            <p:cNvPr id="294" name="Google Shape;294;p9"/>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95" name="Google Shape;295;p9"/>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9"/>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7" name="Google Shape;297;p9"/>
          <p:cNvSpPr txBox="1"/>
          <p:nvPr/>
        </p:nvSpPr>
        <p:spPr>
          <a:xfrm>
            <a:off x="341841" y="2647056"/>
            <a:ext cx="2547060"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b="0" i="0" lang="en-IE" sz="3600">
                <a:solidFill>
                  <a:schemeClr val="lt1"/>
                </a:solidFill>
                <a:latin typeface="Calibri"/>
                <a:ea typeface="Calibri"/>
                <a:cs typeface="Calibri"/>
                <a:sym typeface="Calibri"/>
              </a:rPr>
              <a:t>2.1 Introduction to </a:t>
            </a:r>
            <a:r>
              <a:rPr b="1" i="0" lang="en-IE" sz="3600">
                <a:solidFill>
                  <a:schemeClr val="lt1"/>
                </a:solidFill>
                <a:latin typeface="Calibri"/>
                <a:ea typeface="Calibri"/>
                <a:cs typeface="Calibri"/>
                <a:sym typeface="Calibri"/>
              </a:rPr>
              <a:t>migrants, refugees </a:t>
            </a:r>
            <a:r>
              <a:rPr b="0" i="0" lang="en-IE" sz="3600">
                <a:solidFill>
                  <a:schemeClr val="lt1"/>
                </a:solidFill>
                <a:latin typeface="Calibri"/>
                <a:ea typeface="Calibri"/>
                <a:cs typeface="Calibri"/>
                <a:sym typeface="Calibri"/>
              </a:rPr>
              <a:t>and </a:t>
            </a:r>
            <a:r>
              <a:rPr b="1" i="0" lang="en-IE" sz="3600">
                <a:solidFill>
                  <a:schemeClr val="lt1"/>
                </a:solidFill>
                <a:latin typeface="Calibri"/>
                <a:ea typeface="Calibri"/>
                <a:cs typeface="Calibri"/>
                <a:sym typeface="Calibri"/>
              </a:rPr>
              <a:t>forcibly displaced persons</a:t>
            </a:r>
            <a:endParaRPr/>
          </a:p>
          <a:p>
            <a:pPr indent="0" lvl="0" marL="0" marR="0" rtl="0" algn="l">
              <a:lnSpc>
                <a:spcPct val="103333"/>
              </a:lnSpc>
              <a:spcBef>
                <a:spcPts val="0"/>
              </a:spcBef>
              <a:spcAft>
                <a:spcPts val="0"/>
              </a:spcAft>
              <a:buClr>
                <a:srgbClr val="086575"/>
              </a:buClr>
              <a:buSzPts val="3600"/>
              <a:buFont typeface="Arial"/>
              <a:buNone/>
            </a:pPr>
            <a:r>
              <a:t/>
            </a:r>
            <a:endParaRPr b="0" i="0" sz="3600">
              <a:solidFill>
                <a:srgbClr val="086575"/>
              </a:solidFill>
              <a:latin typeface="Calibri"/>
              <a:ea typeface="Calibri"/>
              <a:cs typeface="Calibri"/>
              <a:sym typeface="Calibri"/>
            </a:endParaRPr>
          </a:p>
        </p:txBody>
      </p:sp>
      <p:grpSp>
        <p:nvGrpSpPr>
          <p:cNvPr id="298" name="Google Shape;298;p9"/>
          <p:cNvGrpSpPr/>
          <p:nvPr/>
        </p:nvGrpSpPr>
        <p:grpSpPr>
          <a:xfrm>
            <a:off x="2048544" y="429181"/>
            <a:ext cx="997032" cy="1008734"/>
            <a:chOff x="7190753" y="5365577"/>
            <a:chExt cx="745522" cy="754272"/>
          </a:xfrm>
        </p:grpSpPr>
        <p:grpSp>
          <p:nvGrpSpPr>
            <p:cNvPr id="299" name="Google Shape;299;p9"/>
            <p:cNvGrpSpPr/>
            <p:nvPr/>
          </p:nvGrpSpPr>
          <p:grpSpPr>
            <a:xfrm>
              <a:off x="7353351" y="5651417"/>
              <a:ext cx="420044" cy="75879"/>
              <a:chOff x="7353351" y="5651417"/>
              <a:chExt cx="420044" cy="75879"/>
            </a:xfrm>
          </p:grpSpPr>
          <p:sp>
            <p:nvSpPr>
              <p:cNvPr id="300" name="Google Shape;300;p9"/>
              <p:cNvSpPr/>
              <p:nvPr/>
            </p:nvSpPr>
            <p:spPr>
              <a:xfrm>
                <a:off x="7353351" y="5653225"/>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9"/>
              <p:cNvSpPr/>
              <p:nvPr/>
            </p:nvSpPr>
            <p:spPr>
              <a:xfrm>
                <a:off x="7640607" y="5651417"/>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02" name="Google Shape;302;p9"/>
            <p:cNvGrpSpPr/>
            <p:nvPr/>
          </p:nvGrpSpPr>
          <p:grpSpPr>
            <a:xfrm>
              <a:off x="7190753" y="5365577"/>
              <a:ext cx="745522" cy="754272"/>
              <a:chOff x="7190753" y="5365577"/>
              <a:chExt cx="745522" cy="754272"/>
            </a:xfrm>
          </p:grpSpPr>
          <p:sp>
            <p:nvSpPr>
              <p:cNvPr id="303" name="Google Shape;303;p9"/>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9"/>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9"/>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9"/>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9"/>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9"/>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9"/>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0" name="Google Shape;310;p9"/>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9"/>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cxnSp>
        <p:nvCxnSpPr>
          <p:cNvPr id="312" name="Google Shape;312;p9"/>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