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Lst>
  <p:sldSz cy="6858000" cx="12192000"/>
  <p:notesSz cx="6858000" cy="9144000"/>
  <p:embeddedFontLst>
    <p:embeddedFont>
      <p:font typeface="Montserrat Light"/>
      <p:regular r:id="rId110"/>
      <p:bold r:id="rId111"/>
      <p:italic r:id="rId112"/>
      <p:boldItalic r:id="rId1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4" roundtripDataSignature="AMtx7mgQBZJ6/9sCw5IGnR8Tn0fuzfWu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font" Target="fonts/MontserratLight-regular.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customschemas.google.com/relationships/presentationmetadata" Target="metadata"/><Relationship Id="rId18" Type="http://schemas.openxmlformats.org/officeDocument/2006/relationships/slide" Target="slides/slide14.xml"/><Relationship Id="rId113" Type="http://schemas.openxmlformats.org/officeDocument/2006/relationships/font" Target="fonts/MontserratLight-boldItalic.fntdata"/><Relationship Id="rId112" Type="http://schemas.openxmlformats.org/officeDocument/2006/relationships/font" Target="fonts/MontserratLight-italic.fntdata"/><Relationship Id="rId111" Type="http://schemas.openxmlformats.org/officeDocument/2006/relationships/font" Target="fonts/MontserratLight-bold.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2" name="Google Shape;1732;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0" name="Google Shape;1750;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8" name="Google Shape;1768;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6" name="Google Shape;1776;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4" name="Google Shape;1784;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Fill in your name on this certificate where it says “ [insert your name here]”</a:t>
            </a:r>
            <a:endParaRPr/>
          </a:p>
        </p:txBody>
      </p:sp>
      <p:sp>
        <p:nvSpPr>
          <p:cNvPr id="1785" name="Google Shape;1785;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5" name="Google Shape;1885;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 name="Google Shape;99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3" name="Google Shape;104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5" name="Google Shape;107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0" name="Google Shape;112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 name="Google Shape;115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4" name="Google Shape;116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2" name="Google Shape;1172;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8" name="Google Shape;1188;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2" name="Google Shape;120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6" name="Google Shape;121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0" name="Google Shape;123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8" name="Google Shape;123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6" name="Google Shape;124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4" name="Google Shape;125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4" name="Google Shape;126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7" name="Google Shape;127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0" name="Google Shape;129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3" name="Google Shape;130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1" name="Google Shape;131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5" name="Google Shape;133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7" name="Google Shape;1357;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0" name="Google Shape;1380;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3" name="Google Shape;1403;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5" name="Google Shape;142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3" name="Google Shape;1433;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2" name="Google Shape;1442;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0" name="Google Shape;1450;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8" name="Google Shape;145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7" name="Google Shape;1467;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5" name="Google Shape;147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2" name="Google Shape;1502;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9" name="Google Shape;1529;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6" name="Google Shape;1556;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3" name="Google Shape;1583;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0" name="Google Shape;1610;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7" name="Google Shape;1637;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4" name="Google Shape;1664;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2" name="Google Shape;1672;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3" name="Google Shape;168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1" name="Google Shape;1691;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9" name="Google Shape;1699;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7" name="Google Shape;1707;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4" name="Google Shape;1714;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07"/>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 name="Google Shape;14;p107"/>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5" name="Google Shape;15;p107"/>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07"/>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107"/>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107"/>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107"/>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107"/>
          <p:cNvSpPr/>
          <p:nvPr>
            <p:ph idx="3" type="pic"/>
          </p:nvPr>
        </p:nvSpPr>
        <p:spPr>
          <a:xfrm>
            <a:off x="5861120" y="433094"/>
            <a:ext cx="5470479" cy="5127406"/>
          </a:xfrm>
          <a:prstGeom prst="rect">
            <a:avLst/>
          </a:prstGeom>
          <a:solidFill>
            <a:srgbClr val="D8D8D8"/>
          </a:solidFill>
          <a:ln>
            <a:noFill/>
          </a:ln>
        </p:spPr>
      </p:sp>
      <p:sp>
        <p:nvSpPr>
          <p:cNvPr id="21" name="Google Shape;21;p107"/>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78" name="Shape 78"/>
        <p:cNvGrpSpPr/>
        <p:nvPr/>
      </p:nvGrpSpPr>
      <p:grpSpPr>
        <a:xfrm>
          <a:off x="0" y="0"/>
          <a:ext cx="0" cy="0"/>
          <a:chOff x="0" y="0"/>
          <a:chExt cx="0" cy="0"/>
        </a:xfrm>
      </p:grpSpPr>
      <p:sp>
        <p:nvSpPr>
          <p:cNvPr id="79" name="Google Shape;79;p116"/>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6"/>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81" name="Google Shape;81;p116"/>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82" name="Google Shape;82;p116"/>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83" name="Google Shape;83;p116"/>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84" name="Google Shape;84;p116"/>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85" name="Google Shape;85;p116"/>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86" name="Google Shape;86;p116"/>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87" name="Shape 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88" name="Shape 88"/>
        <p:cNvGrpSpPr/>
        <p:nvPr/>
      </p:nvGrpSpPr>
      <p:grpSpPr>
        <a:xfrm>
          <a:off x="0" y="0"/>
          <a:ext cx="0" cy="0"/>
          <a:chOff x="0" y="0"/>
          <a:chExt cx="0" cy="0"/>
        </a:xfrm>
      </p:grpSpPr>
      <p:sp>
        <p:nvSpPr>
          <p:cNvPr id="89" name="Google Shape;89;p118"/>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8"/>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91" name="Google Shape;91;p118"/>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92" name="Google Shape;92;p118"/>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93" name="Google Shape;93;p118"/>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94" name="Google Shape;94;p118"/>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5" name="Google Shape;95;p118"/>
          <p:cNvSpPr/>
          <p:nvPr>
            <p:ph idx="3" type="pic"/>
          </p:nvPr>
        </p:nvSpPr>
        <p:spPr>
          <a:xfrm>
            <a:off x="4647235" y="2814866"/>
            <a:ext cx="7127042" cy="2793606"/>
          </a:xfrm>
          <a:prstGeom prst="rect">
            <a:avLst/>
          </a:prstGeom>
          <a:solidFill>
            <a:srgbClr val="D8D8D8"/>
          </a:solidFill>
          <a:ln>
            <a:noFill/>
          </a:ln>
        </p:spPr>
      </p:sp>
      <p:sp>
        <p:nvSpPr>
          <p:cNvPr id="96" name="Google Shape;96;p118"/>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7" name="Google Shape;97;p118"/>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 name="Shape 98"/>
        <p:cNvGrpSpPr/>
        <p:nvPr/>
      </p:nvGrpSpPr>
      <p:grpSpPr>
        <a:xfrm>
          <a:off x="0" y="0"/>
          <a:ext cx="0" cy="0"/>
          <a:chOff x="0" y="0"/>
          <a:chExt cx="0" cy="0"/>
        </a:xfrm>
      </p:grpSpPr>
      <p:sp>
        <p:nvSpPr>
          <p:cNvPr id="99" name="Google Shape;99;p119"/>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0" name="Google Shape;100;p119"/>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9"/>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19"/>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19"/>
          <p:cNvSpPr/>
          <p:nvPr>
            <p:ph idx="4" type="pic"/>
          </p:nvPr>
        </p:nvSpPr>
        <p:spPr>
          <a:xfrm>
            <a:off x="7559" y="188180"/>
            <a:ext cx="3354094" cy="5923858"/>
          </a:xfrm>
          <a:prstGeom prst="rect">
            <a:avLst/>
          </a:prstGeom>
          <a:solidFill>
            <a:srgbClr val="D8D8D8"/>
          </a:solidFill>
          <a:ln>
            <a:noFill/>
          </a:ln>
        </p:spPr>
      </p:sp>
      <p:sp>
        <p:nvSpPr>
          <p:cNvPr id="104" name="Google Shape;104;p119"/>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19"/>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19"/>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119"/>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119"/>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19"/>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0" name="Google Shape;110;p119"/>
          <p:cNvGrpSpPr/>
          <p:nvPr/>
        </p:nvGrpSpPr>
        <p:grpSpPr>
          <a:xfrm>
            <a:off x="4446910" y="695225"/>
            <a:ext cx="7230875" cy="5461417"/>
            <a:chOff x="4054159" y="721803"/>
            <a:chExt cx="7578908" cy="5461417"/>
          </a:xfrm>
        </p:grpSpPr>
        <p:grpSp>
          <p:nvGrpSpPr>
            <p:cNvPr id="111" name="Google Shape;111;p119"/>
            <p:cNvGrpSpPr/>
            <p:nvPr/>
          </p:nvGrpSpPr>
          <p:grpSpPr>
            <a:xfrm>
              <a:off x="4054161" y="721803"/>
              <a:ext cx="7547911" cy="1674487"/>
              <a:chOff x="4061909" y="1565906"/>
              <a:chExt cx="7547911" cy="1882781"/>
            </a:xfrm>
          </p:grpSpPr>
          <p:cxnSp>
            <p:nvCxnSpPr>
              <p:cNvPr id="112" name="Google Shape;112;p119"/>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3" name="Google Shape;113;p119"/>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 name="Google Shape;114;p119"/>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5" name="Google Shape;115;p119"/>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6" name="Google Shape;116;p119"/>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17" name="Google Shape;117;p119"/>
            <p:cNvGrpSpPr/>
            <p:nvPr/>
          </p:nvGrpSpPr>
          <p:grpSpPr>
            <a:xfrm>
              <a:off x="4054160" y="2644936"/>
              <a:ext cx="7547911" cy="1674487"/>
              <a:chOff x="4061909" y="1565906"/>
              <a:chExt cx="7547911" cy="1882781"/>
            </a:xfrm>
          </p:grpSpPr>
          <p:cxnSp>
            <p:nvCxnSpPr>
              <p:cNvPr id="118" name="Google Shape;118;p119"/>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9" name="Google Shape;119;p119"/>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0" name="Google Shape;120;p119"/>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1" name="Google Shape;121;p119"/>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2" name="Google Shape;122;p119"/>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3" name="Google Shape;123;p119"/>
            <p:cNvGrpSpPr/>
            <p:nvPr/>
          </p:nvGrpSpPr>
          <p:grpSpPr>
            <a:xfrm>
              <a:off x="4069658" y="4508733"/>
              <a:ext cx="7547911" cy="1674487"/>
              <a:chOff x="4061909" y="1565906"/>
              <a:chExt cx="7547911" cy="1882781"/>
            </a:xfrm>
          </p:grpSpPr>
          <p:cxnSp>
            <p:nvCxnSpPr>
              <p:cNvPr id="124" name="Google Shape;124;p119"/>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119"/>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119"/>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119"/>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119"/>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29" name="Shape 129"/>
        <p:cNvGrpSpPr/>
        <p:nvPr/>
      </p:nvGrpSpPr>
      <p:grpSpPr>
        <a:xfrm>
          <a:off x="0" y="0"/>
          <a:ext cx="0" cy="0"/>
          <a:chOff x="0" y="0"/>
          <a:chExt cx="0" cy="0"/>
        </a:xfrm>
      </p:grpSpPr>
      <p:sp>
        <p:nvSpPr>
          <p:cNvPr id="130" name="Google Shape;130;p120"/>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31" name="Google Shape;131;p120"/>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20"/>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120"/>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20"/>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20"/>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6" name="Shape 136"/>
        <p:cNvGrpSpPr/>
        <p:nvPr/>
      </p:nvGrpSpPr>
      <p:grpSpPr>
        <a:xfrm>
          <a:off x="0" y="0"/>
          <a:ext cx="0" cy="0"/>
          <a:chOff x="0" y="0"/>
          <a:chExt cx="0" cy="0"/>
        </a:xfrm>
      </p:grpSpPr>
      <p:sp>
        <p:nvSpPr>
          <p:cNvPr id="137" name="Google Shape;137;p121"/>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21"/>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21"/>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21"/>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21"/>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42" name="Shape 142"/>
        <p:cNvGrpSpPr/>
        <p:nvPr/>
      </p:nvGrpSpPr>
      <p:grpSpPr>
        <a:xfrm>
          <a:off x="0" y="0"/>
          <a:ext cx="0" cy="0"/>
          <a:chOff x="0" y="0"/>
          <a:chExt cx="0" cy="0"/>
        </a:xfrm>
      </p:grpSpPr>
      <p:sp>
        <p:nvSpPr>
          <p:cNvPr id="143" name="Google Shape;143;p122"/>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4" name="Google Shape;144;p122"/>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22"/>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122"/>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47" name="Google Shape;147;p122"/>
          <p:cNvSpPr/>
          <p:nvPr>
            <p:ph idx="3" type="pic"/>
          </p:nvPr>
        </p:nvSpPr>
        <p:spPr>
          <a:xfrm>
            <a:off x="7061200" y="1420553"/>
            <a:ext cx="5130800" cy="3913188"/>
          </a:xfrm>
          <a:prstGeom prst="rect">
            <a:avLst/>
          </a:prstGeom>
          <a:solidFill>
            <a:srgbClr val="D8D8D8"/>
          </a:solidFill>
          <a:ln>
            <a:noFill/>
          </a:ln>
        </p:spPr>
      </p:sp>
      <p:sp>
        <p:nvSpPr>
          <p:cNvPr id="148" name="Google Shape;148;p122"/>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9" name="Shape 149"/>
        <p:cNvGrpSpPr/>
        <p:nvPr/>
      </p:nvGrpSpPr>
      <p:grpSpPr>
        <a:xfrm>
          <a:off x="0" y="0"/>
          <a:ext cx="0" cy="0"/>
          <a:chOff x="0" y="0"/>
          <a:chExt cx="0" cy="0"/>
        </a:xfrm>
      </p:grpSpPr>
      <p:sp>
        <p:nvSpPr>
          <p:cNvPr id="150" name="Google Shape;150;p123"/>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151" name="Google Shape;151;p123"/>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52" name="Google Shape;152;p123"/>
          <p:cNvSpPr/>
          <p:nvPr>
            <p:ph idx="2" type="pic"/>
          </p:nvPr>
        </p:nvSpPr>
        <p:spPr>
          <a:xfrm>
            <a:off x="8912202" y="1246695"/>
            <a:ext cx="2444127" cy="4336988"/>
          </a:xfrm>
          <a:prstGeom prst="rect">
            <a:avLst/>
          </a:prstGeom>
          <a:solidFill>
            <a:srgbClr val="D8D8D8"/>
          </a:solidFill>
          <a:ln>
            <a:noFill/>
          </a:ln>
        </p:spPr>
      </p:sp>
      <p:sp>
        <p:nvSpPr>
          <p:cNvPr id="153" name="Google Shape;153;p123"/>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23"/>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23"/>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22" name="Shape 22"/>
        <p:cNvGrpSpPr/>
        <p:nvPr/>
      </p:nvGrpSpPr>
      <p:grpSpPr>
        <a:xfrm>
          <a:off x="0" y="0"/>
          <a:ext cx="0" cy="0"/>
          <a:chOff x="0" y="0"/>
          <a:chExt cx="0" cy="0"/>
        </a:xfrm>
      </p:grpSpPr>
      <p:sp>
        <p:nvSpPr>
          <p:cNvPr id="23" name="Google Shape;23;p108"/>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 name="Google Shape;24;p108"/>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5" name="Google Shape;25;p108"/>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08"/>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08"/>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08"/>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08"/>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08"/>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08"/>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08"/>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 name="Google Shape;33;p108"/>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34" name="Google Shape;34;p108"/>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35" name="Google Shape;35;p108"/>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108"/>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108"/>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 name="Google Shape;38;p108"/>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9" name="Shape 39"/>
        <p:cNvGrpSpPr/>
        <p:nvPr/>
      </p:nvGrpSpPr>
      <p:grpSpPr>
        <a:xfrm>
          <a:off x="0" y="0"/>
          <a:ext cx="0" cy="0"/>
          <a:chOff x="0" y="0"/>
          <a:chExt cx="0" cy="0"/>
        </a:xfrm>
      </p:grpSpPr>
      <p:sp>
        <p:nvSpPr>
          <p:cNvPr id="40" name="Google Shape;40;p109"/>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1" name="Google Shape;41;p109"/>
          <p:cNvSpPr/>
          <p:nvPr>
            <p:ph idx="2" type="pic"/>
          </p:nvPr>
        </p:nvSpPr>
        <p:spPr>
          <a:xfrm>
            <a:off x="320540" y="335338"/>
            <a:ext cx="11578483" cy="6146707"/>
          </a:xfrm>
          <a:prstGeom prst="rect">
            <a:avLst/>
          </a:prstGeom>
          <a:solidFill>
            <a:srgbClr val="D8D8D8"/>
          </a:solidFill>
          <a:ln>
            <a:noFill/>
          </a:ln>
        </p:spPr>
      </p:sp>
      <p:sp>
        <p:nvSpPr>
          <p:cNvPr id="42" name="Google Shape;42;p109"/>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109"/>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4" name="Shape 44"/>
        <p:cNvGrpSpPr/>
        <p:nvPr/>
      </p:nvGrpSpPr>
      <p:grpSpPr>
        <a:xfrm>
          <a:off x="0" y="0"/>
          <a:ext cx="0" cy="0"/>
          <a:chOff x="0" y="0"/>
          <a:chExt cx="0" cy="0"/>
        </a:xfrm>
      </p:grpSpPr>
      <p:sp>
        <p:nvSpPr>
          <p:cNvPr id="45" name="Google Shape;45;p110"/>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 name="Google Shape;46;p110"/>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10"/>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110"/>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10"/>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0" name="Shape 50"/>
        <p:cNvGrpSpPr/>
        <p:nvPr/>
      </p:nvGrpSpPr>
      <p:grpSpPr>
        <a:xfrm>
          <a:off x="0" y="0"/>
          <a:ext cx="0" cy="0"/>
          <a:chOff x="0" y="0"/>
          <a:chExt cx="0" cy="0"/>
        </a:xfrm>
      </p:grpSpPr>
      <p:sp>
        <p:nvSpPr>
          <p:cNvPr id="51" name="Google Shape;51;p111"/>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11"/>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3" name="Shape 53"/>
        <p:cNvGrpSpPr/>
        <p:nvPr/>
      </p:nvGrpSpPr>
      <p:grpSpPr>
        <a:xfrm>
          <a:off x="0" y="0"/>
          <a:ext cx="0" cy="0"/>
          <a:chOff x="0" y="0"/>
          <a:chExt cx="0" cy="0"/>
        </a:xfrm>
      </p:grpSpPr>
      <p:sp>
        <p:nvSpPr>
          <p:cNvPr id="54" name="Google Shape;54;p112"/>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112"/>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11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1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12"/>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9" name="Google Shape;59;p112"/>
          <p:cNvCxnSpPr>
            <a:endCxn id="6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0" name="Google Shape;60;p112"/>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1" name="Shape 61"/>
        <p:cNvGrpSpPr/>
        <p:nvPr/>
      </p:nvGrpSpPr>
      <p:grpSpPr>
        <a:xfrm>
          <a:off x="0" y="0"/>
          <a:ext cx="0" cy="0"/>
          <a:chOff x="0" y="0"/>
          <a:chExt cx="0" cy="0"/>
        </a:xfrm>
      </p:grpSpPr>
      <p:sp>
        <p:nvSpPr>
          <p:cNvPr id="62" name="Google Shape;62;p113"/>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13"/>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13"/>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 name="Shape 65"/>
        <p:cNvGrpSpPr/>
        <p:nvPr/>
      </p:nvGrpSpPr>
      <p:grpSpPr>
        <a:xfrm>
          <a:off x="0" y="0"/>
          <a:ext cx="0" cy="0"/>
          <a:chOff x="0" y="0"/>
          <a:chExt cx="0" cy="0"/>
        </a:xfrm>
      </p:grpSpPr>
      <p:sp>
        <p:nvSpPr>
          <p:cNvPr id="66" name="Google Shape;66;p114"/>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7" name="Google Shape;67;p114"/>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4"/>
          <p:cNvSpPr/>
          <p:nvPr>
            <p:ph idx="2" type="pic"/>
          </p:nvPr>
        </p:nvSpPr>
        <p:spPr>
          <a:xfrm>
            <a:off x="6096000" y="1404749"/>
            <a:ext cx="5239644" cy="4704418"/>
          </a:xfrm>
          <a:prstGeom prst="rect">
            <a:avLst/>
          </a:prstGeom>
          <a:solidFill>
            <a:srgbClr val="D8D8D8"/>
          </a:solidFill>
          <a:ln>
            <a:noFill/>
          </a:ln>
        </p:spPr>
      </p:sp>
      <p:sp>
        <p:nvSpPr>
          <p:cNvPr id="69" name="Google Shape;69;p114"/>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70" name="Shape 70"/>
        <p:cNvGrpSpPr/>
        <p:nvPr/>
      </p:nvGrpSpPr>
      <p:grpSpPr>
        <a:xfrm>
          <a:off x="0" y="0"/>
          <a:ext cx="0" cy="0"/>
          <a:chOff x="0" y="0"/>
          <a:chExt cx="0" cy="0"/>
        </a:xfrm>
      </p:grpSpPr>
      <p:sp>
        <p:nvSpPr>
          <p:cNvPr id="71" name="Google Shape;71;p115"/>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2" name="Google Shape;72;p115"/>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Google Shape;73;p115"/>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15"/>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5"/>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6" name="Google Shape;76;p115"/>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77" name="Google Shape;77;p115"/>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06"/>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106"/>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hyperlink" Target="https://rainharvesting.com.au/" TargetMode="External"/><Relationship Id="rId4" Type="http://schemas.openxmlformats.org/officeDocument/2006/relationships/hyperlink" Target="https://www.youtube.com/watch?v=w8Ow7PmEUbM" TargetMode="External"/><Relationship Id="rId5" Type="http://schemas.openxmlformats.org/officeDocument/2006/relationships/hyperlink" Target="https://www.youtube.com/shorts/4MpFhehrwww"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7.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 Id="rId3" Type="http://schemas.openxmlformats.org/officeDocument/2006/relationships/image" Target="../media/image6.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5.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1" Type="http://schemas.openxmlformats.org/officeDocument/2006/relationships/hyperlink" Target="https://www.teagasc.ie/media/website/publications/2020/Farm-Workshop-Booklet-Web.pdf" TargetMode="External"/><Relationship Id="rId10" Type="http://schemas.openxmlformats.org/officeDocument/2006/relationships/hyperlink" Target="https://www.youtube.com/watch?v=Lq2dJKw6-Uk" TargetMode="External"/><Relationship Id="rId12"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osha.europa.eu/en" TargetMode="External"/><Relationship Id="rId4" Type="http://schemas.openxmlformats.org/officeDocument/2006/relationships/hyperlink" Target="https://www.teagasc.ie/news--events/daily/farm-business/respect-the-power-of-the-sun.php#:~:text=Farmers%20are%20more%20at%20risk,construction%2C%20outdoor%20and%20farming%20industry" TargetMode="External"/><Relationship Id="rId9" Type="http://schemas.openxmlformats.org/officeDocument/2006/relationships/hyperlink" Target="https://www.youtube.com/watch?v=KX9qzn8lkl4&amp;t=26s" TargetMode="External"/><Relationship Id="rId5" Type="http://schemas.openxmlformats.org/officeDocument/2006/relationships/hyperlink" Target="https://www.youtube.com/watch?v=MynsspW82wY" TargetMode="External"/><Relationship Id="rId6" Type="http://schemas.openxmlformats.org/officeDocument/2006/relationships/hyperlink" Target="https://www.youtube.com/watch?v=5Teow1LcEPE" TargetMode="External"/><Relationship Id="rId7" Type="http://schemas.openxmlformats.org/officeDocument/2006/relationships/hyperlink" Target="https://www.youtube.com/watch?v=9DE6SqOoTRc" TargetMode="External"/><Relationship Id="rId8" Type="http://schemas.openxmlformats.org/officeDocument/2006/relationships/hyperlink" Target="https://www.youtube.com/watch?v=Qihm99ZhAJ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0" Type="http://schemas.openxmlformats.org/officeDocument/2006/relationships/hyperlink" Target="https://edis.ifas.ufl.edu/publication/FY1517"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www.thespruceeats.com/what-is-urban-farming-5188341" TargetMode="External"/><Relationship Id="rId4" Type="http://schemas.openxmlformats.org/officeDocument/2006/relationships/hyperlink" Target="https://climate-adapt.eea.europa.eu/en/metadata/adaptation-options/urban-farming-and-gardening" TargetMode="External"/><Relationship Id="rId9" Type="http://schemas.openxmlformats.org/officeDocument/2006/relationships/hyperlink" Target="https://www.youtube.com/watch?v=N7-mNylq4Ok" TargetMode="External"/><Relationship Id="rId5" Type="http://schemas.openxmlformats.org/officeDocument/2006/relationships/hyperlink" Target="https://www.youtube.com/watch?v=ZkmgHQjboRQ" TargetMode="External"/><Relationship Id="rId6" Type="http://schemas.openxmlformats.org/officeDocument/2006/relationships/hyperlink" Target="https://www.youtube.com/watch?v=gfCcI6_1iiA" TargetMode="External"/><Relationship Id="rId7" Type="http://schemas.openxmlformats.org/officeDocument/2006/relationships/hyperlink" Target="https://www.youtube.com/watch?v=ZkmgHQjboRQ" TargetMode="External"/><Relationship Id="rId8" Type="http://schemas.openxmlformats.org/officeDocument/2006/relationships/hyperlink" Target="https://www.youtube.com/watch?v=t4lnbMNnwu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www.soilfoodweb.com.au/about-our-organisation/benefits-of-a-healthy-soil-food-web" TargetMode="External"/><Relationship Id="rId4" Type="http://schemas.openxmlformats.org/officeDocument/2006/relationships/hyperlink" Target="https://www.youtube.com/watch?v=MZsvBCGCei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s://www.frontiersin.org/articles/10.3389/fsufs.2021.706142/full" TargetMode="External"/><Relationship Id="rId4" Type="http://schemas.openxmlformats.org/officeDocument/2006/relationships/hyperlink" Target="https://mintekresources.com/what-is-soil-remediation/" TargetMode="External"/><Relationship Id="rId5" Type="http://schemas.openxmlformats.org/officeDocument/2006/relationships/hyperlink" Target="https://www.youtube.com/watch?v=ohkFAAfOAM4" TargetMode="External"/><Relationship Id="rId6" Type="http://schemas.openxmlformats.org/officeDocument/2006/relationships/hyperlink" Target="https://www.youtube.com/watch?v=ErMHR6Mc4Bk" TargetMode="External"/><Relationship Id="rId7" Type="http://schemas.openxmlformats.org/officeDocument/2006/relationships/hyperlink" Target="https://doi.org/10.1016/j.still.2008.08.00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hyperlink" Target="https://doi.org/10.1289/EHP9431" TargetMode="External"/><Relationship Id="rId10" Type="http://schemas.openxmlformats.org/officeDocument/2006/relationships/hyperlink" Target="https://www.youtube.com/watch?v=-SjjhG1Pz7I"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https://cropscience.bayer.co.uk/blog/articles/2020/02/test-soil-health" TargetMode="External"/><Relationship Id="rId4" Type="http://schemas.openxmlformats.org/officeDocument/2006/relationships/hyperlink" Target="https://www.holganix.com/blog/how-do-you-measure-soil-health-21-methods-to-consider" TargetMode="External"/><Relationship Id="rId9" Type="http://schemas.openxmlformats.org/officeDocument/2006/relationships/hyperlink" Target="https://www.youtube.com/watch?v=_51j5nL4H5s" TargetMode="External"/><Relationship Id="rId5" Type="http://schemas.openxmlformats.org/officeDocument/2006/relationships/hyperlink" Target="https://hub.jhu.edu/2021/06/08/livable-future-study-urban-farms-metals/" TargetMode="External"/><Relationship Id="rId6" Type="http://schemas.openxmlformats.org/officeDocument/2006/relationships/hyperlink" Target="https://www.youtube.com/watch?v=XzfFFNG5mnQ" TargetMode="External"/><Relationship Id="rId7" Type="http://schemas.openxmlformats.org/officeDocument/2006/relationships/hyperlink" Target="https://www.youtube.com/watch?v=BcNMteh1t14" TargetMode="External"/><Relationship Id="rId8" Type="http://schemas.openxmlformats.org/officeDocument/2006/relationships/hyperlink" Target="https://www.youtube.com/watch?v=L14woJZEJn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https://education.nationalgeographic.org/resource/europe-resources/" TargetMode="External"/><Relationship Id="rId4" Type="http://schemas.openxmlformats.org/officeDocument/2006/relationships/hyperlink" Target="https://www.youtube.com/watch?v=IgN4Q8uCYuk" TargetMode="External"/><Relationship Id="rId5" Type="http://schemas.openxmlformats.org/officeDocument/2006/relationships/hyperlink" Target="https://www.youtube.com/watch?v=W9tGyNyfDbs" TargetMode="External"/><Relationship Id="rId6" Type="http://schemas.openxmlformats.org/officeDocument/2006/relationships/hyperlink" Target="https://www.mdpi.com/2311-7524/7/4/8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https://www.teagasc.ie/animals/" TargetMode="External"/><Relationship Id="rId4" Type="http://schemas.openxmlformats.org/officeDocument/2006/relationships/hyperlink" Target="https://food.ec.europa.eu/animals/animal-welfare/animal-welfare-practice/animal-welfare-farm_en" TargetMode="External"/><Relationship Id="rId5" Type="http://schemas.openxmlformats.org/officeDocument/2006/relationships/hyperlink" Target="https://www.youtube.com/watch?v=SSTAJ7msu-4" TargetMode="External"/><Relationship Id="rId6" Type="http://schemas.openxmlformats.org/officeDocument/2006/relationships/hyperlink" Target="https://food.ec.europa.eu/animals/animal-welfare/animal-welfare-practice/slaughter-stunning_en" TargetMode="External"/><Relationship Id="rId7" Type="http://schemas.openxmlformats.org/officeDocument/2006/relationships/hyperlink" Target="https://www.youtube.com/watch?v=RV-p0cKyvDk" TargetMode="External"/><Relationship Id="rId8" Type="http://schemas.openxmlformats.org/officeDocument/2006/relationships/hyperlink" Target="https://www.youtube.com/watch?v=RJkViXmM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1" Type="http://schemas.openxmlformats.org/officeDocument/2006/relationships/hyperlink" Target="https://www.buzzaboutbees.net/how-do-bees-make-honey.html" TargetMode="External"/><Relationship Id="rId10" Type="http://schemas.openxmlformats.org/officeDocument/2006/relationships/hyperlink" Target="https://bees.techno-science.ca/" TargetMode="External"/><Relationship Id="rId13" Type="http://schemas.openxmlformats.org/officeDocument/2006/relationships/hyperlink" Target="https://www.youtube.com/watch?v=JMhvcd0KbEI" TargetMode="External"/><Relationship Id="rId12" Type="http://schemas.openxmlformats.org/officeDocument/2006/relationships/hyperlink" Target="https://pollinators.ie/top-10-pollinator-friendly-plants-for-different-situations/" TargetMode="External"/><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s://pollinators.ie/" TargetMode="External"/><Relationship Id="rId4" Type="http://schemas.openxmlformats.org/officeDocument/2006/relationships/hyperlink" Target="https://irishbeekeeping.ie/" TargetMode="External"/><Relationship Id="rId9" Type="http://schemas.openxmlformats.org/officeDocument/2006/relationships/hyperlink" Target="https://food.ec.europa.eu/animals/animal-products-movements/products-animal-origin-human-consumption_en" TargetMode="External"/><Relationship Id="rId15" Type="http://schemas.openxmlformats.org/officeDocument/2006/relationships/hyperlink" Target="https://doi.org/10.4060/cb5353en" TargetMode="External"/><Relationship Id="rId14" Type="http://schemas.openxmlformats.org/officeDocument/2006/relationships/hyperlink" Target="https://www.youtube.com/watch?v=Gh3zd2C4eQQ" TargetMode="External"/><Relationship Id="rId5" Type="http://schemas.openxmlformats.org/officeDocument/2006/relationships/hyperlink" Target="https://www.honeybeesonline.com/" TargetMode="External"/><Relationship Id="rId6" Type="http://schemas.openxmlformats.org/officeDocument/2006/relationships/hyperlink" Target="http://www.boomtreebees.com/" TargetMode="External"/><Relationship Id="rId7" Type="http://schemas.openxmlformats.org/officeDocument/2006/relationships/hyperlink" Target="https://www.gov.ie/en/publication/9e1ff-beekeeping-honey/" TargetMode="External"/><Relationship Id="rId8" Type="http://schemas.openxmlformats.org/officeDocument/2006/relationships/hyperlink" Target="https://www.teagasc.ie/media/website/rural-economy/rural-development/diversification/8-Bee-Keeping-and-Honey-Production.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hyperlink" Target="https://www.failteireland.ie/FailteIreland/media/WebsiteStructure/Documents/3_Research_Insights/4_Visitor_Insights/Visitor-Attraction-Experience-Research-2018.pdf?ext=.pdf" TargetMode="External"/><Relationship Id="rId4" Type="http://schemas.openxmlformats.org/officeDocument/2006/relationships/hyperlink" Target="https://www.bienvenue-a-la-ferme.com/" TargetMode="External"/><Relationship Id="rId5" Type="http://schemas.openxmlformats.org/officeDocument/2006/relationships/hyperlink" Target="https://www.youtube.com/watch?v=ddiYlzTbrGU" TargetMode="External"/><Relationship Id="rId6" Type="http://schemas.openxmlformats.org/officeDocument/2006/relationships/hyperlink" Target="https://www.youtube.com/watch?v=hZ1IrxNt9mo&amp;t=1s" TargetMode="External"/><Relationship Id="rId7" Type="http://schemas.openxmlformats.org/officeDocument/2006/relationships/hyperlink" Target="https://www.failteireland.ie/FailteIreland/media/WebsiteStructure/Documents/3_Research_Insights/4_Visitor_Insights/Visitor-Attraction-Experience-Research-2018.pdf?ext=.pdf" TargetMode="External"/><Relationship Id="rId8" Type="http://schemas.openxmlformats.org/officeDocument/2006/relationships/hyperlink" Target="https://www.failteireland.ie/FailteIreland/media/WebsiteStructure/Documents/Product_Development/Food_Tourism/FI_Guidelines_Development_Food-Trails_V4.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hyperlink" Target="https://food.ec.europa.eu/safety/labelling-and-nutrition/food-information-consumers-legislation/guidance-documents_en#questions_and_answers_on_" TargetMode="External"/><Relationship Id="rId4" Type="http://schemas.openxmlformats.org/officeDocument/2006/relationships/hyperlink" Target="https://www.who.int/news-room/fact-sheets/detail/food-safety" TargetMode="External"/><Relationship Id="rId5" Type="http://schemas.openxmlformats.org/officeDocument/2006/relationships/hyperlink" Target="https://www.food.gov.uk/business-guidance/allergen-guidance-for-food-businesses#:~:text=The%2014%20allergens%20are%3A%20celery,and%20sulphites%20are%20at%20a" TargetMode="External"/><Relationship Id="rId6" Type="http://schemas.openxmlformats.org/officeDocument/2006/relationships/hyperlink" Target="https://www.youtube.com/watch?v=0J2Qv_72Xzo" TargetMode="External"/><Relationship Id="rId7" Type="http://schemas.openxmlformats.org/officeDocument/2006/relationships/hyperlink" Target="https://www.youtube.com/watch?v=m-dfSLm9a4I" TargetMode="External"/><Relationship Id="rId8" Type="http://schemas.openxmlformats.org/officeDocument/2006/relationships/hyperlink" Target="https://www.youtube.com/watch?v=220-V_8nyFI"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29.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hyperlink" Target="https://www.cdc.gov/handwashing/why-handwashing" TargetMode="External"/><Relationship Id="rId4" Type="http://schemas.openxmlformats.org/officeDocument/2006/relationships/hyperlink" Target="https://www.fda.gov/food/foodborne-pathogens" TargetMode="External"/><Relationship Id="rId5" Type="http://schemas.openxmlformats.org/officeDocument/2006/relationships/hyperlink" Target="https://www.youtube.com/watch?v=Pq2me3r0cz4" TargetMode="External"/><Relationship Id="rId6" Type="http://schemas.openxmlformats.org/officeDocument/2006/relationships/hyperlink" Target="https://www.youtube.com/watch?v=e6F-wg9ESEE" TargetMode="External"/><Relationship Id="rId7" Type="http://schemas.openxmlformats.org/officeDocument/2006/relationships/hyperlink" Target="https://www.ncbi.nlm.nih.gov/books/NBK144001/"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48.png"/><Relationship Id="rId4" Type="http://schemas.openxmlformats.org/officeDocument/2006/relationships/image" Target="../media/image41.png"/><Relationship Id="rId5"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hyperlink" Target="https://www.fsai.ie/getmedia/2de2c9ba-ee0d-4fae-8880-8d0cad38d973/labelling-and-hygiene-guidelines-for-hen-eggs-2015-final.pdf?ext=.pdf" TargetMode="External"/><Relationship Id="rId4" Type="http://schemas.openxmlformats.org/officeDocument/2006/relationships/hyperlink" Target="https://agriculture.ec.europa.eu/farming/geographical-indications-and-quality-schemes/geographical-indications-and-quality-schemes-explained_en" TargetMode="External"/><Relationship Id="rId5" Type="http://schemas.openxmlformats.org/officeDocument/2006/relationships/hyperlink" Target="https://www.youtube.com/watch?v=wFBmdbcuMC8" TargetMode="External"/><Relationship Id="rId6" Type="http://schemas.openxmlformats.org/officeDocument/2006/relationships/hyperlink" Target="https://www.reading.ac.uk/foodlaw/pdf/eu-13017-FDE-FIC-Guidance.pd"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 Id="rId3" Type="http://schemas.openxmlformats.org/officeDocument/2006/relationships/image" Target="../media/image5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3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hyperlink" Target="https://www.un.org/en/climatechange/what-is-climate-change" TargetMode="External"/><Relationship Id="rId4" Type="http://schemas.openxmlformats.org/officeDocument/2006/relationships/hyperlink" Target="https://ec.europa.eu/eurostat/statistics-explained/index.php?title=File:Greenhouse_gas_emissions_by_source_sector,_EU,_2020.png" TargetMode="External"/><Relationship Id="rId5" Type="http://schemas.openxmlformats.org/officeDocument/2006/relationships/hyperlink" Target="https://www.youtube.com/watch?v=SN5-DnOHQm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39.png"/><Relationship Id="rId4" Type="http://schemas.openxmlformats.org/officeDocument/2006/relationships/image" Target="../media/image45.png"/><Relationship Id="rId5" Type="http://schemas.openxmlformats.org/officeDocument/2006/relationships/image" Target="../media/image3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3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3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hyperlink" Target="https://eur-lex.europa.eu/EN/legal-content/summary/eu-waste-management-law.html#:~:text=Waste%20management%20must%20be%20carried,by%20an%20officially%20recognised%20operator" TargetMode="External"/><Relationship Id="rId4" Type="http://schemas.openxmlformats.org/officeDocument/2006/relationships/hyperlink" Target="https://environment.ec.europa.eu/topics/waste-and-recycling_en#:~:text=The%20Waste%20Framework%20Directive%20is,of%20waste%20require%20specific%20approaches" TargetMode="External"/><Relationship Id="rId5" Type="http://schemas.openxmlformats.org/officeDocument/2006/relationships/hyperlink" Target="https://www.youtube.com/watch?v=l3pZ4yqTv14"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image" Target="../media/image35.png"/><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3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hyperlink" Target="https://www.europarl.europa.eu/news/en/headlines/economy/20151201STO05603/circular-economy-definition-importance-and-benefits#:~:text=What%20is%20the%20circular%20economy,products%20as%20long%20as%20possible" TargetMode="External"/><Relationship Id="rId4" Type="http://schemas.openxmlformats.org/officeDocument/2006/relationships/hyperlink" Target="https://www.eea.europa.eu/en/topics/in-depth/circular-economy" TargetMode="External"/><Relationship Id="rId5" Type="http://schemas.openxmlformats.org/officeDocument/2006/relationships/hyperlink" Target="https://environment.ec.europa.eu/strategy/circular-economy-action-plan_en" TargetMode="External"/><Relationship Id="rId6" Type="http://schemas.openxmlformats.org/officeDocument/2006/relationships/hyperlink" Target="https://www.youtube.com/watch?v=EMKFelpYHj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 Id="rId3" Type="http://schemas.openxmlformats.org/officeDocument/2006/relationships/image" Target="../media/image3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hyperlink" Target="https://www.fao.org/newsroom/detail/FAO-UNEP-agriculture-environment-food-loss-waste-day-2022/en" TargetMode="External"/><Relationship Id="rId4" Type="http://schemas.openxmlformats.org/officeDocument/2006/relationships/hyperlink" Target="https://thepotagerproject.com/bokashi-vs-compost/" TargetMode="External"/><Relationship Id="rId9" Type="http://schemas.openxmlformats.org/officeDocument/2006/relationships/hyperlink" Target="https://www.biocycle.netaerobic-composting-and-anaerobic/" TargetMode="External"/><Relationship Id="rId5" Type="http://schemas.openxmlformats.org/officeDocument/2006/relationships/hyperlink" Target="https://www.quickcrop.ie/products/joraform-jk5100.html" TargetMode="External"/><Relationship Id="rId6" Type="http://schemas.openxmlformats.org/officeDocument/2006/relationships/hyperlink" Target="https://www.epa.gov/anaerobic-digestion/basic-information-about-anaerobic-digestion-ad#:~:text=The%20material%20that%20is%20left,used%20as%20fertilizer%20for%20crops" TargetMode="External"/><Relationship Id="rId7" Type="http://schemas.openxmlformats.org/officeDocument/2006/relationships/hyperlink" Target="https://www.youtube.com/watch?v=aahihueN_BA" TargetMode="External"/><Relationship Id="rId8" Type="http://schemas.openxmlformats.org/officeDocument/2006/relationships/hyperlink" Target="https://www.youtube.com/watch?v=jhR5-jrbJDU"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image" Target="../media/image38.png"/><Relationship Id="rId4" Type="http://schemas.openxmlformats.org/officeDocument/2006/relationships/image" Target="../media/image44.png"/><Relationship Id="rId5" Type="http://schemas.openxmlformats.org/officeDocument/2006/relationships/image" Target="../media/image49.png"/><Relationship Id="rId6" Type="http://schemas.openxmlformats.org/officeDocument/2006/relationships/image" Target="../media/image4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hyperlink" Target="https://www.diversitech-global.com/post/recycling-vs-upcycling#:~:text=Recycling%20involves%20the%20destruction%20of,also%20what%20it%20has%20become" TargetMode="External"/><Relationship Id="rId4" Type="http://schemas.openxmlformats.org/officeDocument/2006/relationships/hyperlink" Target="https://tocco.earth/article/upcycled-materials-for-circular-economy-Europe/" TargetMode="External"/><Relationship Id="rId5" Type="http://schemas.openxmlformats.org/officeDocument/2006/relationships/hyperlink" Target="https://www.pinterest.co.uk/duffydancer/upcycle-jam-jars/" TargetMode="External"/><Relationship Id="rId6" Type="http://schemas.openxmlformats.org/officeDocument/2006/relationships/hyperlink" Target="https://www.loveproperty.com/gallerylist/71768/86-upcycling-ideas-to-transform-your-old-stuf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 Id="rId3" Type="http://schemas.openxmlformats.org/officeDocument/2006/relationships/image" Target="../media/image4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
          <p:cNvSpPr txBox="1"/>
          <p:nvPr>
            <p:ph idx="1" type="body"/>
          </p:nvPr>
        </p:nvSpPr>
        <p:spPr>
          <a:xfrm>
            <a:off x="711252" y="4043134"/>
            <a:ext cx="4289467" cy="697353"/>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3400"/>
              <a:t>Practical Guides in Community Based Urban Agriculture</a:t>
            </a:r>
            <a:endParaRPr/>
          </a:p>
          <a:p>
            <a:pPr indent="0" lvl="0" marL="0" rtl="0" algn="l">
              <a:lnSpc>
                <a:spcPct val="96470"/>
              </a:lnSpc>
              <a:spcBef>
                <a:spcPts val="1000"/>
              </a:spcBef>
              <a:spcAft>
                <a:spcPts val="0"/>
              </a:spcAft>
              <a:buClr>
                <a:schemeClr val="lt1"/>
              </a:buClr>
              <a:buSzPts val="3400"/>
              <a:buNone/>
            </a:pPr>
            <a:r>
              <a:t/>
            </a:r>
            <a:endParaRPr b="0" sz="3400"/>
          </a:p>
        </p:txBody>
      </p:sp>
      <p:sp>
        <p:nvSpPr>
          <p:cNvPr id="162" name="Google Shape;162;p1"/>
          <p:cNvSpPr txBox="1"/>
          <p:nvPr>
            <p:ph idx="2" type="body"/>
          </p:nvPr>
        </p:nvSpPr>
        <p:spPr>
          <a:xfrm>
            <a:off x="711251" y="3188187"/>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b="1" lang="en-IE" sz="4000"/>
              <a:t>Peer to Peer Guide</a:t>
            </a:r>
            <a:endParaRPr b="1" sz="4000"/>
          </a:p>
          <a:p>
            <a:pPr indent="0" lvl="0" marL="0" rtl="0" algn="l">
              <a:lnSpc>
                <a:spcPct val="90000"/>
              </a:lnSpc>
              <a:spcBef>
                <a:spcPts val="1000"/>
              </a:spcBef>
              <a:spcAft>
                <a:spcPts val="0"/>
              </a:spcAft>
              <a:buClr>
                <a:schemeClr val="lt1"/>
              </a:buClr>
              <a:buSzPts val="3600"/>
              <a:buNone/>
            </a:pPr>
            <a:r>
              <a:t/>
            </a:r>
            <a:endParaRPr/>
          </a:p>
        </p:txBody>
      </p:sp>
      <p:sp>
        <p:nvSpPr>
          <p:cNvPr id="163" name="Google Shape;163;p1"/>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64" name="Google Shape;164;p1"/>
          <p:cNvPicPr preferRelativeResize="0"/>
          <p:nvPr>
            <p:ph idx="3" type="pic"/>
          </p:nvPr>
        </p:nvPicPr>
        <p:blipFill rotWithShape="1">
          <a:blip r:embed="rId3">
            <a:alphaModFix/>
          </a:blip>
          <a:srcRect b="0" l="667" r="668" t="0"/>
          <a:stretch/>
        </p:blipFill>
        <p:spPr>
          <a:xfrm>
            <a:off x="5861120" y="433094"/>
            <a:ext cx="5470479" cy="5127406"/>
          </a:xfrm>
          <a:prstGeom prst="rect">
            <a:avLst/>
          </a:prstGeom>
          <a:solidFill>
            <a:srgbClr val="D8D8D8"/>
          </a:solidFill>
          <a:ln>
            <a:noFill/>
          </a:ln>
        </p:spPr>
      </p:pic>
      <p:sp>
        <p:nvSpPr>
          <p:cNvPr id="165" name="Google Shape;165;p1"/>
          <p:cNvSpPr txBox="1"/>
          <p:nvPr/>
        </p:nvSpPr>
        <p:spPr>
          <a:xfrm>
            <a:off x="8296857" y="222724"/>
            <a:ext cx="2309962" cy="697353"/>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a:solidFill>
                  <a:schemeClr val="lt1"/>
                </a:solidFill>
                <a:latin typeface="Calibri"/>
                <a:ea typeface="Calibri"/>
                <a:cs typeface="Calibri"/>
                <a:sym typeface="Calibri"/>
              </a:rPr>
              <a:t>MODULE 2</a:t>
            </a:r>
            <a:endParaRPr/>
          </a:p>
        </p:txBody>
      </p:sp>
      <p:cxnSp>
        <p:nvCxnSpPr>
          <p:cNvPr id="166" name="Google Shape;166;p1"/>
          <p:cNvCxnSpPr/>
          <p:nvPr/>
        </p:nvCxnSpPr>
        <p:spPr>
          <a:xfrm rot="10800000">
            <a:off x="0" y="3885540"/>
            <a:ext cx="507076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0"/>
          <p:cNvSpPr txBox="1"/>
          <p:nvPr>
            <p:ph idx="1" type="body"/>
          </p:nvPr>
        </p:nvSpPr>
        <p:spPr>
          <a:xfrm>
            <a:off x="3574491" y="530659"/>
            <a:ext cx="8382187" cy="48937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Health &amp; Safety is relevant to </a:t>
            </a:r>
            <a:endParaRPr/>
          </a:p>
          <a:p>
            <a:pPr indent="0" lvl="0" marL="0" rtl="0" algn="l">
              <a:lnSpc>
                <a:spcPct val="100000"/>
              </a:lnSpc>
              <a:spcBef>
                <a:spcPts val="0"/>
              </a:spcBef>
              <a:spcAft>
                <a:spcPts val="0"/>
              </a:spcAft>
              <a:buClr>
                <a:srgbClr val="E8A116"/>
              </a:buClr>
              <a:buSzPts val="3200"/>
              <a:buNone/>
            </a:pPr>
            <a:r>
              <a:rPr b="1" lang="en-IE" sz="3200">
                <a:solidFill>
                  <a:srgbClr val="296B5F"/>
                </a:solidFill>
              </a:rPr>
              <a:t>all agricultural businesses</a:t>
            </a:r>
            <a:r>
              <a:rPr b="1" lang="en-IE" sz="3200"/>
              <a:t>. </a:t>
            </a:r>
            <a:endParaRPr/>
          </a:p>
          <a:p>
            <a:pPr indent="0" lvl="0" marL="0" rtl="0" algn="l">
              <a:lnSpc>
                <a:spcPct val="100000"/>
              </a:lnSpc>
              <a:spcBef>
                <a:spcPts val="0"/>
              </a:spcBef>
              <a:spcAft>
                <a:spcPts val="0"/>
              </a:spcAft>
              <a:buClr>
                <a:srgbClr val="E8A116"/>
              </a:buClr>
              <a:buSzPts val="2400"/>
              <a:buNone/>
            </a:pPr>
            <a:r>
              <a:t/>
            </a:r>
            <a:endParaRPr sz="2400"/>
          </a:p>
          <a:p>
            <a:pPr indent="0" lvl="0" marL="0" rtl="0" algn="just">
              <a:lnSpc>
                <a:spcPct val="100000"/>
              </a:lnSpc>
              <a:spcBef>
                <a:spcPts val="0"/>
              </a:spcBef>
              <a:spcAft>
                <a:spcPts val="0"/>
              </a:spcAft>
              <a:buClr>
                <a:srgbClr val="E8A116"/>
              </a:buClr>
              <a:buSzPts val="2400"/>
              <a:buNone/>
            </a:pPr>
            <a:r>
              <a:rPr lang="en-IE" sz="2400"/>
              <a:t>It is important that you work in a safe environment to </a:t>
            </a:r>
            <a:r>
              <a:rPr b="1" lang="en-IE" sz="2400"/>
              <a:t>maximise your income and ensure a quality of life for you and your family</a:t>
            </a:r>
            <a:r>
              <a:rPr lang="en-IE" sz="2400"/>
              <a:t>. </a:t>
            </a:r>
            <a:endParaRPr sz="2400"/>
          </a:p>
          <a:p>
            <a:pPr indent="0" lvl="0" marL="0" rtl="0" algn="just">
              <a:lnSpc>
                <a:spcPct val="100000"/>
              </a:lnSpc>
              <a:spcBef>
                <a:spcPts val="0"/>
              </a:spcBef>
              <a:spcAft>
                <a:spcPts val="0"/>
              </a:spcAft>
              <a:buClr>
                <a:srgbClr val="E8A116"/>
              </a:buClr>
              <a:buSzPts val="2400"/>
              <a:buNone/>
            </a:pPr>
            <a:r>
              <a:t/>
            </a:r>
            <a:endParaRPr/>
          </a:p>
          <a:p>
            <a:pPr indent="0" lvl="0" marL="0" rtl="0" algn="just">
              <a:lnSpc>
                <a:spcPct val="100000"/>
              </a:lnSpc>
              <a:spcBef>
                <a:spcPts val="0"/>
              </a:spcBef>
              <a:spcAft>
                <a:spcPts val="0"/>
              </a:spcAft>
              <a:buClr>
                <a:srgbClr val="E8A116"/>
              </a:buClr>
              <a:buSzPts val="2400"/>
              <a:buNone/>
            </a:pPr>
            <a:r>
              <a:rPr b="1" lang="en-IE" sz="2400"/>
              <a:t>Human factors </a:t>
            </a:r>
            <a:r>
              <a:rPr lang="en-IE" sz="2400"/>
              <a:t>are involved in </a:t>
            </a:r>
            <a:r>
              <a:rPr b="1" lang="en-IE" sz="2400"/>
              <a:t>90%</a:t>
            </a:r>
            <a:r>
              <a:rPr lang="en-IE" sz="2400"/>
              <a:t> of workplace injuries (e.g. tiredness, working excessive hours, rushing). Serious or fatal injury can occur due to misuse of vehicles, machinery &amp; equipment, poor manual handling, falls from height, falling objects, livestock, drowning, electrocution, misuse of chemicals etc. </a:t>
            </a:r>
            <a:r>
              <a:rPr b="1" lang="en-IE" sz="2400">
                <a:solidFill>
                  <a:srgbClr val="E8A116"/>
                </a:solidFill>
              </a:rPr>
              <a:t>Carry out a risk assessment</a:t>
            </a:r>
            <a:r>
              <a:rPr lang="en-IE" sz="2400"/>
              <a:t>. Identify hazards and risks and use standard operating procedures to avoid accidents. Typically 33% of all workplace accidents arise from poor </a:t>
            </a:r>
            <a:r>
              <a:rPr b="1" lang="en-IE" sz="2400"/>
              <a:t>manual handling </a:t>
            </a:r>
            <a:r>
              <a:rPr lang="en-IE" sz="2400"/>
              <a:t>– maintain your back in a good posture and use your leg muscles to power the lift etc. </a:t>
            </a:r>
            <a:endParaRPr/>
          </a:p>
          <a:p>
            <a:pPr indent="0" lvl="0" marL="0" rtl="0" algn="l">
              <a:lnSpc>
                <a:spcPct val="100000"/>
              </a:lnSpc>
              <a:spcBef>
                <a:spcPts val="0"/>
              </a:spcBef>
              <a:spcAft>
                <a:spcPts val="0"/>
              </a:spcAft>
              <a:buClr>
                <a:srgbClr val="E8A116"/>
              </a:buClr>
              <a:buSzPts val="2400"/>
              <a:buNone/>
            </a:pPr>
            <a:r>
              <a:t/>
            </a:r>
            <a:endParaRPr sz="2400"/>
          </a:p>
        </p:txBody>
      </p:sp>
      <p:grpSp>
        <p:nvGrpSpPr>
          <p:cNvPr id="306" name="Google Shape;306;p10"/>
          <p:cNvGrpSpPr/>
          <p:nvPr/>
        </p:nvGrpSpPr>
        <p:grpSpPr>
          <a:xfrm flipH="1" rot="10800000">
            <a:off x="0" y="2303025"/>
            <a:ext cx="3215568" cy="4584850"/>
            <a:chOff x="0" y="-412420"/>
            <a:chExt cx="3390864" cy="4834792"/>
          </a:xfrm>
        </p:grpSpPr>
        <p:sp>
          <p:nvSpPr>
            <p:cNvPr id="307" name="Google Shape;307;p10"/>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08" name="Google Shape;308;p10"/>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0"/>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0" name="Google Shape;310;p10"/>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Health and Safety in Urban Agriculture Settings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311" name="Google Shape;311;p10"/>
          <p:cNvGrpSpPr/>
          <p:nvPr/>
        </p:nvGrpSpPr>
        <p:grpSpPr>
          <a:xfrm>
            <a:off x="2048544" y="429181"/>
            <a:ext cx="997032" cy="1008734"/>
            <a:chOff x="7190753" y="5365577"/>
            <a:chExt cx="745522" cy="754272"/>
          </a:xfrm>
        </p:grpSpPr>
        <p:grpSp>
          <p:nvGrpSpPr>
            <p:cNvPr id="312" name="Google Shape;312;p10"/>
            <p:cNvGrpSpPr/>
            <p:nvPr/>
          </p:nvGrpSpPr>
          <p:grpSpPr>
            <a:xfrm>
              <a:off x="7353351" y="5651417"/>
              <a:ext cx="420044" cy="75879"/>
              <a:chOff x="7353351" y="5651417"/>
              <a:chExt cx="420044" cy="75879"/>
            </a:xfrm>
          </p:grpSpPr>
          <p:sp>
            <p:nvSpPr>
              <p:cNvPr id="313" name="Google Shape;313;p1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5" name="Google Shape;315;p10"/>
            <p:cNvGrpSpPr/>
            <p:nvPr/>
          </p:nvGrpSpPr>
          <p:grpSpPr>
            <a:xfrm>
              <a:off x="7190753" y="5365577"/>
              <a:ext cx="745522" cy="754272"/>
              <a:chOff x="7190753" y="5365577"/>
              <a:chExt cx="745522" cy="754272"/>
            </a:xfrm>
          </p:grpSpPr>
          <p:sp>
            <p:nvSpPr>
              <p:cNvPr id="316" name="Google Shape;316;p1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25" name="Google Shape;325;p10"/>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26" name="Google Shape;326;p10"/>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100"/>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Size your storage container(s) large enough to hold your calculated supply. Large rain </a:t>
            </a:r>
            <a:r>
              <a:rPr b="1" lang="en-IE" sz="2200">
                <a:solidFill>
                  <a:srgbClr val="424242"/>
                </a:solidFill>
              </a:rPr>
              <a:t>barrels/ponds</a:t>
            </a:r>
            <a:r>
              <a:rPr lang="en-IE" sz="2200">
                <a:solidFill>
                  <a:srgbClr val="424242"/>
                </a:solidFill>
              </a:rPr>
              <a:t> and </a:t>
            </a:r>
            <a:r>
              <a:rPr b="1" lang="en-IE" sz="2200">
                <a:solidFill>
                  <a:srgbClr val="424242"/>
                </a:solidFill>
              </a:rPr>
              <a:t>large diameter tap</a:t>
            </a:r>
            <a:r>
              <a:rPr lang="en-IE" sz="2200">
                <a:solidFill>
                  <a:srgbClr val="424242"/>
                </a:solidFill>
              </a:rPr>
              <a:t> are key. Where land slopes, the use </a:t>
            </a:r>
            <a:r>
              <a:rPr b="1" lang="en-IE" sz="2200">
                <a:solidFill>
                  <a:srgbClr val="424242"/>
                </a:solidFill>
              </a:rPr>
              <a:t>swales</a:t>
            </a:r>
            <a:r>
              <a:rPr lang="en-IE" sz="2200">
                <a:solidFill>
                  <a:srgbClr val="424242"/>
                </a:solidFill>
              </a:rPr>
              <a:t> is effective to slow down the overland runoff from rainfall. Swales can channel water towards an area of plantation and will also collect organic matter from leaves etc and will be a good source of water and nutrition for the surrounding soil. </a:t>
            </a:r>
            <a:endParaRPr/>
          </a:p>
          <a:p>
            <a:pPr indent="-15875" lvl="0" marL="15875" rtl="0" algn="just">
              <a:lnSpc>
                <a:spcPct val="101818"/>
              </a:lnSpc>
              <a:spcBef>
                <a:spcPts val="0"/>
              </a:spcBef>
              <a:spcAft>
                <a:spcPts val="0"/>
              </a:spcAft>
              <a:buClr>
                <a:srgbClr val="086575"/>
              </a:buClr>
              <a:buSzPts val="2200"/>
              <a:buNone/>
            </a:pPr>
            <a:r>
              <a:t/>
            </a:r>
            <a:endParaRPr sz="2200">
              <a:solidFill>
                <a:srgbClr val="424242"/>
              </a:solidFill>
            </a:endParaRPr>
          </a:p>
          <a:p>
            <a:pPr indent="-15875" lvl="0" marL="15875" rtl="0" algn="just">
              <a:lnSpc>
                <a:spcPct val="101818"/>
              </a:lnSpc>
              <a:spcBef>
                <a:spcPts val="0"/>
              </a:spcBef>
              <a:spcAft>
                <a:spcPts val="0"/>
              </a:spcAft>
              <a:buClr>
                <a:srgbClr val="424242"/>
              </a:buClr>
              <a:buSzPts val="2200"/>
              <a:buNone/>
            </a:pPr>
            <a:r>
              <a:rPr lang="en-IE" sz="2200">
                <a:solidFill>
                  <a:srgbClr val="424242"/>
                </a:solidFill>
              </a:rPr>
              <a:t>Storage containers/tanks should be </a:t>
            </a:r>
            <a:r>
              <a:rPr b="1" lang="en-IE" sz="2200">
                <a:solidFill>
                  <a:srgbClr val="424242"/>
                </a:solidFill>
              </a:rPr>
              <a:t>opaque</a:t>
            </a:r>
            <a:r>
              <a:rPr lang="en-IE" sz="2200">
                <a:solidFill>
                  <a:srgbClr val="424242"/>
                </a:solidFill>
              </a:rPr>
              <a:t> and, if possible, shielded from direct sunlight to </a:t>
            </a:r>
            <a:r>
              <a:rPr b="1" lang="en-IE" sz="2200">
                <a:solidFill>
                  <a:srgbClr val="424242"/>
                </a:solidFill>
              </a:rPr>
              <a:t>prevent algae </a:t>
            </a:r>
            <a:r>
              <a:rPr lang="en-IE" sz="2200">
                <a:solidFill>
                  <a:srgbClr val="424242"/>
                </a:solidFill>
              </a:rPr>
              <a:t>growth. Painting storage containers black will prevent photosynthesis. Mosquitoes can lay eggs in open water. Storage containers should be </a:t>
            </a:r>
            <a:r>
              <a:rPr b="1" lang="en-IE" sz="2200">
                <a:solidFill>
                  <a:srgbClr val="424242"/>
                </a:solidFill>
              </a:rPr>
              <a:t>covered</a:t>
            </a:r>
            <a:r>
              <a:rPr lang="en-IE" sz="2200">
                <a:solidFill>
                  <a:srgbClr val="424242"/>
                </a:solidFill>
              </a:rPr>
              <a:t> to prevent </a:t>
            </a:r>
            <a:r>
              <a:rPr b="1" lang="en-IE" sz="2200">
                <a:solidFill>
                  <a:srgbClr val="424242"/>
                </a:solidFill>
              </a:rPr>
              <a:t>mosquito</a:t>
            </a:r>
            <a:r>
              <a:rPr lang="en-IE" sz="2200">
                <a:solidFill>
                  <a:srgbClr val="424242"/>
                </a:solidFill>
              </a:rPr>
              <a:t> breeding and debris from getting into the storage container, secured from children and clearly labelled as </a:t>
            </a:r>
            <a:r>
              <a:rPr b="1" lang="en-IE" sz="2200">
                <a:solidFill>
                  <a:srgbClr val="424242"/>
                </a:solidFill>
              </a:rPr>
              <a:t>unfit for drinking</a:t>
            </a:r>
            <a:r>
              <a:rPr lang="en-IE" sz="2200">
                <a:solidFill>
                  <a:srgbClr val="424242"/>
                </a:solidFill>
              </a:rPr>
              <a:t>. Regular inspection and maintenance (cleaning) are essential. It is important to have an </a:t>
            </a:r>
            <a:r>
              <a:rPr b="1" lang="en-IE" sz="2200">
                <a:solidFill>
                  <a:srgbClr val="424242"/>
                </a:solidFill>
              </a:rPr>
              <a:t>overflow pipe </a:t>
            </a:r>
            <a:r>
              <a:rPr lang="en-IE" sz="2200">
                <a:solidFill>
                  <a:srgbClr val="424242"/>
                </a:solidFill>
              </a:rPr>
              <a:t>taking excess water away from the tank when it is full.</a:t>
            </a:r>
            <a:endParaRPr/>
          </a:p>
        </p:txBody>
      </p:sp>
      <p:sp>
        <p:nvSpPr>
          <p:cNvPr id="1735" name="Google Shape;1735;p100"/>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b="1">
              <a:solidFill>
                <a:srgbClr val="E8A116"/>
              </a:solidFill>
            </a:endParaRPr>
          </a:p>
        </p:txBody>
      </p:sp>
      <p:cxnSp>
        <p:nvCxnSpPr>
          <p:cNvPr id="1736" name="Google Shape;1736;p100"/>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737" name="Google Shape;1737;p100"/>
          <p:cNvGrpSpPr/>
          <p:nvPr/>
        </p:nvGrpSpPr>
        <p:grpSpPr>
          <a:xfrm>
            <a:off x="9738259" y="644528"/>
            <a:ext cx="961824" cy="962014"/>
            <a:chOff x="4611260" y="4192636"/>
            <a:chExt cx="2206282" cy="2206718"/>
          </a:xfrm>
        </p:grpSpPr>
        <p:sp>
          <p:nvSpPr>
            <p:cNvPr id="1738" name="Google Shape;1738;p100"/>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9" name="Google Shape;1739;p100"/>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0" name="Google Shape;1740;p100"/>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1" name="Google Shape;1741;p100"/>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2" name="Google Shape;1742;p100"/>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3" name="Google Shape;1743;p100"/>
          <p:cNvGrpSpPr/>
          <p:nvPr/>
        </p:nvGrpSpPr>
        <p:grpSpPr>
          <a:xfrm>
            <a:off x="9959800" y="1179294"/>
            <a:ext cx="520217" cy="386895"/>
            <a:chOff x="5119443" y="5419311"/>
            <a:chExt cx="1193302" cy="887480"/>
          </a:xfrm>
        </p:grpSpPr>
        <p:sp>
          <p:nvSpPr>
            <p:cNvPr id="1744" name="Google Shape;1744;p100"/>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5" name="Google Shape;1745;p100"/>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6" name="Google Shape;1746;p100"/>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7" name="Google Shape;1747;p100"/>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p101"/>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The </a:t>
            </a:r>
            <a:r>
              <a:rPr b="1" lang="en-IE" sz="2200">
                <a:solidFill>
                  <a:srgbClr val="424242"/>
                </a:solidFill>
              </a:rPr>
              <a:t>overflow pipe </a:t>
            </a:r>
            <a:r>
              <a:rPr lang="en-IE" sz="2200">
                <a:solidFill>
                  <a:srgbClr val="424242"/>
                </a:solidFill>
              </a:rPr>
              <a:t>should be set an inch or so below the lip of the cistern so the water goes through the overflow pipe instead of spilling over the lip of the cistern. In the case that all storage tanks become full and rainfall continues, alternative storage for the extra water must be found. </a:t>
            </a:r>
            <a:endParaRPr sz="2200">
              <a:solidFill>
                <a:srgbClr val="424242"/>
              </a:solidFill>
            </a:endParaRPr>
          </a:p>
          <a:p>
            <a:pPr indent="-15875" lvl="0" marL="15875" rtl="0" algn="just">
              <a:lnSpc>
                <a:spcPct val="101818"/>
              </a:lnSpc>
              <a:spcBef>
                <a:spcPts val="0"/>
              </a:spcBef>
              <a:spcAft>
                <a:spcPts val="0"/>
              </a:spcAft>
              <a:buClr>
                <a:srgbClr val="086575"/>
              </a:buClr>
              <a:buSzPts val="2200"/>
              <a:buNone/>
            </a:pPr>
            <a:r>
              <a:t/>
            </a:r>
            <a:endParaRPr sz="2200">
              <a:solidFill>
                <a:srgbClr val="424242"/>
              </a:solidFill>
            </a:endParaRPr>
          </a:p>
          <a:p>
            <a:pPr indent="-15875" lvl="0" marL="15875" rtl="0" algn="just">
              <a:lnSpc>
                <a:spcPct val="101818"/>
              </a:lnSpc>
              <a:spcBef>
                <a:spcPts val="0"/>
              </a:spcBef>
              <a:spcAft>
                <a:spcPts val="0"/>
              </a:spcAft>
              <a:buClr>
                <a:srgbClr val="424242"/>
              </a:buClr>
              <a:buSzPts val="2200"/>
              <a:buNone/>
            </a:pPr>
            <a:r>
              <a:rPr lang="en-IE" sz="2200">
                <a:solidFill>
                  <a:srgbClr val="424242"/>
                </a:solidFill>
              </a:rPr>
              <a:t>A concave lawn area would be ideal as a overflow holding area allowing the rain water to slowly percolate into the soil.</a:t>
            </a:r>
            <a:endParaRPr/>
          </a:p>
          <a:p>
            <a:pPr indent="-15875" lvl="0" marL="15875" rtl="0" algn="just">
              <a:lnSpc>
                <a:spcPct val="101818"/>
              </a:lnSpc>
              <a:spcBef>
                <a:spcPts val="0"/>
              </a:spcBef>
              <a:spcAft>
                <a:spcPts val="0"/>
              </a:spcAft>
              <a:buClr>
                <a:srgbClr val="086575"/>
              </a:buClr>
              <a:buSzPts val="2200"/>
              <a:buNone/>
            </a:pPr>
            <a:r>
              <a:t/>
            </a:r>
            <a:endParaRPr sz="2200">
              <a:solidFill>
                <a:srgbClr val="424242"/>
              </a:solidFill>
            </a:endParaRPr>
          </a:p>
        </p:txBody>
      </p:sp>
      <p:sp>
        <p:nvSpPr>
          <p:cNvPr id="1753" name="Google Shape;1753;p101"/>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b="1">
              <a:solidFill>
                <a:srgbClr val="E8A116"/>
              </a:solidFill>
            </a:endParaRPr>
          </a:p>
        </p:txBody>
      </p:sp>
      <p:cxnSp>
        <p:nvCxnSpPr>
          <p:cNvPr id="1754" name="Google Shape;1754;p101"/>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755" name="Google Shape;1755;p101"/>
          <p:cNvGrpSpPr/>
          <p:nvPr/>
        </p:nvGrpSpPr>
        <p:grpSpPr>
          <a:xfrm>
            <a:off x="9738259" y="644528"/>
            <a:ext cx="961824" cy="962014"/>
            <a:chOff x="4611260" y="4192636"/>
            <a:chExt cx="2206282" cy="2206718"/>
          </a:xfrm>
        </p:grpSpPr>
        <p:sp>
          <p:nvSpPr>
            <p:cNvPr id="1756" name="Google Shape;1756;p101"/>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7" name="Google Shape;1757;p101"/>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8" name="Google Shape;1758;p101"/>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9" name="Google Shape;1759;p101"/>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0" name="Google Shape;1760;p101"/>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61" name="Google Shape;1761;p101"/>
          <p:cNvGrpSpPr/>
          <p:nvPr/>
        </p:nvGrpSpPr>
        <p:grpSpPr>
          <a:xfrm>
            <a:off x="9959800" y="1179294"/>
            <a:ext cx="520217" cy="386895"/>
            <a:chOff x="5119443" y="5419311"/>
            <a:chExt cx="1193302" cy="887480"/>
          </a:xfrm>
        </p:grpSpPr>
        <p:sp>
          <p:nvSpPr>
            <p:cNvPr id="1762" name="Google Shape;1762;p101"/>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3" name="Google Shape;1763;p101"/>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4" name="Google Shape;1764;p101"/>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5" name="Google Shape;1765;p101"/>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10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1" name="Google Shape;1771;p10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Exercise:	</a:t>
            </a:r>
            <a:r>
              <a:rPr lang="en-IE" sz="1800"/>
              <a:t>Identify catchment areas (roofs etc.) on your farm and draw up a plan for a simple rainwater harvesting system.</a:t>
            </a:r>
            <a:endParaRPr sz="1800"/>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Websites</a:t>
            </a:r>
            <a:r>
              <a:rPr lang="en-IE" sz="1800"/>
              <a:t>: 	</a:t>
            </a:r>
            <a:r>
              <a:rPr lang="en-IE" sz="1800" u="sng">
                <a:solidFill>
                  <a:schemeClr val="hlink"/>
                </a:solidFill>
                <a:hlinkClick r:id="rId3"/>
              </a:rPr>
              <a:t>https://rainharvesting.com.au</a:t>
            </a:r>
            <a:r>
              <a:rPr lang="en-IE" sz="1800"/>
              <a:t> /. A beginners guide to rainwater harvesting https://www.treehugger.com/beginners-guide-to-rainwater-harvesting-5089884</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Avoid These 5 Mistakes When Rainwater Harvesting | Things The Books Won't Tell You </a:t>
            </a:r>
            <a:r>
              <a:rPr lang="en-IE" sz="1800" u="sng">
                <a:solidFill>
                  <a:schemeClr val="hlink"/>
                </a:solidFill>
                <a:hlinkClick r:id="rId4"/>
              </a:rPr>
              <a:t>https://www.youtube.com/watch?v=w8Ow7PmEUbM</a:t>
            </a:r>
            <a:r>
              <a:rPr lang="en-IE" sz="1800"/>
              <a:t> </a:t>
            </a:r>
            <a:endParaRPr/>
          </a:p>
          <a:p>
            <a:pPr indent="-1296988" lvl="0" marL="1296988" rtl="0" algn="l">
              <a:lnSpc>
                <a:spcPct val="90000"/>
              </a:lnSpc>
              <a:spcBef>
                <a:spcPts val="1000"/>
              </a:spcBef>
              <a:spcAft>
                <a:spcPts val="0"/>
              </a:spcAft>
              <a:buClr>
                <a:srgbClr val="424242"/>
              </a:buClr>
              <a:buSzPts val="1800"/>
              <a:buNone/>
            </a:pPr>
            <a:r>
              <a:rPr lang="en-IE" sz="1800"/>
              <a:t>	Urban Farm Rainwater Harvesting System: </a:t>
            </a:r>
            <a:r>
              <a:rPr lang="en-IE" sz="1800" u="sng">
                <a:solidFill>
                  <a:schemeClr val="hlink"/>
                </a:solidFill>
                <a:hlinkClick r:id="rId5"/>
              </a:rPr>
              <a:t>https://www.youtube.com/shorts/4MpFhehrwww</a:t>
            </a:r>
            <a:r>
              <a:rPr lang="en-IE" sz="1800"/>
              <a:t> </a:t>
            </a:r>
            <a:endParaRPr sz="1800"/>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La Ferme Du Trichon.</a:t>
            </a:r>
            <a:r>
              <a:rPr lang="en-IE" sz="1800">
                <a:solidFill>
                  <a:srgbClr val="FF0000"/>
                </a:solidFill>
              </a:rPr>
              <a:t> </a:t>
            </a:r>
            <a:endParaRPr/>
          </a:p>
          <a:p>
            <a:pPr indent="-1296988" lvl="0" marL="1296988" rtl="0" algn="l">
              <a:lnSpc>
                <a:spcPct val="90000"/>
              </a:lnSpc>
              <a:spcBef>
                <a:spcPts val="1000"/>
              </a:spcBef>
              <a:spcAft>
                <a:spcPts val="0"/>
              </a:spcAft>
              <a:buClr>
                <a:srgbClr val="424242"/>
              </a:buClr>
              <a:buSzPts val="1800"/>
              <a:buNone/>
            </a:pPr>
            <a:r>
              <a:t/>
            </a:r>
            <a:endParaRPr b="1" sz="1800">
              <a:solidFill>
                <a:srgbClr val="FF0000"/>
              </a:solidFill>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Waterfall, P., 2006. Harvesting rainwater for landscape use.</a:t>
            </a:r>
            <a:endParaRPr/>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772" name="Google Shape;1772;p10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773" name="Google Shape;1773;p10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pic>
        <p:nvPicPr>
          <p:cNvPr id="1778" name="Google Shape;1778;p10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779" name="Google Shape;1779;p10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0" name="Google Shape;1780;p103"/>
          <p:cNvSpPr txBox="1"/>
          <p:nvPr/>
        </p:nvSpPr>
        <p:spPr>
          <a:xfrm>
            <a:off x="1097281" y="2803631"/>
            <a:ext cx="4172576"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Certification</a:t>
            </a:r>
            <a:endParaRPr/>
          </a:p>
          <a:p>
            <a:pPr indent="0" lvl="0" marL="0" marR="0" rtl="0" algn="r">
              <a:lnSpc>
                <a:spcPct val="90000"/>
              </a:lnSpc>
              <a:spcBef>
                <a:spcPts val="1000"/>
              </a:spcBef>
              <a:spcAft>
                <a:spcPts val="0"/>
              </a:spcAft>
              <a:buClr>
                <a:schemeClr val="lt1"/>
              </a:buClr>
              <a:buSzPts val="3200"/>
              <a:buFont typeface="Arial"/>
              <a:buNone/>
            </a:pPr>
            <a:r>
              <a:rPr lang="en-IE" sz="3200">
                <a:solidFill>
                  <a:schemeClr val="lt1"/>
                </a:solidFill>
                <a:latin typeface="Calibri"/>
                <a:ea typeface="Calibri"/>
                <a:cs typeface="Calibri"/>
                <a:sym typeface="Calibri"/>
              </a:rPr>
              <a:t>Congratulations on completing the course!</a:t>
            </a:r>
            <a:endParaRPr sz="3200">
              <a:solidFill>
                <a:schemeClr val="lt1"/>
              </a:solidFill>
              <a:latin typeface="Calibri"/>
              <a:ea typeface="Calibri"/>
              <a:cs typeface="Calibri"/>
              <a:sym typeface="Calibri"/>
            </a:endParaRPr>
          </a:p>
        </p:txBody>
      </p:sp>
      <p:sp>
        <p:nvSpPr>
          <p:cNvPr id="1781" name="Google Shape;1781;p10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05</a:t>
            </a:r>
            <a:endParaRPr sz="13000">
              <a:solidFill>
                <a:schemeClr val="lt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104"/>
          <p:cNvSpPr/>
          <p:nvPr/>
        </p:nvSpPr>
        <p:spPr>
          <a:xfrm>
            <a:off x="-1" y="1"/>
            <a:ext cx="12192001"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88" name="Google Shape;1788;p104"/>
          <p:cNvGrpSpPr/>
          <p:nvPr/>
        </p:nvGrpSpPr>
        <p:grpSpPr>
          <a:xfrm>
            <a:off x="9640038" y="1541103"/>
            <a:ext cx="4223513" cy="5362664"/>
            <a:chOff x="4590383" y="646852"/>
            <a:chExt cx="2225652" cy="2825947"/>
          </a:xfrm>
        </p:grpSpPr>
        <p:sp>
          <p:nvSpPr>
            <p:cNvPr id="1789" name="Google Shape;1789;p104"/>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0" name="Google Shape;1790;p104"/>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1" name="Google Shape;1791;p104"/>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2" name="Google Shape;1792;p104"/>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3" name="Google Shape;1793;p104"/>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4" name="Google Shape;1794;p104"/>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5" name="Google Shape;1795;p104"/>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6" name="Google Shape;1796;p104"/>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7" name="Google Shape;1797;p104"/>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8" name="Google Shape;1798;p104"/>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9" name="Google Shape;1799;p104"/>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0" name="Google Shape;1800;p104"/>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1" name="Google Shape;1801;p104"/>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2" name="Google Shape;1802;p104"/>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3" name="Google Shape;1803;p104"/>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4" name="Google Shape;1804;p104"/>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104"/>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104"/>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104"/>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104"/>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9" name="Google Shape;1809;p104"/>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0" name="Google Shape;1810;p104"/>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1" name="Google Shape;1811;p104"/>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2" name="Google Shape;1812;p104"/>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3" name="Google Shape;1813;p104"/>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4" name="Google Shape;1814;p104"/>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5" name="Google Shape;1815;p104"/>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6" name="Google Shape;1816;p104"/>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7" name="Google Shape;1817;p104"/>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8" name="Google Shape;1818;p104"/>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9" name="Google Shape;1819;p104"/>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0" name="Google Shape;1820;p104"/>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1" name="Google Shape;1821;p104"/>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2" name="Google Shape;1822;p104"/>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3" name="Google Shape;1823;p104"/>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4" name="Google Shape;1824;p104"/>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5" name="Google Shape;1825;p104"/>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6" name="Google Shape;1826;p104"/>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7" name="Google Shape;1827;p104"/>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8" name="Google Shape;1828;p104"/>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29" name="Google Shape;1829;p104"/>
          <p:cNvGrpSpPr/>
          <p:nvPr/>
        </p:nvGrpSpPr>
        <p:grpSpPr>
          <a:xfrm>
            <a:off x="-2978724" y="565484"/>
            <a:ext cx="4223513" cy="5362664"/>
            <a:chOff x="4590383" y="646852"/>
            <a:chExt cx="2225652" cy="2825947"/>
          </a:xfrm>
        </p:grpSpPr>
        <p:sp>
          <p:nvSpPr>
            <p:cNvPr id="1830" name="Google Shape;1830;p104"/>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1" name="Google Shape;1831;p104"/>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2" name="Google Shape;1832;p104"/>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3" name="Google Shape;1833;p104"/>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4" name="Google Shape;1834;p104"/>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5" name="Google Shape;1835;p104"/>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6" name="Google Shape;1836;p104"/>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7" name="Google Shape;1837;p104"/>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8" name="Google Shape;1838;p104"/>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9" name="Google Shape;1839;p104"/>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0" name="Google Shape;1840;p104"/>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1" name="Google Shape;1841;p104"/>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2" name="Google Shape;1842;p104"/>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3" name="Google Shape;1843;p104"/>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4" name="Google Shape;1844;p104"/>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5" name="Google Shape;1845;p104"/>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6" name="Google Shape;1846;p104"/>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7" name="Google Shape;1847;p104"/>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8" name="Google Shape;1848;p104"/>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9" name="Google Shape;1849;p104"/>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0" name="Google Shape;1850;p104"/>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1" name="Google Shape;1851;p104"/>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2" name="Google Shape;1852;p104"/>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3" name="Google Shape;1853;p104"/>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4" name="Google Shape;1854;p104"/>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5" name="Google Shape;1855;p104"/>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6" name="Google Shape;1856;p104"/>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7" name="Google Shape;1857;p104"/>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8" name="Google Shape;1858;p104"/>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9" name="Google Shape;1859;p104"/>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0" name="Google Shape;1860;p104"/>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1" name="Google Shape;1861;p104"/>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104"/>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3" name="Google Shape;1863;p104"/>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104"/>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104"/>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104"/>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104"/>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104"/>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9" name="Google Shape;1869;p104"/>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70" name="Google Shape;1870;p104"/>
          <p:cNvGrpSpPr/>
          <p:nvPr/>
        </p:nvGrpSpPr>
        <p:grpSpPr>
          <a:xfrm>
            <a:off x="-1" y="426031"/>
            <a:ext cx="11594985" cy="6078803"/>
            <a:chOff x="-1" y="469619"/>
            <a:chExt cx="10168258" cy="6700754"/>
          </a:xfrm>
        </p:grpSpPr>
        <p:sp>
          <p:nvSpPr>
            <p:cNvPr id="1871" name="Google Shape;1871;p104"/>
            <p:cNvSpPr/>
            <p:nvPr/>
          </p:nvSpPr>
          <p:spPr>
            <a:xfrm>
              <a:off x="523554" y="469619"/>
              <a:ext cx="9644703" cy="6355761"/>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872" name="Google Shape;1872;p104"/>
            <p:cNvSpPr/>
            <p:nvPr/>
          </p:nvSpPr>
          <p:spPr>
            <a:xfrm>
              <a:off x="-1" y="6454840"/>
              <a:ext cx="3693934" cy="715533"/>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3" name="Google Shape;1873;p104"/>
            <p:cNvSpPr txBox="1"/>
            <p:nvPr/>
          </p:nvSpPr>
          <p:spPr>
            <a:xfrm>
              <a:off x="584605" y="6439129"/>
              <a:ext cx="6101044" cy="7207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www.</a:t>
              </a:r>
              <a:r>
                <a:rPr b="1" i="0" lang="en-IE" sz="2400">
                  <a:solidFill>
                    <a:schemeClr val="lt1"/>
                  </a:solidFill>
                  <a:latin typeface="Calibri"/>
                  <a:ea typeface="Calibri"/>
                  <a:cs typeface="Calibri"/>
                  <a:sym typeface="Calibri"/>
                </a:rPr>
                <a:t>natureproject</a:t>
              </a:r>
              <a:r>
                <a:rPr b="0" i="0" lang="en-IE" sz="2400">
                  <a:solidFill>
                    <a:schemeClr val="lt1"/>
                  </a:solidFill>
                  <a:latin typeface="Calibri"/>
                  <a:ea typeface="Calibri"/>
                  <a:cs typeface="Calibri"/>
                  <a:sym typeface="Calibri"/>
                </a:rPr>
                <a:t>.info</a:t>
              </a:r>
              <a:endParaRPr b="0" i="0" sz="2400">
                <a:solidFill>
                  <a:schemeClr val="lt1"/>
                </a:solidFill>
                <a:latin typeface="Calibri"/>
                <a:ea typeface="Calibri"/>
                <a:cs typeface="Calibri"/>
                <a:sym typeface="Calibri"/>
              </a:endParaRPr>
            </a:p>
          </p:txBody>
        </p:sp>
        <p:sp>
          <p:nvSpPr>
            <p:cNvPr id="1874" name="Google Shape;1874;p104"/>
            <p:cNvSpPr txBox="1"/>
            <p:nvPr/>
          </p:nvSpPr>
          <p:spPr>
            <a:xfrm>
              <a:off x="487103" y="1223806"/>
              <a:ext cx="7687702" cy="9499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5000">
                  <a:solidFill>
                    <a:srgbClr val="E8A116"/>
                  </a:solidFill>
                  <a:latin typeface="Calibri"/>
                  <a:ea typeface="Calibri"/>
                  <a:cs typeface="Calibri"/>
                  <a:sym typeface="Calibri"/>
                </a:rPr>
                <a:t>CERTIFICATE OF COMPLETION</a:t>
              </a:r>
              <a:endParaRPr/>
            </a:p>
          </p:txBody>
        </p:sp>
        <p:grpSp>
          <p:nvGrpSpPr>
            <p:cNvPr id="1875" name="Google Shape;1875;p104"/>
            <p:cNvGrpSpPr/>
            <p:nvPr/>
          </p:nvGrpSpPr>
          <p:grpSpPr>
            <a:xfrm>
              <a:off x="858615" y="3493672"/>
              <a:ext cx="8004457" cy="1218442"/>
              <a:chOff x="3284540" y="2297209"/>
              <a:chExt cx="6362218" cy="1218442"/>
            </a:xfrm>
          </p:grpSpPr>
          <p:sp>
            <p:nvSpPr>
              <p:cNvPr id="1876" name="Google Shape;1876;p104"/>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7" name="Google Shape;1877;p104"/>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8" name="Google Shape;1878;p104"/>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79" name="Google Shape;1879;p104"/>
          <p:cNvSpPr txBox="1"/>
          <p:nvPr/>
        </p:nvSpPr>
        <p:spPr>
          <a:xfrm>
            <a:off x="219552" y="8920222"/>
            <a:ext cx="12239759" cy="60016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167">
                <a:solidFill>
                  <a:srgbClr val="4C7F76"/>
                </a:solidFill>
                <a:latin typeface="Calibri"/>
                <a:ea typeface="Calibri"/>
                <a:cs typeface="Calibri"/>
                <a:sym typeface="Calibri"/>
              </a:rPr>
              <a:t>NATURE presents this </a:t>
            </a:r>
            <a:endParaRPr/>
          </a:p>
          <a:p>
            <a:pPr indent="0" lvl="0" marL="0" marR="0" rtl="0" algn="ctr">
              <a:spcBef>
                <a:spcPts val="0"/>
              </a:spcBef>
              <a:spcAft>
                <a:spcPts val="0"/>
              </a:spcAft>
              <a:buNone/>
            </a:pPr>
            <a:r>
              <a:rPr b="1" lang="en-IE" sz="4333">
                <a:solidFill>
                  <a:srgbClr val="4C7F76"/>
                </a:solidFill>
                <a:latin typeface="Calibri"/>
                <a:ea typeface="Calibri"/>
                <a:cs typeface="Calibri"/>
                <a:sym typeface="Calibri"/>
              </a:rPr>
              <a:t>Certificate of Completion</a:t>
            </a:r>
            <a:endParaRPr/>
          </a:p>
          <a:p>
            <a:pPr indent="0" lvl="0" marL="0" marR="0" rtl="0" algn="ctr">
              <a:spcBef>
                <a:spcPts val="0"/>
              </a:spcBef>
              <a:spcAft>
                <a:spcPts val="0"/>
              </a:spcAft>
              <a:buNone/>
            </a:pPr>
            <a:r>
              <a:rPr b="1" lang="en-IE" sz="2167">
                <a:solidFill>
                  <a:srgbClr val="4C7F76"/>
                </a:solidFill>
                <a:latin typeface="Calibri"/>
                <a:ea typeface="Calibri"/>
                <a:cs typeface="Calibri"/>
                <a:sym typeface="Calibri"/>
              </a:rPr>
              <a:t>to</a:t>
            </a:r>
            <a:endParaRPr/>
          </a:p>
          <a:p>
            <a:pPr indent="0" lvl="0" marL="0" marR="0" rtl="0" algn="ctr">
              <a:spcBef>
                <a:spcPts val="0"/>
              </a:spcBef>
              <a:spcAft>
                <a:spcPts val="0"/>
              </a:spcAft>
              <a:buNone/>
            </a:pPr>
            <a:r>
              <a:t/>
            </a:r>
            <a:endParaRPr b="1" sz="2167">
              <a:solidFill>
                <a:srgbClr val="4C7F76"/>
              </a:solidFill>
              <a:latin typeface="Calibri"/>
              <a:ea typeface="Calibri"/>
              <a:cs typeface="Calibri"/>
              <a:sym typeface="Calibri"/>
            </a:endParaRPr>
          </a:p>
          <a:p>
            <a:pPr indent="0" lvl="0" marL="0" marR="0" rtl="0" algn="ctr">
              <a:spcBef>
                <a:spcPts val="0"/>
              </a:spcBef>
              <a:spcAft>
                <a:spcPts val="0"/>
              </a:spcAft>
              <a:buNone/>
            </a:pPr>
            <a:r>
              <a:rPr b="1" lang="en-IE" sz="3033">
                <a:solidFill>
                  <a:srgbClr val="4C7F76"/>
                </a:solidFill>
                <a:latin typeface="Calibri"/>
                <a:ea typeface="Calibri"/>
                <a:cs typeface="Calibri"/>
                <a:sym typeface="Calibri"/>
              </a:rPr>
              <a:t>_____________________________</a:t>
            </a:r>
            <a:endParaRPr/>
          </a:p>
          <a:p>
            <a:pPr indent="0" lvl="0" marL="0" marR="0" rtl="0" algn="ctr">
              <a:spcBef>
                <a:spcPts val="0"/>
              </a:spcBef>
              <a:spcAft>
                <a:spcPts val="0"/>
              </a:spcAft>
              <a:buNone/>
            </a:pPr>
            <a:r>
              <a:rPr b="1" lang="en-IE" sz="2600">
                <a:solidFill>
                  <a:srgbClr val="4C7F76"/>
                </a:solidFill>
                <a:latin typeface="Calibri"/>
                <a:ea typeface="Calibri"/>
                <a:cs typeface="Calibri"/>
                <a:sym typeface="Calibri"/>
              </a:rPr>
              <a:t>For the successful completion of the</a:t>
            </a:r>
            <a:endParaRPr/>
          </a:p>
          <a:p>
            <a:pPr indent="0" lvl="0" marL="0" marR="0" rtl="0" algn="ctr">
              <a:spcBef>
                <a:spcPts val="0"/>
              </a:spcBef>
              <a:spcAft>
                <a:spcPts val="0"/>
              </a:spcAft>
              <a:buNone/>
            </a:pPr>
            <a:r>
              <a:t/>
            </a:r>
            <a:endParaRPr b="1" sz="3900">
              <a:solidFill>
                <a:srgbClr val="4C7F76"/>
              </a:solidFill>
              <a:latin typeface="Calibri"/>
              <a:ea typeface="Calibri"/>
              <a:cs typeface="Calibri"/>
              <a:sym typeface="Calibri"/>
            </a:endParaRPr>
          </a:p>
          <a:p>
            <a:pPr indent="0" lvl="0" marL="0" marR="0" rtl="0" algn="ctr">
              <a:spcBef>
                <a:spcPts val="0"/>
              </a:spcBef>
              <a:spcAft>
                <a:spcPts val="0"/>
              </a:spcAft>
              <a:buNone/>
            </a:pPr>
            <a:r>
              <a:rPr b="1" lang="en-IE" sz="3900">
                <a:solidFill>
                  <a:srgbClr val="4C7F76"/>
                </a:solidFill>
                <a:latin typeface="Calibri"/>
                <a:ea typeface="Calibri"/>
                <a:cs typeface="Calibri"/>
                <a:sym typeface="Calibri"/>
              </a:rPr>
              <a:t>NATURE Module 1 </a:t>
            </a:r>
            <a:endParaRPr/>
          </a:p>
          <a:p>
            <a:pPr indent="0" lvl="0" marL="0" marR="0" rtl="0" algn="ctr">
              <a:spcBef>
                <a:spcPts val="0"/>
              </a:spcBef>
              <a:spcAft>
                <a:spcPts val="0"/>
              </a:spcAft>
              <a:buNone/>
            </a:pPr>
            <a:r>
              <a:t/>
            </a:r>
            <a:endParaRPr b="1" sz="3900">
              <a:solidFill>
                <a:srgbClr val="4C7F76"/>
              </a:solidFill>
              <a:latin typeface="Calibri"/>
              <a:ea typeface="Calibri"/>
              <a:cs typeface="Calibri"/>
              <a:sym typeface="Calibri"/>
            </a:endParaRPr>
          </a:p>
          <a:p>
            <a:pPr indent="0" lvl="0" marL="0" marR="0" rtl="0" algn="ctr">
              <a:spcBef>
                <a:spcPts val="0"/>
              </a:spcBef>
              <a:spcAft>
                <a:spcPts val="0"/>
              </a:spcAft>
              <a:buNone/>
            </a:pPr>
            <a:r>
              <a:rPr b="1" lang="en-IE" sz="3200">
                <a:solidFill>
                  <a:srgbClr val="4C7F76"/>
                </a:solidFill>
                <a:latin typeface="Calibri"/>
                <a:ea typeface="Calibri"/>
                <a:cs typeface="Calibri"/>
                <a:sym typeface="Calibri"/>
              </a:rPr>
              <a:t>Trainers Guide - Training Vulnerable Adults in Community Based Urban Agriculture</a:t>
            </a:r>
            <a:endParaRPr/>
          </a:p>
          <a:p>
            <a:pPr indent="0" lvl="0" marL="0" marR="0" rtl="0" algn="l">
              <a:spcBef>
                <a:spcPts val="0"/>
              </a:spcBef>
              <a:spcAft>
                <a:spcPts val="0"/>
              </a:spcAft>
              <a:buNone/>
            </a:pPr>
            <a:r>
              <a:t/>
            </a:r>
            <a:endParaRPr b="1" sz="3033">
              <a:solidFill>
                <a:srgbClr val="4C7F76"/>
              </a:solidFill>
              <a:latin typeface="Calibri"/>
              <a:ea typeface="Calibri"/>
              <a:cs typeface="Calibri"/>
              <a:sym typeface="Calibri"/>
            </a:endParaRPr>
          </a:p>
        </p:txBody>
      </p:sp>
      <p:pic>
        <p:nvPicPr>
          <p:cNvPr descr="Logo&#10;&#10;Description automatically generated with medium confidence" id="1880" name="Google Shape;1880;p104"/>
          <p:cNvPicPr preferRelativeResize="0"/>
          <p:nvPr/>
        </p:nvPicPr>
        <p:blipFill rotWithShape="1">
          <a:blip r:embed="rId3">
            <a:alphaModFix/>
          </a:blip>
          <a:srcRect b="0" l="0" r="0" t="0"/>
          <a:stretch/>
        </p:blipFill>
        <p:spPr>
          <a:xfrm>
            <a:off x="9308140" y="4123701"/>
            <a:ext cx="2063291" cy="1924018"/>
          </a:xfrm>
          <a:prstGeom prst="rect">
            <a:avLst/>
          </a:prstGeom>
          <a:noFill/>
          <a:ln>
            <a:noFill/>
          </a:ln>
        </p:spPr>
      </p:pic>
      <p:sp>
        <p:nvSpPr>
          <p:cNvPr id="1881" name="Google Shape;1881;p104"/>
          <p:cNvSpPr txBox="1"/>
          <p:nvPr/>
        </p:nvSpPr>
        <p:spPr>
          <a:xfrm>
            <a:off x="555449" y="1863804"/>
            <a:ext cx="8766378"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900">
                <a:solidFill>
                  <a:srgbClr val="296B5F"/>
                </a:solidFill>
                <a:latin typeface="Calibri"/>
                <a:ea typeface="Calibri"/>
                <a:cs typeface="Calibri"/>
                <a:sym typeface="Calibri"/>
              </a:rPr>
              <a:t>Presented to</a:t>
            </a:r>
            <a:endParaRPr/>
          </a:p>
          <a:p>
            <a:pPr indent="0" lvl="0" marL="0" marR="0" rtl="0" algn="ctr">
              <a:spcBef>
                <a:spcPts val="0"/>
              </a:spcBef>
              <a:spcAft>
                <a:spcPts val="0"/>
              </a:spcAft>
              <a:buNone/>
            </a:pPr>
            <a:r>
              <a:t/>
            </a:r>
            <a:endParaRPr sz="1900">
              <a:solidFill>
                <a:srgbClr val="424242"/>
              </a:solidFill>
              <a:latin typeface="Calibri"/>
              <a:ea typeface="Calibri"/>
              <a:cs typeface="Calibri"/>
              <a:sym typeface="Calibri"/>
            </a:endParaRPr>
          </a:p>
          <a:p>
            <a:pPr indent="0" lvl="0" marL="0" marR="0" rtl="0" algn="ctr">
              <a:spcBef>
                <a:spcPts val="0"/>
              </a:spcBef>
              <a:spcAft>
                <a:spcPts val="0"/>
              </a:spcAft>
              <a:buNone/>
            </a:pPr>
            <a:r>
              <a:t/>
            </a:r>
            <a:endParaRPr sz="1900">
              <a:solidFill>
                <a:srgbClr val="424242"/>
              </a:solidFill>
              <a:latin typeface="Calibri"/>
              <a:ea typeface="Calibri"/>
              <a:cs typeface="Calibri"/>
              <a:sym typeface="Calibri"/>
            </a:endParaRPr>
          </a:p>
          <a:p>
            <a:pPr indent="0" lvl="0" marL="0" marR="0" rtl="0" algn="ctr">
              <a:spcBef>
                <a:spcPts val="0"/>
              </a:spcBef>
              <a:spcAft>
                <a:spcPts val="0"/>
              </a:spcAft>
              <a:buNone/>
            </a:pPr>
            <a:r>
              <a:rPr i="1" lang="en-IE" sz="1900">
                <a:solidFill>
                  <a:srgbClr val="424242"/>
                </a:solidFill>
                <a:latin typeface="Calibri"/>
                <a:ea typeface="Calibri"/>
                <a:cs typeface="Calibri"/>
                <a:sym typeface="Calibri"/>
              </a:rPr>
              <a:t>[ Insert your name here! ]</a:t>
            </a:r>
            <a:endParaRPr i="1" sz="1900">
              <a:solidFill>
                <a:srgbClr val="424242"/>
              </a:solidFill>
              <a:latin typeface="Calibri"/>
              <a:ea typeface="Calibri"/>
              <a:cs typeface="Calibri"/>
              <a:sym typeface="Calibri"/>
            </a:endParaRPr>
          </a:p>
        </p:txBody>
      </p:sp>
      <p:sp>
        <p:nvSpPr>
          <p:cNvPr id="1882" name="Google Shape;1882;p104"/>
          <p:cNvSpPr txBox="1"/>
          <p:nvPr/>
        </p:nvSpPr>
        <p:spPr>
          <a:xfrm>
            <a:off x="555449" y="3444265"/>
            <a:ext cx="8529139"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600">
                <a:solidFill>
                  <a:srgbClr val="296B5F"/>
                </a:solidFill>
                <a:latin typeface="Calibri"/>
                <a:ea typeface="Calibri"/>
                <a:cs typeface="Calibri"/>
                <a:sym typeface="Calibri"/>
              </a:rPr>
              <a:t>for the successful completion of the</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b="1" lang="en-IE" sz="2400">
                <a:solidFill>
                  <a:srgbClr val="296B5F"/>
                </a:solidFill>
                <a:latin typeface="Calibri"/>
                <a:ea typeface="Calibri"/>
                <a:cs typeface="Calibri"/>
                <a:sym typeface="Calibri"/>
              </a:rPr>
              <a:t>NATURE Module 2 </a:t>
            </a:r>
            <a:endParaRPr b="1" sz="2400">
              <a:solidFill>
                <a:srgbClr val="296B5F"/>
              </a:solidFill>
              <a:latin typeface="Calibri"/>
              <a:ea typeface="Calibri"/>
              <a:cs typeface="Calibri"/>
              <a:sym typeface="Calibri"/>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b="1" lang="en-IE" sz="2200">
                <a:solidFill>
                  <a:srgbClr val="296B5F"/>
                </a:solidFill>
                <a:latin typeface="Calibri"/>
                <a:ea typeface="Calibri"/>
                <a:cs typeface="Calibri"/>
                <a:sym typeface="Calibri"/>
              </a:rPr>
              <a:t>Peer to Peer Guides – Practical Guides</a:t>
            </a:r>
            <a:endParaRPr b="1" sz="2200">
              <a:solidFill>
                <a:srgbClr val="296B5F"/>
              </a:solidFill>
              <a:latin typeface="Calibri"/>
              <a:ea typeface="Calibri"/>
              <a:cs typeface="Calibri"/>
              <a:sym typeface="Calibri"/>
            </a:endParaRPr>
          </a:p>
          <a:p>
            <a:pPr indent="0" lvl="0" marL="0" marR="0" rtl="0" algn="ctr">
              <a:spcBef>
                <a:spcPts val="0"/>
              </a:spcBef>
              <a:spcAft>
                <a:spcPts val="0"/>
              </a:spcAft>
              <a:buNone/>
            </a:pPr>
            <a:r>
              <a:rPr b="1" lang="en-IE" sz="2200">
                <a:solidFill>
                  <a:srgbClr val="296B5F"/>
                </a:solidFill>
                <a:latin typeface="Calibri"/>
                <a:ea typeface="Calibri"/>
                <a:cs typeface="Calibri"/>
                <a:sym typeface="Calibri"/>
              </a:rPr>
              <a:t>in Community Based Urban Agriculture</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lang="en-IE" sz="1600">
                <a:solidFill>
                  <a:srgbClr val="424242"/>
                </a:solidFill>
                <a:latin typeface="Calibri"/>
                <a:ea typeface="Calibri"/>
                <a:cs typeface="Calibri"/>
                <a:sym typeface="Calibri"/>
              </a:rPr>
              <a:t> </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lang="en-IE" sz="1600">
                <a:solidFill>
                  <a:srgbClr val="424242"/>
                </a:solidFill>
                <a:latin typeface="Calibri"/>
                <a:ea typeface="Calibri"/>
                <a:cs typeface="Calibri"/>
                <a:sym typeface="Calibri"/>
              </a:rPr>
              <a:t>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sp>
        <p:nvSpPr>
          <p:cNvPr id="1887" name="Google Shape;1887;p105"/>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You have completed </a:t>
            </a:r>
            <a:r>
              <a:rPr b="1" lang="en-IE" sz="3200"/>
              <a:t>Module 2</a:t>
            </a:r>
            <a:endParaRPr/>
          </a:p>
        </p:txBody>
      </p:sp>
      <p:sp>
        <p:nvSpPr>
          <p:cNvPr id="1888" name="Google Shape;1888;p105"/>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IE"/>
              <a:t>Thank You</a:t>
            </a:r>
            <a:endParaRPr/>
          </a:p>
        </p:txBody>
      </p:sp>
      <p:sp>
        <p:nvSpPr>
          <p:cNvPr id="1889" name="Google Shape;1889;p105"/>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890" name="Google Shape;1890;p105"/>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1891" name="Google Shape;1891;p105"/>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1"/>
          <p:cNvSpPr txBox="1"/>
          <p:nvPr>
            <p:ph idx="1" type="body"/>
          </p:nvPr>
        </p:nvSpPr>
        <p:spPr>
          <a:xfrm>
            <a:off x="3574491" y="731065"/>
            <a:ext cx="6202555" cy="46933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Be Sun Smart </a:t>
            </a:r>
            <a:endParaRPr b="1" sz="3200"/>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a:p>
            <a:pPr indent="0" lvl="0" marL="0" rtl="0" algn="just">
              <a:lnSpc>
                <a:spcPct val="100000"/>
              </a:lnSpc>
              <a:spcBef>
                <a:spcPts val="0"/>
              </a:spcBef>
              <a:spcAft>
                <a:spcPts val="0"/>
              </a:spcAft>
              <a:buClr>
                <a:srgbClr val="E8A116"/>
              </a:buClr>
              <a:buSzPts val="2400"/>
              <a:buNone/>
            </a:pPr>
            <a:r>
              <a:rPr lang="en-IE" sz="2400"/>
              <a:t>Respect the power of the sun. If you work outdoors you are exposed to 2-3 times higher amount of UV than someone who works indoors so have a higher risk of developing skin cancer. When the UV index is above 3 you need to protect your skin even if it is cloudy. UV from the sun is strongest between 11am and 3pm – plan for this in your daily schedule of work if possible and try to take lunch breaks or work in the shade at this time. UV is highest between April and September. You can find the UV index forecast on your local weather website.</a:t>
            </a:r>
            <a:endParaRPr/>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p:txBody>
      </p:sp>
      <p:grpSp>
        <p:nvGrpSpPr>
          <p:cNvPr id="332" name="Google Shape;332;p11"/>
          <p:cNvGrpSpPr/>
          <p:nvPr/>
        </p:nvGrpSpPr>
        <p:grpSpPr>
          <a:xfrm flipH="1" rot="10800000">
            <a:off x="0" y="2303025"/>
            <a:ext cx="3215568" cy="4584850"/>
            <a:chOff x="0" y="-412420"/>
            <a:chExt cx="3390864" cy="4834792"/>
          </a:xfrm>
        </p:grpSpPr>
        <p:sp>
          <p:nvSpPr>
            <p:cNvPr id="333" name="Google Shape;333;p11"/>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34" name="Google Shape;334;p11"/>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1"/>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6" name="Google Shape;336;p11"/>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Health and Safety in Urban Agriculture Settings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337" name="Google Shape;337;p11"/>
          <p:cNvGrpSpPr/>
          <p:nvPr/>
        </p:nvGrpSpPr>
        <p:grpSpPr>
          <a:xfrm>
            <a:off x="2048544" y="429181"/>
            <a:ext cx="997032" cy="1008734"/>
            <a:chOff x="7190753" y="5365577"/>
            <a:chExt cx="745522" cy="754272"/>
          </a:xfrm>
        </p:grpSpPr>
        <p:grpSp>
          <p:nvGrpSpPr>
            <p:cNvPr id="338" name="Google Shape;338;p11"/>
            <p:cNvGrpSpPr/>
            <p:nvPr/>
          </p:nvGrpSpPr>
          <p:grpSpPr>
            <a:xfrm>
              <a:off x="7353351" y="5651417"/>
              <a:ext cx="420044" cy="75879"/>
              <a:chOff x="7353351" y="5651417"/>
              <a:chExt cx="420044" cy="75879"/>
            </a:xfrm>
          </p:grpSpPr>
          <p:sp>
            <p:nvSpPr>
              <p:cNvPr id="339" name="Google Shape;339;p11"/>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1"/>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1" name="Google Shape;341;p11"/>
            <p:cNvGrpSpPr/>
            <p:nvPr/>
          </p:nvGrpSpPr>
          <p:grpSpPr>
            <a:xfrm>
              <a:off x="7190753" y="5365577"/>
              <a:ext cx="745522" cy="754272"/>
              <a:chOff x="7190753" y="5365577"/>
              <a:chExt cx="745522" cy="754272"/>
            </a:xfrm>
          </p:grpSpPr>
          <p:sp>
            <p:nvSpPr>
              <p:cNvPr id="342" name="Google Shape;342;p11"/>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1"/>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1"/>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1"/>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1"/>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1"/>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1"/>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1"/>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1"/>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51" name="Google Shape;351;p11"/>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52" name="Google Shape;352;p11"/>
          <p:cNvPicPr preferRelativeResize="0"/>
          <p:nvPr/>
        </p:nvPicPr>
        <p:blipFill rotWithShape="1">
          <a:blip r:embed="rId3">
            <a:alphaModFix/>
          </a:blip>
          <a:srcRect b="0" l="0" r="0" t="0"/>
          <a:stretch/>
        </p:blipFill>
        <p:spPr>
          <a:xfrm>
            <a:off x="9810007" y="2134084"/>
            <a:ext cx="2252287" cy="4531629"/>
          </a:xfrm>
          <a:prstGeom prst="rect">
            <a:avLst/>
          </a:prstGeom>
          <a:noFill/>
          <a:ln>
            <a:noFill/>
          </a:ln>
        </p:spPr>
      </p:pic>
      <p:pic>
        <p:nvPicPr>
          <p:cNvPr id="353" name="Google Shape;353;p11"/>
          <p:cNvPicPr preferRelativeResize="0"/>
          <p:nvPr/>
        </p:nvPicPr>
        <p:blipFill rotWithShape="1">
          <a:blip r:embed="rId4">
            <a:alphaModFix/>
          </a:blip>
          <a:srcRect b="19020" l="0" r="0" t="0"/>
          <a:stretch/>
        </p:blipFill>
        <p:spPr>
          <a:xfrm>
            <a:off x="9520940" y="124718"/>
            <a:ext cx="2541354" cy="1928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2"/>
          <p:cNvSpPr txBox="1"/>
          <p:nvPr>
            <p:ph idx="1" type="body"/>
          </p:nvPr>
        </p:nvSpPr>
        <p:spPr>
          <a:xfrm>
            <a:off x="3574491" y="731065"/>
            <a:ext cx="8382187" cy="46933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Hazard Pictograms </a:t>
            </a:r>
            <a:endParaRPr b="1" sz="3200"/>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a:p>
            <a:pPr indent="0" lvl="0" marL="0" rtl="0" algn="just">
              <a:lnSpc>
                <a:spcPct val="100000"/>
              </a:lnSpc>
              <a:spcBef>
                <a:spcPts val="0"/>
              </a:spcBef>
              <a:spcAft>
                <a:spcPts val="0"/>
              </a:spcAft>
              <a:buClr>
                <a:srgbClr val="E8A116"/>
              </a:buClr>
              <a:buSzPts val="2400"/>
              <a:buNone/>
            </a:pPr>
            <a:r>
              <a:rPr lang="en-IE" sz="2400"/>
              <a:t>Alert us to the presence of a harmful chemicals that are contained in every day products used in agriculture. Learn to recognise the international “GHS” hazards in the chemicals you use to identify risks and prevent injury. Store dangerous and flammable liquids in a suitable storage area.</a:t>
            </a:r>
            <a:endParaRPr/>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p:txBody>
      </p:sp>
      <p:grpSp>
        <p:nvGrpSpPr>
          <p:cNvPr id="359" name="Google Shape;359;p12"/>
          <p:cNvGrpSpPr/>
          <p:nvPr/>
        </p:nvGrpSpPr>
        <p:grpSpPr>
          <a:xfrm flipH="1" rot="10800000">
            <a:off x="0" y="2303025"/>
            <a:ext cx="3215568" cy="4584850"/>
            <a:chOff x="0" y="-412420"/>
            <a:chExt cx="3390864" cy="4834792"/>
          </a:xfrm>
        </p:grpSpPr>
        <p:sp>
          <p:nvSpPr>
            <p:cNvPr id="360" name="Google Shape;360;p12"/>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61" name="Google Shape;361;p12"/>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2"/>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3" name="Google Shape;363;p12"/>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Health and Safety in Urban Agriculture Settings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364" name="Google Shape;364;p12"/>
          <p:cNvGrpSpPr/>
          <p:nvPr/>
        </p:nvGrpSpPr>
        <p:grpSpPr>
          <a:xfrm>
            <a:off x="2048544" y="429181"/>
            <a:ext cx="997032" cy="1008734"/>
            <a:chOff x="7190753" y="5365577"/>
            <a:chExt cx="745522" cy="754272"/>
          </a:xfrm>
        </p:grpSpPr>
        <p:grpSp>
          <p:nvGrpSpPr>
            <p:cNvPr id="365" name="Google Shape;365;p12"/>
            <p:cNvGrpSpPr/>
            <p:nvPr/>
          </p:nvGrpSpPr>
          <p:grpSpPr>
            <a:xfrm>
              <a:off x="7353351" y="5651417"/>
              <a:ext cx="420044" cy="75879"/>
              <a:chOff x="7353351" y="5651417"/>
              <a:chExt cx="420044" cy="75879"/>
            </a:xfrm>
          </p:grpSpPr>
          <p:sp>
            <p:nvSpPr>
              <p:cNvPr id="366" name="Google Shape;366;p12"/>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2"/>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8" name="Google Shape;368;p12"/>
            <p:cNvGrpSpPr/>
            <p:nvPr/>
          </p:nvGrpSpPr>
          <p:grpSpPr>
            <a:xfrm>
              <a:off x="7190753" y="5365577"/>
              <a:ext cx="745522" cy="754272"/>
              <a:chOff x="7190753" y="5365577"/>
              <a:chExt cx="745522" cy="754272"/>
            </a:xfrm>
          </p:grpSpPr>
          <p:sp>
            <p:nvSpPr>
              <p:cNvPr id="369" name="Google Shape;369;p12"/>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2"/>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2"/>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2"/>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2"/>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2"/>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2"/>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2"/>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2"/>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78" name="Google Shape;378;p12"/>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79" name="Google Shape;379;p12"/>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pic>
        <p:nvPicPr>
          <p:cNvPr id="380" name="Google Shape;380;p12"/>
          <p:cNvPicPr preferRelativeResize="0"/>
          <p:nvPr/>
        </p:nvPicPr>
        <p:blipFill rotWithShape="1">
          <a:blip r:embed="rId4">
            <a:alphaModFix/>
          </a:blip>
          <a:srcRect b="0" l="0" r="0" t="0"/>
          <a:stretch/>
        </p:blipFill>
        <p:spPr>
          <a:xfrm>
            <a:off x="6722994" y="3689690"/>
            <a:ext cx="4407016" cy="24421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1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Exercise:	</a:t>
            </a:r>
            <a:r>
              <a:rPr lang="en-IE" sz="1800"/>
              <a:t>Use the</a:t>
            </a:r>
            <a:r>
              <a:rPr lang="en-IE" sz="1800"/>
              <a:t> internet to find </a:t>
            </a:r>
            <a:r>
              <a:rPr lang="en-IE" sz="1800"/>
              <a:t>out how many workplace accidents occurred in your country in recent year.</a:t>
            </a:r>
            <a:endParaRPr sz="1800"/>
          </a:p>
          <a:p>
            <a:pPr indent="-1255713" lvl="0" marL="1255713" rtl="0" algn="l">
              <a:lnSpc>
                <a:spcPct val="90000"/>
              </a:lnSpc>
              <a:spcBef>
                <a:spcPts val="400"/>
              </a:spcBef>
              <a:spcAft>
                <a:spcPts val="0"/>
              </a:spcAft>
              <a:buClr>
                <a:srgbClr val="424242"/>
              </a:buClr>
              <a:buSzPts val="1800"/>
              <a:buNone/>
            </a:pPr>
            <a:r>
              <a:t/>
            </a:r>
            <a:endParaRPr b="1" sz="1800"/>
          </a:p>
          <a:p>
            <a:pPr indent="-1255713" lvl="0" marL="1255713" rtl="0" algn="l">
              <a:lnSpc>
                <a:spcPct val="90000"/>
              </a:lnSpc>
              <a:spcBef>
                <a:spcPts val="400"/>
              </a:spcBef>
              <a:spcAft>
                <a:spcPts val="0"/>
              </a:spcAft>
              <a:buClr>
                <a:srgbClr val="424242"/>
              </a:buClr>
              <a:buSzPts val="1800"/>
              <a:buNone/>
            </a:pPr>
            <a:r>
              <a:rPr b="1" lang="en-IE" sz="1800"/>
              <a:t>Websites</a:t>
            </a:r>
            <a:r>
              <a:rPr lang="en-IE" sz="1800"/>
              <a:t>: 	European Agency for Safety and Health at Work: </a:t>
            </a:r>
            <a:r>
              <a:rPr lang="en-IE" sz="1800" u="sng">
                <a:solidFill>
                  <a:srgbClr val="87AF3F"/>
                </a:solidFill>
                <a:hlinkClick r:id="rId3">
                  <a:extLst>
                    <a:ext uri="{A12FA001-AC4F-418D-AE19-62706E023703}">
                      <ahyp:hlinkClr val="tx"/>
                    </a:ext>
                  </a:extLst>
                </a:hlinkClick>
              </a:rPr>
              <a:t>https://osha.europa.eu/en</a:t>
            </a:r>
            <a:r>
              <a:rPr lang="en-IE" sz="1800">
                <a:solidFill>
                  <a:srgbClr val="87AF3F"/>
                </a:solidFill>
              </a:rPr>
              <a:t>. </a:t>
            </a:r>
            <a:r>
              <a:rPr lang="en-IE" sz="1800"/>
              <a:t>Respect the power of the sun: </a:t>
            </a:r>
            <a:r>
              <a:rPr lang="en-IE" sz="1800" u="sng">
                <a:solidFill>
                  <a:srgbClr val="87AF3F"/>
                </a:solidFill>
                <a:hlinkClick r:id="rId4">
                  <a:extLst>
                    <a:ext uri="{A12FA001-AC4F-418D-AE19-62706E023703}">
                      <ahyp:hlinkClr val="tx"/>
                    </a:ext>
                  </a:extLst>
                </a:hlinkClick>
              </a:rPr>
              <a:t>https://www.teagasc.ie/news--events/daily/farm-business/respect-the-power-of-the-sun.php#:~:text=Farmers%20are%20more%20at%20risk,construction%2C%20outdoor%20and%20farming%20industry</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b="1" lang="en-IE" sz="1800"/>
              <a:t>YouTube: </a:t>
            </a:r>
            <a:r>
              <a:rPr lang="en-IE" sz="1800"/>
              <a:t>.	Working Organisation for Farmer Health and Safety </a:t>
            </a:r>
            <a:r>
              <a:rPr lang="en-IE" sz="1800" u="sng">
                <a:solidFill>
                  <a:srgbClr val="87AF3F"/>
                </a:solidFill>
                <a:hlinkClick r:id="rId5">
                  <a:extLst>
                    <a:ext uri="{A12FA001-AC4F-418D-AE19-62706E023703}">
                      <ahyp:hlinkClr val="tx"/>
                    </a:ext>
                  </a:extLst>
                </a:hlinkClick>
              </a:rPr>
              <a:t>ttps://www.youtube.com/watch?v=MynsspW82wY</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Managing Farm Safety – Machinery Safety </a:t>
            </a:r>
            <a:r>
              <a:rPr lang="en-IE" sz="1800" u="sng">
                <a:solidFill>
                  <a:srgbClr val="87AF3F"/>
                </a:solidFill>
                <a:hlinkClick r:id="rId6">
                  <a:extLst>
                    <a:ext uri="{A12FA001-AC4F-418D-AE19-62706E023703}">
                      <ahyp:hlinkClr val="tx"/>
                    </a:ext>
                  </a:extLst>
                </a:hlinkClick>
              </a:rPr>
              <a:t>https://www.youtube.com/watch?v=5Teow1LcEPE</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Managing Farm Safety – Chemicals </a:t>
            </a:r>
            <a:r>
              <a:rPr lang="en-IE" sz="1800" u="sng">
                <a:solidFill>
                  <a:srgbClr val="87AF3F"/>
                </a:solidFill>
                <a:hlinkClick r:id="rId7">
                  <a:extLst>
                    <a:ext uri="{A12FA001-AC4F-418D-AE19-62706E023703}">
                      <ahyp:hlinkClr val="tx"/>
                    </a:ext>
                  </a:extLst>
                </a:hlinkClick>
              </a:rPr>
              <a:t>https://www.youtube.com/watch?v=9DE6SqOoTRc</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Managing Farm Safety – Construction </a:t>
            </a:r>
            <a:r>
              <a:rPr lang="en-IE" sz="1800" u="sng">
                <a:solidFill>
                  <a:srgbClr val="87AF3F"/>
                </a:solidFill>
                <a:hlinkClick r:id="rId8">
                  <a:extLst>
                    <a:ext uri="{A12FA001-AC4F-418D-AE19-62706E023703}">
                      <ahyp:hlinkClr val="tx"/>
                    </a:ext>
                  </a:extLst>
                </a:hlinkClick>
              </a:rPr>
              <a:t>https://www.youtube.com/watch?v=Qihm99ZhAJ0</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Hazard pictograms: The COSHH symbols and their meaning: </a:t>
            </a:r>
            <a:r>
              <a:rPr lang="en-IE" sz="1800" u="sng">
                <a:solidFill>
                  <a:srgbClr val="87AF3F"/>
                </a:solidFill>
                <a:hlinkClick r:id="rId9">
                  <a:extLst>
                    <a:ext uri="{A12FA001-AC4F-418D-AE19-62706E023703}">
                      <ahyp:hlinkClr val="tx"/>
                    </a:ext>
                  </a:extLst>
                </a:hlinkClick>
              </a:rPr>
              <a:t>https://www.youtube.com/watch?v=KX9qzn8lkl4&amp;t=26s</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Manual Handling: </a:t>
            </a:r>
            <a:r>
              <a:rPr lang="en-IE" sz="1800" u="sng">
                <a:solidFill>
                  <a:srgbClr val="87AF3F"/>
                </a:solidFill>
                <a:hlinkClick r:id="rId10">
                  <a:extLst>
                    <a:ext uri="{A12FA001-AC4F-418D-AE19-62706E023703}">
                      <ahyp:hlinkClr val="tx"/>
                    </a:ext>
                  </a:extLst>
                </a:hlinkClick>
              </a:rPr>
              <a:t>https://www.youtube.com/watch?v=Lq2dJKw6-Uk</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b="1" lang="en-IE" sz="1800"/>
              <a:t>Publication: </a:t>
            </a:r>
            <a:r>
              <a:rPr lang="en-IE" sz="1800"/>
              <a:t>	CLP Regulation (EC) No 1272/2008 on classification, labelling and packaging (CLP) of substances and mixtures. Hope, A. et al 1999. Health and safety practices among farmers and other workers: a needs assessment. Occup. Med. Vol 49, pp 231-235. Teagasc. Farm Workshop Safety. Available at: </a:t>
            </a:r>
            <a:r>
              <a:rPr lang="en-IE" sz="1800" u="sng">
                <a:solidFill>
                  <a:srgbClr val="87AF3F"/>
                </a:solidFill>
                <a:hlinkClick r:id="rId11">
                  <a:extLst>
                    <a:ext uri="{A12FA001-AC4F-418D-AE19-62706E023703}">
                      <ahyp:hlinkClr val="tx"/>
                    </a:ext>
                  </a:extLst>
                </a:hlinkClick>
              </a:rPr>
              <a:t>https://www.teagasc.ie/media/website/publications/2020/Farm-Workshop-Booklet-Web.pdf</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387" name="Google Shape;387;p13"/>
          <p:cNvPicPr preferRelativeResize="0"/>
          <p:nvPr/>
        </p:nvPicPr>
        <p:blipFill rotWithShape="1">
          <a:blip r:embed="rId12">
            <a:alphaModFix/>
          </a:blip>
          <a:srcRect b="0" l="0" r="0" t="0"/>
          <a:stretch/>
        </p:blipFill>
        <p:spPr>
          <a:xfrm>
            <a:off x="9541839" y="359196"/>
            <a:ext cx="2162175" cy="762000"/>
          </a:xfrm>
          <a:prstGeom prst="rect">
            <a:avLst/>
          </a:prstGeom>
          <a:noFill/>
          <a:ln>
            <a:noFill/>
          </a:ln>
        </p:spPr>
      </p:pic>
      <p:sp>
        <p:nvSpPr>
          <p:cNvPr id="388" name="Google Shape;388;p1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389" name="Google Shape;389;p1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4"/>
          <p:cNvSpPr txBox="1"/>
          <p:nvPr>
            <p:ph idx="1" type="body"/>
          </p:nvPr>
        </p:nvSpPr>
        <p:spPr>
          <a:xfrm>
            <a:off x="3408342" y="628651"/>
            <a:ext cx="8421705"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Clr>
                <a:srgbClr val="E8A116"/>
              </a:buClr>
              <a:buSzPts val="2400"/>
              <a:buNone/>
            </a:pPr>
            <a:r>
              <a:rPr lang="en-IE" sz="2400">
                <a:solidFill>
                  <a:srgbClr val="424242"/>
                </a:solidFill>
              </a:rPr>
              <a:t>Urban agriculture offers a means of promoting integrated urban and rural development in a manner that can counteract some of the negative impacts of urbanization. </a:t>
            </a:r>
            <a:r>
              <a:rPr b="1" lang="en-IE" sz="2400">
                <a:solidFill>
                  <a:srgbClr val="424242"/>
                </a:solidFill>
              </a:rPr>
              <a:t>Social, health, and environmental benefits </a:t>
            </a:r>
            <a:r>
              <a:rPr lang="en-IE" sz="2400">
                <a:solidFill>
                  <a:srgbClr val="424242"/>
                </a:solidFill>
              </a:rPr>
              <a:t>can accrue when urban spaces are used for food and crop production. </a:t>
            </a:r>
            <a:r>
              <a:rPr b="1" lang="en-IE" sz="2400">
                <a:solidFill>
                  <a:srgbClr val="E8A116"/>
                </a:solidFill>
              </a:rPr>
              <a:t>Urban agriculture can be a profitable business and involves growing food and raising animals (poultry, bees, snails etc) in towns and cities</a:t>
            </a:r>
            <a:r>
              <a:rPr lang="en-IE" sz="2400">
                <a:solidFill>
                  <a:srgbClr val="424242"/>
                </a:solidFill>
              </a:rPr>
              <a:t>. Food is produced and processed locally and sold to the local community. </a:t>
            </a:r>
            <a:r>
              <a:rPr b="1" lang="en-IE" sz="2400">
                <a:solidFill>
                  <a:srgbClr val="424242"/>
                </a:solidFill>
              </a:rPr>
              <a:t>Edible landscapes </a:t>
            </a:r>
            <a:r>
              <a:rPr lang="en-IE" sz="2400">
                <a:solidFill>
                  <a:srgbClr val="424242"/>
                </a:solidFill>
              </a:rPr>
              <a:t>can be created in unused spaces by developing green houses, street landscaping, yards, raised beds, rooftop and vertical farming systems. Urban agriculture </a:t>
            </a:r>
            <a:r>
              <a:rPr b="1" lang="en-IE" sz="2400">
                <a:solidFill>
                  <a:srgbClr val="424242"/>
                </a:solidFill>
              </a:rPr>
              <a:t>provides employment</a:t>
            </a:r>
            <a:r>
              <a:rPr lang="en-IE" sz="2400">
                <a:solidFill>
                  <a:srgbClr val="424242"/>
                </a:solidFill>
              </a:rPr>
              <a:t>, and can help turn urban waste lands in to positive spaces for local communities by reducing poverty, pollution and even reducing crime in these areas. Local </a:t>
            </a:r>
            <a:r>
              <a:rPr b="1" lang="en-IE" sz="2400">
                <a:solidFill>
                  <a:srgbClr val="424242"/>
                </a:solidFill>
              </a:rPr>
              <a:t>carbon footprint is reduced </a:t>
            </a:r>
            <a:r>
              <a:rPr lang="en-IE" sz="2400">
                <a:solidFill>
                  <a:srgbClr val="424242"/>
                </a:solidFill>
              </a:rPr>
              <a:t>arising from local food production, brining it closer to consumers.</a:t>
            </a:r>
            <a:endParaRPr sz="2400">
              <a:solidFill>
                <a:srgbClr val="424242"/>
              </a:solidFill>
            </a:endParaRPr>
          </a:p>
        </p:txBody>
      </p:sp>
      <p:sp>
        <p:nvSpPr>
          <p:cNvPr id="395" name="Google Shape;395;p14"/>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Urban Agriculture and Social Benefits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96" name="Google Shape;396;p14"/>
          <p:cNvGrpSpPr/>
          <p:nvPr/>
        </p:nvGrpSpPr>
        <p:grpSpPr>
          <a:xfrm>
            <a:off x="2462947" y="4834973"/>
            <a:ext cx="943614" cy="841150"/>
            <a:chOff x="4422991" y="1951890"/>
            <a:chExt cx="1086135" cy="968195"/>
          </a:xfrm>
        </p:grpSpPr>
        <p:sp>
          <p:nvSpPr>
            <p:cNvPr id="397" name="Google Shape;397;p14"/>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98" name="Google Shape;398;p14"/>
            <p:cNvGrpSpPr/>
            <p:nvPr/>
          </p:nvGrpSpPr>
          <p:grpSpPr>
            <a:xfrm>
              <a:off x="4738409" y="2001259"/>
              <a:ext cx="466270" cy="416900"/>
              <a:chOff x="4738409" y="2001259"/>
              <a:chExt cx="466270" cy="416900"/>
            </a:xfrm>
          </p:grpSpPr>
          <p:sp>
            <p:nvSpPr>
              <p:cNvPr id="399" name="Google Shape;399;p14"/>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4"/>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4"/>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402" name="Google Shape;402;p14"/>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5"/>
          <p:cNvSpPr txBox="1"/>
          <p:nvPr>
            <p:ph idx="1" type="body"/>
          </p:nvPr>
        </p:nvSpPr>
        <p:spPr>
          <a:xfrm>
            <a:off x="3408343" y="628651"/>
            <a:ext cx="8050232"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Clr>
                <a:srgbClr val="E8A116"/>
              </a:buClr>
              <a:buSzPts val="2400"/>
              <a:buNone/>
            </a:pPr>
            <a:r>
              <a:rPr lang="en-IE">
                <a:solidFill>
                  <a:srgbClr val="424242"/>
                </a:solidFill>
              </a:rPr>
              <a:t>Urban agriculture can</a:t>
            </a:r>
            <a:r>
              <a:rPr lang="en-IE" sz="2400">
                <a:solidFill>
                  <a:srgbClr val="424242"/>
                </a:solidFill>
              </a:rPr>
              <a:t> reuse urban resources and is key for transitioning to a </a:t>
            </a:r>
            <a:r>
              <a:rPr b="1" lang="en-IE" sz="2400">
                <a:solidFill>
                  <a:srgbClr val="424242"/>
                </a:solidFill>
              </a:rPr>
              <a:t>circular economy</a:t>
            </a:r>
            <a:r>
              <a:rPr lang="en-IE" sz="2400">
                <a:solidFill>
                  <a:srgbClr val="424242"/>
                </a:solidFill>
              </a:rPr>
              <a:t>. </a:t>
            </a:r>
            <a:r>
              <a:rPr b="1" lang="en-IE" sz="2400">
                <a:solidFill>
                  <a:srgbClr val="E8A116"/>
                </a:solidFill>
              </a:rPr>
              <a:t>Educational benefits </a:t>
            </a:r>
            <a:r>
              <a:rPr lang="en-IE" sz="2400">
                <a:solidFill>
                  <a:srgbClr val="424242"/>
                </a:solidFill>
              </a:rPr>
              <a:t>include training and skills development and improved innovation. </a:t>
            </a:r>
            <a:r>
              <a:rPr b="1" lang="en-IE" sz="2400">
                <a:solidFill>
                  <a:srgbClr val="E8A116"/>
                </a:solidFill>
              </a:rPr>
              <a:t>Health and nutrition</a:t>
            </a:r>
            <a:r>
              <a:rPr lang="en-IE" sz="2400">
                <a:solidFill>
                  <a:srgbClr val="424242"/>
                </a:solidFill>
              </a:rPr>
              <a:t> can be improved locally due to ease of access of fresh food, and provides food security. The cost of </a:t>
            </a:r>
            <a:r>
              <a:rPr b="1" lang="en-IE" sz="2400">
                <a:solidFill>
                  <a:srgbClr val="424242"/>
                </a:solidFill>
              </a:rPr>
              <a:t>transport</a:t>
            </a:r>
            <a:r>
              <a:rPr lang="en-IE" sz="2400">
                <a:solidFill>
                  <a:srgbClr val="424242"/>
                </a:solidFill>
              </a:rPr>
              <a:t> is eliminated or reduced as supply chains are shortened which can make food cheaper for local community. </a:t>
            </a:r>
            <a:endParaRPr sz="2400">
              <a:solidFill>
                <a:srgbClr val="424242"/>
              </a:solidFill>
            </a:endParaRPr>
          </a:p>
          <a:p>
            <a:pPr indent="0" lvl="0" marL="0" rtl="0" algn="just">
              <a:lnSpc>
                <a:spcPct val="111666"/>
              </a:lnSpc>
              <a:spcBef>
                <a:spcPts val="0"/>
              </a:spcBef>
              <a:spcAft>
                <a:spcPts val="0"/>
              </a:spcAft>
              <a:buClr>
                <a:srgbClr val="E8A116"/>
              </a:buClr>
              <a:buSzPts val="2400"/>
              <a:buNone/>
            </a:pPr>
            <a:r>
              <a:rPr b="1" lang="en-IE" sz="2400">
                <a:solidFill>
                  <a:srgbClr val="E8A116"/>
                </a:solidFill>
              </a:rPr>
              <a:t>Social benefits</a:t>
            </a:r>
            <a:r>
              <a:rPr lang="en-IE" sz="2400">
                <a:solidFill>
                  <a:srgbClr val="424242"/>
                </a:solidFill>
              </a:rPr>
              <a:t>, </a:t>
            </a:r>
            <a:r>
              <a:rPr b="1" lang="en-IE" sz="2400">
                <a:solidFill>
                  <a:srgbClr val="E8A116"/>
                </a:solidFill>
              </a:rPr>
              <a:t>wellbeing</a:t>
            </a:r>
            <a:r>
              <a:rPr lang="en-IE" sz="2400">
                <a:solidFill>
                  <a:srgbClr val="424242"/>
                </a:solidFill>
              </a:rPr>
              <a:t> and </a:t>
            </a:r>
            <a:r>
              <a:rPr b="1" lang="en-IE" sz="2400">
                <a:solidFill>
                  <a:srgbClr val="E8A116"/>
                </a:solidFill>
              </a:rPr>
              <a:t>unity</a:t>
            </a:r>
            <a:r>
              <a:rPr lang="en-IE" sz="2400">
                <a:solidFill>
                  <a:srgbClr val="424242"/>
                </a:solidFill>
              </a:rPr>
              <a:t> are promoted as people of all ages and cultures come together with purpose and meaning, to interact, form good relationships in a sustainable environment. </a:t>
            </a:r>
            <a:endParaRPr sz="2400">
              <a:solidFill>
                <a:srgbClr val="424242"/>
              </a:solidFill>
            </a:endParaRPr>
          </a:p>
          <a:p>
            <a:pPr indent="0" lvl="0" marL="0" rtl="0" algn="just">
              <a:lnSpc>
                <a:spcPct val="111666"/>
              </a:lnSpc>
              <a:spcBef>
                <a:spcPts val="0"/>
              </a:spcBef>
              <a:spcAft>
                <a:spcPts val="0"/>
              </a:spcAft>
              <a:buClr>
                <a:srgbClr val="E8A116"/>
              </a:buClr>
              <a:buSzPts val="2400"/>
              <a:buNone/>
            </a:pPr>
            <a:r>
              <a:rPr b="1" lang="en-IE" sz="2400">
                <a:solidFill>
                  <a:srgbClr val="424242"/>
                </a:solidFill>
              </a:rPr>
              <a:t>Social farming </a:t>
            </a:r>
            <a:r>
              <a:rPr lang="en-IE" sz="2400">
                <a:solidFill>
                  <a:srgbClr val="424242"/>
                </a:solidFill>
              </a:rPr>
              <a:t>represents farming for health, giving people with a range of challenges in life the opportunity to spend time and carry out activities on working family farms integrating social and health care services.</a:t>
            </a:r>
            <a:endParaRPr sz="2400">
              <a:solidFill>
                <a:srgbClr val="424242"/>
              </a:solidFill>
            </a:endParaRPr>
          </a:p>
        </p:txBody>
      </p:sp>
      <p:sp>
        <p:nvSpPr>
          <p:cNvPr id="408" name="Google Shape;408;p15"/>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Urban Agriculture and Social Benefits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09" name="Google Shape;409;p15"/>
          <p:cNvGrpSpPr/>
          <p:nvPr/>
        </p:nvGrpSpPr>
        <p:grpSpPr>
          <a:xfrm>
            <a:off x="2462947" y="4834973"/>
            <a:ext cx="943614" cy="841150"/>
            <a:chOff x="4422991" y="1951890"/>
            <a:chExt cx="1086135" cy="968195"/>
          </a:xfrm>
        </p:grpSpPr>
        <p:sp>
          <p:nvSpPr>
            <p:cNvPr id="410" name="Google Shape;410;p15"/>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1" name="Google Shape;411;p15"/>
            <p:cNvGrpSpPr/>
            <p:nvPr/>
          </p:nvGrpSpPr>
          <p:grpSpPr>
            <a:xfrm>
              <a:off x="4738409" y="2001259"/>
              <a:ext cx="466270" cy="416900"/>
              <a:chOff x="4738409" y="2001259"/>
              <a:chExt cx="466270" cy="416900"/>
            </a:xfrm>
          </p:grpSpPr>
          <p:sp>
            <p:nvSpPr>
              <p:cNvPr id="412" name="Google Shape;412;p15"/>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5"/>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5"/>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415" name="Google Shape;415;p15"/>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6"/>
          <p:cNvSpPr txBox="1"/>
          <p:nvPr>
            <p:ph idx="1" type="body"/>
          </p:nvPr>
        </p:nvSpPr>
        <p:spPr>
          <a:xfrm>
            <a:off x="3408343" y="628651"/>
            <a:ext cx="4506932" cy="5266972"/>
          </a:xfrm>
          <a:prstGeom prst="rect">
            <a:avLst/>
          </a:prstGeom>
          <a:noFill/>
          <a:ln>
            <a:noFill/>
          </a:ln>
        </p:spPr>
        <p:txBody>
          <a:bodyPr anchorCtr="0" anchor="t" bIns="45700" lIns="91425" spcFirstLastPara="1" rIns="91425" wrap="square" tIns="45700">
            <a:noAutofit/>
          </a:bodyPr>
          <a:lstStyle/>
          <a:p>
            <a:pPr indent="0" lvl="0" marL="0" rtl="0" algn="l">
              <a:lnSpc>
                <a:spcPct val="111666"/>
              </a:lnSpc>
              <a:spcBef>
                <a:spcPts val="0"/>
              </a:spcBef>
              <a:spcAft>
                <a:spcPts val="0"/>
              </a:spcAft>
              <a:buClr>
                <a:srgbClr val="E8A116"/>
              </a:buClr>
              <a:buSzPts val="2400"/>
              <a:buNone/>
            </a:pPr>
            <a:r>
              <a:rPr b="1" lang="en-IE" sz="2400">
                <a:solidFill>
                  <a:srgbClr val="424242"/>
                </a:solidFill>
              </a:rPr>
              <a:t>Social farming </a:t>
            </a:r>
            <a:r>
              <a:rPr lang="en-IE" sz="2400">
                <a:solidFill>
                  <a:srgbClr val="424242"/>
                </a:solidFill>
              </a:rPr>
              <a:t>undertakes valuable social functions, particularly in the proximity to urban agglomerations with their associated density of disadvantaged groups. Some urban farms are run as social enterprises or by charitable organisations providing training and food for the local community, helping those in need and promoting social integration and addressing inequities. </a:t>
            </a:r>
            <a:endParaRPr/>
          </a:p>
          <a:p>
            <a:pPr indent="0" lvl="0" marL="0" rtl="0" algn="l">
              <a:lnSpc>
                <a:spcPct val="111666"/>
              </a:lnSpc>
              <a:spcBef>
                <a:spcPts val="0"/>
              </a:spcBef>
              <a:spcAft>
                <a:spcPts val="0"/>
              </a:spcAft>
              <a:buClr>
                <a:srgbClr val="E8A116"/>
              </a:buClr>
              <a:buSzPts val="2400"/>
              <a:buNone/>
            </a:pPr>
            <a:r>
              <a:t/>
            </a:r>
            <a:endParaRPr sz="2400">
              <a:solidFill>
                <a:srgbClr val="424242"/>
              </a:solidFill>
            </a:endParaRPr>
          </a:p>
        </p:txBody>
      </p:sp>
      <p:sp>
        <p:nvSpPr>
          <p:cNvPr id="421" name="Google Shape;421;p16"/>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Urban Agriculture and Social Benefits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22" name="Google Shape;422;p16"/>
          <p:cNvGrpSpPr/>
          <p:nvPr/>
        </p:nvGrpSpPr>
        <p:grpSpPr>
          <a:xfrm>
            <a:off x="2462947" y="4834973"/>
            <a:ext cx="943614" cy="841150"/>
            <a:chOff x="4422991" y="1951890"/>
            <a:chExt cx="1086135" cy="968195"/>
          </a:xfrm>
        </p:grpSpPr>
        <p:sp>
          <p:nvSpPr>
            <p:cNvPr id="423" name="Google Shape;423;p16"/>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24" name="Google Shape;424;p16"/>
            <p:cNvGrpSpPr/>
            <p:nvPr/>
          </p:nvGrpSpPr>
          <p:grpSpPr>
            <a:xfrm>
              <a:off x="4738409" y="2001259"/>
              <a:ext cx="466270" cy="416900"/>
              <a:chOff x="4738409" y="2001259"/>
              <a:chExt cx="466270" cy="416900"/>
            </a:xfrm>
          </p:grpSpPr>
          <p:sp>
            <p:nvSpPr>
              <p:cNvPr id="425" name="Google Shape;425;p16"/>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16"/>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6"/>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428" name="Google Shape;428;p16"/>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429" name="Google Shape;429;p16"/>
          <p:cNvPicPr preferRelativeResize="0"/>
          <p:nvPr/>
        </p:nvPicPr>
        <p:blipFill rotWithShape="1">
          <a:blip r:embed="rId3">
            <a:alphaModFix/>
          </a:blip>
          <a:srcRect b="0" l="0" r="0" t="0"/>
          <a:stretch/>
        </p:blipFill>
        <p:spPr>
          <a:xfrm>
            <a:off x="8086726" y="1116557"/>
            <a:ext cx="3898968" cy="4047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1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Exercise:	</a:t>
            </a:r>
            <a:r>
              <a:rPr lang="en-IE" sz="1800"/>
              <a:t>Who are the Urban Farmers in your area?</a:t>
            </a:r>
            <a:endParaRPr sz="1800"/>
          </a:p>
          <a:p>
            <a:pPr indent="-1289050" lvl="0" marL="1289050" rtl="0" algn="l">
              <a:lnSpc>
                <a:spcPct val="90000"/>
              </a:lnSpc>
              <a:spcBef>
                <a:spcPts val="1000"/>
              </a:spcBef>
              <a:spcAft>
                <a:spcPts val="0"/>
              </a:spcAft>
              <a:buClr>
                <a:srgbClr val="424242"/>
              </a:buClr>
              <a:buSzPts val="1800"/>
              <a:buNone/>
            </a:pPr>
            <a:r>
              <a:t/>
            </a:r>
            <a:endParaRPr b="1" sz="1800"/>
          </a:p>
          <a:p>
            <a:pPr indent="-1289050" lvl="0" marL="1289050" rtl="0" algn="l">
              <a:lnSpc>
                <a:spcPct val="90000"/>
              </a:lnSpc>
              <a:spcBef>
                <a:spcPts val="1000"/>
              </a:spcBef>
              <a:spcAft>
                <a:spcPts val="0"/>
              </a:spcAft>
              <a:buClr>
                <a:srgbClr val="424242"/>
              </a:buClr>
              <a:buSzPts val="1800"/>
              <a:buNone/>
            </a:pPr>
            <a:r>
              <a:rPr b="1" lang="en-IE" sz="1800"/>
              <a:t>Websites</a:t>
            </a:r>
            <a:r>
              <a:rPr lang="en-IE" sz="1800"/>
              <a:t>: 	What is Urban Farming? Available at: </a:t>
            </a:r>
            <a:r>
              <a:rPr lang="en-IE" sz="1800" u="sng">
                <a:solidFill>
                  <a:srgbClr val="87AF3F"/>
                </a:solidFill>
                <a:hlinkClick r:id="rId3">
                  <a:extLst>
                    <a:ext uri="{A12FA001-AC4F-418D-AE19-62706E023703}">
                      <ahyp:hlinkClr val="tx"/>
                    </a:ext>
                  </a:extLst>
                </a:hlinkClick>
              </a:rPr>
              <a:t>https://www.thespruceeats.com/what-is-urban-farming-5188341</a:t>
            </a:r>
            <a:r>
              <a:rPr lang="en-IE" sz="1800"/>
              <a:t>. Climate Smart Urban Agriculture</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https://climate-adapt.eea.europa.eu/en/metadata/adaptation-options/urban-farming-and-gardening</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YouTube: 	</a:t>
            </a:r>
            <a:r>
              <a:rPr lang="en-IE" sz="1800"/>
              <a:t>The benefits of urban agriculture </a:t>
            </a:r>
            <a:r>
              <a:rPr lang="en-IE" sz="1800" u="sng">
                <a:solidFill>
                  <a:srgbClr val="87AF3F"/>
                </a:solidFill>
                <a:hlinkClick r:id="rId5">
                  <a:extLst>
                    <a:ext uri="{A12FA001-AC4F-418D-AE19-62706E023703}">
                      <ahyp:hlinkClr val="tx"/>
                    </a:ext>
                  </a:extLst>
                </a:hlinkClick>
              </a:rPr>
              <a:t>https://www.youtube.com/watch?v=ZkmgHQjboRQ</a:t>
            </a:r>
            <a:r>
              <a:rPr lang="en-IE" sz="1800">
                <a:solidFill>
                  <a:srgbClr val="87AF3F"/>
                </a:solidFill>
              </a:rPr>
              <a:t> </a:t>
            </a:r>
            <a:r>
              <a:rPr lang="en-IE" sz="1800"/>
              <a:t>; How Urban Farming Saved a Dallas Community: </a:t>
            </a:r>
            <a:r>
              <a:rPr lang="en-IE" sz="1800" u="sng">
                <a:solidFill>
                  <a:srgbClr val="87AF3F"/>
                </a:solidFill>
                <a:hlinkClick r:id="rId6">
                  <a:extLst>
                    <a:ext uri="{A12FA001-AC4F-418D-AE19-62706E023703}">
                      <ahyp:hlinkClr val="tx"/>
                    </a:ext>
                  </a:extLst>
                </a:hlinkClick>
              </a:rPr>
              <a:t>https://www.youtube.com/watch?v=gfCcI6_1iiA</a:t>
            </a:r>
            <a:r>
              <a:rPr lang="en-IE" sz="1800">
                <a:solidFill>
                  <a:srgbClr val="87AF3F"/>
                </a:solidFill>
              </a:rPr>
              <a:t>. </a:t>
            </a:r>
            <a:r>
              <a:rPr lang="en-IE" sz="1800"/>
              <a:t>The benefits of urban agriculture: </a:t>
            </a:r>
            <a:r>
              <a:rPr lang="en-IE" sz="1800" u="sng">
                <a:solidFill>
                  <a:srgbClr val="87AF3F"/>
                </a:solidFill>
                <a:hlinkClick r:id="rId7">
                  <a:extLst>
                    <a:ext uri="{A12FA001-AC4F-418D-AE19-62706E023703}">
                      <ahyp:hlinkClr val="tx"/>
                    </a:ext>
                  </a:extLst>
                </a:hlinkClick>
              </a:rPr>
              <a:t>https://www.youtube.com/watch?v=ZkmgHQjboRQ</a:t>
            </a:r>
            <a:r>
              <a:rPr lang="en-IE" sz="1800">
                <a:solidFill>
                  <a:srgbClr val="87AF3F"/>
                </a:solidFill>
              </a:rPr>
              <a:t>. </a:t>
            </a:r>
            <a:r>
              <a:rPr lang="en-IE" sz="1800"/>
              <a:t>Starting your Urban Farm </a:t>
            </a:r>
            <a:r>
              <a:rPr lang="en-IE" sz="1800" u="sng">
                <a:solidFill>
                  <a:srgbClr val="87AF3F"/>
                </a:solidFill>
                <a:hlinkClick r:id="rId8">
                  <a:extLst>
                    <a:ext uri="{A12FA001-AC4F-418D-AE19-62706E023703}">
                      <ahyp:hlinkClr val="tx"/>
                    </a:ext>
                  </a:extLst>
                </a:hlinkClick>
              </a:rPr>
              <a:t>https://www.youtube.com/watch?v=t4lnbMNnwuo</a:t>
            </a:r>
            <a:r>
              <a:rPr lang="en-IE" sz="1800">
                <a:solidFill>
                  <a:srgbClr val="87AF3F"/>
                </a:solidFill>
              </a:rPr>
              <a:t>. </a:t>
            </a:r>
            <a:r>
              <a:rPr lang="en-IE" sz="1800"/>
              <a:t>Urban Agriculture Offers a solution to the food crisis if the future: </a:t>
            </a:r>
            <a:r>
              <a:rPr lang="en-IE" sz="1800" u="sng">
                <a:solidFill>
                  <a:srgbClr val="87AF3F"/>
                </a:solidFill>
                <a:hlinkClick r:id="rId9">
                  <a:extLst>
                    <a:ext uri="{A12FA001-AC4F-418D-AE19-62706E023703}">
                      <ahyp:hlinkClr val="tx"/>
                    </a:ext>
                  </a:extLst>
                </a:hlinkClick>
              </a:rPr>
              <a:t>https://www.youtube.com/watch?v=N7-mNylq4Ok</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Case Study: </a:t>
            </a:r>
            <a:r>
              <a:rPr lang="en-IE" sz="1800"/>
              <a:t>	Introduction page 1 to 4, 16; Lemon Tree Trust, Les Cinq Toits, L e r s ø g r ø f t e n s I n t e g r a t i o n s b y h a v e r , L’Autre Champ, Eta Beta</a:t>
            </a:r>
            <a:endParaRPr/>
          </a:p>
          <a:p>
            <a:pPr indent="-1289050" lvl="0" marL="1289050" rtl="0" algn="l">
              <a:lnSpc>
                <a:spcPct val="90000"/>
              </a:lnSpc>
              <a:spcBef>
                <a:spcPts val="1000"/>
              </a:spcBef>
              <a:spcAft>
                <a:spcPts val="0"/>
              </a:spcAft>
              <a:buClr>
                <a:srgbClr val="424242"/>
              </a:buClr>
              <a:buSzPts val="1800"/>
              <a:buNone/>
            </a:pPr>
            <a:r>
              <a:rPr b="1" lang="en-IE" sz="1800"/>
              <a:t>Publication: </a:t>
            </a:r>
            <a:r>
              <a:rPr lang="en-IE" sz="1800"/>
              <a:t>	Papanek, A. et al. 2023. Social and Community Benefits and Limitations of Urban Agricutlure </a:t>
            </a:r>
            <a:r>
              <a:rPr lang="en-IE" sz="1800" u="sng">
                <a:solidFill>
                  <a:srgbClr val="87AF3F"/>
                </a:solidFill>
                <a:hlinkClick r:id="rId10">
                  <a:extLst>
                    <a:ext uri="{A12FA001-AC4F-418D-AE19-62706E023703}">
                      <ahyp:hlinkClr val="tx"/>
                    </a:ext>
                  </a:extLst>
                </a:hlinkClick>
              </a:rPr>
              <a:t>https://edis.ifas.ufl.edu/publication/FY1517</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t/>
            </a:r>
            <a:endParaRPr sz="1800"/>
          </a:p>
          <a:p>
            <a:pPr indent="-1174750" lvl="0" marL="1289050" rtl="0" algn="l">
              <a:lnSpc>
                <a:spcPct val="100000"/>
              </a:lnSpc>
              <a:spcBef>
                <a:spcPts val="400"/>
              </a:spcBef>
              <a:spcAft>
                <a:spcPts val="0"/>
              </a:spcAft>
              <a:buClr>
                <a:srgbClr val="E8A116"/>
              </a:buClr>
              <a:buSzPts val="1800"/>
              <a:buFont typeface="Arial"/>
              <a:buNone/>
            </a:pPr>
            <a:r>
              <a:t/>
            </a:r>
            <a:endParaRPr sz="1800"/>
          </a:p>
        </p:txBody>
      </p:sp>
      <p:sp>
        <p:nvSpPr>
          <p:cNvPr id="436" name="Google Shape;436;p1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b="1" sz="3400">
              <a:solidFill>
                <a:schemeClr val="lt1"/>
              </a:solidFill>
              <a:latin typeface="Calibri"/>
              <a:ea typeface="Calibri"/>
              <a:cs typeface="Calibri"/>
              <a:sym typeface="Calibri"/>
            </a:endParaRPr>
          </a:p>
        </p:txBody>
      </p:sp>
      <p:cxnSp>
        <p:nvCxnSpPr>
          <p:cNvPr id="437" name="Google Shape;437;p1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8"/>
          <p:cNvSpPr txBox="1"/>
          <p:nvPr>
            <p:ph idx="1" type="body"/>
          </p:nvPr>
        </p:nvSpPr>
        <p:spPr>
          <a:xfrm>
            <a:off x="1206927" y="985839"/>
            <a:ext cx="4524765" cy="4950970"/>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rPr b="1" i="0" lang="en-IE" sz="2400"/>
              <a:t>Xenophon, student of Socrates, 430 – 354 BC</a:t>
            </a:r>
            <a:endParaRPr/>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lang="en-IE" sz="2400"/>
              <a:t>“To be a successful farmer one must first know the nature of the soil.” </a:t>
            </a:r>
            <a:endParaRPr sz="2400"/>
          </a:p>
          <a:p>
            <a:pPr indent="0" lvl="0" marL="0" rtl="0" algn="ctr">
              <a:lnSpc>
                <a:spcPct val="96000"/>
              </a:lnSpc>
              <a:spcBef>
                <a:spcPts val="0"/>
              </a:spcBef>
              <a:spcAft>
                <a:spcPts val="0"/>
              </a:spcAft>
              <a:buClr>
                <a:schemeClr val="lt1"/>
              </a:buClr>
              <a:buSzPts val="3000"/>
              <a:buNone/>
            </a:pPr>
            <a:r>
              <a:t/>
            </a:r>
            <a:endParaRPr i="0"/>
          </a:p>
        </p:txBody>
      </p:sp>
      <p:pic>
        <p:nvPicPr>
          <p:cNvPr id="443" name="Google Shape;443;p18"/>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444" name="Google Shape;444;p18"/>
          <p:cNvSpPr txBox="1"/>
          <p:nvPr/>
        </p:nvSpPr>
        <p:spPr>
          <a:xfrm>
            <a:off x="7496868" y="631973"/>
            <a:ext cx="4004513"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2.3 Soil Ecosystems </a:t>
            </a:r>
            <a:endParaRPr/>
          </a:p>
          <a:p>
            <a:pPr indent="0" lvl="0" marL="0" marR="0" rtl="0" algn="r">
              <a:lnSpc>
                <a:spcPct val="90000"/>
              </a:lnSpc>
              <a:spcBef>
                <a:spcPts val="1000"/>
              </a:spcBef>
              <a:spcAft>
                <a:spcPts val="0"/>
              </a:spcAft>
              <a:buClr>
                <a:schemeClr val="dk1"/>
              </a:buClr>
              <a:buSzPts val="3600"/>
              <a:buFont typeface="Arial"/>
              <a:buNone/>
            </a:pPr>
            <a:r>
              <a:t/>
            </a:r>
            <a:endParaRPr b="1" sz="3600">
              <a:solidFill>
                <a:srgbClr val="E8A116"/>
              </a:solidFill>
              <a:latin typeface="Calibri"/>
              <a:ea typeface="Calibri"/>
              <a:cs typeface="Calibri"/>
              <a:sym typeface="Calibri"/>
            </a:endParaRPr>
          </a:p>
        </p:txBody>
      </p:sp>
      <p:grpSp>
        <p:nvGrpSpPr>
          <p:cNvPr id="445" name="Google Shape;445;p18"/>
          <p:cNvGrpSpPr/>
          <p:nvPr/>
        </p:nvGrpSpPr>
        <p:grpSpPr>
          <a:xfrm>
            <a:off x="5731692" y="658350"/>
            <a:ext cx="1487826" cy="1083162"/>
            <a:chOff x="3400450" y="986392"/>
            <a:chExt cx="1487826" cy="1083162"/>
          </a:xfrm>
        </p:grpSpPr>
        <p:sp>
          <p:nvSpPr>
            <p:cNvPr id="446" name="Google Shape;446;p18"/>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47" name="Google Shape;447;p18"/>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19"/>
          <p:cNvPicPr preferRelativeResize="0"/>
          <p:nvPr/>
        </p:nvPicPr>
        <p:blipFill rotWithShape="1">
          <a:blip r:embed="rId3">
            <a:alphaModFix/>
          </a:blip>
          <a:srcRect b="0" l="0" r="0" t="0"/>
          <a:stretch/>
        </p:blipFill>
        <p:spPr>
          <a:xfrm>
            <a:off x="8496758" y="3854548"/>
            <a:ext cx="2646902" cy="1793768"/>
          </a:xfrm>
          <a:prstGeom prst="rect">
            <a:avLst/>
          </a:prstGeom>
          <a:noFill/>
          <a:ln>
            <a:noFill/>
          </a:ln>
        </p:spPr>
      </p:pic>
      <p:pic>
        <p:nvPicPr>
          <p:cNvPr id="453" name="Google Shape;453;p19"/>
          <p:cNvPicPr preferRelativeResize="0"/>
          <p:nvPr/>
        </p:nvPicPr>
        <p:blipFill rotWithShape="1">
          <a:blip r:embed="rId4">
            <a:alphaModFix/>
          </a:blip>
          <a:srcRect b="0" l="0" r="0" t="0"/>
          <a:stretch/>
        </p:blipFill>
        <p:spPr>
          <a:xfrm>
            <a:off x="8208844" y="411230"/>
            <a:ext cx="3156351" cy="3079366"/>
          </a:xfrm>
          <a:prstGeom prst="ellipse">
            <a:avLst/>
          </a:prstGeom>
          <a:noFill/>
          <a:ln>
            <a:noFill/>
          </a:ln>
        </p:spPr>
      </p:pic>
      <p:pic>
        <p:nvPicPr>
          <p:cNvPr id="454" name="Google Shape;454;p19"/>
          <p:cNvPicPr preferRelativeResize="0"/>
          <p:nvPr/>
        </p:nvPicPr>
        <p:blipFill rotWithShape="1">
          <a:blip r:embed="rId5">
            <a:alphaModFix/>
          </a:blip>
          <a:srcRect b="0" l="0" r="0" t="0"/>
          <a:stretch/>
        </p:blipFill>
        <p:spPr>
          <a:xfrm>
            <a:off x="2813604" y="411230"/>
            <a:ext cx="4993965" cy="5679903"/>
          </a:xfrm>
          <a:prstGeom prst="ellipse">
            <a:avLst/>
          </a:prstGeom>
          <a:noFill/>
          <a:ln>
            <a:noFill/>
          </a:ln>
        </p:spPr>
      </p:pic>
      <p:sp>
        <p:nvSpPr>
          <p:cNvPr id="455" name="Google Shape;455;p19"/>
          <p:cNvSpPr txBox="1"/>
          <p:nvPr>
            <p:ph idx="2" type="body"/>
          </p:nvPr>
        </p:nvSpPr>
        <p:spPr>
          <a:xfrm>
            <a:off x="615501" y="761603"/>
            <a:ext cx="40565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173" name="Google Shape;173;p2"/>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Introduction</a:t>
            </a:r>
            <a:endParaRPr/>
          </a:p>
        </p:txBody>
      </p:sp>
      <p:sp>
        <p:nvSpPr>
          <p:cNvPr id="174" name="Google Shape;174;p2"/>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175" name="Google Shape;175;p2"/>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Urban Agriculture: food and crop production in an urban context</a:t>
            </a:r>
            <a:endParaRPr/>
          </a:p>
        </p:txBody>
      </p:sp>
      <p:sp>
        <p:nvSpPr>
          <p:cNvPr id="176" name="Google Shape;176;p2"/>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177" name="Google Shape;177;p2"/>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Food processing &amp; hygiene practices: producing safe food</a:t>
            </a:r>
            <a:endParaRPr/>
          </a:p>
        </p:txBody>
      </p:sp>
      <p:sp>
        <p:nvSpPr>
          <p:cNvPr id="178" name="Google Shape;178;p2"/>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CONTENTS</a:t>
            </a:r>
            <a:endParaRPr/>
          </a:p>
        </p:txBody>
      </p:sp>
      <p:pic>
        <p:nvPicPr>
          <p:cNvPr descr="Logo&#10;&#10;Description automatically generated with medium confidence" id="179" name="Google Shape;179;p2"/>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180" name="Google Shape;180;p2"/>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lang="en-IE" sz="4000">
                <a:solidFill>
                  <a:schemeClr val="lt1"/>
                </a:solidFill>
                <a:latin typeface="Calibri"/>
                <a:ea typeface="Calibri"/>
                <a:cs typeface="Calibri"/>
                <a:sym typeface="Calibri"/>
              </a:rPr>
              <a:t>Peer to Peer Guide:</a:t>
            </a:r>
            <a:endParaRPr/>
          </a:p>
          <a:p>
            <a:pPr indent="0" lvl="0" marL="0" marR="0" rtl="0" algn="l">
              <a:lnSpc>
                <a:spcPct val="90000"/>
              </a:lnSpc>
              <a:spcBef>
                <a:spcPts val="1000"/>
              </a:spcBef>
              <a:spcAft>
                <a:spcPts val="0"/>
              </a:spcAft>
              <a:buClr>
                <a:schemeClr val="lt1"/>
              </a:buClr>
              <a:buSzPts val="800"/>
              <a:buFont typeface="Arial"/>
              <a:buNone/>
            </a:pPr>
            <a:r>
              <a:t/>
            </a:r>
            <a:endParaRPr b="1" sz="8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3400"/>
              <a:buFont typeface="Arial"/>
              <a:buNone/>
            </a:pPr>
            <a:r>
              <a:rPr b="0" lang="en-IE" sz="3400">
                <a:solidFill>
                  <a:schemeClr val="lt1"/>
                </a:solidFill>
                <a:latin typeface="Calibri"/>
                <a:ea typeface="Calibri"/>
                <a:cs typeface="Calibri"/>
                <a:sym typeface="Calibri"/>
              </a:rPr>
              <a:t>Practical Guides in Community Based Urban Agriculture</a:t>
            </a:r>
            <a:endParaRPr/>
          </a:p>
          <a:p>
            <a:pPr indent="-12700" lvl="0" marL="12700" marR="0" rtl="0" algn="ctr">
              <a:lnSpc>
                <a:spcPct val="96470"/>
              </a:lnSpc>
              <a:spcBef>
                <a:spcPts val="1000"/>
              </a:spcBef>
              <a:spcAft>
                <a:spcPts val="0"/>
              </a:spcAft>
              <a:buClr>
                <a:schemeClr val="lt1"/>
              </a:buClr>
              <a:buSzPts val="3400"/>
              <a:buFont typeface="Arial"/>
              <a:buNone/>
            </a:pPr>
            <a:r>
              <a:t/>
            </a:r>
            <a:endParaRPr b="0" sz="3400">
              <a:solidFill>
                <a:schemeClr val="lt1"/>
              </a:solidFill>
              <a:latin typeface="Calibri"/>
              <a:ea typeface="Calibri"/>
              <a:cs typeface="Calibri"/>
              <a:sym typeface="Calibri"/>
            </a:endParaRPr>
          </a:p>
        </p:txBody>
      </p:sp>
      <p:sp>
        <p:nvSpPr>
          <p:cNvPr id="181" name="Google Shape;181;p2"/>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04</a:t>
            </a:r>
            <a:endParaRPr/>
          </a:p>
        </p:txBody>
      </p:sp>
      <p:sp>
        <p:nvSpPr>
          <p:cNvPr id="182" name="Google Shape;182;p2"/>
          <p:cNvSpPr txBox="1"/>
          <p:nvPr/>
        </p:nvSpPr>
        <p:spPr>
          <a:xfrm>
            <a:off x="6797901" y="4040949"/>
            <a:ext cx="5018961" cy="10748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Circular Economy &amp; Waste Management for resilient urban environments</a:t>
            </a:r>
            <a:endParaRPr/>
          </a:p>
        </p:txBody>
      </p:sp>
      <p:sp>
        <p:nvSpPr>
          <p:cNvPr id="183" name="Google Shape;183;p2"/>
          <p:cNvSpPr txBox="1"/>
          <p:nvPr/>
        </p:nvSpPr>
        <p:spPr>
          <a:xfrm>
            <a:off x="5891164" y="4858186"/>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05</a:t>
            </a:r>
            <a:endParaRPr b="1" sz="3200">
              <a:solidFill>
                <a:schemeClr val="lt1"/>
              </a:solidFill>
              <a:latin typeface="Calibri"/>
              <a:ea typeface="Calibri"/>
              <a:cs typeface="Calibri"/>
              <a:sym typeface="Calibri"/>
            </a:endParaRPr>
          </a:p>
        </p:txBody>
      </p:sp>
      <p:sp>
        <p:nvSpPr>
          <p:cNvPr id="184" name="Google Shape;184;p2"/>
          <p:cNvSpPr txBox="1"/>
          <p:nvPr/>
        </p:nvSpPr>
        <p:spPr>
          <a:xfrm>
            <a:off x="6797901" y="4858186"/>
            <a:ext cx="4465067"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Certification</a:t>
            </a:r>
            <a:endParaRPr sz="2200">
              <a:solidFill>
                <a:srgbClr val="424242"/>
              </a:solidFill>
              <a:latin typeface="Calibri"/>
              <a:ea typeface="Calibri"/>
              <a:cs typeface="Calibri"/>
              <a:sym typeface="Calibri"/>
            </a:endParaRPr>
          </a:p>
        </p:txBody>
      </p:sp>
      <p:cxnSp>
        <p:nvCxnSpPr>
          <p:cNvPr id="185" name="Google Shape;185;p2"/>
          <p:cNvCxnSpPr/>
          <p:nvPr/>
        </p:nvCxnSpPr>
        <p:spPr>
          <a:xfrm>
            <a:off x="5655212" y="4814470"/>
            <a:ext cx="5796000" cy="0"/>
          </a:xfrm>
          <a:prstGeom prst="straightConnector1">
            <a:avLst/>
          </a:prstGeom>
          <a:noFill/>
          <a:ln cap="flat" cmpd="sng" w="28575">
            <a:solidFill>
              <a:srgbClr val="D89F11"/>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0"/>
          <p:cNvSpPr txBox="1"/>
          <p:nvPr>
            <p:ph idx="1" type="body"/>
          </p:nvPr>
        </p:nvSpPr>
        <p:spPr>
          <a:xfrm>
            <a:off x="3497123" y="805718"/>
            <a:ext cx="7984988"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b="1" lang="en-IE" sz="2200">
                <a:solidFill>
                  <a:srgbClr val="454545"/>
                </a:solidFill>
                <a:latin typeface="Calibri"/>
                <a:ea typeface="Calibri"/>
                <a:cs typeface="Calibri"/>
                <a:sym typeface="Calibri"/>
              </a:rPr>
              <a:t>There are more organisms in one tablespoon of healthy soil than there are people on earth</a:t>
            </a:r>
            <a:r>
              <a:rPr lang="en-IE" sz="2200">
                <a:solidFill>
                  <a:srgbClr val="454545"/>
                </a:solidFill>
                <a:latin typeface="Calibri"/>
                <a:ea typeface="Calibri"/>
                <a:cs typeface="Calibri"/>
                <a:sym typeface="Calibri"/>
              </a:rPr>
              <a:t>! </a:t>
            </a:r>
            <a:r>
              <a:rPr b="1" lang="en-IE" sz="2200">
                <a:solidFill>
                  <a:srgbClr val="E8A116"/>
                </a:solidFill>
                <a:latin typeface="Calibri"/>
                <a:ea typeface="Calibri"/>
                <a:cs typeface="Calibri"/>
                <a:sym typeface="Calibri"/>
              </a:rPr>
              <a:t>Agriculture cannot be sustained without replenishment of nutrients removed by crops</a:t>
            </a:r>
            <a:r>
              <a:rPr lang="en-IE" sz="2200">
                <a:solidFill>
                  <a:srgbClr val="454545"/>
                </a:solidFill>
                <a:latin typeface="Calibri"/>
                <a:ea typeface="Calibri"/>
                <a:cs typeface="Calibri"/>
                <a:sym typeface="Calibri"/>
              </a:rPr>
              <a:t>. Fertile soil supports crop growth.</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The soil ecosystem is </a:t>
            </a:r>
            <a:r>
              <a:rPr b="1" lang="en-IE" sz="2200">
                <a:solidFill>
                  <a:srgbClr val="454545"/>
                </a:solidFill>
                <a:latin typeface="Calibri"/>
                <a:ea typeface="Calibri"/>
                <a:cs typeface="Calibri"/>
                <a:sym typeface="Calibri"/>
              </a:rPr>
              <a:t>complex</a:t>
            </a:r>
            <a:r>
              <a:rPr lang="en-IE" sz="2200">
                <a:solidFill>
                  <a:srgbClr val="454545"/>
                </a:solidFill>
                <a:latin typeface="Calibri"/>
                <a:ea typeface="Calibri"/>
                <a:cs typeface="Calibri"/>
                <a:sym typeface="Calibri"/>
              </a:rPr>
              <a:t> and heterogeneous because it comprises </a:t>
            </a:r>
            <a:r>
              <a:rPr b="1" lang="en-IE" sz="2200">
                <a:solidFill>
                  <a:srgbClr val="454545"/>
                </a:solidFill>
                <a:latin typeface="Calibri"/>
                <a:ea typeface="Calibri"/>
                <a:cs typeface="Calibri"/>
                <a:sym typeface="Calibri"/>
              </a:rPr>
              <a:t>inorganic and organic components, water, gases, and various flora and fauna</a:t>
            </a:r>
            <a:r>
              <a:rPr lang="en-IE" sz="2200">
                <a:solidFill>
                  <a:srgbClr val="454545"/>
                </a:solidFill>
                <a:latin typeface="Calibri"/>
                <a:ea typeface="Calibri"/>
                <a:cs typeface="Calibri"/>
                <a:sym typeface="Calibri"/>
              </a:rPr>
              <a:t>. Soil ecosystems provide habitats for  diverse groups of biological life, including </a:t>
            </a:r>
            <a:r>
              <a:rPr b="1" lang="en-IE" sz="2200">
                <a:solidFill>
                  <a:srgbClr val="454545"/>
                </a:solidFill>
                <a:latin typeface="Calibri"/>
                <a:ea typeface="Calibri"/>
                <a:cs typeface="Calibri"/>
                <a:sym typeface="Calibri"/>
              </a:rPr>
              <a:t>bacteria, viruses, fungi, microalgae, protozoa, worms, and bacteriophages</a:t>
            </a:r>
            <a:r>
              <a:rPr lang="en-IE" sz="2200">
                <a:solidFill>
                  <a:srgbClr val="454545"/>
                </a:solidFill>
                <a:latin typeface="Calibri"/>
                <a:ea typeface="Calibri"/>
                <a:cs typeface="Calibri"/>
                <a:sym typeface="Calibri"/>
              </a:rPr>
              <a:t>. </a:t>
            </a:r>
            <a:r>
              <a:rPr b="1" lang="en-IE" sz="2200">
                <a:solidFill>
                  <a:srgbClr val="E8A116"/>
                </a:solidFill>
                <a:latin typeface="Calibri"/>
                <a:ea typeface="Calibri"/>
                <a:cs typeface="Calibri"/>
                <a:sym typeface="Calibri"/>
              </a:rPr>
              <a:t>Aboveground plant diversity is linked to belowground soil biodiversity. </a:t>
            </a:r>
            <a:r>
              <a:rPr lang="en-IE" sz="2200">
                <a:solidFill>
                  <a:srgbClr val="454545"/>
                </a:solidFill>
                <a:latin typeface="Calibri"/>
                <a:ea typeface="Calibri"/>
                <a:cs typeface="Calibri"/>
                <a:sym typeface="Calibri"/>
              </a:rPr>
              <a:t>Plant-soil interactions are incredibly important for the maintenance of below ground soil biodiversity and play a key role in the functioning and resilience of soil systems. </a:t>
            </a:r>
            <a:r>
              <a:rPr b="1" lang="en-IE" sz="2200">
                <a:solidFill>
                  <a:srgbClr val="454545"/>
                </a:solidFill>
                <a:latin typeface="Calibri"/>
                <a:ea typeface="Calibri"/>
                <a:cs typeface="Calibri"/>
                <a:sym typeface="Calibri"/>
              </a:rPr>
              <a:t>Diversifying plant communities can create more habitats in soil, which in turn supports more diverse soil biological communities</a:t>
            </a:r>
            <a:r>
              <a:rPr lang="en-IE" sz="2200">
                <a:solidFill>
                  <a:srgbClr val="454545"/>
                </a:solidFill>
                <a:latin typeface="Calibri"/>
                <a:ea typeface="Calibri"/>
                <a:cs typeface="Calibri"/>
                <a:sym typeface="Calibri"/>
              </a:rPr>
              <a:t>. These communities are essential for soil and plant health, underpinning food production and playing a critical role in regulating climate.</a:t>
            </a:r>
            <a:endParaRPr/>
          </a:p>
        </p:txBody>
      </p:sp>
      <p:sp>
        <p:nvSpPr>
          <p:cNvPr id="461" name="Google Shape;461;p20"/>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62" name="Google Shape;462;p20"/>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63" name="Google Shape;463;p20"/>
          <p:cNvGrpSpPr/>
          <p:nvPr/>
        </p:nvGrpSpPr>
        <p:grpSpPr>
          <a:xfrm>
            <a:off x="2613331" y="4906921"/>
            <a:ext cx="885933" cy="845986"/>
            <a:chOff x="10407709" y="5371716"/>
            <a:chExt cx="1086136" cy="1037162"/>
          </a:xfrm>
        </p:grpSpPr>
        <p:sp>
          <p:nvSpPr>
            <p:cNvPr id="464" name="Google Shape;464;p20"/>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20"/>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66" name="Google Shape;466;p20"/>
            <p:cNvGrpSpPr/>
            <p:nvPr/>
          </p:nvGrpSpPr>
          <p:grpSpPr>
            <a:xfrm>
              <a:off x="10407709" y="5371716"/>
              <a:ext cx="1086136" cy="1037162"/>
              <a:chOff x="10407709" y="5371716"/>
              <a:chExt cx="1086136" cy="1037162"/>
            </a:xfrm>
          </p:grpSpPr>
          <p:grpSp>
            <p:nvGrpSpPr>
              <p:cNvPr id="467" name="Google Shape;467;p20"/>
              <p:cNvGrpSpPr/>
              <p:nvPr/>
            </p:nvGrpSpPr>
            <p:grpSpPr>
              <a:xfrm>
                <a:off x="10407709" y="5371716"/>
                <a:ext cx="1086136" cy="1037162"/>
                <a:chOff x="10407709" y="5371716"/>
                <a:chExt cx="1086136" cy="1037162"/>
              </a:xfrm>
            </p:grpSpPr>
            <p:sp>
              <p:nvSpPr>
                <p:cNvPr id="468" name="Google Shape;468;p20"/>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20"/>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20"/>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71" name="Google Shape;471;p20"/>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1"/>
          <p:cNvSpPr txBox="1"/>
          <p:nvPr>
            <p:ph idx="1" type="body"/>
          </p:nvPr>
        </p:nvSpPr>
        <p:spPr>
          <a:xfrm>
            <a:off x="3497123" y="861990"/>
            <a:ext cx="8015050" cy="539593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The soil </a:t>
            </a:r>
            <a:r>
              <a:rPr b="1" lang="en-IE" sz="2200">
                <a:solidFill>
                  <a:srgbClr val="454545"/>
                </a:solidFill>
                <a:latin typeface="Calibri"/>
                <a:ea typeface="Calibri"/>
                <a:cs typeface="Calibri"/>
                <a:sym typeface="Calibri"/>
              </a:rPr>
              <a:t>microbiome</a:t>
            </a:r>
            <a:r>
              <a:rPr lang="en-IE" sz="2200">
                <a:solidFill>
                  <a:srgbClr val="454545"/>
                </a:solidFill>
                <a:latin typeface="Calibri"/>
                <a:ea typeface="Calibri"/>
                <a:cs typeface="Calibri"/>
                <a:sym typeface="Calibri"/>
              </a:rPr>
              <a:t> consists of a diverse community of micro-organisms such as </a:t>
            </a:r>
            <a:r>
              <a:rPr b="1" lang="en-IE" sz="2200">
                <a:solidFill>
                  <a:srgbClr val="454545"/>
                </a:solidFill>
                <a:latin typeface="Calibri"/>
                <a:ea typeface="Calibri"/>
                <a:cs typeface="Calibri"/>
                <a:sym typeface="Calibri"/>
              </a:rPr>
              <a:t>bacteria, archaea and fungi</a:t>
            </a:r>
            <a:r>
              <a:rPr lang="en-IE" sz="2200">
                <a:solidFill>
                  <a:srgbClr val="454545"/>
                </a:solidFill>
                <a:latin typeface="Calibri"/>
                <a:ea typeface="Calibri"/>
                <a:cs typeface="Calibri"/>
                <a:sym typeface="Calibri"/>
              </a:rPr>
              <a:t>. Each group consist of millions of different species that carry out different functions in our soils such as r</a:t>
            </a:r>
            <a:r>
              <a:rPr b="1" lang="en-IE" sz="2200">
                <a:solidFill>
                  <a:srgbClr val="454545"/>
                </a:solidFill>
                <a:latin typeface="Calibri"/>
                <a:ea typeface="Calibri"/>
                <a:cs typeface="Calibri"/>
                <a:sym typeface="Calibri"/>
              </a:rPr>
              <a:t>eleasing nutrients, cleaning water, storing carbon </a:t>
            </a:r>
            <a:r>
              <a:rPr lang="en-IE" sz="2200">
                <a:solidFill>
                  <a:srgbClr val="454545"/>
                </a:solidFill>
                <a:latin typeface="Calibri"/>
                <a:ea typeface="Calibri"/>
                <a:cs typeface="Calibri"/>
                <a:sym typeface="Calibri"/>
              </a:rPr>
              <a:t>and a home for biodiversity.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Lots of farmers know earth worms are a great sign in land, as they are used as indicators of soil health and ecosystem functioning, but we also need to be aware of the huge amount of microbes doing other vital jobs for us such as </a:t>
            </a:r>
            <a:r>
              <a:rPr b="1" lang="en-IE" sz="2200">
                <a:solidFill>
                  <a:srgbClr val="454545"/>
                </a:solidFill>
                <a:latin typeface="Calibri"/>
                <a:ea typeface="Calibri"/>
                <a:cs typeface="Calibri"/>
                <a:sym typeface="Calibri"/>
              </a:rPr>
              <a:t>rhizobia</a:t>
            </a:r>
            <a:r>
              <a:rPr lang="en-IE" sz="2200">
                <a:solidFill>
                  <a:srgbClr val="454545"/>
                </a:solidFill>
                <a:latin typeface="Calibri"/>
                <a:ea typeface="Calibri"/>
                <a:cs typeface="Calibri"/>
                <a:sym typeface="Calibri"/>
              </a:rPr>
              <a:t> bacteria for example who work with white clover to produce free nitrogen for us to grow grass.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In order for us to ensure our soil is </a:t>
            </a:r>
            <a:r>
              <a:rPr b="1" lang="en-IE" sz="2200">
                <a:solidFill>
                  <a:srgbClr val="454545"/>
                </a:solidFill>
                <a:latin typeface="Calibri"/>
                <a:ea typeface="Calibri"/>
                <a:cs typeface="Calibri"/>
                <a:sym typeface="Calibri"/>
              </a:rPr>
              <a:t>resilient</a:t>
            </a:r>
            <a:r>
              <a:rPr lang="en-IE" sz="2200">
                <a:solidFill>
                  <a:srgbClr val="454545"/>
                </a:solidFill>
                <a:latin typeface="Calibri"/>
                <a:ea typeface="Calibri"/>
                <a:cs typeface="Calibri"/>
                <a:sym typeface="Calibri"/>
              </a:rPr>
              <a:t> enough to deal with the pressures our management puts on it, we must look after it to the best of our ability. Crop rotation and sound ecological design using principles of </a:t>
            </a:r>
            <a:r>
              <a:rPr b="1" lang="en-IE" sz="2200">
                <a:solidFill>
                  <a:srgbClr val="454545"/>
                </a:solidFill>
                <a:latin typeface="Calibri"/>
                <a:ea typeface="Calibri"/>
                <a:cs typeface="Calibri"/>
                <a:sym typeface="Calibri"/>
              </a:rPr>
              <a:t>permaculture</a:t>
            </a:r>
            <a:r>
              <a:rPr lang="en-IE" sz="2200">
                <a:solidFill>
                  <a:srgbClr val="454545"/>
                </a:solidFill>
                <a:latin typeface="Calibri"/>
                <a:ea typeface="Calibri"/>
                <a:cs typeface="Calibri"/>
                <a:sym typeface="Calibri"/>
              </a:rPr>
              <a:t> can restore and ensure resilient soil health.</a:t>
            </a:r>
            <a:endParaRPr sz="2200">
              <a:solidFill>
                <a:srgbClr val="454545"/>
              </a:solidFill>
              <a:latin typeface="Calibri"/>
              <a:ea typeface="Calibri"/>
              <a:cs typeface="Calibri"/>
              <a:sym typeface="Calibri"/>
            </a:endParaRPr>
          </a:p>
          <a:p>
            <a:pPr indent="0" lvl="0" marL="0" rtl="0" algn="l">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477" name="Google Shape;477;p21"/>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78" name="Google Shape;478;p21"/>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79" name="Google Shape;479;p21"/>
          <p:cNvGrpSpPr/>
          <p:nvPr/>
        </p:nvGrpSpPr>
        <p:grpSpPr>
          <a:xfrm>
            <a:off x="2613331" y="4906921"/>
            <a:ext cx="885933" cy="845986"/>
            <a:chOff x="10407709" y="5371716"/>
            <a:chExt cx="1086136" cy="1037162"/>
          </a:xfrm>
        </p:grpSpPr>
        <p:sp>
          <p:nvSpPr>
            <p:cNvPr id="480" name="Google Shape;480;p21"/>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21"/>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82" name="Google Shape;482;p21"/>
            <p:cNvGrpSpPr/>
            <p:nvPr/>
          </p:nvGrpSpPr>
          <p:grpSpPr>
            <a:xfrm>
              <a:off x="10407709" y="5371716"/>
              <a:ext cx="1086136" cy="1037162"/>
              <a:chOff x="10407709" y="5371716"/>
              <a:chExt cx="1086136" cy="1037162"/>
            </a:xfrm>
          </p:grpSpPr>
          <p:grpSp>
            <p:nvGrpSpPr>
              <p:cNvPr id="483" name="Google Shape;483;p21"/>
              <p:cNvGrpSpPr/>
              <p:nvPr/>
            </p:nvGrpSpPr>
            <p:grpSpPr>
              <a:xfrm>
                <a:off x="10407709" y="5371716"/>
                <a:ext cx="1086136" cy="1037162"/>
                <a:chOff x="10407709" y="5371716"/>
                <a:chExt cx="1086136" cy="1037162"/>
              </a:xfrm>
            </p:grpSpPr>
            <p:sp>
              <p:nvSpPr>
                <p:cNvPr id="484" name="Google Shape;484;p21"/>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21"/>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21"/>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7" name="Google Shape;487;p21"/>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2"/>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93" name="Google Shape;493;p22"/>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94" name="Google Shape;494;p22"/>
          <p:cNvGrpSpPr/>
          <p:nvPr/>
        </p:nvGrpSpPr>
        <p:grpSpPr>
          <a:xfrm>
            <a:off x="2613331" y="4906921"/>
            <a:ext cx="885933" cy="845986"/>
            <a:chOff x="10407709" y="5371716"/>
            <a:chExt cx="1086136" cy="1037162"/>
          </a:xfrm>
        </p:grpSpPr>
        <p:sp>
          <p:nvSpPr>
            <p:cNvPr id="495" name="Google Shape;495;p22"/>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22"/>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97" name="Google Shape;497;p22"/>
            <p:cNvGrpSpPr/>
            <p:nvPr/>
          </p:nvGrpSpPr>
          <p:grpSpPr>
            <a:xfrm>
              <a:off x="10407709" y="5371716"/>
              <a:ext cx="1086136" cy="1037162"/>
              <a:chOff x="10407709" y="5371716"/>
              <a:chExt cx="1086136" cy="1037162"/>
            </a:xfrm>
          </p:grpSpPr>
          <p:grpSp>
            <p:nvGrpSpPr>
              <p:cNvPr id="498" name="Google Shape;498;p22"/>
              <p:cNvGrpSpPr/>
              <p:nvPr/>
            </p:nvGrpSpPr>
            <p:grpSpPr>
              <a:xfrm>
                <a:off x="10407709" y="5371716"/>
                <a:ext cx="1086136" cy="1037162"/>
                <a:chOff x="10407709" y="5371716"/>
                <a:chExt cx="1086136" cy="1037162"/>
              </a:xfrm>
            </p:grpSpPr>
            <p:sp>
              <p:nvSpPr>
                <p:cNvPr id="499" name="Google Shape;499;p22"/>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22"/>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22"/>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2" name="Google Shape;502;p22"/>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503" name="Google Shape;503;p22"/>
          <p:cNvPicPr preferRelativeResize="0"/>
          <p:nvPr/>
        </p:nvPicPr>
        <p:blipFill rotWithShape="1">
          <a:blip r:embed="rId3">
            <a:alphaModFix/>
          </a:blip>
          <a:srcRect b="0" l="0" r="0" t="0"/>
          <a:stretch/>
        </p:blipFill>
        <p:spPr>
          <a:xfrm>
            <a:off x="3407376" y="322597"/>
            <a:ext cx="7887871" cy="5097782"/>
          </a:xfrm>
          <a:prstGeom prst="rect">
            <a:avLst/>
          </a:prstGeom>
          <a:noFill/>
          <a:ln>
            <a:noFill/>
          </a:ln>
        </p:spPr>
      </p:pic>
      <p:sp>
        <p:nvSpPr>
          <p:cNvPr id="504" name="Google Shape;504;p22"/>
          <p:cNvSpPr/>
          <p:nvPr/>
        </p:nvSpPr>
        <p:spPr>
          <a:xfrm>
            <a:off x="659746" y="2153945"/>
            <a:ext cx="2158798" cy="1759456"/>
          </a:xfrm>
          <a:prstGeom prst="rect">
            <a:avLst/>
          </a:prstGeom>
          <a:noFill/>
          <a:ln>
            <a:noFill/>
          </a:ln>
        </p:spPr>
        <p:txBody>
          <a:bodyPr anchorCtr="0" anchor="t" bIns="45700" lIns="91425" spcFirstLastPara="1" rIns="91425" wrap="square" tIns="45700">
            <a:spAutoFit/>
          </a:bodyPr>
          <a:lstStyle/>
          <a:p>
            <a:pPr indent="0" lvl="0" marL="0" marR="0" rtl="0" algn="l">
              <a:lnSpc>
                <a:spcPct val="143333"/>
              </a:lnSpc>
              <a:spcBef>
                <a:spcPts val="0"/>
              </a:spcBef>
              <a:spcAft>
                <a:spcPts val="0"/>
              </a:spcAft>
              <a:buNone/>
            </a:pPr>
            <a:r>
              <a:rPr lang="en-IE" sz="1800">
                <a:solidFill>
                  <a:schemeClr val="dk1"/>
                </a:solidFill>
                <a:latin typeface="Calibri"/>
                <a:ea typeface="Calibri"/>
                <a:cs typeface="Calibri"/>
                <a:sym typeface="Calibri"/>
              </a:rPr>
              <a:t>A soil teaming with balanced biological life also helps to </a:t>
            </a:r>
            <a:r>
              <a:rPr b="1" lang="en-IE" sz="1800">
                <a:solidFill>
                  <a:schemeClr val="dk1"/>
                </a:solidFill>
                <a:latin typeface="Calibri"/>
                <a:ea typeface="Calibri"/>
                <a:cs typeface="Calibri"/>
                <a:sym typeface="Calibri"/>
              </a:rPr>
              <a:t>prevent</a:t>
            </a:r>
            <a:r>
              <a:rPr lang="en-IE" sz="1800">
                <a:solidFill>
                  <a:schemeClr val="dk1"/>
                </a:solidFill>
                <a:latin typeface="Calibri"/>
                <a:ea typeface="Calibri"/>
                <a:cs typeface="Calibri"/>
                <a:sym typeface="Calibri"/>
              </a:rPr>
              <a:t> </a:t>
            </a:r>
            <a:r>
              <a:rPr b="1" lang="en-IE" sz="1800">
                <a:solidFill>
                  <a:schemeClr val="dk1"/>
                </a:solidFill>
                <a:latin typeface="Calibri"/>
                <a:ea typeface="Calibri"/>
                <a:cs typeface="Calibri"/>
                <a:sym typeface="Calibri"/>
              </a:rPr>
              <a:t>plant diseases</a:t>
            </a:r>
            <a:r>
              <a:rPr lang="en-I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rot="10800000">
            <a:off x="330052" y="818797"/>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1" name="Google Shape;511;p23"/>
          <p:cNvSpPr/>
          <p:nvPr/>
        </p:nvSpPr>
        <p:spPr>
          <a:xfrm>
            <a:off x="4557057" y="818796"/>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2" name="Google Shape;512;p23"/>
          <p:cNvSpPr txBox="1"/>
          <p:nvPr>
            <p:ph idx="1" type="body"/>
          </p:nvPr>
        </p:nvSpPr>
        <p:spPr>
          <a:xfrm>
            <a:off x="1012111" y="1364014"/>
            <a:ext cx="9486900" cy="3575830"/>
          </a:xfrm>
          <a:prstGeom prst="rect">
            <a:avLst/>
          </a:prstGeom>
          <a:noFill/>
          <a:ln>
            <a:noFill/>
          </a:ln>
        </p:spPr>
        <p:txBody>
          <a:bodyPr anchorCtr="0" anchor="t" bIns="45700" lIns="91425" spcFirstLastPara="1" rIns="91425" wrap="square" tIns="45700">
            <a:noAutofit/>
          </a:bodyPr>
          <a:lstStyle/>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Avoid physical damage and </a:t>
            </a:r>
            <a:r>
              <a:rPr b="1" lang="en-IE" sz="2600">
                <a:solidFill>
                  <a:srgbClr val="424242"/>
                </a:solidFill>
              </a:rPr>
              <a:t>compaction</a:t>
            </a:r>
            <a:r>
              <a:rPr lang="en-IE" sz="2600">
                <a:solidFill>
                  <a:srgbClr val="424242"/>
                </a:solidFill>
              </a:rPr>
              <a:t> to soil as much as possible</a:t>
            </a:r>
            <a:endParaRPr/>
          </a:p>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Return </a:t>
            </a:r>
            <a:r>
              <a:rPr b="1" lang="en-IE" sz="2600">
                <a:solidFill>
                  <a:srgbClr val="424242"/>
                </a:solidFill>
              </a:rPr>
              <a:t>organic matter </a:t>
            </a:r>
            <a:r>
              <a:rPr lang="en-IE" sz="2600">
                <a:solidFill>
                  <a:srgbClr val="424242"/>
                </a:solidFill>
              </a:rPr>
              <a:t>to soils (dung &amp; slurry), in particular to arable land and silage ground</a:t>
            </a:r>
            <a:endParaRPr/>
          </a:p>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Optimise fertility by maintaining </a:t>
            </a:r>
            <a:r>
              <a:rPr b="1" lang="en-IE" sz="2600">
                <a:solidFill>
                  <a:srgbClr val="424242"/>
                </a:solidFill>
              </a:rPr>
              <a:t>soil pH </a:t>
            </a:r>
            <a:r>
              <a:rPr lang="en-IE" sz="2600">
                <a:solidFill>
                  <a:srgbClr val="424242"/>
                </a:solidFill>
              </a:rPr>
              <a:t>(pH 6 to 7) to increase microbial activity of the soil. Lime is continually being lost from the soil and needs to be replaced. Soil becomes acidic from water washing away calcium, magnesium, potassium and sodium. Carbon dioxide from decomposing organic matter makes weak organic acids. Nitric acid and sulphuric acid is formed from decaying organic matter and from oxidation of fertilizers. </a:t>
            </a:r>
            <a:endParaRPr/>
          </a:p>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Diversify your crops and </a:t>
            </a:r>
            <a:r>
              <a:rPr b="1" lang="en-IE" sz="2600">
                <a:solidFill>
                  <a:srgbClr val="424242"/>
                </a:solidFill>
              </a:rPr>
              <a:t>crop rotation </a:t>
            </a:r>
            <a:r>
              <a:rPr lang="en-IE" sz="2600">
                <a:solidFill>
                  <a:srgbClr val="424242"/>
                </a:solidFill>
              </a:rPr>
              <a:t>(mixed species swards/cover crops/green cover)</a:t>
            </a:r>
            <a:endParaRPr/>
          </a:p>
          <a:p>
            <a:pPr indent="-312738" lvl="0" marL="312738" rtl="0" algn="l">
              <a:lnSpc>
                <a:spcPct val="100769"/>
              </a:lnSpc>
              <a:spcBef>
                <a:spcPts val="0"/>
              </a:spcBef>
              <a:spcAft>
                <a:spcPts val="0"/>
              </a:spcAft>
              <a:buClr>
                <a:srgbClr val="87AF3F"/>
              </a:buClr>
              <a:buSzPts val="2600"/>
              <a:buFont typeface="Arial"/>
              <a:buChar char="•"/>
            </a:pPr>
            <a:r>
              <a:rPr b="1" lang="en-IE" sz="2600">
                <a:solidFill>
                  <a:srgbClr val="424242"/>
                </a:solidFill>
              </a:rPr>
              <a:t>Reduce chemical </a:t>
            </a:r>
            <a:r>
              <a:rPr lang="en-IE" sz="2600">
                <a:solidFill>
                  <a:srgbClr val="424242"/>
                </a:solidFill>
              </a:rPr>
              <a:t>fertilizers &amp; agri chemicals, only use what the crop needs</a:t>
            </a:r>
            <a:endParaRPr/>
          </a:p>
          <a:p>
            <a:pPr indent="0" lvl="0" marL="0" rtl="0" algn="l">
              <a:lnSpc>
                <a:spcPct val="100769"/>
              </a:lnSpc>
              <a:spcBef>
                <a:spcPts val="0"/>
              </a:spcBef>
              <a:spcAft>
                <a:spcPts val="0"/>
              </a:spcAft>
              <a:buClr>
                <a:srgbClr val="87AF3F"/>
              </a:buClr>
              <a:buSzPts val="2600"/>
              <a:buNone/>
            </a:pPr>
            <a:r>
              <a:t/>
            </a:r>
            <a:endParaRPr sz="2600">
              <a:solidFill>
                <a:srgbClr val="424242"/>
              </a:solidFill>
            </a:endParaRPr>
          </a:p>
          <a:p>
            <a:pPr indent="-147638" lvl="0" marL="312738" rtl="0" algn="l">
              <a:lnSpc>
                <a:spcPct val="100769"/>
              </a:lnSpc>
              <a:spcBef>
                <a:spcPts val="0"/>
              </a:spcBef>
              <a:spcAft>
                <a:spcPts val="0"/>
              </a:spcAft>
              <a:buClr>
                <a:srgbClr val="87AF3F"/>
              </a:buClr>
              <a:buSzPts val="2600"/>
              <a:buFont typeface="Arial"/>
              <a:buNone/>
            </a:pPr>
            <a:r>
              <a:t/>
            </a:r>
            <a:endParaRPr sz="2600">
              <a:solidFill>
                <a:srgbClr val="424242"/>
              </a:solidFill>
            </a:endParaRPr>
          </a:p>
        </p:txBody>
      </p:sp>
      <p:sp>
        <p:nvSpPr>
          <p:cNvPr id="513" name="Google Shape;513;p23"/>
          <p:cNvSpPr txBox="1"/>
          <p:nvPr>
            <p:ph idx="2" type="body"/>
          </p:nvPr>
        </p:nvSpPr>
        <p:spPr>
          <a:xfrm>
            <a:off x="-1" y="416970"/>
            <a:ext cx="10141367" cy="803654"/>
          </a:xfrm>
          <a:prstGeom prst="rect">
            <a:avLst/>
          </a:prstGeom>
          <a:solidFill>
            <a:srgbClr val="87AF3F"/>
          </a:solidFill>
          <a:ln>
            <a:noFill/>
          </a:ln>
        </p:spPr>
        <p:txBody>
          <a:bodyPr anchorCtr="0" anchor="ctr" bIns="45700" lIns="91425" spcFirstLastPara="1" rIns="91425" wrap="square" tIns="45700">
            <a:noAutofit/>
          </a:bodyPr>
          <a:lstStyle/>
          <a:p>
            <a:pPr indent="0" lvl="0" marL="669925" rtl="0" algn="l">
              <a:lnSpc>
                <a:spcPct val="90000"/>
              </a:lnSpc>
              <a:spcBef>
                <a:spcPts val="0"/>
              </a:spcBef>
              <a:spcAft>
                <a:spcPts val="0"/>
              </a:spcAft>
              <a:buClr>
                <a:schemeClr val="lt1"/>
              </a:buClr>
              <a:buSzPts val="3600"/>
              <a:buNone/>
            </a:pPr>
            <a:r>
              <a:rPr b="1" lang="en-IE">
                <a:solidFill>
                  <a:schemeClr val="lt1"/>
                </a:solidFill>
              </a:rPr>
              <a:t> 2.3 Top tips for safeguarding your soil biology: </a:t>
            </a:r>
            <a:endParaRPr/>
          </a:p>
        </p:txBody>
      </p:sp>
      <p:grpSp>
        <p:nvGrpSpPr>
          <p:cNvPr id="514" name="Google Shape;514;p23"/>
          <p:cNvGrpSpPr/>
          <p:nvPr/>
        </p:nvGrpSpPr>
        <p:grpSpPr>
          <a:xfrm>
            <a:off x="9768015" y="3318809"/>
            <a:ext cx="954075" cy="953423"/>
            <a:chOff x="4383973" y="3291937"/>
            <a:chExt cx="1193094" cy="1192279"/>
          </a:xfrm>
        </p:grpSpPr>
        <p:grpSp>
          <p:nvGrpSpPr>
            <p:cNvPr id="515" name="Google Shape;515;p23"/>
            <p:cNvGrpSpPr/>
            <p:nvPr/>
          </p:nvGrpSpPr>
          <p:grpSpPr>
            <a:xfrm>
              <a:off x="4383973" y="3291937"/>
              <a:ext cx="1193094" cy="1192279"/>
              <a:chOff x="4698298" y="2477549"/>
              <a:chExt cx="1193094" cy="1192279"/>
            </a:xfrm>
          </p:grpSpPr>
          <p:sp>
            <p:nvSpPr>
              <p:cNvPr id="516" name="Google Shape;516;p23"/>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23"/>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23"/>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23"/>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23"/>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23"/>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3"/>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23"/>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23"/>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23"/>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23"/>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23"/>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8" name="Google Shape;528;p23"/>
            <p:cNvGrpSpPr/>
            <p:nvPr/>
          </p:nvGrpSpPr>
          <p:grpSpPr>
            <a:xfrm>
              <a:off x="4537072" y="3432254"/>
              <a:ext cx="993088" cy="558478"/>
              <a:chOff x="4851397" y="2617866"/>
              <a:chExt cx="993088" cy="558478"/>
            </a:xfrm>
          </p:grpSpPr>
          <p:sp>
            <p:nvSpPr>
              <p:cNvPr id="529" name="Google Shape;529;p23"/>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23"/>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23"/>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23"/>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39838" lvl="0" marL="1254125" rtl="0" algn="l">
              <a:lnSpc>
                <a:spcPct val="90000"/>
              </a:lnSpc>
              <a:spcBef>
                <a:spcPts val="0"/>
              </a:spcBef>
              <a:spcAft>
                <a:spcPts val="0"/>
              </a:spcAft>
              <a:buClr>
                <a:srgbClr val="424242"/>
              </a:buClr>
              <a:buSzPts val="1800"/>
              <a:buNone/>
            </a:pPr>
            <a:r>
              <a:rPr b="1" lang="en-IE" sz="1800"/>
              <a:t>Exercise:	</a:t>
            </a:r>
            <a:r>
              <a:rPr lang="en-IE" sz="1800"/>
              <a:t>Dig up a soil sample from your urban farm. Pick through the soil to find different items and organisms. See if you can locate: roots, fungus, centipedes, worms, twigs, larva, seeds. What else do you see? Keep a record of this and repeat the exercise in 6 months time. Is there any difference?</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Websites</a:t>
            </a:r>
            <a:r>
              <a:rPr lang="en-IE" sz="1800"/>
              <a:t>: 	</a:t>
            </a:r>
            <a:r>
              <a:rPr lang="en-IE" sz="1800" u="sng">
                <a:solidFill>
                  <a:schemeClr val="hlink"/>
                </a:solidFill>
                <a:hlinkClick r:id="rId3"/>
              </a:rPr>
              <a:t>https://www.soilfoodweb.com.au/about-our-organisation/benefits-of-a-healthy-soil-food-web</a:t>
            </a:r>
            <a:endParaRPr sz="1800"/>
          </a:p>
          <a:p>
            <a:pPr indent="-1239838" lvl="0" marL="1254125" rtl="0" algn="l">
              <a:lnSpc>
                <a:spcPct val="90000"/>
              </a:lnSpc>
              <a:spcBef>
                <a:spcPts val="1000"/>
              </a:spcBef>
              <a:spcAft>
                <a:spcPts val="0"/>
              </a:spcAft>
              <a:buClr>
                <a:srgbClr val="424242"/>
              </a:buClr>
              <a:buSzPts val="1800"/>
              <a:buNone/>
            </a:pPr>
            <a:r>
              <a:rPr lang="en-IE" sz="1800"/>
              <a:t>	https://permaculture.ie/</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YouTube:</a:t>
            </a:r>
            <a:r>
              <a:rPr lang="en-IE" sz="1800"/>
              <a:t>	 Regenerative </a:t>
            </a:r>
            <a:r>
              <a:rPr lang="en-IE" sz="1800">
                <a:solidFill>
                  <a:srgbClr val="87AF3F"/>
                </a:solidFill>
              </a:rPr>
              <a:t>Farming </a:t>
            </a:r>
            <a:r>
              <a:rPr lang="en-IE" sz="1800" u="sng">
                <a:solidFill>
                  <a:srgbClr val="87AF3F"/>
                </a:solidFill>
                <a:hlinkClick r:id="rId4">
                  <a:extLst>
                    <a:ext uri="{A12FA001-AC4F-418D-AE19-62706E023703}">
                      <ahyp:hlinkClr val="tx"/>
                    </a:ext>
                  </a:extLst>
                </a:hlinkClick>
              </a:rPr>
              <a:t>https://www.youtube.com/watch?v=MZsvBCGCeiY</a:t>
            </a:r>
            <a:endParaRPr sz="1800">
              <a:solidFill>
                <a:srgbClr val="87AF3F"/>
              </a:solidFill>
            </a:endParaRPr>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Case Study: </a:t>
            </a:r>
            <a:r>
              <a:rPr lang="en-IE" sz="1800"/>
              <a:t>	Our Commonland</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Publication: </a:t>
            </a:r>
            <a:r>
              <a:rPr lang="en-IE" sz="1800"/>
              <a:t>	Ikoyi, I et al. 2023. Plant diversity enhanced nematode-based soil quality indices and changed soil nematode community structure in intensively-managed agricultural grasslands. European Journal of Soil Biology. Vol. 118.</a:t>
            </a:r>
            <a:endParaRPr/>
          </a:p>
          <a:p>
            <a:pPr indent="-1239838" lvl="0" marL="1254125" rtl="0" algn="l">
              <a:lnSpc>
                <a:spcPct val="90000"/>
              </a:lnSpc>
              <a:spcBef>
                <a:spcPts val="1000"/>
              </a:spcBef>
              <a:spcAft>
                <a:spcPts val="0"/>
              </a:spcAft>
              <a:buClr>
                <a:srgbClr val="424242"/>
              </a:buClr>
              <a:buSzPts val="1800"/>
              <a:buNone/>
            </a:pPr>
            <a:r>
              <a:t/>
            </a:r>
            <a:endParaRPr sz="1800"/>
          </a:p>
          <a:p>
            <a:pPr indent="-1125538" lvl="0" marL="1254125" rtl="0" algn="l">
              <a:lnSpc>
                <a:spcPct val="100000"/>
              </a:lnSpc>
              <a:spcBef>
                <a:spcPts val="400"/>
              </a:spcBef>
              <a:spcAft>
                <a:spcPts val="0"/>
              </a:spcAft>
              <a:buClr>
                <a:srgbClr val="E8A116"/>
              </a:buClr>
              <a:buSzPts val="1800"/>
              <a:buFont typeface="Arial"/>
              <a:buNone/>
            </a:pPr>
            <a:r>
              <a:t/>
            </a:r>
            <a:endParaRPr sz="1800"/>
          </a:p>
        </p:txBody>
      </p:sp>
      <p:sp>
        <p:nvSpPr>
          <p:cNvPr id="539" name="Google Shape;539;p2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540" name="Google Shape;540;p2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5"/>
          <p:cNvSpPr txBox="1"/>
          <p:nvPr>
            <p:ph idx="1" type="body"/>
          </p:nvPr>
        </p:nvSpPr>
        <p:spPr>
          <a:xfrm>
            <a:off x="3610163" y="624691"/>
            <a:ext cx="8095002" cy="6445852"/>
          </a:xfrm>
          <a:prstGeom prst="rect">
            <a:avLst/>
          </a:prstGeom>
          <a:noFill/>
          <a:ln>
            <a:noFill/>
          </a:ln>
        </p:spPr>
        <p:txBody>
          <a:bodyPr anchorCtr="0" anchor="t" bIns="45700" lIns="91425" spcFirstLastPara="1" rIns="91425" wrap="square" tIns="45700">
            <a:noAutofit/>
          </a:bodyPr>
          <a:lstStyle/>
          <a:p>
            <a:pPr indent="0" lvl="0" marL="0" rtl="0" algn="just">
              <a:lnSpc>
                <a:spcPct val="112173"/>
              </a:lnSpc>
              <a:spcBef>
                <a:spcPts val="0"/>
              </a:spcBef>
              <a:spcAft>
                <a:spcPts val="0"/>
              </a:spcAft>
              <a:buClr>
                <a:srgbClr val="E8A116"/>
              </a:buClr>
              <a:buSzPts val="2300"/>
              <a:buNone/>
            </a:pPr>
            <a:r>
              <a:rPr lang="en-IE" sz="2300"/>
              <a:t>Some “</a:t>
            </a:r>
            <a:r>
              <a:rPr b="1" lang="en-IE" sz="2300"/>
              <a:t>brownfield” </a:t>
            </a:r>
            <a:r>
              <a:rPr lang="en-IE" sz="2300"/>
              <a:t>lands</a:t>
            </a:r>
            <a:r>
              <a:rPr b="1" lang="en-IE" sz="2300"/>
              <a:t> </a:t>
            </a:r>
            <a:r>
              <a:rPr lang="en-IE" sz="2300"/>
              <a:t>have been created through </a:t>
            </a:r>
            <a:r>
              <a:rPr b="1" lang="en-IE" sz="2300"/>
              <a:t>reclamation</a:t>
            </a:r>
            <a:r>
              <a:rPr lang="en-IE" sz="2300"/>
              <a:t> of contaminated land, over a period of time, and have a history of </a:t>
            </a:r>
            <a:r>
              <a:rPr b="1" lang="en-IE" sz="2300"/>
              <a:t>heavy industrial uses</a:t>
            </a:r>
            <a:r>
              <a:rPr lang="en-IE" sz="2300"/>
              <a:t>. </a:t>
            </a:r>
            <a:endParaRPr/>
          </a:p>
          <a:p>
            <a:pPr indent="0" lvl="0" marL="0" rtl="0" algn="just">
              <a:lnSpc>
                <a:spcPct val="112173"/>
              </a:lnSpc>
              <a:spcBef>
                <a:spcPts val="0"/>
              </a:spcBef>
              <a:spcAft>
                <a:spcPts val="0"/>
              </a:spcAft>
              <a:buClr>
                <a:srgbClr val="E8A116"/>
              </a:buClr>
              <a:buSzPts val="2300"/>
              <a:buNone/>
            </a:pPr>
            <a:r>
              <a:rPr lang="en-IE" sz="2300"/>
              <a:t>Soil </a:t>
            </a:r>
            <a:r>
              <a:rPr b="1" lang="en-IE" sz="2300"/>
              <a:t>contamination</a:t>
            </a:r>
            <a:r>
              <a:rPr lang="en-IE" sz="2300"/>
              <a:t> generally arises as a result of spillages, leaks and improper handling of chemicals, raw materials, manufactured goods and waste products. Urban soils are prone to accumulation of </a:t>
            </a:r>
            <a:r>
              <a:rPr b="1" lang="en-IE" sz="2300"/>
              <a:t>oils</a:t>
            </a:r>
            <a:r>
              <a:rPr lang="en-IE" sz="2300"/>
              <a:t> and </a:t>
            </a:r>
            <a:r>
              <a:rPr b="1" lang="en-IE" sz="2300"/>
              <a:t>metals</a:t>
            </a:r>
            <a:r>
              <a:rPr lang="en-IE" sz="2300"/>
              <a:t> over time due to proximity of roads and industry and anthropogenic activity. All contaminated soil and bedrock should be remediated (cleaned to an acceptable level)  to internationally accepted standards prior to redevelopment. </a:t>
            </a:r>
            <a:endParaRPr sz="2300"/>
          </a:p>
          <a:p>
            <a:pPr indent="0" lvl="0" marL="0" rtl="0" algn="just">
              <a:lnSpc>
                <a:spcPct val="112173"/>
              </a:lnSpc>
              <a:spcBef>
                <a:spcPts val="0"/>
              </a:spcBef>
              <a:spcAft>
                <a:spcPts val="0"/>
              </a:spcAft>
              <a:buClr>
                <a:srgbClr val="E8A116"/>
              </a:buClr>
              <a:buSzPts val="2300"/>
              <a:buNone/>
            </a:pPr>
            <a:r>
              <a:rPr b="1" lang="en-IE" sz="2300"/>
              <a:t>Soil</a:t>
            </a:r>
            <a:r>
              <a:rPr lang="en-IE" sz="2300"/>
              <a:t> </a:t>
            </a:r>
            <a:r>
              <a:rPr b="1" lang="en-IE" sz="2300"/>
              <a:t>remediation </a:t>
            </a:r>
            <a:r>
              <a:rPr lang="en-IE" sz="2300"/>
              <a:t>technologies</a:t>
            </a:r>
            <a:r>
              <a:rPr b="1" lang="en-IE" sz="2300"/>
              <a:t> </a:t>
            </a:r>
            <a:r>
              <a:rPr lang="en-IE" sz="2300"/>
              <a:t>are used to de-contaminate soil which has been contaminated with organic and inorganic pollutants. </a:t>
            </a:r>
            <a:endParaRPr/>
          </a:p>
          <a:p>
            <a:pPr indent="0" lvl="0" marL="0" rtl="0" algn="just">
              <a:lnSpc>
                <a:spcPct val="112173"/>
              </a:lnSpc>
              <a:spcBef>
                <a:spcPts val="0"/>
              </a:spcBef>
              <a:spcAft>
                <a:spcPts val="0"/>
              </a:spcAft>
              <a:buClr>
                <a:srgbClr val="E8A116"/>
              </a:buClr>
              <a:buSzPts val="2300"/>
              <a:buNone/>
            </a:pPr>
            <a:r>
              <a:rPr b="1" lang="en-IE" sz="2300"/>
              <a:t>Soils samples</a:t>
            </a:r>
            <a:r>
              <a:rPr lang="en-IE" sz="2300"/>
              <a:t> can be sent to a laboratory and analysed for a range of pesticides, hydrocarbons, nutrients and metals. Talk to your local soil laboratory.</a:t>
            </a:r>
            <a:endParaRPr sz="2300"/>
          </a:p>
        </p:txBody>
      </p:sp>
      <p:grpSp>
        <p:nvGrpSpPr>
          <p:cNvPr id="546" name="Google Shape;546;p25"/>
          <p:cNvGrpSpPr/>
          <p:nvPr/>
        </p:nvGrpSpPr>
        <p:grpSpPr>
          <a:xfrm flipH="1" rot="10800000">
            <a:off x="0" y="2053083"/>
            <a:ext cx="3390864" cy="4834792"/>
            <a:chOff x="0" y="-412420"/>
            <a:chExt cx="3390864" cy="4834792"/>
          </a:xfrm>
        </p:grpSpPr>
        <p:sp>
          <p:nvSpPr>
            <p:cNvPr id="547" name="Google Shape;547;p25"/>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48" name="Google Shape;548;p25"/>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50" name="Google Shape;550;p25"/>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2.4 Soil Remediation &amp; Soil Restoration</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cxnSp>
        <p:nvCxnSpPr>
          <p:cNvPr id="551" name="Google Shape;551;p25"/>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552" name="Google Shape;552;p25"/>
          <p:cNvGrpSpPr/>
          <p:nvPr/>
        </p:nvGrpSpPr>
        <p:grpSpPr>
          <a:xfrm>
            <a:off x="1814108" y="518140"/>
            <a:ext cx="951542" cy="873140"/>
            <a:chOff x="639797" y="-37508"/>
            <a:chExt cx="1154266" cy="1059161"/>
          </a:xfrm>
        </p:grpSpPr>
        <p:grpSp>
          <p:nvGrpSpPr>
            <p:cNvPr id="553" name="Google Shape;553;p25"/>
            <p:cNvGrpSpPr/>
            <p:nvPr/>
          </p:nvGrpSpPr>
          <p:grpSpPr>
            <a:xfrm>
              <a:off x="639797" y="-37508"/>
              <a:ext cx="1154266" cy="1059161"/>
              <a:chOff x="6471752" y="2567694"/>
              <a:chExt cx="1154266" cy="1059161"/>
            </a:xfrm>
          </p:grpSpPr>
          <p:sp>
            <p:nvSpPr>
              <p:cNvPr id="554" name="Google Shape;554;p25"/>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25"/>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25"/>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25"/>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8" name="Google Shape;558;p25"/>
            <p:cNvGrpSpPr/>
            <p:nvPr/>
          </p:nvGrpSpPr>
          <p:grpSpPr>
            <a:xfrm>
              <a:off x="779371" y="9712"/>
              <a:ext cx="684804" cy="624635"/>
              <a:chOff x="6611326" y="2614914"/>
              <a:chExt cx="684804" cy="624635"/>
            </a:xfrm>
          </p:grpSpPr>
          <p:sp>
            <p:nvSpPr>
              <p:cNvPr id="559" name="Google Shape;559;p25"/>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25"/>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25"/>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25"/>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25"/>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25"/>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6"/>
          <p:cNvSpPr txBox="1"/>
          <p:nvPr>
            <p:ph idx="1" type="body"/>
          </p:nvPr>
        </p:nvSpPr>
        <p:spPr>
          <a:xfrm>
            <a:off x="3519101" y="764864"/>
            <a:ext cx="8437577" cy="4659562"/>
          </a:xfrm>
          <a:prstGeom prst="rect">
            <a:avLst/>
          </a:prstGeom>
          <a:noFill/>
          <a:ln>
            <a:noFill/>
          </a:ln>
        </p:spPr>
        <p:txBody>
          <a:bodyPr anchorCtr="0" anchor="t" bIns="45700" lIns="91425" spcFirstLastPara="1" rIns="91425" wrap="square" tIns="45700">
            <a:noAutofit/>
          </a:bodyPr>
          <a:lstStyle/>
          <a:p>
            <a:pPr indent="0" lvl="0" marL="0" rtl="0" algn="l">
              <a:lnSpc>
                <a:spcPct val="112173"/>
              </a:lnSpc>
              <a:spcBef>
                <a:spcPts val="0"/>
              </a:spcBef>
              <a:spcAft>
                <a:spcPts val="0"/>
              </a:spcAft>
              <a:buClr>
                <a:srgbClr val="E8A116"/>
              </a:buClr>
              <a:buSzPts val="2300"/>
              <a:buNone/>
            </a:pPr>
            <a:r>
              <a:rPr b="1" lang="en-IE" sz="2300"/>
              <a:t>Soil restoration </a:t>
            </a:r>
            <a:r>
              <a:rPr lang="en-IE" sz="2300"/>
              <a:t>is the process of improving the structure, microbial life, nutrient density, and overall carbon levels of degraded soil. Degraded soil comes from lands with reduced productivity due to human activity. Soil restoration involves creating or improving soil health. </a:t>
            </a:r>
            <a:endParaRPr sz="2300"/>
          </a:p>
          <a:p>
            <a:pPr indent="0" lvl="0" marL="0" rtl="0" algn="l">
              <a:lnSpc>
                <a:spcPct val="112173"/>
              </a:lnSpc>
              <a:spcBef>
                <a:spcPts val="0"/>
              </a:spcBef>
              <a:spcAft>
                <a:spcPts val="0"/>
              </a:spcAft>
              <a:buClr>
                <a:srgbClr val="E8A116"/>
              </a:buClr>
              <a:buSzPts val="2300"/>
              <a:buNone/>
            </a:pPr>
            <a:r>
              <a:t/>
            </a:r>
            <a:endParaRPr sz="2300"/>
          </a:p>
          <a:p>
            <a:pPr indent="0" lvl="0" marL="0" rtl="0" algn="l">
              <a:lnSpc>
                <a:spcPct val="112173"/>
              </a:lnSpc>
              <a:spcBef>
                <a:spcPts val="0"/>
              </a:spcBef>
              <a:spcAft>
                <a:spcPts val="0"/>
              </a:spcAft>
              <a:buClr>
                <a:srgbClr val="E8A116"/>
              </a:buClr>
              <a:buSzPts val="2300"/>
              <a:buNone/>
            </a:pPr>
            <a:r>
              <a:rPr b="1" lang="en-IE" sz="2300">
                <a:solidFill>
                  <a:srgbClr val="296B5F"/>
                </a:solidFill>
              </a:rPr>
              <a:t>Land can heal itself by: </a:t>
            </a:r>
            <a:r>
              <a:rPr lang="en-IE" sz="2300"/>
              <a:t>Adding organic matter, growing </a:t>
            </a:r>
            <a:r>
              <a:rPr b="1" lang="en-IE" sz="2300"/>
              <a:t>Nitrogen fixing plants </a:t>
            </a:r>
            <a:r>
              <a:rPr lang="en-IE" sz="2300"/>
              <a:t>and integrating livestock on to the land which incorporates their waste back into soil (manure/compost). Better soil means more </a:t>
            </a:r>
            <a:r>
              <a:rPr b="1" lang="en-IE" sz="2300"/>
              <a:t>resilient soil</a:t>
            </a:r>
            <a:r>
              <a:rPr lang="en-IE" sz="2300"/>
              <a:t>. </a:t>
            </a:r>
            <a:endParaRPr/>
          </a:p>
          <a:p>
            <a:pPr indent="0" lvl="0" marL="0" rtl="0" algn="just">
              <a:lnSpc>
                <a:spcPct val="112173"/>
              </a:lnSpc>
              <a:spcBef>
                <a:spcPts val="0"/>
              </a:spcBef>
              <a:spcAft>
                <a:spcPts val="0"/>
              </a:spcAft>
              <a:buClr>
                <a:srgbClr val="E8A116"/>
              </a:buClr>
              <a:buSzPts val="2300"/>
              <a:buNone/>
            </a:pPr>
            <a:r>
              <a:t/>
            </a:r>
            <a:endParaRPr sz="2300"/>
          </a:p>
          <a:p>
            <a:pPr indent="0" lvl="0" marL="0" rtl="0" algn="just">
              <a:lnSpc>
                <a:spcPct val="112173"/>
              </a:lnSpc>
              <a:spcBef>
                <a:spcPts val="0"/>
              </a:spcBef>
              <a:spcAft>
                <a:spcPts val="0"/>
              </a:spcAft>
              <a:buClr>
                <a:srgbClr val="E8A116"/>
              </a:buClr>
              <a:buSzPts val="2300"/>
              <a:buNone/>
            </a:pPr>
            <a:r>
              <a:rPr lang="en-IE" sz="2300"/>
              <a:t>An increase of </a:t>
            </a:r>
            <a:r>
              <a:rPr b="1" lang="en-IE" sz="2300"/>
              <a:t>soil organic matter </a:t>
            </a:r>
            <a:r>
              <a:rPr lang="en-IE" sz="2300"/>
              <a:t>causes an increase in water storage properties in the soil. Organic matter added to the soil becomes food for aerobic bacteria, fungi, protozoa's, nematodes and arthropods, which in turn helps to solubilise essential nutrients for the plant roots, stabilise pH and build airways in the soil for oxygen and water infiltration. </a:t>
            </a:r>
            <a:endParaRPr/>
          </a:p>
          <a:p>
            <a:pPr indent="0" lvl="0" marL="0" rtl="0" algn="just">
              <a:lnSpc>
                <a:spcPct val="112173"/>
              </a:lnSpc>
              <a:spcBef>
                <a:spcPts val="0"/>
              </a:spcBef>
              <a:spcAft>
                <a:spcPts val="0"/>
              </a:spcAft>
              <a:buClr>
                <a:srgbClr val="E8A116"/>
              </a:buClr>
              <a:buSzPts val="2300"/>
              <a:buNone/>
            </a:pPr>
            <a:r>
              <a:t/>
            </a:r>
            <a:endParaRPr sz="2300"/>
          </a:p>
          <a:p>
            <a:pPr indent="0" lvl="0" marL="0" rtl="0" algn="l">
              <a:lnSpc>
                <a:spcPct val="112173"/>
              </a:lnSpc>
              <a:spcBef>
                <a:spcPts val="0"/>
              </a:spcBef>
              <a:spcAft>
                <a:spcPts val="0"/>
              </a:spcAft>
              <a:buClr>
                <a:srgbClr val="E8A116"/>
              </a:buClr>
              <a:buSzPts val="2300"/>
              <a:buNone/>
            </a:pPr>
            <a:r>
              <a:t/>
            </a:r>
            <a:endParaRPr sz="2300">
              <a:solidFill>
                <a:srgbClr val="454545"/>
              </a:solidFill>
            </a:endParaRPr>
          </a:p>
        </p:txBody>
      </p:sp>
      <p:grpSp>
        <p:nvGrpSpPr>
          <p:cNvPr id="570" name="Google Shape;570;p26"/>
          <p:cNvGrpSpPr/>
          <p:nvPr/>
        </p:nvGrpSpPr>
        <p:grpSpPr>
          <a:xfrm flipH="1" rot="10800000">
            <a:off x="0" y="2053083"/>
            <a:ext cx="3390864" cy="4834792"/>
            <a:chOff x="0" y="-412420"/>
            <a:chExt cx="3390864" cy="4834792"/>
          </a:xfrm>
        </p:grpSpPr>
        <p:sp>
          <p:nvSpPr>
            <p:cNvPr id="571" name="Google Shape;571;p26"/>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72" name="Google Shape;572;p26"/>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6"/>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4" name="Google Shape;574;p26"/>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2.4 Soil Remediation &amp; Soil Restoration</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cxnSp>
        <p:nvCxnSpPr>
          <p:cNvPr id="575" name="Google Shape;575;p26"/>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576" name="Google Shape;576;p26"/>
          <p:cNvGrpSpPr/>
          <p:nvPr/>
        </p:nvGrpSpPr>
        <p:grpSpPr>
          <a:xfrm>
            <a:off x="1814108" y="518140"/>
            <a:ext cx="951542" cy="873140"/>
            <a:chOff x="639797" y="-37508"/>
            <a:chExt cx="1154266" cy="1059161"/>
          </a:xfrm>
        </p:grpSpPr>
        <p:grpSp>
          <p:nvGrpSpPr>
            <p:cNvPr id="577" name="Google Shape;577;p26"/>
            <p:cNvGrpSpPr/>
            <p:nvPr/>
          </p:nvGrpSpPr>
          <p:grpSpPr>
            <a:xfrm>
              <a:off x="639797" y="-37508"/>
              <a:ext cx="1154266" cy="1059161"/>
              <a:chOff x="6471752" y="2567694"/>
              <a:chExt cx="1154266" cy="1059161"/>
            </a:xfrm>
          </p:grpSpPr>
          <p:sp>
            <p:nvSpPr>
              <p:cNvPr id="578" name="Google Shape;578;p26"/>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26"/>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26"/>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26"/>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2" name="Google Shape;582;p26"/>
            <p:cNvGrpSpPr/>
            <p:nvPr/>
          </p:nvGrpSpPr>
          <p:grpSpPr>
            <a:xfrm>
              <a:off x="779371" y="9712"/>
              <a:ext cx="684804" cy="624635"/>
              <a:chOff x="6611326" y="2614914"/>
              <a:chExt cx="684804" cy="624635"/>
            </a:xfrm>
          </p:grpSpPr>
          <p:sp>
            <p:nvSpPr>
              <p:cNvPr id="583" name="Google Shape;583;p26"/>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26"/>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26"/>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26"/>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26"/>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26"/>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Exercise:	</a:t>
            </a:r>
            <a:r>
              <a:rPr lang="en-IE" sz="1800"/>
              <a:t>Use the internet to find out what heavy metals are often found in urban soils?</a:t>
            </a:r>
            <a:endParaRPr sz="1800"/>
          </a:p>
          <a:p>
            <a:pPr indent="-1209675" lvl="0" marL="1209675" rtl="0" algn="l">
              <a:lnSpc>
                <a:spcPct val="90000"/>
              </a:lnSpc>
              <a:spcBef>
                <a:spcPts val="1000"/>
              </a:spcBef>
              <a:spcAft>
                <a:spcPts val="0"/>
              </a:spcAft>
              <a:buClr>
                <a:srgbClr val="424242"/>
              </a:buClr>
              <a:buSzPts val="1800"/>
              <a:buNone/>
            </a:pPr>
            <a:r>
              <a:t/>
            </a:r>
            <a:endParaRPr b="1" sz="1800"/>
          </a:p>
          <a:p>
            <a:pPr indent="-1209675" lvl="0" marL="1209675" rtl="0" algn="l">
              <a:lnSpc>
                <a:spcPct val="90000"/>
              </a:lnSpc>
              <a:spcBef>
                <a:spcPts val="1000"/>
              </a:spcBef>
              <a:spcAft>
                <a:spcPts val="0"/>
              </a:spcAft>
              <a:buClr>
                <a:srgbClr val="424242"/>
              </a:buClr>
              <a:buSzPts val="1800"/>
              <a:buNone/>
            </a:pPr>
            <a:r>
              <a:rPr b="1" lang="en-IE" sz="1800"/>
              <a:t>Website</a:t>
            </a:r>
            <a:r>
              <a:rPr lang="en-IE" sz="1800"/>
              <a:t>: 	Restoring Soil Fertility on Degraded Lands to Meet Food, Fuel, and Climate Security Needs via Perennialization </a:t>
            </a:r>
            <a:r>
              <a:rPr lang="en-IE" sz="1800" u="sng">
                <a:solidFill>
                  <a:srgbClr val="87AF3F"/>
                </a:solidFill>
                <a:hlinkClick r:id="rId3">
                  <a:extLst>
                    <a:ext uri="{A12FA001-AC4F-418D-AE19-62706E023703}">
                      <ahyp:hlinkClr val="tx"/>
                    </a:ext>
                  </a:extLst>
                </a:hlinkClick>
              </a:rPr>
              <a:t>https://www.frontiersin.org/articles/10.3389/fsufs.2021.706142/full</a:t>
            </a:r>
            <a:r>
              <a:rPr lang="en-IE" sz="1800">
                <a:solidFill>
                  <a:srgbClr val="87AF3F"/>
                </a:solidFill>
              </a:rPr>
              <a:t>. </a:t>
            </a:r>
            <a:r>
              <a:rPr lang="en-IE" sz="1800"/>
              <a:t>What is Soil Remediation </a:t>
            </a:r>
            <a:r>
              <a:rPr lang="en-IE" sz="1800" u="sng">
                <a:solidFill>
                  <a:srgbClr val="87AF3F"/>
                </a:solidFill>
                <a:hlinkClick r:id="rId4">
                  <a:extLst>
                    <a:ext uri="{A12FA001-AC4F-418D-AE19-62706E023703}">
                      <ahyp:hlinkClr val="tx"/>
                    </a:ext>
                  </a:extLst>
                </a:hlinkClick>
              </a:rPr>
              <a:t>https://mintekresources.com/what-is-soil-remediation/</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Soil Expert Explains 3 Levels of Soil Regeneration </a:t>
            </a:r>
            <a:r>
              <a:rPr lang="en-IE" sz="1800" u="sng">
                <a:solidFill>
                  <a:srgbClr val="87AF3F"/>
                </a:solidFill>
                <a:hlinkClick r:id="rId5">
                  <a:extLst>
                    <a:ext uri="{A12FA001-AC4F-418D-AE19-62706E023703}">
                      <ahyp:hlinkClr val="tx"/>
                    </a:ext>
                  </a:extLst>
                </a:hlinkClick>
              </a:rPr>
              <a:t>https://www.youtube.com/watch?v=ohkFAAfOAM4</a:t>
            </a:r>
            <a:r>
              <a:rPr lang="en-IE" sz="1800">
                <a:solidFill>
                  <a:srgbClr val="87AF3F"/>
                </a:solidFill>
              </a:rPr>
              <a:t>. </a:t>
            </a:r>
            <a:r>
              <a:rPr lang="en-IE" sz="1800"/>
              <a:t>How to Build Great Soil:  </a:t>
            </a:r>
            <a:r>
              <a:rPr lang="en-IE" sz="1800" u="sng">
                <a:solidFill>
                  <a:srgbClr val="87AF3F"/>
                </a:solidFill>
                <a:hlinkClick r:id="rId6">
                  <a:extLst>
                    <a:ext uri="{A12FA001-AC4F-418D-AE19-62706E023703}">
                      <ahyp:hlinkClr val="tx"/>
                    </a:ext>
                  </a:extLst>
                </a:hlinkClick>
              </a:rPr>
              <a:t>https://www.youtube.com/watch?v=ErMHR6Mc4Bk</a:t>
            </a:r>
            <a:r>
              <a:rPr lang="en-IE" sz="1800">
                <a:solidFill>
                  <a:srgbClr val="87AF3F"/>
                </a:solidFill>
              </a:rPr>
              <a:t> </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 </a:t>
            </a:r>
            <a:r>
              <a:rPr lang="en-IE" sz="1800"/>
              <a:t>	Cork Urban Soil. Orti Generali. New Urban Trade Sheet: Soil Maker</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Publication: </a:t>
            </a:r>
            <a:r>
              <a:rPr lang="en-IE" sz="1800"/>
              <a:t>	Tejada, M. et al.2009. Soil restoration using composted plant residues: Effects on soil properties. Soil and Tillage Research, Vol 102 (1), pp 109-117. Available at </a:t>
            </a:r>
            <a:r>
              <a:rPr lang="en-IE" sz="1800" u="sng">
                <a:solidFill>
                  <a:srgbClr val="87AF3F"/>
                </a:solidFill>
                <a:hlinkClick r:id="rId7">
                  <a:extLst>
                    <a:ext uri="{A12FA001-AC4F-418D-AE19-62706E023703}">
                      <ahyp:hlinkClr val="tx"/>
                    </a:ext>
                  </a:extLst>
                </a:hlinkClick>
              </a:rPr>
              <a:t>https://doi.org/10.1016/j.still.2008.08.004</a:t>
            </a:r>
            <a:r>
              <a:rPr lang="en-IE" sz="1800">
                <a:solidFill>
                  <a:srgbClr val="87AF3F"/>
                </a:solidFill>
              </a:rPr>
              <a:t>.</a:t>
            </a:r>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595" name="Google Shape;595;p2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596" name="Google Shape;596;p2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8"/>
          <p:cNvSpPr txBox="1"/>
          <p:nvPr>
            <p:ph idx="2" type="body"/>
          </p:nvPr>
        </p:nvSpPr>
        <p:spPr>
          <a:xfrm>
            <a:off x="615502" y="761603"/>
            <a:ext cx="36135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2.5 Soil Health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02" name="Google Shape;602;p28"/>
          <p:cNvCxnSpPr/>
          <p:nvPr/>
        </p:nvCxnSpPr>
        <p:spPr>
          <a:xfrm rot="10800000">
            <a:off x="348915" y="1371191"/>
            <a:ext cx="8995110" cy="0"/>
          </a:xfrm>
          <a:prstGeom prst="straightConnector1">
            <a:avLst/>
          </a:prstGeom>
          <a:noFill/>
          <a:ln cap="flat" cmpd="sng" w="34925">
            <a:solidFill>
              <a:srgbClr val="E8A116"/>
            </a:solidFill>
            <a:prstDash val="solid"/>
            <a:miter lim="800000"/>
            <a:headEnd len="sm" w="sm" type="none"/>
            <a:tailEnd len="sm" w="sm" type="none"/>
          </a:ln>
        </p:spPr>
      </p:cxnSp>
      <p:grpSp>
        <p:nvGrpSpPr>
          <p:cNvPr id="603" name="Google Shape;603;p28"/>
          <p:cNvGrpSpPr/>
          <p:nvPr/>
        </p:nvGrpSpPr>
        <p:grpSpPr>
          <a:xfrm>
            <a:off x="9508429" y="486025"/>
            <a:ext cx="1001458" cy="951836"/>
            <a:chOff x="3153146" y="2544217"/>
            <a:chExt cx="1191154" cy="1132133"/>
          </a:xfrm>
        </p:grpSpPr>
        <p:sp>
          <p:nvSpPr>
            <p:cNvPr id="604" name="Google Shape;604;p28"/>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05" name="Google Shape;605;p28"/>
            <p:cNvGrpSpPr/>
            <p:nvPr/>
          </p:nvGrpSpPr>
          <p:grpSpPr>
            <a:xfrm>
              <a:off x="3153146" y="2544217"/>
              <a:ext cx="1191154" cy="1132133"/>
              <a:chOff x="3153146" y="2544217"/>
              <a:chExt cx="1191154" cy="1132133"/>
            </a:xfrm>
          </p:grpSpPr>
          <p:sp>
            <p:nvSpPr>
              <p:cNvPr id="606" name="Google Shape;606;p28"/>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28"/>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28"/>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28"/>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28"/>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28"/>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28"/>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28"/>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28"/>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28"/>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28"/>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28"/>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28"/>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28"/>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620" name="Google Shape;620;p28"/>
          <p:cNvPicPr preferRelativeResize="0"/>
          <p:nvPr/>
        </p:nvPicPr>
        <p:blipFill rotWithShape="1">
          <a:blip r:embed="rId3">
            <a:alphaModFix/>
          </a:blip>
          <a:srcRect b="0" l="0" r="0" t="0"/>
          <a:stretch/>
        </p:blipFill>
        <p:spPr>
          <a:xfrm>
            <a:off x="6315011" y="1565257"/>
            <a:ext cx="4194876" cy="4270169"/>
          </a:xfrm>
          <a:prstGeom prst="rect">
            <a:avLst/>
          </a:prstGeom>
          <a:noFill/>
          <a:ln>
            <a:noFill/>
          </a:ln>
        </p:spPr>
      </p:pic>
      <p:pic>
        <p:nvPicPr>
          <p:cNvPr id="621" name="Google Shape;621;p28"/>
          <p:cNvPicPr preferRelativeResize="0"/>
          <p:nvPr/>
        </p:nvPicPr>
        <p:blipFill rotWithShape="1">
          <a:blip r:embed="rId4">
            <a:alphaModFix/>
          </a:blip>
          <a:srcRect b="0" l="0" r="0" t="0"/>
          <a:stretch/>
        </p:blipFill>
        <p:spPr>
          <a:xfrm>
            <a:off x="1723996" y="1549521"/>
            <a:ext cx="4360724" cy="43914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9"/>
          <p:cNvSpPr txBox="1"/>
          <p:nvPr>
            <p:ph idx="1" type="body"/>
          </p:nvPr>
        </p:nvSpPr>
        <p:spPr>
          <a:xfrm>
            <a:off x="2956098" y="861990"/>
            <a:ext cx="8620399"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Healthy soils occur when their biological, chemical, and physical conditions are all optimal, enabling high yields of crops. Providing decomposed </a:t>
            </a:r>
            <a:r>
              <a:rPr b="1" lang="en-IE" sz="2200">
                <a:solidFill>
                  <a:srgbClr val="454545"/>
                </a:solidFill>
                <a:latin typeface="Calibri"/>
                <a:ea typeface="Calibri"/>
                <a:cs typeface="Calibri"/>
                <a:sym typeface="Calibri"/>
              </a:rPr>
              <a:t>organic matter </a:t>
            </a:r>
            <a:r>
              <a:rPr lang="en-IE" sz="2200">
                <a:solidFill>
                  <a:srgbClr val="454545"/>
                </a:solidFill>
                <a:latin typeface="Calibri"/>
                <a:ea typeface="Calibri"/>
                <a:cs typeface="Calibri"/>
                <a:sym typeface="Calibri"/>
              </a:rPr>
              <a:t>to soil will encourage </a:t>
            </a:r>
            <a:r>
              <a:rPr b="1" lang="en-IE" sz="2200">
                <a:solidFill>
                  <a:srgbClr val="454545"/>
                </a:solidFill>
                <a:latin typeface="Calibri"/>
                <a:ea typeface="Calibri"/>
                <a:cs typeface="Calibri"/>
                <a:sym typeface="Calibri"/>
              </a:rPr>
              <a:t>soil biology </a:t>
            </a:r>
            <a:r>
              <a:rPr lang="en-IE" sz="2200">
                <a:solidFill>
                  <a:srgbClr val="454545"/>
                </a:solidFill>
                <a:latin typeface="Calibri"/>
                <a:ea typeface="Calibri"/>
                <a:cs typeface="Calibri"/>
                <a:sym typeface="Calibri"/>
              </a:rPr>
              <a:t>and will increase soil resilience. The carbon in the organic matter serves as a food source for soil microbes. Earthworms are a good indicator of soil structure, health, soil life and activity. Measuring the speed at which </a:t>
            </a:r>
            <a:r>
              <a:rPr b="1" lang="en-IE" sz="2200">
                <a:solidFill>
                  <a:srgbClr val="454545"/>
                </a:solidFill>
                <a:latin typeface="Calibri"/>
                <a:ea typeface="Calibri"/>
                <a:cs typeface="Calibri"/>
                <a:sym typeface="Calibri"/>
              </a:rPr>
              <a:t>water</a:t>
            </a:r>
            <a:r>
              <a:rPr lang="en-IE" sz="2200">
                <a:solidFill>
                  <a:srgbClr val="454545"/>
                </a:solidFill>
                <a:latin typeface="Calibri"/>
                <a:ea typeface="Calibri"/>
                <a:cs typeface="Calibri"/>
                <a:sym typeface="Calibri"/>
              </a:rPr>
              <a:t> infiltrates into the soil is a good way to measure soil structure and highlight compaction. Screening soils for </a:t>
            </a:r>
            <a:r>
              <a:rPr b="1" lang="en-IE" sz="2200">
                <a:solidFill>
                  <a:srgbClr val="454545"/>
                </a:solidFill>
                <a:latin typeface="Calibri"/>
                <a:ea typeface="Calibri"/>
                <a:cs typeface="Calibri"/>
                <a:sym typeface="Calibri"/>
              </a:rPr>
              <a:t>heavy metals</a:t>
            </a:r>
            <a:r>
              <a:rPr lang="en-IE" sz="2200">
                <a:solidFill>
                  <a:srgbClr val="454545"/>
                </a:solidFill>
                <a:latin typeface="Calibri"/>
                <a:ea typeface="Calibri"/>
                <a:cs typeface="Calibri"/>
                <a:sym typeface="Calibri"/>
              </a:rPr>
              <a:t> is a critical best practice for urban growers. Repeated applications of organic matter via composts can, increase soil nitrogen supply and soil organic matter levels over time. Giving back organic matter feeds the soil ecosystem and improves plant health. Kitchen and restaurant waste can be used to make compost, improving soil quality and reducing waste. Carbon is also stored in the in soil in the organic matter and therefore becomes a carbon sink and thus reduces our carbon footprint.</a:t>
            </a:r>
            <a:endParaRPr/>
          </a:p>
        </p:txBody>
      </p:sp>
      <p:sp>
        <p:nvSpPr>
          <p:cNvPr id="627" name="Google Shape;627;p29"/>
          <p:cNvSpPr txBox="1"/>
          <p:nvPr>
            <p:ph idx="2" type="body"/>
          </p:nvPr>
        </p:nvSpPr>
        <p:spPr>
          <a:xfrm>
            <a:off x="615502" y="761603"/>
            <a:ext cx="220304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2.5 Soil Health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28" name="Google Shape;628;p29"/>
          <p:cNvCxnSpPr/>
          <p:nvPr/>
        </p:nvCxnSpPr>
        <p:spPr>
          <a:xfrm>
            <a:off x="2327636" y="336885"/>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29" name="Google Shape;629;p29"/>
          <p:cNvGrpSpPr/>
          <p:nvPr/>
        </p:nvGrpSpPr>
        <p:grpSpPr>
          <a:xfrm>
            <a:off x="1789850" y="4891603"/>
            <a:ext cx="1001458" cy="951836"/>
            <a:chOff x="3153146" y="2544217"/>
            <a:chExt cx="1191154" cy="1132133"/>
          </a:xfrm>
        </p:grpSpPr>
        <p:sp>
          <p:nvSpPr>
            <p:cNvPr id="630" name="Google Shape;630;p29"/>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1" name="Google Shape;631;p29"/>
            <p:cNvGrpSpPr/>
            <p:nvPr/>
          </p:nvGrpSpPr>
          <p:grpSpPr>
            <a:xfrm>
              <a:off x="3153146" y="2544217"/>
              <a:ext cx="1191154" cy="1132133"/>
              <a:chOff x="3153146" y="2544217"/>
              <a:chExt cx="1191154" cy="1132133"/>
            </a:xfrm>
          </p:grpSpPr>
          <p:sp>
            <p:nvSpPr>
              <p:cNvPr id="632" name="Google Shape;632;p29"/>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29"/>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29"/>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29"/>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29"/>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29"/>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29"/>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29"/>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29"/>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29"/>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29"/>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29"/>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29"/>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29"/>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91" name="Google Shape;191;p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3"/>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Introduction</a:t>
            </a:r>
            <a:endParaRPr/>
          </a:p>
        </p:txBody>
      </p:sp>
      <p:sp>
        <p:nvSpPr>
          <p:cNvPr id="193" name="Google Shape;193;p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0"/>
          <p:cNvSpPr txBox="1"/>
          <p:nvPr>
            <p:ph idx="1" type="body"/>
          </p:nvPr>
        </p:nvSpPr>
        <p:spPr>
          <a:xfrm>
            <a:off x="2956098" y="861990"/>
            <a:ext cx="8620399"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b="1" lang="en-IE" sz="2200">
                <a:solidFill>
                  <a:srgbClr val="454545"/>
                </a:solidFill>
                <a:latin typeface="Calibri"/>
                <a:ea typeface="Calibri"/>
                <a:cs typeface="Calibri"/>
                <a:sym typeface="Calibri"/>
              </a:rPr>
              <a:t>Covering</a:t>
            </a:r>
            <a:r>
              <a:rPr lang="en-IE" sz="2200">
                <a:solidFill>
                  <a:srgbClr val="454545"/>
                </a:solidFill>
                <a:latin typeface="Calibri"/>
                <a:ea typeface="Calibri"/>
                <a:cs typeface="Calibri"/>
                <a:sym typeface="Calibri"/>
              </a:rPr>
              <a:t> bare soil with hay, straw, wood chips (mulch) leaves, compost or manure prevents soil nutrients from being washed away by rainwater and also represses weed growth.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Store fresh </a:t>
            </a:r>
            <a:r>
              <a:rPr b="1" lang="en-IE" sz="2200">
                <a:solidFill>
                  <a:srgbClr val="454545"/>
                </a:solidFill>
                <a:latin typeface="Calibri"/>
                <a:ea typeface="Calibri"/>
                <a:cs typeface="Calibri"/>
                <a:sym typeface="Calibri"/>
              </a:rPr>
              <a:t>manure</a:t>
            </a:r>
            <a:r>
              <a:rPr lang="en-IE" sz="2200">
                <a:solidFill>
                  <a:srgbClr val="454545"/>
                </a:solidFill>
                <a:latin typeface="Calibri"/>
                <a:ea typeface="Calibri"/>
                <a:cs typeface="Calibri"/>
                <a:sym typeface="Calibri"/>
              </a:rPr>
              <a:t> for about 6 to 12 months before using.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Cover crops</a:t>
            </a:r>
            <a:r>
              <a:rPr lang="en-IE" sz="2200">
                <a:solidFill>
                  <a:srgbClr val="454545"/>
                </a:solidFill>
                <a:latin typeface="Calibri"/>
                <a:ea typeface="Calibri"/>
                <a:cs typeface="Calibri"/>
                <a:sym typeface="Calibri"/>
              </a:rPr>
              <a:t>, catch crops or green manures are normally grown between successive production crops to provide ground cover, to capture soil nutrients, to fix nitrogen, to improve soil characteristics and alleviate the affects of soil compaction, or benefit the following crop. </a:t>
            </a:r>
            <a:endParaRPr/>
          </a:p>
          <a:p>
            <a:pPr indent="0" lvl="0" marL="0" rtl="0" algn="l">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651" name="Google Shape;651;p30"/>
          <p:cNvSpPr txBox="1"/>
          <p:nvPr>
            <p:ph idx="2" type="body"/>
          </p:nvPr>
        </p:nvSpPr>
        <p:spPr>
          <a:xfrm>
            <a:off x="615502" y="761603"/>
            <a:ext cx="220304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2.5 Soil Health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52" name="Google Shape;652;p30"/>
          <p:cNvCxnSpPr/>
          <p:nvPr/>
        </p:nvCxnSpPr>
        <p:spPr>
          <a:xfrm>
            <a:off x="2327636" y="336885"/>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53" name="Google Shape;653;p30"/>
          <p:cNvGrpSpPr/>
          <p:nvPr/>
        </p:nvGrpSpPr>
        <p:grpSpPr>
          <a:xfrm>
            <a:off x="1789850" y="4891603"/>
            <a:ext cx="1001458" cy="951836"/>
            <a:chOff x="3153146" y="2544217"/>
            <a:chExt cx="1191154" cy="1132133"/>
          </a:xfrm>
        </p:grpSpPr>
        <p:sp>
          <p:nvSpPr>
            <p:cNvPr id="654" name="Google Shape;654;p30"/>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55" name="Google Shape;655;p30"/>
            <p:cNvGrpSpPr/>
            <p:nvPr/>
          </p:nvGrpSpPr>
          <p:grpSpPr>
            <a:xfrm>
              <a:off x="3153146" y="2544217"/>
              <a:ext cx="1191154" cy="1132133"/>
              <a:chOff x="3153146" y="2544217"/>
              <a:chExt cx="1191154" cy="1132133"/>
            </a:xfrm>
          </p:grpSpPr>
          <p:sp>
            <p:nvSpPr>
              <p:cNvPr id="656" name="Google Shape;656;p30"/>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30"/>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30"/>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30"/>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30"/>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30"/>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30"/>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30"/>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30"/>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30"/>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30"/>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30"/>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30"/>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30"/>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31"/>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Exercise:	</a:t>
            </a:r>
            <a:r>
              <a:rPr lang="en-IE" sz="1800"/>
              <a:t>Discuss characteristics that cannot be changed by farmers e.g. mineral composition, texture (proportions of sand, silt, clay), depth, slope, versus those that can be changed (organic matter content, biological diversity, colour of soil, compaction, smell).</a:t>
            </a:r>
            <a:endParaRPr sz="1800"/>
          </a:p>
          <a:p>
            <a:pPr indent="-1209675" lvl="0" marL="1209675" rtl="0" algn="l">
              <a:lnSpc>
                <a:spcPct val="90000"/>
              </a:lnSpc>
              <a:spcBef>
                <a:spcPts val="1000"/>
              </a:spcBef>
              <a:spcAft>
                <a:spcPts val="0"/>
              </a:spcAft>
              <a:buClr>
                <a:srgbClr val="424242"/>
              </a:buClr>
              <a:buSzPts val="1800"/>
              <a:buNone/>
            </a:pPr>
            <a:r>
              <a:t/>
            </a:r>
            <a:endParaRPr b="1" sz="1800"/>
          </a:p>
          <a:p>
            <a:pPr indent="-1209675" lvl="0" marL="1209675" rtl="0" algn="l">
              <a:lnSpc>
                <a:spcPct val="90000"/>
              </a:lnSpc>
              <a:spcBef>
                <a:spcPts val="1000"/>
              </a:spcBef>
              <a:spcAft>
                <a:spcPts val="0"/>
              </a:spcAft>
              <a:buClr>
                <a:srgbClr val="424242"/>
              </a:buClr>
              <a:buSzPts val="1800"/>
              <a:buNone/>
            </a:pPr>
            <a:r>
              <a:rPr b="1" lang="en-IE" sz="1800"/>
              <a:t>Website</a:t>
            </a:r>
            <a:r>
              <a:rPr lang="en-IE" sz="1800"/>
              <a:t>: 	Testing Soil Health on Your Farm: 10 Key Methods: </a:t>
            </a:r>
            <a:r>
              <a:rPr lang="en-IE" sz="1800" u="sng">
                <a:solidFill>
                  <a:srgbClr val="87AF3F"/>
                </a:solidFill>
                <a:hlinkClick r:id="rId3">
                  <a:extLst>
                    <a:ext uri="{A12FA001-AC4F-418D-AE19-62706E023703}">
                      <ahyp:hlinkClr val="tx"/>
                    </a:ext>
                  </a:extLst>
                </a:hlinkClick>
              </a:rPr>
              <a:t>https://cropscience.bayer.co.uk/blog/articles/2020/02/test-soil-health</a:t>
            </a:r>
            <a:r>
              <a:rPr lang="en-IE" sz="1800">
                <a:solidFill>
                  <a:srgbClr val="87AF3F"/>
                </a:solidFill>
              </a:rPr>
              <a:t>.  </a:t>
            </a:r>
            <a:r>
              <a:rPr lang="en-IE" sz="1800"/>
              <a:t>How do you Measure Soil Health? </a:t>
            </a:r>
            <a:r>
              <a:rPr lang="en-IE" sz="1800" u="sng">
                <a:solidFill>
                  <a:srgbClr val="87AF3F"/>
                </a:solidFill>
                <a:hlinkClick r:id="rId4">
                  <a:extLst>
                    <a:ext uri="{A12FA001-AC4F-418D-AE19-62706E023703}">
                      <ahyp:hlinkClr val="tx"/>
                    </a:ext>
                  </a:extLst>
                </a:hlinkClick>
              </a:rPr>
              <a:t>https://www.holganix.com/blog/how-do-you-measure-soil-health-21-methods-to-consider</a:t>
            </a:r>
            <a:r>
              <a:rPr lang="en-IE" sz="1800">
                <a:solidFill>
                  <a:srgbClr val="87AF3F"/>
                </a:solidFill>
              </a:rPr>
              <a:t>. </a:t>
            </a:r>
            <a:r>
              <a:rPr lang="en-IE" sz="1800"/>
              <a:t>John Hopkins University: </a:t>
            </a:r>
            <a:r>
              <a:rPr lang="en-IE" sz="1800" u="sng">
                <a:solidFill>
                  <a:srgbClr val="87AF3F"/>
                </a:solidFill>
                <a:hlinkClick r:id="rId5">
                  <a:extLst>
                    <a:ext uri="{A12FA001-AC4F-418D-AE19-62706E023703}">
                      <ahyp:hlinkClr val="tx"/>
                    </a:ext>
                  </a:extLst>
                </a:hlinkClick>
              </a:rPr>
              <a:t>https://hub.jhu.edu/2021/06/08/livable-future-study-urban-farms-metals/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rPr b="1" lang="en-IE" sz="1800"/>
              <a:t>YouTube: </a:t>
            </a:r>
            <a:r>
              <a:rPr lang="en-IE" sz="1800"/>
              <a:t>	The Science of Soil Health: </a:t>
            </a:r>
            <a:r>
              <a:rPr lang="en-IE" sz="1800" u="sng">
                <a:solidFill>
                  <a:srgbClr val="87AF3F"/>
                </a:solidFill>
                <a:hlinkClick r:id="rId6">
                  <a:extLst>
                    <a:ext uri="{A12FA001-AC4F-418D-AE19-62706E023703}">
                      <ahyp:hlinkClr val="tx"/>
                    </a:ext>
                  </a:extLst>
                </a:hlinkClick>
              </a:rPr>
              <a:t>https://www.youtube.com/watch?v=XzfFFNG5mnQ</a:t>
            </a:r>
            <a:r>
              <a:rPr lang="en-IE" sz="1800">
                <a:solidFill>
                  <a:srgbClr val="87AF3F"/>
                </a:solidFill>
              </a:rPr>
              <a:t> </a:t>
            </a:r>
            <a:r>
              <a:rPr lang="en-IE" sz="1800"/>
              <a:t>. Best Practices for Growing Safely in Urban Soils: </a:t>
            </a:r>
            <a:r>
              <a:rPr lang="en-IE" sz="1800" u="sng">
                <a:solidFill>
                  <a:srgbClr val="87AF3F"/>
                </a:solidFill>
                <a:hlinkClick r:id="rId7">
                  <a:extLst>
                    <a:ext uri="{A12FA001-AC4F-418D-AE19-62706E023703}">
                      <ahyp:hlinkClr val="tx"/>
                    </a:ext>
                  </a:extLst>
                </a:hlinkClick>
              </a:rPr>
              <a:t>https://www.youtube.com/watch?v=BcNMteh1t14</a:t>
            </a:r>
            <a:r>
              <a:rPr lang="en-IE" sz="1800">
                <a:solidFill>
                  <a:srgbClr val="87AF3F"/>
                </a:solidFill>
              </a:rPr>
              <a:t>. </a:t>
            </a:r>
            <a:r>
              <a:rPr lang="en-IE" sz="1800"/>
              <a:t>3 Ways to Build Soil Health: </a:t>
            </a:r>
            <a:r>
              <a:rPr lang="en-IE" sz="1800" u="sng">
                <a:solidFill>
                  <a:srgbClr val="87AF3F"/>
                </a:solidFill>
                <a:hlinkClick r:id="rId8">
                  <a:extLst>
                    <a:ext uri="{A12FA001-AC4F-418D-AE19-62706E023703}">
                      <ahyp:hlinkClr val="tx"/>
                    </a:ext>
                  </a:extLst>
                </a:hlinkClick>
              </a:rPr>
              <a:t>https://www.youtube.com/watch?v=L14woJZEJnk</a:t>
            </a:r>
            <a:r>
              <a:rPr lang="en-IE" sz="1800">
                <a:solidFill>
                  <a:srgbClr val="87AF3F"/>
                </a:solidFill>
              </a:rPr>
              <a:t>. </a:t>
            </a:r>
            <a:r>
              <a:rPr lang="en-IE" sz="1800"/>
              <a:t>The secret to a Healthy Soil </a:t>
            </a:r>
            <a:r>
              <a:rPr lang="en-IE" sz="1800" u="sng">
                <a:solidFill>
                  <a:srgbClr val="87AF3F"/>
                </a:solidFill>
                <a:hlinkClick r:id="rId9">
                  <a:extLst>
                    <a:ext uri="{A12FA001-AC4F-418D-AE19-62706E023703}">
                      <ahyp:hlinkClr val="tx"/>
                    </a:ext>
                  </a:extLst>
                </a:hlinkClick>
              </a:rPr>
              <a:t>https://www.youtube.com/watch?v=_51j5nL4H5s</a:t>
            </a:r>
            <a:r>
              <a:rPr lang="en-IE" sz="1800"/>
              <a:t>. Basic Soil Sciene101 in 5 minutes: </a:t>
            </a:r>
            <a:r>
              <a:rPr lang="en-IE" sz="1800" u="sng">
                <a:solidFill>
                  <a:srgbClr val="87AF3F"/>
                </a:solidFill>
                <a:hlinkClick r:id="rId10">
                  <a:extLst>
                    <a:ext uri="{A12FA001-AC4F-418D-AE19-62706E023703}">
                      <ahyp:hlinkClr val="tx"/>
                    </a:ext>
                  </a:extLst>
                </a:hlinkClick>
              </a:rPr>
              <a:t>https://www.youtube.com/watch?v=-SjjhG1Pz7I</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rPr b="1" lang="en-IE" sz="1800"/>
              <a:t>Publication: </a:t>
            </a:r>
            <a:r>
              <a:rPr lang="en-IE" sz="1800"/>
              <a:t>Lupolt, S.N. et al 2021. The Safe Urban Harvests Study: A Community-Driven Cross-Sectional Assessment of Metals in Soil, Irrigation Water, and Produce from Urban Farms and Gardens in Baltimore, Maryland. Available at: </a:t>
            </a:r>
            <a:r>
              <a:rPr lang="en-IE" sz="1800" u="sng">
                <a:solidFill>
                  <a:srgbClr val="87AF3F"/>
                </a:solidFill>
                <a:hlinkClick r:id="rId11">
                  <a:extLst>
                    <a:ext uri="{A12FA001-AC4F-418D-AE19-62706E023703}">
                      <ahyp:hlinkClr val="tx"/>
                    </a:ext>
                  </a:extLst>
                </a:hlinkClick>
              </a:rPr>
              <a:t>https://doi.org/10.1289/EHP9431</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676" name="Google Shape;676;p31"/>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677" name="Google Shape;677;p31"/>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32"/>
          <p:cNvSpPr txBox="1"/>
          <p:nvPr>
            <p:ph idx="1" type="body"/>
          </p:nvPr>
        </p:nvSpPr>
        <p:spPr>
          <a:xfrm>
            <a:off x="652463" y="1907138"/>
            <a:ext cx="11034711" cy="398151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b="1" lang="en-IE" sz="2200">
                <a:solidFill>
                  <a:srgbClr val="454545"/>
                </a:solidFill>
                <a:latin typeface="Calibri"/>
                <a:ea typeface="Calibri"/>
                <a:cs typeface="Calibri"/>
                <a:sym typeface="Calibri"/>
              </a:rPr>
              <a:t>Europe</a:t>
            </a:r>
            <a:r>
              <a:rPr lang="en-IE" sz="2200">
                <a:solidFill>
                  <a:srgbClr val="454545"/>
                </a:solidFill>
                <a:latin typeface="Calibri"/>
                <a:ea typeface="Calibri"/>
                <a:cs typeface="Calibri"/>
                <a:sym typeface="Calibri"/>
              </a:rPr>
              <a:t> enjoys a mild and temperate climate. Unique wind patterns and ocean currents keep Europe warmer than other landmasses at similar latitudes. This mild climate allows Europe to produce a variety of agricultural products including crops, fruits, vegetables, as well as and ornamental plants and flowers. Europe’s climate falls under two categories: Marine West Coast and Mediterranean. Each of these climates supports a variety of plant life.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The </a:t>
            </a:r>
            <a:r>
              <a:rPr b="1" lang="en-IE" sz="2200">
                <a:solidFill>
                  <a:srgbClr val="454545"/>
                </a:solidFill>
                <a:latin typeface="Calibri"/>
                <a:ea typeface="Calibri"/>
                <a:cs typeface="Calibri"/>
                <a:sym typeface="Calibri"/>
              </a:rPr>
              <a:t>marine west coast </a:t>
            </a:r>
            <a:r>
              <a:rPr lang="en-IE" sz="2200">
                <a:solidFill>
                  <a:srgbClr val="454545"/>
                </a:solidFill>
                <a:latin typeface="Calibri"/>
                <a:ea typeface="Calibri"/>
                <a:cs typeface="Calibri"/>
                <a:sym typeface="Calibri"/>
              </a:rPr>
              <a:t>climate covers much of north-western Europe except for Scandinavia and the mountainous regions of Eastern Germany, Poland, and Switzerland. Mild summer and winter temperatures and consistent rainfall and cloud cover characterize this climate. Principal crops include wheat, rapeseed, potatoes, orchard fruits and soft fruits. Pasture and farm crops include grasses, clover and rye grass and are </a:t>
            </a:r>
            <a:r>
              <a:rPr b="1" lang="en-IE" sz="2200">
                <a:solidFill>
                  <a:srgbClr val="454545"/>
                </a:solidFill>
                <a:latin typeface="Calibri"/>
                <a:ea typeface="Calibri"/>
                <a:cs typeface="Calibri"/>
                <a:sym typeface="Calibri"/>
              </a:rPr>
              <a:t>absorbers of atmospheric carbon</a:t>
            </a:r>
            <a:r>
              <a:rPr lang="en-IE" sz="2200">
                <a:solidFill>
                  <a:srgbClr val="454545"/>
                </a:solidFill>
                <a:latin typeface="Calibri"/>
                <a:ea typeface="Calibri"/>
                <a:cs typeface="Calibri"/>
                <a:sym typeface="Calibri"/>
              </a:rPr>
              <a:t>. Plantation of trees for Christmas trees, holly and wreath production can be a profitable seasonal winter business.</a:t>
            </a:r>
            <a:endParaRPr sz="2200">
              <a:solidFill>
                <a:srgbClr val="454545"/>
              </a:solidFill>
              <a:latin typeface="Calibri"/>
              <a:ea typeface="Calibri"/>
              <a:cs typeface="Calibri"/>
              <a:sym typeface="Calibri"/>
            </a:endParaRPr>
          </a:p>
        </p:txBody>
      </p:sp>
      <p:sp>
        <p:nvSpPr>
          <p:cNvPr id="683" name="Google Shape;683;p32"/>
          <p:cNvSpPr txBox="1"/>
          <p:nvPr>
            <p:ph idx="2" type="body"/>
          </p:nvPr>
        </p:nvSpPr>
        <p:spPr>
          <a:xfrm>
            <a:off x="615502" y="761603"/>
            <a:ext cx="962760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Horticulture &amp; Temperate Climate Conditions</a:t>
            </a:r>
            <a:endParaRPr/>
          </a:p>
        </p:txBody>
      </p:sp>
      <p:cxnSp>
        <p:nvCxnSpPr>
          <p:cNvPr id="684" name="Google Shape;684;p32"/>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685" name="Google Shape;685;p32"/>
          <p:cNvGrpSpPr/>
          <p:nvPr/>
        </p:nvGrpSpPr>
        <p:grpSpPr>
          <a:xfrm>
            <a:off x="10209884" y="593986"/>
            <a:ext cx="885933" cy="845986"/>
            <a:chOff x="10407709" y="5371716"/>
            <a:chExt cx="1086136" cy="1037162"/>
          </a:xfrm>
        </p:grpSpPr>
        <p:sp>
          <p:nvSpPr>
            <p:cNvPr id="686" name="Google Shape;686;p32"/>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32"/>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88" name="Google Shape;688;p32"/>
            <p:cNvGrpSpPr/>
            <p:nvPr/>
          </p:nvGrpSpPr>
          <p:grpSpPr>
            <a:xfrm>
              <a:off x="10407709" y="5371716"/>
              <a:ext cx="1086136" cy="1037162"/>
              <a:chOff x="10407709" y="5371716"/>
              <a:chExt cx="1086136" cy="1037162"/>
            </a:xfrm>
          </p:grpSpPr>
          <p:grpSp>
            <p:nvGrpSpPr>
              <p:cNvPr id="689" name="Google Shape;689;p32"/>
              <p:cNvGrpSpPr/>
              <p:nvPr/>
            </p:nvGrpSpPr>
            <p:grpSpPr>
              <a:xfrm>
                <a:off x="10407709" y="5371716"/>
                <a:ext cx="1086136" cy="1037162"/>
                <a:chOff x="10407709" y="5371716"/>
                <a:chExt cx="1086136" cy="1037162"/>
              </a:xfrm>
            </p:grpSpPr>
            <p:sp>
              <p:nvSpPr>
                <p:cNvPr id="690" name="Google Shape;690;p32"/>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32"/>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32"/>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3" name="Google Shape;693;p32"/>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33"/>
          <p:cNvSpPr txBox="1"/>
          <p:nvPr>
            <p:ph idx="1" type="body"/>
          </p:nvPr>
        </p:nvSpPr>
        <p:spPr>
          <a:xfrm>
            <a:off x="867904" y="1683729"/>
            <a:ext cx="10850387" cy="4453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The </a:t>
            </a:r>
            <a:r>
              <a:rPr b="1" lang="en-IE" sz="2200">
                <a:solidFill>
                  <a:srgbClr val="454545"/>
                </a:solidFill>
                <a:latin typeface="Calibri"/>
                <a:ea typeface="Calibri"/>
                <a:cs typeface="Calibri"/>
                <a:sym typeface="Calibri"/>
              </a:rPr>
              <a:t>Mediterranean</a:t>
            </a:r>
            <a:r>
              <a:rPr lang="en-IE" sz="2200">
                <a:solidFill>
                  <a:srgbClr val="454545"/>
                </a:solidFill>
                <a:latin typeface="Calibri"/>
                <a:ea typeface="Calibri"/>
                <a:cs typeface="Calibri"/>
                <a:sym typeface="Calibri"/>
              </a:rPr>
              <a:t> climate covers the majority of Southern Europe, including Spain, Portugal, southern France, southern Italy, and Greece. Hot, nearly rainless summers and mild, rainy winters characterize this climate. Olives and grapes are two important crops that have thrived in this climate for more than a thousand years. Europe has a thriving forestry and non-wood forestry sector. Non forestry includes mushroom and truffle gathering, fruit and berry collection, and cultivation of medicinal plants, honey, and cork. Europe accounts for 80 percent of total cork production worldwide.</a:t>
            </a:r>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Floriculture</a:t>
            </a:r>
            <a:r>
              <a:rPr lang="en-IE" sz="2200">
                <a:solidFill>
                  <a:srgbClr val="454545"/>
                </a:solidFill>
                <a:latin typeface="Calibri"/>
                <a:ea typeface="Calibri"/>
                <a:cs typeface="Calibri"/>
                <a:sym typeface="Calibri"/>
              </a:rPr>
              <a:t> is a branch of ornamental horticulture concerned with growing and marketing flowers and ornamental plants. Because flowers and potted plants are largely produced in plant-growing structures in temperate climates, floriculture is largely thought of as a greenhouse industry, though many flowers are cultivated outdoors in nurseries or crop fields. </a:t>
            </a:r>
            <a:endParaRPr sz="2200">
              <a:solidFill>
                <a:srgbClr val="454545"/>
              </a:solidFill>
              <a:latin typeface="Calibri"/>
              <a:ea typeface="Calibri"/>
              <a:cs typeface="Calibri"/>
              <a:sym typeface="Calibri"/>
            </a:endParaRPr>
          </a:p>
        </p:txBody>
      </p:sp>
      <p:sp>
        <p:nvSpPr>
          <p:cNvPr id="699" name="Google Shape;699;p33"/>
          <p:cNvSpPr txBox="1"/>
          <p:nvPr>
            <p:ph idx="2" type="body"/>
          </p:nvPr>
        </p:nvSpPr>
        <p:spPr>
          <a:xfrm>
            <a:off x="615502" y="761603"/>
            <a:ext cx="942238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Horticulture &amp; Temperate Climate Conditions</a:t>
            </a:r>
            <a:endParaRPr/>
          </a:p>
        </p:txBody>
      </p:sp>
      <p:cxnSp>
        <p:nvCxnSpPr>
          <p:cNvPr id="700" name="Google Shape;700;p33"/>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701" name="Google Shape;701;p33"/>
          <p:cNvGrpSpPr/>
          <p:nvPr/>
        </p:nvGrpSpPr>
        <p:grpSpPr>
          <a:xfrm>
            <a:off x="10209884" y="593986"/>
            <a:ext cx="885933" cy="845986"/>
            <a:chOff x="10407709" y="5371716"/>
            <a:chExt cx="1086136" cy="1037162"/>
          </a:xfrm>
        </p:grpSpPr>
        <p:sp>
          <p:nvSpPr>
            <p:cNvPr id="702" name="Google Shape;702;p33"/>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33"/>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04" name="Google Shape;704;p33"/>
            <p:cNvGrpSpPr/>
            <p:nvPr/>
          </p:nvGrpSpPr>
          <p:grpSpPr>
            <a:xfrm>
              <a:off x="10407709" y="5371716"/>
              <a:ext cx="1086136" cy="1037162"/>
              <a:chOff x="10407709" y="5371716"/>
              <a:chExt cx="1086136" cy="1037162"/>
            </a:xfrm>
          </p:grpSpPr>
          <p:grpSp>
            <p:nvGrpSpPr>
              <p:cNvPr id="705" name="Google Shape;705;p33"/>
              <p:cNvGrpSpPr/>
              <p:nvPr/>
            </p:nvGrpSpPr>
            <p:grpSpPr>
              <a:xfrm>
                <a:off x="10407709" y="5371716"/>
                <a:ext cx="1086136" cy="1037162"/>
                <a:chOff x="10407709" y="5371716"/>
                <a:chExt cx="1086136" cy="1037162"/>
              </a:xfrm>
            </p:grpSpPr>
            <p:sp>
              <p:nvSpPr>
                <p:cNvPr id="706" name="Google Shape;706;p33"/>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33"/>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33"/>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09" name="Google Shape;709;p33"/>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34"/>
          <p:cNvSpPr txBox="1"/>
          <p:nvPr>
            <p:ph idx="1" type="body"/>
          </p:nvPr>
        </p:nvSpPr>
        <p:spPr>
          <a:xfrm>
            <a:off x="615502" y="1683729"/>
            <a:ext cx="11102790" cy="400423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Both the production of bedding plants and the production of cuttings to be grown in greenhouses or for indoor use as houseplants are usually considered part of floriculture.</a:t>
            </a:r>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As flowers are not grown for human consumption, they are ideally suited to be grown on </a:t>
            </a:r>
            <a:r>
              <a:rPr b="1" lang="en-IE" sz="2200">
                <a:solidFill>
                  <a:srgbClr val="454545"/>
                </a:solidFill>
                <a:latin typeface="Calibri"/>
                <a:ea typeface="Calibri"/>
                <a:cs typeface="Calibri"/>
                <a:sym typeface="Calibri"/>
              </a:rPr>
              <a:t>brownfield</a:t>
            </a:r>
            <a:r>
              <a:rPr lang="en-IE" sz="2200">
                <a:solidFill>
                  <a:srgbClr val="454545"/>
                </a:solidFill>
                <a:latin typeface="Calibri"/>
                <a:ea typeface="Calibri"/>
                <a:cs typeface="Calibri"/>
                <a:sym typeface="Calibri"/>
              </a:rPr>
              <a:t> sites (land which has previously been contaminated). Care should be taken when working in greenhouses on brownfield sites as the vapours arising from dangerous gases in the soil could accumulate in the greenhouse and cause and </a:t>
            </a:r>
            <a:r>
              <a:rPr b="1" lang="en-IE" sz="2200">
                <a:solidFill>
                  <a:srgbClr val="454545"/>
                </a:solidFill>
                <a:latin typeface="Calibri"/>
                <a:ea typeface="Calibri"/>
                <a:cs typeface="Calibri"/>
                <a:sym typeface="Calibri"/>
              </a:rPr>
              <a:t>health and safety </a:t>
            </a:r>
            <a:r>
              <a:rPr lang="en-IE" sz="2200">
                <a:solidFill>
                  <a:srgbClr val="454545"/>
                </a:solidFill>
                <a:latin typeface="Calibri"/>
                <a:ea typeface="Calibri"/>
                <a:cs typeface="Calibri"/>
                <a:sym typeface="Calibri"/>
              </a:rPr>
              <a:t>issue for workers.</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Climate change </a:t>
            </a:r>
            <a:r>
              <a:rPr lang="en-IE" sz="2200">
                <a:solidFill>
                  <a:srgbClr val="454545"/>
                </a:solidFill>
                <a:latin typeface="Calibri"/>
                <a:ea typeface="Calibri"/>
                <a:cs typeface="Calibri"/>
                <a:sym typeface="Calibri"/>
              </a:rPr>
              <a:t>is considered one of the most impactful phenomena on the production of temperate crops. Climate change causing warmer winters may produce challenges of dormancy and chilling requirements for temperate fruit trees and deciduous plants. </a:t>
            </a:r>
            <a:endParaRPr/>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715" name="Google Shape;715;p34"/>
          <p:cNvSpPr txBox="1"/>
          <p:nvPr>
            <p:ph idx="2" type="body"/>
          </p:nvPr>
        </p:nvSpPr>
        <p:spPr>
          <a:xfrm>
            <a:off x="615502" y="761603"/>
            <a:ext cx="942238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Horticulture &amp; Temperate Climate Conditions</a:t>
            </a:r>
            <a:endParaRPr/>
          </a:p>
        </p:txBody>
      </p:sp>
      <p:cxnSp>
        <p:nvCxnSpPr>
          <p:cNvPr id="716" name="Google Shape;716;p34"/>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717" name="Google Shape;717;p34"/>
          <p:cNvGrpSpPr/>
          <p:nvPr/>
        </p:nvGrpSpPr>
        <p:grpSpPr>
          <a:xfrm>
            <a:off x="10209884" y="593986"/>
            <a:ext cx="885933" cy="845986"/>
            <a:chOff x="10407709" y="5371716"/>
            <a:chExt cx="1086136" cy="1037162"/>
          </a:xfrm>
        </p:grpSpPr>
        <p:sp>
          <p:nvSpPr>
            <p:cNvPr id="718" name="Google Shape;718;p34"/>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34"/>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20" name="Google Shape;720;p34"/>
            <p:cNvGrpSpPr/>
            <p:nvPr/>
          </p:nvGrpSpPr>
          <p:grpSpPr>
            <a:xfrm>
              <a:off x="10407709" y="5371716"/>
              <a:ext cx="1086136" cy="1037162"/>
              <a:chOff x="10407709" y="5371716"/>
              <a:chExt cx="1086136" cy="1037162"/>
            </a:xfrm>
          </p:grpSpPr>
          <p:grpSp>
            <p:nvGrpSpPr>
              <p:cNvPr id="721" name="Google Shape;721;p34"/>
              <p:cNvGrpSpPr/>
              <p:nvPr/>
            </p:nvGrpSpPr>
            <p:grpSpPr>
              <a:xfrm>
                <a:off x="10407709" y="5371716"/>
                <a:ext cx="1086136" cy="1037162"/>
                <a:chOff x="10407709" y="5371716"/>
                <a:chExt cx="1086136" cy="1037162"/>
              </a:xfrm>
            </p:grpSpPr>
            <p:sp>
              <p:nvSpPr>
                <p:cNvPr id="722" name="Google Shape;722;p34"/>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34"/>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34"/>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25" name="Google Shape;725;p34"/>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p3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Exercise:	</a:t>
            </a:r>
            <a:r>
              <a:rPr lang="en-IE" sz="1800"/>
              <a:t>Contact your local garden centre and speak to the horticulturist there, they will advise you on what plants are suited to your environment.</a:t>
            </a:r>
            <a:endParaRPr sz="1800"/>
          </a:p>
          <a:p>
            <a:pPr indent="-1209675" lvl="0" marL="1209675" rtl="0" algn="l">
              <a:lnSpc>
                <a:spcPct val="90000"/>
              </a:lnSpc>
              <a:spcBef>
                <a:spcPts val="1000"/>
              </a:spcBef>
              <a:spcAft>
                <a:spcPts val="0"/>
              </a:spcAft>
              <a:buClr>
                <a:srgbClr val="424242"/>
              </a:buClr>
              <a:buSzPts val="1800"/>
              <a:buNone/>
            </a:pPr>
            <a:r>
              <a:t/>
            </a:r>
            <a:endParaRPr b="1" sz="1800"/>
          </a:p>
          <a:p>
            <a:pPr indent="-1209675" lvl="0" marL="1209675" rtl="0" algn="l">
              <a:lnSpc>
                <a:spcPct val="90000"/>
              </a:lnSpc>
              <a:spcBef>
                <a:spcPts val="1000"/>
              </a:spcBef>
              <a:spcAft>
                <a:spcPts val="0"/>
              </a:spcAft>
              <a:buClr>
                <a:srgbClr val="424242"/>
              </a:buClr>
              <a:buSzPts val="1800"/>
              <a:buNone/>
            </a:pPr>
            <a:r>
              <a:rPr b="1" lang="en-IE" sz="1800"/>
              <a:t>Website</a:t>
            </a:r>
            <a:r>
              <a:rPr lang="en-IE" sz="1800"/>
              <a:t>: 	Agrilearner.com; Europe Resources: </a:t>
            </a:r>
            <a:r>
              <a:rPr lang="en-IE" sz="1800" u="sng">
                <a:solidFill>
                  <a:srgbClr val="87AF3F"/>
                </a:solidFill>
                <a:hlinkClick r:id="rId3">
                  <a:extLst>
                    <a:ext uri="{A12FA001-AC4F-418D-AE19-62706E023703}">
                      <ahyp:hlinkClr val="tx"/>
                    </a:ext>
                  </a:extLst>
                </a:hlinkClick>
              </a:rPr>
              <a:t>https://education.nationalgeographic.org/resource/europe-resources/</a:t>
            </a:r>
            <a:endParaRPr sz="1800">
              <a:solidFill>
                <a:srgbClr val="87AF3F"/>
              </a:solidFill>
            </a:endParaRPr>
          </a:p>
          <a:p>
            <a:pPr indent="-1209675" lvl="0" marL="1209675" rtl="0" algn="l">
              <a:lnSpc>
                <a:spcPct val="90000"/>
              </a:lnSpc>
              <a:spcBef>
                <a:spcPts val="1000"/>
              </a:spcBef>
              <a:spcAft>
                <a:spcPts val="0"/>
              </a:spcAft>
              <a:buClr>
                <a:srgbClr val="87AF3F"/>
              </a:buClr>
              <a:buSzPts val="1800"/>
              <a:buNone/>
            </a:pPr>
            <a:r>
              <a:rPr lang="en-IE" sz="1800">
                <a:solidFill>
                  <a:srgbClr val="87AF3F"/>
                </a:solidFill>
              </a:rPr>
              <a:t>	</a:t>
            </a:r>
            <a:r>
              <a:rPr lang="en-IE" sz="1800">
                <a:solidFill>
                  <a:srgbClr val="033637"/>
                </a:solidFill>
              </a:rPr>
              <a:t>Horticulture</a:t>
            </a:r>
            <a:r>
              <a:rPr lang="en-IE" sz="1800">
                <a:solidFill>
                  <a:srgbClr val="87AF3F"/>
                </a:solidFill>
              </a:rPr>
              <a:t> https://www.britannica.com/science/horticulture</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Farm on a Paris rooftop: </a:t>
            </a:r>
            <a:r>
              <a:rPr lang="en-IE" sz="1800" u="sng">
                <a:solidFill>
                  <a:srgbClr val="87AF3F"/>
                </a:solidFill>
                <a:hlinkClick r:id="rId4">
                  <a:extLst>
                    <a:ext uri="{A12FA001-AC4F-418D-AE19-62706E023703}">
                      <ahyp:hlinkClr val="tx"/>
                    </a:ext>
                  </a:extLst>
                </a:hlinkClick>
              </a:rPr>
              <a:t>https://www.youtube.com/watch?v=IgN4Q8uCYuk</a:t>
            </a:r>
            <a:r>
              <a:rPr lang="en-IE" sz="1800">
                <a:solidFill>
                  <a:srgbClr val="87AF3F"/>
                </a:solidFill>
              </a:rPr>
              <a:t>; </a:t>
            </a:r>
            <a:r>
              <a:rPr lang="en-IE" sz="1800"/>
              <a:t>How Singapore is leaing the way in efficient urban farming  </a:t>
            </a:r>
            <a:r>
              <a:rPr lang="en-IE" sz="1800" u="sng">
                <a:solidFill>
                  <a:srgbClr val="87AF3F"/>
                </a:solidFill>
                <a:hlinkClick r:id="rId5">
                  <a:extLst>
                    <a:ext uri="{A12FA001-AC4F-418D-AE19-62706E023703}">
                      <ahyp:hlinkClr val="tx"/>
                    </a:ext>
                  </a:extLst>
                </a:hlinkClick>
              </a:rPr>
              <a:t>https://www.youtube.com/watch?v=W9tGyNyfDbs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a:t>
            </a:r>
            <a:r>
              <a:rPr lang="en-IE" sz="1800"/>
              <a:t>	 L’Autre Champ, Bioteket, Green Connect. L’ilo  New Urban Trade Sheet: Urban Floriculturist</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Publication: </a:t>
            </a:r>
            <a:r>
              <a:rPr lang="en-IE" sz="1800"/>
              <a:t>	Salama, A.M. et al 2021. Temperate Fruit Trees under Climate Change: Challenges for Dormancy and Chilling Requirements in Warm Winter Regions. Horticulturae. Vol 7(4). </a:t>
            </a:r>
            <a:r>
              <a:rPr lang="en-IE" sz="1800" u="sng">
                <a:solidFill>
                  <a:srgbClr val="87AF3F"/>
                </a:solidFill>
                <a:hlinkClick r:id="rId6">
                  <a:extLst>
                    <a:ext uri="{A12FA001-AC4F-418D-AE19-62706E023703}">
                      <ahyp:hlinkClr val="tx"/>
                    </a:ext>
                  </a:extLst>
                </a:hlinkClick>
              </a:rPr>
              <a:t>https://www.mdpi.com/2311-7524/7/4/86</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732" name="Google Shape;732;p3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733" name="Google Shape;733;p3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34" name="Google Shape;734;p35"/>
          <p:cNvGrpSpPr/>
          <p:nvPr/>
        </p:nvGrpSpPr>
        <p:grpSpPr>
          <a:xfrm>
            <a:off x="10209884" y="593986"/>
            <a:ext cx="885933" cy="845986"/>
            <a:chOff x="10407709" y="5371716"/>
            <a:chExt cx="1086136" cy="1037162"/>
          </a:xfrm>
        </p:grpSpPr>
        <p:sp>
          <p:nvSpPr>
            <p:cNvPr id="735" name="Google Shape;735;p35"/>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35"/>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37" name="Google Shape;737;p35"/>
            <p:cNvGrpSpPr/>
            <p:nvPr/>
          </p:nvGrpSpPr>
          <p:grpSpPr>
            <a:xfrm>
              <a:off x="10407709" y="5371716"/>
              <a:ext cx="1086136" cy="1037162"/>
              <a:chOff x="10407709" y="5371716"/>
              <a:chExt cx="1086136" cy="1037162"/>
            </a:xfrm>
          </p:grpSpPr>
          <p:grpSp>
            <p:nvGrpSpPr>
              <p:cNvPr id="738" name="Google Shape;738;p35"/>
              <p:cNvGrpSpPr/>
              <p:nvPr/>
            </p:nvGrpSpPr>
            <p:grpSpPr>
              <a:xfrm>
                <a:off x="10407709" y="5371716"/>
                <a:ext cx="1086136" cy="1037162"/>
                <a:chOff x="10407709" y="5371716"/>
                <a:chExt cx="1086136" cy="1037162"/>
              </a:xfrm>
            </p:grpSpPr>
            <p:sp>
              <p:nvSpPr>
                <p:cNvPr id="739" name="Google Shape;739;p35"/>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35"/>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35"/>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42" name="Google Shape;742;p35"/>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6"/>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Animal Husbandry – care and management of animals</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748" name="Google Shape;748;p36"/>
          <p:cNvCxnSpPr/>
          <p:nvPr/>
        </p:nvCxnSpPr>
        <p:spPr>
          <a:xfrm>
            <a:off x="3482822" y="32259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49" name="Google Shape;749;p36"/>
          <p:cNvGrpSpPr/>
          <p:nvPr/>
        </p:nvGrpSpPr>
        <p:grpSpPr>
          <a:xfrm>
            <a:off x="2611177" y="4764872"/>
            <a:ext cx="885933" cy="845986"/>
            <a:chOff x="10407709" y="5371716"/>
            <a:chExt cx="1086136" cy="1037162"/>
          </a:xfrm>
        </p:grpSpPr>
        <p:sp>
          <p:nvSpPr>
            <p:cNvPr id="750" name="Google Shape;750;p36"/>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36"/>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52" name="Google Shape;752;p36"/>
            <p:cNvGrpSpPr/>
            <p:nvPr/>
          </p:nvGrpSpPr>
          <p:grpSpPr>
            <a:xfrm>
              <a:off x="10407709" y="5371716"/>
              <a:ext cx="1086136" cy="1037162"/>
              <a:chOff x="10407709" y="5371716"/>
              <a:chExt cx="1086136" cy="1037162"/>
            </a:xfrm>
          </p:grpSpPr>
          <p:grpSp>
            <p:nvGrpSpPr>
              <p:cNvPr id="753" name="Google Shape;753;p36"/>
              <p:cNvGrpSpPr/>
              <p:nvPr/>
            </p:nvGrpSpPr>
            <p:grpSpPr>
              <a:xfrm>
                <a:off x="10407709" y="5371716"/>
                <a:ext cx="1086136" cy="1037162"/>
                <a:chOff x="10407709" y="5371716"/>
                <a:chExt cx="1086136" cy="1037162"/>
              </a:xfrm>
            </p:grpSpPr>
            <p:sp>
              <p:nvSpPr>
                <p:cNvPr id="754" name="Google Shape;754;p36"/>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36"/>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36"/>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57" name="Google Shape;757;p36"/>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758" name="Google Shape;758;p36"/>
          <p:cNvPicPr preferRelativeResize="0"/>
          <p:nvPr/>
        </p:nvPicPr>
        <p:blipFill rotWithShape="1">
          <a:blip r:embed="rId3">
            <a:alphaModFix/>
          </a:blip>
          <a:srcRect b="0" l="0" r="0" t="0"/>
          <a:stretch/>
        </p:blipFill>
        <p:spPr>
          <a:xfrm>
            <a:off x="5000750" y="322596"/>
            <a:ext cx="4464975" cy="57638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37"/>
          <p:cNvSpPr txBox="1"/>
          <p:nvPr>
            <p:ph idx="1" type="body"/>
          </p:nvPr>
        </p:nvSpPr>
        <p:spPr>
          <a:xfrm>
            <a:off x="3792859" y="861990"/>
            <a:ext cx="778364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Animal husbandry is the </a:t>
            </a:r>
            <a:r>
              <a:rPr b="1" lang="en-IE" sz="2200">
                <a:solidFill>
                  <a:srgbClr val="454545"/>
                </a:solidFill>
                <a:latin typeface="Calibri"/>
                <a:ea typeface="Calibri"/>
                <a:cs typeface="Calibri"/>
                <a:sym typeface="Calibri"/>
              </a:rPr>
              <a:t>controlled cultivation, management, breeding and production </a:t>
            </a:r>
            <a:r>
              <a:rPr lang="en-IE" sz="2200">
                <a:solidFill>
                  <a:srgbClr val="454545"/>
                </a:solidFill>
                <a:latin typeface="Calibri"/>
                <a:ea typeface="Calibri"/>
                <a:cs typeface="Calibri"/>
                <a:sym typeface="Calibri"/>
              </a:rPr>
              <a:t>of livestock animals for meat, fibre, milk, eggs and other products. The European Union (EU) has, since 1974, established a wide range of legislative provisions concerning animal welfare. In 1998, Council Directive 98/58/EC on the </a:t>
            </a:r>
            <a:r>
              <a:rPr b="1" lang="en-IE" sz="2200">
                <a:solidFill>
                  <a:srgbClr val="454545"/>
                </a:solidFill>
                <a:latin typeface="Calibri"/>
                <a:ea typeface="Calibri"/>
                <a:cs typeface="Calibri"/>
                <a:sym typeface="Calibri"/>
              </a:rPr>
              <a:t>protection of animals </a:t>
            </a:r>
            <a:r>
              <a:rPr lang="en-IE" sz="2200">
                <a:solidFill>
                  <a:srgbClr val="454545"/>
                </a:solidFill>
                <a:latin typeface="Calibri"/>
                <a:ea typeface="Calibri"/>
                <a:cs typeface="Calibri"/>
                <a:sym typeface="Calibri"/>
              </a:rPr>
              <a:t>kept for </a:t>
            </a:r>
            <a:r>
              <a:rPr b="1" lang="en-IE" sz="2200">
                <a:solidFill>
                  <a:srgbClr val="454545"/>
                </a:solidFill>
                <a:latin typeface="Calibri"/>
                <a:ea typeface="Calibri"/>
                <a:cs typeface="Calibri"/>
                <a:sym typeface="Calibri"/>
              </a:rPr>
              <a:t>farming</a:t>
            </a:r>
            <a:r>
              <a:rPr lang="en-IE" sz="2200">
                <a:solidFill>
                  <a:srgbClr val="454545"/>
                </a:solidFill>
                <a:latin typeface="Calibri"/>
                <a:ea typeface="Calibri"/>
                <a:cs typeface="Calibri"/>
                <a:sym typeface="Calibri"/>
              </a:rPr>
              <a:t> purposes gave general rules for the protection of animals of all species kept for the production of food, wool, skin or fur or for other farming purposes, including fish, reptiles of amphibians.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Today EU legislation on the welfare of farm animals covers with specific provisions the farming of poultry, calves and pigs as well as, for all species, transport and slaughter operations. </a:t>
            </a:r>
            <a:r>
              <a:rPr b="1" lang="en-IE" sz="2200">
                <a:solidFill>
                  <a:srgbClr val="454545"/>
                </a:solidFill>
                <a:latin typeface="Calibri"/>
                <a:ea typeface="Calibri"/>
                <a:cs typeface="Calibri"/>
                <a:sym typeface="Calibri"/>
              </a:rPr>
              <a:t>Animal health and welfare </a:t>
            </a:r>
            <a:r>
              <a:rPr lang="en-IE" sz="2200">
                <a:solidFill>
                  <a:srgbClr val="454545"/>
                </a:solidFill>
                <a:latin typeface="Calibri"/>
                <a:ea typeface="Calibri"/>
                <a:cs typeface="Calibri"/>
                <a:sym typeface="Calibri"/>
              </a:rPr>
              <a:t>are controlled at farm level by provision of suitable housing conditions &amp; bedding, feeding, hygiene, stress management, transport, veterinary care and compliance with the competent authority. </a:t>
            </a:r>
            <a:endParaRPr/>
          </a:p>
        </p:txBody>
      </p:sp>
      <p:sp>
        <p:nvSpPr>
          <p:cNvPr id="764" name="Google Shape;764;p37"/>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Animal Husbandry – care and management of animals</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765" name="Google Shape;765;p37"/>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66" name="Google Shape;766;p37"/>
          <p:cNvGrpSpPr/>
          <p:nvPr/>
        </p:nvGrpSpPr>
        <p:grpSpPr>
          <a:xfrm>
            <a:off x="2611177" y="4750584"/>
            <a:ext cx="885933" cy="845986"/>
            <a:chOff x="10407709" y="5371716"/>
            <a:chExt cx="1086136" cy="1037162"/>
          </a:xfrm>
        </p:grpSpPr>
        <p:sp>
          <p:nvSpPr>
            <p:cNvPr id="767" name="Google Shape;767;p37"/>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8" name="Google Shape;768;p37"/>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69" name="Google Shape;769;p37"/>
            <p:cNvGrpSpPr/>
            <p:nvPr/>
          </p:nvGrpSpPr>
          <p:grpSpPr>
            <a:xfrm>
              <a:off x="10407709" y="5371716"/>
              <a:ext cx="1086136" cy="1037162"/>
              <a:chOff x="10407709" y="5371716"/>
              <a:chExt cx="1086136" cy="1037162"/>
            </a:xfrm>
          </p:grpSpPr>
          <p:grpSp>
            <p:nvGrpSpPr>
              <p:cNvPr id="770" name="Google Shape;770;p37"/>
              <p:cNvGrpSpPr/>
              <p:nvPr/>
            </p:nvGrpSpPr>
            <p:grpSpPr>
              <a:xfrm>
                <a:off x="10407709" y="5371716"/>
                <a:ext cx="1086136" cy="1037162"/>
                <a:chOff x="10407709" y="5371716"/>
                <a:chExt cx="1086136" cy="1037162"/>
              </a:xfrm>
            </p:grpSpPr>
            <p:sp>
              <p:nvSpPr>
                <p:cNvPr id="771" name="Google Shape;771;p37"/>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37"/>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37"/>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74" name="Google Shape;774;p37"/>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8"/>
          <p:cNvSpPr txBox="1"/>
          <p:nvPr>
            <p:ph idx="1" type="body"/>
          </p:nvPr>
        </p:nvSpPr>
        <p:spPr>
          <a:xfrm>
            <a:off x="3792859" y="861990"/>
            <a:ext cx="778364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Most agricultural products are processed before reaching the consumer. The </a:t>
            </a:r>
            <a:r>
              <a:rPr b="1" lang="en-IE" sz="2200">
                <a:solidFill>
                  <a:srgbClr val="454545"/>
                </a:solidFill>
                <a:latin typeface="Calibri"/>
                <a:ea typeface="Calibri"/>
                <a:cs typeface="Calibri"/>
                <a:sym typeface="Calibri"/>
              </a:rPr>
              <a:t>slaughter</a:t>
            </a:r>
            <a:r>
              <a:rPr lang="en-IE" sz="2200">
                <a:solidFill>
                  <a:srgbClr val="454545"/>
                </a:solidFill>
                <a:latin typeface="Calibri"/>
                <a:ea typeface="Calibri"/>
                <a:cs typeface="Calibri"/>
                <a:sym typeface="Calibri"/>
              </a:rPr>
              <a:t> of livestock involves three distinct stages: </a:t>
            </a:r>
            <a:r>
              <a:rPr b="1" lang="en-IE" sz="2200">
                <a:solidFill>
                  <a:srgbClr val="454545"/>
                </a:solidFill>
                <a:latin typeface="Calibri"/>
                <a:ea typeface="Calibri"/>
                <a:cs typeface="Calibri"/>
                <a:sym typeface="Calibri"/>
              </a:rPr>
              <a:t>preslaughter handling </a:t>
            </a:r>
            <a:r>
              <a:rPr lang="en-IE" sz="2200">
                <a:solidFill>
                  <a:srgbClr val="454545"/>
                </a:solidFill>
                <a:latin typeface="Calibri"/>
                <a:ea typeface="Calibri"/>
                <a:cs typeface="Calibri"/>
                <a:sym typeface="Calibri"/>
              </a:rPr>
              <a:t>(to avoid stress), </a:t>
            </a:r>
            <a:r>
              <a:rPr b="1" lang="en-IE" sz="2200">
                <a:solidFill>
                  <a:srgbClr val="454545"/>
                </a:solidFill>
                <a:latin typeface="Calibri"/>
                <a:ea typeface="Calibri"/>
                <a:cs typeface="Calibri"/>
                <a:sym typeface="Calibri"/>
              </a:rPr>
              <a:t>stunning</a:t>
            </a:r>
            <a:r>
              <a:rPr lang="en-IE" sz="2200">
                <a:solidFill>
                  <a:srgbClr val="454545"/>
                </a:solidFill>
                <a:latin typeface="Calibri"/>
                <a:ea typeface="Calibri"/>
                <a:cs typeface="Calibri"/>
                <a:sym typeface="Calibri"/>
              </a:rPr>
              <a:t>, and </a:t>
            </a:r>
            <a:r>
              <a:rPr b="1" lang="en-IE" sz="2200">
                <a:solidFill>
                  <a:srgbClr val="454545"/>
                </a:solidFill>
                <a:latin typeface="Calibri"/>
                <a:ea typeface="Calibri"/>
                <a:cs typeface="Calibri"/>
                <a:sym typeface="Calibri"/>
              </a:rPr>
              <a:t>slaughtering</a:t>
            </a:r>
            <a:r>
              <a:rPr lang="en-IE" sz="2200">
                <a:solidFill>
                  <a:srgbClr val="454545"/>
                </a:solidFill>
                <a:latin typeface="Calibri"/>
                <a:ea typeface="Calibri"/>
                <a:cs typeface="Calibri"/>
                <a:sym typeface="Calibri"/>
              </a:rPr>
              <a:t>.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The EU legislation (Regulation EC 1099/2009) on the killing of animals aims to </a:t>
            </a:r>
            <a:r>
              <a:rPr b="1" lang="en-IE" sz="2200">
                <a:solidFill>
                  <a:srgbClr val="454545"/>
                </a:solidFill>
                <a:latin typeface="Calibri"/>
                <a:ea typeface="Calibri"/>
                <a:cs typeface="Calibri"/>
                <a:sym typeface="Calibri"/>
              </a:rPr>
              <a:t>minimise the pain and suffering </a:t>
            </a:r>
            <a:r>
              <a:rPr lang="en-IE" sz="2200">
                <a:solidFill>
                  <a:srgbClr val="454545"/>
                </a:solidFill>
                <a:latin typeface="Calibri"/>
                <a:ea typeface="Calibri"/>
                <a:cs typeface="Calibri"/>
                <a:sym typeface="Calibri"/>
              </a:rPr>
              <a:t>of animals through the use of properly approved stunning methods. It applies to farmed animals. EU legislation requires farmers to </a:t>
            </a:r>
            <a:r>
              <a:rPr b="1" lang="en-IE" sz="2200">
                <a:solidFill>
                  <a:srgbClr val="454545"/>
                </a:solidFill>
                <a:latin typeface="Calibri"/>
                <a:ea typeface="Calibri"/>
                <a:cs typeface="Calibri"/>
                <a:sym typeface="Calibri"/>
              </a:rPr>
              <a:t>register</a:t>
            </a:r>
            <a:r>
              <a:rPr lang="en-IE" sz="2200">
                <a:solidFill>
                  <a:srgbClr val="454545"/>
                </a:solidFill>
                <a:latin typeface="Calibri"/>
                <a:ea typeface="Calibri"/>
                <a:cs typeface="Calibri"/>
                <a:sym typeface="Calibri"/>
              </a:rPr>
              <a:t> their animal herds/flocks with the relevant competent authority e.g. national government department for Agriculture.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Food products of animal origin </a:t>
            </a:r>
            <a:r>
              <a:rPr lang="en-IE" sz="2200">
                <a:solidFill>
                  <a:srgbClr val="454545"/>
                </a:solidFill>
                <a:latin typeface="Calibri"/>
                <a:ea typeface="Calibri"/>
                <a:cs typeface="Calibri"/>
                <a:sym typeface="Calibri"/>
              </a:rPr>
              <a:t>must be given a </a:t>
            </a:r>
            <a:r>
              <a:rPr b="1" lang="en-IE" sz="2200">
                <a:solidFill>
                  <a:srgbClr val="454545"/>
                </a:solidFill>
                <a:latin typeface="Calibri"/>
                <a:ea typeface="Calibri"/>
                <a:cs typeface="Calibri"/>
                <a:sym typeface="Calibri"/>
              </a:rPr>
              <a:t>health mark </a:t>
            </a:r>
            <a:r>
              <a:rPr lang="en-IE" sz="2200">
                <a:solidFill>
                  <a:srgbClr val="454545"/>
                </a:solidFill>
                <a:latin typeface="Calibri"/>
                <a:ea typeface="Calibri"/>
                <a:cs typeface="Calibri"/>
                <a:sym typeface="Calibri"/>
              </a:rPr>
              <a:t>applied, in accordance with Regulation EC 854/2004, by an authorised </a:t>
            </a:r>
            <a:r>
              <a:rPr b="1" lang="en-IE" sz="2200">
                <a:solidFill>
                  <a:srgbClr val="454545"/>
                </a:solidFill>
                <a:latin typeface="Calibri"/>
                <a:ea typeface="Calibri"/>
                <a:cs typeface="Calibri"/>
                <a:sym typeface="Calibri"/>
              </a:rPr>
              <a:t>veterinarian</a:t>
            </a:r>
            <a:r>
              <a:rPr lang="en-IE" sz="2200">
                <a:solidFill>
                  <a:srgbClr val="454545"/>
                </a:solidFill>
                <a:latin typeface="Calibri"/>
                <a:ea typeface="Calibri"/>
                <a:cs typeface="Calibri"/>
                <a:sym typeface="Calibri"/>
              </a:rPr>
              <a:t>. Animal by-products of meat production are the non edible meat materials collected during the slaughter process and must be disposed of appropriately according to EU legislation. </a:t>
            </a:r>
            <a:endParaRPr/>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780" name="Google Shape;780;p38"/>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Animal Husbandry – care and management of animals</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781" name="Google Shape;781;p38"/>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82" name="Google Shape;782;p38"/>
          <p:cNvGrpSpPr/>
          <p:nvPr/>
        </p:nvGrpSpPr>
        <p:grpSpPr>
          <a:xfrm>
            <a:off x="2611177" y="4750584"/>
            <a:ext cx="885933" cy="845986"/>
            <a:chOff x="10407709" y="5371716"/>
            <a:chExt cx="1086136" cy="1037162"/>
          </a:xfrm>
        </p:grpSpPr>
        <p:sp>
          <p:nvSpPr>
            <p:cNvPr id="783" name="Google Shape;783;p3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3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85" name="Google Shape;785;p38"/>
            <p:cNvGrpSpPr/>
            <p:nvPr/>
          </p:nvGrpSpPr>
          <p:grpSpPr>
            <a:xfrm>
              <a:off x="10407709" y="5371716"/>
              <a:ext cx="1086136" cy="1037162"/>
              <a:chOff x="10407709" y="5371716"/>
              <a:chExt cx="1086136" cy="1037162"/>
            </a:xfrm>
          </p:grpSpPr>
          <p:grpSp>
            <p:nvGrpSpPr>
              <p:cNvPr id="786" name="Google Shape;786;p38"/>
              <p:cNvGrpSpPr/>
              <p:nvPr/>
            </p:nvGrpSpPr>
            <p:grpSpPr>
              <a:xfrm>
                <a:off x="10407709" y="5371716"/>
                <a:ext cx="1086136" cy="1037162"/>
                <a:chOff x="10407709" y="5371716"/>
                <a:chExt cx="1086136" cy="1037162"/>
              </a:xfrm>
            </p:grpSpPr>
            <p:sp>
              <p:nvSpPr>
                <p:cNvPr id="787" name="Google Shape;787;p3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8" name="Google Shape;788;p3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9" name="Google Shape;789;p3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90" name="Google Shape;790;p3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3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p3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Exercise:	</a:t>
            </a:r>
            <a:r>
              <a:rPr lang="en-IE" sz="1800"/>
              <a:t>Examine the similarities and differences between Halal and Kosher laws guiding the slaughtering of animals.</a:t>
            </a:r>
            <a:endParaRPr sz="1800"/>
          </a:p>
          <a:p>
            <a:pPr indent="-1255713" lvl="0" marL="1255713" rtl="0" algn="l">
              <a:lnSpc>
                <a:spcPct val="90000"/>
              </a:lnSpc>
              <a:spcBef>
                <a:spcPts val="1000"/>
              </a:spcBef>
              <a:spcAft>
                <a:spcPts val="0"/>
              </a:spcAft>
              <a:buClr>
                <a:srgbClr val="424242"/>
              </a:buClr>
              <a:buSzPts val="1800"/>
              <a:buNone/>
            </a:pPr>
            <a:r>
              <a:t/>
            </a:r>
            <a:endParaRPr b="1" sz="1800"/>
          </a:p>
          <a:p>
            <a:pPr indent="-1255713" lvl="0" marL="1255713" rtl="0" algn="l">
              <a:lnSpc>
                <a:spcPct val="90000"/>
              </a:lnSpc>
              <a:spcBef>
                <a:spcPts val="1000"/>
              </a:spcBef>
              <a:spcAft>
                <a:spcPts val="0"/>
              </a:spcAft>
              <a:buClr>
                <a:srgbClr val="424242"/>
              </a:buClr>
              <a:buSzPts val="1800"/>
              <a:buNone/>
            </a:pPr>
            <a:r>
              <a:rPr b="1" lang="en-IE" sz="1800"/>
              <a:t>Website</a:t>
            </a:r>
            <a:r>
              <a:rPr lang="en-IE" sz="1800"/>
              <a:t>: 	 Animals </a:t>
            </a:r>
            <a:r>
              <a:rPr lang="en-IE" sz="1800" u="sng">
                <a:solidFill>
                  <a:srgbClr val="87AF3F"/>
                </a:solidFill>
                <a:hlinkClick r:id="rId3">
                  <a:extLst>
                    <a:ext uri="{A12FA001-AC4F-418D-AE19-62706E023703}">
                      <ahyp:hlinkClr val="tx"/>
                    </a:ext>
                  </a:extLst>
                </a:hlinkClick>
              </a:rPr>
              <a:t>https://www.teagasc.ie/animals/</a:t>
            </a:r>
            <a:r>
              <a:rPr lang="en-IE" sz="1800">
                <a:solidFill>
                  <a:srgbClr val="87AF3F"/>
                </a:solidFill>
              </a:rPr>
              <a:t>. </a:t>
            </a:r>
            <a:r>
              <a:rPr lang="en-IE" sz="1800"/>
              <a:t>Animal Welfare </a:t>
            </a:r>
            <a:r>
              <a:rPr lang="en-IE" sz="1800" u="sng">
                <a:solidFill>
                  <a:srgbClr val="87AF3F"/>
                </a:solidFill>
                <a:hlinkClick r:id="rId4">
                  <a:extLst>
                    <a:ext uri="{A12FA001-AC4F-418D-AE19-62706E023703}">
                      <ahyp:hlinkClr val="tx"/>
                    </a:ext>
                  </a:extLst>
                </a:hlinkClick>
              </a:rPr>
              <a:t>https://food.ec.europa.eu/animals/animal-welfare/animal-welfare-practice/animal-welfare-farm_en</a:t>
            </a:r>
            <a:r>
              <a:rPr lang="en-IE" sz="1800">
                <a:solidFill>
                  <a:srgbClr val="87AF3F"/>
                </a:solidFill>
              </a:rPr>
              <a:t>. </a:t>
            </a:r>
            <a:r>
              <a:rPr lang="en-IE" sz="1800"/>
              <a:t>Animal welfare heath and husbandry </a:t>
            </a:r>
            <a:r>
              <a:rPr lang="en-IE" sz="1800" u="sng">
                <a:solidFill>
                  <a:srgbClr val="87AF3F"/>
                </a:solidFill>
                <a:hlinkClick r:id="rId5">
                  <a:extLst>
                    <a:ext uri="{A12FA001-AC4F-418D-AE19-62706E023703}">
                      <ahyp:hlinkClr val="tx"/>
                    </a:ext>
                  </a:extLst>
                </a:hlinkClick>
              </a:rPr>
              <a:t>https://www.youtube.com/watch?v=SSTAJ7msu-4</a:t>
            </a:r>
            <a:r>
              <a:rPr lang="en-IE" sz="1800">
                <a:solidFill>
                  <a:srgbClr val="87AF3F"/>
                </a:solidFill>
              </a:rPr>
              <a:t>. </a:t>
            </a:r>
            <a:r>
              <a:rPr lang="en-IE" sz="1800"/>
              <a:t>Slaughter and Stunning </a:t>
            </a:r>
            <a:r>
              <a:rPr lang="en-IE" sz="1800" u="sng">
                <a:solidFill>
                  <a:srgbClr val="87AF3F"/>
                </a:solidFill>
                <a:hlinkClick r:id="rId6">
                  <a:extLst>
                    <a:ext uri="{A12FA001-AC4F-418D-AE19-62706E023703}">
                      <ahyp:hlinkClr val="tx"/>
                    </a:ext>
                  </a:extLst>
                </a:hlinkClick>
              </a:rPr>
              <a:t>https://food.ec.europa.eu/animals/animal-welfare/animal-welfare-practice/slaughter-stunning_en</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YouTube: </a:t>
            </a:r>
            <a:r>
              <a:rPr lang="en-IE" sz="1800"/>
              <a:t>	What does the EU do for animal welfare? </a:t>
            </a:r>
            <a:r>
              <a:rPr lang="en-IE" sz="1800" u="sng">
                <a:solidFill>
                  <a:srgbClr val="87AF3F"/>
                </a:solidFill>
                <a:hlinkClick r:id="rId7">
                  <a:extLst>
                    <a:ext uri="{A12FA001-AC4F-418D-AE19-62706E023703}">
                      <ahyp:hlinkClr val="tx"/>
                    </a:ext>
                  </a:extLst>
                </a:hlinkClick>
              </a:rPr>
              <a:t>https://www.youtube.com/watch?v=RV-p0cKyvDk</a:t>
            </a:r>
            <a:r>
              <a:rPr lang="en-IE" sz="1800">
                <a:solidFill>
                  <a:srgbClr val="87AF3F"/>
                </a:solidFill>
              </a:rPr>
              <a:t>; </a:t>
            </a:r>
            <a:r>
              <a:rPr lang="en-IE" sz="1800"/>
              <a:t>An Introduction To Animal Husbandry </a:t>
            </a:r>
            <a:r>
              <a:rPr lang="en-IE" sz="1800" u="sng">
                <a:solidFill>
                  <a:srgbClr val="87AF3F"/>
                </a:solidFill>
                <a:hlinkClick r:id="rId8">
                  <a:extLst>
                    <a:ext uri="{A12FA001-AC4F-418D-AE19-62706E023703}">
                      <ahyp:hlinkClr val="tx"/>
                    </a:ext>
                  </a:extLst>
                </a:hlinkClick>
              </a:rPr>
              <a:t>https://www.youtube.com/watch?v=RJkViXmMn-s</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Case Study: </a:t>
            </a:r>
            <a:r>
              <a:rPr lang="en-IE" sz="1800"/>
              <a:t>	Orti Generali.   New Urban Trade Sheet: Urban Farmer; Urban Shepard</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Publication: </a:t>
            </a:r>
            <a:r>
              <a:rPr lang="en-IE" sz="1800"/>
              <a:t>	Simonin D. &amp; Gavinelli A., « The European Union legislation on animal welfare: state of play, enforcement and future activities » [PDF file], In: Hild S. &amp; Schweitzer L. (Eds), Animal Welfare: From Science to Law, 2019, pp.59-70.</a:t>
            </a:r>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p>
        </p:txBody>
      </p:sp>
      <p:sp>
        <p:nvSpPr>
          <p:cNvPr id="797" name="Google Shape;797;p3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798" name="Google Shape;798;p3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
          <p:cNvSpPr txBox="1"/>
          <p:nvPr>
            <p:ph idx="1" type="body"/>
          </p:nvPr>
        </p:nvSpPr>
        <p:spPr>
          <a:xfrm>
            <a:off x="898358" y="1882894"/>
            <a:ext cx="4516605" cy="3092213"/>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lt1"/>
              </a:buClr>
              <a:buSzPts val="2400"/>
              <a:buNone/>
            </a:pPr>
            <a:r>
              <a:rPr lang="en-IE"/>
              <a:t>The aim of this module is to develop the skills of adult workers in the development of “Inclusive Sustainable Urban Agriculture” projects to support social and environmental change in the urban environment</a:t>
            </a:r>
            <a:endParaRPr/>
          </a:p>
        </p:txBody>
      </p:sp>
      <p:sp>
        <p:nvSpPr>
          <p:cNvPr id="199" name="Google Shape;199;p4"/>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Introduction</a:t>
            </a:r>
            <a:endParaRPr/>
          </a:p>
          <a:p>
            <a:pPr indent="0" lvl="0" marL="0" rtl="0" algn="l">
              <a:lnSpc>
                <a:spcPct val="90000"/>
              </a:lnSpc>
              <a:spcBef>
                <a:spcPts val="1000"/>
              </a:spcBef>
              <a:spcAft>
                <a:spcPts val="0"/>
              </a:spcAft>
              <a:buClr>
                <a:schemeClr val="lt1"/>
              </a:buClr>
              <a:buSzPts val="3600"/>
              <a:buNone/>
            </a:pPr>
            <a:r>
              <a:t/>
            </a:r>
            <a:endParaRPr/>
          </a:p>
        </p:txBody>
      </p:sp>
      <p:pic>
        <p:nvPicPr>
          <p:cNvPr id="200" name="Google Shape;200;p4"/>
          <p:cNvPicPr preferRelativeResize="0"/>
          <p:nvPr>
            <p:ph idx="3" type="pic"/>
          </p:nvPr>
        </p:nvPicPr>
        <p:blipFill rotWithShape="1">
          <a:blip r:embed="rId3">
            <a:alphaModFix/>
          </a:blip>
          <a:srcRect b="0" l="9681" r="9682"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0"/>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04" name="Google Shape;804;p40"/>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805" name="Google Shape;805;p40"/>
          <p:cNvPicPr preferRelativeResize="0"/>
          <p:nvPr/>
        </p:nvPicPr>
        <p:blipFill rotWithShape="1">
          <a:blip r:embed="rId3">
            <a:alphaModFix/>
          </a:blip>
          <a:srcRect b="0" l="0" r="0" t="0"/>
          <a:stretch/>
        </p:blipFill>
        <p:spPr>
          <a:xfrm>
            <a:off x="3415369" y="520317"/>
            <a:ext cx="5498076" cy="3165248"/>
          </a:xfrm>
          <a:prstGeom prst="rect">
            <a:avLst/>
          </a:prstGeom>
          <a:noFill/>
          <a:ln>
            <a:noFill/>
          </a:ln>
        </p:spPr>
      </p:pic>
      <p:pic>
        <p:nvPicPr>
          <p:cNvPr id="806" name="Google Shape;806;p40"/>
          <p:cNvPicPr preferRelativeResize="0"/>
          <p:nvPr/>
        </p:nvPicPr>
        <p:blipFill rotWithShape="1">
          <a:blip r:embed="rId4">
            <a:alphaModFix/>
          </a:blip>
          <a:srcRect b="0" l="0" r="0" t="0"/>
          <a:stretch/>
        </p:blipFill>
        <p:spPr>
          <a:xfrm>
            <a:off x="6803360" y="1438721"/>
            <a:ext cx="6442388" cy="4831791"/>
          </a:xfrm>
          <a:prstGeom prst="rect">
            <a:avLst/>
          </a:prstGeom>
          <a:noFill/>
          <a:ln>
            <a:noFill/>
          </a:ln>
        </p:spPr>
      </p:pic>
      <p:grpSp>
        <p:nvGrpSpPr>
          <p:cNvPr id="807" name="Google Shape;807;p40"/>
          <p:cNvGrpSpPr/>
          <p:nvPr/>
        </p:nvGrpSpPr>
        <p:grpSpPr>
          <a:xfrm>
            <a:off x="2328072" y="4794279"/>
            <a:ext cx="1196186" cy="1190483"/>
            <a:chOff x="1404139" y="4323606"/>
            <a:chExt cx="1290045" cy="1283894"/>
          </a:xfrm>
        </p:grpSpPr>
        <p:grpSp>
          <p:nvGrpSpPr>
            <p:cNvPr id="808" name="Google Shape;808;p40"/>
            <p:cNvGrpSpPr/>
            <p:nvPr/>
          </p:nvGrpSpPr>
          <p:grpSpPr>
            <a:xfrm>
              <a:off x="1404139" y="4323606"/>
              <a:ext cx="1290045" cy="1283894"/>
              <a:chOff x="8997742" y="2537669"/>
              <a:chExt cx="1290045" cy="1283894"/>
            </a:xfrm>
          </p:grpSpPr>
          <p:sp>
            <p:nvSpPr>
              <p:cNvPr id="809" name="Google Shape;809;p40"/>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0" name="Google Shape;810;p40"/>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40"/>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40"/>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40"/>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40"/>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40"/>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40"/>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7" name="Google Shape;817;p40"/>
            <p:cNvGrpSpPr/>
            <p:nvPr/>
          </p:nvGrpSpPr>
          <p:grpSpPr>
            <a:xfrm>
              <a:off x="2332611" y="4670411"/>
              <a:ext cx="164944" cy="211585"/>
              <a:chOff x="9926214" y="2884474"/>
              <a:chExt cx="164944" cy="211585"/>
            </a:xfrm>
          </p:grpSpPr>
          <p:sp>
            <p:nvSpPr>
              <p:cNvPr id="818" name="Google Shape;818;p40"/>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40"/>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40"/>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821" name="Google Shape;821;p40"/>
          <p:cNvSpPr txBox="1"/>
          <p:nvPr>
            <p:ph idx="1" type="body"/>
          </p:nvPr>
        </p:nvSpPr>
        <p:spPr>
          <a:xfrm>
            <a:off x="3497110" y="3463413"/>
            <a:ext cx="2959961" cy="463438"/>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24242"/>
                </a:solidFill>
              </a:rPr>
              <a:t>Typical bee hive</a:t>
            </a:r>
            <a:endParaRPr sz="2200">
              <a:solidFill>
                <a:srgbClr val="424242"/>
              </a:solidFill>
            </a:endParaRPr>
          </a:p>
        </p:txBody>
      </p:sp>
      <p:sp>
        <p:nvSpPr>
          <p:cNvPr id="822" name="Google Shape;822;p40"/>
          <p:cNvSpPr txBox="1"/>
          <p:nvPr/>
        </p:nvSpPr>
        <p:spPr>
          <a:xfrm>
            <a:off x="7061551" y="5679702"/>
            <a:ext cx="3106853" cy="39583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0909"/>
              </a:lnSpc>
              <a:spcBef>
                <a:spcPts val="0"/>
              </a:spcBef>
              <a:spcAft>
                <a:spcPts val="0"/>
              </a:spcAft>
              <a:buClr>
                <a:srgbClr val="E8A116"/>
              </a:buClr>
              <a:buSzPts val="2200"/>
              <a:buFont typeface="Arial"/>
              <a:buChar char="•"/>
            </a:pPr>
            <a:r>
              <a:rPr b="0" i="0" lang="en-IE" sz="2200">
                <a:solidFill>
                  <a:srgbClr val="424242"/>
                </a:solidFill>
                <a:latin typeface="Calibri"/>
                <a:ea typeface="Calibri"/>
                <a:cs typeface="Calibri"/>
                <a:sym typeface="Calibri"/>
              </a:rPr>
              <a:t>Honey Extraction</a:t>
            </a:r>
            <a:endParaRPr b="0" i="0" sz="2200">
              <a:solidFill>
                <a:srgbClr val="42424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41"/>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E8A116"/>
              </a:buClr>
              <a:buSzPts val="2400"/>
              <a:buNone/>
            </a:pPr>
            <a:r>
              <a:rPr b="1" lang="en-IE" sz="2400">
                <a:solidFill>
                  <a:srgbClr val="424242"/>
                </a:solidFill>
              </a:rPr>
              <a:t>Honey bees </a:t>
            </a:r>
            <a:r>
              <a:rPr lang="en-IE" sz="2400">
                <a:solidFill>
                  <a:srgbClr val="424242"/>
                </a:solidFill>
              </a:rPr>
              <a:t>(</a:t>
            </a:r>
            <a:r>
              <a:rPr i="1" lang="en-IE" sz="2400">
                <a:solidFill>
                  <a:srgbClr val="424242"/>
                </a:solidFill>
              </a:rPr>
              <a:t>Apis mellifera</a:t>
            </a:r>
            <a:r>
              <a:rPr lang="en-IE" sz="2400">
                <a:solidFill>
                  <a:srgbClr val="424242"/>
                </a:solidFill>
              </a:rPr>
              <a:t>) are essential pollinators of farmed and natural landscapes, without which the productivity of around </a:t>
            </a:r>
            <a:r>
              <a:rPr b="1" lang="en-IE" sz="2400">
                <a:solidFill>
                  <a:srgbClr val="424242"/>
                </a:solidFill>
              </a:rPr>
              <a:t>80% of food crops </a:t>
            </a:r>
            <a:r>
              <a:rPr lang="en-IE" sz="2400">
                <a:solidFill>
                  <a:srgbClr val="424242"/>
                </a:solidFill>
              </a:rPr>
              <a:t>would be seriously compromised. The beekeeping sector is regulated by EU and national legislation. Under this legislation, bees are subject to veterinary inspection for certain notifiable </a:t>
            </a:r>
            <a:r>
              <a:rPr b="1" lang="en-IE" sz="2400">
                <a:solidFill>
                  <a:srgbClr val="424242"/>
                </a:solidFill>
              </a:rPr>
              <a:t>pests</a:t>
            </a:r>
            <a:r>
              <a:rPr lang="en-IE" sz="2400">
                <a:solidFill>
                  <a:srgbClr val="424242"/>
                </a:solidFill>
              </a:rPr>
              <a:t> and diseases including:  American Foul Brood Disease (AFB), European Foul Brood Disease (EFB), Small Hive Beetle (SHB) and the Tropilaelaps mite. The Asian Hornet is not a notifiable pest, however it is a serious pest which arrived in Europe in 2004. Never introduce bees from another region as this is how diseases spread. Primary production includes the production of honey, which is designated as a food of animal origin (Regulation EC No 853/2004). Wear proper PPE to avoid getting tung.</a:t>
            </a:r>
            <a:endParaRPr/>
          </a:p>
          <a:p>
            <a:pPr indent="0" lvl="0" marL="0" rtl="0" algn="just">
              <a:lnSpc>
                <a:spcPct val="112727"/>
              </a:lnSpc>
              <a:spcBef>
                <a:spcPts val="0"/>
              </a:spcBef>
              <a:spcAft>
                <a:spcPts val="0"/>
              </a:spcAft>
              <a:buClr>
                <a:srgbClr val="E8A116"/>
              </a:buClr>
              <a:buSzPts val="2200"/>
              <a:buNone/>
            </a:pPr>
            <a:r>
              <a:t/>
            </a:r>
            <a:endParaRPr sz="2200">
              <a:solidFill>
                <a:srgbClr val="424242"/>
              </a:solidFill>
              <a:latin typeface="Calibri"/>
              <a:ea typeface="Calibri"/>
              <a:cs typeface="Calibri"/>
              <a:sym typeface="Calibri"/>
            </a:endParaRPr>
          </a:p>
        </p:txBody>
      </p:sp>
      <p:sp>
        <p:nvSpPr>
          <p:cNvPr id="828" name="Google Shape;828;p41"/>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29" name="Google Shape;829;p4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30" name="Google Shape;830;p41"/>
          <p:cNvGrpSpPr/>
          <p:nvPr/>
        </p:nvGrpSpPr>
        <p:grpSpPr>
          <a:xfrm>
            <a:off x="2328072" y="4794279"/>
            <a:ext cx="1196186" cy="1190483"/>
            <a:chOff x="1404139" y="4323606"/>
            <a:chExt cx="1290045" cy="1283894"/>
          </a:xfrm>
        </p:grpSpPr>
        <p:grpSp>
          <p:nvGrpSpPr>
            <p:cNvPr id="831" name="Google Shape;831;p41"/>
            <p:cNvGrpSpPr/>
            <p:nvPr/>
          </p:nvGrpSpPr>
          <p:grpSpPr>
            <a:xfrm>
              <a:off x="1404139" y="4323606"/>
              <a:ext cx="1290045" cy="1283894"/>
              <a:chOff x="8997742" y="2537669"/>
              <a:chExt cx="1290045" cy="1283894"/>
            </a:xfrm>
          </p:grpSpPr>
          <p:sp>
            <p:nvSpPr>
              <p:cNvPr id="832" name="Google Shape;832;p41"/>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41"/>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4" name="Google Shape;834;p41"/>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5" name="Google Shape;835;p41"/>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41"/>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41"/>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41"/>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41"/>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0" name="Google Shape;840;p41"/>
            <p:cNvGrpSpPr/>
            <p:nvPr/>
          </p:nvGrpSpPr>
          <p:grpSpPr>
            <a:xfrm>
              <a:off x="2332611" y="4670411"/>
              <a:ext cx="164944" cy="211585"/>
              <a:chOff x="9926214" y="2884474"/>
              <a:chExt cx="164944" cy="211585"/>
            </a:xfrm>
          </p:grpSpPr>
          <p:sp>
            <p:nvSpPr>
              <p:cNvPr id="841" name="Google Shape;841;p41"/>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41"/>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3" name="Google Shape;843;p41"/>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42"/>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b="1" lang="en-IE" sz="2400">
                <a:solidFill>
                  <a:srgbClr val="424242"/>
                </a:solidFill>
              </a:rPr>
              <a:t>Buzz words!</a:t>
            </a:r>
            <a:r>
              <a:rPr lang="en-IE" sz="2400">
                <a:solidFill>
                  <a:srgbClr val="424242"/>
                </a:solidFill>
              </a:rPr>
              <a:t> The place where bees are kept is called an </a:t>
            </a:r>
            <a:r>
              <a:rPr b="1" lang="en-IE" sz="2400">
                <a:solidFill>
                  <a:srgbClr val="424242"/>
                </a:solidFill>
              </a:rPr>
              <a:t>apiary</a:t>
            </a:r>
            <a:r>
              <a:rPr lang="en-IE" sz="2400">
                <a:solidFill>
                  <a:srgbClr val="424242"/>
                </a:solidFill>
              </a:rPr>
              <a:t>. The </a:t>
            </a:r>
            <a:r>
              <a:rPr b="1" lang="en-IE" sz="2400">
                <a:solidFill>
                  <a:srgbClr val="424242"/>
                </a:solidFill>
              </a:rPr>
              <a:t>Queen </a:t>
            </a:r>
            <a:r>
              <a:rPr lang="en-IE" sz="2400">
                <a:solidFill>
                  <a:srgbClr val="424242"/>
                </a:solidFill>
              </a:rPr>
              <a:t>is the one and only egg-laying female bee who always stays in the brood box, living from 2 to 5 years. She can produce up to 2000 eggs per day. A </a:t>
            </a:r>
            <a:r>
              <a:rPr b="1" lang="en-IE" sz="2400">
                <a:solidFill>
                  <a:srgbClr val="424242"/>
                </a:solidFill>
              </a:rPr>
              <a:t>drone</a:t>
            </a:r>
            <a:r>
              <a:rPr lang="en-IE" sz="2400">
                <a:solidFill>
                  <a:srgbClr val="424242"/>
                </a:solidFill>
              </a:rPr>
              <a:t> is a male bee whose sole purpose is to mate with the Queen – they don't work or make honey. The </a:t>
            </a:r>
            <a:r>
              <a:rPr b="1" lang="en-IE" sz="2400">
                <a:solidFill>
                  <a:srgbClr val="424242"/>
                </a:solidFill>
              </a:rPr>
              <a:t>worker bee</a:t>
            </a:r>
            <a:r>
              <a:rPr lang="en-IE" sz="2400">
                <a:solidFill>
                  <a:srgbClr val="424242"/>
                </a:solidFill>
              </a:rPr>
              <a:t> is the female bee that collects </a:t>
            </a:r>
            <a:r>
              <a:rPr b="1" lang="en-IE" sz="2400">
                <a:solidFill>
                  <a:srgbClr val="424242"/>
                </a:solidFill>
              </a:rPr>
              <a:t>pollen</a:t>
            </a:r>
            <a:r>
              <a:rPr lang="en-IE" sz="2400">
                <a:solidFill>
                  <a:srgbClr val="424242"/>
                </a:solidFill>
              </a:rPr>
              <a:t> (protein rich) and </a:t>
            </a:r>
            <a:r>
              <a:rPr b="1" lang="en-IE" sz="2400">
                <a:solidFill>
                  <a:srgbClr val="424242"/>
                </a:solidFill>
              </a:rPr>
              <a:t>nectar</a:t>
            </a:r>
            <a:r>
              <a:rPr lang="en-IE" sz="2400">
                <a:solidFill>
                  <a:srgbClr val="424242"/>
                </a:solidFill>
              </a:rPr>
              <a:t> (carbohydrates) from flowers. The worker bee secretes </a:t>
            </a:r>
            <a:r>
              <a:rPr b="1" lang="en-IE" sz="2400">
                <a:solidFill>
                  <a:srgbClr val="424242"/>
                </a:solidFill>
              </a:rPr>
              <a:t>royal jelly, </a:t>
            </a:r>
            <a:r>
              <a:rPr lang="en-IE" sz="2400">
                <a:solidFill>
                  <a:srgbClr val="424242"/>
                </a:solidFill>
              </a:rPr>
              <a:t>a</a:t>
            </a:r>
            <a:r>
              <a:rPr b="1" lang="en-IE" sz="2400">
                <a:solidFill>
                  <a:srgbClr val="424242"/>
                </a:solidFill>
              </a:rPr>
              <a:t> </a:t>
            </a:r>
            <a:r>
              <a:rPr lang="en-IE" sz="2400">
                <a:solidFill>
                  <a:srgbClr val="424242"/>
                </a:solidFill>
              </a:rPr>
              <a:t>protein and sugar rich gel, to feed </a:t>
            </a:r>
            <a:r>
              <a:rPr b="1" lang="en-IE" sz="2400">
                <a:solidFill>
                  <a:srgbClr val="424242"/>
                </a:solidFill>
              </a:rPr>
              <a:t>larvae</a:t>
            </a:r>
            <a:r>
              <a:rPr lang="en-IE" sz="2400">
                <a:solidFill>
                  <a:srgbClr val="424242"/>
                </a:solidFill>
              </a:rPr>
              <a:t> (the young that hatch from the eggs) and the queen bee. Workers also secrete wax which is used to build their nest in the bee box. Drones and workers are feed on regurgitated nectar, and pollen. Pollen and regurgitated nectar, which reacts with enzymes secreted by the honey bee, gets stored in wax honeycomb cells to ripen and mature where it gets thicker over time. </a:t>
            </a:r>
            <a:endParaRPr/>
          </a:p>
        </p:txBody>
      </p:sp>
      <p:sp>
        <p:nvSpPr>
          <p:cNvPr id="849" name="Google Shape;849;p42"/>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50" name="Google Shape;850;p42"/>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51" name="Google Shape;851;p42"/>
          <p:cNvGrpSpPr/>
          <p:nvPr/>
        </p:nvGrpSpPr>
        <p:grpSpPr>
          <a:xfrm>
            <a:off x="2328072" y="4794279"/>
            <a:ext cx="1196186" cy="1190483"/>
            <a:chOff x="1404139" y="4323606"/>
            <a:chExt cx="1290045" cy="1283894"/>
          </a:xfrm>
        </p:grpSpPr>
        <p:grpSp>
          <p:nvGrpSpPr>
            <p:cNvPr id="852" name="Google Shape;852;p42"/>
            <p:cNvGrpSpPr/>
            <p:nvPr/>
          </p:nvGrpSpPr>
          <p:grpSpPr>
            <a:xfrm>
              <a:off x="1404139" y="4323606"/>
              <a:ext cx="1290045" cy="1283894"/>
              <a:chOff x="8997742" y="2537669"/>
              <a:chExt cx="1290045" cy="1283894"/>
            </a:xfrm>
          </p:grpSpPr>
          <p:sp>
            <p:nvSpPr>
              <p:cNvPr id="853" name="Google Shape;853;p42"/>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42"/>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42"/>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42"/>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42"/>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42"/>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42"/>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42"/>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1" name="Google Shape;861;p42"/>
            <p:cNvGrpSpPr/>
            <p:nvPr/>
          </p:nvGrpSpPr>
          <p:grpSpPr>
            <a:xfrm>
              <a:off x="2332611" y="4670411"/>
              <a:ext cx="164944" cy="211585"/>
              <a:chOff x="9926214" y="2884474"/>
              <a:chExt cx="164944" cy="211585"/>
            </a:xfrm>
          </p:grpSpPr>
          <p:sp>
            <p:nvSpPr>
              <p:cNvPr id="862" name="Google Shape;862;p42"/>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42"/>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42"/>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43"/>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Once these cells have been capped with wax, the honey is ready. This honey is a food store for the bee colony to eat through out the winter or can be harvested by the bee keeper. See Directive 2014/63EU for composition and labelling of honey. A</a:t>
            </a:r>
            <a:r>
              <a:rPr b="1" lang="en-IE" sz="2400">
                <a:solidFill>
                  <a:srgbClr val="424242"/>
                </a:solidFill>
              </a:rPr>
              <a:t> bee smoker is </a:t>
            </a:r>
            <a:r>
              <a:rPr lang="en-IE" sz="2400">
                <a:solidFill>
                  <a:srgbClr val="424242"/>
                </a:solidFill>
              </a:rPr>
              <a:t>used by beekeepers to mask the bee pheromones and therefore keeps bees calm when opening and lifting honey combs from the hive. </a:t>
            </a:r>
            <a:r>
              <a:rPr b="1" lang="en-IE" sz="2400">
                <a:solidFill>
                  <a:srgbClr val="424242"/>
                </a:solidFill>
              </a:rPr>
              <a:t>Beeswax</a:t>
            </a:r>
            <a:r>
              <a:rPr lang="en-IE" sz="2400">
                <a:solidFill>
                  <a:srgbClr val="424242"/>
                </a:solidFill>
              </a:rPr>
              <a:t> can be made from the wax cappings of the honeycomb. Try to encourage the community to grow </a:t>
            </a:r>
            <a:r>
              <a:rPr b="1" lang="en-IE" sz="2400">
                <a:solidFill>
                  <a:srgbClr val="424242"/>
                </a:solidFill>
              </a:rPr>
              <a:t>pollinator plants </a:t>
            </a:r>
            <a:r>
              <a:rPr lang="en-IE" sz="2400">
                <a:solidFill>
                  <a:srgbClr val="424242"/>
                </a:solidFill>
              </a:rPr>
              <a:t>that attract bees at different seasons for bees to forage. Bees typically collect nectar from flowers within a 6 km radius. </a:t>
            </a:r>
            <a:r>
              <a:rPr b="1" lang="en-IE" sz="2400">
                <a:solidFill>
                  <a:srgbClr val="424242"/>
                </a:solidFill>
              </a:rPr>
              <a:t>Pesticides </a:t>
            </a:r>
            <a:r>
              <a:rPr lang="en-IE" sz="2400">
                <a:solidFill>
                  <a:srgbClr val="424242"/>
                </a:solidFill>
              </a:rPr>
              <a:t>can be toxic to bees</a:t>
            </a:r>
            <a:r>
              <a:rPr b="1" lang="en-IE" sz="2400">
                <a:solidFill>
                  <a:srgbClr val="424242"/>
                </a:solidFill>
              </a:rPr>
              <a:t>. </a:t>
            </a:r>
            <a:r>
              <a:rPr lang="en-IE" sz="2400">
                <a:solidFill>
                  <a:srgbClr val="424242"/>
                </a:solidFill>
              </a:rPr>
              <a:t>Herbicides and fungicides are generally non-toxic to bees. When the bee hive gets too crowded, or the queen gets too old, the queen leaves the hive with about half of the worker bees  – this is called a bee </a:t>
            </a:r>
            <a:r>
              <a:rPr b="1" lang="en-IE" sz="2400">
                <a:solidFill>
                  <a:srgbClr val="424242"/>
                </a:solidFill>
              </a:rPr>
              <a:t>swarm</a:t>
            </a:r>
            <a:r>
              <a:rPr lang="en-IE" sz="2400">
                <a:solidFill>
                  <a:srgbClr val="424242"/>
                </a:solidFill>
              </a:rPr>
              <a:t>. </a:t>
            </a:r>
            <a:endParaRPr/>
          </a:p>
        </p:txBody>
      </p:sp>
      <p:sp>
        <p:nvSpPr>
          <p:cNvPr id="870" name="Google Shape;870;p43"/>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71" name="Google Shape;871;p43"/>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72" name="Google Shape;872;p43"/>
          <p:cNvGrpSpPr/>
          <p:nvPr/>
        </p:nvGrpSpPr>
        <p:grpSpPr>
          <a:xfrm>
            <a:off x="2328072" y="4794279"/>
            <a:ext cx="1196186" cy="1190483"/>
            <a:chOff x="1404139" y="4323606"/>
            <a:chExt cx="1290045" cy="1283894"/>
          </a:xfrm>
        </p:grpSpPr>
        <p:grpSp>
          <p:nvGrpSpPr>
            <p:cNvPr id="873" name="Google Shape;873;p43"/>
            <p:cNvGrpSpPr/>
            <p:nvPr/>
          </p:nvGrpSpPr>
          <p:grpSpPr>
            <a:xfrm>
              <a:off x="1404139" y="4323606"/>
              <a:ext cx="1290045" cy="1283894"/>
              <a:chOff x="8997742" y="2537669"/>
              <a:chExt cx="1290045" cy="1283894"/>
            </a:xfrm>
          </p:grpSpPr>
          <p:sp>
            <p:nvSpPr>
              <p:cNvPr id="874" name="Google Shape;874;p43"/>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43"/>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43"/>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43"/>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43"/>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43"/>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43"/>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43"/>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2" name="Google Shape;882;p43"/>
            <p:cNvGrpSpPr/>
            <p:nvPr/>
          </p:nvGrpSpPr>
          <p:grpSpPr>
            <a:xfrm>
              <a:off x="2332611" y="4670411"/>
              <a:ext cx="164944" cy="211585"/>
              <a:chOff x="9926214" y="2884474"/>
              <a:chExt cx="164944" cy="211585"/>
            </a:xfrm>
          </p:grpSpPr>
          <p:sp>
            <p:nvSpPr>
              <p:cNvPr id="883" name="Google Shape;883;p43"/>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43"/>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5" name="Google Shape;885;p43"/>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44"/>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The remaining bees stay behind and nurture a new queen bee. Its important to check your hive to ensure there is sufficient room in the box and to remove queen cells  to avoid swarming. </a:t>
            </a:r>
            <a:endParaRPr/>
          </a:p>
          <a:p>
            <a:pPr indent="-12700" lvl="0" marL="12700" rtl="0" algn="just">
              <a:lnSpc>
                <a:spcPct val="100000"/>
              </a:lnSpc>
              <a:spcBef>
                <a:spcPts val="0"/>
              </a:spcBef>
              <a:spcAft>
                <a:spcPts val="0"/>
              </a:spcAft>
              <a:buClr>
                <a:srgbClr val="086575"/>
              </a:buClr>
              <a:buSzPts val="800"/>
              <a:buNone/>
            </a:pPr>
            <a:r>
              <a:t/>
            </a:r>
            <a:endParaRPr sz="800">
              <a:solidFill>
                <a:srgbClr val="424242"/>
              </a:solidFill>
            </a:endParaRPr>
          </a:p>
          <a:p>
            <a:pPr indent="-12700" lvl="0" marL="12700" rtl="0" algn="just">
              <a:lnSpc>
                <a:spcPct val="103333"/>
              </a:lnSpc>
              <a:spcBef>
                <a:spcPts val="0"/>
              </a:spcBef>
              <a:spcAft>
                <a:spcPts val="0"/>
              </a:spcAft>
              <a:buClr>
                <a:srgbClr val="424242"/>
              </a:buClr>
              <a:buSzPts val="2400"/>
              <a:buNone/>
            </a:pPr>
            <a:r>
              <a:rPr b="1" lang="en-IE" sz="2400">
                <a:solidFill>
                  <a:srgbClr val="424242"/>
                </a:solidFill>
              </a:rPr>
              <a:t>Honey Extraction: </a:t>
            </a:r>
            <a:r>
              <a:rPr lang="en-IE" sz="2400">
                <a:solidFill>
                  <a:srgbClr val="424242"/>
                </a:solidFill>
              </a:rPr>
              <a:t>Honey is normally extracted from honeycomb using machines that ‘spin’ the frames. The frames must first be uncapped, which removes the protective wax cap from the top of the honeycomb. The extraction machines use centrifugal forces to spin the honey from the frames. Depending on scale, both aspects can be automated; however, there is a still a high level of labour required. Honey will naturally set and will likely require warming in a dedicated unit for several days prior to bottling. Honey extraction and processing needs to be carried out in sanitary conditions. Food safety regulations are applied to honey throughout the EU. </a:t>
            </a:r>
            <a:endParaRPr/>
          </a:p>
          <a:p>
            <a:pPr indent="-12700" lvl="0" marL="12700" rtl="0" algn="just">
              <a:lnSpc>
                <a:spcPct val="103333"/>
              </a:lnSpc>
              <a:spcBef>
                <a:spcPts val="0"/>
              </a:spcBef>
              <a:spcAft>
                <a:spcPts val="0"/>
              </a:spcAft>
              <a:buClr>
                <a:srgbClr val="086575"/>
              </a:buClr>
              <a:buSzPts val="2400"/>
              <a:buNone/>
            </a:pPr>
            <a:r>
              <a:t/>
            </a:r>
            <a:endParaRPr sz="2400">
              <a:solidFill>
                <a:srgbClr val="424242"/>
              </a:solidFill>
            </a:endParaRPr>
          </a:p>
          <a:p>
            <a:pPr indent="-12700" lvl="0" marL="12700" rtl="0" algn="just">
              <a:lnSpc>
                <a:spcPct val="103333"/>
              </a:lnSpc>
              <a:spcBef>
                <a:spcPts val="0"/>
              </a:spcBef>
              <a:spcAft>
                <a:spcPts val="0"/>
              </a:spcAft>
              <a:buClr>
                <a:srgbClr val="086575"/>
              </a:buClr>
              <a:buSzPts val="2400"/>
              <a:buNone/>
            </a:pPr>
            <a:r>
              <a:t/>
            </a:r>
            <a:endParaRPr sz="2400">
              <a:solidFill>
                <a:srgbClr val="424242"/>
              </a:solidFill>
            </a:endParaRPr>
          </a:p>
        </p:txBody>
      </p:sp>
      <p:sp>
        <p:nvSpPr>
          <p:cNvPr id="891" name="Google Shape;891;p44"/>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92" name="Google Shape;892;p44"/>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93" name="Google Shape;893;p44"/>
          <p:cNvGrpSpPr/>
          <p:nvPr/>
        </p:nvGrpSpPr>
        <p:grpSpPr>
          <a:xfrm>
            <a:off x="2328072" y="4794279"/>
            <a:ext cx="1196186" cy="1190483"/>
            <a:chOff x="1404139" y="4323606"/>
            <a:chExt cx="1290045" cy="1283894"/>
          </a:xfrm>
        </p:grpSpPr>
        <p:grpSp>
          <p:nvGrpSpPr>
            <p:cNvPr id="894" name="Google Shape;894;p44"/>
            <p:cNvGrpSpPr/>
            <p:nvPr/>
          </p:nvGrpSpPr>
          <p:grpSpPr>
            <a:xfrm>
              <a:off x="1404139" y="4323606"/>
              <a:ext cx="1290045" cy="1283894"/>
              <a:chOff x="8997742" y="2537669"/>
              <a:chExt cx="1290045" cy="1283894"/>
            </a:xfrm>
          </p:grpSpPr>
          <p:sp>
            <p:nvSpPr>
              <p:cNvPr id="895" name="Google Shape;895;p44"/>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44"/>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44"/>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8" name="Google Shape;898;p44"/>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44"/>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44"/>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44"/>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44"/>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3" name="Google Shape;903;p44"/>
            <p:cNvGrpSpPr/>
            <p:nvPr/>
          </p:nvGrpSpPr>
          <p:grpSpPr>
            <a:xfrm>
              <a:off x="2332611" y="4670411"/>
              <a:ext cx="164944" cy="211585"/>
              <a:chOff x="9926214" y="2884474"/>
              <a:chExt cx="164944" cy="211585"/>
            </a:xfrm>
          </p:grpSpPr>
          <p:sp>
            <p:nvSpPr>
              <p:cNvPr id="904" name="Google Shape;904;p44"/>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44"/>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44"/>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4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p45"/>
          <p:cNvSpPr txBox="1"/>
          <p:nvPr>
            <p:ph idx="1" type="body"/>
          </p:nvPr>
        </p:nvSpPr>
        <p:spPr>
          <a:xfrm>
            <a:off x="582130" y="1394033"/>
            <a:ext cx="11405082" cy="4995245"/>
          </a:xfrm>
          <a:prstGeom prst="rect">
            <a:avLst/>
          </a:prstGeom>
          <a:noFill/>
          <a:ln>
            <a:noFill/>
          </a:ln>
        </p:spPr>
        <p:txBody>
          <a:bodyPr anchorCtr="0" anchor="t" bIns="45700" lIns="91425" spcFirstLastPara="1" rIns="91425" wrap="square" tIns="45700">
            <a:noAutofit/>
          </a:bodyPr>
          <a:lstStyle/>
          <a:p>
            <a:pPr indent="-1212850" lvl="0" marL="1212850" rtl="0" algn="l">
              <a:lnSpc>
                <a:spcPct val="120000"/>
              </a:lnSpc>
              <a:spcBef>
                <a:spcPts val="0"/>
              </a:spcBef>
              <a:spcAft>
                <a:spcPts val="0"/>
              </a:spcAft>
              <a:buClr>
                <a:srgbClr val="424242"/>
              </a:buClr>
              <a:buSzPts val="1800"/>
              <a:buNone/>
            </a:pPr>
            <a:r>
              <a:rPr b="1" lang="en-IE" sz="1800"/>
              <a:t>Exercise:	</a:t>
            </a:r>
            <a:r>
              <a:rPr lang="en-IE" sz="1800"/>
              <a:t>Put together a list of 8 pollinator plants that are suitable for growing in your urban farm; Choose two plants that flower in each season.</a:t>
            </a:r>
            <a:endParaRPr sz="1800"/>
          </a:p>
          <a:p>
            <a:pPr indent="-1212850" lvl="0" marL="1212850" rtl="0" algn="l">
              <a:lnSpc>
                <a:spcPct val="120000"/>
              </a:lnSpc>
              <a:spcBef>
                <a:spcPts val="0"/>
              </a:spcBef>
              <a:spcAft>
                <a:spcPts val="0"/>
              </a:spcAft>
              <a:buClr>
                <a:srgbClr val="424242"/>
              </a:buClr>
              <a:buSzPts val="1800"/>
              <a:buNone/>
            </a:pPr>
            <a:r>
              <a:t/>
            </a:r>
            <a:endParaRPr b="1" sz="1800"/>
          </a:p>
          <a:p>
            <a:pPr indent="-1212850" lvl="0" marL="1212850" rtl="0" algn="l">
              <a:lnSpc>
                <a:spcPct val="120000"/>
              </a:lnSpc>
              <a:spcBef>
                <a:spcPts val="0"/>
              </a:spcBef>
              <a:spcAft>
                <a:spcPts val="0"/>
              </a:spcAft>
              <a:buClr>
                <a:srgbClr val="424242"/>
              </a:buClr>
              <a:buSzPts val="1800"/>
              <a:buNone/>
            </a:pPr>
            <a:r>
              <a:rPr b="1" lang="en-IE" sz="1800"/>
              <a:t>Website</a:t>
            </a:r>
            <a:r>
              <a:rPr lang="en-IE" sz="1800"/>
              <a:t>:</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https://pollinators.ie</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https://irishbeekeeping.ie</a:t>
            </a:r>
            <a:r>
              <a:rPr lang="en-IE" sz="1800">
                <a:solidFill>
                  <a:srgbClr val="87AF3F"/>
                </a:solidFill>
              </a:rPr>
              <a:t>. </a:t>
            </a:r>
            <a:r>
              <a:rPr lang="en-IE" sz="1800" u="sng">
                <a:solidFill>
                  <a:srgbClr val="87AF3F"/>
                </a:solidFill>
                <a:hlinkClick r:id="rId5">
                  <a:extLst>
                    <a:ext uri="{A12FA001-AC4F-418D-AE19-62706E023703}">
                      <ahyp:hlinkClr val="tx"/>
                    </a:ext>
                  </a:extLst>
                </a:hlinkClick>
              </a:rPr>
              <a:t>https://www.honeybeesonline.com</a:t>
            </a:r>
            <a:r>
              <a:rPr lang="en-IE" sz="1800">
                <a:solidFill>
                  <a:srgbClr val="87AF3F"/>
                </a:solidFill>
              </a:rPr>
              <a:t>. </a:t>
            </a:r>
            <a:r>
              <a:rPr lang="en-IE" sz="1800" u="sng">
                <a:solidFill>
                  <a:srgbClr val="87AF3F"/>
                </a:solidFill>
                <a:hlinkClick r:id="rId6">
                  <a:extLst>
                    <a:ext uri="{A12FA001-AC4F-418D-AE19-62706E023703}">
                      <ahyp:hlinkClr val="tx"/>
                    </a:ext>
                  </a:extLst>
                </a:hlinkClick>
              </a:rPr>
              <a:t>www.boomtreebees.com</a:t>
            </a:r>
            <a:r>
              <a:rPr lang="en-IE" sz="1800">
                <a:solidFill>
                  <a:srgbClr val="87AF3F"/>
                </a:solidFill>
              </a:rPr>
              <a:t>.  </a:t>
            </a:r>
            <a:r>
              <a:rPr lang="en-IE" sz="1800"/>
              <a:t>Bee Keeping &amp; Honey </a:t>
            </a:r>
            <a:r>
              <a:rPr lang="en-IE" sz="1800" u="sng">
                <a:solidFill>
                  <a:srgbClr val="87AF3F"/>
                </a:solidFill>
                <a:hlinkClick r:id="rId7">
                  <a:extLst>
                    <a:ext uri="{A12FA001-AC4F-418D-AE19-62706E023703}">
                      <ahyp:hlinkClr val="tx"/>
                    </a:ext>
                  </a:extLst>
                </a:hlinkClick>
              </a:rPr>
              <a:t>https://www.gov.ie/en/publication/9e1ff-beekeeping-honey/</a:t>
            </a:r>
            <a:r>
              <a:rPr lang="en-IE" sz="1800">
                <a:solidFill>
                  <a:srgbClr val="87AF3F"/>
                </a:solidFill>
              </a:rPr>
              <a:t> </a:t>
            </a:r>
            <a:r>
              <a:rPr lang="en-IE" sz="1800"/>
              <a:t>. Bee Keeping and Honey Production: </a:t>
            </a:r>
            <a:r>
              <a:rPr lang="en-IE" sz="1800" u="sng">
                <a:solidFill>
                  <a:srgbClr val="87AF3F"/>
                </a:solidFill>
                <a:hlinkClick r:id="rId8">
                  <a:extLst>
                    <a:ext uri="{A12FA001-AC4F-418D-AE19-62706E023703}">
                      <ahyp:hlinkClr val="tx"/>
                    </a:ext>
                  </a:extLst>
                </a:hlinkClick>
              </a:rPr>
              <a:t>https://www.teagasc.ie/media/website/rural-economy/rural-development/diversification/8-Bee-Keeping-and-Honey-Production.pdf</a:t>
            </a:r>
            <a:r>
              <a:rPr lang="en-IE" sz="1800">
                <a:solidFill>
                  <a:srgbClr val="87AF3F"/>
                </a:solidFill>
              </a:rPr>
              <a:t>. </a:t>
            </a:r>
            <a:r>
              <a:rPr lang="en-IE" sz="1800"/>
              <a:t>Products of animal origin for human consumption </a:t>
            </a:r>
            <a:r>
              <a:rPr lang="en-IE" sz="1800" u="sng">
                <a:solidFill>
                  <a:srgbClr val="87AF3F"/>
                </a:solidFill>
                <a:hlinkClick r:id="rId9">
                  <a:extLst>
                    <a:ext uri="{A12FA001-AC4F-418D-AE19-62706E023703}">
                      <ahyp:hlinkClr val="tx"/>
                    </a:ext>
                  </a:extLst>
                </a:hlinkClick>
              </a:rPr>
              <a:t>https://food.ec.europa.eu/animals/animal-products-movements/products-animal-origin-human-consumption_en</a:t>
            </a:r>
            <a:r>
              <a:rPr lang="en-IE" sz="1800">
                <a:solidFill>
                  <a:srgbClr val="87AF3F"/>
                </a:solidFill>
              </a:rPr>
              <a:t>. </a:t>
            </a:r>
            <a:r>
              <a:rPr lang="en-IE" sz="1800" u="sng">
                <a:solidFill>
                  <a:srgbClr val="87AF3F"/>
                </a:solidFill>
                <a:hlinkClick r:id="rId10">
                  <a:extLst>
                    <a:ext uri="{A12FA001-AC4F-418D-AE19-62706E023703}">
                      <ahyp:hlinkClr val="tx"/>
                    </a:ext>
                  </a:extLst>
                </a:hlinkClick>
              </a:rPr>
              <a:t>https://bees.techno-science.ca/</a:t>
            </a:r>
            <a:r>
              <a:rPr lang="en-IE" sz="1800">
                <a:solidFill>
                  <a:srgbClr val="87AF3F"/>
                </a:solidFill>
              </a:rPr>
              <a:t>. </a:t>
            </a:r>
            <a:r>
              <a:rPr lang="en-IE" sz="1800"/>
              <a:t>How do bees make honey </a:t>
            </a:r>
            <a:r>
              <a:rPr lang="en-IE" sz="1800" u="sng">
                <a:solidFill>
                  <a:srgbClr val="87AF3F"/>
                </a:solidFill>
                <a:hlinkClick r:id="rId11">
                  <a:extLst>
                    <a:ext uri="{A12FA001-AC4F-418D-AE19-62706E023703}">
                      <ahyp:hlinkClr val="tx"/>
                    </a:ext>
                  </a:extLst>
                </a:hlinkClick>
              </a:rPr>
              <a:t>https://www.buzzaboutbees.net/how-do-bees-make-honey.html</a:t>
            </a:r>
            <a:r>
              <a:rPr lang="en-IE" sz="1800">
                <a:solidFill>
                  <a:srgbClr val="87AF3F"/>
                </a:solidFill>
              </a:rPr>
              <a:t>. </a:t>
            </a:r>
            <a:r>
              <a:rPr lang="en-IE" sz="1800"/>
              <a:t>Top 10 pollinator-friendly plants for different </a:t>
            </a:r>
            <a:r>
              <a:rPr lang="en-IE" sz="1800">
                <a:solidFill>
                  <a:srgbClr val="87AF3F"/>
                </a:solidFill>
              </a:rPr>
              <a:t>situations </a:t>
            </a:r>
            <a:r>
              <a:rPr lang="en-IE" sz="1800" u="sng">
                <a:solidFill>
                  <a:srgbClr val="87AF3F"/>
                </a:solidFill>
                <a:hlinkClick r:id="rId12">
                  <a:extLst>
                    <a:ext uri="{A12FA001-AC4F-418D-AE19-62706E023703}">
                      <ahyp:hlinkClr val="tx"/>
                    </a:ext>
                  </a:extLst>
                </a:hlinkClick>
              </a:rPr>
              <a:t>https://pollinators.ie/top-10-pollinator-friendly-plants-for-different-situations/</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YouTube</a:t>
            </a:r>
            <a:r>
              <a:rPr lang="en-IE" sz="1800"/>
              <a:t>: 	Honey bee conservation in Ireland, </a:t>
            </a:r>
            <a:r>
              <a:rPr lang="en-IE" sz="1800" u="sng">
                <a:solidFill>
                  <a:srgbClr val="87AF3F"/>
                </a:solidFill>
                <a:hlinkClick r:id="rId13">
                  <a:extLst>
                    <a:ext uri="{A12FA001-AC4F-418D-AE19-62706E023703}">
                      <ahyp:hlinkClr val="tx"/>
                    </a:ext>
                  </a:extLst>
                </a:hlinkClick>
              </a:rPr>
              <a:t>https://www.youtube.com/watch?v=JMhvcd0KbEI</a:t>
            </a:r>
            <a:r>
              <a:rPr lang="en-IE" sz="1800">
                <a:solidFill>
                  <a:srgbClr val="87AF3F"/>
                </a:solidFill>
              </a:rPr>
              <a:t>. </a:t>
            </a:r>
            <a:r>
              <a:rPr lang="en-IE" sz="1800"/>
              <a:t>Monitoring Bee Health Through Sensors </a:t>
            </a:r>
            <a:r>
              <a:rPr lang="en-IE" sz="1800" u="sng">
                <a:solidFill>
                  <a:srgbClr val="87AF3F"/>
                </a:solidFill>
                <a:hlinkClick r:id="rId14">
                  <a:extLst>
                    <a:ext uri="{A12FA001-AC4F-418D-AE19-62706E023703}">
                      <ahyp:hlinkClr val="tx"/>
                    </a:ext>
                  </a:extLst>
                </a:hlinkClick>
              </a:rPr>
              <a:t>https://www.youtube.com/watch?v=Gh3zd2C4eQQ</a:t>
            </a:r>
            <a:r>
              <a:rPr lang="en-IE" sz="1800">
                <a:solidFill>
                  <a:srgbClr val="87AF3F"/>
                </a:solidFill>
              </a:rPr>
              <a:t>; </a:t>
            </a:r>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Case Study: 	</a:t>
            </a:r>
            <a:r>
              <a:rPr lang="en-IE" sz="1800"/>
              <a:t>Zone Sensible; Bybi Honey  </a:t>
            </a:r>
            <a:r>
              <a:rPr b="1" lang="en-IE" sz="1800"/>
              <a:t>New Urban Trade Sheet</a:t>
            </a:r>
            <a:r>
              <a:rPr lang="en-IE" sz="1800"/>
              <a:t>: Urban Beekeeper </a:t>
            </a:r>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Publication</a:t>
            </a:r>
            <a:r>
              <a:rPr lang="en-IE" sz="1800"/>
              <a:t>: 	FAO, IZSLT, Apimondia and CAAS. 2021. Good beekeeping practices for sustainable apiculture. FAO Animal Production and Health Guidelines No. 25. Rome. </a:t>
            </a:r>
            <a:r>
              <a:rPr lang="en-IE" sz="1800" u="sng">
                <a:solidFill>
                  <a:srgbClr val="87AF3F"/>
                </a:solidFill>
                <a:hlinkClick r:id="rId15">
                  <a:extLst>
                    <a:ext uri="{A12FA001-AC4F-418D-AE19-62706E023703}">
                      <ahyp:hlinkClr val="tx"/>
                    </a:ext>
                  </a:extLst>
                </a:hlinkClick>
              </a:rPr>
              <a:t>https://doi.org/10.4060/cb5353en</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p>
        </p:txBody>
      </p:sp>
      <p:sp>
        <p:nvSpPr>
          <p:cNvPr id="913" name="Google Shape;913;p4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914" name="Google Shape;914;p4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46"/>
          <p:cNvSpPr txBox="1"/>
          <p:nvPr>
            <p:ph idx="2" type="body"/>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2.9 </a:t>
            </a:r>
            <a:endParaRPr/>
          </a:p>
          <a:p>
            <a:pPr indent="0" lvl="0" marL="0" rtl="0" algn="l">
              <a:lnSpc>
                <a:spcPct val="97777"/>
              </a:lnSpc>
              <a:spcBef>
                <a:spcPts val="0"/>
              </a:spcBef>
              <a:spcAft>
                <a:spcPts val="0"/>
              </a:spcAft>
              <a:buClr>
                <a:srgbClr val="E8A116"/>
              </a:buClr>
              <a:buSzPts val="3600"/>
              <a:buNone/>
            </a:pPr>
            <a:r>
              <a:rPr b="1" lang="en-IE">
                <a:solidFill>
                  <a:srgbClr val="E8A116"/>
                </a:solidFill>
              </a:rPr>
              <a:t>Urban </a:t>
            </a:r>
            <a:endParaRPr/>
          </a:p>
          <a:p>
            <a:pPr indent="0" lvl="0" marL="0" rtl="0" algn="l">
              <a:lnSpc>
                <a:spcPct val="97777"/>
              </a:lnSpc>
              <a:spcBef>
                <a:spcPts val="0"/>
              </a:spcBef>
              <a:spcAft>
                <a:spcPts val="0"/>
              </a:spcAft>
              <a:buClr>
                <a:srgbClr val="E8A116"/>
              </a:buClr>
              <a:buSzPts val="3600"/>
              <a:buNone/>
            </a:pPr>
            <a:r>
              <a:rPr b="1" lang="en-IE">
                <a:solidFill>
                  <a:srgbClr val="E8A116"/>
                </a:solidFill>
              </a:rPr>
              <a:t>Agri-Tourism</a:t>
            </a:r>
            <a:endParaRPr b="1">
              <a:solidFill>
                <a:srgbClr val="E8A116"/>
              </a:solidFill>
            </a:endParaRPr>
          </a:p>
        </p:txBody>
      </p:sp>
      <p:cxnSp>
        <p:nvCxnSpPr>
          <p:cNvPr id="920" name="Google Shape;920;p46"/>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21" name="Google Shape;921;p46"/>
          <p:cNvGrpSpPr/>
          <p:nvPr/>
        </p:nvGrpSpPr>
        <p:grpSpPr>
          <a:xfrm>
            <a:off x="2396204" y="4842564"/>
            <a:ext cx="1028777" cy="1056365"/>
            <a:chOff x="986212" y="4755836"/>
            <a:chExt cx="715862" cy="735059"/>
          </a:xfrm>
        </p:grpSpPr>
        <p:sp>
          <p:nvSpPr>
            <p:cNvPr id="922" name="Google Shape;922;p46"/>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46"/>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924" name="Google Shape;924;p46"/>
          <p:cNvPicPr preferRelativeResize="0"/>
          <p:nvPr/>
        </p:nvPicPr>
        <p:blipFill rotWithShape="1">
          <a:blip r:embed="rId3">
            <a:alphaModFix/>
          </a:blip>
          <a:srcRect b="0" l="0" r="0" t="0"/>
          <a:stretch/>
        </p:blipFill>
        <p:spPr>
          <a:xfrm>
            <a:off x="6778337" y="1224366"/>
            <a:ext cx="5010936" cy="4888902"/>
          </a:xfrm>
          <a:prstGeom prst="ellipse">
            <a:avLst/>
          </a:prstGeom>
          <a:noFill/>
          <a:ln>
            <a:noFill/>
          </a:ln>
        </p:spPr>
      </p:pic>
      <p:sp>
        <p:nvSpPr>
          <p:cNvPr id="925" name="Google Shape;925;p46"/>
          <p:cNvSpPr txBox="1"/>
          <p:nvPr>
            <p:ph idx="2" type="body"/>
          </p:nvPr>
        </p:nvSpPr>
        <p:spPr>
          <a:xfrm>
            <a:off x="3418378" y="976051"/>
            <a:ext cx="3751946" cy="3151983"/>
          </a:xfrm>
          <a:prstGeom prst="rect">
            <a:avLst/>
          </a:prstGeom>
          <a:noFill/>
          <a:ln>
            <a:noFill/>
          </a:ln>
        </p:spPr>
        <p:txBody>
          <a:bodyPr anchorCtr="0" anchor="t" bIns="45700" lIns="91425" spcFirstLastPara="1" rIns="91425" wrap="square" tIns="45700">
            <a:noAutofit/>
          </a:bodyPr>
          <a:lstStyle/>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Eat</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Stay</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Work</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Learn</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Reconnect</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Shop</a:t>
            </a:r>
            <a:endParaRPr b="1">
              <a:solidFill>
                <a:srgbClr val="E8A116"/>
              </a:solidFill>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47"/>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Global development of agri-tourism in urban areas has been increasing since the 1990’s. </a:t>
            </a:r>
            <a:r>
              <a:rPr b="1" lang="en-IE" sz="2400">
                <a:solidFill>
                  <a:srgbClr val="424242"/>
                </a:solidFill>
              </a:rPr>
              <a:t>Agri-tourism</a:t>
            </a:r>
            <a:r>
              <a:rPr lang="en-IE" sz="2400">
                <a:solidFill>
                  <a:srgbClr val="424242"/>
                </a:solidFill>
              </a:rPr>
              <a:t> is a form of immersive and experiential travel where the general public engage in farming activities for recreational, educational, or entertainment purposes. Urban agriculture can therefore diversify beyond traditional agricultural commodities production to other multifunctional economic and socially valued enterprises including education, culture, recreation, nature conservation and tourism. The view of urban visitors on agricultural landscapes has changed from a functional-productive to a hedonic-aesthetic one over the last few decades. Urban residents tend to prefer urban landscapes that are dominated by visual aspects of naturalistic features and highly appreciate organic farming although the ecological value of the urban farm can be undervalued by the public.</a:t>
            </a:r>
            <a:endParaRPr/>
          </a:p>
        </p:txBody>
      </p:sp>
      <p:cxnSp>
        <p:nvCxnSpPr>
          <p:cNvPr id="931" name="Google Shape;931;p47"/>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32" name="Google Shape;932;p47"/>
          <p:cNvGrpSpPr/>
          <p:nvPr/>
        </p:nvGrpSpPr>
        <p:grpSpPr>
          <a:xfrm>
            <a:off x="2396204" y="4842564"/>
            <a:ext cx="1028777" cy="1056365"/>
            <a:chOff x="986212" y="4755836"/>
            <a:chExt cx="715862" cy="735059"/>
          </a:xfrm>
        </p:grpSpPr>
        <p:sp>
          <p:nvSpPr>
            <p:cNvPr id="933" name="Google Shape;933;p47"/>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47"/>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35" name="Google Shape;935;p47"/>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48"/>
          <p:cNvSpPr txBox="1"/>
          <p:nvPr>
            <p:ph idx="1" type="body"/>
          </p:nvPr>
        </p:nvSpPr>
        <p:spPr>
          <a:xfrm>
            <a:off x="3792858" y="761604"/>
            <a:ext cx="7995867" cy="5234406"/>
          </a:xfrm>
          <a:prstGeom prst="rect">
            <a:avLst/>
          </a:prstGeom>
          <a:noFill/>
          <a:ln>
            <a:noFill/>
          </a:ln>
        </p:spPr>
        <p:txBody>
          <a:bodyPr anchorCtr="0" anchor="t" bIns="45700" lIns="91425" spcFirstLastPara="1" rIns="91425" wrap="square" tIns="45700">
            <a:noAutofit/>
          </a:bodyPr>
          <a:lstStyle/>
          <a:p>
            <a:pPr indent="-12700" lvl="0" marL="12700" rtl="0" algn="l">
              <a:lnSpc>
                <a:spcPct val="103333"/>
              </a:lnSpc>
              <a:spcBef>
                <a:spcPts val="0"/>
              </a:spcBef>
              <a:spcAft>
                <a:spcPts val="0"/>
              </a:spcAft>
              <a:buClr>
                <a:srgbClr val="424242"/>
              </a:buClr>
              <a:buSzPts val="2400"/>
              <a:buNone/>
            </a:pPr>
            <a:r>
              <a:rPr b="1" lang="en-IE" sz="2400">
                <a:solidFill>
                  <a:srgbClr val="424242"/>
                </a:solidFill>
              </a:rPr>
              <a:t>Farm-based tourism </a:t>
            </a:r>
            <a:r>
              <a:rPr lang="en-IE" sz="2400">
                <a:solidFill>
                  <a:srgbClr val="424242"/>
                </a:solidFill>
              </a:rPr>
              <a:t>in terms of accommodation, recreational and educational services has been recognised as a major diversification and farm survival strategy.</a:t>
            </a:r>
            <a:endParaRPr/>
          </a:p>
          <a:p>
            <a:pPr indent="-12700" lvl="0" marL="12700" rtl="0" algn="just">
              <a:lnSpc>
                <a:spcPct val="103333"/>
              </a:lnSpc>
              <a:spcBef>
                <a:spcPts val="0"/>
              </a:spcBef>
              <a:spcAft>
                <a:spcPts val="0"/>
              </a:spcAft>
              <a:buClr>
                <a:srgbClr val="086575"/>
              </a:buClr>
              <a:buSzPts val="2400"/>
              <a:buNone/>
            </a:pPr>
            <a:r>
              <a:t/>
            </a:r>
            <a:endParaRPr sz="2400">
              <a:solidFill>
                <a:srgbClr val="424242"/>
              </a:solidFill>
            </a:endParaRPr>
          </a:p>
          <a:p>
            <a:pPr indent="-12700" lvl="0" marL="12700" rtl="0" algn="just">
              <a:lnSpc>
                <a:spcPct val="103333"/>
              </a:lnSpc>
              <a:spcBef>
                <a:spcPts val="0"/>
              </a:spcBef>
              <a:spcAft>
                <a:spcPts val="0"/>
              </a:spcAft>
              <a:buClr>
                <a:srgbClr val="296B5F"/>
              </a:buClr>
              <a:buSzPts val="2400"/>
              <a:buNone/>
            </a:pPr>
            <a:r>
              <a:rPr b="1" lang="en-IE" sz="2400">
                <a:solidFill>
                  <a:srgbClr val="296B5F"/>
                </a:solidFill>
              </a:rPr>
              <a:t>Things to consider before you engage with tourists: </a:t>
            </a:r>
            <a:endParaRPr/>
          </a:p>
          <a:p>
            <a:pPr indent="-12700" lvl="0" marL="12700" rtl="0" algn="just">
              <a:lnSpc>
                <a:spcPct val="103333"/>
              </a:lnSpc>
              <a:spcBef>
                <a:spcPts val="0"/>
              </a:spcBef>
              <a:spcAft>
                <a:spcPts val="0"/>
              </a:spcAft>
              <a:buClr>
                <a:srgbClr val="086575"/>
              </a:buClr>
              <a:buSzPts val="2400"/>
              <a:buNone/>
            </a:pPr>
            <a:r>
              <a:t/>
            </a:r>
            <a:endParaRPr b="1">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Who is your target audience?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Will you have groups?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Will there be guided tours or self-guided trails (navigated using printed/digital maps, signs or onsite QR codes)?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Gaps between visitor expectations and their experience can lead to disappointment.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Always provide prospective visitors with sample itineraries. Attention to customer enquiries is very important.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Consider having an annual event to celebrate with visitors, trail members, media and stakeholders</a:t>
            </a:r>
            <a:endParaRPr/>
          </a:p>
        </p:txBody>
      </p:sp>
      <p:cxnSp>
        <p:nvCxnSpPr>
          <p:cNvPr id="941" name="Google Shape;941;p48"/>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42" name="Google Shape;942;p48"/>
          <p:cNvGrpSpPr/>
          <p:nvPr/>
        </p:nvGrpSpPr>
        <p:grpSpPr>
          <a:xfrm>
            <a:off x="2396204" y="4842564"/>
            <a:ext cx="1028777" cy="1056365"/>
            <a:chOff x="986212" y="4755836"/>
            <a:chExt cx="715862" cy="735059"/>
          </a:xfrm>
        </p:grpSpPr>
        <p:sp>
          <p:nvSpPr>
            <p:cNvPr id="943" name="Google Shape;943;p48"/>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48"/>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45" name="Google Shape;945;p48"/>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49"/>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400">
                <a:solidFill>
                  <a:srgbClr val="296B5F"/>
                </a:solidFill>
              </a:rPr>
              <a:t>What is the experience being offered? </a:t>
            </a:r>
            <a:endParaRPr/>
          </a:p>
          <a:p>
            <a:pPr indent="-12700" lvl="0" marL="12700" rtl="0" algn="just">
              <a:lnSpc>
                <a:spcPct val="103333"/>
              </a:lnSpc>
              <a:spcBef>
                <a:spcPts val="0"/>
              </a:spcBef>
              <a:spcAft>
                <a:spcPts val="0"/>
              </a:spcAft>
              <a:buClr>
                <a:srgbClr val="086575"/>
              </a:buClr>
              <a:buSzPts val="2400"/>
              <a:buNone/>
            </a:pPr>
            <a:r>
              <a:t/>
            </a:r>
            <a:endParaRPr b="1">
              <a:solidFill>
                <a:srgbClr val="424242"/>
              </a:solidFill>
            </a:endParaRPr>
          </a:p>
          <a:p>
            <a:pPr indent="-12700" lvl="0" marL="12700" rtl="0" algn="just">
              <a:lnSpc>
                <a:spcPct val="103333"/>
              </a:lnSpc>
              <a:spcBef>
                <a:spcPts val="0"/>
              </a:spcBef>
              <a:spcAft>
                <a:spcPts val="0"/>
              </a:spcAft>
              <a:buClr>
                <a:srgbClr val="424242"/>
              </a:buClr>
              <a:buSzPts val="2400"/>
              <a:buNone/>
            </a:pPr>
            <a:r>
              <a:rPr lang="en-IE" sz="2400">
                <a:solidFill>
                  <a:srgbClr val="424242"/>
                </a:solidFill>
              </a:rPr>
              <a:t>The offerings must be clearly defined and consistent with the primary agricultural activity on the farm and can include:</a:t>
            </a:r>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hands-on farm stays (camping, B&amp;B);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a:solidFill>
                  <a:srgbClr val="424242"/>
                </a:solidFill>
              </a:rPr>
              <a:t>educational workshops </a:t>
            </a:r>
            <a:r>
              <a:rPr lang="en-IE" sz="2400">
                <a:solidFill>
                  <a:srgbClr val="424242"/>
                </a:solidFill>
              </a:rPr>
              <a:t>on traditional skills (e.g. ethical farming, canning, pickling, seed saving etc);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food tastings &amp; pop-up restaurants, </a:t>
            </a:r>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egg collecting,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fruit / flower picking,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farm tour,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relaxation retreat,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party/event locations,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mazes,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diversity and sustainable practices education,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direct-to-consumer sales</a:t>
            </a:r>
            <a:endParaRPr/>
          </a:p>
        </p:txBody>
      </p:sp>
      <p:cxnSp>
        <p:nvCxnSpPr>
          <p:cNvPr id="951" name="Google Shape;951;p49"/>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52" name="Google Shape;952;p49"/>
          <p:cNvGrpSpPr/>
          <p:nvPr/>
        </p:nvGrpSpPr>
        <p:grpSpPr>
          <a:xfrm>
            <a:off x="2396204" y="4842564"/>
            <a:ext cx="1028777" cy="1056365"/>
            <a:chOff x="986212" y="4755836"/>
            <a:chExt cx="715862" cy="735059"/>
          </a:xfrm>
        </p:grpSpPr>
        <p:sp>
          <p:nvSpPr>
            <p:cNvPr id="953" name="Google Shape;953;p49"/>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49"/>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55" name="Google Shape;955;p49"/>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txBox="1"/>
          <p:nvPr>
            <p:ph idx="1" type="body"/>
          </p:nvPr>
        </p:nvSpPr>
        <p:spPr>
          <a:xfrm>
            <a:off x="578650" y="2259579"/>
            <a:ext cx="10479952" cy="36627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2250"/>
              <a:buNone/>
            </a:pPr>
            <a:r>
              <a:rPr lang="en-IE" sz="2250">
                <a:solidFill>
                  <a:srgbClr val="424242"/>
                </a:solidFill>
              </a:rPr>
              <a:t>Welcome! This collection of Peer-to-Peer Practical Guides is aimed at providing </a:t>
            </a:r>
            <a:r>
              <a:rPr lang="en-IE" sz="2250">
                <a:solidFill>
                  <a:srgbClr val="000000"/>
                </a:solidFill>
              </a:rPr>
              <a:t>urban agriculturalists with unique training resources which can be downloaded, edited and used as a training tool. Each topic comes with a set of resources to encourage the user to embark on a journey of self learning. The certificate at the end of this module is self- awarded.  </a:t>
            </a:r>
            <a:endParaRPr/>
          </a:p>
          <a:p>
            <a:pPr indent="0" lvl="0" marL="0" rtl="0" algn="l">
              <a:lnSpc>
                <a:spcPct val="90000"/>
              </a:lnSpc>
              <a:spcBef>
                <a:spcPts val="1000"/>
              </a:spcBef>
              <a:spcAft>
                <a:spcPts val="0"/>
              </a:spcAft>
              <a:buClr>
                <a:srgbClr val="E8A116"/>
              </a:buClr>
              <a:buSzPts val="2250"/>
              <a:buNone/>
            </a:pPr>
            <a:r>
              <a:rPr lang="en-IE" sz="2250">
                <a:solidFill>
                  <a:srgbClr val="424242"/>
                </a:solidFill>
              </a:rPr>
              <a:t>Broadly, the aims of the module will be met by delivering training material for use by workers in training their peers, who are primarily under-privileged, migrant and/or refugees and who encounter social or professional exclusion, focusing on three key areas: </a:t>
            </a:r>
            <a:endParaRPr/>
          </a:p>
          <a:p>
            <a:pPr indent="-457200" lvl="0" marL="457200" rtl="0" algn="l">
              <a:lnSpc>
                <a:spcPct val="90000"/>
              </a:lnSpc>
              <a:spcBef>
                <a:spcPts val="1000"/>
              </a:spcBef>
              <a:spcAft>
                <a:spcPts val="0"/>
              </a:spcAft>
              <a:buClr>
                <a:srgbClr val="E8A116"/>
              </a:buClr>
              <a:buSzPts val="2250"/>
              <a:buFont typeface="Calibri"/>
              <a:buAutoNum type="arabicPeriod"/>
            </a:pPr>
            <a:r>
              <a:rPr b="1" lang="en-IE" sz="2250">
                <a:solidFill>
                  <a:srgbClr val="424242"/>
                </a:solidFill>
              </a:rPr>
              <a:t>Urban agriculture: </a:t>
            </a:r>
            <a:r>
              <a:rPr lang="en-IE" sz="2250">
                <a:solidFill>
                  <a:srgbClr val="424242"/>
                </a:solidFill>
              </a:rPr>
              <a:t>producing food and flora in an urban context</a:t>
            </a:r>
            <a:endParaRPr/>
          </a:p>
          <a:p>
            <a:pPr indent="-457200" lvl="0" marL="457200" rtl="0" algn="l">
              <a:lnSpc>
                <a:spcPct val="90000"/>
              </a:lnSpc>
              <a:spcBef>
                <a:spcPts val="1000"/>
              </a:spcBef>
              <a:spcAft>
                <a:spcPts val="0"/>
              </a:spcAft>
              <a:buClr>
                <a:srgbClr val="E8A116"/>
              </a:buClr>
              <a:buSzPts val="2250"/>
              <a:buFont typeface="Calibri"/>
              <a:buAutoNum type="arabicPeriod"/>
            </a:pPr>
            <a:r>
              <a:rPr b="1" lang="en-IE" sz="2250">
                <a:solidFill>
                  <a:srgbClr val="424242"/>
                </a:solidFill>
              </a:rPr>
              <a:t>Food processing </a:t>
            </a:r>
            <a:r>
              <a:rPr lang="en-IE" sz="2250">
                <a:solidFill>
                  <a:srgbClr val="424242"/>
                </a:solidFill>
              </a:rPr>
              <a:t>and hygiene practices: producing safe food</a:t>
            </a:r>
            <a:endParaRPr/>
          </a:p>
          <a:p>
            <a:pPr indent="-457200" lvl="0" marL="457200" rtl="0" algn="l">
              <a:lnSpc>
                <a:spcPct val="90000"/>
              </a:lnSpc>
              <a:spcBef>
                <a:spcPts val="1000"/>
              </a:spcBef>
              <a:spcAft>
                <a:spcPts val="0"/>
              </a:spcAft>
              <a:buClr>
                <a:srgbClr val="E8A116"/>
              </a:buClr>
              <a:buSzPts val="2250"/>
              <a:buFont typeface="Calibri"/>
              <a:buAutoNum type="arabicPeriod"/>
            </a:pPr>
            <a:r>
              <a:rPr b="1" lang="en-IE" sz="2250">
                <a:solidFill>
                  <a:srgbClr val="424242"/>
                </a:solidFill>
              </a:rPr>
              <a:t>Circular economy </a:t>
            </a:r>
            <a:r>
              <a:rPr lang="en-IE" sz="2250">
                <a:solidFill>
                  <a:srgbClr val="424242"/>
                </a:solidFill>
              </a:rPr>
              <a:t>and waste management for resilient urban environments</a:t>
            </a:r>
            <a:endParaRPr/>
          </a:p>
        </p:txBody>
      </p:sp>
      <p:sp>
        <p:nvSpPr>
          <p:cNvPr id="206" name="Google Shape;206;p5"/>
          <p:cNvSpPr/>
          <p:nvPr/>
        </p:nvSpPr>
        <p:spPr>
          <a:xfrm>
            <a:off x="482456" y="299262"/>
            <a:ext cx="5046808" cy="1953020"/>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07" name="Google Shape;207;p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1.1 Introduction</a:t>
            </a:r>
            <a:endParaRPr/>
          </a:p>
        </p:txBody>
      </p:sp>
      <p:grpSp>
        <p:nvGrpSpPr>
          <p:cNvPr id="208" name="Google Shape;208;p5"/>
          <p:cNvGrpSpPr/>
          <p:nvPr/>
        </p:nvGrpSpPr>
        <p:grpSpPr>
          <a:xfrm>
            <a:off x="9972572" y="988421"/>
            <a:ext cx="1226899" cy="1225696"/>
            <a:chOff x="10376768" y="2334933"/>
            <a:chExt cx="920484" cy="919581"/>
          </a:xfrm>
        </p:grpSpPr>
        <p:sp>
          <p:nvSpPr>
            <p:cNvPr id="209" name="Google Shape;209;p5"/>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5"/>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1" name="Google Shape;211;p5"/>
            <p:cNvGrpSpPr/>
            <p:nvPr/>
          </p:nvGrpSpPr>
          <p:grpSpPr>
            <a:xfrm>
              <a:off x="10376768" y="2334933"/>
              <a:ext cx="920484" cy="919581"/>
              <a:chOff x="10376768" y="2334933"/>
              <a:chExt cx="920484" cy="919581"/>
            </a:xfrm>
          </p:grpSpPr>
          <p:sp>
            <p:nvSpPr>
              <p:cNvPr id="212" name="Google Shape;212;p5"/>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5"/>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214" name="Google Shape;214;p5"/>
          <p:cNvCxnSpPr/>
          <p:nvPr/>
        </p:nvCxnSpPr>
        <p:spPr>
          <a:xfrm flipH="1">
            <a:off x="-35953" y="1601269"/>
            <a:ext cx="10008525" cy="1"/>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50"/>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400">
                <a:solidFill>
                  <a:srgbClr val="296B5F"/>
                </a:solidFill>
              </a:rPr>
              <a:t>Key drivers of visitor attraction satisfaction: </a:t>
            </a:r>
            <a:endParaRPr/>
          </a:p>
          <a:p>
            <a:pPr indent="-12700" lvl="0" marL="12700" rtl="0" algn="just">
              <a:lnSpc>
                <a:spcPct val="103333"/>
              </a:lnSpc>
              <a:spcBef>
                <a:spcPts val="0"/>
              </a:spcBef>
              <a:spcAft>
                <a:spcPts val="0"/>
              </a:spcAft>
              <a:buClr>
                <a:srgbClr val="086575"/>
              </a:buClr>
              <a:buSzPts val="2400"/>
              <a:buNone/>
            </a:pPr>
            <a:r>
              <a:t/>
            </a:r>
            <a:endParaRPr b="1">
              <a:solidFill>
                <a:srgbClr val="424242"/>
              </a:solidFill>
            </a:endParaRPr>
          </a:p>
          <a:p>
            <a:pPr indent="-12700" lvl="0" marL="12700" rtl="0" algn="just">
              <a:lnSpc>
                <a:spcPct val="103333"/>
              </a:lnSpc>
              <a:spcBef>
                <a:spcPts val="0"/>
              </a:spcBef>
              <a:spcAft>
                <a:spcPts val="0"/>
              </a:spcAft>
              <a:buClr>
                <a:srgbClr val="424242"/>
              </a:buClr>
              <a:buSzPts val="2400"/>
              <a:buNone/>
            </a:pPr>
            <a:r>
              <a:rPr b="1" lang="en-IE" sz="2400">
                <a:solidFill>
                  <a:srgbClr val="424242"/>
                </a:solidFill>
              </a:rPr>
              <a:t>Storytelling</a:t>
            </a:r>
            <a:r>
              <a:rPr lang="en-IE" sz="2400">
                <a:solidFill>
                  <a:srgbClr val="424242"/>
                </a:solidFill>
              </a:rPr>
              <a:t> is a key driver of satisfaction with visitor attractions and must appeal to intellectual, emotional and physical level – experience needs to be hands on and immersive engaging all the senses. It is critical that the story builds the narrative of your business and needs to be interesting, unique and memorable. Passionate and entertaining </a:t>
            </a:r>
            <a:r>
              <a:rPr b="1" lang="en-IE" sz="2400">
                <a:solidFill>
                  <a:srgbClr val="424242"/>
                </a:solidFill>
              </a:rPr>
              <a:t>tour guides </a:t>
            </a:r>
            <a:r>
              <a:rPr lang="en-IE" sz="2400">
                <a:solidFill>
                  <a:srgbClr val="424242"/>
                </a:solidFill>
              </a:rPr>
              <a:t>are key drivers of liking. Diversity of </a:t>
            </a:r>
            <a:r>
              <a:rPr b="1" lang="en-IE" sz="2400">
                <a:solidFill>
                  <a:srgbClr val="424242"/>
                </a:solidFill>
              </a:rPr>
              <a:t>presentations</a:t>
            </a:r>
            <a:r>
              <a:rPr lang="en-IE" sz="2400">
                <a:solidFill>
                  <a:srgbClr val="424242"/>
                </a:solidFill>
              </a:rPr>
              <a:t>, </a:t>
            </a:r>
            <a:r>
              <a:rPr b="1" lang="en-IE" sz="2400">
                <a:solidFill>
                  <a:srgbClr val="424242"/>
                </a:solidFill>
              </a:rPr>
              <a:t>exhibits and info tools</a:t>
            </a:r>
            <a:r>
              <a:rPr lang="en-IE" sz="2400">
                <a:solidFill>
                  <a:srgbClr val="424242"/>
                </a:solidFill>
              </a:rPr>
              <a:t> appeals to visitors. Ensure</a:t>
            </a:r>
            <a:r>
              <a:rPr b="1" lang="en-IE" sz="2400">
                <a:solidFill>
                  <a:srgbClr val="424242"/>
                </a:solidFill>
              </a:rPr>
              <a:t> </a:t>
            </a:r>
            <a:r>
              <a:rPr lang="en-IE" sz="2400">
                <a:solidFill>
                  <a:srgbClr val="424242"/>
                </a:solidFill>
              </a:rPr>
              <a:t>interior and exterior </a:t>
            </a:r>
            <a:r>
              <a:rPr b="1" lang="en-IE" sz="2400">
                <a:solidFill>
                  <a:srgbClr val="424242"/>
                </a:solidFill>
              </a:rPr>
              <a:t>layouts </a:t>
            </a:r>
            <a:r>
              <a:rPr lang="en-IE" sz="2400">
                <a:solidFill>
                  <a:srgbClr val="424242"/>
                </a:solidFill>
              </a:rPr>
              <a:t>are coherent and facilitate the story telling. Access, amenities and staff feed in to general satisfaction. And of course, perception of </a:t>
            </a:r>
            <a:r>
              <a:rPr b="1" lang="en-IE" sz="2400">
                <a:solidFill>
                  <a:srgbClr val="424242"/>
                </a:solidFill>
              </a:rPr>
              <a:t>value for money </a:t>
            </a:r>
            <a:r>
              <a:rPr lang="en-IE" sz="2400">
                <a:solidFill>
                  <a:srgbClr val="424242"/>
                </a:solidFill>
              </a:rPr>
              <a:t>is important. Ask for </a:t>
            </a:r>
            <a:r>
              <a:rPr b="1" lang="en-IE" sz="2400">
                <a:solidFill>
                  <a:srgbClr val="424242"/>
                </a:solidFill>
              </a:rPr>
              <a:t>visitor</a:t>
            </a:r>
            <a:r>
              <a:rPr lang="en-IE" sz="2400">
                <a:solidFill>
                  <a:srgbClr val="424242"/>
                </a:solidFill>
              </a:rPr>
              <a:t> </a:t>
            </a:r>
            <a:r>
              <a:rPr b="1" lang="en-IE" sz="2400">
                <a:solidFill>
                  <a:srgbClr val="424242"/>
                </a:solidFill>
              </a:rPr>
              <a:t>feedback</a:t>
            </a:r>
            <a:r>
              <a:rPr lang="en-IE" sz="2400">
                <a:solidFill>
                  <a:srgbClr val="424242"/>
                </a:solidFill>
              </a:rPr>
              <a:t> to continuously improve your offering and give the people what they want! </a:t>
            </a:r>
            <a:endParaRPr/>
          </a:p>
        </p:txBody>
      </p:sp>
      <p:cxnSp>
        <p:nvCxnSpPr>
          <p:cNvPr id="961" name="Google Shape;961;p50"/>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62" name="Google Shape;962;p50"/>
          <p:cNvGrpSpPr/>
          <p:nvPr/>
        </p:nvGrpSpPr>
        <p:grpSpPr>
          <a:xfrm>
            <a:off x="2396204" y="4842564"/>
            <a:ext cx="1028777" cy="1056365"/>
            <a:chOff x="986212" y="4755836"/>
            <a:chExt cx="715862" cy="735059"/>
          </a:xfrm>
        </p:grpSpPr>
        <p:sp>
          <p:nvSpPr>
            <p:cNvPr id="963" name="Google Shape;963;p50"/>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50"/>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65" name="Google Shape;965;p50"/>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51"/>
          <p:cNvSpPr txBox="1"/>
          <p:nvPr>
            <p:ph idx="1" type="body"/>
          </p:nvPr>
        </p:nvSpPr>
        <p:spPr>
          <a:xfrm>
            <a:off x="3792859" y="761604"/>
            <a:ext cx="3252399" cy="5234406"/>
          </a:xfrm>
          <a:prstGeom prst="rect">
            <a:avLst/>
          </a:prstGeom>
          <a:noFill/>
          <a:ln>
            <a:noFill/>
          </a:ln>
        </p:spPr>
        <p:txBody>
          <a:bodyPr anchorCtr="0" anchor="t" bIns="45700" lIns="91425" spcFirstLastPara="1" rIns="91425" wrap="square" tIns="45700">
            <a:noAutofit/>
          </a:bodyPr>
          <a:lstStyle/>
          <a:p>
            <a:pPr indent="-12700" lvl="0" marL="12700" rtl="0" algn="l">
              <a:lnSpc>
                <a:spcPct val="103333"/>
              </a:lnSpc>
              <a:spcBef>
                <a:spcPts val="0"/>
              </a:spcBef>
              <a:spcAft>
                <a:spcPts val="0"/>
              </a:spcAft>
              <a:buClr>
                <a:srgbClr val="296B5F"/>
              </a:buClr>
              <a:buSzPts val="2400"/>
              <a:buNone/>
            </a:pPr>
            <a:r>
              <a:rPr b="1" lang="en-IE" sz="2400">
                <a:solidFill>
                  <a:srgbClr val="296B5F"/>
                </a:solidFill>
              </a:rPr>
              <a:t>Look after visitor needs</a:t>
            </a:r>
            <a:r>
              <a:rPr lang="en-IE" sz="2400">
                <a:solidFill>
                  <a:srgbClr val="296B5F"/>
                </a:solidFill>
              </a:rPr>
              <a:t>: </a:t>
            </a:r>
            <a:endParaRPr/>
          </a:p>
          <a:p>
            <a:pPr indent="-12700" lvl="0" marL="12700" rtl="0" algn="l">
              <a:lnSpc>
                <a:spcPct val="103333"/>
              </a:lnSpc>
              <a:spcBef>
                <a:spcPts val="0"/>
              </a:spcBef>
              <a:spcAft>
                <a:spcPts val="0"/>
              </a:spcAft>
              <a:buClr>
                <a:srgbClr val="086575"/>
              </a:buClr>
              <a:buSzPts val="2400"/>
              <a:buNone/>
            </a:pPr>
            <a:r>
              <a:t/>
            </a:r>
            <a:endParaRPr>
              <a:solidFill>
                <a:srgbClr val="424242"/>
              </a:solidFill>
            </a:endParaRPr>
          </a:p>
          <a:p>
            <a:pPr indent="-12700" lvl="0" marL="12700" rtl="0" algn="l">
              <a:lnSpc>
                <a:spcPct val="103333"/>
              </a:lnSpc>
              <a:spcBef>
                <a:spcPts val="0"/>
              </a:spcBef>
              <a:spcAft>
                <a:spcPts val="0"/>
              </a:spcAft>
              <a:buClr>
                <a:srgbClr val="424242"/>
              </a:buClr>
              <a:buSzPts val="2400"/>
              <a:buNone/>
            </a:pPr>
            <a:r>
              <a:rPr lang="en-IE" sz="2400">
                <a:solidFill>
                  <a:srgbClr val="424242"/>
                </a:solidFill>
              </a:rPr>
              <a:t>Other things to consider as well as the tourism story and narration include parking, toilet facilities, disability access, links to the wider destination story</a:t>
            </a:r>
            <a:endParaRPr/>
          </a:p>
          <a:p>
            <a:pPr indent="-12700" lvl="0" marL="12700" rtl="0" algn="l">
              <a:lnSpc>
                <a:spcPct val="103333"/>
              </a:lnSpc>
              <a:spcBef>
                <a:spcPts val="0"/>
              </a:spcBef>
              <a:spcAft>
                <a:spcPts val="0"/>
              </a:spcAft>
              <a:buClr>
                <a:srgbClr val="086575"/>
              </a:buClr>
              <a:buSzPts val="2400"/>
              <a:buNone/>
            </a:pPr>
            <a:r>
              <a:t/>
            </a:r>
            <a:endParaRPr sz="2400">
              <a:solidFill>
                <a:srgbClr val="424242"/>
              </a:solidFill>
            </a:endParaRPr>
          </a:p>
        </p:txBody>
      </p:sp>
      <p:cxnSp>
        <p:nvCxnSpPr>
          <p:cNvPr id="971" name="Google Shape;971;p5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72" name="Google Shape;972;p51"/>
          <p:cNvGrpSpPr/>
          <p:nvPr/>
        </p:nvGrpSpPr>
        <p:grpSpPr>
          <a:xfrm>
            <a:off x="2396204" y="4842564"/>
            <a:ext cx="1028777" cy="1056365"/>
            <a:chOff x="986212" y="4755836"/>
            <a:chExt cx="715862" cy="735059"/>
          </a:xfrm>
        </p:grpSpPr>
        <p:sp>
          <p:nvSpPr>
            <p:cNvPr id="973" name="Google Shape;973;p51"/>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51"/>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975" name="Google Shape;975;p51"/>
          <p:cNvPicPr preferRelativeResize="0"/>
          <p:nvPr/>
        </p:nvPicPr>
        <p:blipFill rotWithShape="1">
          <a:blip r:embed="rId3">
            <a:alphaModFix/>
          </a:blip>
          <a:srcRect b="0" l="0" r="0" t="0"/>
          <a:stretch/>
        </p:blipFill>
        <p:spPr>
          <a:xfrm>
            <a:off x="6850250" y="577116"/>
            <a:ext cx="5228006" cy="5100686"/>
          </a:xfrm>
          <a:prstGeom prst="ellipse">
            <a:avLst/>
          </a:prstGeom>
          <a:noFill/>
          <a:ln>
            <a:noFill/>
          </a:ln>
        </p:spPr>
      </p:pic>
      <p:sp>
        <p:nvSpPr>
          <p:cNvPr id="976" name="Google Shape;976;p51"/>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5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2" name="Google Shape;982;p52"/>
          <p:cNvSpPr txBox="1"/>
          <p:nvPr>
            <p:ph idx="1" type="body"/>
          </p:nvPr>
        </p:nvSpPr>
        <p:spPr>
          <a:xfrm>
            <a:off x="582130" y="1475921"/>
            <a:ext cx="11405082" cy="4995245"/>
          </a:xfrm>
          <a:prstGeom prst="rect">
            <a:avLst/>
          </a:prstGeom>
          <a:noFill/>
          <a:ln>
            <a:noFill/>
          </a:ln>
        </p:spPr>
        <p:txBody>
          <a:bodyPr anchorCtr="0" anchor="t" bIns="45700" lIns="91425" spcFirstLastPara="1" rIns="91425" wrap="square" tIns="45700">
            <a:noAutofit/>
          </a:bodyPr>
          <a:lstStyle/>
          <a:p>
            <a:pPr indent="-1568450" lvl="0" marL="1568450" rtl="0" algn="l">
              <a:lnSpc>
                <a:spcPct val="90000"/>
              </a:lnSpc>
              <a:spcBef>
                <a:spcPts val="0"/>
              </a:spcBef>
              <a:spcAft>
                <a:spcPts val="0"/>
              </a:spcAft>
              <a:buClr>
                <a:srgbClr val="424242"/>
              </a:buClr>
              <a:buSzPts val="1800"/>
              <a:buNone/>
            </a:pPr>
            <a:r>
              <a:rPr b="1" lang="en-IE" sz="1800"/>
              <a:t>Träning</a:t>
            </a:r>
            <a:r>
              <a:rPr b="1" lang="en-IE" sz="1800"/>
              <a:t>:	</a:t>
            </a:r>
            <a:r>
              <a:rPr lang="en-IE" sz="1800"/>
              <a:t>What can you add to your urban farm that helps tell your story to make it more friendly to tourists? </a:t>
            </a:r>
            <a:endParaRPr sz="1800"/>
          </a:p>
          <a:p>
            <a:pPr indent="-1568450" lvl="0" marL="1568450" rtl="0" algn="l">
              <a:lnSpc>
                <a:spcPct val="90000"/>
              </a:lnSpc>
              <a:spcBef>
                <a:spcPts val="1000"/>
              </a:spcBef>
              <a:spcAft>
                <a:spcPts val="0"/>
              </a:spcAft>
              <a:buClr>
                <a:srgbClr val="424242"/>
              </a:buClr>
              <a:buSzPts val="1800"/>
              <a:buNone/>
            </a:pPr>
            <a:r>
              <a:t/>
            </a:r>
            <a:endParaRPr b="1" sz="1800"/>
          </a:p>
          <a:p>
            <a:pPr indent="-1568450" lvl="0" marL="1568450" rtl="0" algn="l">
              <a:lnSpc>
                <a:spcPct val="90000"/>
              </a:lnSpc>
              <a:spcBef>
                <a:spcPts val="1000"/>
              </a:spcBef>
              <a:spcAft>
                <a:spcPts val="0"/>
              </a:spcAft>
              <a:buClr>
                <a:srgbClr val="424242"/>
              </a:buClr>
              <a:buSzPts val="1800"/>
              <a:buNone/>
            </a:pPr>
            <a:r>
              <a:rPr b="1" lang="en-IE" sz="1800"/>
              <a:t>Website</a:t>
            </a:r>
            <a:r>
              <a:rPr lang="en-IE" sz="1800"/>
              <a:t>:	</a:t>
            </a:r>
            <a:r>
              <a:rPr lang="en-IE" sz="1800" u="sng">
                <a:solidFill>
                  <a:srgbClr val="87AF3F"/>
                </a:solidFill>
                <a:hlinkClick r:id="rId3">
                  <a:extLst>
                    <a:ext uri="{A12FA001-AC4F-418D-AE19-62706E023703}">
                      <ahyp:hlinkClr val="tx"/>
                    </a:ext>
                  </a:extLst>
                </a:hlinkClick>
              </a:rPr>
              <a:t>https://www.failteireland.ie/FailteIreland/media/WebsiteStructure/Documents/3_Research_Insights/4_       Visitor_Insights/Visitor-Attraction-Experience-Research-2018.pdf?ext=.pdf</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https://www.bienvenue-a-la-ferme.com/</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b="1" lang="en-IE" sz="1800"/>
              <a:t>YouTube</a:t>
            </a:r>
            <a:r>
              <a:rPr lang="en-IE" sz="1800"/>
              <a:t>: 	Urban Gardening </a:t>
            </a:r>
            <a:r>
              <a:rPr lang="en-IE" sz="1800" u="sng">
                <a:solidFill>
                  <a:srgbClr val="87AF3F"/>
                </a:solidFill>
                <a:hlinkClick r:id="rId5">
                  <a:extLst>
                    <a:ext uri="{A12FA001-AC4F-418D-AE19-62706E023703}">
                      <ahyp:hlinkClr val="tx"/>
                    </a:ext>
                  </a:extLst>
                </a:hlinkClick>
              </a:rPr>
              <a:t>https://www.youtube.com/watch?v=ddiYlzTbrGU</a:t>
            </a:r>
            <a:r>
              <a:rPr lang="en-IE" sz="1800">
                <a:solidFill>
                  <a:srgbClr val="87AF3F"/>
                </a:solidFill>
              </a:rPr>
              <a:t>; </a:t>
            </a:r>
            <a:r>
              <a:rPr lang="en-IE" sz="1800"/>
              <a:t>Agritourism </a:t>
            </a:r>
            <a:r>
              <a:rPr lang="en-IE" sz="1800" u="sng">
                <a:solidFill>
                  <a:srgbClr val="87AF3F"/>
                </a:solidFill>
                <a:hlinkClick r:id="rId6">
                  <a:extLst>
                    <a:ext uri="{A12FA001-AC4F-418D-AE19-62706E023703}">
                      <ahyp:hlinkClr val="tx"/>
                    </a:ext>
                  </a:extLst>
                </a:hlinkClick>
              </a:rPr>
              <a:t>https://www.youtube.com/watch?v=hZ1IrxNt9mo&amp;t=1s</a:t>
            </a:r>
            <a:r>
              <a:rPr lang="en-IE" sz="1800">
                <a:solidFill>
                  <a:srgbClr val="87AF3F"/>
                </a:solidFill>
              </a:rPr>
              <a:t> </a:t>
            </a:r>
            <a:endParaRPr/>
          </a:p>
          <a:p>
            <a:pPr indent="-1568450" lvl="0" marL="1568450" rtl="0" algn="l">
              <a:lnSpc>
                <a:spcPct val="90000"/>
              </a:lnSpc>
              <a:spcBef>
                <a:spcPts val="1000"/>
              </a:spcBef>
              <a:spcAft>
                <a:spcPts val="0"/>
              </a:spcAft>
              <a:buClr>
                <a:srgbClr val="424242"/>
              </a:buClr>
              <a:buSzPts val="1800"/>
              <a:buNone/>
            </a:pPr>
            <a:r>
              <a:rPr b="1" lang="en-IE" sz="1800"/>
              <a:t>Case Study: 	</a:t>
            </a:r>
            <a:r>
              <a:rPr lang="en-IE" sz="1800"/>
              <a:t>Pioneers of Our Time   </a:t>
            </a:r>
            <a:r>
              <a:rPr b="1" lang="en-IE" sz="1800"/>
              <a:t>New Urban Trade Sheet</a:t>
            </a:r>
            <a:r>
              <a:rPr lang="en-IE" sz="1800"/>
              <a:t>: Eco-Touristic Mediator</a:t>
            </a:r>
            <a:endParaRPr sz="1800">
              <a:solidFill>
                <a:srgbClr val="FF0000"/>
              </a:solidFill>
            </a:endParaRPr>
          </a:p>
          <a:p>
            <a:pPr indent="-1568450" lvl="0" marL="1568450" rtl="0" algn="l">
              <a:lnSpc>
                <a:spcPct val="90000"/>
              </a:lnSpc>
              <a:spcBef>
                <a:spcPts val="1000"/>
              </a:spcBef>
              <a:spcAft>
                <a:spcPts val="0"/>
              </a:spcAft>
              <a:buClr>
                <a:srgbClr val="424242"/>
              </a:buClr>
              <a:buSzPts val="1800"/>
              <a:buNone/>
            </a:pPr>
            <a:r>
              <a:rPr b="1" lang="en-IE" sz="1800"/>
              <a:t>Publication</a:t>
            </a:r>
            <a:r>
              <a:rPr lang="en-IE" sz="1800"/>
              <a:t>: 	Zasada, I. 2011. Multifunctional peri-urban agriculture—A review of societal demands and the provision of goods and services by farming. Land Use Policy. Vol. 28 (4) pp. 639-648. Carril, V.P. and Vila, N.A., 2012. Agritourism in peri-urban areas: lessons from a vegetable tourism initiative in the Baix Llobregat agrarian park (Catalonia). Cuadernos de Turismo, 29, pp.283-288. Failte Ireland. 2018. What makes a Great Visitor Attraction. Available at: </a:t>
            </a:r>
            <a:r>
              <a:rPr lang="en-IE" sz="1800" u="sng">
                <a:solidFill>
                  <a:srgbClr val="87AF3F"/>
                </a:solidFill>
                <a:hlinkClick r:id="rId7">
                  <a:extLst>
                    <a:ext uri="{A12FA001-AC4F-418D-AE19-62706E023703}">
                      <ahyp:hlinkClr val="tx"/>
                    </a:ext>
                  </a:extLst>
                </a:hlinkClick>
              </a:rPr>
              <a:t>https://www.failteireland.ie/FailteIreland/media/WebsiteStructure/Documents/3_Research_Insights/4_Visitor_Insights/Visitor-Attraction-Experience-Research-2018.pdf?ext=.pdf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lang="en-IE" sz="1800"/>
              <a:t>	Failte Ireland. 2021. Guidelines for the development of Food trails. Available at: </a:t>
            </a:r>
            <a:r>
              <a:rPr lang="en-IE" sz="1800" u="sng">
                <a:solidFill>
                  <a:srgbClr val="87AF3F"/>
                </a:solidFill>
                <a:hlinkClick r:id="rId8">
                  <a:extLst>
                    <a:ext uri="{A12FA001-AC4F-418D-AE19-62706E023703}">
                      <ahyp:hlinkClr val="tx"/>
                    </a:ext>
                  </a:extLst>
                </a:hlinkClick>
              </a:rPr>
              <a:t>https://www.failteireland.ie/FailteIreland/media/WebsiteStructure/Documents/Product_Development/Food_Tourism/FI_Guidelines_Development_Food-Trails_V4.pdf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t/>
            </a:r>
            <a:endParaRPr sz="1800"/>
          </a:p>
          <a:p>
            <a:pPr indent="-1568450" lvl="0" marL="1568450" rtl="0" algn="l">
              <a:lnSpc>
                <a:spcPct val="120000"/>
              </a:lnSpc>
              <a:spcBef>
                <a:spcPts val="0"/>
              </a:spcBef>
              <a:spcAft>
                <a:spcPts val="0"/>
              </a:spcAft>
              <a:buClr>
                <a:srgbClr val="424242"/>
              </a:buClr>
              <a:buSzPts val="1800"/>
              <a:buNone/>
            </a:pPr>
            <a:r>
              <a:t/>
            </a:r>
            <a:endParaRPr sz="1800">
              <a:solidFill>
                <a:srgbClr val="87AF3F"/>
              </a:solidFill>
            </a:endParaRPr>
          </a:p>
          <a:p>
            <a:pPr indent="-1568450" lvl="0" marL="1568450" rtl="0" algn="l">
              <a:lnSpc>
                <a:spcPct val="120000"/>
              </a:lnSpc>
              <a:spcBef>
                <a:spcPts val="0"/>
              </a:spcBef>
              <a:spcAft>
                <a:spcPts val="0"/>
              </a:spcAft>
              <a:buClr>
                <a:srgbClr val="424242"/>
              </a:buClr>
              <a:buSzPts val="1800"/>
              <a:buNone/>
            </a:pPr>
            <a:r>
              <a:t/>
            </a:r>
            <a:endParaRPr sz="1800"/>
          </a:p>
        </p:txBody>
      </p:sp>
      <p:sp>
        <p:nvSpPr>
          <p:cNvPr id="983" name="Google Shape;983;p5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984" name="Google Shape;984;p5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pic>
        <p:nvPicPr>
          <p:cNvPr id="989" name="Google Shape;989;p5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990" name="Google Shape;990;p5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53"/>
          <p:cNvSpPr txBox="1"/>
          <p:nvPr/>
        </p:nvSpPr>
        <p:spPr>
          <a:xfrm>
            <a:off x="292977" y="2803631"/>
            <a:ext cx="4976879"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Food processing &amp; hygiene practices: producing safe food</a:t>
            </a:r>
            <a:endParaRPr/>
          </a:p>
        </p:txBody>
      </p:sp>
      <p:sp>
        <p:nvSpPr>
          <p:cNvPr id="992" name="Google Shape;992;p5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03</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54"/>
          <p:cNvSpPr txBox="1"/>
          <p:nvPr>
            <p:ph idx="1" type="body"/>
          </p:nvPr>
        </p:nvSpPr>
        <p:spPr>
          <a:xfrm>
            <a:off x="676657" y="2205963"/>
            <a:ext cx="11096244" cy="4166702"/>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Food safety is used as a scientific method/discipline describing </a:t>
            </a:r>
            <a:r>
              <a:rPr b="1" lang="en-IE" sz="2200">
                <a:solidFill>
                  <a:srgbClr val="424242"/>
                </a:solidFill>
                <a:latin typeface="Calibri"/>
                <a:ea typeface="Calibri"/>
                <a:cs typeface="Calibri"/>
                <a:sym typeface="Calibri"/>
              </a:rPr>
              <a:t>handling, preparation, and storage of food in ways that prevent foodborne illness</a:t>
            </a:r>
            <a:r>
              <a:rPr lang="en-IE" sz="2200">
                <a:solidFill>
                  <a:srgbClr val="424242"/>
                </a:solidFill>
                <a:latin typeface="Calibri"/>
                <a:ea typeface="Calibri"/>
                <a:cs typeface="Calibri"/>
                <a:sym typeface="Calibri"/>
              </a:rPr>
              <a:t>. Regulation (EC) No 178/2002 deals with the general principles and requirements of food law, establishing the European Food Safety Authority and laying down procedures in matters of food safety. According to the WHO, an estimated </a:t>
            </a:r>
            <a:r>
              <a:rPr b="1" lang="en-IE" sz="2200">
                <a:solidFill>
                  <a:srgbClr val="424242"/>
                </a:solidFill>
                <a:latin typeface="Calibri"/>
                <a:ea typeface="Calibri"/>
                <a:cs typeface="Calibri"/>
                <a:sym typeface="Calibri"/>
              </a:rPr>
              <a:t>600 million people – almost 1 in 10 - in the world fall ill after eating contaminated food</a:t>
            </a:r>
            <a:r>
              <a:rPr lang="en-IE" sz="2200">
                <a:solidFill>
                  <a:srgbClr val="424242"/>
                </a:solidFill>
                <a:latin typeface="Calibri"/>
                <a:ea typeface="Calibri"/>
                <a:cs typeface="Calibri"/>
                <a:sym typeface="Calibri"/>
              </a:rPr>
              <a:t> and </a:t>
            </a:r>
            <a:r>
              <a:rPr b="1" lang="en-IE" sz="2200">
                <a:solidFill>
                  <a:srgbClr val="424242"/>
                </a:solidFill>
                <a:latin typeface="Calibri"/>
                <a:ea typeface="Calibri"/>
                <a:cs typeface="Calibri"/>
                <a:sym typeface="Calibri"/>
              </a:rPr>
              <a:t>420 000 die </a:t>
            </a:r>
            <a:r>
              <a:rPr lang="en-IE" sz="2200">
                <a:solidFill>
                  <a:srgbClr val="424242"/>
                </a:solidFill>
                <a:latin typeface="Calibri"/>
                <a:ea typeface="Calibri"/>
                <a:cs typeface="Calibri"/>
                <a:sym typeface="Calibri"/>
              </a:rPr>
              <a:t>every year, resulting in the loss of 33 million healthy life years.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General and specific hygiene requirements including </a:t>
            </a:r>
            <a:r>
              <a:rPr b="1" lang="en-IE" sz="2200">
                <a:solidFill>
                  <a:srgbClr val="424242"/>
                </a:solidFill>
                <a:latin typeface="Calibri"/>
                <a:ea typeface="Calibri"/>
                <a:cs typeface="Calibri"/>
                <a:sym typeface="Calibri"/>
              </a:rPr>
              <a:t>HACCP</a:t>
            </a:r>
            <a:r>
              <a:rPr lang="en-IE" sz="2200">
                <a:solidFill>
                  <a:srgbClr val="424242"/>
                </a:solidFill>
                <a:latin typeface="Calibri"/>
                <a:ea typeface="Calibri"/>
                <a:cs typeface="Calibri"/>
                <a:sym typeface="Calibri"/>
              </a:rPr>
              <a:t> are defined and detailed in EC 852 of 2004. Hazard analysis and critical control point (HACCP) system is a food safety management system that aims to prevent foodborne illness from biological, physical and chemical hazards. The HACCP concept was first developed in the 1960s by the U.S. National Aeronautics and Space Administration (</a:t>
            </a:r>
            <a:r>
              <a:rPr b="1" lang="en-IE" sz="2200">
                <a:solidFill>
                  <a:srgbClr val="424242"/>
                </a:solidFill>
                <a:latin typeface="Calibri"/>
                <a:ea typeface="Calibri"/>
                <a:cs typeface="Calibri"/>
                <a:sym typeface="Calibri"/>
              </a:rPr>
              <a:t>NASA</a:t>
            </a:r>
            <a:r>
              <a:rPr lang="en-IE" sz="2200">
                <a:solidFill>
                  <a:srgbClr val="424242"/>
                </a:solidFill>
                <a:latin typeface="Calibri"/>
                <a:ea typeface="Calibri"/>
                <a:cs typeface="Calibri"/>
                <a:sym typeface="Calibri"/>
              </a:rPr>
              <a:t>), working with Pillsbury, a food company, to ensure crumb- and pathogen-free food that had extensive shelf-life properties for space travel—the first pathogen monitoring and measurement requirement imposed on the food industry. </a:t>
            </a:r>
            <a:endParaRPr/>
          </a:p>
        </p:txBody>
      </p:sp>
      <p:sp>
        <p:nvSpPr>
          <p:cNvPr id="998" name="Google Shape;998;p54"/>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99" name="Google Shape;999;p54"/>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Food Safety</a:t>
            </a:r>
            <a:endParaRPr/>
          </a:p>
          <a:p>
            <a:pPr indent="0" lvl="0" marL="0" rtl="0" algn="l">
              <a:lnSpc>
                <a:spcPct val="90000"/>
              </a:lnSpc>
              <a:spcBef>
                <a:spcPts val="1000"/>
              </a:spcBef>
              <a:spcAft>
                <a:spcPts val="0"/>
              </a:spcAft>
              <a:buClr>
                <a:srgbClr val="086575"/>
              </a:buClr>
              <a:buSzPts val="3600"/>
              <a:buNone/>
            </a:pPr>
            <a:r>
              <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00" name="Google Shape;1000;p54"/>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01" name="Google Shape;1001;p54"/>
          <p:cNvGrpSpPr/>
          <p:nvPr/>
        </p:nvGrpSpPr>
        <p:grpSpPr>
          <a:xfrm>
            <a:off x="10102249" y="886766"/>
            <a:ext cx="1069679" cy="1069677"/>
            <a:chOff x="4621636" y="3685754"/>
            <a:chExt cx="1069679" cy="1069677"/>
          </a:xfrm>
        </p:grpSpPr>
        <p:sp>
          <p:nvSpPr>
            <p:cNvPr id="1002" name="Google Shape;1002;p54"/>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03" name="Google Shape;1003;p54"/>
            <p:cNvGrpSpPr/>
            <p:nvPr/>
          </p:nvGrpSpPr>
          <p:grpSpPr>
            <a:xfrm>
              <a:off x="4621636" y="3685754"/>
              <a:ext cx="1069679" cy="1069677"/>
              <a:chOff x="4621636" y="3685754"/>
              <a:chExt cx="1069679" cy="1069677"/>
            </a:xfrm>
          </p:grpSpPr>
          <p:grpSp>
            <p:nvGrpSpPr>
              <p:cNvPr id="1004" name="Google Shape;1004;p54"/>
              <p:cNvGrpSpPr/>
              <p:nvPr/>
            </p:nvGrpSpPr>
            <p:grpSpPr>
              <a:xfrm>
                <a:off x="4621636" y="3685754"/>
                <a:ext cx="1069679" cy="1069677"/>
                <a:chOff x="4621636" y="3685754"/>
                <a:chExt cx="1069679" cy="1069677"/>
              </a:xfrm>
            </p:grpSpPr>
            <p:sp>
              <p:nvSpPr>
                <p:cNvPr id="1005" name="Google Shape;1005;p54"/>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6" name="Google Shape;1006;p54"/>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7" name="Google Shape;1007;p54"/>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8" name="Google Shape;1008;p54"/>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54"/>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54"/>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1" name="Google Shape;1011;p54"/>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12" name="Google Shape;1012;p54"/>
                <p:cNvGrpSpPr/>
                <p:nvPr/>
              </p:nvGrpSpPr>
              <p:grpSpPr>
                <a:xfrm>
                  <a:off x="5021366" y="3862855"/>
                  <a:ext cx="233848" cy="83460"/>
                  <a:chOff x="5021366" y="3862855"/>
                  <a:chExt cx="233848" cy="83460"/>
                </a:xfrm>
              </p:grpSpPr>
              <p:sp>
                <p:nvSpPr>
                  <p:cNvPr id="1013" name="Google Shape;1013;p54"/>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54"/>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15" name="Google Shape;1015;p54"/>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16" name="Google Shape;1016;p54"/>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55"/>
          <p:cNvSpPr txBox="1"/>
          <p:nvPr>
            <p:ph idx="1" type="body"/>
          </p:nvPr>
        </p:nvSpPr>
        <p:spPr>
          <a:xfrm>
            <a:off x="676657" y="2205962"/>
            <a:ext cx="10317675" cy="4293312"/>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A </a:t>
            </a:r>
            <a:r>
              <a:rPr b="1" lang="en-IE" sz="2200">
                <a:solidFill>
                  <a:srgbClr val="424242"/>
                </a:solidFill>
                <a:latin typeface="Calibri"/>
                <a:ea typeface="Calibri"/>
                <a:cs typeface="Calibri"/>
                <a:sym typeface="Calibri"/>
              </a:rPr>
              <a:t>food safety hazard </a:t>
            </a:r>
            <a:r>
              <a:rPr lang="en-IE" sz="2200">
                <a:solidFill>
                  <a:srgbClr val="424242"/>
                </a:solidFill>
                <a:latin typeface="Calibri"/>
                <a:ea typeface="Calibri"/>
                <a:cs typeface="Calibri"/>
                <a:sym typeface="Calibri"/>
              </a:rPr>
              <a:t>is a biological, chemical, or physical agent in food with the potential to cause adverse health effect, illness or death. Sources of hazards comes from:</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424242"/>
                </a:solidFill>
                <a:latin typeface="Calibri"/>
                <a:ea typeface="Calibri"/>
                <a:cs typeface="Calibri"/>
                <a:sym typeface="Calibri"/>
              </a:rPr>
              <a:t>Ingredients,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424242"/>
                </a:solidFill>
                <a:latin typeface="Calibri"/>
                <a:ea typeface="Calibri"/>
                <a:cs typeface="Calibri"/>
                <a:sym typeface="Calibri"/>
              </a:rPr>
              <a:t>Processing environment and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424242"/>
                </a:solidFill>
                <a:latin typeface="Calibri"/>
                <a:ea typeface="Calibri"/>
                <a:cs typeface="Calibri"/>
                <a:sym typeface="Calibri"/>
              </a:rPr>
              <a:t>People. </a:t>
            </a:r>
            <a:endParaRPr b="1" sz="2200">
              <a:solidFill>
                <a:srgbClr val="424242"/>
              </a:solidFill>
              <a:latin typeface="Calibri"/>
              <a:ea typeface="Calibri"/>
              <a:cs typeface="Calibri"/>
              <a:sym typeface="Calibri"/>
            </a:endParaRPr>
          </a:p>
          <a:p>
            <a:pPr indent="-317500" lvl="0" marL="457200" rtl="0" algn="l">
              <a:lnSpc>
                <a:spcPct val="106363"/>
              </a:lnSpc>
              <a:spcBef>
                <a:spcPts val="0"/>
              </a:spcBef>
              <a:spcAft>
                <a:spcPts val="0"/>
              </a:spcAft>
              <a:buClr>
                <a:srgbClr val="87AF3F"/>
              </a:buClr>
              <a:buSzPts val="2200"/>
              <a:buFont typeface="Calibri"/>
              <a:buNone/>
            </a:pPr>
            <a:r>
              <a:t/>
            </a:r>
            <a:endParaRPr b="1" sz="2200">
              <a:solidFill>
                <a:srgbClr val="424242"/>
              </a:solidFill>
              <a:latin typeface="Calibri"/>
              <a:ea typeface="Calibri"/>
              <a:cs typeface="Calibri"/>
              <a:sym typeface="Calibri"/>
            </a:endParaRPr>
          </a:p>
          <a:p>
            <a:pPr indent="0" lvl="0" marL="0" rtl="0" algn="l">
              <a:lnSpc>
                <a:spcPct val="106363"/>
              </a:lnSpc>
              <a:spcBef>
                <a:spcPts val="0"/>
              </a:spcBef>
              <a:spcAft>
                <a:spcPts val="0"/>
              </a:spcAft>
              <a:buClr>
                <a:srgbClr val="87AF3F"/>
              </a:buClr>
              <a:buSzPts val="2200"/>
              <a:buNone/>
            </a:pPr>
            <a:r>
              <a:rPr b="1" lang="en-IE" sz="2200">
                <a:solidFill>
                  <a:srgbClr val="424242"/>
                </a:solidFill>
                <a:latin typeface="Calibri"/>
                <a:ea typeface="Calibri"/>
                <a:cs typeface="Calibri"/>
                <a:sym typeface="Calibri"/>
              </a:rPr>
              <a:t>Biological</a:t>
            </a:r>
            <a:r>
              <a:rPr lang="en-IE" sz="2200">
                <a:solidFill>
                  <a:srgbClr val="424242"/>
                </a:solidFill>
                <a:latin typeface="Calibri"/>
                <a:ea typeface="Calibri"/>
                <a:cs typeface="Calibri"/>
                <a:sym typeface="Calibri"/>
              </a:rPr>
              <a:t> Hazards include </a:t>
            </a:r>
            <a:r>
              <a:rPr b="1" lang="en-IE" sz="2200">
                <a:solidFill>
                  <a:srgbClr val="424242"/>
                </a:solidFill>
                <a:latin typeface="Calibri"/>
                <a:ea typeface="Calibri"/>
                <a:cs typeface="Calibri"/>
                <a:sym typeface="Calibri"/>
              </a:rPr>
              <a:t>bacteria, viruses, fungi, </a:t>
            </a:r>
            <a:r>
              <a:rPr lang="en-IE" sz="2200">
                <a:solidFill>
                  <a:srgbClr val="424242"/>
                </a:solidFill>
                <a:latin typeface="Calibri"/>
                <a:ea typeface="Calibri"/>
                <a:cs typeface="Calibri"/>
                <a:sym typeface="Calibri"/>
              </a:rPr>
              <a:t>and</a:t>
            </a:r>
            <a:r>
              <a:rPr b="1" lang="en-IE" sz="2200">
                <a:solidFill>
                  <a:srgbClr val="424242"/>
                </a:solidFill>
                <a:latin typeface="Calibri"/>
                <a:ea typeface="Calibri"/>
                <a:cs typeface="Calibri"/>
                <a:sym typeface="Calibri"/>
              </a:rPr>
              <a:t> parasites</a:t>
            </a:r>
            <a:r>
              <a:rPr lang="en-IE" sz="2200">
                <a:solidFill>
                  <a:srgbClr val="424242"/>
                </a:solidFill>
                <a:latin typeface="Calibri"/>
                <a:ea typeface="Calibri"/>
                <a:cs typeface="Calibri"/>
                <a:sym typeface="Calibri"/>
              </a:rPr>
              <a:t>. </a:t>
            </a:r>
            <a:endParaRPr/>
          </a:p>
          <a:p>
            <a:pPr indent="-12700" lvl="0" marL="12700" rtl="0" algn="l">
              <a:lnSpc>
                <a:spcPct val="106363"/>
              </a:lnSpc>
              <a:spcBef>
                <a:spcPts val="0"/>
              </a:spcBef>
              <a:spcAft>
                <a:spcPts val="0"/>
              </a:spcAft>
              <a:buClr>
                <a:srgbClr val="086575"/>
              </a:buClr>
              <a:buSzPts val="2200"/>
              <a:buNone/>
            </a:pPr>
            <a:r>
              <a:t/>
            </a:r>
            <a:endParaRPr b="1" sz="2200">
              <a:solidFill>
                <a:srgbClr val="424242"/>
              </a:solidFill>
              <a:latin typeface="Calibri"/>
              <a:ea typeface="Calibri"/>
              <a:cs typeface="Calibri"/>
              <a:sym typeface="Calibri"/>
            </a:endParaRPr>
          </a:p>
          <a:p>
            <a:pPr indent="-12700" lvl="0" marL="12700" rtl="0" algn="l">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Physical</a:t>
            </a:r>
            <a:r>
              <a:rPr lang="en-IE" sz="2200">
                <a:solidFill>
                  <a:srgbClr val="424242"/>
                </a:solidFill>
                <a:latin typeface="Calibri"/>
                <a:ea typeface="Calibri"/>
                <a:cs typeface="Calibri"/>
                <a:sym typeface="Calibri"/>
              </a:rPr>
              <a:t> hazards are known as “foreign objects” that can either: </a:t>
            </a:r>
            <a:endParaRPr sz="2200">
              <a:solidFill>
                <a:srgbClr val="424242"/>
              </a:solidFill>
              <a:latin typeface="Calibri"/>
              <a:ea typeface="Calibri"/>
              <a:cs typeface="Calibri"/>
              <a:sym typeface="Calibri"/>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latin typeface="Calibri"/>
                <a:ea typeface="Calibri"/>
                <a:cs typeface="Calibri"/>
                <a:sym typeface="Calibri"/>
              </a:rPr>
              <a:t>Be </a:t>
            </a:r>
            <a:r>
              <a:rPr b="1" lang="en-IE" sz="2200">
                <a:solidFill>
                  <a:srgbClr val="E8A116"/>
                </a:solidFill>
                <a:latin typeface="Calibri"/>
                <a:ea typeface="Calibri"/>
                <a:cs typeface="Calibri"/>
                <a:sym typeface="Calibri"/>
              </a:rPr>
              <a:t>unpleasant</a:t>
            </a:r>
            <a:r>
              <a:rPr lang="en-IE" sz="2200">
                <a:solidFill>
                  <a:srgbClr val="424242"/>
                </a:solidFill>
                <a:latin typeface="Calibri"/>
                <a:ea typeface="Calibri"/>
                <a:cs typeface="Calibri"/>
                <a:sym typeface="Calibri"/>
              </a:rPr>
              <a:t> (e.g. hair);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E8A116"/>
                </a:solidFill>
                <a:latin typeface="Calibri"/>
                <a:ea typeface="Calibri"/>
                <a:cs typeface="Calibri"/>
                <a:sym typeface="Calibri"/>
              </a:rPr>
              <a:t>Injure</a:t>
            </a:r>
            <a:r>
              <a:rPr lang="en-IE" sz="2200">
                <a:solidFill>
                  <a:srgbClr val="424242"/>
                </a:solidFill>
                <a:latin typeface="Calibri"/>
                <a:ea typeface="Calibri"/>
                <a:cs typeface="Calibri"/>
                <a:sym typeface="Calibri"/>
              </a:rPr>
              <a:t> (e.g cut, break a tooth) or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E8A116"/>
                </a:solidFill>
                <a:latin typeface="Calibri"/>
                <a:ea typeface="Calibri"/>
                <a:cs typeface="Calibri"/>
                <a:sym typeface="Calibri"/>
              </a:rPr>
              <a:t>Kill</a:t>
            </a:r>
            <a:r>
              <a:rPr lang="en-IE" sz="2200">
                <a:solidFill>
                  <a:srgbClr val="424242"/>
                </a:solidFill>
                <a:latin typeface="Calibri"/>
                <a:ea typeface="Calibri"/>
                <a:cs typeface="Calibri"/>
                <a:sym typeface="Calibri"/>
              </a:rPr>
              <a:t> (e.g. from choking). </a:t>
            </a:r>
            <a:endParaRPr sz="2200">
              <a:solidFill>
                <a:srgbClr val="424242"/>
              </a:solidFill>
              <a:latin typeface="Calibri"/>
              <a:ea typeface="Calibri"/>
              <a:cs typeface="Calibri"/>
              <a:sym typeface="Calibri"/>
            </a:endParaRPr>
          </a:p>
          <a:p>
            <a:pPr indent="-450850" lvl="0" marL="450850" rtl="0" algn="l">
              <a:lnSpc>
                <a:spcPct val="106363"/>
              </a:lnSpc>
              <a:spcBef>
                <a:spcPts val="0"/>
              </a:spcBef>
              <a:spcAft>
                <a:spcPts val="0"/>
              </a:spcAft>
              <a:buClr>
                <a:srgbClr val="87AF3F"/>
              </a:buClr>
              <a:buSzPts val="2200"/>
              <a:buNone/>
            </a:pPr>
            <a:r>
              <a:rPr lang="en-IE" sz="2200">
                <a:solidFill>
                  <a:srgbClr val="424242"/>
                </a:solidFill>
                <a:latin typeface="Calibri"/>
                <a:ea typeface="Calibri"/>
                <a:cs typeface="Calibri"/>
                <a:sym typeface="Calibri"/>
              </a:rPr>
              <a:t>	Examples include, </a:t>
            </a:r>
            <a:r>
              <a:rPr b="1" lang="en-IE" sz="2200">
                <a:solidFill>
                  <a:srgbClr val="424242"/>
                </a:solidFill>
                <a:latin typeface="Calibri"/>
                <a:ea typeface="Calibri"/>
                <a:cs typeface="Calibri"/>
                <a:sym typeface="Calibri"/>
              </a:rPr>
              <a:t>glass, wood, stones, metal, plastic, bones, shells, PPE, personal </a:t>
            </a:r>
            <a:r>
              <a:rPr lang="en-IE" sz="2200">
                <a:solidFill>
                  <a:srgbClr val="424242"/>
                </a:solidFill>
                <a:latin typeface="Calibri"/>
                <a:ea typeface="Calibri"/>
                <a:cs typeface="Calibri"/>
                <a:sym typeface="Calibri"/>
              </a:rPr>
              <a:t>effects</a:t>
            </a:r>
            <a:r>
              <a:rPr b="1" lang="en-IE" sz="2200">
                <a:solidFill>
                  <a:srgbClr val="424242"/>
                </a:solidFill>
                <a:latin typeface="Calibri"/>
                <a:ea typeface="Calibri"/>
                <a:cs typeface="Calibri"/>
                <a:sym typeface="Calibri"/>
              </a:rPr>
              <a:t> </a:t>
            </a:r>
            <a:r>
              <a:rPr lang="en-IE" sz="2200">
                <a:solidFill>
                  <a:srgbClr val="424242"/>
                </a:solidFill>
                <a:latin typeface="Calibri"/>
                <a:ea typeface="Calibri"/>
                <a:cs typeface="Calibri"/>
                <a:sym typeface="Calibri"/>
              </a:rPr>
              <a:t>and so on.</a:t>
            </a:r>
            <a:endParaRPr sz="2200">
              <a:solidFill>
                <a:srgbClr val="424242"/>
              </a:solidFill>
              <a:latin typeface="Calibri"/>
              <a:ea typeface="Calibri"/>
              <a:cs typeface="Calibri"/>
              <a:sym typeface="Calibri"/>
            </a:endParaRPr>
          </a:p>
        </p:txBody>
      </p:sp>
      <p:sp>
        <p:nvSpPr>
          <p:cNvPr id="1022" name="Google Shape;1022;p55"/>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23" name="Google Shape;1023;p5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Food Safety</a:t>
            </a:r>
            <a:endParaRPr/>
          </a:p>
          <a:p>
            <a:pPr indent="0" lvl="0" marL="0" rtl="0" algn="l">
              <a:lnSpc>
                <a:spcPct val="90000"/>
              </a:lnSpc>
              <a:spcBef>
                <a:spcPts val="1000"/>
              </a:spcBef>
              <a:spcAft>
                <a:spcPts val="0"/>
              </a:spcAft>
              <a:buClr>
                <a:srgbClr val="086575"/>
              </a:buClr>
              <a:buSzPts val="3600"/>
              <a:buNone/>
            </a:pPr>
            <a:r>
              <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24" name="Google Shape;1024;p55"/>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25" name="Google Shape;1025;p55"/>
          <p:cNvGrpSpPr/>
          <p:nvPr/>
        </p:nvGrpSpPr>
        <p:grpSpPr>
          <a:xfrm>
            <a:off x="10102249" y="886766"/>
            <a:ext cx="1069679" cy="1069677"/>
            <a:chOff x="4621636" y="3685754"/>
            <a:chExt cx="1069679" cy="1069677"/>
          </a:xfrm>
        </p:grpSpPr>
        <p:sp>
          <p:nvSpPr>
            <p:cNvPr id="1026" name="Google Shape;1026;p55"/>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27" name="Google Shape;1027;p55"/>
            <p:cNvGrpSpPr/>
            <p:nvPr/>
          </p:nvGrpSpPr>
          <p:grpSpPr>
            <a:xfrm>
              <a:off x="4621636" y="3685754"/>
              <a:ext cx="1069679" cy="1069677"/>
              <a:chOff x="4621636" y="3685754"/>
              <a:chExt cx="1069679" cy="1069677"/>
            </a:xfrm>
          </p:grpSpPr>
          <p:grpSp>
            <p:nvGrpSpPr>
              <p:cNvPr id="1028" name="Google Shape;1028;p55"/>
              <p:cNvGrpSpPr/>
              <p:nvPr/>
            </p:nvGrpSpPr>
            <p:grpSpPr>
              <a:xfrm>
                <a:off x="4621636" y="3685754"/>
                <a:ext cx="1069679" cy="1069677"/>
                <a:chOff x="4621636" y="3685754"/>
                <a:chExt cx="1069679" cy="1069677"/>
              </a:xfrm>
            </p:grpSpPr>
            <p:sp>
              <p:nvSpPr>
                <p:cNvPr id="1029" name="Google Shape;1029;p55"/>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55"/>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55"/>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2" name="Google Shape;1032;p55"/>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55"/>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55"/>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55"/>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36" name="Google Shape;1036;p55"/>
                <p:cNvGrpSpPr/>
                <p:nvPr/>
              </p:nvGrpSpPr>
              <p:grpSpPr>
                <a:xfrm>
                  <a:off x="5021366" y="3862855"/>
                  <a:ext cx="233848" cy="83460"/>
                  <a:chOff x="5021366" y="3862855"/>
                  <a:chExt cx="233848" cy="83460"/>
                </a:xfrm>
              </p:grpSpPr>
              <p:sp>
                <p:nvSpPr>
                  <p:cNvPr id="1037" name="Google Shape;1037;p55"/>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55"/>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39" name="Google Shape;1039;p55"/>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40" name="Google Shape;1040;p55"/>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56"/>
          <p:cNvSpPr txBox="1"/>
          <p:nvPr>
            <p:ph idx="1" type="body"/>
          </p:nvPr>
        </p:nvSpPr>
        <p:spPr>
          <a:xfrm>
            <a:off x="676657" y="2205963"/>
            <a:ext cx="11096244"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Chemical</a:t>
            </a:r>
            <a:r>
              <a:rPr lang="en-IE" sz="2200">
                <a:solidFill>
                  <a:srgbClr val="424242"/>
                </a:solidFill>
                <a:latin typeface="Calibri"/>
                <a:ea typeface="Calibri"/>
                <a:cs typeface="Calibri"/>
                <a:sym typeface="Calibri"/>
              </a:rPr>
              <a:t> hazards can be accidental (e.g. chemicals for cleaning from poor rinsing or spills, too much additives added reaching toxic load, personal medication falling in to food during production) or naturally occurring (puffer fish tetrodoxin, mushroom psilocybin, psilocin, muscarine, coprine etc).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Allergen</a:t>
            </a:r>
            <a:r>
              <a:rPr lang="en-IE" sz="2200">
                <a:solidFill>
                  <a:srgbClr val="424242"/>
                </a:solidFill>
                <a:latin typeface="Calibri"/>
                <a:ea typeface="Calibri"/>
                <a:cs typeface="Calibri"/>
                <a:sym typeface="Calibri"/>
              </a:rPr>
              <a:t> hazards are substances that can trigger an allergic reaction and can cause death from anaphylaxis. Allergens include: cereals containing gluten, crustaceans, eggs, peanuts, soybeans, tree nuts, celery, sulphur dioxide/sulphites, sesame seeds, mustard, lupin, molluscs, fish and milk. Training in hazard analysis is critical before becoming a food business operator (FBO). An FBO must register with the relevant competent authority</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Good manufacturing and hygiene practices </a:t>
            </a:r>
            <a:r>
              <a:rPr lang="en-IE" sz="2200">
                <a:solidFill>
                  <a:srgbClr val="424242"/>
                </a:solidFill>
                <a:latin typeface="Calibri"/>
                <a:ea typeface="Calibri"/>
                <a:cs typeface="Calibri"/>
                <a:sym typeface="Calibri"/>
              </a:rPr>
              <a:t>should avoid food safety hazards.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p:txBody>
      </p:sp>
      <p:sp>
        <p:nvSpPr>
          <p:cNvPr id="1046" name="Google Shape;1046;p56"/>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47" name="Google Shape;1047;p56"/>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Food Safety</a:t>
            </a:r>
            <a:endParaRPr/>
          </a:p>
          <a:p>
            <a:pPr indent="0" lvl="0" marL="0" rtl="0" algn="l">
              <a:lnSpc>
                <a:spcPct val="90000"/>
              </a:lnSpc>
              <a:spcBef>
                <a:spcPts val="1000"/>
              </a:spcBef>
              <a:spcAft>
                <a:spcPts val="0"/>
              </a:spcAft>
              <a:buClr>
                <a:srgbClr val="086575"/>
              </a:buClr>
              <a:buSzPts val="3600"/>
              <a:buNone/>
            </a:pPr>
            <a:r>
              <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48" name="Google Shape;1048;p56"/>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49" name="Google Shape;1049;p56"/>
          <p:cNvGrpSpPr/>
          <p:nvPr/>
        </p:nvGrpSpPr>
        <p:grpSpPr>
          <a:xfrm>
            <a:off x="10102249" y="886766"/>
            <a:ext cx="1069679" cy="1069677"/>
            <a:chOff x="4621636" y="3685754"/>
            <a:chExt cx="1069679" cy="1069677"/>
          </a:xfrm>
        </p:grpSpPr>
        <p:sp>
          <p:nvSpPr>
            <p:cNvPr id="1050" name="Google Shape;1050;p56"/>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51" name="Google Shape;1051;p56"/>
            <p:cNvGrpSpPr/>
            <p:nvPr/>
          </p:nvGrpSpPr>
          <p:grpSpPr>
            <a:xfrm>
              <a:off x="4621636" y="3685754"/>
              <a:ext cx="1069679" cy="1069677"/>
              <a:chOff x="4621636" y="3685754"/>
              <a:chExt cx="1069679" cy="1069677"/>
            </a:xfrm>
          </p:grpSpPr>
          <p:grpSp>
            <p:nvGrpSpPr>
              <p:cNvPr id="1052" name="Google Shape;1052;p56"/>
              <p:cNvGrpSpPr/>
              <p:nvPr/>
            </p:nvGrpSpPr>
            <p:grpSpPr>
              <a:xfrm>
                <a:off x="4621636" y="3685754"/>
                <a:ext cx="1069679" cy="1069677"/>
                <a:chOff x="4621636" y="3685754"/>
                <a:chExt cx="1069679" cy="1069677"/>
              </a:xfrm>
            </p:grpSpPr>
            <p:sp>
              <p:nvSpPr>
                <p:cNvPr id="1053" name="Google Shape;1053;p56"/>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56"/>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56"/>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56"/>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56"/>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56"/>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56"/>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60" name="Google Shape;1060;p56"/>
                <p:cNvGrpSpPr/>
                <p:nvPr/>
              </p:nvGrpSpPr>
              <p:grpSpPr>
                <a:xfrm>
                  <a:off x="5021366" y="3862855"/>
                  <a:ext cx="233848" cy="83460"/>
                  <a:chOff x="5021366" y="3862855"/>
                  <a:chExt cx="233848" cy="83460"/>
                </a:xfrm>
              </p:grpSpPr>
              <p:sp>
                <p:nvSpPr>
                  <p:cNvPr id="1061" name="Google Shape;1061;p56"/>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56"/>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3" name="Google Shape;1063;p56"/>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4" name="Google Shape;1064;p56"/>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5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0" name="Google Shape;1070;p5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468438" lvl="0" marL="1468438" rtl="0" algn="l">
              <a:lnSpc>
                <a:spcPct val="90000"/>
              </a:lnSpc>
              <a:spcBef>
                <a:spcPts val="0"/>
              </a:spcBef>
              <a:spcAft>
                <a:spcPts val="0"/>
              </a:spcAft>
              <a:buClr>
                <a:srgbClr val="424242"/>
              </a:buClr>
              <a:buSzPts val="1800"/>
              <a:buNone/>
            </a:pPr>
            <a:r>
              <a:rPr b="1" lang="en-IE" sz="1800"/>
              <a:t>Exercise:	</a:t>
            </a:r>
            <a:r>
              <a:rPr lang="en-IE" sz="1800"/>
              <a:t>What are the 7 principles of HACCP? Ask a local restaurant or deli shop if they will show you their HACCP system. </a:t>
            </a:r>
            <a:endParaRPr sz="1800"/>
          </a:p>
          <a:p>
            <a:pPr indent="-1468438" lvl="0" marL="1468438" rtl="0" algn="l">
              <a:lnSpc>
                <a:spcPct val="90000"/>
              </a:lnSpc>
              <a:spcBef>
                <a:spcPts val="1000"/>
              </a:spcBef>
              <a:spcAft>
                <a:spcPts val="0"/>
              </a:spcAft>
              <a:buClr>
                <a:srgbClr val="424242"/>
              </a:buClr>
              <a:buSzPts val="1800"/>
              <a:buNone/>
            </a:pPr>
            <a:r>
              <a:t/>
            </a:r>
            <a:endParaRPr b="1" sz="1800"/>
          </a:p>
          <a:p>
            <a:pPr indent="-1468438" lvl="0" marL="1468438" rtl="0" algn="l">
              <a:lnSpc>
                <a:spcPct val="90000"/>
              </a:lnSpc>
              <a:spcBef>
                <a:spcPts val="1000"/>
              </a:spcBef>
              <a:spcAft>
                <a:spcPts val="0"/>
              </a:spcAft>
              <a:buClr>
                <a:srgbClr val="424242"/>
              </a:buClr>
              <a:buSzPts val="1800"/>
              <a:buNone/>
            </a:pPr>
            <a:r>
              <a:rPr b="1" lang="en-IE" sz="1800"/>
              <a:t>Website</a:t>
            </a:r>
            <a:r>
              <a:rPr lang="en-IE" sz="1800"/>
              <a:t>: 	ww.fsai.ie . Good Safety Guidance Documents </a:t>
            </a:r>
            <a:r>
              <a:rPr lang="en-IE" sz="1800" u="sng">
                <a:solidFill>
                  <a:srgbClr val="87AF3F"/>
                </a:solidFill>
                <a:hlinkClick r:id="rId3">
                  <a:extLst>
                    <a:ext uri="{A12FA001-AC4F-418D-AE19-62706E023703}">
                      <ahyp:hlinkClr val="tx"/>
                    </a:ext>
                  </a:extLst>
                </a:hlinkClick>
              </a:rPr>
              <a:t>https://food.ec.europa.eu/safety/labelling-and-nutrition/food-information-consumers-legislation/guidance-documents_en#questions_and_answers_on_</a:t>
            </a:r>
            <a:r>
              <a:rPr lang="en-IE" sz="1800">
                <a:solidFill>
                  <a:srgbClr val="87AF3F"/>
                </a:solidFill>
              </a:rPr>
              <a:t>   </a:t>
            </a:r>
            <a:r>
              <a:rPr lang="en-IE" sz="1800"/>
              <a:t>WHO Food safety </a:t>
            </a:r>
            <a:r>
              <a:rPr lang="en-IE" sz="1800" u="sng">
                <a:solidFill>
                  <a:srgbClr val="87AF3F"/>
                </a:solidFill>
                <a:hlinkClick r:id="rId4">
                  <a:extLst>
                    <a:ext uri="{A12FA001-AC4F-418D-AE19-62706E023703}">
                      <ahyp:hlinkClr val="tx"/>
                    </a:ext>
                  </a:extLst>
                </a:hlinkClick>
              </a:rPr>
              <a:t>https://www.who.int/news-room/fact-sheets/detail/food-safety</a:t>
            </a:r>
            <a:r>
              <a:rPr lang="en-IE" sz="1800">
                <a:solidFill>
                  <a:srgbClr val="87AF3F"/>
                </a:solidFill>
              </a:rPr>
              <a:t>  </a:t>
            </a:r>
            <a:r>
              <a:rPr lang="en-IE" sz="1800"/>
              <a:t>Allergen guidance for food businesses </a:t>
            </a:r>
            <a:r>
              <a:rPr lang="en-IE" sz="1800" u="sng">
                <a:solidFill>
                  <a:srgbClr val="87AF3F"/>
                </a:solidFill>
                <a:hlinkClick r:id="rId5">
                  <a:extLst>
                    <a:ext uri="{A12FA001-AC4F-418D-AE19-62706E023703}">
                      <ahyp:hlinkClr val="tx"/>
                    </a:ext>
                  </a:extLst>
                </a:hlinkClick>
              </a:rPr>
              <a:t>https://www.food.gov.uk/business-guidance/allergen-guidance-for-food-businesses#:~:text=The%2014%20allergens%20are%3A%20celery,and%20sulphites%20are%20at%20a</a:t>
            </a:r>
            <a:endParaRPr sz="1800">
              <a:solidFill>
                <a:srgbClr val="87AF3F"/>
              </a:solidFill>
            </a:endParaRPr>
          </a:p>
          <a:p>
            <a:pPr indent="-1468438" lvl="0" marL="1468438" rtl="0" algn="l">
              <a:lnSpc>
                <a:spcPct val="90000"/>
              </a:lnSpc>
              <a:spcBef>
                <a:spcPts val="1000"/>
              </a:spcBef>
              <a:spcAft>
                <a:spcPts val="0"/>
              </a:spcAft>
              <a:buClr>
                <a:srgbClr val="424242"/>
              </a:buClr>
              <a:buSzPts val="1800"/>
              <a:buNone/>
            </a:pPr>
            <a:r>
              <a:rPr b="1" lang="en-IE" sz="1800"/>
              <a:t>YouTube</a:t>
            </a:r>
            <a:r>
              <a:rPr lang="en-IE" sz="1800"/>
              <a:t>: 	What is Food Safety? </a:t>
            </a:r>
            <a:r>
              <a:rPr lang="en-IE" sz="1800" u="sng">
                <a:solidFill>
                  <a:schemeClr val="hlink"/>
                </a:solidFill>
                <a:hlinkClick r:id="rId6"/>
              </a:rPr>
              <a:t>https://www.youtube.com/watch?v=0J2Qv_72Xzo</a:t>
            </a:r>
            <a:endParaRPr sz="1800"/>
          </a:p>
          <a:p>
            <a:pPr indent="-1468438" lvl="0" marL="1468438" rtl="0" algn="l">
              <a:lnSpc>
                <a:spcPct val="90000"/>
              </a:lnSpc>
              <a:spcBef>
                <a:spcPts val="1000"/>
              </a:spcBef>
              <a:spcAft>
                <a:spcPts val="0"/>
              </a:spcAft>
              <a:buClr>
                <a:srgbClr val="424242"/>
              </a:buClr>
              <a:buSzPts val="1800"/>
              <a:buNone/>
            </a:pPr>
            <a:r>
              <a:rPr lang="en-IE" sz="1800"/>
              <a:t>	5 Keys to Food Safety </a:t>
            </a:r>
            <a:r>
              <a:rPr lang="en-IE" sz="1800" u="sng">
                <a:solidFill>
                  <a:schemeClr val="hlink"/>
                </a:solidFill>
                <a:hlinkClick r:id="rId7"/>
              </a:rPr>
              <a:t>https://www.youtube.com/watch?v=m-dfSLm9a4I</a:t>
            </a:r>
            <a:endParaRPr sz="1800"/>
          </a:p>
          <a:p>
            <a:pPr indent="-1468438" lvl="0" marL="1468438" rtl="0" algn="l">
              <a:lnSpc>
                <a:spcPct val="90000"/>
              </a:lnSpc>
              <a:spcBef>
                <a:spcPts val="1000"/>
              </a:spcBef>
              <a:spcAft>
                <a:spcPts val="0"/>
              </a:spcAft>
              <a:buClr>
                <a:srgbClr val="424242"/>
              </a:buClr>
              <a:buSzPts val="1800"/>
              <a:buNone/>
            </a:pPr>
            <a:r>
              <a:rPr lang="en-IE" sz="1800"/>
              <a:t>	Tricks to Not Get Sick: </a:t>
            </a:r>
            <a:r>
              <a:rPr lang="en-IE" sz="1800" u="sng">
                <a:solidFill>
                  <a:schemeClr val="hlink"/>
                </a:solidFill>
                <a:hlinkClick r:id="rId8"/>
              </a:rPr>
              <a:t>https://www.youtube.com/watch?v=220-V_8nyFI</a:t>
            </a:r>
            <a:r>
              <a:rPr lang="en-IE" sz="1800"/>
              <a:t> </a:t>
            </a:r>
            <a:endParaRPr sz="1800"/>
          </a:p>
          <a:p>
            <a:pPr indent="-1468438" lvl="0" marL="1468438" rtl="0" algn="l">
              <a:lnSpc>
                <a:spcPct val="90000"/>
              </a:lnSpc>
              <a:spcBef>
                <a:spcPts val="1000"/>
              </a:spcBef>
              <a:spcAft>
                <a:spcPts val="0"/>
              </a:spcAft>
              <a:buClr>
                <a:srgbClr val="424242"/>
              </a:buClr>
              <a:buSzPts val="1800"/>
              <a:buNone/>
            </a:pPr>
            <a:r>
              <a:rPr b="1" lang="en-IE" sz="1800"/>
              <a:t>Case Study: 	</a:t>
            </a:r>
            <a:r>
              <a:rPr lang="en-IE" sz="1800"/>
              <a:t>Au Bon Transit, Madre Project  </a:t>
            </a:r>
            <a:r>
              <a:rPr b="1" lang="en-IE" sz="1800"/>
              <a:t>New Urban Trade Sheet</a:t>
            </a:r>
            <a:r>
              <a:rPr lang="en-IE" sz="1800"/>
              <a:t>: Food Re-Distributor; Sustainable Cook</a:t>
            </a:r>
            <a:endParaRPr sz="1800">
              <a:solidFill>
                <a:srgbClr val="FF0000"/>
              </a:solidFill>
            </a:endParaRPr>
          </a:p>
          <a:p>
            <a:pPr indent="-1468438" lvl="0" marL="1468438" rtl="0" algn="l">
              <a:lnSpc>
                <a:spcPct val="90000"/>
              </a:lnSpc>
              <a:spcBef>
                <a:spcPts val="1000"/>
              </a:spcBef>
              <a:spcAft>
                <a:spcPts val="0"/>
              </a:spcAft>
              <a:buClr>
                <a:srgbClr val="424242"/>
              </a:buClr>
              <a:buSzPts val="1800"/>
              <a:buNone/>
            </a:pPr>
            <a:r>
              <a:rPr b="1" lang="en-IE" sz="1800"/>
              <a:t>Publication</a:t>
            </a:r>
            <a:r>
              <a:rPr lang="en-IE" sz="1800"/>
              <a:t>: 	ISO 22000:2018 Food safety management systems – Requirements for any organization in the food chain; I.S. 342: 2002 Hygiene for Food Processors. NSAI</a:t>
            </a:r>
            <a:endParaRPr/>
          </a:p>
          <a:p>
            <a:pPr indent="-1468438" lvl="0" marL="1468438" rtl="0" algn="l">
              <a:lnSpc>
                <a:spcPct val="90000"/>
              </a:lnSpc>
              <a:spcBef>
                <a:spcPts val="1000"/>
              </a:spcBef>
              <a:spcAft>
                <a:spcPts val="0"/>
              </a:spcAft>
              <a:buClr>
                <a:srgbClr val="424242"/>
              </a:buClr>
              <a:buSzPts val="1800"/>
              <a:buNone/>
            </a:pPr>
            <a:r>
              <a:t/>
            </a:r>
            <a:endParaRPr sz="1800"/>
          </a:p>
          <a:p>
            <a:pPr indent="-1354138" lvl="0" marL="1468438" rtl="0" algn="l">
              <a:lnSpc>
                <a:spcPct val="100000"/>
              </a:lnSpc>
              <a:spcBef>
                <a:spcPts val="400"/>
              </a:spcBef>
              <a:spcAft>
                <a:spcPts val="0"/>
              </a:spcAft>
              <a:buClr>
                <a:srgbClr val="E8A116"/>
              </a:buClr>
              <a:buSzPts val="1800"/>
              <a:buFont typeface="Arial"/>
              <a:buNone/>
            </a:pPr>
            <a:r>
              <a:t/>
            </a:r>
            <a:endParaRPr sz="1800"/>
          </a:p>
        </p:txBody>
      </p:sp>
      <p:sp>
        <p:nvSpPr>
          <p:cNvPr id="1071" name="Google Shape;1071;p5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072" name="Google Shape;1072;p5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cxnSp>
        <p:nvCxnSpPr>
          <p:cNvPr id="1077" name="Google Shape;1077;p58"/>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078" name="Google Shape;1078;p58"/>
          <p:cNvGrpSpPr/>
          <p:nvPr/>
        </p:nvGrpSpPr>
        <p:grpSpPr>
          <a:xfrm>
            <a:off x="2132357" y="4823006"/>
            <a:ext cx="1073455" cy="1074802"/>
            <a:chOff x="6601914" y="3685068"/>
            <a:chExt cx="1090935" cy="1092304"/>
          </a:xfrm>
        </p:grpSpPr>
        <p:sp>
          <p:nvSpPr>
            <p:cNvPr id="1079" name="Google Shape;1079;p58"/>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58"/>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1" name="Google Shape;1081;p58"/>
            <p:cNvGrpSpPr/>
            <p:nvPr/>
          </p:nvGrpSpPr>
          <p:grpSpPr>
            <a:xfrm>
              <a:off x="6601914" y="3685068"/>
              <a:ext cx="1090935" cy="1092304"/>
              <a:chOff x="6601914" y="3685068"/>
              <a:chExt cx="1090935" cy="1092304"/>
            </a:xfrm>
          </p:grpSpPr>
          <p:sp>
            <p:nvSpPr>
              <p:cNvPr id="1082" name="Google Shape;1082;p58"/>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58"/>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4" name="Google Shape;1084;p58"/>
              <p:cNvGrpSpPr/>
              <p:nvPr/>
            </p:nvGrpSpPr>
            <p:grpSpPr>
              <a:xfrm>
                <a:off x="6601914" y="3685068"/>
                <a:ext cx="1090935" cy="1092304"/>
                <a:chOff x="6601914" y="3685068"/>
                <a:chExt cx="1090935" cy="1092304"/>
              </a:xfrm>
            </p:grpSpPr>
            <p:sp>
              <p:nvSpPr>
                <p:cNvPr id="1085" name="Google Shape;1085;p58"/>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58"/>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87" name="Google Shape;1087;p58"/>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58"/>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58"/>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0" name="Google Shape;1090;p58"/>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1" name="Google Shape;1091;p58"/>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58"/>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58"/>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58"/>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5" name="Google Shape;1095;p58"/>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58"/>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7" name="Google Shape;1097;p58"/>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58"/>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58"/>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58"/>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58"/>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58"/>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58"/>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58"/>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5" name="Google Shape;1105;p58"/>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58"/>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107" name="Google Shape;1107;p58"/>
          <p:cNvPicPr preferRelativeResize="0"/>
          <p:nvPr/>
        </p:nvPicPr>
        <p:blipFill rotWithShape="1">
          <a:blip r:embed="rId3">
            <a:alphaModFix/>
          </a:blip>
          <a:srcRect b="0" l="0" r="16254" t="0"/>
          <a:stretch/>
        </p:blipFill>
        <p:spPr>
          <a:xfrm>
            <a:off x="6878624" y="1422056"/>
            <a:ext cx="4697876" cy="4475752"/>
          </a:xfrm>
          <a:prstGeom prst="rect">
            <a:avLst/>
          </a:prstGeom>
          <a:noFill/>
          <a:ln>
            <a:noFill/>
          </a:ln>
        </p:spPr>
      </p:pic>
      <p:pic>
        <p:nvPicPr>
          <p:cNvPr id="1108" name="Google Shape;1108;p58"/>
          <p:cNvPicPr preferRelativeResize="0"/>
          <p:nvPr/>
        </p:nvPicPr>
        <p:blipFill rotWithShape="1">
          <a:blip r:embed="rId4">
            <a:alphaModFix/>
          </a:blip>
          <a:srcRect b="0" l="0" r="0" t="0"/>
          <a:stretch/>
        </p:blipFill>
        <p:spPr>
          <a:xfrm rot="-329474">
            <a:off x="3403626" y="497698"/>
            <a:ext cx="4899200" cy="2053813"/>
          </a:xfrm>
          <a:prstGeom prst="rect">
            <a:avLst/>
          </a:prstGeom>
          <a:noFill/>
          <a:ln>
            <a:noFill/>
          </a:ln>
        </p:spPr>
      </p:pic>
      <p:sp>
        <p:nvSpPr>
          <p:cNvPr id="1109" name="Google Shape;1109;p58"/>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endParaRPr/>
          </a:p>
          <a:p>
            <a:pPr indent="0" lvl="0" marL="0" rtl="0" algn="l">
              <a:lnSpc>
                <a:spcPct val="90000"/>
              </a:lnSpc>
              <a:spcBef>
                <a:spcPts val="1000"/>
              </a:spcBef>
              <a:spcAft>
                <a:spcPts val="0"/>
              </a:spcAft>
              <a:buClr>
                <a:srgbClr val="E8A116"/>
              </a:buClr>
              <a:buSzPts val="3600"/>
              <a:buNone/>
            </a:pPr>
            <a:r>
              <a:rPr b="1" lang="en-IE">
                <a:solidFill>
                  <a:srgbClr val="E8A116"/>
                </a:solidFill>
              </a:rPr>
              <a:t>Foodborne Diseases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59"/>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97500"/>
              </a:lnSpc>
              <a:spcBef>
                <a:spcPts val="0"/>
              </a:spcBef>
              <a:spcAft>
                <a:spcPts val="0"/>
              </a:spcAft>
              <a:buClr>
                <a:srgbClr val="424242"/>
              </a:buClr>
              <a:buSzPts val="2200"/>
              <a:buNone/>
            </a:pPr>
            <a:r>
              <a:rPr lang="en-IE" sz="2200">
                <a:solidFill>
                  <a:srgbClr val="424242"/>
                </a:solidFill>
              </a:rPr>
              <a:t>Foodborne diseases cause food poisoning and encompass a range of </a:t>
            </a:r>
            <a:r>
              <a:rPr b="1" lang="en-IE" sz="2200">
                <a:solidFill>
                  <a:srgbClr val="424242"/>
                </a:solidFill>
              </a:rPr>
              <a:t>biological hazards </a:t>
            </a:r>
            <a:r>
              <a:rPr lang="en-IE" sz="2200">
                <a:solidFill>
                  <a:srgbClr val="424242"/>
                </a:solidFill>
              </a:rPr>
              <a:t>including </a:t>
            </a:r>
            <a:r>
              <a:rPr b="1" lang="en-IE" sz="2200">
                <a:solidFill>
                  <a:srgbClr val="424242"/>
                </a:solidFill>
              </a:rPr>
              <a:t>bacteria, viruses, fungi, and parasites </a:t>
            </a:r>
            <a:r>
              <a:rPr lang="en-IE" sz="2200">
                <a:solidFill>
                  <a:srgbClr val="424242"/>
                </a:solidFill>
              </a:rPr>
              <a:t>which can cause illness or death. Bacteria and viruses are found everywhere but mainly </a:t>
            </a:r>
            <a:r>
              <a:rPr b="1" lang="en-IE" sz="2200">
                <a:solidFill>
                  <a:srgbClr val="424242"/>
                </a:solidFill>
              </a:rPr>
              <a:t>sewage, intestines, soil, nose, skin, infected wounds, dust, and untreated water</a:t>
            </a:r>
            <a:r>
              <a:rPr lang="en-IE" sz="2200">
                <a:solidFill>
                  <a:srgbClr val="424242"/>
                </a:solidFill>
              </a:rPr>
              <a:t>. Depending on the microbe, symptoms of food poisoning </a:t>
            </a:r>
            <a:r>
              <a:rPr b="1" lang="en-IE">
                <a:solidFill>
                  <a:srgbClr val="E8A116"/>
                </a:solidFill>
              </a:rPr>
              <a:t>diarrhoea, vomiting, bloody urine, flu, paralysis, blurred vision or jaundice</a:t>
            </a:r>
            <a:r>
              <a:rPr b="1" lang="en-IE" sz="2200">
                <a:solidFill>
                  <a:srgbClr val="E8A116"/>
                </a:solidFill>
              </a:rPr>
              <a:t>.</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Biological hazards are controlled by </a:t>
            </a:r>
            <a:r>
              <a:rPr b="1" lang="en-IE" sz="2200">
                <a:solidFill>
                  <a:srgbClr val="424242"/>
                </a:solidFill>
              </a:rPr>
              <a:t>temperature</a:t>
            </a:r>
            <a:r>
              <a:rPr lang="en-IE" sz="2200">
                <a:solidFill>
                  <a:srgbClr val="424242"/>
                </a:solidFill>
              </a:rPr>
              <a:t> (e.g. adequate cooking, cooling, refrigeration – see the </a:t>
            </a:r>
            <a:r>
              <a:rPr b="1" lang="en-IE" sz="2200">
                <a:solidFill>
                  <a:srgbClr val="424242"/>
                </a:solidFill>
              </a:rPr>
              <a:t>Danger Zone </a:t>
            </a:r>
            <a:r>
              <a:rPr lang="en-IE" sz="2200">
                <a:solidFill>
                  <a:srgbClr val="424242"/>
                </a:solidFill>
              </a:rPr>
              <a:t>diagram), </a:t>
            </a:r>
            <a:r>
              <a:rPr b="1" lang="en-IE" sz="2200">
                <a:solidFill>
                  <a:srgbClr val="424242"/>
                </a:solidFill>
              </a:rPr>
              <a:t>acidity</a:t>
            </a:r>
            <a:r>
              <a:rPr lang="en-IE" sz="2200">
                <a:solidFill>
                  <a:srgbClr val="424242"/>
                </a:solidFill>
              </a:rPr>
              <a:t> (pH), </a:t>
            </a:r>
            <a:r>
              <a:rPr b="1" lang="en-IE" sz="2200">
                <a:solidFill>
                  <a:srgbClr val="424242"/>
                </a:solidFill>
              </a:rPr>
              <a:t>moisture</a:t>
            </a:r>
            <a:r>
              <a:rPr lang="en-IE" sz="2200">
                <a:solidFill>
                  <a:srgbClr val="424242"/>
                </a:solidFill>
              </a:rPr>
              <a:t> (bacteria etc need water to grown), avoidance of </a:t>
            </a:r>
            <a:r>
              <a:rPr b="1" lang="en-IE" sz="2200">
                <a:solidFill>
                  <a:srgbClr val="424242"/>
                </a:solidFill>
              </a:rPr>
              <a:t>cross-contamination</a:t>
            </a:r>
            <a:r>
              <a:rPr lang="en-IE" sz="2200">
                <a:solidFill>
                  <a:srgbClr val="424242"/>
                </a:solidFill>
              </a:rPr>
              <a:t>, and enforcement of personal hygiene of food handlers.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Of the biological hazards, </a:t>
            </a:r>
            <a:r>
              <a:rPr b="1" lang="en-IE" sz="2200">
                <a:solidFill>
                  <a:srgbClr val="424242"/>
                </a:solidFill>
              </a:rPr>
              <a:t>bacteria</a:t>
            </a:r>
            <a:r>
              <a:rPr lang="en-IE" sz="2200">
                <a:solidFill>
                  <a:srgbClr val="424242"/>
                </a:solidFill>
              </a:rPr>
              <a:t> are the primary organism implicated in foodborne disease. Controlling the survival and growth rate of bacteria is are of primary concern to the food business operator. </a:t>
            </a:r>
            <a:endParaRPr/>
          </a:p>
        </p:txBody>
      </p:sp>
      <p:sp>
        <p:nvSpPr>
          <p:cNvPr id="1115" name="Google Shape;1115;p59"/>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endParaRPr/>
          </a:p>
          <a:p>
            <a:pPr indent="0" lvl="0" marL="0" rtl="0" algn="l">
              <a:lnSpc>
                <a:spcPct val="90000"/>
              </a:lnSpc>
              <a:spcBef>
                <a:spcPts val="1000"/>
              </a:spcBef>
              <a:spcAft>
                <a:spcPts val="0"/>
              </a:spcAft>
              <a:buClr>
                <a:srgbClr val="E8A116"/>
              </a:buClr>
              <a:buSzPts val="3600"/>
              <a:buNone/>
            </a:pPr>
            <a:r>
              <a:rPr b="1" lang="en-IE">
                <a:solidFill>
                  <a:srgbClr val="E8A116"/>
                </a:solidFill>
              </a:rPr>
              <a:t>Foodborne Diseases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16" name="Google Shape;1116;p59"/>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1117" name="Google Shape;1117;p59"/>
          <p:cNvPicPr preferRelativeResize="0"/>
          <p:nvPr/>
        </p:nvPicPr>
        <p:blipFill rotWithShape="1">
          <a:blip r:embed="rId3">
            <a:alphaModFix/>
          </a:blip>
          <a:srcRect b="0" l="8170" r="16254" t="0"/>
          <a:stretch/>
        </p:blipFill>
        <p:spPr>
          <a:xfrm>
            <a:off x="433953" y="2651906"/>
            <a:ext cx="2689117" cy="2838924"/>
          </a:xfrm>
          <a:prstGeom prst="roundRect">
            <a:avLst>
              <a:gd fmla="val 16667"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Assess </a:t>
            </a:r>
            <a:r>
              <a:rPr b="1" lang="en-IE">
                <a:solidFill>
                  <a:srgbClr val="424242"/>
                </a:solidFill>
              </a:rPr>
              <a:t>health &amp; safety </a:t>
            </a:r>
            <a:r>
              <a:rPr lang="en-IE">
                <a:solidFill>
                  <a:srgbClr val="424242"/>
                </a:solidFill>
              </a:rPr>
              <a:t>issues working in an urban agriculture environment</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Apply </a:t>
            </a:r>
            <a:r>
              <a:rPr b="1" lang="en-IE">
                <a:solidFill>
                  <a:srgbClr val="424242"/>
                </a:solidFill>
              </a:rPr>
              <a:t>agricultural practices </a:t>
            </a:r>
            <a:r>
              <a:rPr lang="en-IE">
                <a:solidFill>
                  <a:srgbClr val="424242"/>
                </a:solidFill>
              </a:rPr>
              <a:t>that also provide a positive social impact on individuals and communities in disadvantaged urban areas</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Implement best practices and inputs to improve </a:t>
            </a:r>
            <a:r>
              <a:rPr b="1" lang="en-IE">
                <a:solidFill>
                  <a:srgbClr val="424242"/>
                </a:solidFill>
              </a:rPr>
              <a:t>soil health </a:t>
            </a:r>
            <a:r>
              <a:rPr lang="en-IE">
                <a:solidFill>
                  <a:srgbClr val="424242"/>
                </a:solidFill>
              </a:rPr>
              <a:t>and produce economically and ecologically viable products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Implement urban soil remediation and </a:t>
            </a:r>
            <a:r>
              <a:rPr b="1" lang="en-IE">
                <a:solidFill>
                  <a:srgbClr val="424242"/>
                </a:solidFill>
              </a:rPr>
              <a:t>soil restoration</a:t>
            </a:r>
            <a:endParaRPr b="1">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 how </a:t>
            </a:r>
            <a:r>
              <a:rPr b="1" lang="en-IE">
                <a:solidFill>
                  <a:srgbClr val="424242"/>
                </a:solidFill>
              </a:rPr>
              <a:t>temperate climate </a:t>
            </a:r>
            <a:r>
              <a:rPr lang="en-IE">
                <a:solidFill>
                  <a:srgbClr val="424242"/>
                </a:solidFill>
              </a:rPr>
              <a:t>affects the major food and flower producing plant families commonly found in Europe</a:t>
            </a:r>
            <a:endParaRPr/>
          </a:p>
        </p:txBody>
      </p:sp>
      <p:sp>
        <p:nvSpPr>
          <p:cNvPr id="220" name="Google Shape;220;p6"/>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21" name="Google Shape;221;p6"/>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22" name="Google Shape;222;p6"/>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23" name="Google Shape;223;p6"/>
          <p:cNvGrpSpPr/>
          <p:nvPr/>
        </p:nvGrpSpPr>
        <p:grpSpPr>
          <a:xfrm>
            <a:off x="2727451" y="4882206"/>
            <a:ext cx="789352" cy="789216"/>
            <a:chOff x="3258209" y="1217582"/>
            <a:chExt cx="4712093" cy="4711281"/>
          </a:xfrm>
        </p:grpSpPr>
        <p:sp>
          <p:nvSpPr>
            <p:cNvPr id="224" name="Google Shape;224;p6"/>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6"/>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6" name="Google Shape;226;p6"/>
            <p:cNvGrpSpPr/>
            <p:nvPr/>
          </p:nvGrpSpPr>
          <p:grpSpPr>
            <a:xfrm>
              <a:off x="3258209" y="1217582"/>
              <a:ext cx="4712093" cy="4711281"/>
              <a:chOff x="3258209" y="1217582"/>
              <a:chExt cx="4712093" cy="4711281"/>
            </a:xfrm>
          </p:grpSpPr>
          <p:sp>
            <p:nvSpPr>
              <p:cNvPr id="227" name="Google Shape;227;p6"/>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6"/>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6"/>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6"/>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6"/>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6"/>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6"/>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6"/>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6"/>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6"/>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6"/>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6"/>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6"/>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6"/>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60"/>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People get sick either by </a:t>
            </a:r>
            <a:r>
              <a:rPr b="1" lang="en-IE" sz="2200">
                <a:solidFill>
                  <a:srgbClr val="424242"/>
                </a:solidFill>
              </a:rPr>
              <a:t>eating</a:t>
            </a:r>
            <a:r>
              <a:rPr lang="en-IE" sz="2200">
                <a:solidFill>
                  <a:srgbClr val="424242"/>
                </a:solidFill>
              </a:rPr>
              <a:t> </a:t>
            </a:r>
            <a:r>
              <a:rPr b="1" lang="en-IE" sz="2200">
                <a:solidFill>
                  <a:srgbClr val="424242"/>
                </a:solidFill>
              </a:rPr>
              <a:t>bacteria/viruses</a:t>
            </a:r>
            <a:r>
              <a:rPr lang="en-IE" sz="2200">
                <a:solidFill>
                  <a:srgbClr val="424242"/>
                </a:solidFill>
              </a:rPr>
              <a:t> or by eating the </a:t>
            </a:r>
            <a:r>
              <a:rPr b="1" lang="en-IE" sz="2200">
                <a:solidFill>
                  <a:srgbClr val="424242"/>
                </a:solidFill>
              </a:rPr>
              <a:t>toxins</a:t>
            </a:r>
            <a:r>
              <a:rPr lang="en-IE" sz="2200">
                <a:solidFill>
                  <a:srgbClr val="424242"/>
                </a:solidFill>
              </a:rPr>
              <a:t> produced from bacteria. Some bacteria produce </a:t>
            </a:r>
            <a:r>
              <a:rPr b="1" lang="en-IE" sz="2200">
                <a:solidFill>
                  <a:srgbClr val="424242"/>
                </a:solidFill>
              </a:rPr>
              <a:t>spores</a:t>
            </a:r>
            <a:r>
              <a:rPr lang="en-IE" sz="2200">
                <a:solidFill>
                  <a:srgbClr val="424242"/>
                </a:solidFill>
              </a:rPr>
              <a:t> which are highly resistant to normal cooking temperatures (which is why canning works so well to preserve food).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296B5F"/>
              </a:buClr>
              <a:buSzPts val="2200"/>
              <a:buNone/>
            </a:pPr>
            <a:r>
              <a:rPr b="1" lang="en-IE" sz="2200">
                <a:solidFill>
                  <a:srgbClr val="296B5F"/>
                </a:solidFill>
              </a:rPr>
              <a:t>Food poisoning is usually caused by: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b="1" lang="en-IE" sz="2200">
                <a:solidFill>
                  <a:srgbClr val="424242"/>
                </a:solidFill>
              </a:rPr>
              <a:t>Campylobacter</a:t>
            </a:r>
            <a:r>
              <a:rPr lang="en-IE" sz="2200">
                <a:solidFill>
                  <a:srgbClr val="424242"/>
                </a:solidFill>
              </a:rPr>
              <a:t> bacteria, </a:t>
            </a:r>
            <a:r>
              <a:rPr b="1" lang="en-IE" sz="2200">
                <a:solidFill>
                  <a:srgbClr val="424242"/>
                </a:solidFill>
              </a:rPr>
              <a:t>Salmonella</a:t>
            </a:r>
            <a:r>
              <a:rPr lang="en-IE" sz="2200">
                <a:solidFill>
                  <a:srgbClr val="424242"/>
                </a:solidFill>
              </a:rPr>
              <a:t> bacteria, </a:t>
            </a:r>
            <a:r>
              <a:rPr b="1" lang="en-IE" sz="2200">
                <a:solidFill>
                  <a:srgbClr val="424242"/>
                </a:solidFill>
              </a:rPr>
              <a:t>Listeria</a:t>
            </a:r>
            <a:r>
              <a:rPr lang="en-IE" sz="2200">
                <a:solidFill>
                  <a:srgbClr val="424242"/>
                </a:solidFill>
              </a:rPr>
              <a:t> bacteria, </a:t>
            </a:r>
            <a:r>
              <a:rPr b="1" lang="en-IE" sz="2200">
                <a:solidFill>
                  <a:srgbClr val="424242"/>
                </a:solidFill>
              </a:rPr>
              <a:t>E. coli </a:t>
            </a:r>
            <a:r>
              <a:rPr lang="en-IE" sz="2200">
                <a:solidFill>
                  <a:srgbClr val="424242"/>
                </a:solidFill>
              </a:rPr>
              <a:t>bacteria and </a:t>
            </a:r>
            <a:r>
              <a:rPr b="1" lang="en-IE" sz="2200">
                <a:solidFill>
                  <a:srgbClr val="424242"/>
                </a:solidFill>
              </a:rPr>
              <a:t>Norovirus</a:t>
            </a:r>
            <a:r>
              <a:rPr lang="en-IE" sz="2200">
                <a:solidFill>
                  <a:srgbClr val="424242"/>
                </a:solidFill>
              </a:rPr>
              <a:t>.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Other bacteria include: Clostridium perfringens, Clostridium botulinum, Staphylococcus aureus, Bascillus cereus, Cronobacter as well as Hepatitis A virus.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They very often severely affect </a:t>
            </a:r>
            <a:r>
              <a:rPr b="1" lang="en-IE" sz="2200">
                <a:solidFill>
                  <a:srgbClr val="424242"/>
                </a:solidFill>
              </a:rPr>
              <a:t>vulnerable groups </a:t>
            </a:r>
            <a:r>
              <a:rPr lang="en-IE" sz="2200">
                <a:solidFill>
                  <a:srgbClr val="424242"/>
                </a:solidFill>
              </a:rPr>
              <a:t>such as infants, the elderly, pregnant women and Immunocompromised individuals. </a:t>
            </a:r>
            <a:endParaRPr/>
          </a:p>
        </p:txBody>
      </p:sp>
      <p:cxnSp>
        <p:nvCxnSpPr>
          <p:cNvPr id="1123" name="Google Shape;1123;p60"/>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24" name="Google Shape;1124;p60"/>
          <p:cNvGrpSpPr/>
          <p:nvPr/>
        </p:nvGrpSpPr>
        <p:grpSpPr>
          <a:xfrm>
            <a:off x="2132357" y="4823006"/>
            <a:ext cx="1073455" cy="1074802"/>
            <a:chOff x="6601914" y="3685068"/>
            <a:chExt cx="1090935" cy="1092304"/>
          </a:xfrm>
        </p:grpSpPr>
        <p:sp>
          <p:nvSpPr>
            <p:cNvPr id="1125" name="Google Shape;1125;p6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6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27" name="Google Shape;1127;p60"/>
            <p:cNvGrpSpPr/>
            <p:nvPr/>
          </p:nvGrpSpPr>
          <p:grpSpPr>
            <a:xfrm>
              <a:off x="6601914" y="3685068"/>
              <a:ext cx="1090935" cy="1092304"/>
              <a:chOff x="6601914" y="3685068"/>
              <a:chExt cx="1090935" cy="1092304"/>
            </a:xfrm>
          </p:grpSpPr>
          <p:sp>
            <p:nvSpPr>
              <p:cNvPr id="1128" name="Google Shape;1128;p6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9" name="Google Shape;1129;p6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30" name="Google Shape;1130;p60"/>
              <p:cNvGrpSpPr/>
              <p:nvPr/>
            </p:nvGrpSpPr>
            <p:grpSpPr>
              <a:xfrm>
                <a:off x="6601914" y="3685068"/>
                <a:ext cx="1090935" cy="1092304"/>
                <a:chOff x="6601914" y="3685068"/>
                <a:chExt cx="1090935" cy="1092304"/>
              </a:xfrm>
            </p:grpSpPr>
            <p:sp>
              <p:nvSpPr>
                <p:cNvPr id="1131" name="Google Shape;1131;p6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2" name="Google Shape;1132;p6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3" name="Google Shape;1133;p6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4" name="Google Shape;1134;p6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6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6" name="Google Shape;1136;p6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6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6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6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0" name="Google Shape;1140;p6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6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6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6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6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6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6" name="Google Shape;1146;p6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6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6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6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0" name="Google Shape;1150;p6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6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6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153" name="Google Shape;1153;p60"/>
          <p:cNvSpPr txBox="1"/>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3.2 </a:t>
            </a:r>
            <a:endParaRPr/>
          </a:p>
          <a:p>
            <a:pPr indent="0" lvl="0" marL="0" marR="0" rtl="0" algn="l">
              <a:lnSpc>
                <a:spcPct val="90000"/>
              </a:lnSpc>
              <a:spcBef>
                <a:spcPts val="100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Foodborne Diseases</a:t>
            </a:r>
            <a:endParaRPr/>
          </a:p>
          <a:p>
            <a:pPr indent="0" lvl="0" marL="0" marR="0" rtl="0" algn="l">
              <a:lnSpc>
                <a:spcPct val="90000"/>
              </a:lnSpc>
              <a:spcBef>
                <a:spcPts val="1000"/>
              </a:spcBef>
              <a:spcAft>
                <a:spcPts val="0"/>
              </a:spcAft>
              <a:buClr>
                <a:srgbClr val="086575"/>
              </a:buClr>
              <a:buSzPts val="3600"/>
              <a:buFont typeface="Arial"/>
              <a:buNone/>
            </a:pPr>
            <a:r>
              <a:t/>
            </a:r>
            <a:endParaRPr b="1" i="0" sz="3600">
              <a:solidFill>
                <a:srgbClr val="E8A116"/>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61"/>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296B5F"/>
              </a:buClr>
              <a:buSzPts val="2200"/>
              <a:buNone/>
            </a:pPr>
            <a:r>
              <a:rPr b="1" lang="en-IE" sz="2200">
                <a:solidFill>
                  <a:srgbClr val="296B5F"/>
                </a:solidFill>
              </a:rPr>
              <a:t>Risk foods include: </a:t>
            </a:r>
            <a:endParaRPr/>
          </a:p>
          <a:p>
            <a:pPr indent="-12700" lvl="0" marL="12700" rtl="0" algn="l">
              <a:lnSpc>
                <a:spcPct val="100000"/>
              </a:lnSpc>
              <a:spcBef>
                <a:spcPts val="0"/>
              </a:spcBef>
              <a:spcAft>
                <a:spcPts val="0"/>
              </a:spcAft>
              <a:buClr>
                <a:srgbClr val="086575"/>
              </a:buClr>
              <a:buSzPts val="800"/>
              <a:buNone/>
            </a:pPr>
            <a:r>
              <a:t/>
            </a:r>
            <a:endParaRPr sz="800">
              <a:solidFill>
                <a:srgbClr val="424242"/>
              </a:solidFill>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Ready-to-eat foods;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Salads and raw leafy green vegetables;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Fish and meat products cooked and raw;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Milk and milk products, particularly unpasteurised milk and milk products;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Eggs and egg products, particularly products made from raw egg such as tiramisu, mousse and homemade mayonnaise;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Unpasteurised fruit and vegetable juices;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Unchlorinated drinking water from private wells and group scheme sources.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97500"/>
              </a:lnSpc>
              <a:spcBef>
                <a:spcPts val="0"/>
              </a:spcBef>
              <a:spcAft>
                <a:spcPts val="0"/>
              </a:spcAft>
              <a:buClr>
                <a:srgbClr val="424242"/>
              </a:buClr>
              <a:buSzPts val="2200"/>
              <a:buNone/>
            </a:pPr>
            <a:r>
              <a:rPr lang="en-IE" sz="2200">
                <a:solidFill>
                  <a:srgbClr val="424242"/>
                </a:solidFill>
              </a:rPr>
              <a:t>Data from UK and American studies have found that only </a:t>
            </a:r>
            <a:r>
              <a:rPr b="1" lang="en-IE" sz="2200">
                <a:solidFill>
                  <a:srgbClr val="424242"/>
                </a:solidFill>
              </a:rPr>
              <a:t>50% to 60% </a:t>
            </a:r>
            <a:r>
              <a:rPr lang="en-IE" sz="2200">
                <a:solidFill>
                  <a:srgbClr val="424242"/>
                </a:solidFill>
              </a:rPr>
              <a:t>of people </a:t>
            </a:r>
            <a:r>
              <a:rPr b="1" lang="en-IE" sz="2200">
                <a:solidFill>
                  <a:srgbClr val="424242"/>
                </a:solidFill>
              </a:rPr>
              <a:t>wash their hands </a:t>
            </a:r>
            <a:r>
              <a:rPr lang="en-IE" sz="2200">
                <a:solidFill>
                  <a:srgbClr val="424242"/>
                </a:solidFill>
              </a:rPr>
              <a:t>after using the toilet and that males and those in the younger age groups tend to have poorer hand washing practices. Fun fact: </a:t>
            </a:r>
            <a:r>
              <a:rPr b="1" lang="en-IE">
                <a:solidFill>
                  <a:srgbClr val="E8A116"/>
                </a:solidFill>
              </a:rPr>
              <a:t>1 g of human faeces has 1 trillion microbes </a:t>
            </a:r>
            <a:r>
              <a:rPr lang="en-IE" sz="2200">
                <a:solidFill>
                  <a:srgbClr val="424242"/>
                </a:solidFill>
              </a:rPr>
              <a:t>(that’s a million million! Or 1,000,000,000,000)</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p:txBody>
      </p:sp>
      <p:cxnSp>
        <p:nvCxnSpPr>
          <p:cNvPr id="1159" name="Google Shape;1159;p61"/>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sp>
        <p:nvSpPr>
          <p:cNvPr id="1160" name="Google Shape;1160;p61"/>
          <p:cNvSpPr txBox="1"/>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3.2 </a:t>
            </a:r>
            <a:endParaRPr/>
          </a:p>
          <a:p>
            <a:pPr indent="0" lvl="0" marL="0" marR="0" rtl="0" algn="l">
              <a:lnSpc>
                <a:spcPct val="90000"/>
              </a:lnSpc>
              <a:spcBef>
                <a:spcPts val="100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Foodborne Diseases</a:t>
            </a:r>
            <a:endParaRPr/>
          </a:p>
          <a:p>
            <a:pPr indent="0" lvl="0" marL="0" marR="0" rtl="0" algn="l">
              <a:lnSpc>
                <a:spcPct val="90000"/>
              </a:lnSpc>
              <a:spcBef>
                <a:spcPts val="1000"/>
              </a:spcBef>
              <a:spcAft>
                <a:spcPts val="0"/>
              </a:spcAft>
              <a:buClr>
                <a:srgbClr val="086575"/>
              </a:buClr>
              <a:buSzPts val="3600"/>
              <a:buFont typeface="Arial"/>
              <a:buNone/>
            </a:pPr>
            <a:r>
              <a:t/>
            </a:r>
            <a:endParaRPr b="1" i="0" sz="3600">
              <a:solidFill>
                <a:srgbClr val="E8A116"/>
              </a:solidFill>
              <a:latin typeface="Calibri"/>
              <a:ea typeface="Calibri"/>
              <a:cs typeface="Calibri"/>
              <a:sym typeface="Calibri"/>
            </a:endParaRPr>
          </a:p>
        </p:txBody>
      </p:sp>
      <p:sp>
        <p:nvSpPr>
          <p:cNvPr id="1161" name="Google Shape;1161;p61"/>
          <p:cNvSpPr/>
          <p:nvPr/>
        </p:nvSpPr>
        <p:spPr>
          <a:xfrm>
            <a:off x="1505243" y="4994624"/>
            <a:ext cx="1653361" cy="702791"/>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6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7" name="Google Shape;1167;p6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Exercise:	</a:t>
            </a:r>
            <a:r>
              <a:rPr lang="en-IE" sz="1800"/>
              <a:t>You have the right to safe food…Find out who is responsible for inspecting and regulating food businesses in your country. For example, in Ireland, food premises and food complaints are inspected by Environmental Health Officers (EHOs) of the Health Service on behalf of the Food Safety Authority of Ireland. </a:t>
            </a:r>
            <a:endParaRPr sz="1800"/>
          </a:p>
          <a:p>
            <a:pPr indent="-1254125" lvl="0" marL="1254125" rtl="0" algn="l">
              <a:lnSpc>
                <a:spcPct val="90000"/>
              </a:lnSpc>
              <a:spcBef>
                <a:spcPts val="1000"/>
              </a:spcBef>
              <a:spcAft>
                <a:spcPts val="0"/>
              </a:spcAft>
              <a:buClr>
                <a:srgbClr val="424242"/>
              </a:buClr>
              <a:buSzPts val="1800"/>
              <a:buNone/>
            </a:pPr>
            <a:r>
              <a:t/>
            </a:r>
            <a:endParaRPr b="1" sz="1800"/>
          </a:p>
          <a:p>
            <a:pPr indent="-1254125" lvl="0" marL="1254125" rtl="0" algn="l">
              <a:lnSpc>
                <a:spcPct val="90000"/>
              </a:lnSpc>
              <a:spcBef>
                <a:spcPts val="1000"/>
              </a:spcBef>
              <a:spcAft>
                <a:spcPts val="0"/>
              </a:spcAft>
              <a:buClr>
                <a:srgbClr val="424242"/>
              </a:buClr>
              <a:buSzPts val="1800"/>
              <a:buNone/>
            </a:pPr>
            <a:r>
              <a:rPr b="1" lang="en-IE" sz="1800"/>
              <a:t>Websites</a:t>
            </a:r>
            <a:r>
              <a:rPr lang="en-IE" sz="1800"/>
              <a:t>: 	Why wash your hands. </a:t>
            </a:r>
            <a:r>
              <a:rPr lang="en-IE" sz="1800" u="sng">
                <a:solidFill>
                  <a:srgbClr val="87AF3F"/>
                </a:solidFill>
                <a:hlinkClick r:id="rId3">
                  <a:extLst>
                    <a:ext uri="{A12FA001-AC4F-418D-AE19-62706E023703}">
                      <ahyp:hlinkClr val="tx"/>
                    </a:ext>
                  </a:extLst>
                </a:hlinkClick>
              </a:rPr>
              <a:t>https://www.cdc.gov/handwashing/why-handwashing</a:t>
            </a:r>
            <a:r>
              <a:rPr lang="en-IE" sz="1800">
                <a:solidFill>
                  <a:srgbClr val="87AF3F"/>
                </a:solidFill>
              </a:rPr>
              <a:t>. </a:t>
            </a:r>
            <a:endParaRPr sz="1800">
              <a:solidFill>
                <a:srgbClr val="87AF3F"/>
              </a:solidFill>
            </a:endParaRPr>
          </a:p>
          <a:p>
            <a:pPr indent="-1254125" lvl="0" marL="1254125" rtl="0" algn="l">
              <a:lnSpc>
                <a:spcPct val="90000"/>
              </a:lnSpc>
              <a:spcBef>
                <a:spcPts val="1000"/>
              </a:spcBef>
              <a:spcAft>
                <a:spcPts val="0"/>
              </a:spcAft>
              <a:buClr>
                <a:srgbClr val="87AF3F"/>
              </a:buClr>
              <a:buSzPts val="1800"/>
              <a:buNone/>
            </a:pPr>
            <a:r>
              <a:rPr lang="en-IE" sz="1800">
                <a:solidFill>
                  <a:srgbClr val="87AF3F"/>
                </a:solidFill>
              </a:rPr>
              <a:t>	</a:t>
            </a:r>
            <a:r>
              <a:rPr lang="en-IE" sz="1800"/>
              <a:t>Foodborne pathogens html</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https://www.fda.gov/food/foodborne-pathogens</a:t>
            </a:r>
            <a:endParaRPr sz="1800">
              <a:solidFill>
                <a:srgbClr val="87AF3F"/>
              </a:solidFill>
            </a:endParaRPr>
          </a:p>
          <a:p>
            <a:pPr indent="-1254125" lvl="0" marL="1254125" rtl="0" algn="l">
              <a:lnSpc>
                <a:spcPct val="90000"/>
              </a:lnSpc>
              <a:spcBef>
                <a:spcPts val="1000"/>
              </a:spcBef>
              <a:spcAft>
                <a:spcPts val="0"/>
              </a:spcAft>
              <a:buClr>
                <a:srgbClr val="424242"/>
              </a:buClr>
              <a:buSzPts val="1800"/>
              <a:buNone/>
            </a:pPr>
            <a:r>
              <a:t/>
            </a:r>
            <a:endParaRPr sz="1800"/>
          </a:p>
          <a:p>
            <a:pPr indent="-1254125" lvl="0" marL="1254125" rtl="0" algn="l">
              <a:lnSpc>
                <a:spcPct val="90000"/>
              </a:lnSpc>
              <a:spcBef>
                <a:spcPts val="1000"/>
              </a:spcBef>
              <a:spcAft>
                <a:spcPts val="0"/>
              </a:spcAft>
              <a:buClr>
                <a:srgbClr val="424242"/>
              </a:buClr>
              <a:buSzPts val="1800"/>
              <a:buNone/>
            </a:pPr>
            <a:r>
              <a:rPr b="1" lang="en-IE" sz="1800"/>
              <a:t>YouTube: 	</a:t>
            </a:r>
            <a:r>
              <a:rPr lang="en-IE" sz="1800"/>
              <a:t>The truth about food poisoning </a:t>
            </a:r>
            <a:r>
              <a:rPr lang="en-IE" sz="1800" u="sng">
                <a:solidFill>
                  <a:schemeClr val="hlink"/>
                </a:solidFill>
                <a:hlinkClick r:id="rId5"/>
              </a:rPr>
              <a:t>https://www.youtube.com/watch?v=Pq2me3r0cz4</a:t>
            </a:r>
            <a:r>
              <a:rPr lang="en-IE" sz="1800"/>
              <a:t> </a:t>
            </a:r>
            <a:endParaRPr/>
          </a:p>
          <a:p>
            <a:pPr indent="-1254125" lvl="0" marL="1254125" rtl="0" algn="l">
              <a:lnSpc>
                <a:spcPct val="90000"/>
              </a:lnSpc>
              <a:spcBef>
                <a:spcPts val="1000"/>
              </a:spcBef>
              <a:spcAft>
                <a:spcPts val="0"/>
              </a:spcAft>
              <a:buClr>
                <a:srgbClr val="424242"/>
              </a:buClr>
              <a:buSzPts val="1800"/>
              <a:buNone/>
            </a:pPr>
            <a:r>
              <a:rPr lang="en-IE" sz="1800"/>
              <a:t>	Food poisoning and Food illness </a:t>
            </a:r>
            <a:r>
              <a:rPr lang="en-IE" sz="1800" u="sng">
                <a:solidFill>
                  <a:schemeClr val="hlink"/>
                </a:solidFill>
                <a:hlinkClick r:id="rId6"/>
              </a:rPr>
              <a:t>https://www.youtube.com/watch?v=e6F-wg9ESEE</a:t>
            </a:r>
            <a:r>
              <a:rPr lang="en-IE" sz="1800"/>
              <a:t> </a:t>
            </a:r>
            <a:endParaRPr sz="1800"/>
          </a:p>
          <a:p>
            <a:pPr indent="-1254125" lvl="0" marL="1254125" rtl="0" algn="l">
              <a:lnSpc>
                <a:spcPct val="90000"/>
              </a:lnSpc>
              <a:spcBef>
                <a:spcPts val="1000"/>
              </a:spcBef>
              <a:spcAft>
                <a:spcPts val="0"/>
              </a:spcAft>
              <a:buClr>
                <a:srgbClr val="424242"/>
              </a:buClr>
              <a:buSzPts val="1800"/>
              <a:buNone/>
            </a:pPr>
            <a:r>
              <a:t/>
            </a:r>
            <a:endParaRPr b="1" sz="1800"/>
          </a:p>
          <a:p>
            <a:pPr indent="-1254125" lvl="0" marL="1254125" rtl="0" algn="l">
              <a:lnSpc>
                <a:spcPct val="90000"/>
              </a:lnSpc>
              <a:spcBef>
                <a:spcPts val="1000"/>
              </a:spcBef>
              <a:spcAft>
                <a:spcPts val="0"/>
              </a:spcAft>
              <a:buClr>
                <a:srgbClr val="424242"/>
              </a:buClr>
              <a:buSzPts val="1800"/>
              <a:buNone/>
            </a:pPr>
            <a:r>
              <a:rPr b="1" lang="en-IE" sz="1800"/>
              <a:t>Publication: </a:t>
            </a:r>
            <a:r>
              <a:rPr lang="en-IE" sz="1800"/>
              <a:t>	WHO. 2009. Hand Hygiene Guideline </a:t>
            </a:r>
            <a:r>
              <a:rPr lang="en-IE" sz="1800" u="sng">
                <a:solidFill>
                  <a:srgbClr val="87AF3F"/>
                </a:solidFill>
                <a:hlinkClick r:id="rId7">
                  <a:extLst>
                    <a:ext uri="{A12FA001-AC4F-418D-AE19-62706E023703}">
                      <ahyp:hlinkClr val="tx"/>
                    </a:ext>
                  </a:extLst>
                </a:hlinkClick>
              </a:rPr>
              <a:t>https://www.ncbi.nlm.nih.gov/books/NBK144001/</a:t>
            </a:r>
            <a:r>
              <a:rPr lang="en-IE" sz="1800">
                <a:solidFill>
                  <a:srgbClr val="87AF3F"/>
                </a:solidFill>
              </a:rPr>
              <a:t> </a:t>
            </a:r>
            <a:endParaRPr/>
          </a:p>
          <a:p>
            <a:pPr indent="-1254125" lvl="0" marL="1254125" rtl="0" algn="l">
              <a:lnSpc>
                <a:spcPct val="90000"/>
              </a:lnSpc>
              <a:spcBef>
                <a:spcPts val="1000"/>
              </a:spcBef>
              <a:spcAft>
                <a:spcPts val="0"/>
              </a:spcAft>
              <a:buClr>
                <a:srgbClr val="424242"/>
              </a:buClr>
              <a:buSzPts val="1800"/>
              <a:buNone/>
            </a:pPr>
            <a:r>
              <a:t/>
            </a:r>
            <a:endParaRPr sz="1800"/>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1168" name="Google Shape;1168;p6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169" name="Google Shape;1169;p6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63"/>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75" name="Google Shape;1175;p63"/>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76" name="Google Shape;1176;p63"/>
          <p:cNvGrpSpPr/>
          <p:nvPr/>
        </p:nvGrpSpPr>
        <p:grpSpPr>
          <a:xfrm>
            <a:off x="3171123" y="4850921"/>
            <a:ext cx="877031" cy="989677"/>
            <a:chOff x="4643578" y="432838"/>
            <a:chExt cx="1028134" cy="1160188"/>
          </a:xfrm>
        </p:grpSpPr>
        <p:sp>
          <p:nvSpPr>
            <p:cNvPr id="1177" name="Google Shape;1177;p63"/>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78" name="Google Shape;1178;p63"/>
            <p:cNvGrpSpPr/>
            <p:nvPr/>
          </p:nvGrpSpPr>
          <p:grpSpPr>
            <a:xfrm>
              <a:off x="4643578" y="432838"/>
              <a:ext cx="1028134" cy="1160188"/>
              <a:chOff x="4643578" y="432838"/>
              <a:chExt cx="1028134" cy="1160188"/>
            </a:xfrm>
          </p:grpSpPr>
          <p:sp>
            <p:nvSpPr>
              <p:cNvPr id="1179" name="Google Shape;1179;p63"/>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0" name="Google Shape;1180;p63"/>
              <p:cNvGrpSpPr/>
              <p:nvPr/>
            </p:nvGrpSpPr>
            <p:grpSpPr>
              <a:xfrm>
                <a:off x="4643578" y="432838"/>
                <a:ext cx="1028134" cy="1160188"/>
                <a:chOff x="4643578" y="432838"/>
                <a:chExt cx="1028134" cy="1160188"/>
              </a:xfrm>
            </p:grpSpPr>
            <p:sp>
              <p:nvSpPr>
                <p:cNvPr id="1181" name="Google Shape;1181;p63"/>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2" name="Google Shape;1182;p63"/>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pic>
        <p:nvPicPr>
          <p:cNvPr id="1183" name="Google Shape;1183;p63"/>
          <p:cNvPicPr preferRelativeResize="0"/>
          <p:nvPr/>
        </p:nvPicPr>
        <p:blipFill rotWithShape="1">
          <a:blip r:embed="rId3">
            <a:alphaModFix/>
          </a:blip>
          <a:srcRect b="0" l="0" r="0" t="0"/>
          <a:stretch/>
        </p:blipFill>
        <p:spPr>
          <a:xfrm>
            <a:off x="7227752" y="898741"/>
            <a:ext cx="3977724" cy="3228298"/>
          </a:xfrm>
          <a:prstGeom prst="rect">
            <a:avLst/>
          </a:prstGeom>
          <a:noFill/>
          <a:ln>
            <a:noFill/>
          </a:ln>
        </p:spPr>
      </p:pic>
      <p:pic>
        <p:nvPicPr>
          <p:cNvPr id="1184" name="Google Shape;1184;p63"/>
          <p:cNvPicPr preferRelativeResize="0"/>
          <p:nvPr/>
        </p:nvPicPr>
        <p:blipFill rotWithShape="1">
          <a:blip r:embed="rId4">
            <a:alphaModFix/>
          </a:blip>
          <a:srcRect b="0" l="0" r="0" t="0"/>
          <a:stretch/>
        </p:blipFill>
        <p:spPr>
          <a:xfrm>
            <a:off x="4048154" y="942600"/>
            <a:ext cx="3013147" cy="3436342"/>
          </a:xfrm>
          <a:prstGeom prst="rect">
            <a:avLst/>
          </a:prstGeom>
          <a:noFill/>
          <a:ln>
            <a:noFill/>
          </a:ln>
        </p:spPr>
      </p:pic>
      <p:pic>
        <p:nvPicPr>
          <p:cNvPr id="1185" name="Google Shape;1185;p63"/>
          <p:cNvPicPr preferRelativeResize="0"/>
          <p:nvPr/>
        </p:nvPicPr>
        <p:blipFill rotWithShape="1">
          <a:blip r:embed="rId5">
            <a:alphaModFix/>
          </a:blip>
          <a:srcRect b="0" l="0" r="0" t="0"/>
          <a:stretch/>
        </p:blipFill>
        <p:spPr>
          <a:xfrm>
            <a:off x="9216614" y="2660771"/>
            <a:ext cx="2570280" cy="331799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64"/>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 legislation around food labelling relates to informing and </a:t>
            </a:r>
            <a:r>
              <a:rPr b="1" lang="en-IE" sz="2200">
                <a:solidFill>
                  <a:srgbClr val="424242"/>
                </a:solidFill>
              </a:rPr>
              <a:t>protecting consumers </a:t>
            </a:r>
            <a:r>
              <a:rPr lang="en-IE" sz="2200">
                <a:solidFill>
                  <a:srgbClr val="424242"/>
                </a:solidFill>
              </a:rPr>
              <a:t>regarding the information presented by food producers either on the pack or via advertising on social media and website.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EU legislation relating to </a:t>
            </a:r>
            <a:r>
              <a:rPr b="1" lang="en-IE" sz="2200">
                <a:solidFill>
                  <a:srgbClr val="424242"/>
                </a:solidFill>
              </a:rPr>
              <a:t>labelling </a:t>
            </a:r>
            <a:r>
              <a:rPr lang="en-IE" sz="2200">
                <a:solidFill>
                  <a:srgbClr val="424242"/>
                </a:solidFill>
              </a:rPr>
              <a:t>and</a:t>
            </a:r>
            <a:r>
              <a:rPr b="1" lang="en-IE" sz="2200">
                <a:solidFill>
                  <a:srgbClr val="424242"/>
                </a:solidFill>
              </a:rPr>
              <a:t> allergen </a:t>
            </a:r>
            <a:r>
              <a:rPr lang="en-IE" sz="2200">
                <a:solidFill>
                  <a:srgbClr val="424242"/>
                </a:solidFill>
              </a:rPr>
              <a:t>information is detailed in EU Regulation 1169/2011. It generally applies to prepacked food but allergenic substances must be labelled in non-prepacked food.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Food information </a:t>
            </a:r>
            <a:r>
              <a:rPr b="1" lang="en-IE" sz="2200">
                <a:solidFill>
                  <a:srgbClr val="424242"/>
                </a:solidFill>
              </a:rPr>
              <a:t>may not mislead the consumer </a:t>
            </a:r>
            <a:r>
              <a:rPr lang="en-IE" sz="2200">
                <a:solidFill>
                  <a:srgbClr val="424242"/>
                </a:solidFill>
              </a:rPr>
              <a:t>regarding the characteristic of the food. You cannot claim or imply health benefits where there are none. Similarly, you cannot claim that the food product can prevent, treat or cure a human disease because then this would be characterised as a medicinal product. </a:t>
            </a:r>
            <a:endParaRPr/>
          </a:p>
        </p:txBody>
      </p:sp>
      <p:sp>
        <p:nvSpPr>
          <p:cNvPr id="1191" name="Google Shape;1191;p64"/>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92" name="Google Shape;1192;p64"/>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93" name="Google Shape;1193;p64"/>
          <p:cNvGrpSpPr/>
          <p:nvPr/>
        </p:nvGrpSpPr>
        <p:grpSpPr>
          <a:xfrm>
            <a:off x="3171123" y="4850921"/>
            <a:ext cx="877031" cy="989677"/>
            <a:chOff x="4643578" y="432838"/>
            <a:chExt cx="1028134" cy="1160188"/>
          </a:xfrm>
        </p:grpSpPr>
        <p:sp>
          <p:nvSpPr>
            <p:cNvPr id="1194" name="Google Shape;1194;p64"/>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95" name="Google Shape;1195;p64"/>
            <p:cNvGrpSpPr/>
            <p:nvPr/>
          </p:nvGrpSpPr>
          <p:grpSpPr>
            <a:xfrm>
              <a:off x="4643578" y="432838"/>
              <a:ext cx="1028134" cy="1160188"/>
              <a:chOff x="4643578" y="432838"/>
              <a:chExt cx="1028134" cy="1160188"/>
            </a:xfrm>
          </p:grpSpPr>
          <p:sp>
            <p:nvSpPr>
              <p:cNvPr id="1196" name="Google Shape;1196;p6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97" name="Google Shape;1197;p64"/>
              <p:cNvGrpSpPr/>
              <p:nvPr/>
            </p:nvGrpSpPr>
            <p:grpSpPr>
              <a:xfrm>
                <a:off x="4643578" y="432838"/>
                <a:ext cx="1028134" cy="1160188"/>
                <a:chOff x="4643578" y="432838"/>
                <a:chExt cx="1028134" cy="1160188"/>
              </a:xfrm>
            </p:grpSpPr>
            <p:sp>
              <p:nvSpPr>
                <p:cNvPr id="1198" name="Google Shape;1198;p6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9" name="Google Shape;1199;p64"/>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65"/>
          <p:cNvSpPr txBox="1"/>
          <p:nvPr>
            <p:ph idx="1" type="body"/>
          </p:nvPr>
        </p:nvSpPr>
        <p:spPr>
          <a:xfrm>
            <a:off x="4106646" y="68629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Mandatory information</a:t>
            </a:r>
            <a:r>
              <a:rPr lang="en-IE" sz="2200">
                <a:solidFill>
                  <a:srgbClr val="296B5F"/>
                </a:solidFill>
              </a:rPr>
              <a:t>: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following information must appear legibly on the pack : </a:t>
            </a:r>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Names of the food (not the brand name);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List of </a:t>
            </a:r>
            <a:r>
              <a:rPr lang="en-IE" sz="2200" u="sng">
                <a:solidFill>
                  <a:srgbClr val="424242"/>
                </a:solidFill>
              </a:rPr>
              <a:t>all</a:t>
            </a:r>
            <a:r>
              <a:rPr lang="en-IE" sz="2200">
                <a:solidFill>
                  <a:srgbClr val="424242"/>
                </a:solidFill>
              </a:rPr>
              <a:t> ingredients in descending order;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Quantitative of the ingredient (Quid);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Net quantity;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Allergen (highlight in bold on pack or on a sign for non-prepacked);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‘Best before’/’use by’ date;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Country of origin;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Storage/use conditions;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Name &amp; address of food business;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Alcoholic strength (if &gt; 1.5% vol);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Nutritional declaration (front of pack nutritional declaration is not mandatory).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Allergens: </a:t>
            </a:r>
            <a:r>
              <a:rPr i="1" lang="en-IE" sz="2000">
                <a:solidFill>
                  <a:srgbClr val="424242"/>
                </a:solidFill>
              </a:rPr>
              <a:t>cereals containing gluten, crustaceans, eggs, peanuts, soybeans, tree nuts, celery, sulphur dioxide/sulphites, sesame seeds, mustard, lupin, molluscs, fish and milk</a:t>
            </a:r>
            <a:r>
              <a:rPr lang="en-IE" sz="2000">
                <a:solidFill>
                  <a:srgbClr val="424242"/>
                </a:solidFill>
              </a:rPr>
              <a:t>.</a:t>
            </a:r>
            <a:endParaRPr/>
          </a:p>
        </p:txBody>
      </p:sp>
      <p:sp>
        <p:nvSpPr>
          <p:cNvPr id="1205" name="Google Shape;1205;p65"/>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06" name="Google Shape;1206;p65"/>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07" name="Google Shape;1207;p65"/>
          <p:cNvGrpSpPr/>
          <p:nvPr/>
        </p:nvGrpSpPr>
        <p:grpSpPr>
          <a:xfrm>
            <a:off x="3171123" y="4850921"/>
            <a:ext cx="877031" cy="989677"/>
            <a:chOff x="4643578" y="432838"/>
            <a:chExt cx="1028134" cy="1160188"/>
          </a:xfrm>
        </p:grpSpPr>
        <p:sp>
          <p:nvSpPr>
            <p:cNvPr id="1208" name="Google Shape;1208;p65"/>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09" name="Google Shape;1209;p65"/>
            <p:cNvGrpSpPr/>
            <p:nvPr/>
          </p:nvGrpSpPr>
          <p:grpSpPr>
            <a:xfrm>
              <a:off x="4643578" y="432838"/>
              <a:ext cx="1028134" cy="1160188"/>
              <a:chOff x="4643578" y="432838"/>
              <a:chExt cx="1028134" cy="1160188"/>
            </a:xfrm>
          </p:grpSpPr>
          <p:sp>
            <p:nvSpPr>
              <p:cNvPr id="1210" name="Google Shape;1210;p65"/>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11" name="Google Shape;1211;p65"/>
              <p:cNvGrpSpPr/>
              <p:nvPr/>
            </p:nvGrpSpPr>
            <p:grpSpPr>
              <a:xfrm>
                <a:off x="4643578" y="432838"/>
                <a:ext cx="1028134" cy="1160188"/>
                <a:chOff x="4643578" y="432838"/>
                <a:chExt cx="1028134" cy="1160188"/>
              </a:xfrm>
            </p:grpSpPr>
            <p:sp>
              <p:nvSpPr>
                <p:cNvPr id="1212" name="Google Shape;1212;p65"/>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65"/>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66"/>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Nutrition &amp; Health Claims</a:t>
            </a:r>
            <a:r>
              <a:rPr lang="en-IE" sz="2200">
                <a:solidFill>
                  <a:srgbClr val="296B5F"/>
                </a:solidFill>
              </a:rPr>
              <a:t>: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 health claim is any claim that states, suggests or implies a relationship between a </a:t>
            </a:r>
            <a:r>
              <a:rPr b="1" lang="en-IE" sz="2200">
                <a:solidFill>
                  <a:srgbClr val="424242"/>
                </a:solidFill>
              </a:rPr>
              <a:t>food</a:t>
            </a:r>
            <a:r>
              <a:rPr lang="en-IE" sz="2200">
                <a:solidFill>
                  <a:srgbClr val="424242"/>
                </a:solidFill>
              </a:rPr>
              <a:t> or its constituent and </a:t>
            </a:r>
            <a:r>
              <a:rPr b="1" lang="en-IE" sz="2200">
                <a:solidFill>
                  <a:srgbClr val="424242"/>
                </a:solidFill>
              </a:rPr>
              <a:t>health</a:t>
            </a:r>
            <a:r>
              <a:rPr lang="en-IE" sz="2200">
                <a:solidFill>
                  <a:srgbClr val="424242"/>
                </a:solidFill>
              </a:rPr>
              <a:t>, usually appearing on the </a:t>
            </a:r>
            <a:r>
              <a:rPr b="1" lang="en-IE" sz="2200">
                <a:solidFill>
                  <a:srgbClr val="424242"/>
                </a:solidFill>
              </a:rPr>
              <a:t>front of the pack</a:t>
            </a:r>
            <a:r>
              <a:rPr lang="en-IE" sz="2200">
                <a:solidFill>
                  <a:srgbClr val="424242"/>
                </a:solidFill>
              </a:rPr>
              <a:t>.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Regulations (EC) No 1924/2006 and 432/2012 authorises different health claims provided they are based on scientific evidence and can be easily understood by consumers.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Nutrition claims </a:t>
            </a:r>
            <a:r>
              <a:rPr lang="en-IE" sz="2200">
                <a:solidFill>
                  <a:srgbClr val="424242"/>
                </a:solidFill>
              </a:rPr>
              <a:t>are provided in text, e.g. ‘High in calcium’. </a:t>
            </a:r>
            <a:r>
              <a:rPr b="1" lang="en-IE" sz="2200">
                <a:solidFill>
                  <a:srgbClr val="424242"/>
                </a:solidFill>
              </a:rPr>
              <a:t>Additional health claims </a:t>
            </a:r>
            <a:r>
              <a:rPr lang="en-IE" sz="2200">
                <a:solidFill>
                  <a:srgbClr val="424242"/>
                </a:solidFill>
              </a:rPr>
              <a:t>can be added and can be: functional; disease rick reduction; or referring to children's development and health (e.g. ‘calcium plays an important role in strengthening bones’; ‘regular consumption of calcium may help reduce the risk of osteoporosis’; ‘calcium is needed for the development of bone in children’).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 list of claims can be found in the Annex of EC 1924/2006 consolidated version.</a:t>
            </a:r>
            <a:endParaRPr/>
          </a:p>
        </p:txBody>
      </p:sp>
      <p:sp>
        <p:nvSpPr>
          <p:cNvPr id="1219" name="Google Shape;1219;p66"/>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20" name="Google Shape;1220;p66"/>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21" name="Google Shape;1221;p66"/>
          <p:cNvGrpSpPr/>
          <p:nvPr/>
        </p:nvGrpSpPr>
        <p:grpSpPr>
          <a:xfrm>
            <a:off x="3171123" y="4850921"/>
            <a:ext cx="877031" cy="989677"/>
            <a:chOff x="4643578" y="432838"/>
            <a:chExt cx="1028134" cy="1160188"/>
          </a:xfrm>
        </p:grpSpPr>
        <p:sp>
          <p:nvSpPr>
            <p:cNvPr id="1222" name="Google Shape;1222;p66"/>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23" name="Google Shape;1223;p66"/>
            <p:cNvGrpSpPr/>
            <p:nvPr/>
          </p:nvGrpSpPr>
          <p:grpSpPr>
            <a:xfrm>
              <a:off x="4643578" y="432838"/>
              <a:ext cx="1028134" cy="1160188"/>
              <a:chOff x="4643578" y="432838"/>
              <a:chExt cx="1028134" cy="1160188"/>
            </a:xfrm>
          </p:grpSpPr>
          <p:sp>
            <p:nvSpPr>
              <p:cNvPr id="1224" name="Google Shape;1224;p66"/>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25" name="Google Shape;1225;p66"/>
              <p:cNvGrpSpPr/>
              <p:nvPr/>
            </p:nvGrpSpPr>
            <p:grpSpPr>
              <a:xfrm>
                <a:off x="4643578" y="432838"/>
                <a:ext cx="1028134" cy="1160188"/>
                <a:chOff x="4643578" y="432838"/>
                <a:chExt cx="1028134" cy="1160188"/>
              </a:xfrm>
            </p:grpSpPr>
            <p:sp>
              <p:nvSpPr>
                <p:cNvPr id="1226" name="Google Shape;1226;p66"/>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66"/>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67"/>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Protected food names - Geographic Indication</a:t>
            </a:r>
            <a:r>
              <a:rPr lang="en-IE" sz="2200">
                <a:solidFill>
                  <a:srgbClr val="296B5F"/>
                </a:solidFill>
              </a:rPr>
              <a:t>.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Geographical indications establish intellectual property rights for specific products, whose qualities are specifically linked to the area of production.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296B5F"/>
              </a:buClr>
              <a:buSzPts val="2200"/>
              <a:buNone/>
            </a:pPr>
            <a:r>
              <a:rPr b="1" lang="en-IE" sz="2200">
                <a:solidFill>
                  <a:srgbClr val="296B5F"/>
                </a:solidFill>
              </a:rPr>
              <a:t>There are three types</a:t>
            </a:r>
            <a:r>
              <a:rPr lang="en-IE" sz="2200">
                <a:solidFill>
                  <a:srgbClr val="424242"/>
                </a:solidFill>
              </a:rPr>
              <a:t>: </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Protected designation of origin (</a:t>
            </a:r>
            <a:r>
              <a:rPr b="1" lang="en-IE" sz="2200">
                <a:solidFill>
                  <a:srgbClr val="424242"/>
                </a:solidFill>
              </a:rPr>
              <a:t>PDO</a:t>
            </a:r>
            <a:r>
              <a:rPr lang="en-IE" sz="2200">
                <a:solidFill>
                  <a:srgbClr val="424242"/>
                </a:solidFill>
              </a:rPr>
              <a:t>) of food and wine where ingredients and production take place in the specific region e.g. Kalamata olives; </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Protected geographical indication (</a:t>
            </a:r>
            <a:r>
              <a:rPr b="1" lang="en-IE" sz="2200">
                <a:solidFill>
                  <a:srgbClr val="424242"/>
                </a:solidFill>
              </a:rPr>
              <a:t>PGI</a:t>
            </a:r>
            <a:r>
              <a:rPr lang="en-IE" sz="2200">
                <a:solidFill>
                  <a:srgbClr val="424242"/>
                </a:solidFill>
              </a:rPr>
              <a:t>) of food, wine and spirit drink at least one of the stages of production, processing or preparation takes place in the region and </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Traditional speciality guaranteed (</a:t>
            </a:r>
            <a:r>
              <a:rPr b="1" lang="en-IE" sz="2200">
                <a:solidFill>
                  <a:srgbClr val="424242"/>
                </a:solidFill>
              </a:rPr>
              <a:t>TSG</a:t>
            </a:r>
            <a:r>
              <a:rPr lang="en-IE" sz="2200">
                <a:solidFill>
                  <a:srgbClr val="424242"/>
                </a:solidFill>
              </a:rPr>
              <a:t>), highlights the traditional composition or production method. </a:t>
            </a:r>
            <a:endParaRPr/>
          </a:p>
        </p:txBody>
      </p:sp>
      <p:sp>
        <p:nvSpPr>
          <p:cNvPr id="1233" name="Google Shape;1233;p67"/>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34" name="Google Shape;1234;p67"/>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1235" name="Google Shape;1235;p67"/>
          <p:cNvPicPr preferRelativeResize="0"/>
          <p:nvPr/>
        </p:nvPicPr>
        <p:blipFill rotWithShape="1">
          <a:blip r:embed="rId3">
            <a:alphaModFix/>
          </a:blip>
          <a:srcRect b="4751" l="0" r="0" t="0"/>
          <a:stretch/>
        </p:blipFill>
        <p:spPr>
          <a:xfrm>
            <a:off x="369217" y="5108575"/>
            <a:ext cx="3235200" cy="992700"/>
          </a:xfrm>
          <a:prstGeom prst="snip2DiagRect">
            <a:avLst>
              <a:gd fmla="val 0" name="adj1"/>
              <a:gd fmla="val 16667" name="adj2"/>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6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1" name="Google Shape;1241;p68"/>
          <p:cNvSpPr txBox="1"/>
          <p:nvPr>
            <p:ph idx="1" type="body"/>
          </p:nvPr>
        </p:nvSpPr>
        <p:spPr>
          <a:xfrm>
            <a:off x="582130" y="1267529"/>
            <a:ext cx="11027739" cy="4995245"/>
          </a:xfrm>
          <a:prstGeom prst="rect">
            <a:avLst/>
          </a:prstGeom>
          <a:noFill/>
          <a:ln>
            <a:noFill/>
          </a:ln>
        </p:spPr>
        <p:txBody>
          <a:bodyPr anchorCtr="0" anchor="t" bIns="45700" lIns="91425" spcFirstLastPara="1" rIns="91425" wrap="square" tIns="45700">
            <a:noAutofit/>
          </a:bodyPr>
          <a:lstStyle/>
          <a:p>
            <a:pPr indent="-1339850" lvl="0" marL="1339850" rtl="0" algn="l">
              <a:lnSpc>
                <a:spcPct val="90000"/>
              </a:lnSpc>
              <a:spcBef>
                <a:spcPts val="0"/>
              </a:spcBef>
              <a:spcAft>
                <a:spcPts val="0"/>
              </a:spcAft>
              <a:buClr>
                <a:srgbClr val="424242"/>
              </a:buClr>
              <a:buSzPts val="1800"/>
              <a:buNone/>
            </a:pPr>
            <a:r>
              <a:rPr b="1" lang="en-IE" sz="1800"/>
              <a:t>Exercise</a:t>
            </a:r>
            <a:r>
              <a:rPr b="1" lang="en-IE" sz="1800"/>
              <a:t>:	</a:t>
            </a:r>
            <a:r>
              <a:rPr lang="en-IE" sz="1800"/>
              <a:t>A Geographical Indication is a sign that a product comes from a particular region which gives it a specific quality, reputation or other characteristic. List examples of foods that have a Geographical indication in your area. </a:t>
            </a:r>
            <a:endParaRPr/>
          </a:p>
          <a:p>
            <a:pPr indent="-1339850" lvl="0" marL="1339850" rtl="0" algn="l">
              <a:lnSpc>
                <a:spcPct val="90000"/>
              </a:lnSpc>
              <a:spcBef>
                <a:spcPts val="1000"/>
              </a:spcBef>
              <a:spcAft>
                <a:spcPts val="0"/>
              </a:spcAft>
              <a:buClr>
                <a:srgbClr val="424242"/>
              </a:buClr>
              <a:buSzPts val="1800"/>
              <a:buNone/>
            </a:pPr>
            <a:r>
              <a:t/>
            </a:r>
            <a:endParaRPr sz="1800"/>
          </a:p>
          <a:p>
            <a:pPr indent="-1339850" lvl="0" marL="1339850" rtl="0" algn="l">
              <a:lnSpc>
                <a:spcPct val="90000"/>
              </a:lnSpc>
              <a:spcBef>
                <a:spcPts val="1000"/>
              </a:spcBef>
              <a:spcAft>
                <a:spcPts val="0"/>
              </a:spcAft>
              <a:buClr>
                <a:srgbClr val="424242"/>
              </a:buClr>
              <a:buSzPts val="1800"/>
              <a:buNone/>
            </a:pPr>
            <a:r>
              <a:rPr b="1" lang="en-IE" sz="1800"/>
              <a:t>Website</a:t>
            </a:r>
            <a:r>
              <a:rPr lang="en-IE" sz="1800"/>
              <a:t>: 	Labelling and  Hygiene Guidelines for Producers of small quantities of eggs  </a:t>
            </a:r>
            <a:r>
              <a:rPr lang="en-IE" sz="1800" u="sng">
                <a:solidFill>
                  <a:schemeClr val="hlink"/>
                </a:solidFill>
                <a:hlinkClick r:id="rId3"/>
              </a:rPr>
              <a:t>https://www.fsai.ie/getmedia/2de2c9ba-ee0d-4fae-8880-8d0cad38d973/labelling-and-hygiene-guidelines-for-hen-eggs-2015-final.pdf?ext=.pdf</a:t>
            </a:r>
            <a:r>
              <a:rPr lang="en-IE" sz="1800"/>
              <a:t> . Geographical indications and quality schemes explained </a:t>
            </a:r>
            <a:r>
              <a:rPr lang="en-IE" sz="1800" u="sng">
                <a:solidFill>
                  <a:srgbClr val="87AF3F"/>
                </a:solidFill>
                <a:hlinkClick r:id="rId4">
                  <a:extLst>
                    <a:ext uri="{A12FA001-AC4F-418D-AE19-62706E023703}">
                      <ahyp:hlinkClr val="tx"/>
                    </a:ext>
                  </a:extLst>
                </a:hlinkClick>
              </a:rPr>
              <a:t>https://agriculture.ec.europa.eu/farming/geographical-indications-and-quality-schemes/geographical-indications-and-quality-schemes-explained_en</a:t>
            </a:r>
            <a:r>
              <a:rPr lang="en-IE" sz="1800">
                <a:solidFill>
                  <a:srgbClr val="87AF3F"/>
                </a:solidFill>
              </a:rPr>
              <a:t> </a:t>
            </a:r>
            <a:endParaRPr/>
          </a:p>
          <a:p>
            <a:pPr indent="-1339850" lvl="0" marL="1339850" rtl="0" algn="l">
              <a:lnSpc>
                <a:spcPct val="90000"/>
              </a:lnSpc>
              <a:spcBef>
                <a:spcPts val="1000"/>
              </a:spcBef>
              <a:spcAft>
                <a:spcPts val="0"/>
              </a:spcAft>
              <a:buClr>
                <a:srgbClr val="424242"/>
              </a:buClr>
              <a:buSzPts val="1800"/>
              <a:buNone/>
            </a:pPr>
            <a:r>
              <a:rPr b="1" lang="en-IE" sz="1800"/>
              <a:t>YouTube</a:t>
            </a:r>
            <a:r>
              <a:rPr lang="en-IE" sz="1800"/>
              <a:t>: 	Food labelling: what you need to know </a:t>
            </a:r>
            <a:r>
              <a:rPr lang="en-IE" sz="1800" u="sng">
                <a:solidFill>
                  <a:srgbClr val="87AF3F"/>
                </a:solidFill>
                <a:hlinkClick r:id="rId5">
                  <a:extLst>
                    <a:ext uri="{A12FA001-AC4F-418D-AE19-62706E023703}">
                      <ahyp:hlinkClr val="tx"/>
                    </a:ext>
                  </a:extLst>
                </a:hlinkClick>
              </a:rPr>
              <a:t>https://www.youtube.com/watch?v=wFBmdbcuMC8</a:t>
            </a:r>
            <a:r>
              <a:rPr lang="en-IE" sz="1800">
                <a:solidFill>
                  <a:srgbClr val="87AF3F"/>
                </a:solidFill>
              </a:rPr>
              <a:t> </a:t>
            </a:r>
            <a:r>
              <a:rPr lang="en-IE" sz="1800"/>
              <a:t>; EU legislation on food information to consumers labellinghttps://</a:t>
            </a:r>
            <a:r>
              <a:rPr lang="en-IE" sz="1800">
                <a:solidFill>
                  <a:srgbClr val="87AF3F"/>
                </a:solidFill>
              </a:rPr>
              <a:t>www.youtube.com/watch?v=pq37f54vbsw</a:t>
            </a:r>
            <a:endParaRPr/>
          </a:p>
          <a:p>
            <a:pPr indent="-1339850" lvl="0" marL="1339850" rtl="0" algn="l">
              <a:lnSpc>
                <a:spcPct val="90000"/>
              </a:lnSpc>
              <a:spcBef>
                <a:spcPts val="1000"/>
              </a:spcBef>
              <a:spcAft>
                <a:spcPts val="0"/>
              </a:spcAft>
              <a:buClr>
                <a:srgbClr val="424242"/>
              </a:buClr>
              <a:buSzPts val="1800"/>
              <a:buNone/>
            </a:pPr>
            <a:r>
              <a:rPr b="1" lang="en-IE" sz="1800"/>
              <a:t>Publication</a:t>
            </a:r>
            <a:r>
              <a:rPr lang="en-IE" sz="1800"/>
              <a:t>: 	Fransvea A, Celano G, Pagliarone CN, Disanto C, Balzaretti C, Celano GV, Bonerba E. Food Labelling: A Brief Analysis of European Regulation 1169/2011. Ital J Food Saf. 2014 Aug 28;3(3):1703. doi: 10.4081/ijfs.2014.1703. PMID: 27800352; PMCID: PMC5076719.</a:t>
            </a:r>
            <a:endParaRPr/>
          </a:p>
          <a:p>
            <a:pPr indent="-1339850" lvl="0" marL="1339850" rtl="0" algn="l">
              <a:lnSpc>
                <a:spcPct val="90000"/>
              </a:lnSpc>
              <a:spcBef>
                <a:spcPts val="1000"/>
              </a:spcBef>
              <a:spcAft>
                <a:spcPts val="0"/>
              </a:spcAft>
              <a:buClr>
                <a:srgbClr val="424242"/>
              </a:buClr>
              <a:buSzPts val="1800"/>
              <a:buNone/>
            </a:pPr>
            <a:r>
              <a:rPr lang="en-IE" sz="1800"/>
              <a:t>	Food Drink Europe &amp; Eurocommerce: Guidance on the provision of food information to consumers. 2013. </a:t>
            </a:r>
            <a:r>
              <a:rPr lang="en-IE" sz="1800" u="sng">
                <a:solidFill>
                  <a:srgbClr val="87AF3F"/>
                </a:solidFill>
                <a:hlinkClick r:id="rId6">
                  <a:extLst>
                    <a:ext uri="{A12FA001-AC4F-418D-AE19-62706E023703}">
                      <ahyp:hlinkClr val="tx"/>
                    </a:ext>
                  </a:extLst>
                </a:hlinkClick>
              </a:rPr>
              <a:t>https://www.reading.ac.uk/foodlaw/pdf/eu-13017-FDE-FIC-Guidance.pd</a:t>
            </a:r>
            <a:r>
              <a:rPr lang="en-IE" sz="1800"/>
              <a:t>f</a:t>
            </a:r>
            <a:endParaRPr/>
          </a:p>
          <a:p>
            <a:pPr indent="-1339850" lvl="0" marL="1339850" rtl="0" algn="l">
              <a:lnSpc>
                <a:spcPct val="90000"/>
              </a:lnSpc>
              <a:spcBef>
                <a:spcPts val="1000"/>
              </a:spcBef>
              <a:spcAft>
                <a:spcPts val="0"/>
              </a:spcAft>
              <a:buClr>
                <a:srgbClr val="424242"/>
              </a:buClr>
              <a:buSzPts val="1800"/>
              <a:buNone/>
            </a:pPr>
            <a:r>
              <a:rPr lang="en-IE" sz="1800"/>
              <a:t> </a:t>
            </a:r>
            <a:endParaRPr/>
          </a:p>
          <a:p>
            <a:pPr indent="-1225550" lvl="0" marL="1339850" rtl="0" algn="l">
              <a:lnSpc>
                <a:spcPct val="100000"/>
              </a:lnSpc>
              <a:spcBef>
                <a:spcPts val="400"/>
              </a:spcBef>
              <a:spcAft>
                <a:spcPts val="0"/>
              </a:spcAft>
              <a:buClr>
                <a:srgbClr val="E8A116"/>
              </a:buClr>
              <a:buSzPts val="1800"/>
              <a:buFont typeface="Arial"/>
              <a:buNone/>
            </a:pPr>
            <a:r>
              <a:t/>
            </a:r>
            <a:endParaRPr sz="1800"/>
          </a:p>
        </p:txBody>
      </p:sp>
      <p:sp>
        <p:nvSpPr>
          <p:cNvPr id="1242" name="Google Shape;1242;p68"/>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243" name="Google Shape;1243;p6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pic>
        <p:nvPicPr>
          <p:cNvPr id="1248" name="Google Shape;1248;p69"/>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249" name="Google Shape;1249;p6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0" name="Google Shape;1250;p69"/>
          <p:cNvSpPr txBox="1"/>
          <p:nvPr/>
        </p:nvSpPr>
        <p:spPr>
          <a:xfrm>
            <a:off x="-130143" y="2803631"/>
            <a:ext cx="5400000"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Circular Economy &amp; Waste Management for resilient urban environments</a:t>
            </a:r>
            <a:endParaRPr/>
          </a:p>
        </p:txBody>
      </p:sp>
      <p:sp>
        <p:nvSpPr>
          <p:cNvPr id="1251" name="Google Shape;1251;p6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7"/>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 </a:t>
            </a:r>
            <a:r>
              <a:rPr b="1" lang="en-IE">
                <a:solidFill>
                  <a:srgbClr val="424242"/>
                </a:solidFill>
              </a:rPr>
              <a:t>production</a:t>
            </a:r>
            <a:r>
              <a:rPr lang="en-IE">
                <a:solidFill>
                  <a:srgbClr val="424242"/>
                </a:solidFill>
              </a:rPr>
              <a:t> and processing of urban farm </a:t>
            </a:r>
            <a:r>
              <a:rPr b="1" lang="en-IE">
                <a:solidFill>
                  <a:srgbClr val="424242"/>
                </a:solidFill>
              </a:rPr>
              <a:t>food</a:t>
            </a:r>
            <a:r>
              <a:rPr lang="en-IE">
                <a:solidFill>
                  <a:srgbClr val="424242"/>
                </a:solidFill>
              </a:rPr>
              <a:t> products</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Follow best practices in </a:t>
            </a:r>
            <a:r>
              <a:rPr b="1" lang="en-IE">
                <a:solidFill>
                  <a:srgbClr val="424242"/>
                </a:solidFill>
              </a:rPr>
              <a:t>bee keeping </a:t>
            </a:r>
            <a:r>
              <a:rPr lang="en-IE">
                <a:solidFill>
                  <a:srgbClr val="424242"/>
                </a:solidFill>
              </a:rPr>
              <a:t>and honey production in an urban environment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Identify social enterprise, </a:t>
            </a:r>
            <a:r>
              <a:rPr b="1" lang="en-IE">
                <a:solidFill>
                  <a:srgbClr val="424242"/>
                </a:solidFill>
              </a:rPr>
              <a:t>agri-tourism</a:t>
            </a:r>
            <a:r>
              <a:rPr lang="en-IE">
                <a:solidFill>
                  <a:srgbClr val="424242"/>
                </a:solidFill>
              </a:rPr>
              <a:t> and bio-inspired innovation employment/business opportunities in the green urban economy</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Show awareness of </a:t>
            </a:r>
            <a:r>
              <a:rPr b="1" lang="en-IE">
                <a:solidFill>
                  <a:srgbClr val="424242"/>
                </a:solidFill>
              </a:rPr>
              <a:t>food safety hazards </a:t>
            </a:r>
            <a:r>
              <a:rPr lang="en-IE">
                <a:solidFill>
                  <a:srgbClr val="424242"/>
                </a:solidFill>
              </a:rPr>
              <a:t>and principles of </a:t>
            </a:r>
            <a:r>
              <a:rPr b="1" lang="en-IE">
                <a:solidFill>
                  <a:srgbClr val="424242"/>
                </a:solidFill>
              </a:rPr>
              <a:t>HACCP</a:t>
            </a:r>
            <a:r>
              <a:rPr lang="en-IE">
                <a:solidFill>
                  <a:srgbClr val="424242"/>
                </a:solidFill>
              </a:rPr>
              <a:t> in food production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Identify the source and preventative measures of certain </a:t>
            </a:r>
            <a:r>
              <a:rPr b="1" lang="en-IE">
                <a:solidFill>
                  <a:srgbClr val="424242"/>
                </a:solidFill>
              </a:rPr>
              <a:t>food borne diseases </a:t>
            </a:r>
            <a:r>
              <a:rPr lang="en-IE">
                <a:solidFill>
                  <a:srgbClr val="424242"/>
                </a:solidFill>
              </a:rPr>
              <a:t>in the food production environment</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Produce a range of food products that are compliant with EU legislation and </a:t>
            </a:r>
            <a:r>
              <a:rPr b="1" lang="en-IE">
                <a:solidFill>
                  <a:srgbClr val="424242"/>
                </a:solidFill>
              </a:rPr>
              <a:t>food labelling </a:t>
            </a:r>
            <a:r>
              <a:rPr lang="en-IE">
                <a:solidFill>
                  <a:srgbClr val="424242"/>
                </a:solidFill>
              </a:rPr>
              <a:t>requirements</a:t>
            </a:r>
            <a:endParaRPr/>
          </a:p>
        </p:txBody>
      </p:sp>
      <p:sp>
        <p:nvSpPr>
          <p:cNvPr id="246" name="Google Shape;246;p7"/>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47" name="Google Shape;247;p7"/>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48" name="Google Shape;248;p7"/>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49" name="Google Shape;249;p7"/>
          <p:cNvGrpSpPr/>
          <p:nvPr/>
        </p:nvGrpSpPr>
        <p:grpSpPr>
          <a:xfrm>
            <a:off x="2727451" y="4882206"/>
            <a:ext cx="789352" cy="789216"/>
            <a:chOff x="3258209" y="1217582"/>
            <a:chExt cx="4712093" cy="4711281"/>
          </a:xfrm>
        </p:grpSpPr>
        <p:sp>
          <p:nvSpPr>
            <p:cNvPr id="250" name="Google Shape;250;p7"/>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7"/>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2" name="Google Shape;252;p7"/>
            <p:cNvGrpSpPr/>
            <p:nvPr/>
          </p:nvGrpSpPr>
          <p:grpSpPr>
            <a:xfrm>
              <a:off x="3258209" y="1217582"/>
              <a:ext cx="4712093" cy="4711281"/>
              <a:chOff x="3258209" y="1217582"/>
              <a:chExt cx="4712093" cy="4711281"/>
            </a:xfrm>
          </p:grpSpPr>
          <p:sp>
            <p:nvSpPr>
              <p:cNvPr id="253" name="Google Shape;253;p7"/>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7"/>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7"/>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7"/>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7"/>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7"/>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7"/>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7"/>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7"/>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7"/>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7"/>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7"/>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7"/>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7"/>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70"/>
          <p:cNvSpPr txBox="1"/>
          <p:nvPr>
            <p:ph idx="1" type="body"/>
          </p:nvPr>
        </p:nvSpPr>
        <p:spPr>
          <a:xfrm>
            <a:off x="1206927" y="985839"/>
            <a:ext cx="4524765" cy="4950970"/>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lang="en-IE" sz="2400"/>
              <a:t>“We’re the first generation to feel the impact of climate change – and the last generation that can actually do something about it.” </a:t>
            </a:r>
            <a:endParaRPr/>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i="0" lang="en-IE" sz="2400"/>
              <a:t>Gov. Jay Inslee -</a:t>
            </a:r>
            <a:endParaRPr/>
          </a:p>
          <a:p>
            <a:pPr indent="0" lvl="0" marL="0" rtl="0" algn="ctr">
              <a:lnSpc>
                <a:spcPct val="120000"/>
              </a:lnSpc>
              <a:spcBef>
                <a:spcPts val="0"/>
              </a:spcBef>
              <a:spcAft>
                <a:spcPts val="0"/>
              </a:spcAft>
              <a:buClr>
                <a:schemeClr val="lt1"/>
              </a:buClr>
              <a:buSzPts val="2400"/>
              <a:buNone/>
            </a:pPr>
            <a:r>
              <a:rPr i="0" lang="en-IE" sz="2400"/>
              <a:t>Washington State</a:t>
            </a:r>
            <a:endParaRPr i="0" sz="2400"/>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96000"/>
              </a:lnSpc>
              <a:spcBef>
                <a:spcPts val="0"/>
              </a:spcBef>
              <a:spcAft>
                <a:spcPts val="0"/>
              </a:spcAft>
              <a:buClr>
                <a:schemeClr val="lt1"/>
              </a:buClr>
              <a:buSzPts val="3000"/>
              <a:buNone/>
            </a:pPr>
            <a:r>
              <a:t/>
            </a:r>
            <a:endParaRPr i="0"/>
          </a:p>
        </p:txBody>
      </p:sp>
      <p:pic>
        <p:nvPicPr>
          <p:cNvPr id="1257" name="Google Shape;1257;p70"/>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1258" name="Google Shape;1258;p70"/>
          <p:cNvSpPr txBox="1"/>
          <p:nvPr/>
        </p:nvSpPr>
        <p:spPr>
          <a:xfrm>
            <a:off x="7219518" y="631973"/>
            <a:ext cx="4729675"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4.1 Climate Change and Greenhouse Gases</a:t>
            </a:r>
            <a:endParaRPr b="1" sz="3600">
              <a:solidFill>
                <a:srgbClr val="E8A116"/>
              </a:solidFill>
              <a:latin typeface="Calibri"/>
              <a:ea typeface="Calibri"/>
              <a:cs typeface="Calibri"/>
              <a:sym typeface="Calibri"/>
            </a:endParaRPr>
          </a:p>
          <a:p>
            <a:pPr indent="0" lvl="0" marL="0" marR="0" rtl="0" algn="r">
              <a:lnSpc>
                <a:spcPct val="90000"/>
              </a:lnSpc>
              <a:spcBef>
                <a:spcPts val="1000"/>
              </a:spcBef>
              <a:spcAft>
                <a:spcPts val="0"/>
              </a:spcAft>
              <a:buClr>
                <a:schemeClr val="dk1"/>
              </a:buClr>
              <a:buSzPts val="3600"/>
              <a:buFont typeface="Arial"/>
              <a:buNone/>
            </a:pPr>
            <a:r>
              <a:t/>
            </a:r>
            <a:endParaRPr b="1" sz="3600">
              <a:solidFill>
                <a:srgbClr val="E8A116"/>
              </a:solidFill>
              <a:latin typeface="Calibri"/>
              <a:ea typeface="Calibri"/>
              <a:cs typeface="Calibri"/>
              <a:sym typeface="Calibri"/>
            </a:endParaRPr>
          </a:p>
        </p:txBody>
      </p:sp>
      <p:grpSp>
        <p:nvGrpSpPr>
          <p:cNvPr id="1259" name="Google Shape;1259;p70"/>
          <p:cNvGrpSpPr/>
          <p:nvPr/>
        </p:nvGrpSpPr>
        <p:grpSpPr>
          <a:xfrm>
            <a:off x="5731692" y="658350"/>
            <a:ext cx="1487826" cy="1083162"/>
            <a:chOff x="3400450" y="986392"/>
            <a:chExt cx="1487826" cy="1083162"/>
          </a:xfrm>
        </p:grpSpPr>
        <p:sp>
          <p:nvSpPr>
            <p:cNvPr id="1260" name="Google Shape;1260;p70"/>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61" name="Google Shape;1261;p70"/>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p71"/>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7" name="Google Shape;1267;p71"/>
          <p:cNvSpPr txBox="1"/>
          <p:nvPr>
            <p:ph idx="1" type="body"/>
          </p:nvPr>
        </p:nvSpPr>
        <p:spPr>
          <a:xfrm>
            <a:off x="574359" y="1970075"/>
            <a:ext cx="11041379" cy="3839881"/>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Climate change refers to </a:t>
            </a:r>
            <a:r>
              <a:rPr b="1" lang="en-IE" sz="2200">
                <a:solidFill>
                  <a:srgbClr val="424242"/>
                </a:solidFill>
              </a:rPr>
              <a:t>long-term </a:t>
            </a:r>
            <a:r>
              <a:rPr lang="en-IE" sz="2200">
                <a:solidFill>
                  <a:srgbClr val="424242"/>
                </a:solidFill>
              </a:rPr>
              <a:t>shifts in temperatures and weather patterns.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Since the 1800s, </a:t>
            </a:r>
            <a:r>
              <a:rPr b="1" lang="en-IE" sz="2200">
                <a:solidFill>
                  <a:srgbClr val="424242"/>
                </a:solidFill>
              </a:rPr>
              <a:t>human activities </a:t>
            </a:r>
            <a:r>
              <a:rPr lang="en-IE" sz="2200">
                <a:solidFill>
                  <a:srgbClr val="424242"/>
                </a:solidFill>
              </a:rPr>
              <a:t>have been the main driver of climate change, primarily due to the burning of fossil fuels like coal, oil and gas. Burning </a:t>
            </a:r>
            <a:r>
              <a:rPr b="1" lang="en-IE" sz="2200">
                <a:solidFill>
                  <a:srgbClr val="424242"/>
                </a:solidFill>
              </a:rPr>
              <a:t>fossil fuels </a:t>
            </a:r>
            <a:r>
              <a:rPr lang="en-IE" sz="2200">
                <a:solidFill>
                  <a:srgbClr val="424242"/>
                </a:solidFill>
              </a:rPr>
              <a:t>generates greenhouse gas (GHG) emissions that act like a blanket wrapped around the Earth, trapping the sun’s heat and raising temperatures.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main GHG’s are </a:t>
            </a:r>
            <a:r>
              <a:rPr b="1" lang="en-IE" sz="2200">
                <a:solidFill>
                  <a:srgbClr val="424242"/>
                </a:solidFill>
              </a:rPr>
              <a:t>methane</a:t>
            </a:r>
            <a:r>
              <a:rPr lang="en-IE" sz="2200">
                <a:solidFill>
                  <a:srgbClr val="424242"/>
                </a:solidFill>
              </a:rPr>
              <a:t> and </a:t>
            </a:r>
            <a:r>
              <a:rPr b="1" lang="en-IE" sz="2200">
                <a:solidFill>
                  <a:srgbClr val="424242"/>
                </a:solidFill>
              </a:rPr>
              <a:t>carbon dioxide</a:t>
            </a:r>
            <a:r>
              <a:rPr lang="en-IE" sz="2200">
                <a:solidFill>
                  <a:srgbClr val="424242"/>
                </a:solidFill>
              </a:rPr>
              <a:t>. Fossil fuel combustion is the largest contributor of greenhouse gases; 74% of GHG emissions in the EU.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Agriculture accounts for 11.4% of emissions.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China</a:t>
            </a:r>
            <a:r>
              <a:rPr lang="en-IE" sz="2200">
                <a:solidFill>
                  <a:srgbClr val="424242"/>
                </a:solidFill>
              </a:rPr>
              <a:t>, the </a:t>
            </a:r>
            <a:r>
              <a:rPr b="1" lang="en-IE" sz="2200">
                <a:solidFill>
                  <a:srgbClr val="424242"/>
                </a:solidFill>
              </a:rPr>
              <a:t>United States</a:t>
            </a:r>
            <a:r>
              <a:rPr lang="en-IE" sz="2200">
                <a:solidFill>
                  <a:srgbClr val="424242"/>
                </a:solidFill>
              </a:rPr>
              <a:t>, and </a:t>
            </a:r>
            <a:r>
              <a:rPr b="1" lang="en-IE" sz="2200">
                <a:solidFill>
                  <a:srgbClr val="424242"/>
                </a:solidFill>
              </a:rPr>
              <a:t>the European Union </a:t>
            </a:r>
            <a:r>
              <a:rPr lang="en-IE" sz="2200">
                <a:solidFill>
                  <a:srgbClr val="424242"/>
                </a:solidFill>
              </a:rPr>
              <a:t>account for about </a:t>
            </a:r>
            <a:r>
              <a:rPr b="1" lang="en-IE" sz="2200">
                <a:solidFill>
                  <a:srgbClr val="424242"/>
                </a:solidFill>
              </a:rPr>
              <a:t>76% </a:t>
            </a:r>
            <a:r>
              <a:rPr lang="en-IE" sz="2200">
                <a:solidFill>
                  <a:srgbClr val="424242"/>
                </a:solidFill>
              </a:rPr>
              <a:t>of GHG emissions. </a:t>
            </a:r>
            <a:endParaRPr/>
          </a:p>
        </p:txBody>
      </p:sp>
      <p:sp>
        <p:nvSpPr>
          <p:cNvPr id="1268" name="Google Shape;1268;p71"/>
          <p:cNvSpPr txBox="1"/>
          <p:nvPr>
            <p:ph idx="2" type="body"/>
          </p:nvPr>
        </p:nvSpPr>
        <p:spPr>
          <a:xfrm>
            <a:off x="114523"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Climate Change and Greenhouse Gases</a:t>
            </a:r>
            <a:endParaRPr/>
          </a:p>
          <a:p>
            <a:pPr indent="0" lvl="0" marL="0" rtl="0" algn="l">
              <a:lnSpc>
                <a:spcPct val="103333"/>
              </a:lnSpc>
              <a:spcBef>
                <a:spcPts val="0"/>
              </a:spcBef>
              <a:spcAft>
                <a:spcPts val="0"/>
              </a:spcAft>
              <a:buClr>
                <a:srgbClr val="086575"/>
              </a:buClr>
              <a:buSzPts val="3600"/>
              <a:buNone/>
            </a:pPr>
            <a:r>
              <a:t/>
            </a:r>
            <a:endParaRPr/>
          </a:p>
        </p:txBody>
      </p:sp>
      <p:cxnSp>
        <p:nvCxnSpPr>
          <p:cNvPr id="1269" name="Google Shape;1269;p71"/>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270" name="Google Shape;1270;p71"/>
          <p:cNvGrpSpPr/>
          <p:nvPr/>
        </p:nvGrpSpPr>
        <p:grpSpPr>
          <a:xfrm>
            <a:off x="10555044" y="415067"/>
            <a:ext cx="1060694" cy="1061397"/>
            <a:chOff x="5614841" y="786428"/>
            <a:chExt cx="901130" cy="901727"/>
          </a:xfrm>
        </p:grpSpPr>
        <p:grpSp>
          <p:nvGrpSpPr>
            <p:cNvPr id="1271" name="Google Shape;1271;p71"/>
            <p:cNvGrpSpPr/>
            <p:nvPr/>
          </p:nvGrpSpPr>
          <p:grpSpPr>
            <a:xfrm>
              <a:off x="5715019" y="1058540"/>
              <a:ext cx="543506" cy="445337"/>
              <a:chOff x="5715019" y="1058540"/>
              <a:chExt cx="543506" cy="445337"/>
            </a:xfrm>
          </p:grpSpPr>
          <p:sp>
            <p:nvSpPr>
              <p:cNvPr id="1272" name="Google Shape;1272;p71"/>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71"/>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74" name="Google Shape;1274;p71"/>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72"/>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80" name="Google Shape;1280;p72"/>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281" name="Google Shape;1281;p72"/>
          <p:cNvGrpSpPr/>
          <p:nvPr/>
        </p:nvGrpSpPr>
        <p:grpSpPr>
          <a:xfrm>
            <a:off x="10555044" y="415067"/>
            <a:ext cx="1060694" cy="1061397"/>
            <a:chOff x="5614841" y="786428"/>
            <a:chExt cx="901130" cy="901727"/>
          </a:xfrm>
        </p:grpSpPr>
        <p:grpSp>
          <p:nvGrpSpPr>
            <p:cNvPr id="1282" name="Google Shape;1282;p72"/>
            <p:cNvGrpSpPr/>
            <p:nvPr/>
          </p:nvGrpSpPr>
          <p:grpSpPr>
            <a:xfrm>
              <a:off x="5715019" y="1058540"/>
              <a:ext cx="543506" cy="445337"/>
              <a:chOff x="5715019" y="1058540"/>
              <a:chExt cx="543506" cy="445337"/>
            </a:xfrm>
          </p:grpSpPr>
          <p:sp>
            <p:nvSpPr>
              <p:cNvPr id="1283" name="Google Shape;1283;p72"/>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72"/>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85" name="Google Shape;1285;p72"/>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286" name="Google Shape;1286;p72"/>
          <p:cNvPicPr preferRelativeResize="0"/>
          <p:nvPr/>
        </p:nvPicPr>
        <p:blipFill rotWithShape="1">
          <a:blip r:embed="rId3">
            <a:alphaModFix/>
          </a:blip>
          <a:srcRect b="0" l="0" r="0" t="0"/>
          <a:stretch/>
        </p:blipFill>
        <p:spPr>
          <a:xfrm>
            <a:off x="328685" y="1871667"/>
            <a:ext cx="9679840" cy="4435297"/>
          </a:xfrm>
          <a:prstGeom prst="rect">
            <a:avLst/>
          </a:prstGeom>
          <a:noFill/>
          <a:ln>
            <a:noFill/>
          </a:ln>
        </p:spPr>
      </p:pic>
      <p:sp>
        <p:nvSpPr>
          <p:cNvPr id="1287" name="Google Shape;1287;p72"/>
          <p:cNvSpPr txBox="1"/>
          <p:nvPr>
            <p:ph idx="2" type="body"/>
          </p:nvPr>
        </p:nvSpPr>
        <p:spPr>
          <a:xfrm>
            <a:off x="114523"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Climate Change and Greenhouse Gases</a:t>
            </a:r>
            <a:endParaRPr/>
          </a:p>
          <a:p>
            <a:pPr indent="0" lvl="0" marL="0" rtl="0" algn="l">
              <a:lnSpc>
                <a:spcPct val="103333"/>
              </a:lnSpc>
              <a:spcBef>
                <a:spcPts val="0"/>
              </a:spcBef>
              <a:spcAft>
                <a:spcPts val="0"/>
              </a:spcAft>
              <a:buClr>
                <a:srgbClr val="086575"/>
              </a:buClr>
              <a:buSzPts val="36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73"/>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3" name="Google Shape;1293;p73"/>
          <p:cNvSpPr txBox="1"/>
          <p:nvPr>
            <p:ph idx="1" type="body"/>
          </p:nvPr>
        </p:nvSpPr>
        <p:spPr>
          <a:xfrm>
            <a:off x="574359" y="1903920"/>
            <a:ext cx="11041379" cy="3401300"/>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 average temperature of the Earth’s surface is now about </a:t>
            </a:r>
            <a:r>
              <a:rPr b="1" lang="en-IE" sz="2200">
                <a:solidFill>
                  <a:srgbClr val="424242"/>
                </a:solidFill>
              </a:rPr>
              <a:t>1.1°C warmer </a:t>
            </a:r>
            <a:r>
              <a:rPr lang="en-IE" sz="2200">
                <a:solidFill>
                  <a:srgbClr val="424242"/>
                </a:solidFill>
              </a:rPr>
              <a:t>than it was in the late 1800s. This seemingly small change has had a huge impact causing: intense </a:t>
            </a:r>
            <a:r>
              <a:rPr b="1" lang="en-IE" sz="2200">
                <a:solidFill>
                  <a:srgbClr val="424242"/>
                </a:solidFill>
              </a:rPr>
              <a:t>droughts</a:t>
            </a:r>
            <a:r>
              <a:rPr lang="en-IE" sz="2200">
                <a:solidFill>
                  <a:srgbClr val="424242"/>
                </a:solidFill>
              </a:rPr>
              <a:t>, </a:t>
            </a:r>
            <a:r>
              <a:rPr b="1" lang="en-IE" sz="2200">
                <a:solidFill>
                  <a:srgbClr val="424242"/>
                </a:solidFill>
              </a:rPr>
              <a:t>water scarcity</a:t>
            </a:r>
            <a:r>
              <a:rPr lang="en-IE" sz="2200">
                <a:solidFill>
                  <a:srgbClr val="424242"/>
                </a:solidFill>
              </a:rPr>
              <a:t>, severe </a:t>
            </a:r>
            <a:r>
              <a:rPr b="1" lang="en-IE" sz="2200">
                <a:solidFill>
                  <a:srgbClr val="424242"/>
                </a:solidFill>
              </a:rPr>
              <a:t>fires</a:t>
            </a:r>
            <a:r>
              <a:rPr lang="en-IE" sz="2200">
                <a:solidFill>
                  <a:srgbClr val="424242"/>
                </a:solidFill>
              </a:rPr>
              <a:t>, rising </a:t>
            </a:r>
            <a:r>
              <a:rPr b="1" lang="en-IE" sz="2200">
                <a:solidFill>
                  <a:srgbClr val="424242"/>
                </a:solidFill>
              </a:rPr>
              <a:t>sea levels</a:t>
            </a:r>
            <a:r>
              <a:rPr lang="en-IE" sz="2200">
                <a:solidFill>
                  <a:srgbClr val="424242"/>
                </a:solidFill>
              </a:rPr>
              <a:t>, </a:t>
            </a:r>
            <a:r>
              <a:rPr b="1" lang="en-IE" sz="2200">
                <a:solidFill>
                  <a:srgbClr val="424242"/>
                </a:solidFill>
              </a:rPr>
              <a:t>flooding</a:t>
            </a:r>
            <a:r>
              <a:rPr lang="en-IE" sz="2200">
                <a:solidFill>
                  <a:srgbClr val="424242"/>
                </a:solidFill>
              </a:rPr>
              <a:t>, </a:t>
            </a:r>
            <a:r>
              <a:rPr b="1" lang="en-IE" sz="2200">
                <a:solidFill>
                  <a:srgbClr val="424242"/>
                </a:solidFill>
              </a:rPr>
              <a:t>melting</a:t>
            </a:r>
            <a:r>
              <a:rPr lang="en-IE" sz="2200">
                <a:solidFill>
                  <a:srgbClr val="424242"/>
                </a:solidFill>
              </a:rPr>
              <a:t> polar ice, catastrophic </a:t>
            </a:r>
            <a:r>
              <a:rPr b="1" lang="en-IE" sz="2200">
                <a:solidFill>
                  <a:srgbClr val="424242"/>
                </a:solidFill>
              </a:rPr>
              <a:t>storms</a:t>
            </a:r>
            <a:r>
              <a:rPr lang="en-IE" sz="2200">
                <a:solidFill>
                  <a:srgbClr val="424242"/>
                </a:solidFill>
              </a:rPr>
              <a:t> and declining </a:t>
            </a:r>
            <a:r>
              <a:rPr b="1" lang="en-IE" sz="2200">
                <a:solidFill>
                  <a:srgbClr val="424242"/>
                </a:solidFill>
              </a:rPr>
              <a:t>biodiversity</a:t>
            </a:r>
            <a:r>
              <a:rPr lang="en-IE" sz="2200">
                <a:solidFill>
                  <a:srgbClr val="424242"/>
                </a:solidFill>
              </a:rPr>
              <a:t>.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Globally, the two main features of climate change are: changes in the rate of occurrence and scales of extreme weather events, such as heatwaves or rainfall events, and slow onset changes such as sea-level rise, loss of glaciers, and ecosystem changes.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These changes </a:t>
            </a:r>
            <a:r>
              <a:rPr b="1" lang="en-IE" sz="2200">
                <a:solidFill>
                  <a:srgbClr val="424242"/>
                </a:solidFill>
              </a:rPr>
              <a:t>negatively impact crop yields</a:t>
            </a:r>
            <a:r>
              <a:rPr lang="en-IE" sz="2200">
                <a:solidFill>
                  <a:srgbClr val="424242"/>
                </a:solidFill>
              </a:rPr>
              <a:t>, potentially reduce the nutritional quality of crops and cause supply chain disruptions.  </a:t>
            </a:r>
            <a:r>
              <a:rPr b="1" lang="en-IE" sz="2200">
                <a:solidFill>
                  <a:srgbClr val="424242"/>
                </a:solidFill>
              </a:rPr>
              <a:t>Switching</a:t>
            </a:r>
            <a:r>
              <a:rPr lang="en-IE" sz="2200">
                <a:solidFill>
                  <a:srgbClr val="424242"/>
                </a:solidFill>
              </a:rPr>
              <a:t> energy systems from fossil fuels to </a:t>
            </a:r>
            <a:r>
              <a:rPr b="1" lang="en-IE" sz="2200">
                <a:solidFill>
                  <a:srgbClr val="424242"/>
                </a:solidFill>
              </a:rPr>
              <a:t>renewables</a:t>
            </a:r>
            <a:r>
              <a:rPr lang="en-IE" sz="2200">
                <a:solidFill>
                  <a:srgbClr val="424242"/>
                </a:solidFill>
              </a:rPr>
              <a:t> like solar or wind will reduce the emissions driving climate change.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Carbon sequestration </a:t>
            </a:r>
            <a:r>
              <a:rPr lang="en-IE" sz="2200">
                <a:solidFill>
                  <a:srgbClr val="424242"/>
                </a:solidFill>
              </a:rPr>
              <a:t>is the process of capturing and storing atmospheric carbon dioxide. It is one method of reducing the amount of carbon dioxide in the atmosphere with the goal of reducing global climate change. </a:t>
            </a:r>
            <a:r>
              <a:rPr b="1" lang="en-IE" sz="2200">
                <a:solidFill>
                  <a:srgbClr val="424242"/>
                </a:solidFill>
              </a:rPr>
              <a:t>Soil</a:t>
            </a:r>
            <a:r>
              <a:rPr lang="en-IE" sz="2200">
                <a:solidFill>
                  <a:srgbClr val="424242"/>
                </a:solidFill>
              </a:rPr>
              <a:t> is an important </a:t>
            </a:r>
            <a:r>
              <a:rPr b="1" lang="en-IE" sz="2200">
                <a:solidFill>
                  <a:srgbClr val="424242"/>
                </a:solidFill>
              </a:rPr>
              <a:t>carbon pool </a:t>
            </a:r>
            <a:r>
              <a:rPr lang="en-IE" sz="2200">
                <a:solidFill>
                  <a:srgbClr val="424242"/>
                </a:solidFill>
              </a:rPr>
              <a:t>(a place where carbon can be stored ). </a:t>
            </a:r>
            <a:r>
              <a:rPr b="1" lang="en-IE" sz="2200">
                <a:solidFill>
                  <a:srgbClr val="424242"/>
                </a:solidFill>
              </a:rPr>
              <a:t>Composting</a:t>
            </a:r>
            <a:r>
              <a:rPr lang="en-IE" sz="2200">
                <a:solidFill>
                  <a:srgbClr val="424242"/>
                </a:solidFill>
              </a:rPr>
              <a:t>, contributes to carbon sequestration in an urban environment.  </a:t>
            </a:r>
            <a:endParaRPr/>
          </a:p>
        </p:txBody>
      </p:sp>
      <p:cxnSp>
        <p:nvCxnSpPr>
          <p:cNvPr id="1294" name="Google Shape;1294;p73"/>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295" name="Google Shape;1295;p73"/>
          <p:cNvGrpSpPr/>
          <p:nvPr/>
        </p:nvGrpSpPr>
        <p:grpSpPr>
          <a:xfrm>
            <a:off x="10555044" y="415067"/>
            <a:ext cx="1060694" cy="1061397"/>
            <a:chOff x="5614841" y="786428"/>
            <a:chExt cx="901130" cy="901727"/>
          </a:xfrm>
        </p:grpSpPr>
        <p:grpSp>
          <p:nvGrpSpPr>
            <p:cNvPr id="1296" name="Google Shape;1296;p73"/>
            <p:cNvGrpSpPr/>
            <p:nvPr/>
          </p:nvGrpSpPr>
          <p:grpSpPr>
            <a:xfrm>
              <a:off x="5715019" y="1058540"/>
              <a:ext cx="543506" cy="445337"/>
              <a:chOff x="5715019" y="1058540"/>
              <a:chExt cx="543506" cy="445337"/>
            </a:xfrm>
          </p:grpSpPr>
          <p:sp>
            <p:nvSpPr>
              <p:cNvPr id="1297" name="Google Shape;1297;p73"/>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73"/>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99" name="Google Shape;1299;p73"/>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00" name="Google Shape;1300;p73"/>
          <p:cNvSpPr txBox="1"/>
          <p:nvPr/>
        </p:nvSpPr>
        <p:spPr>
          <a:xfrm>
            <a:off x="114523" y="387666"/>
            <a:ext cx="8198166" cy="803654"/>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4.1 Climate Change and Greenhouse Gases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7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6" name="Google Shape;1306;p7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39850" lvl="0" marL="1339850" rtl="0" algn="l">
              <a:lnSpc>
                <a:spcPct val="120000"/>
              </a:lnSpc>
              <a:spcBef>
                <a:spcPts val="0"/>
              </a:spcBef>
              <a:spcAft>
                <a:spcPts val="0"/>
              </a:spcAft>
              <a:buClr>
                <a:srgbClr val="424242"/>
              </a:buClr>
              <a:buSzPts val="1800"/>
              <a:buNone/>
            </a:pPr>
            <a:r>
              <a:rPr b="1" lang="en-IE" sz="1800"/>
              <a:t>Exercise:	</a:t>
            </a:r>
            <a:r>
              <a:rPr lang="en-IE" sz="1800"/>
              <a:t>List 10 things you can do at home to reduce climate change.</a:t>
            </a:r>
            <a:endParaRPr sz="1800"/>
          </a:p>
          <a:p>
            <a:pPr indent="-1339850" lvl="0" marL="1339850" rtl="0" algn="l">
              <a:lnSpc>
                <a:spcPct val="120000"/>
              </a:lnSpc>
              <a:spcBef>
                <a:spcPts val="0"/>
              </a:spcBef>
              <a:spcAft>
                <a:spcPts val="0"/>
              </a:spcAft>
              <a:buClr>
                <a:srgbClr val="424242"/>
              </a:buClr>
              <a:buSzPts val="1800"/>
              <a:buNone/>
            </a:pPr>
            <a:r>
              <a:t/>
            </a:r>
            <a:endParaRPr b="1" sz="1800"/>
          </a:p>
          <a:p>
            <a:pPr indent="-1339850" lvl="0" marL="1339850" rtl="0" algn="l">
              <a:lnSpc>
                <a:spcPct val="120000"/>
              </a:lnSpc>
              <a:spcBef>
                <a:spcPts val="0"/>
              </a:spcBef>
              <a:spcAft>
                <a:spcPts val="0"/>
              </a:spcAft>
              <a:buClr>
                <a:srgbClr val="424242"/>
              </a:buClr>
              <a:buSzPts val="1800"/>
              <a:buNone/>
            </a:pPr>
            <a:r>
              <a:rPr b="1" lang="en-IE" sz="1800"/>
              <a:t>Website:	</a:t>
            </a:r>
            <a:r>
              <a:rPr lang="en-IE" sz="1800"/>
              <a:t>What is climate change </a:t>
            </a:r>
            <a:r>
              <a:rPr lang="en-IE" sz="1800" u="sng">
                <a:solidFill>
                  <a:srgbClr val="87AF3F"/>
                </a:solidFill>
                <a:hlinkClick r:id="rId3">
                  <a:extLst>
                    <a:ext uri="{A12FA001-AC4F-418D-AE19-62706E023703}">
                      <ahyp:hlinkClr val="tx"/>
                    </a:ext>
                  </a:extLst>
                </a:hlinkClick>
              </a:rPr>
              <a:t>https://www.un.org/en/climatechange/what-is-climate-change</a:t>
            </a:r>
            <a:r>
              <a:rPr lang="en-IE" sz="1800">
                <a:solidFill>
                  <a:srgbClr val="87AF3F"/>
                </a:solidFill>
              </a:rPr>
              <a:t>; </a:t>
            </a:r>
            <a:endParaRPr sz="1800">
              <a:solidFill>
                <a:srgbClr val="87AF3F"/>
              </a:solidFill>
            </a:endParaRPr>
          </a:p>
          <a:p>
            <a:pPr indent="-1339850" lvl="0" marL="1339850" rtl="0" algn="l">
              <a:lnSpc>
                <a:spcPct val="120000"/>
              </a:lnSpc>
              <a:spcBef>
                <a:spcPts val="0"/>
              </a:spcBef>
              <a:spcAft>
                <a:spcPts val="0"/>
              </a:spcAft>
              <a:buClr>
                <a:srgbClr val="87AF3F"/>
              </a:buClr>
              <a:buSzPts val="1800"/>
              <a:buNone/>
            </a:pPr>
            <a:r>
              <a:rPr lang="en-IE" sz="1800">
                <a:solidFill>
                  <a:srgbClr val="87AF3F"/>
                </a:solidFill>
              </a:rPr>
              <a:t>	</a:t>
            </a:r>
            <a:r>
              <a:rPr lang="en-IE" sz="1800"/>
              <a:t>Greenhouse gas emissions by source sector EU 2020 </a:t>
            </a:r>
            <a:r>
              <a:rPr lang="en-IE" sz="1800" u="sng">
                <a:solidFill>
                  <a:srgbClr val="87AF3F"/>
                </a:solidFill>
                <a:hlinkClick r:id="rId4">
                  <a:extLst>
                    <a:ext uri="{A12FA001-AC4F-418D-AE19-62706E023703}">
                      <ahyp:hlinkClr val="tx"/>
                    </a:ext>
                  </a:extLst>
                </a:hlinkClick>
              </a:rPr>
              <a:t>https://ec.europa.eu/eurostat/statistics-explained/index.php?title=File:Greenhouse_gas_emissions_by_source_sector,_EU,_2020.png</a:t>
            </a:r>
            <a:r>
              <a:rPr lang="en-IE" sz="1800">
                <a:solidFill>
                  <a:srgbClr val="87AF3F"/>
                </a:solidFill>
              </a:rPr>
              <a:t> </a:t>
            </a:r>
            <a:endParaRPr sz="1800">
              <a:solidFill>
                <a:srgbClr val="87AF3F"/>
              </a:solidFill>
            </a:endParaRPr>
          </a:p>
          <a:p>
            <a:pPr indent="-1339850" lvl="0" marL="1339850" rtl="0" algn="l">
              <a:lnSpc>
                <a:spcPct val="120000"/>
              </a:lnSpc>
              <a:spcBef>
                <a:spcPts val="0"/>
              </a:spcBef>
              <a:spcAft>
                <a:spcPts val="0"/>
              </a:spcAft>
              <a:buClr>
                <a:srgbClr val="424242"/>
              </a:buClr>
              <a:buSzPts val="1800"/>
              <a:buNone/>
            </a:pPr>
            <a:r>
              <a:t/>
            </a:r>
            <a:endParaRPr sz="1800"/>
          </a:p>
          <a:p>
            <a:pPr indent="-1339850" lvl="0" marL="1339850" rtl="0" algn="l">
              <a:lnSpc>
                <a:spcPct val="120000"/>
              </a:lnSpc>
              <a:spcBef>
                <a:spcPts val="0"/>
              </a:spcBef>
              <a:spcAft>
                <a:spcPts val="0"/>
              </a:spcAft>
              <a:buClr>
                <a:srgbClr val="424242"/>
              </a:buClr>
              <a:buSzPts val="1800"/>
              <a:buNone/>
            </a:pPr>
            <a:r>
              <a:rPr b="1" lang="en-IE" sz="1800"/>
              <a:t>YouTube</a:t>
            </a:r>
            <a:r>
              <a:rPr lang="en-IE" sz="1800"/>
              <a:t>: 	What is the Greenhouse Effect? </a:t>
            </a:r>
            <a:r>
              <a:rPr lang="en-IE" sz="1800" u="sng">
                <a:solidFill>
                  <a:srgbClr val="87AF3F"/>
                </a:solidFill>
                <a:hlinkClick r:id="rId5">
                  <a:extLst>
                    <a:ext uri="{A12FA001-AC4F-418D-AE19-62706E023703}">
                      <ahyp:hlinkClr val="tx"/>
                    </a:ext>
                  </a:extLst>
                </a:hlinkClick>
              </a:rPr>
              <a:t>https://www.youtube.com/watch?v=SN5-DnOHQmE</a:t>
            </a:r>
            <a:endParaRPr sz="1800">
              <a:solidFill>
                <a:srgbClr val="87AF3F"/>
              </a:solidFill>
            </a:endParaRPr>
          </a:p>
          <a:p>
            <a:pPr indent="-1339850" lvl="0" marL="1339850" rtl="0" algn="l">
              <a:lnSpc>
                <a:spcPct val="120000"/>
              </a:lnSpc>
              <a:spcBef>
                <a:spcPts val="0"/>
              </a:spcBef>
              <a:spcAft>
                <a:spcPts val="0"/>
              </a:spcAft>
              <a:buClr>
                <a:srgbClr val="87AF3F"/>
              </a:buClr>
              <a:buSzPts val="1800"/>
              <a:buNone/>
            </a:pPr>
            <a:r>
              <a:rPr lang="en-IE" sz="1800">
                <a:solidFill>
                  <a:srgbClr val="87AF3F"/>
                </a:solidFill>
              </a:rPr>
              <a:t>	</a:t>
            </a:r>
            <a:r>
              <a:rPr lang="en-IE" sz="1800">
                <a:solidFill>
                  <a:srgbClr val="033637"/>
                </a:solidFill>
              </a:rPr>
              <a:t>The reality of Climate Change </a:t>
            </a:r>
            <a:r>
              <a:rPr lang="en-IE" sz="1800">
                <a:solidFill>
                  <a:srgbClr val="87AF3F"/>
                </a:solidFill>
              </a:rPr>
              <a:t>https://www.youtube.com/watch?v=SBjtO-0tbKU</a:t>
            </a:r>
            <a:endParaRPr sz="1800">
              <a:solidFill>
                <a:srgbClr val="87AF3F"/>
              </a:solidFill>
            </a:endParaRPr>
          </a:p>
          <a:p>
            <a:pPr indent="-1339850" lvl="0" marL="1339850" rtl="0" algn="l">
              <a:lnSpc>
                <a:spcPct val="120000"/>
              </a:lnSpc>
              <a:spcBef>
                <a:spcPts val="0"/>
              </a:spcBef>
              <a:spcAft>
                <a:spcPts val="0"/>
              </a:spcAft>
              <a:buClr>
                <a:srgbClr val="424242"/>
              </a:buClr>
              <a:buSzPts val="1800"/>
              <a:buNone/>
            </a:pPr>
            <a:r>
              <a:t/>
            </a:r>
            <a:endParaRPr b="1" sz="1800"/>
          </a:p>
          <a:p>
            <a:pPr indent="-1339850" lvl="0" marL="1339850" rtl="0" algn="l">
              <a:lnSpc>
                <a:spcPct val="120000"/>
              </a:lnSpc>
              <a:spcBef>
                <a:spcPts val="0"/>
              </a:spcBef>
              <a:spcAft>
                <a:spcPts val="0"/>
              </a:spcAft>
              <a:buClr>
                <a:srgbClr val="424242"/>
              </a:buClr>
              <a:buSzPts val="1800"/>
              <a:buNone/>
            </a:pPr>
            <a:r>
              <a:rPr b="1" lang="en-IE" sz="1800"/>
              <a:t>Publication</a:t>
            </a:r>
            <a:r>
              <a:rPr lang="en-IE" sz="1800"/>
              <a:t>: 	Lal, R. 2004. Soil carbon sequestration to mitigate climate change. Geoderma. Vol 123 (1-2). P 1-22.</a:t>
            </a:r>
            <a:endParaRPr/>
          </a:p>
          <a:p>
            <a:pPr indent="-1339850" lvl="0" marL="1339850" rtl="0" algn="l">
              <a:lnSpc>
                <a:spcPct val="120000"/>
              </a:lnSpc>
              <a:spcBef>
                <a:spcPts val="0"/>
              </a:spcBef>
              <a:spcAft>
                <a:spcPts val="0"/>
              </a:spcAft>
              <a:buClr>
                <a:srgbClr val="424242"/>
              </a:buClr>
              <a:buSzPts val="1800"/>
              <a:buNone/>
            </a:pPr>
            <a:r>
              <a:rPr lang="en-IE" sz="1800"/>
              <a:t>	Slater, R. et al. 2007. Climate change, agricultural policy and poverty reduction – how much do we know?  https://sarpn.org/documents/d0002852/Climate_agriculture_poverty_ODI_Sept2007.pdf</a:t>
            </a:r>
            <a:endParaRPr sz="1800"/>
          </a:p>
          <a:p>
            <a:pPr indent="-1339850" lvl="0" marL="1339850" rtl="0" algn="l">
              <a:lnSpc>
                <a:spcPct val="120000"/>
              </a:lnSpc>
              <a:spcBef>
                <a:spcPts val="0"/>
              </a:spcBef>
              <a:spcAft>
                <a:spcPts val="0"/>
              </a:spcAft>
              <a:buClr>
                <a:srgbClr val="424242"/>
              </a:buClr>
              <a:buSzPts val="1800"/>
              <a:buNone/>
            </a:pPr>
            <a:r>
              <a:rPr lang="en-IE" sz="1800"/>
              <a:t> </a:t>
            </a:r>
            <a:endParaRPr/>
          </a:p>
          <a:p>
            <a:pPr indent="-1225550" lvl="0" marL="1339850" rtl="0" algn="l">
              <a:lnSpc>
                <a:spcPct val="120000"/>
              </a:lnSpc>
              <a:spcBef>
                <a:spcPts val="0"/>
              </a:spcBef>
              <a:spcAft>
                <a:spcPts val="0"/>
              </a:spcAft>
              <a:buClr>
                <a:srgbClr val="E8A116"/>
              </a:buClr>
              <a:buSzPts val="1800"/>
              <a:buFont typeface="Arial"/>
              <a:buNone/>
            </a:pPr>
            <a:r>
              <a:t/>
            </a:r>
            <a:endParaRPr sz="1800"/>
          </a:p>
        </p:txBody>
      </p:sp>
      <p:sp>
        <p:nvSpPr>
          <p:cNvPr id="1307" name="Google Shape;1307;p7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308" name="Google Shape;1308;p7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75"/>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4" name="Google Shape;1314;p75"/>
          <p:cNvSpPr txBox="1"/>
          <p:nvPr>
            <p:ph idx="2" type="body"/>
          </p:nvPr>
        </p:nvSpPr>
        <p:spPr>
          <a:xfrm>
            <a:off x="574360" y="387666"/>
            <a:ext cx="464003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15" name="Google Shape;1315;p75"/>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16" name="Google Shape;1316;p75"/>
          <p:cNvGrpSpPr/>
          <p:nvPr/>
        </p:nvGrpSpPr>
        <p:grpSpPr>
          <a:xfrm>
            <a:off x="10206610" y="900599"/>
            <a:ext cx="1012049" cy="1023927"/>
            <a:chOff x="7190753" y="5365577"/>
            <a:chExt cx="745522" cy="754272"/>
          </a:xfrm>
        </p:grpSpPr>
        <p:grpSp>
          <p:nvGrpSpPr>
            <p:cNvPr id="1317" name="Google Shape;1317;p75"/>
            <p:cNvGrpSpPr/>
            <p:nvPr/>
          </p:nvGrpSpPr>
          <p:grpSpPr>
            <a:xfrm>
              <a:off x="7353351" y="5647412"/>
              <a:ext cx="420044" cy="75879"/>
              <a:chOff x="7353351" y="5647412"/>
              <a:chExt cx="420044" cy="75879"/>
            </a:xfrm>
          </p:grpSpPr>
          <p:sp>
            <p:nvSpPr>
              <p:cNvPr id="1318" name="Google Shape;1318;p75"/>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9" name="Google Shape;1319;p75"/>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20" name="Google Shape;1320;p75"/>
            <p:cNvGrpSpPr/>
            <p:nvPr/>
          </p:nvGrpSpPr>
          <p:grpSpPr>
            <a:xfrm>
              <a:off x="7190753" y="5365577"/>
              <a:ext cx="745522" cy="754272"/>
              <a:chOff x="7190753" y="5365577"/>
              <a:chExt cx="745522" cy="754272"/>
            </a:xfrm>
          </p:grpSpPr>
          <p:sp>
            <p:nvSpPr>
              <p:cNvPr id="1321" name="Google Shape;1321;p75"/>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75"/>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75"/>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75"/>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75"/>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75"/>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75"/>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75"/>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75"/>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330" name="Google Shape;1330;p75"/>
          <p:cNvPicPr preferRelativeResize="0"/>
          <p:nvPr/>
        </p:nvPicPr>
        <p:blipFill rotWithShape="1">
          <a:blip r:embed="rId3">
            <a:alphaModFix/>
          </a:blip>
          <a:srcRect b="0" l="0" r="0" t="0"/>
          <a:stretch/>
        </p:blipFill>
        <p:spPr>
          <a:xfrm>
            <a:off x="0" y="1880093"/>
            <a:ext cx="6314948" cy="4499258"/>
          </a:xfrm>
          <a:prstGeom prst="rect">
            <a:avLst/>
          </a:prstGeom>
          <a:noFill/>
          <a:ln>
            <a:noFill/>
          </a:ln>
        </p:spPr>
      </p:pic>
      <p:pic>
        <p:nvPicPr>
          <p:cNvPr id="1331" name="Google Shape;1331;p75"/>
          <p:cNvPicPr preferRelativeResize="0"/>
          <p:nvPr/>
        </p:nvPicPr>
        <p:blipFill rotWithShape="1">
          <a:blip r:embed="rId4">
            <a:alphaModFix/>
          </a:blip>
          <a:srcRect b="0" l="0" r="0" t="0"/>
          <a:stretch/>
        </p:blipFill>
        <p:spPr>
          <a:xfrm>
            <a:off x="6378573" y="5509415"/>
            <a:ext cx="5813427" cy="854438"/>
          </a:xfrm>
          <a:prstGeom prst="rect">
            <a:avLst/>
          </a:prstGeom>
          <a:noFill/>
          <a:ln>
            <a:noFill/>
          </a:ln>
        </p:spPr>
      </p:pic>
      <p:pic>
        <p:nvPicPr>
          <p:cNvPr id="1332" name="Google Shape;1332;p75"/>
          <p:cNvPicPr preferRelativeResize="0"/>
          <p:nvPr/>
        </p:nvPicPr>
        <p:blipFill rotWithShape="1">
          <a:blip r:embed="rId5">
            <a:alphaModFix/>
          </a:blip>
          <a:srcRect b="0" l="0" r="0" t="0"/>
          <a:stretch/>
        </p:blipFill>
        <p:spPr>
          <a:xfrm>
            <a:off x="7375743" y="2489986"/>
            <a:ext cx="3842916" cy="2283001"/>
          </a:xfrm>
          <a:prstGeom prst="roundRect">
            <a:avLst>
              <a:gd fmla="val 16667" name="adj"/>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76"/>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8" name="Google Shape;1338;p76"/>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According to European legislation, “waste” refers to something that is discarded and is defined as “</a:t>
            </a:r>
            <a:r>
              <a:rPr b="1" lang="en-IE" sz="2200">
                <a:solidFill>
                  <a:srgbClr val="424242"/>
                </a:solidFill>
              </a:rPr>
              <a:t>any substance or object which the holder discards or intends or is required to discard</a:t>
            </a:r>
            <a:r>
              <a:rPr lang="en-IE" sz="2200">
                <a:solidFill>
                  <a:srgbClr val="424242"/>
                </a:solidFill>
              </a:rPr>
              <a:t>”.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Managing waste “means the collection, transport, recovery and disposal of waste, and includes the supervision of such operations and the after-care of disposal sites”. Managing waste in an environmentally sound manner and making use of the secondary materials they contain are key elements of the EU’s environmental policy.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EU waste policy aims to protect the environment and human health and help the EU’s transition to a circular economy. It sets objectives and targets to: improve waste management; stimulate innovation in recycling and limit landfilling. However, the level of waste generation in the EU is significantly dependent on economic development, whereby, the richer the country, the more waste is generated. Waste reducing, reusing, and recycling (the “</a:t>
            </a:r>
            <a:r>
              <a:rPr b="1" lang="en-IE" sz="2200">
                <a:solidFill>
                  <a:srgbClr val="424242"/>
                </a:solidFill>
              </a:rPr>
              <a:t>3R’s</a:t>
            </a:r>
            <a:r>
              <a:rPr lang="en-IE" sz="2200">
                <a:solidFill>
                  <a:srgbClr val="424242"/>
                </a:solidFill>
              </a:rPr>
              <a:t>”) behaviours have been widely accepted tools of waste management.</a:t>
            </a:r>
            <a:endParaRPr/>
          </a:p>
        </p:txBody>
      </p:sp>
      <p:sp>
        <p:nvSpPr>
          <p:cNvPr id="1339" name="Google Shape;1339;p76"/>
          <p:cNvSpPr txBox="1"/>
          <p:nvPr>
            <p:ph idx="2" type="body"/>
          </p:nvPr>
        </p:nvSpPr>
        <p:spPr>
          <a:xfrm>
            <a:off x="574360" y="387666"/>
            <a:ext cx="4826423"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40" name="Google Shape;1340;p76"/>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41" name="Google Shape;1341;p76"/>
          <p:cNvGrpSpPr/>
          <p:nvPr/>
        </p:nvGrpSpPr>
        <p:grpSpPr>
          <a:xfrm>
            <a:off x="10206610" y="900599"/>
            <a:ext cx="1012049" cy="1023927"/>
            <a:chOff x="7190753" y="5365577"/>
            <a:chExt cx="745522" cy="754272"/>
          </a:xfrm>
        </p:grpSpPr>
        <p:grpSp>
          <p:nvGrpSpPr>
            <p:cNvPr id="1342" name="Google Shape;1342;p76"/>
            <p:cNvGrpSpPr/>
            <p:nvPr/>
          </p:nvGrpSpPr>
          <p:grpSpPr>
            <a:xfrm>
              <a:off x="7353351" y="5647412"/>
              <a:ext cx="420044" cy="75879"/>
              <a:chOff x="7353351" y="5647412"/>
              <a:chExt cx="420044" cy="75879"/>
            </a:xfrm>
          </p:grpSpPr>
          <p:sp>
            <p:nvSpPr>
              <p:cNvPr id="1343" name="Google Shape;1343;p76"/>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4" name="Google Shape;1344;p76"/>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45" name="Google Shape;1345;p76"/>
            <p:cNvGrpSpPr/>
            <p:nvPr/>
          </p:nvGrpSpPr>
          <p:grpSpPr>
            <a:xfrm>
              <a:off x="7190753" y="5365577"/>
              <a:ext cx="745522" cy="754272"/>
              <a:chOff x="7190753" y="5365577"/>
              <a:chExt cx="745522" cy="754272"/>
            </a:xfrm>
          </p:grpSpPr>
          <p:sp>
            <p:nvSpPr>
              <p:cNvPr id="1346" name="Google Shape;1346;p76"/>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7" name="Google Shape;1347;p76"/>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8" name="Google Shape;1348;p76"/>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76"/>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76"/>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1" name="Google Shape;1351;p76"/>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76"/>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3" name="Google Shape;1353;p76"/>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4" name="Google Shape;1354;p76"/>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77"/>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0" name="Google Shape;1360;p77"/>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The Waste Framework Directive 2008/98/EC (</a:t>
            </a:r>
            <a:r>
              <a:rPr b="1" lang="en-IE" sz="2200">
                <a:solidFill>
                  <a:srgbClr val="424242"/>
                </a:solidFill>
              </a:rPr>
              <a:t>WFD</a:t>
            </a:r>
            <a:r>
              <a:rPr lang="en-IE" sz="2200">
                <a:solidFill>
                  <a:srgbClr val="424242"/>
                </a:solidFill>
              </a:rPr>
              <a:t>) is seen as a milestone of modern waste management in the EU. It was not until 2008, that in the EU context the concept of a </a:t>
            </a:r>
            <a:r>
              <a:rPr b="1" lang="en-IE" sz="2200">
                <a:solidFill>
                  <a:srgbClr val="424242"/>
                </a:solidFill>
              </a:rPr>
              <a:t>waste hierarchy </a:t>
            </a:r>
            <a:r>
              <a:rPr lang="en-IE" sz="2200">
                <a:solidFill>
                  <a:srgbClr val="424242"/>
                </a:solidFill>
              </a:rPr>
              <a:t>was introduced, together with clearly defined a complete priority order for prevention and waste management operations. Most recently, Directive 2018/851 amended the WFD by significantly strengthening requirements on </a:t>
            </a:r>
            <a:r>
              <a:rPr b="1" lang="en-IE" sz="2200">
                <a:solidFill>
                  <a:srgbClr val="424242"/>
                </a:solidFill>
              </a:rPr>
              <a:t>waste prevention</a:t>
            </a:r>
            <a:r>
              <a:rPr lang="en-IE" sz="2200">
                <a:solidFill>
                  <a:srgbClr val="424242"/>
                </a:solidFill>
              </a:rPr>
              <a:t>.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Compared with the </a:t>
            </a:r>
            <a:r>
              <a:rPr b="1" lang="en-IE" sz="2200">
                <a:solidFill>
                  <a:srgbClr val="424242"/>
                </a:solidFill>
              </a:rPr>
              <a:t>3R’s framework of circular economy</a:t>
            </a:r>
            <a:r>
              <a:rPr lang="en-IE" sz="2200">
                <a:solidFill>
                  <a:srgbClr val="424242"/>
                </a:solidFill>
              </a:rPr>
              <a:t>, the waste hierarchy particularly considers the order of priority in waste handling through a five-stage plot pyramid from the most preferred option of “prevention” to the least preferred option of “disposal” (e.g. going from the least environmentally damaging option to the one with most environmental impact). </a:t>
            </a:r>
            <a:endParaRPr/>
          </a:p>
        </p:txBody>
      </p:sp>
      <p:sp>
        <p:nvSpPr>
          <p:cNvPr id="1361" name="Google Shape;1361;p77"/>
          <p:cNvSpPr txBox="1"/>
          <p:nvPr>
            <p:ph idx="2" type="body"/>
          </p:nvPr>
        </p:nvSpPr>
        <p:spPr>
          <a:xfrm>
            <a:off x="574359" y="387666"/>
            <a:ext cx="4690069"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62" name="Google Shape;1362;p77"/>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63" name="Google Shape;1363;p77"/>
          <p:cNvGrpSpPr/>
          <p:nvPr/>
        </p:nvGrpSpPr>
        <p:grpSpPr>
          <a:xfrm>
            <a:off x="10206610" y="900599"/>
            <a:ext cx="1012049" cy="1023927"/>
            <a:chOff x="7190753" y="5365577"/>
            <a:chExt cx="745522" cy="754272"/>
          </a:xfrm>
        </p:grpSpPr>
        <p:grpSp>
          <p:nvGrpSpPr>
            <p:cNvPr id="1364" name="Google Shape;1364;p77"/>
            <p:cNvGrpSpPr/>
            <p:nvPr/>
          </p:nvGrpSpPr>
          <p:grpSpPr>
            <a:xfrm>
              <a:off x="7353351" y="5647412"/>
              <a:ext cx="420044" cy="75879"/>
              <a:chOff x="7353351" y="5647412"/>
              <a:chExt cx="420044" cy="75879"/>
            </a:xfrm>
          </p:grpSpPr>
          <p:sp>
            <p:nvSpPr>
              <p:cNvPr id="1365" name="Google Shape;1365;p77"/>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6" name="Google Shape;1366;p77"/>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7" name="Google Shape;1367;p77"/>
            <p:cNvGrpSpPr/>
            <p:nvPr/>
          </p:nvGrpSpPr>
          <p:grpSpPr>
            <a:xfrm>
              <a:off x="7190753" y="5365577"/>
              <a:ext cx="745522" cy="754272"/>
              <a:chOff x="7190753" y="5365577"/>
              <a:chExt cx="745522" cy="754272"/>
            </a:xfrm>
          </p:grpSpPr>
          <p:sp>
            <p:nvSpPr>
              <p:cNvPr id="1368" name="Google Shape;1368;p77"/>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9" name="Google Shape;1369;p77"/>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0" name="Google Shape;1370;p77"/>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1" name="Google Shape;1371;p77"/>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2" name="Google Shape;1372;p77"/>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p77"/>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4" name="Google Shape;1374;p77"/>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5" name="Google Shape;1375;p77"/>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p77"/>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377" name="Google Shape;1377;p77"/>
          <p:cNvPicPr preferRelativeResize="0"/>
          <p:nvPr/>
        </p:nvPicPr>
        <p:blipFill rotWithShape="1">
          <a:blip r:embed="rId3">
            <a:alphaModFix/>
          </a:blip>
          <a:srcRect b="0" l="0" r="0" t="0"/>
          <a:stretch/>
        </p:blipFill>
        <p:spPr>
          <a:xfrm>
            <a:off x="9778043" y="672236"/>
            <a:ext cx="2439010" cy="1448968"/>
          </a:xfrm>
          <a:prstGeom prst="roundRect">
            <a:avLst>
              <a:gd fmla="val 16667" name="adj"/>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78"/>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3" name="Google Shape;1383;p78"/>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Any business or public body producing waste must provide proof that they are applying the </a:t>
            </a:r>
            <a:r>
              <a:rPr b="1" lang="en-IE" sz="2200">
                <a:solidFill>
                  <a:srgbClr val="424242"/>
                </a:solidFill>
              </a:rPr>
              <a:t>waste hierarchy</a:t>
            </a:r>
            <a:r>
              <a:rPr lang="en-IE" sz="2200">
                <a:solidFill>
                  <a:srgbClr val="424242"/>
                </a:solidFill>
              </a:rPr>
              <a:t>. Each European country has significant national legislation with regard to regulating the requirements for waste. Unlike waste, “</a:t>
            </a:r>
            <a:r>
              <a:rPr b="1" lang="en-IE" sz="2200">
                <a:solidFill>
                  <a:srgbClr val="424242"/>
                </a:solidFill>
              </a:rPr>
              <a:t>by-products</a:t>
            </a:r>
            <a:r>
              <a:rPr lang="en-IE" sz="2200">
                <a:solidFill>
                  <a:srgbClr val="424242"/>
                </a:solidFill>
              </a:rPr>
              <a:t>” are substances, resulting from a production process, the primary aim of which is not the production of that item, but that can be further used lawfully without adverse environmental and health impacts (e.g. spreading of slurry for soil fertilization). A decision on whether or not a particular substance is a by-product must in the first instance be made by the producer of the substance, together with the competent national authorities, based on the applicable national legislation transposing the WFD. </a:t>
            </a:r>
            <a:endParaRPr/>
          </a:p>
        </p:txBody>
      </p:sp>
      <p:sp>
        <p:nvSpPr>
          <p:cNvPr id="1384" name="Google Shape;1384;p78"/>
          <p:cNvSpPr txBox="1"/>
          <p:nvPr>
            <p:ph idx="2" type="body"/>
          </p:nvPr>
        </p:nvSpPr>
        <p:spPr>
          <a:xfrm>
            <a:off x="574360" y="387666"/>
            <a:ext cx="464003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85" name="Google Shape;1385;p78"/>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86" name="Google Shape;1386;p78"/>
          <p:cNvGrpSpPr/>
          <p:nvPr/>
        </p:nvGrpSpPr>
        <p:grpSpPr>
          <a:xfrm>
            <a:off x="10206610" y="900599"/>
            <a:ext cx="1012049" cy="1023927"/>
            <a:chOff x="7190753" y="5365577"/>
            <a:chExt cx="745522" cy="754272"/>
          </a:xfrm>
        </p:grpSpPr>
        <p:grpSp>
          <p:nvGrpSpPr>
            <p:cNvPr id="1387" name="Google Shape;1387;p78"/>
            <p:cNvGrpSpPr/>
            <p:nvPr/>
          </p:nvGrpSpPr>
          <p:grpSpPr>
            <a:xfrm>
              <a:off x="7353351" y="5647412"/>
              <a:ext cx="420044" cy="75879"/>
              <a:chOff x="7353351" y="5647412"/>
              <a:chExt cx="420044" cy="75879"/>
            </a:xfrm>
          </p:grpSpPr>
          <p:sp>
            <p:nvSpPr>
              <p:cNvPr id="1388" name="Google Shape;1388;p78"/>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9" name="Google Shape;1389;p78"/>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0" name="Google Shape;1390;p78"/>
            <p:cNvGrpSpPr/>
            <p:nvPr/>
          </p:nvGrpSpPr>
          <p:grpSpPr>
            <a:xfrm>
              <a:off x="7190753" y="5365577"/>
              <a:ext cx="745522" cy="754272"/>
              <a:chOff x="7190753" y="5365577"/>
              <a:chExt cx="745522" cy="754272"/>
            </a:xfrm>
          </p:grpSpPr>
          <p:sp>
            <p:nvSpPr>
              <p:cNvPr id="1391" name="Google Shape;1391;p78"/>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2" name="Google Shape;1392;p78"/>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3" name="Google Shape;1393;p78"/>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4" name="Google Shape;1394;p78"/>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5" name="Google Shape;1395;p78"/>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6" name="Google Shape;1396;p78"/>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7" name="Google Shape;1397;p78"/>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8" name="Google Shape;1398;p78"/>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9" name="Google Shape;1399;p78"/>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400" name="Google Shape;1400;p78"/>
          <p:cNvPicPr preferRelativeResize="0"/>
          <p:nvPr/>
        </p:nvPicPr>
        <p:blipFill rotWithShape="1">
          <a:blip r:embed="rId3">
            <a:alphaModFix/>
          </a:blip>
          <a:srcRect b="20943" l="0" r="0" t="0"/>
          <a:stretch/>
        </p:blipFill>
        <p:spPr>
          <a:xfrm>
            <a:off x="8485228" y="4782038"/>
            <a:ext cx="3442764" cy="193916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79"/>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6" name="Google Shape;1406;p79"/>
          <p:cNvSpPr txBox="1"/>
          <p:nvPr>
            <p:ph idx="1" type="body"/>
          </p:nvPr>
        </p:nvSpPr>
        <p:spPr>
          <a:xfrm>
            <a:off x="641242" y="2322786"/>
            <a:ext cx="10946155" cy="4092082"/>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The WFD incorporates the concept of end-of-waste (EoW) by setting out conditions whereby substances which meet the waste definition can achieve, after undergoing a recovery operation (including recycling), a non-waste status and thus fall outside the scope of waste legislation. Waste produced from </a:t>
            </a:r>
            <a:r>
              <a:rPr b="1" lang="en-IE" sz="2200">
                <a:solidFill>
                  <a:srgbClr val="424242"/>
                </a:solidFill>
              </a:rPr>
              <a:t>food processing </a:t>
            </a:r>
            <a:r>
              <a:rPr lang="en-IE" sz="2200">
                <a:solidFill>
                  <a:srgbClr val="424242"/>
                </a:solidFill>
              </a:rPr>
              <a:t>may include </a:t>
            </a:r>
            <a:r>
              <a:rPr b="1" lang="en-IE" sz="2200">
                <a:solidFill>
                  <a:srgbClr val="424242"/>
                </a:solidFill>
              </a:rPr>
              <a:t>animal by-products </a:t>
            </a:r>
            <a:r>
              <a:rPr lang="en-IE" sz="2200">
                <a:solidFill>
                  <a:srgbClr val="424242"/>
                </a:solidFill>
              </a:rPr>
              <a:t>(APB’s) which are materials of animal origin that people do not consume. ABP’s are sorted into three categories depending on risk.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Check with your local waste collection service provider and regulator regarding requirements for </a:t>
            </a:r>
            <a:r>
              <a:rPr b="1" lang="en-IE" sz="2200">
                <a:solidFill>
                  <a:srgbClr val="424242"/>
                </a:solidFill>
              </a:rPr>
              <a:t>waste authorisations </a:t>
            </a:r>
            <a:r>
              <a:rPr lang="en-IE" sz="2200">
                <a:solidFill>
                  <a:srgbClr val="424242"/>
                </a:solidFill>
              </a:rPr>
              <a:t>(e.g. permits, licences, certificate of registration, requirements for separating wastes etc) pertaining to your business. Significant bureaucratic waste authorisation and land-use planning permissions may be required for community scale projects in order to treat/store/recycle/recover or dispose of waste. Liquid “</a:t>
            </a:r>
            <a:r>
              <a:rPr b="1" lang="en-IE" sz="2200">
                <a:solidFill>
                  <a:srgbClr val="424242"/>
                </a:solidFill>
              </a:rPr>
              <a:t>trade effluent</a:t>
            </a:r>
            <a:r>
              <a:rPr lang="en-IE" sz="2200">
                <a:solidFill>
                  <a:srgbClr val="424242"/>
                </a:solidFill>
              </a:rPr>
              <a:t>” produced on site may also require a licence before discharging to waste-water works.</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p:txBody>
      </p:sp>
      <p:sp>
        <p:nvSpPr>
          <p:cNvPr id="1407" name="Google Shape;1407;p79"/>
          <p:cNvSpPr txBox="1"/>
          <p:nvPr>
            <p:ph idx="2" type="body"/>
          </p:nvPr>
        </p:nvSpPr>
        <p:spPr>
          <a:xfrm>
            <a:off x="574360" y="387666"/>
            <a:ext cx="464003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408" name="Google Shape;1408;p79"/>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09" name="Google Shape;1409;p79"/>
          <p:cNvGrpSpPr/>
          <p:nvPr/>
        </p:nvGrpSpPr>
        <p:grpSpPr>
          <a:xfrm>
            <a:off x="10206610" y="900599"/>
            <a:ext cx="1012049" cy="1023927"/>
            <a:chOff x="7190753" y="5365577"/>
            <a:chExt cx="745522" cy="754272"/>
          </a:xfrm>
        </p:grpSpPr>
        <p:grpSp>
          <p:nvGrpSpPr>
            <p:cNvPr id="1410" name="Google Shape;1410;p79"/>
            <p:cNvGrpSpPr/>
            <p:nvPr/>
          </p:nvGrpSpPr>
          <p:grpSpPr>
            <a:xfrm>
              <a:off x="7353351" y="5647412"/>
              <a:ext cx="420044" cy="75879"/>
              <a:chOff x="7353351" y="5647412"/>
              <a:chExt cx="420044" cy="75879"/>
            </a:xfrm>
          </p:grpSpPr>
          <p:sp>
            <p:nvSpPr>
              <p:cNvPr id="1411" name="Google Shape;1411;p79"/>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2" name="Google Shape;1412;p79"/>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3" name="Google Shape;1413;p79"/>
            <p:cNvGrpSpPr/>
            <p:nvPr/>
          </p:nvGrpSpPr>
          <p:grpSpPr>
            <a:xfrm>
              <a:off x="7190753" y="5365577"/>
              <a:ext cx="745522" cy="754272"/>
              <a:chOff x="7190753" y="5365577"/>
              <a:chExt cx="745522" cy="754272"/>
            </a:xfrm>
          </p:grpSpPr>
          <p:sp>
            <p:nvSpPr>
              <p:cNvPr id="1414" name="Google Shape;1414;p79"/>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5" name="Google Shape;1415;p79"/>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6" name="Google Shape;1416;p79"/>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7" name="Google Shape;1417;p79"/>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8" name="Google Shape;1418;p79"/>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9" name="Google Shape;1419;p79"/>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0" name="Google Shape;1420;p79"/>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79"/>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2" name="Google Shape;1422;p79"/>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8"/>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Assess and evaluate the significance of zero waste and the </a:t>
            </a:r>
            <a:r>
              <a:rPr b="1" lang="en-IE">
                <a:solidFill>
                  <a:srgbClr val="424242"/>
                </a:solidFill>
              </a:rPr>
              <a:t>circular economy </a:t>
            </a:r>
            <a:r>
              <a:rPr lang="en-IE">
                <a:solidFill>
                  <a:srgbClr val="424242"/>
                </a:solidFill>
              </a:rPr>
              <a:t>that prevents waste: composting and upcycling in an urban setting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Be compliant with European and local </a:t>
            </a:r>
            <a:r>
              <a:rPr b="1" lang="en-IE">
                <a:solidFill>
                  <a:srgbClr val="424242"/>
                </a:solidFill>
              </a:rPr>
              <a:t>waste management </a:t>
            </a:r>
            <a:r>
              <a:rPr lang="en-IE">
                <a:solidFill>
                  <a:srgbClr val="424242"/>
                </a:solidFill>
              </a:rPr>
              <a:t>legislation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 the impact of building new urban ecosystems on </a:t>
            </a:r>
            <a:r>
              <a:rPr b="1" lang="en-IE">
                <a:solidFill>
                  <a:srgbClr val="424242"/>
                </a:solidFill>
              </a:rPr>
              <a:t>climate change </a:t>
            </a:r>
            <a:endParaRPr/>
          </a:p>
          <a:p>
            <a:pPr indent="-101600" lvl="0" marL="171450" rtl="0" algn="l">
              <a:lnSpc>
                <a:spcPct val="100000"/>
              </a:lnSpc>
              <a:spcBef>
                <a:spcPts val="0"/>
              </a:spcBef>
              <a:spcAft>
                <a:spcPts val="0"/>
              </a:spcAft>
              <a:buClr>
                <a:srgbClr val="E8A116"/>
              </a:buClr>
              <a:buSzPts val="1100"/>
              <a:buFont typeface="Arial"/>
              <a:buNone/>
            </a:pPr>
            <a:r>
              <a:t/>
            </a:r>
            <a:endParaRPr sz="1100">
              <a:solidFill>
                <a:srgbClr val="424242"/>
              </a:solidFill>
            </a:endParaRPr>
          </a:p>
        </p:txBody>
      </p:sp>
      <p:sp>
        <p:nvSpPr>
          <p:cNvPr id="272" name="Google Shape;272;p8"/>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73" name="Google Shape;273;p8"/>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74" name="Google Shape;274;p8"/>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75" name="Google Shape;275;p8"/>
          <p:cNvGrpSpPr/>
          <p:nvPr/>
        </p:nvGrpSpPr>
        <p:grpSpPr>
          <a:xfrm>
            <a:off x="2727451" y="4882206"/>
            <a:ext cx="789352" cy="789216"/>
            <a:chOff x="3258209" y="1217582"/>
            <a:chExt cx="4712093" cy="4711281"/>
          </a:xfrm>
        </p:grpSpPr>
        <p:sp>
          <p:nvSpPr>
            <p:cNvPr id="276" name="Google Shape;276;p8"/>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8"/>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8" name="Google Shape;278;p8"/>
            <p:cNvGrpSpPr/>
            <p:nvPr/>
          </p:nvGrpSpPr>
          <p:grpSpPr>
            <a:xfrm>
              <a:off x="3258209" y="1217582"/>
              <a:ext cx="4712093" cy="4711281"/>
              <a:chOff x="3258209" y="1217582"/>
              <a:chExt cx="4712093" cy="4711281"/>
            </a:xfrm>
          </p:grpSpPr>
          <p:sp>
            <p:nvSpPr>
              <p:cNvPr id="279" name="Google Shape;279;p8"/>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8"/>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8"/>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8"/>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8"/>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8"/>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8"/>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8"/>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8"/>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8"/>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8"/>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8"/>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8"/>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8"/>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8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8" name="Google Shape;1428;p80"/>
          <p:cNvSpPr txBox="1"/>
          <p:nvPr>
            <p:ph idx="1" type="body"/>
          </p:nvPr>
        </p:nvSpPr>
        <p:spPr>
          <a:xfrm>
            <a:off x="487985" y="925846"/>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Exercise:	</a:t>
            </a:r>
            <a:r>
              <a:rPr lang="en-IE" sz="1800"/>
              <a:t>Where does your waste go to? Find out where and how your waste gets recycled, composted or dumped.</a:t>
            </a:r>
            <a:endParaRPr sz="1800"/>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Websites</a:t>
            </a:r>
            <a:r>
              <a:rPr lang="en-IE" sz="1800"/>
              <a:t>: 	NEU Waste Management Law:</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https://eur-lex.europa.eu/EN/legal-content/summary/eu-waste-management-law.html#:~:text=Waste%20management%20must%20be%20carried,by%20an%20officially%20recognised%20operator</a:t>
            </a:r>
            <a:r>
              <a:rPr lang="en-IE" sz="1800">
                <a:solidFill>
                  <a:srgbClr val="87AF3F"/>
                </a:solidFill>
              </a:rPr>
              <a:t>. </a:t>
            </a:r>
            <a:r>
              <a:rPr lang="en-IE" sz="1800"/>
              <a:t>Waste and Recycling </a:t>
            </a:r>
            <a:r>
              <a:rPr lang="en-IE" sz="1800" u="sng">
                <a:solidFill>
                  <a:srgbClr val="87AF3F"/>
                </a:solidFill>
                <a:hlinkClick r:id="rId4">
                  <a:extLst>
                    <a:ext uri="{A12FA001-AC4F-418D-AE19-62706E023703}">
                      <ahyp:hlinkClr val="tx"/>
                    </a:ext>
                  </a:extLst>
                </a:hlinkClick>
              </a:rPr>
              <a:t>https://environment.ec.europa.eu/topics/waste-and-recycling_en#:~:text=The%20Waste%20Framework%20Directive%20is,of%20waste%20require%20specific%20approaches</a:t>
            </a:r>
            <a:r>
              <a:rPr lang="en-IE" sz="1800"/>
              <a:t>. </a:t>
            </a:r>
            <a:endParaRPr sz="1800"/>
          </a:p>
          <a:p>
            <a:pPr indent="-1296988" lvl="0" marL="1296988" rtl="0" algn="l">
              <a:lnSpc>
                <a:spcPct val="90000"/>
              </a:lnSpc>
              <a:spcBef>
                <a:spcPts val="1000"/>
              </a:spcBef>
              <a:spcAft>
                <a:spcPts val="0"/>
              </a:spcAft>
              <a:buClr>
                <a:srgbClr val="424242"/>
              </a:buClr>
              <a:buSzPts val="1800"/>
              <a:buNone/>
            </a:pPr>
            <a:r>
              <a:rPr lang="en-IE" sz="1800"/>
              <a:t>	Foodwaste.ie</a:t>
            </a:r>
            <a:endParaRPr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The waste hierarchy explained: </a:t>
            </a:r>
            <a:r>
              <a:rPr lang="en-IE" sz="1800" u="sng">
                <a:solidFill>
                  <a:srgbClr val="87AF3F"/>
                </a:solidFill>
                <a:hlinkClick r:id="rId5">
                  <a:extLst>
                    <a:ext uri="{A12FA001-AC4F-418D-AE19-62706E023703}">
                      <ahyp:hlinkClr val="tx"/>
                    </a:ext>
                  </a:extLst>
                </a:hlinkClick>
              </a:rPr>
              <a:t>https://www.youtube.com/watch?v=l3pZ4yqTv14</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Au Bon Transit, Cork Urban Soil</a:t>
            </a:r>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Zhang, C. et al. 2022. An overview of the waste hierarchy framework for analyzing the circularity in construction and demolition waste management in Europe. Science of The Total Environment. Vol. 803</a:t>
            </a:r>
            <a:endParaRPr/>
          </a:p>
          <a:p>
            <a:pPr indent="-1296988" lvl="0" marL="1296988" rtl="0" algn="l">
              <a:lnSpc>
                <a:spcPct val="90000"/>
              </a:lnSpc>
              <a:spcBef>
                <a:spcPts val="1000"/>
              </a:spcBef>
              <a:spcAft>
                <a:spcPts val="0"/>
              </a:spcAft>
              <a:buClr>
                <a:srgbClr val="424242"/>
              </a:buClr>
              <a:buSzPts val="1800"/>
              <a:buNone/>
            </a:pPr>
            <a:r>
              <a:rPr lang="en-IE" sz="1800"/>
              <a:t>	Minelgaitė, A. and Liobikienė, G. 2019. Waste problem in European Union and its influence on waste management behaviours, Science of The Total Environment. Vol. 667.</a:t>
            </a:r>
            <a:endParaRPr/>
          </a:p>
          <a:p>
            <a:pPr indent="-1296988" lvl="0" marL="1296988" rtl="0" algn="l">
              <a:lnSpc>
                <a:spcPct val="90000"/>
              </a:lnSpc>
              <a:spcBef>
                <a:spcPts val="1000"/>
              </a:spcBef>
              <a:spcAft>
                <a:spcPts val="0"/>
              </a:spcAft>
              <a:buClr>
                <a:srgbClr val="424242"/>
              </a:buClr>
              <a:buSzPts val="1800"/>
              <a:buNone/>
            </a:pPr>
            <a:r>
              <a:rPr lang="en-IE" sz="1800"/>
              <a:t>	</a:t>
            </a:r>
            <a:endParaRPr/>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429" name="Google Shape;1429;p8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430" name="Google Shape;1430;p8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8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36" name="Google Shape;1436;p81"/>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37" name="Google Shape;1437;p81"/>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438" name="Google Shape;1438;p81"/>
          <p:cNvPicPr preferRelativeResize="0"/>
          <p:nvPr/>
        </p:nvPicPr>
        <p:blipFill rotWithShape="1">
          <a:blip r:embed="rId3">
            <a:alphaModFix/>
          </a:blip>
          <a:srcRect b="0" l="0" r="0" t="0"/>
          <a:stretch/>
        </p:blipFill>
        <p:spPr>
          <a:xfrm>
            <a:off x="9326880" y="5076898"/>
            <a:ext cx="2998083" cy="1781102"/>
          </a:xfrm>
          <a:prstGeom prst="rect">
            <a:avLst/>
          </a:prstGeom>
          <a:noFill/>
          <a:ln>
            <a:noFill/>
          </a:ln>
        </p:spPr>
      </p:pic>
      <p:pic>
        <p:nvPicPr>
          <p:cNvPr id="1439" name="Google Shape;1439;p81"/>
          <p:cNvPicPr preferRelativeResize="0"/>
          <p:nvPr/>
        </p:nvPicPr>
        <p:blipFill rotWithShape="1">
          <a:blip r:embed="rId4">
            <a:alphaModFix/>
          </a:blip>
          <a:srcRect b="0" l="0" r="0" t="0"/>
          <a:stretch/>
        </p:blipFill>
        <p:spPr>
          <a:xfrm>
            <a:off x="4003952" y="310563"/>
            <a:ext cx="5982999" cy="6085743"/>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82"/>
          <p:cNvSpPr txBox="1"/>
          <p:nvPr>
            <p:ph idx="1" type="body"/>
          </p:nvPr>
        </p:nvSpPr>
        <p:spPr>
          <a:xfrm>
            <a:off x="3989204" y="487477"/>
            <a:ext cx="7885018"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 European Union produces more than 2.2 billion tonnes of waste every year. It is currently updating its legislation on waste management to promote a shift to a </a:t>
            </a:r>
            <a:r>
              <a:rPr b="1" lang="en-IE" sz="2200">
                <a:solidFill>
                  <a:srgbClr val="424242"/>
                </a:solidFill>
              </a:rPr>
              <a:t>more sustainable model </a:t>
            </a:r>
            <a:r>
              <a:rPr lang="en-IE" sz="2200">
                <a:solidFill>
                  <a:srgbClr val="424242"/>
                </a:solidFill>
              </a:rPr>
              <a:t>known as the circular economy. As the world moves towards its urban future, the linear economic model, the so-called “take, make, and dispose” pattern has achieved an unprecedented level of growth leading to serious resource supply risks and waste generation pressure.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“circular economy” is a model of production and consumption, which involves sharing, leasing, reusing, repairing, refurbishing and recycling existing materials and products as long as possible. In this way, the life cycle of products is extended. The circular economy closes loops in industrial ecosystems by applying a </a:t>
            </a:r>
            <a:r>
              <a:rPr b="1" lang="en-IE" sz="2200">
                <a:solidFill>
                  <a:srgbClr val="424242"/>
                </a:solidFill>
              </a:rPr>
              <a:t>reduce-reuse-recycle (3Rs) </a:t>
            </a:r>
            <a:r>
              <a:rPr lang="en-IE" sz="2200">
                <a:solidFill>
                  <a:srgbClr val="424242"/>
                </a:solidFill>
              </a:rPr>
              <a:t>principle that prevents the generation of wastes and turns wastes into resources. In March 2020, the European Commission presented the new circular economy action plan, which aimed to promote more sustainable product design, reduce waste and empower consumers, for example by creating aright to repair.</a:t>
            </a:r>
            <a:endParaRPr/>
          </a:p>
        </p:txBody>
      </p:sp>
      <p:sp>
        <p:nvSpPr>
          <p:cNvPr id="1445" name="Google Shape;1445;p8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46" name="Google Shape;1446;p82"/>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47" name="Google Shape;1447;p82"/>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83"/>
          <p:cNvSpPr txBox="1"/>
          <p:nvPr>
            <p:ph idx="1" type="body"/>
          </p:nvPr>
        </p:nvSpPr>
        <p:spPr>
          <a:xfrm>
            <a:off x="3989204" y="487477"/>
            <a:ext cx="7818664"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There is a focus on resource intensive sectors, such as electronics and </a:t>
            </a:r>
            <a:r>
              <a:rPr b="1" lang="en-IE" sz="2200">
                <a:solidFill>
                  <a:srgbClr val="424242"/>
                </a:solidFill>
              </a:rPr>
              <a:t>ICT, plastics, textiles and construction</a:t>
            </a:r>
            <a:r>
              <a:rPr lang="en-IE" sz="2200">
                <a:solidFill>
                  <a:srgbClr val="424242"/>
                </a:solidFill>
              </a:rPr>
              <a:t>. In November 2022, the Commission proposed new EU-wide rules on packaging. It aims to reduce </a:t>
            </a:r>
            <a:r>
              <a:rPr b="1" lang="en-IE" sz="2200">
                <a:solidFill>
                  <a:srgbClr val="424242"/>
                </a:solidFill>
              </a:rPr>
              <a:t>packaging waste </a:t>
            </a:r>
            <a:r>
              <a:rPr lang="en-IE" sz="2200">
                <a:solidFill>
                  <a:srgbClr val="424242"/>
                </a:solidFill>
              </a:rPr>
              <a:t>and improve packaging design, with for example clear </a:t>
            </a:r>
            <a:r>
              <a:rPr b="1" lang="en-IE" sz="2200">
                <a:solidFill>
                  <a:srgbClr val="424242"/>
                </a:solidFill>
              </a:rPr>
              <a:t>labelling</a:t>
            </a:r>
            <a:r>
              <a:rPr lang="en-IE" sz="2200">
                <a:solidFill>
                  <a:srgbClr val="424242"/>
                </a:solidFill>
              </a:rPr>
              <a:t> to promote reuse and recycling; and calls for a transition to bio-based, biodegradable and </a:t>
            </a:r>
            <a:r>
              <a:rPr b="1" lang="en-IE" sz="2200">
                <a:solidFill>
                  <a:srgbClr val="424242"/>
                </a:solidFill>
              </a:rPr>
              <a:t>compostable</a:t>
            </a:r>
            <a:r>
              <a:rPr lang="en-IE" sz="2200">
                <a:solidFill>
                  <a:srgbClr val="424242"/>
                </a:solidFill>
              </a:rPr>
              <a:t> plastics.</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 benefit of the circular economy is a reduction in total annual greenhouse gas emissions. Creating more efficient and sustainable products from the start would help to reduce energy and resource consumption. A shift to more reliable products that can be reused, upgraded and repaired would reduce the amount of waste.</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Packaging</a:t>
            </a:r>
            <a:r>
              <a:rPr lang="en-IE" sz="2200">
                <a:solidFill>
                  <a:srgbClr val="424242"/>
                </a:solidFill>
              </a:rPr>
              <a:t> is a growing issue and, on average, the average European generates nearly </a:t>
            </a:r>
            <a:r>
              <a:rPr b="1" lang="en-IE" sz="2200">
                <a:solidFill>
                  <a:srgbClr val="424242"/>
                </a:solidFill>
              </a:rPr>
              <a:t>180 kilos of packaging waste per year</a:t>
            </a:r>
            <a:r>
              <a:rPr lang="en-IE" sz="2200">
                <a:solidFill>
                  <a:srgbClr val="424242"/>
                </a:solidFill>
              </a:rPr>
              <a:t>. The aim is to tackle excessive packaging and improve its design to promote reuse and recycling</a:t>
            </a:r>
            <a:endParaRPr/>
          </a:p>
        </p:txBody>
      </p:sp>
      <p:sp>
        <p:nvSpPr>
          <p:cNvPr id="1453" name="Google Shape;1453;p8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54" name="Google Shape;1454;p83"/>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55" name="Google Shape;1455;p83"/>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84"/>
          <p:cNvSpPr txBox="1"/>
          <p:nvPr>
            <p:ph idx="1" type="body"/>
          </p:nvPr>
        </p:nvSpPr>
        <p:spPr>
          <a:xfrm>
            <a:off x="3989202" y="487476"/>
            <a:ext cx="5356275" cy="5280277"/>
          </a:xfrm>
          <a:prstGeom prst="rect">
            <a:avLst/>
          </a:prstGeom>
          <a:noFill/>
          <a:ln>
            <a:noFill/>
          </a:ln>
        </p:spPr>
        <p:txBody>
          <a:bodyPr anchorCtr="0" anchor="t" bIns="45700" lIns="91425" spcFirstLastPara="1" rIns="91425" wrap="square" tIns="45700">
            <a:noAutofit/>
          </a:bodyPr>
          <a:lstStyle/>
          <a:p>
            <a:pPr indent="-12700" lvl="0" marL="12700" rtl="0" algn="l">
              <a:lnSpc>
                <a:spcPct val="101818"/>
              </a:lnSpc>
              <a:spcBef>
                <a:spcPts val="0"/>
              </a:spcBef>
              <a:spcAft>
                <a:spcPts val="0"/>
              </a:spcAft>
              <a:buClr>
                <a:srgbClr val="296B5F"/>
              </a:buClr>
              <a:buSzPts val="2200"/>
              <a:buNone/>
            </a:pPr>
            <a:r>
              <a:rPr b="1" lang="en-IE" sz="2200">
                <a:solidFill>
                  <a:srgbClr val="296B5F"/>
                </a:solidFill>
              </a:rPr>
              <a:t>The circular economy will be achieved by: </a:t>
            </a:r>
            <a:endParaRPr/>
          </a:p>
          <a:p>
            <a:pPr indent="-12700" lvl="0" marL="12700" rtl="0" algn="l">
              <a:lnSpc>
                <a:spcPct val="101818"/>
              </a:lnSpc>
              <a:spcBef>
                <a:spcPts val="0"/>
              </a:spcBef>
              <a:spcAft>
                <a:spcPts val="0"/>
              </a:spcAft>
              <a:buClr>
                <a:srgbClr val="086575"/>
              </a:buClr>
              <a:buSzPts val="2200"/>
              <a:buNone/>
            </a:pPr>
            <a:r>
              <a:t/>
            </a:r>
            <a:endParaRPr b="1" sz="2200">
              <a:solidFill>
                <a:srgbClr val="296B5F"/>
              </a:solidFill>
            </a:endParaRPr>
          </a:p>
          <a:p>
            <a:pPr indent="-457200" lvl="0" marL="457200" rtl="0" algn="l">
              <a:lnSpc>
                <a:spcPct val="136363"/>
              </a:lnSpc>
              <a:spcBef>
                <a:spcPts val="0"/>
              </a:spcBef>
              <a:spcAft>
                <a:spcPts val="0"/>
              </a:spcAft>
              <a:buClr>
                <a:srgbClr val="296B5F"/>
              </a:buClr>
              <a:buSzPts val="2200"/>
              <a:buFont typeface="Calibri"/>
              <a:buAutoNum type="arabicPeriod"/>
            </a:pPr>
            <a:r>
              <a:rPr lang="en-IE" sz="2200">
                <a:solidFill>
                  <a:srgbClr val="424242"/>
                </a:solidFill>
              </a:rPr>
              <a:t>moderating our consumption; </a:t>
            </a:r>
            <a:endParaRPr/>
          </a:p>
          <a:p>
            <a:pPr indent="-457200" lvl="0" marL="457200" rtl="0" algn="l">
              <a:lnSpc>
                <a:spcPct val="136363"/>
              </a:lnSpc>
              <a:spcBef>
                <a:spcPts val="0"/>
              </a:spcBef>
              <a:spcAft>
                <a:spcPts val="0"/>
              </a:spcAft>
              <a:buClr>
                <a:srgbClr val="296B5F"/>
              </a:buClr>
              <a:buSzPts val="2200"/>
              <a:buFont typeface="Calibri"/>
              <a:buAutoNum type="arabicPeriod"/>
            </a:pPr>
            <a:r>
              <a:rPr lang="en-IE" sz="2200">
                <a:solidFill>
                  <a:srgbClr val="424242"/>
                </a:solidFill>
              </a:rPr>
              <a:t>extending product service lifetimes; and </a:t>
            </a:r>
            <a:endParaRPr sz="2200">
              <a:solidFill>
                <a:srgbClr val="424242"/>
              </a:solidFill>
            </a:endParaRPr>
          </a:p>
          <a:p>
            <a:pPr indent="-457200" lvl="0" marL="457200" rtl="0" algn="l">
              <a:lnSpc>
                <a:spcPct val="136363"/>
              </a:lnSpc>
              <a:spcBef>
                <a:spcPts val="0"/>
              </a:spcBef>
              <a:spcAft>
                <a:spcPts val="0"/>
              </a:spcAft>
              <a:buClr>
                <a:srgbClr val="296B5F"/>
              </a:buClr>
              <a:buSzPts val="2200"/>
              <a:buFont typeface="Calibri"/>
              <a:buAutoNum type="arabicPeriod"/>
            </a:pPr>
            <a:r>
              <a:rPr lang="en-IE" sz="2200">
                <a:solidFill>
                  <a:srgbClr val="424242"/>
                </a:solidFill>
              </a:rPr>
              <a:t>recycling valuable materials. </a:t>
            </a:r>
            <a:endParaRPr sz="2200">
              <a:solidFill>
                <a:srgbClr val="424242"/>
              </a:solidFill>
            </a:endParaRPr>
          </a:p>
          <a:p>
            <a:pPr indent="0" lvl="0" marL="0" rtl="0" algn="l">
              <a:lnSpc>
                <a:spcPct val="136363"/>
              </a:lnSpc>
              <a:spcBef>
                <a:spcPts val="0"/>
              </a:spcBef>
              <a:spcAft>
                <a:spcPts val="0"/>
              </a:spcAft>
              <a:buClr>
                <a:srgbClr val="296B5F"/>
              </a:buClr>
              <a:buSzPts val="2200"/>
              <a:buNone/>
            </a:pPr>
            <a:r>
              <a:t/>
            </a:r>
            <a:endParaRPr sz="2200">
              <a:solidFill>
                <a:srgbClr val="424242"/>
              </a:solidFill>
            </a:endParaRPr>
          </a:p>
          <a:p>
            <a:pPr indent="0" lvl="0" marL="0" rtl="0" algn="l">
              <a:lnSpc>
                <a:spcPct val="136363"/>
              </a:lnSpc>
              <a:spcBef>
                <a:spcPts val="0"/>
              </a:spcBef>
              <a:spcAft>
                <a:spcPts val="0"/>
              </a:spcAft>
              <a:buClr>
                <a:srgbClr val="296B5F"/>
              </a:buClr>
              <a:buSzPts val="2200"/>
              <a:buNone/>
            </a:pPr>
            <a:r>
              <a:rPr lang="en-IE" sz="2200">
                <a:solidFill>
                  <a:srgbClr val="424242"/>
                </a:solidFill>
              </a:rPr>
              <a:t>Increasing resource efficiency, preventing waste generation and using waste as a resource are important strategies on the road to the circular economy.</a:t>
            </a:r>
            <a:endParaRPr/>
          </a:p>
        </p:txBody>
      </p:sp>
      <p:sp>
        <p:nvSpPr>
          <p:cNvPr id="1461" name="Google Shape;1461;p84"/>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62" name="Google Shape;1462;p84"/>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63" name="Google Shape;1463;p84"/>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464" name="Google Shape;1464;p84"/>
          <p:cNvPicPr preferRelativeResize="0"/>
          <p:nvPr/>
        </p:nvPicPr>
        <p:blipFill rotWithShape="1">
          <a:blip r:embed="rId3">
            <a:alphaModFix/>
          </a:blip>
          <a:srcRect b="0" l="0" r="0" t="0"/>
          <a:stretch/>
        </p:blipFill>
        <p:spPr>
          <a:xfrm>
            <a:off x="9075519" y="4251190"/>
            <a:ext cx="3116481" cy="185144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8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0" name="Google Shape;1470;p8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82713" lvl="0" marL="1382713" rtl="0" algn="l">
              <a:lnSpc>
                <a:spcPct val="90000"/>
              </a:lnSpc>
              <a:spcBef>
                <a:spcPts val="0"/>
              </a:spcBef>
              <a:spcAft>
                <a:spcPts val="0"/>
              </a:spcAft>
              <a:buClr>
                <a:srgbClr val="424242"/>
              </a:buClr>
              <a:buSzPts val="1800"/>
              <a:buNone/>
            </a:pPr>
            <a:r>
              <a:rPr b="1" lang="en-IE" sz="1800"/>
              <a:t>Exercise:	</a:t>
            </a:r>
            <a:r>
              <a:rPr lang="en-IE" sz="1800"/>
              <a:t>List ways that waste can be reduced in your home and urban farm</a:t>
            </a:r>
            <a:endParaRPr sz="1800"/>
          </a:p>
          <a:p>
            <a:pPr indent="-1382713" lvl="0" marL="1382713" rtl="0" algn="l">
              <a:lnSpc>
                <a:spcPct val="90000"/>
              </a:lnSpc>
              <a:spcBef>
                <a:spcPts val="1000"/>
              </a:spcBef>
              <a:spcAft>
                <a:spcPts val="0"/>
              </a:spcAft>
              <a:buClr>
                <a:srgbClr val="424242"/>
              </a:buClr>
              <a:buSzPts val="1800"/>
              <a:buNone/>
            </a:pPr>
            <a:r>
              <a:rPr b="1" lang="en-IE" sz="1800"/>
              <a:t>Websites</a:t>
            </a:r>
            <a:r>
              <a:rPr lang="en-IE" sz="1800"/>
              <a:t>: 	Circular economy: definition, importance and benefits </a:t>
            </a:r>
            <a:r>
              <a:rPr lang="en-IE" sz="1800" u="sng">
                <a:solidFill>
                  <a:srgbClr val="87AF3F"/>
                </a:solidFill>
                <a:hlinkClick r:id="rId3">
                  <a:extLst>
                    <a:ext uri="{A12FA001-AC4F-418D-AE19-62706E023703}">
                      <ahyp:hlinkClr val="tx"/>
                    </a:ext>
                  </a:extLst>
                </a:hlinkClick>
              </a:rPr>
              <a:t>https://www.europarl.europa.eu/news/en/headlines/economy/20151201STO05603/circular-economy-definition-importance-and-benefits#:~:text=What%20is%20the%20circular%20economy,products%20as%20long%20as%20possible</a:t>
            </a:r>
            <a:r>
              <a:rPr lang="en-IE" sz="1800">
                <a:solidFill>
                  <a:srgbClr val="87AF3F"/>
                </a:solidFill>
              </a:rPr>
              <a:t>.  </a:t>
            </a:r>
            <a:r>
              <a:rPr lang="en-IE" sz="1800"/>
              <a:t>Circular Economy: </a:t>
            </a:r>
            <a:r>
              <a:rPr lang="en-IE" sz="1800" u="sng">
                <a:solidFill>
                  <a:srgbClr val="87AF3F"/>
                </a:solidFill>
                <a:hlinkClick r:id="rId4">
                  <a:extLst>
                    <a:ext uri="{A12FA001-AC4F-418D-AE19-62706E023703}">
                      <ahyp:hlinkClr val="tx"/>
                    </a:ext>
                  </a:extLst>
                </a:hlinkClick>
              </a:rPr>
              <a:t>https://www.eea.europa.eu/en/topics/in-depth/circular-economy</a:t>
            </a:r>
            <a:r>
              <a:rPr lang="en-IE" sz="1800">
                <a:solidFill>
                  <a:srgbClr val="87AF3F"/>
                </a:solidFill>
              </a:rPr>
              <a:t> </a:t>
            </a:r>
            <a:r>
              <a:rPr lang="en-IE" sz="1800"/>
              <a:t>Circulary Economy Action Plan: </a:t>
            </a:r>
            <a:r>
              <a:rPr lang="en-IE" sz="1800" u="sng">
                <a:solidFill>
                  <a:srgbClr val="87AF3F"/>
                </a:solidFill>
                <a:hlinkClick r:id="rId5">
                  <a:extLst>
                    <a:ext uri="{A12FA001-AC4F-418D-AE19-62706E023703}">
                      <ahyp:hlinkClr val="tx"/>
                    </a:ext>
                  </a:extLst>
                </a:hlinkClick>
              </a:rPr>
              <a:t>https://environment.ec.europa.eu/strategy/circular-economy-action-plan_en</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YouTube</a:t>
            </a:r>
            <a:r>
              <a:rPr lang="en-IE" sz="1800"/>
              <a:t>: 	Circular Economy of Waste: </a:t>
            </a:r>
            <a:r>
              <a:rPr lang="en-IE" sz="1800" u="sng">
                <a:solidFill>
                  <a:srgbClr val="87AF3F"/>
                </a:solidFill>
                <a:hlinkClick r:id="rId6">
                  <a:extLst>
                    <a:ext uri="{A12FA001-AC4F-418D-AE19-62706E023703}">
                      <ahyp:hlinkClr val="tx"/>
                    </a:ext>
                  </a:extLst>
                </a:hlinkClick>
              </a:rPr>
              <a:t>https://www.youtube.com/watch?v=EMKFelpYHjM</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Case Study: 	</a:t>
            </a:r>
            <a:r>
              <a:rPr lang="en-IE" sz="1800"/>
              <a:t>Green Connect; Rediscovery Centre   </a:t>
            </a:r>
            <a:r>
              <a:rPr b="1" lang="en-IE" sz="1800"/>
              <a:t>New Urban Trade Sheet</a:t>
            </a:r>
            <a:r>
              <a:rPr lang="en-IE" sz="1800"/>
              <a:t>: Re-Used Cycle Mechanician; Re-Using Fabrics Sewers; Soil Maker; Urban Metabolizer, Zero Waste Consultant</a:t>
            </a:r>
            <a:endParaRPr sz="1800">
              <a:solidFill>
                <a:srgbClr val="FF0000"/>
              </a:solidFill>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Publication</a:t>
            </a:r>
            <a:r>
              <a:rPr lang="en-IE" sz="1800"/>
              <a:t>: 	Zisopoulos, F.K. 2022. How robust is the circular economy in Europe? An ascendency analysis with Eurostat data between 2010 and 2018. Resources, Conservation and Recycling. Vol 178.</a:t>
            </a:r>
            <a:endParaRPr sz="3200"/>
          </a:p>
          <a:p>
            <a:pPr indent="-1382713" lvl="0" marL="1382713" rtl="0" algn="l">
              <a:lnSpc>
                <a:spcPct val="90000"/>
              </a:lnSpc>
              <a:spcBef>
                <a:spcPts val="1000"/>
              </a:spcBef>
              <a:spcAft>
                <a:spcPts val="0"/>
              </a:spcAft>
              <a:buClr>
                <a:srgbClr val="424242"/>
              </a:buClr>
              <a:buSzPts val="1800"/>
              <a:buNone/>
            </a:pPr>
            <a:r>
              <a:t/>
            </a:r>
            <a:endParaRPr sz="1800"/>
          </a:p>
          <a:p>
            <a:pPr indent="-1382713" lvl="0" marL="1382713" rtl="0" algn="l">
              <a:lnSpc>
                <a:spcPct val="90000"/>
              </a:lnSpc>
              <a:spcBef>
                <a:spcPts val="1000"/>
              </a:spcBef>
              <a:spcAft>
                <a:spcPts val="0"/>
              </a:spcAft>
              <a:buClr>
                <a:srgbClr val="424242"/>
              </a:buClr>
              <a:buSzPts val="1800"/>
              <a:buNone/>
            </a:pPr>
            <a:r>
              <a:t/>
            </a:r>
            <a:endParaRPr sz="1800"/>
          </a:p>
          <a:p>
            <a:pPr indent="-1268413" lvl="0" marL="1382713" rtl="0" algn="l">
              <a:lnSpc>
                <a:spcPct val="100000"/>
              </a:lnSpc>
              <a:spcBef>
                <a:spcPts val="400"/>
              </a:spcBef>
              <a:spcAft>
                <a:spcPts val="0"/>
              </a:spcAft>
              <a:buClr>
                <a:srgbClr val="E8A116"/>
              </a:buClr>
              <a:buSzPts val="1800"/>
              <a:buFont typeface="Arial"/>
              <a:buNone/>
            </a:pPr>
            <a:r>
              <a:t/>
            </a:r>
            <a:endParaRPr sz="1800"/>
          </a:p>
        </p:txBody>
      </p:sp>
      <p:sp>
        <p:nvSpPr>
          <p:cNvPr id="1471" name="Google Shape;1471;p8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472" name="Google Shape;1472;p8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86"/>
          <p:cNvSpPr txBox="1"/>
          <p:nvPr>
            <p:ph idx="2" type="body"/>
          </p:nvPr>
        </p:nvSpPr>
        <p:spPr>
          <a:xfrm>
            <a:off x="683833" y="644528"/>
            <a:ext cx="2593477" cy="27844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478" name="Google Shape;1478;p86"/>
          <p:cNvCxnSpPr/>
          <p:nvPr/>
        </p:nvCxnSpPr>
        <p:spPr>
          <a:xfrm>
            <a:off x="3302670" y="386868"/>
            <a:ext cx="0" cy="4224295"/>
          </a:xfrm>
          <a:prstGeom prst="straightConnector1">
            <a:avLst/>
          </a:prstGeom>
          <a:noFill/>
          <a:ln cap="flat" cmpd="sng" w="34925">
            <a:solidFill>
              <a:srgbClr val="E8A116"/>
            </a:solidFill>
            <a:prstDash val="solid"/>
            <a:miter lim="800000"/>
            <a:headEnd len="sm" w="sm" type="none"/>
            <a:tailEnd len="sm" w="sm" type="none"/>
          </a:ln>
        </p:spPr>
      </p:cxnSp>
      <p:grpSp>
        <p:nvGrpSpPr>
          <p:cNvPr id="1479" name="Google Shape;1479;p86"/>
          <p:cNvGrpSpPr/>
          <p:nvPr/>
        </p:nvGrpSpPr>
        <p:grpSpPr>
          <a:xfrm>
            <a:off x="2762702" y="4637318"/>
            <a:ext cx="1029215" cy="1029755"/>
            <a:chOff x="8101867" y="4453385"/>
            <a:chExt cx="1203410" cy="1204042"/>
          </a:xfrm>
        </p:grpSpPr>
        <p:grpSp>
          <p:nvGrpSpPr>
            <p:cNvPr id="1480" name="Google Shape;1480;p86"/>
            <p:cNvGrpSpPr/>
            <p:nvPr/>
          </p:nvGrpSpPr>
          <p:grpSpPr>
            <a:xfrm>
              <a:off x="8314320" y="5043480"/>
              <a:ext cx="517314" cy="330369"/>
              <a:chOff x="8314320" y="5043480"/>
              <a:chExt cx="517314" cy="330369"/>
            </a:xfrm>
          </p:grpSpPr>
          <p:sp>
            <p:nvSpPr>
              <p:cNvPr id="1481" name="Google Shape;1481;p86"/>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86"/>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86"/>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84" name="Google Shape;1484;p86"/>
            <p:cNvGrpSpPr/>
            <p:nvPr/>
          </p:nvGrpSpPr>
          <p:grpSpPr>
            <a:xfrm>
              <a:off x="8101867" y="4453385"/>
              <a:ext cx="1203410" cy="1204042"/>
              <a:chOff x="8101867" y="4453385"/>
              <a:chExt cx="1203410" cy="1204042"/>
            </a:xfrm>
          </p:grpSpPr>
          <p:sp>
            <p:nvSpPr>
              <p:cNvPr id="1485" name="Google Shape;1485;p86"/>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6" name="Google Shape;1486;p86"/>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7" name="Google Shape;1487;p86"/>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8" name="Google Shape;1488;p86"/>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9" name="Google Shape;1489;p86"/>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0" name="Google Shape;1490;p86"/>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1" name="Google Shape;1491;p86"/>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2" name="Google Shape;1492;p86"/>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3" name="Google Shape;1493;p86"/>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4" name="Google Shape;1494;p86"/>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5" name="Google Shape;1495;p86"/>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6" name="Google Shape;1496;p86"/>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7" name="Google Shape;1497;p86"/>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8" name="Google Shape;1498;p86"/>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499" name="Google Shape;1499;p86"/>
          <p:cNvPicPr preferRelativeResize="0"/>
          <p:nvPr/>
        </p:nvPicPr>
        <p:blipFill rotWithShape="1">
          <a:blip r:embed="rId3">
            <a:alphaModFix/>
          </a:blip>
          <a:srcRect b="0" l="0" r="0" t="0"/>
          <a:stretch/>
        </p:blipFill>
        <p:spPr>
          <a:xfrm>
            <a:off x="4340069" y="468822"/>
            <a:ext cx="6750475" cy="531446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87"/>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Food and landscaping waste can be an environmental and economic problem if not managed properly. The FAO estimates that </a:t>
            </a:r>
            <a:r>
              <a:rPr b="1" lang="en-IE" sz="2200">
                <a:solidFill>
                  <a:srgbClr val="424242"/>
                </a:solidFill>
              </a:rPr>
              <a:t>14% the world's food continues to be lost after it is harvested and before it reaches the shops</a:t>
            </a:r>
            <a:r>
              <a:rPr lang="en-IE" sz="2200">
                <a:solidFill>
                  <a:srgbClr val="424242"/>
                </a:solidFill>
              </a:rPr>
              <a:t>.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A </a:t>
            </a:r>
            <a:r>
              <a:rPr b="1" lang="en-IE" sz="2200">
                <a:solidFill>
                  <a:srgbClr val="424242"/>
                </a:solidFill>
              </a:rPr>
              <a:t>further 17% of our food ends up being </a:t>
            </a:r>
            <a:r>
              <a:rPr lang="en-IE" sz="2200">
                <a:solidFill>
                  <a:srgbClr val="424242"/>
                </a:solidFill>
              </a:rPr>
              <a:t>wasted in retail and by consumers, particularly in households. That’s nearly a third for food resources lost! </a:t>
            </a:r>
            <a:endParaRPr sz="2200">
              <a:solidFill>
                <a:srgbClr val="424242"/>
              </a:solidFill>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Food loss and waste also account for </a:t>
            </a:r>
            <a:r>
              <a:rPr b="1" lang="en-IE" sz="2200">
                <a:solidFill>
                  <a:srgbClr val="424242"/>
                </a:solidFill>
              </a:rPr>
              <a:t>8-10% of global greenhouse gas emissions </a:t>
            </a:r>
            <a:r>
              <a:rPr lang="en-IE" sz="2200">
                <a:solidFill>
                  <a:srgbClr val="424242"/>
                </a:solidFill>
              </a:rPr>
              <a:t>(GHGs). Environmental impacts of food and organic waste can be mitigated by decomp.osing</a:t>
            </a:r>
            <a:endParaRPr sz="2200">
              <a:solidFill>
                <a:srgbClr val="424242"/>
              </a:solidFill>
            </a:endParaRPr>
          </a:p>
        </p:txBody>
      </p:sp>
      <p:sp>
        <p:nvSpPr>
          <p:cNvPr id="1505" name="Google Shape;1505;p87"/>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06" name="Google Shape;1506;p87"/>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07" name="Google Shape;1507;p87"/>
          <p:cNvGrpSpPr/>
          <p:nvPr/>
        </p:nvGrpSpPr>
        <p:grpSpPr>
          <a:xfrm>
            <a:off x="9444026" y="456131"/>
            <a:ext cx="1029215" cy="1029755"/>
            <a:chOff x="8101867" y="4453385"/>
            <a:chExt cx="1203410" cy="1204042"/>
          </a:xfrm>
        </p:grpSpPr>
        <p:grpSp>
          <p:nvGrpSpPr>
            <p:cNvPr id="1508" name="Google Shape;1508;p87"/>
            <p:cNvGrpSpPr/>
            <p:nvPr/>
          </p:nvGrpSpPr>
          <p:grpSpPr>
            <a:xfrm>
              <a:off x="8314320" y="5043480"/>
              <a:ext cx="517314" cy="330369"/>
              <a:chOff x="8314320" y="5043480"/>
              <a:chExt cx="517314" cy="330369"/>
            </a:xfrm>
          </p:grpSpPr>
          <p:sp>
            <p:nvSpPr>
              <p:cNvPr id="1509" name="Google Shape;1509;p87"/>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0" name="Google Shape;1510;p87"/>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1" name="Google Shape;1511;p87"/>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2" name="Google Shape;1512;p87"/>
            <p:cNvGrpSpPr/>
            <p:nvPr/>
          </p:nvGrpSpPr>
          <p:grpSpPr>
            <a:xfrm>
              <a:off x="8101867" y="4453385"/>
              <a:ext cx="1203410" cy="1204042"/>
              <a:chOff x="8101867" y="4453385"/>
              <a:chExt cx="1203410" cy="1204042"/>
            </a:xfrm>
          </p:grpSpPr>
          <p:sp>
            <p:nvSpPr>
              <p:cNvPr id="1513" name="Google Shape;1513;p87"/>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4" name="Google Shape;1514;p87"/>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5" name="Google Shape;1515;p87"/>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87"/>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7" name="Google Shape;1517;p87"/>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8" name="Google Shape;1518;p87"/>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87"/>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0" name="Google Shape;1520;p87"/>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1" name="Google Shape;1521;p87"/>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2" name="Google Shape;1522;p87"/>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3" name="Google Shape;1523;p87"/>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4" name="Google Shape;1524;p87"/>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87"/>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6" name="Google Shape;1526;p87"/>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88"/>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Composting</a:t>
            </a:r>
            <a:r>
              <a:rPr lang="en-IE" sz="2200">
                <a:solidFill>
                  <a:srgbClr val="424242"/>
                </a:solidFill>
              </a:rPr>
              <a:t> is the process of layering nitrogen-rich green waste (lawn clippings, leaves, grass clippings, straw,  kitchen scraps, manure) with carbon-rich brown waste (paper, dry leaves, sticks, small branches, then allowing time and biological action for it to break down. Composting takes many forms, from simple cold compost piles used by home gardeners; through turned hot composted windrows, to carefully controlled, fully enclosed, hot composting vessels. Composting is an aerobic process, so oxygen is essential for its success.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Composting is most efficient with a moisture content of around 50 percent, which enables formation of a biofilm around each particle in the compost pile. Air moves through the structurally porous compost pile and transfers across the water layer boundary to provide air to the microbes living on the surface of the particle.</a:t>
            </a:r>
            <a:endParaRPr/>
          </a:p>
        </p:txBody>
      </p:sp>
      <p:sp>
        <p:nvSpPr>
          <p:cNvPr id="1532" name="Google Shape;1532;p88"/>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33" name="Google Shape;1533;p88"/>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34" name="Google Shape;1534;p88"/>
          <p:cNvGrpSpPr/>
          <p:nvPr/>
        </p:nvGrpSpPr>
        <p:grpSpPr>
          <a:xfrm>
            <a:off x="9444026" y="456131"/>
            <a:ext cx="1029215" cy="1029755"/>
            <a:chOff x="8101867" y="4453385"/>
            <a:chExt cx="1203410" cy="1204042"/>
          </a:xfrm>
        </p:grpSpPr>
        <p:grpSp>
          <p:nvGrpSpPr>
            <p:cNvPr id="1535" name="Google Shape;1535;p88"/>
            <p:cNvGrpSpPr/>
            <p:nvPr/>
          </p:nvGrpSpPr>
          <p:grpSpPr>
            <a:xfrm>
              <a:off x="8314320" y="5043480"/>
              <a:ext cx="517314" cy="330369"/>
              <a:chOff x="8314320" y="5043480"/>
              <a:chExt cx="517314" cy="330369"/>
            </a:xfrm>
          </p:grpSpPr>
          <p:sp>
            <p:nvSpPr>
              <p:cNvPr id="1536" name="Google Shape;1536;p88"/>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7" name="Google Shape;1537;p88"/>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8" name="Google Shape;1538;p88"/>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39" name="Google Shape;1539;p88"/>
            <p:cNvGrpSpPr/>
            <p:nvPr/>
          </p:nvGrpSpPr>
          <p:grpSpPr>
            <a:xfrm>
              <a:off x="8101867" y="4453385"/>
              <a:ext cx="1203410" cy="1204042"/>
              <a:chOff x="8101867" y="4453385"/>
              <a:chExt cx="1203410" cy="1204042"/>
            </a:xfrm>
          </p:grpSpPr>
          <p:sp>
            <p:nvSpPr>
              <p:cNvPr id="1540" name="Google Shape;1540;p88"/>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1" name="Google Shape;1541;p88"/>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2" name="Google Shape;1542;p88"/>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88"/>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88"/>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88"/>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88"/>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88"/>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88"/>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88"/>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88"/>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88"/>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88"/>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88"/>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89"/>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Composting is essentially a batch process, where feedstocks are mixed, degradation begins and produces heat, and after a period of time, the organic material is stabilized and no further biodegradation is occurring. Digestion is a somewhat more complex process than composting, where the organic material is broken down through the sequential steps of hydrolysis, acidogenesis (the production of acids), acetogenesis (the production of acetic acid) and methanogenesis (the production of methane).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Composted material can be ready in about 4-8 weeks using commercial composters or long for simple domestic cold composters. Compost is considered a soil conditioner rather than a fertilizer and the organic matter is a valuable soil amendment as it can improve soil structure, aid in necessary microbial activity in the soil, attract beneficial insects such as earthworms, and can suppress several soil born diseases</a:t>
            </a:r>
            <a:endParaRPr/>
          </a:p>
        </p:txBody>
      </p:sp>
      <p:sp>
        <p:nvSpPr>
          <p:cNvPr id="1559" name="Google Shape;1559;p89"/>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60" name="Google Shape;1560;p89"/>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61" name="Google Shape;1561;p89"/>
          <p:cNvGrpSpPr/>
          <p:nvPr/>
        </p:nvGrpSpPr>
        <p:grpSpPr>
          <a:xfrm>
            <a:off x="9444026" y="456131"/>
            <a:ext cx="1029215" cy="1029755"/>
            <a:chOff x="8101867" y="4453385"/>
            <a:chExt cx="1203410" cy="1204042"/>
          </a:xfrm>
        </p:grpSpPr>
        <p:grpSp>
          <p:nvGrpSpPr>
            <p:cNvPr id="1562" name="Google Shape;1562;p89"/>
            <p:cNvGrpSpPr/>
            <p:nvPr/>
          </p:nvGrpSpPr>
          <p:grpSpPr>
            <a:xfrm>
              <a:off x="8314320" y="5043480"/>
              <a:ext cx="517314" cy="330369"/>
              <a:chOff x="8314320" y="5043480"/>
              <a:chExt cx="517314" cy="330369"/>
            </a:xfrm>
          </p:grpSpPr>
          <p:sp>
            <p:nvSpPr>
              <p:cNvPr id="1563" name="Google Shape;1563;p89"/>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89"/>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89"/>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6" name="Google Shape;1566;p89"/>
            <p:cNvGrpSpPr/>
            <p:nvPr/>
          </p:nvGrpSpPr>
          <p:grpSpPr>
            <a:xfrm>
              <a:off x="8101867" y="4453385"/>
              <a:ext cx="1203410" cy="1204042"/>
              <a:chOff x="8101867" y="4453385"/>
              <a:chExt cx="1203410" cy="1204042"/>
            </a:xfrm>
          </p:grpSpPr>
          <p:sp>
            <p:nvSpPr>
              <p:cNvPr id="1567" name="Google Shape;1567;p89"/>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89"/>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89"/>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89"/>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89"/>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89"/>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89"/>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4" name="Google Shape;1574;p89"/>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5" name="Google Shape;1575;p89"/>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89"/>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89"/>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89"/>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89"/>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0" name="Google Shape;1580;p89"/>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9"/>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298" name="Google Shape;298;p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9"/>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Urban Agriculture: food and crop production in an urban context </a:t>
            </a:r>
            <a:endParaRPr sz="4800">
              <a:solidFill>
                <a:schemeClr val="lt1"/>
              </a:solidFill>
              <a:latin typeface="Calibri"/>
              <a:ea typeface="Calibri"/>
              <a:cs typeface="Calibri"/>
              <a:sym typeface="Calibri"/>
            </a:endParaRPr>
          </a:p>
        </p:txBody>
      </p:sp>
      <p:sp>
        <p:nvSpPr>
          <p:cNvPr id="300" name="Google Shape;300;p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02</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90"/>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Compost holds its nutrients in organic or slow release form, allowing for availability throughout the growing season. A key issue with composting, especially hot composting, is ensuring the ratio of carbon to nitrogen is in the ‘sweet spot’ of about 25-30:1 (C:N). If there is too much nitrogen in the material, e.g., there is too much green leafy material (which also contains a lot of water) composting often fails and the result is anaerobic </a:t>
            </a:r>
            <a:r>
              <a:rPr b="1" lang="en-IE" sz="2200">
                <a:solidFill>
                  <a:srgbClr val="424242"/>
                </a:solidFill>
              </a:rPr>
              <a:t>putrefaction</a:t>
            </a:r>
            <a:r>
              <a:rPr lang="en-IE" sz="2200">
                <a:solidFill>
                  <a:srgbClr val="424242"/>
                </a:solidFill>
              </a:rPr>
              <a:t>. If there’s too much carbon rich material, e.g. wood, straw, then the microbes are unable to use all the carbon so it takes a very long time to decompose. </a:t>
            </a:r>
            <a:endParaRPr/>
          </a:p>
          <a:p>
            <a:pPr indent="-12700" lvl="0" marL="12700" rtl="0" algn="just">
              <a:lnSpc>
                <a:spcPct val="90000"/>
              </a:lnSpc>
              <a:spcBef>
                <a:spcPts val="1000"/>
              </a:spcBef>
              <a:spcAft>
                <a:spcPts val="0"/>
              </a:spcAft>
              <a:buClr>
                <a:srgbClr val="424242"/>
              </a:buClr>
              <a:buSzPts val="2200"/>
              <a:buNone/>
            </a:pPr>
            <a:r>
              <a:rPr b="1" lang="en-IE" sz="2200">
                <a:solidFill>
                  <a:srgbClr val="424242"/>
                </a:solidFill>
              </a:rPr>
              <a:t>High temperatures </a:t>
            </a:r>
            <a:r>
              <a:rPr lang="en-IE" sz="2200">
                <a:solidFill>
                  <a:srgbClr val="424242"/>
                </a:solidFill>
              </a:rPr>
              <a:t>produced during hot composting can kill harmful microbes, such as human, animal and plant pathogens and kills or deactivates other undesirable materials such as weed seeds and agricultural pesticides. </a:t>
            </a:r>
            <a:endParaRPr/>
          </a:p>
        </p:txBody>
      </p:sp>
      <p:sp>
        <p:nvSpPr>
          <p:cNvPr id="1586" name="Google Shape;1586;p90"/>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87" name="Google Shape;1587;p90"/>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88" name="Google Shape;1588;p90"/>
          <p:cNvGrpSpPr/>
          <p:nvPr/>
        </p:nvGrpSpPr>
        <p:grpSpPr>
          <a:xfrm>
            <a:off x="9444026" y="456131"/>
            <a:ext cx="1029215" cy="1029755"/>
            <a:chOff x="8101867" y="4453385"/>
            <a:chExt cx="1203410" cy="1204042"/>
          </a:xfrm>
        </p:grpSpPr>
        <p:grpSp>
          <p:nvGrpSpPr>
            <p:cNvPr id="1589" name="Google Shape;1589;p90"/>
            <p:cNvGrpSpPr/>
            <p:nvPr/>
          </p:nvGrpSpPr>
          <p:grpSpPr>
            <a:xfrm>
              <a:off x="8314320" y="5043480"/>
              <a:ext cx="517314" cy="330369"/>
              <a:chOff x="8314320" y="5043480"/>
              <a:chExt cx="517314" cy="330369"/>
            </a:xfrm>
          </p:grpSpPr>
          <p:sp>
            <p:nvSpPr>
              <p:cNvPr id="1590" name="Google Shape;1590;p90"/>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90"/>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2" name="Google Shape;1592;p90"/>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93" name="Google Shape;1593;p90"/>
            <p:cNvGrpSpPr/>
            <p:nvPr/>
          </p:nvGrpSpPr>
          <p:grpSpPr>
            <a:xfrm>
              <a:off x="8101867" y="4453385"/>
              <a:ext cx="1203410" cy="1204042"/>
              <a:chOff x="8101867" y="4453385"/>
              <a:chExt cx="1203410" cy="1204042"/>
            </a:xfrm>
          </p:grpSpPr>
          <p:sp>
            <p:nvSpPr>
              <p:cNvPr id="1594" name="Google Shape;1594;p90"/>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90"/>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6" name="Google Shape;1596;p90"/>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90"/>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90"/>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9" name="Google Shape;1599;p90"/>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90"/>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1" name="Google Shape;1601;p90"/>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90"/>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90"/>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90"/>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90"/>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90"/>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7" name="Google Shape;1607;p90"/>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91"/>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Anaerobic digestion</a:t>
            </a:r>
            <a:r>
              <a:rPr lang="en-IE" sz="2200">
                <a:solidFill>
                  <a:srgbClr val="424242"/>
                </a:solidFill>
              </a:rPr>
              <a:t> produces methane as a by-product which can be used as bio-gas and a digestate (a wet mixture that is usually separated into a solid and a liquid) which is used as a nutrient-rich soil amendment/fertiliser. Digestion systems operate best at 100 percent moisture content so that all pore spaces between the particles are filled and no air can get to the anaerobic microbes.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Unlike compost, anaerobic digestion has the highest levels of biogas production when the system is being fed continuously. Digesters that operate at thermophilic temperatures (45-55°C) produce more biogas and reduce more volatile solids than digesters that operate at mesophilic temperatures (35-40°C).</a:t>
            </a:r>
            <a:endParaRPr/>
          </a:p>
        </p:txBody>
      </p:sp>
      <p:sp>
        <p:nvSpPr>
          <p:cNvPr id="1613" name="Google Shape;1613;p91"/>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14" name="Google Shape;1614;p91"/>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15" name="Google Shape;1615;p91"/>
          <p:cNvGrpSpPr/>
          <p:nvPr/>
        </p:nvGrpSpPr>
        <p:grpSpPr>
          <a:xfrm>
            <a:off x="9444026" y="456131"/>
            <a:ext cx="1029215" cy="1029755"/>
            <a:chOff x="8101867" y="4453385"/>
            <a:chExt cx="1203410" cy="1204042"/>
          </a:xfrm>
        </p:grpSpPr>
        <p:grpSp>
          <p:nvGrpSpPr>
            <p:cNvPr id="1616" name="Google Shape;1616;p91"/>
            <p:cNvGrpSpPr/>
            <p:nvPr/>
          </p:nvGrpSpPr>
          <p:grpSpPr>
            <a:xfrm>
              <a:off x="8314320" y="5043480"/>
              <a:ext cx="517314" cy="330369"/>
              <a:chOff x="8314320" y="5043480"/>
              <a:chExt cx="517314" cy="330369"/>
            </a:xfrm>
          </p:grpSpPr>
          <p:sp>
            <p:nvSpPr>
              <p:cNvPr id="1617" name="Google Shape;1617;p91"/>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8" name="Google Shape;1618;p91"/>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9" name="Google Shape;1619;p91"/>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20" name="Google Shape;1620;p91"/>
            <p:cNvGrpSpPr/>
            <p:nvPr/>
          </p:nvGrpSpPr>
          <p:grpSpPr>
            <a:xfrm>
              <a:off x="8101867" y="4453385"/>
              <a:ext cx="1203410" cy="1204042"/>
              <a:chOff x="8101867" y="4453385"/>
              <a:chExt cx="1203410" cy="1204042"/>
            </a:xfrm>
          </p:grpSpPr>
          <p:sp>
            <p:nvSpPr>
              <p:cNvPr id="1621" name="Google Shape;1621;p91"/>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2" name="Google Shape;1622;p91"/>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91"/>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4" name="Google Shape;1624;p91"/>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5" name="Google Shape;1625;p91"/>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6" name="Google Shape;1626;p91"/>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7" name="Google Shape;1627;p91"/>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8" name="Google Shape;1628;p91"/>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91"/>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0" name="Google Shape;1630;p91"/>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1" name="Google Shape;1631;p91"/>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2" name="Google Shape;1632;p91"/>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3" name="Google Shape;1633;p91"/>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91"/>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92"/>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Fermentation: </a:t>
            </a:r>
            <a:r>
              <a:rPr lang="en-IE" sz="2200">
                <a:solidFill>
                  <a:srgbClr val="424242"/>
                </a:solidFill>
              </a:rPr>
              <a:t>Bokashi originated in Japan and translates to ‘fermented organic matter’ and is also an anaerobic process. Where composting allows organic matter to break down and decay, bokashi essentially ‘pickles’ your kitchen scraps to bring it to a pre-compost state. Fermentation normally requires the addition of starter cultures of microbes to ensure that the correct species are present in sufficient quantity to ensure fermentation occurs as desired. The process takes about 4 weeks to produce compost.</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Waste management legislation applies to composting facilities and the permission required is dependant on the size and nature of composting. All catering waste is deemed a ‘Category 3 Animal By-Product’ under EU legislation. Legislation requires that all catering waste is composted at high temperatures</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in accordance with standards set out in the legislation.   </a:t>
            </a:r>
            <a:endParaRPr/>
          </a:p>
          <a:p>
            <a:pPr indent="-12700" lvl="0" marL="12700" rtl="0" algn="just">
              <a:lnSpc>
                <a:spcPct val="90000"/>
              </a:lnSpc>
              <a:spcBef>
                <a:spcPts val="1000"/>
              </a:spcBef>
              <a:spcAft>
                <a:spcPts val="0"/>
              </a:spcAft>
              <a:buClr>
                <a:srgbClr val="086575"/>
              </a:buClr>
              <a:buSzPts val="2200"/>
              <a:buNone/>
            </a:pPr>
            <a:r>
              <a:t/>
            </a:r>
            <a:endParaRPr sz="2200">
              <a:solidFill>
                <a:srgbClr val="424242"/>
              </a:solidFill>
            </a:endParaRPr>
          </a:p>
        </p:txBody>
      </p:sp>
      <p:sp>
        <p:nvSpPr>
          <p:cNvPr id="1640" name="Google Shape;1640;p92"/>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41" name="Google Shape;1641;p92"/>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42" name="Google Shape;1642;p92"/>
          <p:cNvGrpSpPr/>
          <p:nvPr/>
        </p:nvGrpSpPr>
        <p:grpSpPr>
          <a:xfrm>
            <a:off x="9444026" y="456131"/>
            <a:ext cx="1029215" cy="1029755"/>
            <a:chOff x="8101867" y="4453385"/>
            <a:chExt cx="1203410" cy="1204042"/>
          </a:xfrm>
        </p:grpSpPr>
        <p:grpSp>
          <p:nvGrpSpPr>
            <p:cNvPr id="1643" name="Google Shape;1643;p92"/>
            <p:cNvGrpSpPr/>
            <p:nvPr/>
          </p:nvGrpSpPr>
          <p:grpSpPr>
            <a:xfrm>
              <a:off x="8314320" y="5043480"/>
              <a:ext cx="517314" cy="330369"/>
              <a:chOff x="8314320" y="5043480"/>
              <a:chExt cx="517314" cy="330369"/>
            </a:xfrm>
          </p:grpSpPr>
          <p:sp>
            <p:nvSpPr>
              <p:cNvPr id="1644" name="Google Shape;1644;p92"/>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5" name="Google Shape;1645;p92"/>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6" name="Google Shape;1646;p92"/>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7" name="Google Shape;1647;p92"/>
            <p:cNvGrpSpPr/>
            <p:nvPr/>
          </p:nvGrpSpPr>
          <p:grpSpPr>
            <a:xfrm>
              <a:off x="8101867" y="4453385"/>
              <a:ext cx="1203410" cy="1204042"/>
              <a:chOff x="8101867" y="4453385"/>
              <a:chExt cx="1203410" cy="1204042"/>
            </a:xfrm>
          </p:grpSpPr>
          <p:sp>
            <p:nvSpPr>
              <p:cNvPr id="1648" name="Google Shape;1648;p92"/>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9" name="Google Shape;1649;p92"/>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0" name="Google Shape;1650;p92"/>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1" name="Google Shape;1651;p92"/>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2" name="Google Shape;1652;p92"/>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3" name="Google Shape;1653;p92"/>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4" name="Google Shape;1654;p92"/>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5" name="Google Shape;1655;p92"/>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6" name="Google Shape;1656;p92"/>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7" name="Google Shape;1657;p92"/>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92"/>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9" name="Google Shape;1659;p92"/>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0" name="Google Shape;1660;p92"/>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1" name="Google Shape;1661;p92"/>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9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7" name="Google Shape;1667;p93"/>
          <p:cNvSpPr txBox="1"/>
          <p:nvPr>
            <p:ph idx="1" type="body"/>
          </p:nvPr>
        </p:nvSpPr>
        <p:spPr>
          <a:xfrm>
            <a:off x="582130" y="1108964"/>
            <a:ext cx="11027739" cy="4995245"/>
          </a:xfrm>
          <a:prstGeom prst="rect">
            <a:avLst/>
          </a:prstGeom>
          <a:noFill/>
          <a:ln>
            <a:noFill/>
          </a:ln>
        </p:spPr>
        <p:txBody>
          <a:bodyPr anchorCtr="0" anchor="t" bIns="45700" lIns="91425" spcFirstLastPara="1" rIns="91425" wrap="square" tIns="45700">
            <a:noAutofit/>
          </a:bodyPr>
          <a:lstStyle/>
          <a:p>
            <a:pPr indent="-1249363" lvl="0" marL="1249363" rtl="0" algn="l">
              <a:lnSpc>
                <a:spcPct val="90000"/>
              </a:lnSpc>
              <a:spcBef>
                <a:spcPts val="0"/>
              </a:spcBef>
              <a:spcAft>
                <a:spcPts val="0"/>
              </a:spcAft>
              <a:buClr>
                <a:srgbClr val="424242"/>
              </a:buClr>
              <a:buSzPts val="1800"/>
              <a:buNone/>
            </a:pPr>
            <a:r>
              <a:rPr b="1" lang="en-IE" sz="1800"/>
              <a:t>Exercise:	</a:t>
            </a:r>
            <a:r>
              <a:rPr lang="en-IE" sz="1800"/>
              <a:t>Find out how to make a “lasagne” composting bed.</a:t>
            </a:r>
            <a:endParaRPr sz="1800"/>
          </a:p>
          <a:p>
            <a:pPr indent="-1249363" lvl="0" marL="1249363" rtl="0" algn="l">
              <a:lnSpc>
                <a:spcPct val="90000"/>
              </a:lnSpc>
              <a:spcBef>
                <a:spcPts val="1000"/>
              </a:spcBef>
              <a:spcAft>
                <a:spcPts val="0"/>
              </a:spcAft>
              <a:buClr>
                <a:srgbClr val="424242"/>
              </a:buClr>
              <a:buSzPts val="1800"/>
              <a:buNone/>
            </a:pPr>
            <a:r>
              <a:rPr b="1" lang="en-IE" sz="1800"/>
              <a:t>Websites</a:t>
            </a:r>
            <a:r>
              <a:rPr lang="en-IE" sz="1800"/>
              <a:t>: 	Tackling food loss and waste: A triple win opportunity </a:t>
            </a:r>
            <a:r>
              <a:rPr lang="en-IE" sz="1800" u="sng">
                <a:solidFill>
                  <a:srgbClr val="87AF3F"/>
                </a:solidFill>
                <a:hlinkClick r:id="rId3">
                  <a:extLst>
                    <a:ext uri="{A12FA001-AC4F-418D-AE19-62706E023703}">
                      <ahyp:hlinkClr val="tx"/>
                    </a:ext>
                  </a:extLst>
                </a:hlinkClick>
              </a:rPr>
              <a:t>https://www.fao.org/newsroom/detail/FAO-UNEP-agriculture-environment-food-loss-waste-day-2022/en</a:t>
            </a:r>
            <a:r>
              <a:rPr lang="en-IE" sz="1800">
                <a:solidFill>
                  <a:srgbClr val="87AF3F"/>
                </a:solidFill>
              </a:rPr>
              <a:t>. Bokashi vs Compost: </a:t>
            </a:r>
            <a:r>
              <a:rPr lang="en-IE" sz="1800" u="sng">
                <a:solidFill>
                  <a:srgbClr val="87AF3F"/>
                </a:solidFill>
                <a:hlinkClick r:id="rId4">
                  <a:extLst>
                    <a:ext uri="{A12FA001-AC4F-418D-AE19-62706E023703}">
                      <ahyp:hlinkClr val="tx"/>
                    </a:ext>
                  </a:extLst>
                </a:hlinkClick>
              </a:rPr>
              <a:t>https://thepotagerproject.com/bokashi-vs-compost/</a:t>
            </a:r>
            <a:r>
              <a:rPr lang="en-IE" sz="1800">
                <a:solidFill>
                  <a:srgbClr val="87AF3F"/>
                </a:solidFill>
              </a:rPr>
              <a:t>. </a:t>
            </a:r>
            <a:endParaRPr sz="1800">
              <a:solidFill>
                <a:srgbClr val="87AF3F"/>
              </a:solidFill>
            </a:endParaRPr>
          </a:p>
          <a:p>
            <a:pPr indent="-1249363" lvl="0" marL="1249363" rtl="0" algn="l">
              <a:lnSpc>
                <a:spcPct val="90000"/>
              </a:lnSpc>
              <a:spcBef>
                <a:spcPts val="1000"/>
              </a:spcBef>
              <a:spcAft>
                <a:spcPts val="0"/>
              </a:spcAft>
              <a:buClr>
                <a:srgbClr val="87AF3F"/>
              </a:buClr>
              <a:buSzPts val="1800"/>
              <a:buNone/>
            </a:pPr>
            <a:r>
              <a:rPr lang="en-IE" sz="1800">
                <a:solidFill>
                  <a:srgbClr val="87AF3F"/>
                </a:solidFill>
              </a:rPr>
              <a:t>	</a:t>
            </a:r>
            <a:r>
              <a:rPr lang="en-IE" sz="1800"/>
              <a:t>Joraform commercial composing system: </a:t>
            </a:r>
            <a:r>
              <a:rPr lang="en-IE" sz="1800" u="sng">
                <a:solidFill>
                  <a:srgbClr val="87AF3F"/>
                </a:solidFill>
                <a:hlinkClick r:id="rId5">
                  <a:extLst>
                    <a:ext uri="{A12FA001-AC4F-418D-AE19-62706E023703}">
                      <ahyp:hlinkClr val="tx"/>
                    </a:ext>
                  </a:extLst>
                </a:hlinkClick>
              </a:rPr>
              <a:t>https://www.quickcrop.ie/products/joraform-jk5100.html</a:t>
            </a:r>
            <a:r>
              <a:rPr lang="en-IE" sz="1800">
                <a:solidFill>
                  <a:srgbClr val="87AF3F"/>
                </a:solidFill>
              </a:rPr>
              <a:t> </a:t>
            </a:r>
            <a:endParaRPr sz="1800">
              <a:solidFill>
                <a:srgbClr val="87AF3F"/>
              </a:solidFill>
            </a:endParaRPr>
          </a:p>
          <a:p>
            <a:pPr indent="-1249363" lvl="0" marL="1249363" rtl="0" algn="l">
              <a:lnSpc>
                <a:spcPct val="90000"/>
              </a:lnSpc>
              <a:spcBef>
                <a:spcPts val="1000"/>
              </a:spcBef>
              <a:spcAft>
                <a:spcPts val="0"/>
              </a:spcAft>
              <a:buClr>
                <a:srgbClr val="87AF3F"/>
              </a:buClr>
              <a:buSzPts val="1800"/>
              <a:buNone/>
            </a:pPr>
            <a:r>
              <a:rPr lang="en-IE" sz="1800">
                <a:solidFill>
                  <a:srgbClr val="87AF3F"/>
                </a:solidFill>
              </a:rPr>
              <a:t>	  </a:t>
            </a:r>
            <a:r>
              <a:rPr lang="en-IE" sz="1800"/>
              <a:t>USEPA Basic Information about Anaerobic Digestion  </a:t>
            </a:r>
            <a:r>
              <a:rPr lang="en-IE" sz="1800" u="sng">
                <a:solidFill>
                  <a:srgbClr val="87AF3F"/>
                </a:solidFill>
                <a:hlinkClick r:id="rId6">
                  <a:extLst>
                    <a:ext uri="{A12FA001-AC4F-418D-AE19-62706E023703}">
                      <ahyp:hlinkClr val="tx"/>
                    </a:ext>
                  </a:extLst>
                </a:hlinkClick>
              </a:rPr>
              <a:t>https://www.epa.gov/anaerobic-digestion/basic-information-about-anaerobic-digestion-ad#:~:text=The%20material%20that%20is%20left,used%20as%20fertilizer%20for%20crops</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YouTube</a:t>
            </a:r>
            <a:r>
              <a:rPr lang="en-IE" sz="1800"/>
              <a:t>: 	CUSP composting: </a:t>
            </a:r>
            <a:r>
              <a:rPr lang="en-IE" sz="1800" u="sng">
                <a:solidFill>
                  <a:srgbClr val="87AF3F"/>
                </a:solidFill>
                <a:hlinkClick r:id="rId7">
                  <a:extLst>
                    <a:ext uri="{A12FA001-AC4F-418D-AE19-62706E023703}">
                      <ahyp:hlinkClr val="tx"/>
                    </a:ext>
                  </a:extLst>
                </a:hlinkClick>
              </a:rPr>
              <a:t>https://www.youtube.com/watch?v=aahihueN_BA</a:t>
            </a:r>
            <a:r>
              <a:rPr lang="en-IE" sz="1800">
                <a:solidFill>
                  <a:srgbClr val="87AF3F"/>
                </a:solidFill>
              </a:rPr>
              <a:t> ; </a:t>
            </a:r>
            <a:endParaRPr sz="1800">
              <a:solidFill>
                <a:srgbClr val="87AF3F"/>
              </a:solidFill>
            </a:endParaRPr>
          </a:p>
          <a:p>
            <a:pPr indent="-1249363" lvl="0" marL="1249363" rtl="0" algn="l">
              <a:lnSpc>
                <a:spcPct val="90000"/>
              </a:lnSpc>
              <a:spcBef>
                <a:spcPts val="1000"/>
              </a:spcBef>
              <a:spcAft>
                <a:spcPts val="0"/>
              </a:spcAft>
              <a:buClr>
                <a:srgbClr val="87AF3F"/>
              </a:buClr>
              <a:buSzPts val="1800"/>
              <a:buNone/>
            </a:pPr>
            <a:r>
              <a:rPr lang="en-IE" sz="1800">
                <a:solidFill>
                  <a:srgbClr val="87AF3F"/>
                </a:solidFill>
              </a:rPr>
              <a:t>	</a:t>
            </a:r>
            <a:r>
              <a:rPr lang="en-IE" sz="1800"/>
              <a:t>Joraform JK 5100 Easy Compost </a:t>
            </a:r>
            <a:r>
              <a:rPr lang="en-IE" sz="1800" u="sng">
                <a:solidFill>
                  <a:srgbClr val="87AF3F"/>
                </a:solidFill>
                <a:hlinkClick r:id="rId8">
                  <a:extLst>
                    <a:ext uri="{A12FA001-AC4F-418D-AE19-62706E023703}">
                      <ahyp:hlinkClr val="tx"/>
                    </a:ext>
                  </a:extLst>
                </a:hlinkClick>
              </a:rPr>
              <a:t>https://www.youtube.com/watch?v=jhR5-jrbJDU</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Case Study</a:t>
            </a:r>
            <a:r>
              <a:rPr lang="en-IE" sz="1800"/>
              <a:t>: 	Cork Urban Soil; L’ilo; Phares </a:t>
            </a:r>
            <a:r>
              <a:rPr b="1" lang="en-IE" sz="1800"/>
              <a:t>New Urban Trade Sheet</a:t>
            </a:r>
            <a:r>
              <a:rPr lang="en-IE" sz="1800"/>
              <a:t>: Soil Maker; Collecting &amp; Composting Broker; </a:t>
            </a:r>
            <a:endParaRPr/>
          </a:p>
          <a:p>
            <a:pPr indent="-1249363" lvl="0" marL="1249363" rtl="0" algn="l">
              <a:lnSpc>
                <a:spcPct val="90000"/>
              </a:lnSpc>
              <a:spcBef>
                <a:spcPts val="1000"/>
              </a:spcBef>
              <a:spcAft>
                <a:spcPts val="0"/>
              </a:spcAft>
              <a:buClr>
                <a:srgbClr val="424242"/>
              </a:buClr>
              <a:buSzPts val="1800"/>
              <a:buNone/>
            </a:pPr>
            <a:r>
              <a:rPr b="1" lang="en-IE" sz="1800"/>
              <a:t>Publication</a:t>
            </a:r>
            <a:r>
              <a:rPr lang="en-IE" sz="1800"/>
              <a:t>: 	Salihoglu, G. et al. 2018. Food loss and waste management in Turkey. Bioresource Technology Vol 248. P. 88-99. Merfield, C. N. (2013). Treating food preparation ‘waste’ by Bokashi fermentation vs. composting for crop land application: A feasibility and scoping review. Lincoln, New Zealand: The BHU Future Farming Centre: 23</a:t>
            </a:r>
            <a:endParaRPr/>
          </a:p>
          <a:p>
            <a:pPr indent="-1249363" lvl="0" marL="1249363" rtl="0" algn="l">
              <a:lnSpc>
                <a:spcPct val="90000"/>
              </a:lnSpc>
              <a:spcBef>
                <a:spcPts val="1000"/>
              </a:spcBef>
              <a:spcAft>
                <a:spcPts val="0"/>
              </a:spcAft>
              <a:buClr>
                <a:srgbClr val="424242"/>
              </a:buClr>
              <a:buSzPts val="1800"/>
              <a:buNone/>
            </a:pPr>
            <a:r>
              <a:rPr lang="en-IE" sz="1800"/>
              <a:t>	Croker, C. 2014. Aerobic Composting and Anaerobic digestion. </a:t>
            </a:r>
            <a:r>
              <a:rPr lang="en-IE" sz="1800" u="sng">
                <a:solidFill>
                  <a:schemeClr val="hlink"/>
                </a:solidFill>
                <a:hlinkClick r:id="rId9"/>
              </a:rPr>
              <a:t>https://www.biocycle.netaerobic-composting-and-anaerobic</a:t>
            </a:r>
            <a:r>
              <a:rPr lang="en-IE" sz="1800"/>
              <a:t>-digestion/#:~:text=Composting%20systems%20use%20bacteria%2C%20fungi,%2Dproducing%20microbes%20(methanogens).</a:t>
            </a:r>
            <a:endParaRPr/>
          </a:p>
          <a:p>
            <a:pPr indent="-1249363" lvl="0" marL="1249363" rtl="0" algn="l">
              <a:lnSpc>
                <a:spcPct val="90000"/>
              </a:lnSpc>
              <a:spcBef>
                <a:spcPts val="1000"/>
              </a:spcBef>
              <a:spcAft>
                <a:spcPts val="0"/>
              </a:spcAft>
              <a:buClr>
                <a:srgbClr val="424242"/>
              </a:buClr>
              <a:buSzPts val="1800"/>
              <a:buNone/>
            </a:pPr>
            <a:r>
              <a:t/>
            </a:r>
            <a:endParaRPr sz="1800"/>
          </a:p>
          <a:p>
            <a:pPr indent="-1135063" lvl="0" marL="1249363" rtl="0" algn="l">
              <a:lnSpc>
                <a:spcPct val="100000"/>
              </a:lnSpc>
              <a:spcBef>
                <a:spcPts val="400"/>
              </a:spcBef>
              <a:spcAft>
                <a:spcPts val="0"/>
              </a:spcAft>
              <a:buClr>
                <a:srgbClr val="E8A116"/>
              </a:buClr>
              <a:buSzPts val="1800"/>
              <a:buFont typeface="Arial"/>
              <a:buNone/>
            </a:pPr>
            <a:r>
              <a:t/>
            </a:r>
            <a:endParaRPr sz="1800"/>
          </a:p>
        </p:txBody>
      </p:sp>
      <p:sp>
        <p:nvSpPr>
          <p:cNvPr id="1668" name="Google Shape;1668;p9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669" name="Google Shape;1669;p9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sp>
        <p:nvSpPr>
          <p:cNvPr id="1674" name="Google Shape;1674;p94"/>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75" name="Google Shape;1675;p94"/>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76" name="Google Shape;1676;p94"/>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Circular Economy:</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a creative process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677" name="Google Shape;1677;p94"/>
          <p:cNvPicPr preferRelativeResize="0"/>
          <p:nvPr/>
        </p:nvPicPr>
        <p:blipFill rotWithShape="1">
          <a:blip r:embed="rId3">
            <a:alphaModFix/>
          </a:blip>
          <a:srcRect b="0" l="0" r="0" t="0"/>
          <a:stretch/>
        </p:blipFill>
        <p:spPr>
          <a:xfrm>
            <a:off x="4284572" y="3678248"/>
            <a:ext cx="1932753" cy="2607092"/>
          </a:xfrm>
          <a:prstGeom prst="rect">
            <a:avLst/>
          </a:prstGeom>
          <a:noFill/>
          <a:ln>
            <a:noFill/>
          </a:ln>
        </p:spPr>
      </p:pic>
      <p:pic>
        <p:nvPicPr>
          <p:cNvPr id="1678" name="Google Shape;1678;p94"/>
          <p:cNvPicPr preferRelativeResize="0"/>
          <p:nvPr/>
        </p:nvPicPr>
        <p:blipFill rotWithShape="1">
          <a:blip r:embed="rId4">
            <a:alphaModFix/>
          </a:blip>
          <a:srcRect b="0" l="0" r="0" t="0"/>
          <a:stretch/>
        </p:blipFill>
        <p:spPr>
          <a:xfrm>
            <a:off x="4218661" y="256828"/>
            <a:ext cx="4271616" cy="2887228"/>
          </a:xfrm>
          <a:prstGeom prst="rect">
            <a:avLst/>
          </a:prstGeom>
          <a:noFill/>
          <a:ln>
            <a:noFill/>
          </a:ln>
        </p:spPr>
      </p:pic>
      <p:pic>
        <p:nvPicPr>
          <p:cNvPr id="1679" name="Google Shape;1679;p94"/>
          <p:cNvPicPr preferRelativeResize="0"/>
          <p:nvPr/>
        </p:nvPicPr>
        <p:blipFill rotWithShape="1">
          <a:blip r:embed="rId5">
            <a:alphaModFix/>
          </a:blip>
          <a:srcRect b="0" l="0" r="0" t="0"/>
          <a:stretch/>
        </p:blipFill>
        <p:spPr>
          <a:xfrm>
            <a:off x="9477359" y="518338"/>
            <a:ext cx="2245003" cy="2364207"/>
          </a:xfrm>
          <a:prstGeom prst="rect">
            <a:avLst/>
          </a:prstGeom>
          <a:noFill/>
          <a:ln>
            <a:noFill/>
          </a:ln>
        </p:spPr>
      </p:pic>
      <p:pic>
        <p:nvPicPr>
          <p:cNvPr id="1680" name="Google Shape;1680;p94"/>
          <p:cNvPicPr preferRelativeResize="0"/>
          <p:nvPr/>
        </p:nvPicPr>
        <p:blipFill rotWithShape="1">
          <a:blip r:embed="rId6">
            <a:alphaModFix/>
          </a:blip>
          <a:srcRect b="0" l="4590" r="0" t="16872"/>
          <a:stretch/>
        </p:blipFill>
        <p:spPr>
          <a:xfrm>
            <a:off x="6830470" y="3216676"/>
            <a:ext cx="5297121" cy="306866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4" name="Shape 1684"/>
        <p:cNvGrpSpPr/>
        <p:nvPr/>
      </p:nvGrpSpPr>
      <p:grpSpPr>
        <a:xfrm>
          <a:off x="0" y="0"/>
          <a:ext cx="0" cy="0"/>
          <a:chOff x="0" y="0"/>
          <a:chExt cx="0" cy="0"/>
        </a:xfrm>
      </p:grpSpPr>
      <p:sp>
        <p:nvSpPr>
          <p:cNvPr id="1685" name="Google Shape;1685;p95"/>
          <p:cNvSpPr txBox="1"/>
          <p:nvPr>
            <p:ph idx="1" type="body"/>
          </p:nvPr>
        </p:nvSpPr>
        <p:spPr>
          <a:xfrm>
            <a:off x="4055558" y="487477"/>
            <a:ext cx="7591009" cy="5959818"/>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b="1" lang="en-IE">
                <a:solidFill>
                  <a:srgbClr val="424242"/>
                </a:solidFill>
              </a:rPr>
              <a:t>Upcycling</a:t>
            </a:r>
            <a:r>
              <a:rPr lang="en-IE">
                <a:solidFill>
                  <a:srgbClr val="424242"/>
                </a:solidFill>
              </a:rPr>
              <a:t> is a component of the circular economy model, which aims to decouple economic growth from resource consumption and waste generation. </a:t>
            </a:r>
            <a:endParaRPr/>
          </a:p>
          <a:p>
            <a:pPr indent="-15875" lvl="0" marL="15875" rtl="0" algn="just">
              <a:lnSpc>
                <a:spcPct val="90000"/>
              </a:lnSpc>
              <a:spcBef>
                <a:spcPts val="1000"/>
              </a:spcBef>
              <a:spcAft>
                <a:spcPts val="0"/>
              </a:spcAft>
              <a:buClr>
                <a:srgbClr val="086575"/>
              </a:buClr>
              <a:buSzPts val="2400"/>
              <a:buNone/>
            </a:pPr>
            <a:r>
              <a:t/>
            </a:r>
            <a:endParaRPr>
              <a:solidFill>
                <a:srgbClr val="424242"/>
              </a:solidFill>
            </a:endParaRPr>
          </a:p>
          <a:p>
            <a:pPr indent="-15875" lvl="0" marL="15875" rtl="0" algn="just">
              <a:lnSpc>
                <a:spcPct val="90000"/>
              </a:lnSpc>
              <a:spcBef>
                <a:spcPts val="1000"/>
              </a:spcBef>
              <a:spcAft>
                <a:spcPts val="0"/>
              </a:spcAft>
              <a:buClr>
                <a:srgbClr val="424242"/>
              </a:buClr>
              <a:buSzPts val="2400"/>
              <a:buNone/>
            </a:pPr>
            <a:r>
              <a:rPr b="1" lang="en-IE">
                <a:solidFill>
                  <a:srgbClr val="424242"/>
                </a:solidFill>
              </a:rPr>
              <a:t>Recycling vs Upcycling</a:t>
            </a:r>
            <a:r>
              <a:rPr lang="en-IE">
                <a:solidFill>
                  <a:srgbClr val="424242"/>
                </a:solidFill>
              </a:rPr>
              <a:t>: Recycling involves the </a:t>
            </a:r>
            <a:r>
              <a:rPr b="1" lang="en-IE">
                <a:solidFill>
                  <a:srgbClr val="424242"/>
                </a:solidFill>
              </a:rPr>
              <a:t>destruction</a:t>
            </a:r>
            <a:r>
              <a:rPr lang="en-IE">
                <a:solidFill>
                  <a:srgbClr val="424242"/>
                </a:solidFill>
              </a:rPr>
              <a:t> of waste in order to create something new, whereas upcycling takes waste and creates something new and useful from it in its current state. When upcycling, the original form is retained and the object is recognisable, it can be seen what it has been and also what it has become. For example a jam jar can be recycled into a glass bottle, or upcycled to a desk tidy, a make-up brush holder, a candle holder etc. Other upcycling ideas include making purses from soda cans ring pulls; furniture from crates; toys from old clothes – the list is endless!  </a:t>
            </a:r>
            <a:endParaRPr/>
          </a:p>
        </p:txBody>
      </p:sp>
      <p:sp>
        <p:nvSpPr>
          <p:cNvPr id="1686" name="Google Shape;1686;p95"/>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87" name="Google Shape;1687;p95"/>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88" name="Google Shape;1688;p95"/>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Circular Economy:</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a creative process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96"/>
          <p:cNvSpPr txBox="1"/>
          <p:nvPr>
            <p:ph idx="1" type="body"/>
          </p:nvPr>
        </p:nvSpPr>
        <p:spPr>
          <a:xfrm>
            <a:off x="4055558" y="487477"/>
            <a:ext cx="7591009" cy="3428836"/>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lang="en-IE">
                <a:solidFill>
                  <a:srgbClr val="424242"/>
                </a:solidFill>
              </a:rPr>
              <a:t>Upcycling is a </a:t>
            </a:r>
            <a:r>
              <a:rPr b="1" lang="en-IE">
                <a:solidFill>
                  <a:srgbClr val="424242"/>
                </a:solidFill>
              </a:rPr>
              <a:t>creative process </a:t>
            </a:r>
            <a:r>
              <a:rPr lang="en-IE">
                <a:solidFill>
                  <a:srgbClr val="424242"/>
                </a:solidFill>
              </a:rPr>
              <a:t>of finding new use or purpose in a previously discarded item. It involves taking an item that would otherwise be wasted and improving it in some way to make it useful again. However, upcycling is more than just upgrading or renovating things into improved versions of themselves; objects are frequently repurposed to serve a completely different function. Upcycling is based on sustainable consumption, and the main idea is to revitalise old material by placing it into new constellations and by suggesting new ways of using it while, at the same time, keeping its essence intact as a main value-adding feature of the process.</a:t>
            </a:r>
            <a:endParaRPr/>
          </a:p>
          <a:p>
            <a:pPr indent="-15875" lvl="0" marL="15875" rtl="0" algn="just">
              <a:lnSpc>
                <a:spcPct val="90000"/>
              </a:lnSpc>
              <a:spcBef>
                <a:spcPts val="1000"/>
              </a:spcBef>
              <a:spcAft>
                <a:spcPts val="0"/>
              </a:spcAft>
              <a:buClr>
                <a:srgbClr val="424242"/>
              </a:buClr>
              <a:buSzPts val="2400"/>
              <a:buNone/>
            </a:pPr>
            <a:r>
              <a:rPr b="1" lang="en-IE">
                <a:solidFill>
                  <a:srgbClr val="424242"/>
                </a:solidFill>
              </a:rPr>
              <a:t>What can’t be upcycled</a:t>
            </a:r>
            <a:r>
              <a:rPr lang="en-IE">
                <a:solidFill>
                  <a:srgbClr val="424242"/>
                </a:solidFill>
              </a:rPr>
              <a:t>: Items which have become dangerous to use as they contain hazardous materials eg. foam that is toxic when burnt. Metals like copper and aluminium might bring more value being recycled than upcycled. </a:t>
            </a:r>
            <a:endParaRPr/>
          </a:p>
        </p:txBody>
      </p:sp>
      <p:sp>
        <p:nvSpPr>
          <p:cNvPr id="1694" name="Google Shape;1694;p96"/>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95" name="Google Shape;1695;p96"/>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96" name="Google Shape;1696;p96"/>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Circular Economy:</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a creative process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0" name="Shape 1700"/>
        <p:cNvGrpSpPr/>
        <p:nvPr/>
      </p:nvGrpSpPr>
      <p:grpSpPr>
        <a:xfrm>
          <a:off x="0" y="0"/>
          <a:ext cx="0" cy="0"/>
          <a:chOff x="0" y="0"/>
          <a:chExt cx="0" cy="0"/>
        </a:xfrm>
      </p:grpSpPr>
      <p:sp>
        <p:nvSpPr>
          <p:cNvPr id="1701" name="Google Shape;1701;p9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2" name="Google Shape;1702;p9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Exercise:	</a:t>
            </a:r>
            <a:r>
              <a:rPr lang="en-IE" sz="1800"/>
              <a:t>Look through your recycling bins, select a few items and use Google to get ideas on how they can be upcycled.</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Websites</a:t>
            </a:r>
            <a:r>
              <a:rPr lang="en-IE" sz="1800"/>
              <a:t>: 	Recycling vs Upcycling: What’s the Difference?   </a:t>
            </a:r>
            <a:r>
              <a:rPr lang="en-IE" sz="1800" u="sng">
                <a:solidFill>
                  <a:srgbClr val="87AF3F"/>
                </a:solidFill>
                <a:hlinkClick r:id="rId3">
                  <a:extLst>
                    <a:ext uri="{A12FA001-AC4F-418D-AE19-62706E023703}">
                      <ahyp:hlinkClr val="tx"/>
                    </a:ext>
                  </a:extLst>
                </a:hlinkClick>
              </a:rPr>
              <a:t>https://www.diversitech-global.com/post/recycling-vs-upcycling#:~:text=Recycling%20involves%20the%20destruction%20of,also%20what%20it%20has%20become</a:t>
            </a:r>
            <a:r>
              <a:rPr lang="en-IE" sz="1800">
                <a:solidFill>
                  <a:srgbClr val="87AF3F"/>
                </a:solidFill>
              </a:rPr>
              <a:t>. </a:t>
            </a:r>
            <a:endParaRPr sz="1800">
              <a:solidFill>
                <a:srgbClr val="87AF3F"/>
              </a:solidFill>
            </a:endParaRPr>
          </a:p>
          <a:p>
            <a:pPr indent="-1296988" lvl="0" marL="1296988" rtl="0" algn="l">
              <a:lnSpc>
                <a:spcPct val="90000"/>
              </a:lnSpc>
              <a:spcBef>
                <a:spcPts val="1000"/>
              </a:spcBef>
              <a:spcAft>
                <a:spcPts val="0"/>
              </a:spcAft>
              <a:buClr>
                <a:srgbClr val="87AF3F"/>
              </a:buClr>
              <a:buSzPts val="1800"/>
              <a:buNone/>
            </a:pPr>
            <a:r>
              <a:rPr lang="en-IE" sz="1800">
                <a:solidFill>
                  <a:srgbClr val="87AF3F"/>
                </a:solidFill>
              </a:rPr>
              <a:t>	</a:t>
            </a:r>
            <a:r>
              <a:rPr lang="en-IE" sz="1800"/>
              <a:t>Upcycled materials for a circular economy in Europe </a:t>
            </a:r>
            <a:r>
              <a:rPr lang="en-IE" sz="1800" u="sng">
                <a:solidFill>
                  <a:srgbClr val="87AF3F"/>
                </a:solidFill>
                <a:hlinkClick r:id="rId4">
                  <a:extLst>
                    <a:ext uri="{A12FA001-AC4F-418D-AE19-62706E023703}">
                      <ahyp:hlinkClr val="tx"/>
                    </a:ext>
                  </a:extLst>
                </a:hlinkClick>
              </a:rPr>
              <a:t>https://tocco.earth/article/upcycled-materials-for-circular-economy-Europe/</a:t>
            </a:r>
            <a:r>
              <a:rPr lang="en-IE" sz="1800">
                <a:solidFill>
                  <a:srgbClr val="87AF3F"/>
                </a:solidFill>
              </a:rPr>
              <a:t>  </a:t>
            </a:r>
            <a:endParaRPr sz="1800">
              <a:solidFill>
                <a:srgbClr val="87AF3F"/>
              </a:solidFill>
            </a:endParaRPr>
          </a:p>
          <a:p>
            <a:pPr indent="-1296988" lvl="0" marL="1296988" rtl="0" algn="l">
              <a:lnSpc>
                <a:spcPct val="90000"/>
              </a:lnSpc>
              <a:spcBef>
                <a:spcPts val="1000"/>
              </a:spcBef>
              <a:spcAft>
                <a:spcPts val="0"/>
              </a:spcAft>
              <a:buClr>
                <a:srgbClr val="87AF3F"/>
              </a:buClr>
              <a:buSzPts val="1800"/>
              <a:buNone/>
            </a:pPr>
            <a:r>
              <a:rPr lang="en-IE" sz="1800">
                <a:solidFill>
                  <a:srgbClr val="87AF3F"/>
                </a:solidFill>
              </a:rPr>
              <a:t>	</a:t>
            </a:r>
            <a:r>
              <a:rPr lang="en-IE" sz="1800"/>
              <a:t>Upcycle jam jars </a:t>
            </a:r>
            <a:r>
              <a:rPr lang="en-IE" sz="1800" u="sng">
                <a:solidFill>
                  <a:srgbClr val="87AF3F"/>
                </a:solidFill>
                <a:hlinkClick r:id="rId5">
                  <a:extLst>
                    <a:ext uri="{A12FA001-AC4F-418D-AE19-62706E023703}">
                      <ahyp:hlinkClr val="tx"/>
                    </a:ext>
                  </a:extLst>
                </a:hlinkClick>
              </a:rPr>
              <a:t>https://www.pinterest.co.uk/duffydancer/upcycle-jam-jars/</a:t>
            </a:r>
            <a:r>
              <a:rPr lang="en-IE" sz="1800">
                <a:solidFill>
                  <a:srgbClr val="87AF3F"/>
                </a:solidFill>
              </a:rPr>
              <a:t> </a:t>
            </a:r>
            <a:r>
              <a:rPr lang="en-IE" sz="1800"/>
              <a:t>; </a:t>
            </a:r>
            <a:endParaRPr sz="1800"/>
          </a:p>
          <a:p>
            <a:pPr indent="-1296988" lvl="0" marL="1296988" rtl="0" algn="l">
              <a:lnSpc>
                <a:spcPct val="90000"/>
              </a:lnSpc>
              <a:spcBef>
                <a:spcPts val="1000"/>
              </a:spcBef>
              <a:spcAft>
                <a:spcPts val="0"/>
              </a:spcAft>
              <a:buClr>
                <a:srgbClr val="424242"/>
              </a:buClr>
              <a:buSzPts val="1800"/>
              <a:buNone/>
            </a:pPr>
            <a:r>
              <a:rPr lang="en-IE" sz="1800"/>
              <a:t>	86 upcycling ideas to transform your old stuff </a:t>
            </a:r>
            <a:r>
              <a:rPr lang="en-IE" sz="1800" u="sng">
                <a:solidFill>
                  <a:srgbClr val="87AF3F"/>
                </a:solidFill>
                <a:hlinkClick r:id="rId6">
                  <a:extLst>
                    <a:ext uri="{A12FA001-AC4F-418D-AE19-62706E023703}">
                      <ahyp:hlinkClr val="tx"/>
                    </a:ext>
                  </a:extLst>
                </a:hlinkClick>
              </a:rPr>
              <a:t>https://www.loveproperty.com/gallerylist/71768/86-upcycling-ideas-to-transform-your-old-stuff</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rPr b="1" lang="en-IE" sz="1800"/>
              <a:t>YouTube</a:t>
            </a:r>
            <a:r>
              <a:rPr lang="en-IE" sz="1800"/>
              <a:t>: 	Cash from trash: https://www.youtube.com/watch?v=3PYYadvwkOo</a:t>
            </a:r>
            <a:endParaRPr/>
          </a:p>
          <a:p>
            <a:pPr indent="-1296988" lvl="0" marL="1296988" rtl="0" algn="l">
              <a:lnSpc>
                <a:spcPct val="90000"/>
              </a:lnSpc>
              <a:spcBef>
                <a:spcPts val="1000"/>
              </a:spcBef>
              <a:spcAft>
                <a:spcPts val="0"/>
              </a:spcAft>
              <a:buClr>
                <a:srgbClr val="424242"/>
              </a:buClr>
              <a:buSzPts val="1800"/>
              <a:buNone/>
            </a:pPr>
            <a:r>
              <a:rPr b="1" lang="en-IE" sz="1800"/>
              <a:t>Case Study</a:t>
            </a:r>
            <a:r>
              <a:rPr lang="en-IE" sz="1800"/>
              <a:t>: 	Rediscover Centre Ballymun, Zone Sensible, Cartiera. </a:t>
            </a:r>
            <a:r>
              <a:rPr b="1" lang="en-IE" sz="1800"/>
              <a:t>New Urban Trade Sheet</a:t>
            </a:r>
            <a:r>
              <a:rPr lang="en-IE" sz="1800"/>
              <a:t>: Upcycling Artisan</a:t>
            </a:r>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Wegener, C., 2016. Upcycling. In Creativity—A New Vocabulary (pp. 181-188). London: Palgrave Macmillan UK.</a:t>
            </a:r>
            <a:endParaRPr/>
          </a:p>
          <a:p>
            <a:pPr indent="-1296988" lvl="0" marL="1296988" rtl="0" algn="l">
              <a:lnSpc>
                <a:spcPct val="90000"/>
              </a:lnSpc>
              <a:spcBef>
                <a:spcPts val="1000"/>
              </a:spcBef>
              <a:spcAft>
                <a:spcPts val="0"/>
              </a:spcAft>
              <a:buClr>
                <a:srgbClr val="424242"/>
              </a:buClr>
              <a:buSzPts val="3200"/>
              <a:buNone/>
            </a:pPr>
            <a:r>
              <a:t/>
            </a:r>
            <a:endParaRPr sz="3200"/>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703" name="Google Shape;1703;p9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704" name="Google Shape;1704;p9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sp>
        <p:nvSpPr>
          <p:cNvPr id="1709" name="Google Shape;1709;p98"/>
          <p:cNvSpPr txBox="1"/>
          <p:nvPr>
            <p:ph idx="2" type="body"/>
          </p:nvPr>
        </p:nvSpPr>
        <p:spPr>
          <a:xfrm>
            <a:off x="683833" y="644528"/>
            <a:ext cx="318231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710" name="Google Shape;1710;p98"/>
          <p:cNvCxnSpPr/>
          <p:nvPr/>
        </p:nvCxnSpPr>
        <p:spPr>
          <a:xfrm rot="-5400000">
            <a:off x="1834992" y="2124621"/>
            <a:ext cx="3600000" cy="0"/>
          </a:xfrm>
          <a:prstGeom prst="straightConnector1">
            <a:avLst/>
          </a:prstGeom>
          <a:noFill/>
          <a:ln cap="flat" cmpd="sng" w="34925">
            <a:solidFill>
              <a:srgbClr val="E8A116"/>
            </a:solidFill>
            <a:prstDash val="solid"/>
            <a:miter lim="800000"/>
            <a:headEnd len="sm" w="sm" type="none"/>
            <a:tailEnd len="sm" w="sm" type="none"/>
          </a:ln>
        </p:spPr>
      </p:cxnSp>
      <p:pic>
        <p:nvPicPr>
          <p:cNvPr id="1711" name="Google Shape;1711;p98"/>
          <p:cNvPicPr preferRelativeResize="0"/>
          <p:nvPr/>
        </p:nvPicPr>
        <p:blipFill rotWithShape="1">
          <a:blip r:embed="rId3">
            <a:alphaModFix/>
          </a:blip>
          <a:srcRect b="0" l="0" r="0" t="0"/>
          <a:stretch/>
        </p:blipFill>
        <p:spPr>
          <a:xfrm>
            <a:off x="5150884" y="445438"/>
            <a:ext cx="5035605" cy="563180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5" name="Shape 1715"/>
        <p:cNvGrpSpPr/>
        <p:nvPr/>
      </p:nvGrpSpPr>
      <p:grpSpPr>
        <a:xfrm>
          <a:off x="0" y="0"/>
          <a:ext cx="0" cy="0"/>
          <a:chOff x="0" y="0"/>
          <a:chExt cx="0" cy="0"/>
        </a:xfrm>
      </p:grpSpPr>
      <p:sp>
        <p:nvSpPr>
          <p:cNvPr id="1716" name="Google Shape;1716;p99"/>
          <p:cNvSpPr txBox="1"/>
          <p:nvPr>
            <p:ph idx="1" type="body"/>
          </p:nvPr>
        </p:nvSpPr>
        <p:spPr>
          <a:xfrm>
            <a:off x="683833" y="1664688"/>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Rainwater harvesting defined as the </a:t>
            </a:r>
            <a:r>
              <a:rPr b="1" lang="en-IE" sz="2200">
                <a:solidFill>
                  <a:srgbClr val="424242"/>
                </a:solidFill>
              </a:rPr>
              <a:t>gathering and storage </a:t>
            </a:r>
            <a:r>
              <a:rPr lang="en-IE" sz="2200">
                <a:solidFill>
                  <a:srgbClr val="424242"/>
                </a:solidFill>
              </a:rPr>
              <a:t>of water running off surfaces on which rain has directly fallen. A </a:t>
            </a:r>
            <a:r>
              <a:rPr b="1" lang="en-IE" sz="2200">
                <a:solidFill>
                  <a:srgbClr val="424242"/>
                </a:solidFill>
              </a:rPr>
              <a:t>catchment</a:t>
            </a:r>
            <a:r>
              <a:rPr lang="en-IE" sz="2200">
                <a:solidFill>
                  <a:srgbClr val="424242"/>
                </a:solidFill>
              </a:rPr>
              <a:t> area (e.g. car park, roof) is needed and the rainwater gets diverted to a </a:t>
            </a:r>
            <a:r>
              <a:rPr b="1" lang="en-IE" sz="2200">
                <a:solidFill>
                  <a:srgbClr val="424242"/>
                </a:solidFill>
              </a:rPr>
              <a:t>storage</a:t>
            </a:r>
            <a:r>
              <a:rPr lang="en-IE" sz="2200">
                <a:solidFill>
                  <a:srgbClr val="424242"/>
                </a:solidFill>
              </a:rPr>
              <a:t> area (e.g. tank, pond) via a water conveyance system (e.g. gutters, downpipes) where it can be used to irrigate the plants via a distribution system (e.g. hose, pipe, drip system). </a:t>
            </a:r>
            <a:r>
              <a:rPr b="1" lang="en-IE" sz="2200">
                <a:solidFill>
                  <a:srgbClr val="424242"/>
                </a:solidFill>
              </a:rPr>
              <a:t>Filtrations and treatment systems </a:t>
            </a:r>
            <a:r>
              <a:rPr lang="en-IE" sz="2200">
                <a:solidFill>
                  <a:srgbClr val="424242"/>
                </a:solidFill>
              </a:rPr>
              <a:t>can be added to make the water potable for animals and humans. Pumps can be added where systems cannot be gravity fed. Monthly depth of rainwater figures can be accessed from hydrological data from your national meteorological service.  As a rule of thumb, </a:t>
            </a:r>
            <a:r>
              <a:rPr b="1" lang="en-IE" sz="2200">
                <a:solidFill>
                  <a:srgbClr val="424242"/>
                </a:solidFill>
              </a:rPr>
              <a:t>1 mm of rainfall captured over 1m</a:t>
            </a:r>
            <a:r>
              <a:rPr b="1" baseline="30000" lang="en-IE" sz="2200">
                <a:solidFill>
                  <a:srgbClr val="424242"/>
                </a:solidFill>
              </a:rPr>
              <a:t>2</a:t>
            </a:r>
            <a:r>
              <a:rPr b="1" lang="en-IE" sz="2200">
                <a:solidFill>
                  <a:srgbClr val="424242"/>
                </a:solidFill>
              </a:rPr>
              <a:t> of roof will yield 1 litre of water</a:t>
            </a:r>
            <a:r>
              <a:rPr lang="en-IE" sz="2200">
                <a:solidFill>
                  <a:srgbClr val="424242"/>
                </a:solidFill>
              </a:rPr>
              <a:t>. The amount of water needed by your plants depends on </a:t>
            </a:r>
            <a:r>
              <a:rPr b="1" lang="en-IE" sz="2200">
                <a:solidFill>
                  <a:srgbClr val="424242"/>
                </a:solidFill>
              </a:rPr>
              <a:t>evapotranspiration</a:t>
            </a:r>
            <a:r>
              <a:rPr lang="en-IE" sz="2200">
                <a:solidFill>
                  <a:srgbClr val="424242"/>
                </a:solidFill>
              </a:rPr>
              <a:t> rate of the plant. For the most efficient use of the harvested water, group plants with similar water requirements together. Provide for distribution to all planted areas. Water collected from any catchment area can be distributed to any landscaped area; however, to save effort and money, locate storage close to plants needing water and higher than the planted area to take advantage of gravity flow. </a:t>
            </a:r>
            <a:endParaRPr/>
          </a:p>
        </p:txBody>
      </p:sp>
      <p:sp>
        <p:nvSpPr>
          <p:cNvPr id="1717" name="Google Shape;1717;p99"/>
          <p:cNvSpPr txBox="1"/>
          <p:nvPr>
            <p:ph idx="2" type="body"/>
          </p:nvPr>
        </p:nvSpPr>
        <p:spPr>
          <a:xfrm>
            <a:off x="683833" y="644528"/>
            <a:ext cx="7904098" cy="62121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b="1">
              <a:solidFill>
                <a:srgbClr val="E8A116"/>
              </a:solidFill>
            </a:endParaRPr>
          </a:p>
        </p:txBody>
      </p:sp>
      <p:cxnSp>
        <p:nvCxnSpPr>
          <p:cNvPr id="1718" name="Google Shape;1718;p99"/>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719" name="Google Shape;1719;p99"/>
          <p:cNvGrpSpPr/>
          <p:nvPr/>
        </p:nvGrpSpPr>
        <p:grpSpPr>
          <a:xfrm>
            <a:off x="9738259" y="644528"/>
            <a:ext cx="961824" cy="962014"/>
            <a:chOff x="4611260" y="4192636"/>
            <a:chExt cx="2206282" cy="2206718"/>
          </a:xfrm>
        </p:grpSpPr>
        <p:sp>
          <p:nvSpPr>
            <p:cNvPr id="1720" name="Google Shape;1720;p99"/>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99"/>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2" name="Google Shape;1722;p99"/>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3" name="Google Shape;1723;p99"/>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99"/>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5" name="Google Shape;1725;p99"/>
          <p:cNvGrpSpPr/>
          <p:nvPr/>
        </p:nvGrpSpPr>
        <p:grpSpPr>
          <a:xfrm>
            <a:off x="9959800" y="1179294"/>
            <a:ext cx="520217" cy="386895"/>
            <a:chOff x="5119443" y="5419311"/>
            <a:chExt cx="1193302" cy="887480"/>
          </a:xfrm>
        </p:grpSpPr>
        <p:sp>
          <p:nvSpPr>
            <p:cNvPr id="1726" name="Google Shape;1726;p99"/>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99"/>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8" name="Google Shape;1728;p99"/>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9" name="Google Shape;1729;p99"/>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