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69"/>
  </p:notesMasterIdLst>
  <p:sldIdLst>
    <p:sldId id="4286" r:id="rId2"/>
    <p:sldId id="4306" r:id="rId3"/>
    <p:sldId id="4354" r:id="rId4"/>
    <p:sldId id="4319" r:id="rId5"/>
    <p:sldId id="4411" r:id="rId6"/>
    <p:sldId id="4322" r:id="rId7"/>
    <p:sldId id="4350" r:id="rId8"/>
    <p:sldId id="4345" r:id="rId9"/>
    <p:sldId id="4352" r:id="rId10"/>
    <p:sldId id="4353" r:id="rId11"/>
    <p:sldId id="4351" r:id="rId12"/>
    <p:sldId id="4358" r:id="rId13"/>
    <p:sldId id="4355" r:id="rId14"/>
    <p:sldId id="4356" r:id="rId15"/>
    <p:sldId id="4357" r:id="rId16"/>
    <p:sldId id="4359" r:id="rId17"/>
    <p:sldId id="4300" r:id="rId18"/>
    <p:sldId id="4361" r:id="rId19"/>
    <p:sldId id="4362" r:id="rId20"/>
    <p:sldId id="4363" r:id="rId21"/>
    <p:sldId id="4412" r:id="rId22"/>
    <p:sldId id="4364" r:id="rId23"/>
    <p:sldId id="4365" r:id="rId24"/>
    <p:sldId id="4366" r:id="rId25"/>
    <p:sldId id="4367" r:id="rId26"/>
    <p:sldId id="4405" r:id="rId27"/>
    <p:sldId id="4368" r:id="rId28"/>
    <p:sldId id="4370" r:id="rId29"/>
    <p:sldId id="4371" r:id="rId30"/>
    <p:sldId id="4410" r:id="rId31"/>
    <p:sldId id="4372" r:id="rId32"/>
    <p:sldId id="4373" r:id="rId33"/>
    <p:sldId id="4374" r:id="rId34"/>
    <p:sldId id="4375" r:id="rId35"/>
    <p:sldId id="4376" r:id="rId36"/>
    <p:sldId id="4377" r:id="rId37"/>
    <p:sldId id="4379" r:id="rId38"/>
    <p:sldId id="4380" r:id="rId39"/>
    <p:sldId id="4381" r:id="rId40"/>
    <p:sldId id="4382" r:id="rId41"/>
    <p:sldId id="4409" r:id="rId42"/>
    <p:sldId id="4383" r:id="rId43"/>
    <p:sldId id="4384" r:id="rId44"/>
    <p:sldId id="4385" r:id="rId45"/>
    <p:sldId id="4386" r:id="rId46"/>
    <p:sldId id="4415" r:id="rId47"/>
    <p:sldId id="4387" r:id="rId48"/>
    <p:sldId id="4388" r:id="rId49"/>
    <p:sldId id="4414" r:id="rId50"/>
    <p:sldId id="4390" r:id="rId51"/>
    <p:sldId id="4394" r:id="rId52"/>
    <p:sldId id="4391" r:id="rId53"/>
    <p:sldId id="4392" r:id="rId54"/>
    <p:sldId id="4413" r:id="rId55"/>
    <p:sldId id="4400" r:id="rId56"/>
    <p:sldId id="4395" r:id="rId57"/>
    <p:sldId id="4396" r:id="rId58"/>
    <p:sldId id="4397" r:id="rId59"/>
    <p:sldId id="4398" r:id="rId60"/>
    <p:sldId id="4399" r:id="rId61"/>
    <p:sldId id="4401" r:id="rId62"/>
    <p:sldId id="4402" r:id="rId63"/>
    <p:sldId id="4403" r:id="rId64"/>
    <p:sldId id="4404" r:id="rId65"/>
    <p:sldId id="4407" r:id="rId66"/>
    <p:sldId id="4406" r:id="rId67"/>
    <p:sldId id="4360"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A116"/>
    <a:srgbClr val="296B5F"/>
    <a:srgbClr val="424242"/>
    <a:srgbClr val="87AF3F"/>
    <a:srgbClr val="086575"/>
    <a:srgbClr val="E25684"/>
    <a:srgbClr val="F1983D"/>
    <a:srgbClr val="ECECEC"/>
    <a:srgbClr val="F790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0" autoAdjust="0"/>
    <p:restoredTop sz="86413" autoAdjust="0"/>
  </p:normalViewPr>
  <p:slideViewPr>
    <p:cSldViewPr snapToGrid="0" snapToObjects="1">
      <p:cViewPr varScale="1">
        <p:scale>
          <a:sx n="72" d="100"/>
          <a:sy n="72" d="100"/>
        </p:scale>
        <p:origin x="1118"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D53747-B7B9-4D9F-A818-87A382EB4C51}" type="doc">
      <dgm:prSet loTypeId="urn:microsoft.com/office/officeart/2005/8/layout/pyramid1" loCatId="pyramid" qsTypeId="urn:microsoft.com/office/officeart/2005/8/quickstyle/simple1" qsCatId="simple" csTypeId="urn:microsoft.com/office/officeart/2005/8/colors/accent1_2" csCatId="accent1" phldr="1"/>
      <dgm:spPr/>
    </dgm:pt>
    <dgm:pt modelId="{8A948607-6D48-47EB-B0F1-4D0C6D57DBBF}">
      <dgm:prSet phldrT="[Text]" custT="1"/>
      <dgm:spPr>
        <a:solidFill>
          <a:srgbClr val="E8A116"/>
        </a:solidFill>
      </dgm:spPr>
      <dgm:t>
        <a:bodyPr/>
        <a:lstStyle/>
        <a:p>
          <a:endParaRPr lang="en-US" sz="2700" dirty="0">
            <a:solidFill>
              <a:schemeClr val="bg1"/>
            </a:solidFill>
          </a:endParaRPr>
        </a:p>
        <a:p>
          <a:r>
            <a:rPr lang="en-US" sz="2700" dirty="0">
              <a:solidFill>
                <a:schemeClr val="bg1"/>
              </a:solidFill>
            </a:rPr>
            <a:t>Aim</a:t>
          </a:r>
        </a:p>
      </dgm:t>
    </dgm:pt>
    <dgm:pt modelId="{314A1479-4B7E-4AC9-B797-C9C26DC2716D}" type="parTrans" cxnId="{995FD5BA-F244-481B-9B9E-3A7AF554489A}">
      <dgm:prSet/>
      <dgm:spPr/>
      <dgm:t>
        <a:bodyPr/>
        <a:lstStyle/>
        <a:p>
          <a:endParaRPr lang="en-US" sz="3800" dirty="0">
            <a:solidFill>
              <a:schemeClr val="bg1"/>
            </a:solidFill>
          </a:endParaRPr>
        </a:p>
      </dgm:t>
    </dgm:pt>
    <dgm:pt modelId="{3879D084-3C31-4B4D-814C-196750BB421D}" type="sibTrans" cxnId="{995FD5BA-F244-481B-9B9E-3A7AF554489A}">
      <dgm:prSet/>
      <dgm:spPr/>
      <dgm:t>
        <a:bodyPr/>
        <a:lstStyle/>
        <a:p>
          <a:endParaRPr lang="en-US" sz="3800" dirty="0">
            <a:solidFill>
              <a:schemeClr val="bg1"/>
            </a:solidFill>
          </a:endParaRPr>
        </a:p>
      </dgm:t>
    </dgm:pt>
    <dgm:pt modelId="{24C55B2C-1DC4-4AB1-B878-36C9B491B153}">
      <dgm:prSet phldrT="[Text]" custT="1"/>
      <dgm:spPr>
        <a:solidFill>
          <a:srgbClr val="296B5F"/>
        </a:solidFill>
      </dgm:spPr>
      <dgm:t>
        <a:bodyPr/>
        <a:lstStyle/>
        <a:p>
          <a:r>
            <a:rPr lang="en-US" sz="2700" dirty="0">
              <a:solidFill>
                <a:schemeClr val="bg1"/>
              </a:solidFill>
            </a:rPr>
            <a:t>Goals</a:t>
          </a:r>
        </a:p>
      </dgm:t>
    </dgm:pt>
    <dgm:pt modelId="{583627E9-5582-4662-AE5C-85450E4C444B}" type="parTrans" cxnId="{3E5B9359-B282-4C9E-96E9-EDBE3EB422F8}">
      <dgm:prSet/>
      <dgm:spPr/>
      <dgm:t>
        <a:bodyPr/>
        <a:lstStyle/>
        <a:p>
          <a:endParaRPr lang="en-US" sz="3800" dirty="0">
            <a:solidFill>
              <a:schemeClr val="bg1"/>
            </a:solidFill>
          </a:endParaRPr>
        </a:p>
      </dgm:t>
    </dgm:pt>
    <dgm:pt modelId="{1FEDD672-9C47-4BA0-A2F7-457C0CCAF9AD}" type="sibTrans" cxnId="{3E5B9359-B282-4C9E-96E9-EDBE3EB422F8}">
      <dgm:prSet/>
      <dgm:spPr/>
      <dgm:t>
        <a:bodyPr/>
        <a:lstStyle/>
        <a:p>
          <a:endParaRPr lang="en-US" sz="3800" dirty="0">
            <a:solidFill>
              <a:schemeClr val="bg1"/>
            </a:solidFill>
          </a:endParaRPr>
        </a:p>
      </dgm:t>
    </dgm:pt>
    <dgm:pt modelId="{5A9FE26A-16DF-4173-A18F-7543E79A44AD}">
      <dgm:prSet phldrT="[Text]" custT="1"/>
      <dgm:spPr>
        <a:solidFill>
          <a:srgbClr val="E8A116"/>
        </a:solidFill>
      </dgm:spPr>
      <dgm:t>
        <a:bodyPr/>
        <a:lstStyle/>
        <a:p>
          <a:r>
            <a:rPr lang="en-US" sz="2700" dirty="0">
              <a:solidFill>
                <a:schemeClr val="bg1"/>
              </a:solidFill>
            </a:rPr>
            <a:t>Objectives</a:t>
          </a:r>
        </a:p>
      </dgm:t>
    </dgm:pt>
    <dgm:pt modelId="{B2BDD6E5-683C-4EC5-AF4A-A303E444479D}" type="parTrans" cxnId="{A0373087-9C73-448C-AE3F-4A376FC677F1}">
      <dgm:prSet/>
      <dgm:spPr/>
      <dgm:t>
        <a:bodyPr/>
        <a:lstStyle/>
        <a:p>
          <a:endParaRPr lang="en-US" sz="3800" dirty="0">
            <a:solidFill>
              <a:schemeClr val="bg1"/>
            </a:solidFill>
          </a:endParaRPr>
        </a:p>
      </dgm:t>
    </dgm:pt>
    <dgm:pt modelId="{A4CBBA71-4DBC-4E43-A6B7-773730D04903}" type="sibTrans" cxnId="{A0373087-9C73-448C-AE3F-4A376FC677F1}">
      <dgm:prSet/>
      <dgm:spPr/>
      <dgm:t>
        <a:bodyPr/>
        <a:lstStyle/>
        <a:p>
          <a:endParaRPr lang="en-US" sz="3800" dirty="0">
            <a:solidFill>
              <a:schemeClr val="bg1"/>
            </a:solidFill>
          </a:endParaRPr>
        </a:p>
      </dgm:t>
    </dgm:pt>
    <dgm:pt modelId="{A539EA28-2557-4532-9161-3A4BCA6BCE4E}">
      <dgm:prSet phldrT="[Text]" custT="1"/>
      <dgm:spPr>
        <a:solidFill>
          <a:srgbClr val="296B5F"/>
        </a:solidFill>
      </dgm:spPr>
      <dgm:t>
        <a:bodyPr/>
        <a:lstStyle/>
        <a:p>
          <a:r>
            <a:rPr lang="en-US" sz="2700" dirty="0">
              <a:solidFill>
                <a:schemeClr val="bg1"/>
              </a:solidFill>
            </a:rPr>
            <a:t>Syllabus</a:t>
          </a:r>
        </a:p>
      </dgm:t>
    </dgm:pt>
    <dgm:pt modelId="{0646A875-D230-4690-8C1A-A84CCC9A9DF2}" type="parTrans" cxnId="{ABFA3E83-C314-448D-BF47-089CBC7F1427}">
      <dgm:prSet/>
      <dgm:spPr/>
      <dgm:t>
        <a:bodyPr/>
        <a:lstStyle/>
        <a:p>
          <a:endParaRPr lang="en-US" sz="3800" dirty="0">
            <a:solidFill>
              <a:schemeClr val="bg1"/>
            </a:solidFill>
          </a:endParaRPr>
        </a:p>
      </dgm:t>
    </dgm:pt>
    <dgm:pt modelId="{328E6996-7A3B-4719-B71E-EC8DCE52B9A6}" type="sibTrans" cxnId="{ABFA3E83-C314-448D-BF47-089CBC7F1427}">
      <dgm:prSet/>
      <dgm:spPr/>
      <dgm:t>
        <a:bodyPr/>
        <a:lstStyle/>
        <a:p>
          <a:endParaRPr lang="en-US" sz="3800" dirty="0">
            <a:solidFill>
              <a:schemeClr val="bg1"/>
            </a:solidFill>
          </a:endParaRPr>
        </a:p>
      </dgm:t>
    </dgm:pt>
    <dgm:pt modelId="{487EB344-DF72-43D5-99DC-20C0774A9631}" type="pres">
      <dgm:prSet presAssocID="{C8D53747-B7B9-4D9F-A818-87A382EB4C51}" presName="Name0" presStyleCnt="0">
        <dgm:presLayoutVars>
          <dgm:dir/>
          <dgm:animLvl val="lvl"/>
          <dgm:resizeHandles val="exact"/>
        </dgm:presLayoutVars>
      </dgm:prSet>
      <dgm:spPr/>
    </dgm:pt>
    <dgm:pt modelId="{69FACC96-9BE5-4898-9423-117FBAE40049}" type="pres">
      <dgm:prSet presAssocID="{8A948607-6D48-47EB-B0F1-4D0C6D57DBBF}" presName="Name8" presStyleCnt="0"/>
      <dgm:spPr/>
    </dgm:pt>
    <dgm:pt modelId="{EAFF62C4-095C-4BA5-8606-4DC5843FF4DF}" type="pres">
      <dgm:prSet presAssocID="{8A948607-6D48-47EB-B0F1-4D0C6D57DBBF}" presName="level" presStyleLbl="node1" presStyleIdx="0" presStyleCnt="4">
        <dgm:presLayoutVars>
          <dgm:chMax val="1"/>
          <dgm:bulletEnabled val="1"/>
        </dgm:presLayoutVars>
      </dgm:prSet>
      <dgm:spPr/>
    </dgm:pt>
    <dgm:pt modelId="{EBBEC95C-C73E-492A-B45A-F404C948CA8C}" type="pres">
      <dgm:prSet presAssocID="{8A948607-6D48-47EB-B0F1-4D0C6D57DBBF}" presName="levelTx" presStyleLbl="revTx" presStyleIdx="0" presStyleCnt="0">
        <dgm:presLayoutVars>
          <dgm:chMax val="1"/>
          <dgm:bulletEnabled val="1"/>
        </dgm:presLayoutVars>
      </dgm:prSet>
      <dgm:spPr/>
    </dgm:pt>
    <dgm:pt modelId="{ECAD3099-861E-42C0-959A-F11ADF00FA00}" type="pres">
      <dgm:prSet presAssocID="{24C55B2C-1DC4-4AB1-B878-36C9B491B153}" presName="Name8" presStyleCnt="0"/>
      <dgm:spPr/>
    </dgm:pt>
    <dgm:pt modelId="{F2129EA0-0E1F-40ED-BB3E-EBEE89FA18EF}" type="pres">
      <dgm:prSet presAssocID="{24C55B2C-1DC4-4AB1-B878-36C9B491B153}" presName="level" presStyleLbl="node1" presStyleIdx="1" presStyleCnt="4">
        <dgm:presLayoutVars>
          <dgm:chMax val="1"/>
          <dgm:bulletEnabled val="1"/>
        </dgm:presLayoutVars>
      </dgm:prSet>
      <dgm:spPr/>
    </dgm:pt>
    <dgm:pt modelId="{A7BE13F0-DC2E-4CF9-9484-4A8CD1E6D10F}" type="pres">
      <dgm:prSet presAssocID="{24C55B2C-1DC4-4AB1-B878-36C9B491B153}" presName="levelTx" presStyleLbl="revTx" presStyleIdx="0" presStyleCnt="0">
        <dgm:presLayoutVars>
          <dgm:chMax val="1"/>
          <dgm:bulletEnabled val="1"/>
        </dgm:presLayoutVars>
      </dgm:prSet>
      <dgm:spPr/>
    </dgm:pt>
    <dgm:pt modelId="{0D915AEA-E602-4AD8-AA33-62D7D8E0914C}" type="pres">
      <dgm:prSet presAssocID="{5A9FE26A-16DF-4173-A18F-7543E79A44AD}" presName="Name8" presStyleCnt="0"/>
      <dgm:spPr/>
    </dgm:pt>
    <dgm:pt modelId="{5A1756E3-2E07-4F28-AC81-705E58343D57}" type="pres">
      <dgm:prSet presAssocID="{5A9FE26A-16DF-4173-A18F-7543E79A44AD}" presName="level" presStyleLbl="node1" presStyleIdx="2" presStyleCnt="4">
        <dgm:presLayoutVars>
          <dgm:chMax val="1"/>
          <dgm:bulletEnabled val="1"/>
        </dgm:presLayoutVars>
      </dgm:prSet>
      <dgm:spPr/>
    </dgm:pt>
    <dgm:pt modelId="{8181924D-E2A4-44BB-8381-9D0584205D4F}" type="pres">
      <dgm:prSet presAssocID="{5A9FE26A-16DF-4173-A18F-7543E79A44AD}" presName="levelTx" presStyleLbl="revTx" presStyleIdx="0" presStyleCnt="0">
        <dgm:presLayoutVars>
          <dgm:chMax val="1"/>
          <dgm:bulletEnabled val="1"/>
        </dgm:presLayoutVars>
      </dgm:prSet>
      <dgm:spPr/>
    </dgm:pt>
    <dgm:pt modelId="{3C82079B-BBE6-459A-B0FD-EBE78829881E}" type="pres">
      <dgm:prSet presAssocID="{A539EA28-2557-4532-9161-3A4BCA6BCE4E}" presName="Name8" presStyleCnt="0"/>
      <dgm:spPr/>
    </dgm:pt>
    <dgm:pt modelId="{15D0528D-150D-47ED-AC6D-57D43EF6B4F3}" type="pres">
      <dgm:prSet presAssocID="{A539EA28-2557-4532-9161-3A4BCA6BCE4E}" presName="level" presStyleLbl="node1" presStyleIdx="3" presStyleCnt="4" custLinFactNeighborX="1292" custLinFactNeighborY="31811">
        <dgm:presLayoutVars>
          <dgm:chMax val="1"/>
          <dgm:bulletEnabled val="1"/>
        </dgm:presLayoutVars>
      </dgm:prSet>
      <dgm:spPr/>
    </dgm:pt>
    <dgm:pt modelId="{3435B45D-B98D-4C15-BA2E-1586F4274A9D}" type="pres">
      <dgm:prSet presAssocID="{A539EA28-2557-4532-9161-3A4BCA6BCE4E}" presName="levelTx" presStyleLbl="revTx" presStyleIdx="0" presStyleCnt="0">
        <dgm:presLayoutVars>
          <dgm:chMax val="1"/>
          <dgm:bulletEnabled val="1"/>
        </dgm:presLayoutVars>
      </dgm:prSet>
      <dgm:spPr/>
    </dgm:pt>
  </dgm:ptLst>
  <dgm:cxnLst>
    <dgm:cxn modelId="{1A43E822-7D07-4644-895F-08E6AA4CC697}" type="presOf" srcId="{8A948607-6D48-47EB-B0F1-4D0C6D57DBBF}" destId="{EBBEC95C-C73E-492A-B45A-F404C948CA8C}" srcOrd="1" destOrd="0" presId="urn:microsoft.com/office/officeart/2005/8/layout/pyramid1"/>
    <dgm:cxn modelId="{AAE20534-C3BA-42ED-9D8A-850E6C31E94A}" type="presOf" srcId="{A539EA28-2557-4532-9161-3A4BCA6BCE4E}" destId="{15D0528D-150D-47ED-AC6D-57D43EF6B4F3}" srcOrd="0" destOrd="0" presId="urn:microsoft.com/office/officeart/2005/8/layout/pyramid1"/>
    <dgm:cxn modelId="{4A8D953B-ADCC-412A-8D0E-EB8B7BF2A6C7}" type="presOf" srcId="{A539EA28-2557-4532-9161-3A4BCA6BCE4E}" destId="{3435B45D-B98D-4C15-BA2E-1586F4274A9D}" srcOrd="1" destOrd="0" presId="urn:microsoft.com/office/officeart/2005/8/layout/pyramid1"/>
    <dgm:cxn modelId="{29630E6F-A61F-4911-A365-59D5F651503B}" type="presOf" srcId="{24C55B2C-1DC4-4AB1-B878-36C9B491B153}" destId="{A7BE13F0-DC2E-4CF9-9484-4A8CD1E6D10F}" srcOrd="1" destOrd="0" presId="urn:microsoft.com/office/officeart/2005/8/layout/pyramid1"/>
    <dgm:cxn modelId="{2604C970-F0E0-451F-B093-C089683668B5}" type="presOf" srcId="{5A9FE26A-16DF-4173-A18F-7543E79A44AD}" destId="{8181924D-E2A4-44BB-8381-9D0584205D4F}" srcOrd="1" destOrd="0" presId="urn:microsoft.com/office/officeart/2005/8/layout/pyramid1"/>
    <dgm:cxn modelId="{3E5B9359-B282-4C9E-96E9-EDBE3EB422F8}" srcId="{C8D53747-B7B9-4D9F-A818-87A382EB4C51}" destId="{24C55B2C-1DC4-4AB1-B878-36C9B491B153}" srcOrd="1" destOrd="0" parTransId="{583627E9-5582-4662-AE5C-85450E4C444B}" sibTransId="{1FEDD672-9C47-4BA0-A2F7-457C0CCAF9AD}"/>
    <dgm:cxn modelId="{ABFA3E83-C314-448D-BF47-089CBC7F1427}" srcId="{C8D53747-B7B9-4D9F-A818-87A382EB4C51}" destId="{A539EA28-2557-4532-9161-3A4BCA6BCE4E}" srcOrd="3" destOrd="0" parTransId="{0646A875-D230-4690-8C1A-A84CCC9A9DF2}" sibTransId="{328E6996-7A3B-4719-B71E-EC8DCE52B9A6}"/>
    <dgm:cxn modelId="{CC175784-FC0F-415C-9227-BD26C022FE5F}" type="presOf" srcId="{5A9FE26A-16DF-4173-A18F-7543E79A44AD}" destId="{5A1756E3-2E07-4F28-AC81-705E58343D57}" srcOrd="0" destOrd="0" presId="urn:microsoft.com/office/officeart/2005/8/layout/pyramid1"/>
    <dgm:cxn modelId="{A0373087-9C73-448C-AE3F-4A376FC677F1}" srcId="{C8D53747-B7B9-4D9F-A818-87A382EB4C51}" destId="{5A9FE26A-16DF-4173-A18F-7543E79A44AD}" srcOrd="2" destOrd="0" parTransId="{B2BDD6E5-683C-4EC5-AF4A-A303E444479D}" sibTransId="{A4CBBA71-4DBC-4E43-A6B7-773730D04903}"/>
    <dgm:cxn modelId="{995FD5BA-F244-481B-9B9E-3A7AF554489A}" srcId="{C8D53747-B7B9-4D9F-A818-87A382EB4C51}" destId="{8A948607-6D48-47EB-B0F1-4D0C6D57DBBF}" srcOrd="0" destOrd="0" parTransId="{314A1479-4B7E-4AC9-B797-C9C26DC2716D}" sibTransId="{3879D084-3C31-4B4D-814C-196750BB421D}"/>
    <dgm:cxn modelId="{3CABADBF-0FA0-496D-A563-C2515109CFD7}" type="presOf" srcId="{C8D53747-B7B9-4D9F-A818-87A382EB4C51}" destId="{487EB344-DF72-43D5-99DC-20C0774A9631}" srcOrd="0" destOrd="0" presId="urn:microsoft.com/office/officeart/2005/8/layout/pyramid1"/>
    <dgm:cxn modelId="{EB8B89D0-D54C-43E1-BC26-F016C33204A0}" type="presOf" srcId="{8A948607-6D48-47EB-B0F1-4D0C6D57DBBF}" destId="{EAFF62C4-095C-4BA5-8606-4DC5843FF4DF}" srcOrd="0" destOrd="0" presId="urn:microsoft.com/office/officeart/2005/8/layout/pyramid1"/>
    <dgm:cxn modelId="{BD9226DD-ECB7-4EAA-9DF6-613B29D5BAED}" type="presOf" srcId="{24C55B2C-1DC4-4AB1-B878-36C9B491B153}" destId="{F2129EA0-0E1F-40ED-BB3E-EBEE89FA18EF}" srcOrd="0" destOrd="0" presId="urn:microsoft.com/office/officeart/2005/8/layout/pyramid1"/>
    <dgm:cxn modelId="{115056AC-EE1A-40F4-8076-32C5F24FACD7}" type="presParOf" srcId="{487EB344-DF72-43D5-99DC-20C0774A9631}" destId="{69FACC96-9BE5-4898-9423-117FBAE40049}" srcOrd="0" destOrd="0" presId="urn:microsoft.com/office/officeart/2005/8/layout/pyramid1"/>
    <dgm:cxn modelId="{2357AC8A-18E3-444E-9E34-4AB6AA16BE99}" type="presParOf" srcId="{69FACC96-9BE5-4898-9423-117FBAE40049}" destId="{EAFF62C4-095C-4BA5-8606-4DC5843FF4DF}" srcOrd="0" destOrd="0" presId="urn:microsoft.com/office/officeart/2005/8/layout/pyramid1"/>
    <dgm:cxn modelId="{025D8E06-DAF5-4692-88E8-8D20E747F66E}" type="presParOf" srcId="{69FACC96-9BE5-4898-9423-117FBAE40049}" destId="{EBBEC95C-C73E-492A-B45A-F404C948CA8C}" srcOrd="1" destOrd="0" presId="urn:microsoft.com/office/officeart/2005/8/layout/pyramid1"/>
    <dgm:cxn modelId="{E2750ED2-712C-4194-B2DD-2BC98C552D24}" type="presParOf" srcId="{487EB344-DF72-43D5-99DC-20C0774A9631}" destId="{ECAD3099-861E-42C0-959A-F11ADF00FA00}" srcOrd="1" destOrd="0" presId="urn:microsoft.com/office/officeart/2005/8/layout/pyramid1"/>
    <dgm:cxn modelId="{C8BAC383-FBAD-4B08-8433-0B6429066B05}" type="presParOf" srcId="{ECAD3099-861E-42C0-959A-F11ADF00FA00}" destId="{F2129EA0-0E1F-40ED-BB3E-EBEE89FA18EF}" srcOrd="0" destOrd="0" presId="urn:microsoft.com/office/officeart/2005/8/layout/pyramid1"/>
    <dgm:cxn modelId="{78EC41E8-9E74-48C9-AB23-CDA93E563A89}" type="presParOf" srcId="{ECAD3099-861E-42C0-959A-F11ADF00FA00}" destId="{A7BE13F0-DC2E-4CF9-9484-4A8CD1E6D10F}" srcOrd="1" destOrd="0" presId="urn:microsoft.com/office/officeart/2005/8/layout/pyramid1"/>
    <dgm:cxn modelId="{634A0641-ED33-4A27-BEC1-3A7AE2FFC426}" type="presParOf" srcId="{487EB344-DF72-43D5-99DC-20C0774A9631}" destId="{0D915AEA-E602-4AD8-AA33-62D7D8E0914C}" srcOrd="2" destOrd="0" presId="urn:microsoft.com/office/officeart/2005/8/layout/pyramid1"/>
    <dgm:cxn modelId="{874C396B-1671-41F2-953D-1CFF3A26B7E7}" type="presParOf" srcId="{0D915AEA-E602-4AD8-AA33-62D7D8E0914C}" destId="{5A1756E3-2E07-4F28-AC81-705E58343D57}" srcOrd="0" destOrd="0" presId="urn:microsoft.com/office/officeart/2005/8/layout/pyramid1"/>
    <dgm:cxn modelId="{3045A5B5-1451-452C-8E81-11D861FB59BE}" type="presParOf" srcId="{0D915AEA-E602-4AD8-AA33-62D7D8E0914C}" destId="{8181924D-E2A4-44BB-8381-9D0584205D4F}" srcOrd="1" destOrd="0" presId="urn:microsoft.com/office/officeart/2005/8/layout/pyramid1"/>
    <dgm:cxn modelId="{6EA1DD2F-DDD6-48FF-91E7-FA639E6354F8}" type="presParOf" srcId="{487EB344-DF72-43D5-99DC-20C0774A9631}" destId="{3C82079B-BBE6-459A-B0FD-EBE78829881E}" srcOrd="3" destOrd="0" presId="urn:microsoft.com/office/officeart/2005/8/layout/pyramid1"/>
    <dgm:cxn modelId="{43EB35FE-A35B-4B01-8832-5C0ABA9296E1}" type="presParOf" srcId="{3C82079B-BBE6-459A-B0FD-EBE78829881E}" destId="{15D0528D-150D-47ED-AC6D-57D43EF6B4F3}" srcOrd="0" destOrd="0" presId="urn:microsoft.com/office/officeart/2005/8/layout/pyramid1"/>
    <dgm:cxn modelId="{A3D32E86-E0A9-42B2-8CA7-32F8B54AF978}" type="presParOf" srcId="{3C82079B-BBE6-459A-B0FD-EBE78829881E}" destId="{3435B45D-B98D-4C15-BA2E-1586F4274A9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F62C4-095C-4BA5-8606-4DC5843FF4DF}">
      <dsp:nvSpPr>
        <dsp:cNvPr id="0" name=""/>
        <dsp:cNvSpPr/>
      </dsp:nvSpPr>
      <dsp:spPr>
        <a:xfrm>
          <a:off x="1642777" y="0"/>
          <a:ext cx="1095185" cy="1305186"/>
        </a:xfrm>
        <a:prstGeom prst="trapezoid">
          <a:avLst>
            <a:gd name="adj" fmla="val 50000"/>
          </a:avLst>
        </a:prstGeom>
        <a:solidFill>
          <a:srgbClr val="E8A1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solidFill>
              <a:schemeClr val="bg1"/>
            </a:solidFill>
          </a:endParaRPr>
        </a:p>
        <a:p>
          <a:pPr marL="0" lvl="0" indent="0" algn="ctr" defTabSz="1200150">
            <a:lnSpc>
              <a:spcPct val="90000"/>
            </a:lnSpc>
            <a:spcBef>
              <a:spcPct val="0"/>
            </a:spcBef>
            <a:spcAft>
              <a:spcPct val="35000"/>
            </a:spcAft>
            <a:buNone/>
          </a:pPr>
          <a:r>
            <a:rPr lang="en-US" sz="2700" kern="1200" dirty="0">
              <a:solidFill>
                <a:schemeClr val="bg1"/>
              </a:solidFill>
            </a:rPr>
            <a:t>Aim</a:t>
          </a:r>
        </a:p>
      </dsp:txBody>
      <dsp:txXfrm>
        <a:off x="1642777" y="0"/>
        <a:ext cx="1095185" cy="1305186"/>
      </dsp:txXfrm>
    </dsp:sp>
    <dsp:sp modelId="{F2129EA0-0E1F-40ED-BB3E-EBEE89FA18EF}">
      <dsp:nvSpPr>
        <dsp:cNvPr id="0" name=""/>
        <dsp:cNvSpPr/>
      </dsp:nvSpPr>
      <dsp:spPr>
        <a:xfrm>
          <a:off x="1095185" y="1305186"/>
          <a:ext cx="2190370" cy="1305186"/>
        </a:xfrm>
        <a:prstGeom prst="trapezoid">
          <a:avLst>
            <a:gd name="adj" fmla="val 41955"/>
          </a:avLst>
        </a:prstGeom>
        <a:solidFill>
          <a:srgbClr val="296B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rPr>
            <a:t>Goals</a:t>
          </a:r>
        </a:p>
      </dsp:txBody>
      <dsp:txXfrm>
        <a:off x="1478499" y="1305186"/>
        <a:ext cx="1423740" cy="1305186"/>
      </dsp:txXfrm>
    </dsp:sp>
    <dsp:sp modelId="{5A1756E3-2E07-4F28-AC81-705E58343D57}">
      <dsp:nvSpPr>
        <dsp:cNvPr id="0" name=""/>
        <dsp:cNvSpPr/>
      </dsp:nvSpPr>
      <dsp:spPr>
        <a:xfrm>
          <a:off x="547592" y="2610373"/>
          <a:ext cx="3285555" cy="1305186"/>
        </a:xfrm>
        <a:prstGeom prst="trapezoid">
          <a:avLst>
            <a:gd name="adj" fmla="val 41955"/>
          </a:avLst>
        </a:prstGeom>
        <a:solidFill>
          <a:srgbClr val="E8A1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rPr>
            <a:t>Objectives</a:t>
          </a:r>
        </a:p>
      </dsp:txBody>
      <dsp:txXfrm>
        <a:off x="1122564" y="2610373"/>
        <a:ext cx="2135610" cy="1305186"/>
      </dsp:txXfrm>
    </dsp:sp>
    <dsp:sp modelId="{15D0528D-150D-47ED-AC6D-57D43EF6B4F3}">
      <dsp:nvSpPr>
        <dsp:cNvPr id="0" name=""/>
        <dsp:cNvSpPr/>
      </dsp:nvSpPr>
      <dsp:spPr>
        <a:xfrm>
          <a:off x="0" y="3915559"/>
          <a:ext cx="4380740" cy="1305186"/>
        </a:xfrm>
        <a:prstGeom prst="trapezoid">
          <a:avLst>
            <a:gd name="adj" fmla="val 41955"/>
          </a:avLst>
        </a:prstGeom>
        <a:solidFill>
          <a:srgbClr val="296B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rPr>
            <a:t>Syllabus</a:t>
          </a:r>
        </a:p>
      </dsp:txBody>
      <dsp:txXfrm>
        <a:off x="766629" y="3915559"/>
        <a:ext cx="2847481" cy="130518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ultureplusconsulting.com/2015/06/19/explaining-affinity-bia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dirty="0"/>
              <a:t>Tillidskreds:</a:t>
            </a:r>
            <a:r>
              <a:rPr lang="en-IE" baseline="0" dirty="0"/>
              <a:t> </a:t>
            </a:r>
            <a:r>
              <a:rPr lang="en-IE" dirty="0"/>
              <a:t>Kilde: https://cultureplusconsulting.com/2018/08/16/a-ha-activities-for-unconscious-bias-training/</a:t>
            </a:r>
          </a:p>
          <a:p>
            <a:pPr algn="l" rtl="0"/>
            <a:r>
              <a:rPr lang="en-IE" sz="1200" b="1" i="0" u="none" strike="noStrike" cap="none" dirty="0">
                <a:solidFill>
                  <a:schemeClr val="dk1"/>
                </a:solidFill>
                <a:effectLst/>
                <a:latin typeface="Calibri"/>
                <a:ea typeface="Calibri"/>
                <a:cs typeface="Calibri"/>
                <a:sym typeface="Calibri"/>
              </a:rPr>
              <a:t>(iv) Tillidskredsen</a:t>
            </a:r>
            <a:endParaRPr lang="en-IE" sz="1200" b="0" i="0" u="none" strike="noStrike" cap="none" dirty="0">
              <a:solidFill>
                <a:schemeClr val="dk1"/>
              </a:solidFill>
              <a:effectLst/>
              <a:latin typeface="Calibri"/>
              <a:ea typeface="Calibri"/>
              <a:cs typeface="Calibri"/>
              <a:sym typeface="Calibri"/>
            </a:endParaRPr>
          </a:p>
          <a:p>
            <a:pPr algn="l" rtl="0"/>
            <a:r>
              <a:rPr lang="en-IE" sz="1200" b="0" i="0" u="none" strike="noStrike" cap="none" dirty="0">
                <a:solidFill>
                  <a:schemeClr val="dk1"/>
                </a:solidFill>
                <a:effectLst/>
                <a:latin typeface="Calibri"/>
                <a:ea typeface="Calibri"/>
                <a:cs typeface="Calibri"/>
                <a:sym typeface="Calibri"/>
              </a:rPr>
              <a:t>Circle of Trust er en kraftfuld øvelse til at demonstrere effekten af ​​affinitetsbias. I denne øvelse instrueres deltagerne i at skrive initialerne på seks til ti personer, som de stoler mest på, og som ikke er familiemedlemmer, ned i en kolonne på venstre side af et blankt stykke papir. Facilitatoren læser derefter nogle diversitetsdimensioner op, herunder køn, nationalitet, modersmål, accent, alder, race/etnicitet, professionel baggrund, religion osv., og deltagerne instrueres i at sætte et flueben ud for de medlemmer af deres betroede kreds, der ligner hinanden. i den dimension for dem. For eksempel vil mandlige deltagere sætte et flueben ud for alle mænd i deres betroede seks, hvide deltagere vil sætte et flueben ud for alle hvide individer i deres betroede seks osv. Deltagerne opdager, at deres betroede seks ofte udviser minimal diversitet - for de fleste deltagere, deres indre kredsen omfatter personer med en baggrund, der ligner deres egen.</a:t>
            </a:r>
          </a:p>
          <a:p>
            <a:pPr algn="l" rtl="0"/>
            <a:r>
              <a:rPr lang="en-IE" sz="1200" b="0" i="0" u="none" strike="noStrike" cap="none" dirty="0">
                <a:solidFill>
                  <a:schemeClr val="dk1"/>
                </a:solidFill>
                <a:effectLst/>
                <a:latin typeface="Calibri"/>
                <a:ea typeface="Calibri"/>
                <a:cs typeface="Calibri"/>
                <a:sym typeface="Calibri"/>
              </a:rPr>
              <a:t>Facilitatoren forklarer, at dette</a:t>
            </a:r>
            <a:r>
              <a:rPr lang="en-IE" sz="1200" b="0" i="0" u="none" strike="noStrike" cap="none" dirty="0">
                <a:solidFill>
                  <a:schemeClr val="dk1"/>
                </a:solidFill>
                <a:effectLst/>
                <a:latin typeface="Calibri"/>
                <a:ea typeface="Calibri"/>
                <a:cs typeface="Calibri"/>
                <a:sym typeface="Calibri"/>
                <a:hlinkClick r:id="rId3"/>
              </a:rPr>
              <a:t>tendens eller præference for mennesker som os selv kaldes affinitet eller</a:t>
            </a:r>
            <a:r>
              <a:rPr lang="en-IE" sz="1200" b="0" i="0" u="none" strike="noStrike" cap="none" dirty="0" err="1">
                <a:solidFill>
                  <a:schemeClr val="dk1"/>
                </a:solidFill>
                <a:effectLst/>
                <a:latin typeface="Calibri"/>
                <a:ea typeface="Calibri"/>
                <a:cs typeface="Calibri"/>
                <a:sym typeface="Calibri"/>
                <a:hlinkClick r:id="rId3"/>
              </a:rPr>
              <a:t>indgruppe</a:t>
            </a:r>
            <a:r>
              <a:rPr lang="en-IE" sz="1200" b="0" i="0" u="none" strike="noStrike" cap="none" dirty="0">
                <a:solidFill>
                  <a:schemeClr val="dk1"/>
                </a:solidFill>
                <a:effectLst/>
                <a:latin typeface="Calibri"/>
                <a:ea typeface="Calibri"/>
                <a:cs typeface="Calibri"/>
                <a:sym typeface="Calibri"/>
                <a:hlinkClick r:id="rId3"/>
              </a:rPr>
              <a:t>bias og er velundersøgt</a:t>
            </a:r>
            <a:r>
              <a:rPr lang="en-IE" sz="1200" b="0" i="0" u="none" strike="noStrike" cap="none" dirty="0">
                <a:solidFill>
                  <a:schemeClr val="dk1"/>
                </a:solidFill>
                <a:effectLst/>
                <a:latin typeface="Calibri"/>
                <a:ea typeface="Calibri"/>
                <a:cs typeface="Calibri"/>
                <a:sym typeface="Calibri"/>
              </a:rPr>
              <a:t>.</a:t>
            </a:r>
            <a:r>
              <a:rPr lang="en-IE" sz="1200" b="1" i="0" u="none" strike="noStrike" cap="none" dirty="0">
                <a:solidFill>
                  <a:schemeClr val="dk1"/>
                </a:solidFill>
                <a:effectLst/>
                <a:latin typeface="Calibri"/>
                <a:ea typeface="Calibri"/>
                <a:cs typeface="Calibri"/>
                <a:sym typeface="Calibri"/>
              </a:rPr>
              <a:t>Undersøgelser viser, at folk generelt ikke kun giver større tillid, men også større positiv respekt, samarbejde og empati til</a:t>
            </a:r>
            <a:r>
              <a:rPr lang="en-IE" sz="1200" b="1" i="0" u="none" strike="noStrike" cap="none" dirty="0" err="1">
                <a:solidFill>
                  <a:schemeClr val="dk1"/>
                </a:solidFill>
                <a:effectLst/>
                <a:latin typeface="Calibri"/>
                <a:ea typeface="Calibri"/>
                <a:cs typeface="Calibri"/>
                <a:sym typeface="Calibri"/>
              </a:rPr>
              <a:t>indgruppe</a:t>
            </a:r>
            <a:r>
              <a:rPr lang="en-IE" sz="1200" b="1" i="0" u="none" strike="noStrike" cap="none" dirty="0">
                <a:solidFill>
                  <a:schemeClr val="dk1"/>
                </a:solidFill>
                <a:effectLst/>
                <a:latin typeface="Calibri"/>
                <a:ea typeface="Calibri"/>
                <a:cs typeface="Calibri"/>
                <a:sym typeface="Calibri"/>
              </a:rPr>
              <a:t>medlemmer</a:t>
            </a:r>
            <a:r>
              <a:rPr lang="en-IE" sz="1200" b="0" i="0" u="none" strike="noStrike" cap="none" dirty="0">
                <a:solidFill>
                  <a:schemeClr val="dk1"/>
                </a:solidFill>
                <a:effectLst/>
                <a:latin typeface="Calibri"/>
                <a:ea typeface="Calibri"/>
                <a:cs typeface="Calibri"/>
                <a:sym typeface="Calibri"/>
              </a:rPr>
              <a:t>sammenlignet med udgruppemedlemmer. Denne præference for mennesker som os selv er stort set instinktiv og ubevidst. Affinitetsbias manifesterer sig ikke kun som en præference for</a:t>
            </a:r>
            <a:r>
              <a:rPr lang="en-IE" sz="1200" b="0" i="0" u="none" strike="noStrike" cap="none" dirty="0" err="1">
                <a:solidFill>
                  <a:schemeClr val="dk1"/>
                </a:solidFill>
                <a:effectLst/>
                <a:latin typeface="Calibri"/>
                <a:ea typeface="Calibri"/>
                <a:cs typeface="Calibri"/>
                <a:sym typeface="Calibri"/>
              </a:rPr>
              <a:t>indgruppe</a:t>
            </a:r>
            <a:r>
              <a:rPr lang="en-IE" sz="1200" b="0" i="0" u="none" strike="noStrike" cap="none" dirty="0">
                <a:solidFill>
                  <a:schemeClr val="dk1"/>
                </a:solidFill>
                <a:effectLst/>
                <a:latin typeface="Calibri"/>
                <a:ea typeface="Calibri"/>
                <a:cs typeface="Calibri"/>
                <a:sym typeface="Calibri"/>
              </a:rPr>
              <a:t>medlemmer - men det. For eksempel er vi mere tilbøjelige til at tilbageholde ros eller belønninger fra udgruppemedlemmer.</a:t>
            </a:r>
            <a:r>
              <a:rPr lang="en-IE" sz="1200" b="1" i="0" u="none" strike="noStrike" cap="none" dirty="0">
                <a:solidFill>
                  <a:schemeClr val="dk1"/>
                </a:solidFill>
                <a:effectLst/>
                <a:latin typeface="Calibri"/>
                <a:ea typeface="Calibri"/>
                <a:cs typeface="Calibri"/>
                <a:sym typeface="Calibri"/>
              </a:rPr>
              <a:t>kan også vise sig som en modvilje mod udgruppemedlemmer</a:t>
            </a:r>
            <a:endParaRPr lang="en-IE" sz="1200" b="0" i="0" u="none" strike="noStrike" cap="none" dirty="0">
              <a:solidFill>
                <a:schemeClr val="dk1"/>
              </a:solidFill>
              <a:effectLst/>
              <a:latin typeface="Calibri"/>
              <a:ea typeface="Calibri"/>
              <a:cs typeface="Calibri"/>
              <a:sym typeface="Calibri"/>
            </a:endParaRPr>
          </a:p>
          <a:p>
            <a:pPr algn="l" rtl="0"/>
            <a:r>
              <a:rPr lang="en-IE" sz="1200" b="0" i="0" u="none" strike="noStrike" cap="none" dirty="0">
                <a:solidFill>
                  <a:schemeClr val="dk1"/>
                </a:solidFill>
                <a:effectLst/>
                <a:latin typeface="Calibri"/>
                <a:ea typeface="Calibri"/>
                <a:cs typeface="Calibri"/>
                <a:sym typeface="Calibri"/>
              </a:rPr>
              <a:t>Deltagerne bliver derefter bedt om at</a:t>
            </a:r>
            <a:r>
              <a:rPr lang="en-IE" sz="1200" b="1" i="0" u="none" strike="noStrike" cap="none" dirty="0">
                <a:solidFill>
                  <a:schemeClr val="dk1"/>
                </a:solidFill>
                <a:effectLst/>
                <a:latin typeface="Calibri"/>
                <a:ea typeface="Calibri"/>
                <a:cs typeface="Calibri"/>
                <a:sym typeface="Calibri"/>
              </a:rPr>
              <a:t>overveje konsekvenserne af dette for arbejdspladsen?</a:t>
            </a:r>
            <a:r>
              <a:rPr lang="en-IE" sz="1200" b="0" i="0" u="none" strike="noStrike" cap="none" dirty="0">
                <a:solidFill>
                  <a:schemeClr val="dk1"/>
                </a:solidFill>
                <a:effectLst/>
                <a:latin typeface="Calibri"/>
                <a:ea typeface="Calibri"/>
                <a:cs typeface="Calibri"/>
                <a:sym typeface="Calibri"/>
              </a:rPr>
              <a:t>For eksempel, som ledere, når de tildeler ansvaret for et højt profileret stykke arbejde, hvem overlader de det ansvar til? Facilitatoren foreslår, at deltagerne sandsynligvis vil tilbyde muligheder til de personer, som de stoler mest på. De mennesker, viser det sig, er mennesker, der ligner dem selv. Nu, fordi succes med højt profilerede opgaver er afgørende for at komme frem som leder, fører en tendens til at favorisere mennesker som os selv, når vi tildeler strækopgaver</a:t>
            </a:r>
            <a:r>
              <a:rPr lang="en-IE" sz="1200" b="1" i="0" u="none" strike="noStrike" cap="none" dirty="0">
                <a:solidFill>
                  <a:schemeClr val="dk1"/>
                </a:solidFill>
                <a:effectLst/>
                <a:latin typeface="Calibri"/>
                <a:ea typeface="Calibri"/>
                <a:cs typeface="Calibri"/>
                <a:sym typeface="Calibri"/>
              </a:rPr>
              <a:t>selvkloning</a:t>
            </a:r>
            <a:r>
              <a:rPr lang="en-IE" sz="1200" b="0" i="0" u="none" strike="noStrike" cap="none" dirty="0">
                <a:solidFill>
                  <a:schemeClr val="dk1"/>
                </a:solidFill>
                <a:effectLst/>
                <a:latin typeface="Calibri"/>
                <a:ea typeface="Calibri"/>
                <a:cs typeface="Calibri"/>
                <a:sym typeface="Calibri"/>
              </a:rPr>
              <a:t> </a:t>
            </a:r>
            <a:r>
              <a:rPr lang="en-IE" sz="1200" b="1" i="0" u="none" strike="noStrike" cap="none" dirty="0">
                <a:solidFill>
                  <a:schemeClr val="dk1"/>
                </a:solidFill>
                <a:effectLst/>
                <a:latin typeface="Calibri"/>
                <a:ea typeface="Calibri"/>
                <a:cs typeface="Calibri"/>
                <a:sym typeface="Calibri"/>
              </a:rPr>
              <a:t>og fremmer homogenitet i ledelse</a:t>
            </a:r>
            <a:r>
              <a:rPr lang="en-IE" sz="1200" b="0" i="0" u="none" strike="noStrike" cap="none" dirty="0">
                <a:solidFill>
                  <a:schemeClr val="dk1"/>
                </a:solidFill>
                <a:effectLst/>
                <a:latin typeface="Calibri"/>
                <a:ea typeface="Calibri"/>
                <a:cs typeface="Calibri"/>
                <a:sym typeface="Calibri"/>
              </a:rPr>
              <a:t>. Selvom det ikke er bevidst,</a:t>
            </a:r>
            <a:r>
              <a:rPr lang="en-IE" sz="1200" b="1" i="0" u="none" strike="noStrike" cap="none" dirty="0">
                <a:solidFill>
                  <a:schemeClr val="dk1"/>
                </a:solidFill>
                <a:effectLst/>
                <a:latin typeface="Calibri"/>
                <a:ea typeface="Calibri"/>
                <a:cs typeface="Calibri"/>
                <a:sym typeface="Calibri"/>
              </a:rPr>
              <a:t>mennesker, der ikke er som os, bliver overset og efterladt</a:t>
            </a:r>
            <a:r>
              <a:rPr lang="en-IE" sz="1200" b="0" i="0" u="none" strike="noStrike" cap="none" dirty="0">
                <a:solidFill>
                  <a:schemeClr val="dk1"/>
                </a:solidFill>
                <a:effectLst/>
                <a:latin typeface="Calibri"/>
                <a:ea typeface="Calibri"/>
                <a:cs typeface="Calibri"/>
                <a:sym typeface="Calibri"/>
              </a:rPr>
              <a:t>.</a:t>
            </a:r>
          </a:p>
          <a:p>
            <a:pPr algn="l" rtl="0"/>
            <a:r>
              <a:rPr lang="en-IE" sz="1200" b="0" i="0" u="none" strike="noStrike" cap="none" dirty="0">
                <a:solidFill>
                  <a:schemeClr val="dk1"/>
                </a:solidFill>
                <a:effectLst/>
                <a:latin typeface="Calibri"/>
                <a:ea typeface="Calibri"/>
                <a:cs typeface="Calibri"/>
                <a:sym typeface="Calibri"/>
              </a:rPr>
              <a:t>Selvom vi mener, at vi foretager objektive vurderinger af fortjeneste og behandler folk retfærdigt, kan skjulte præferencer for mennesker som os selv få os til at støtte udviklingen og karriereforløbet for nogle mennesker frem for andre, uden at vi overhovedet ved, at vi gør det. Med hensyn til beskæftigelse,</a:t>
            </a:r>
            <a:r>
              <a:rPr lang="en-IE" sz="1200" b="1" i="0" u="none" strike="noStrike" cap="none" dirty="0">
                <a:solidFill>
                  <a:schemeClr val="dk1"/>
                </a:solidFill>
                <a:effectLst/>
                <a:latin typeface="Calibri"/>
                <a:ea typeface="Calibri"/>
                <a:cs typeface="Calibri"/>
                <a:sym typeface="Calibri"/>
              </a:rPr>
              <a:t>affinitetsbias kan tvinge folk til at favorisere dem, der ligner dem selv mest</a:t>
            </a:r>
            <a:r>
              <a:rPr lang="en-IE" sz="1200" b="0" i="0" u="none" strike="noStrike" cap="none" dirty="0">
                <a:solidFill>
                  <a:schemeClr val="dk1"/>
                </a:solidFill>
                <a:effectLst/>
                <a:latin typeface="Calibri"/>
                <a:ea typeface="Calibri"/>
                <a:cs typeface="Calibri"/>
                <a:sym typeface="Calibri"/>
              </a:rPr>
              <a:t>, hvilket fører til en tendens til, at ledere, personaleledere eller rekrutteringsledere ansætter, promoverer eller på anden måde værdsætter dem, der afspejler egenskaber eller kvaliteter, der stemmer overens med deres egne. Desuden er vi også meget gode til at retfærdiggøre vores skævheder. Undersøgelser viser, at vi udviser en systematisk tendens til at hævde, at styrkerne ved</a:t>
            </a:r>
            <a:r>
              <a:rPr lang="en-IE" sz="1200" b="0" i="0" u="none" strike="noStrike" cap="none" dirty="0" err="1">
                <a:solidFill>
                  <a:schemeClr val="dk1"/>
                </a:solidFill>
                <a:effectLst/>
                <a:latin typeface="Calibri"/>
                <a:ea typeface="Calibri"/>
                <a:cs typeface="Calibri"/>
                <a:sym typeface="Calibri"/>
              </a:rPr>
              <a:t>indgruppe</a:t>
            </a:r>
            <a:r>
              <a:rPr lang="en-IE" sz="1200" b="0" i="0" u="none" strike="noStrike" cap="none" dirty="0">
                <a:solidFill>
                  <a:schemeClr val="dk1"/>
                </a:solidFill>
                <a:effectLst/>
                <a:latin typeface="Calibri"/>
                <a:ea typeface="Calibri"/>
                <a:cs typeface="Calibri"/>
                <a:sym typeface="Calibri"/>
              </a:rPr>
              <a:t>kandidater er vigtigere udvælgelseskriterier end styrkerne hos kandidater med en anden baggrund end vores egen.</a:t>
            </a:r>
          </a:p>
          <a:p>
            <a:pPr algn="l" rtl="0"/>
            <a:r>
              <a:rPr lang="en-IE" sz="1200" b="0" i="0" u="none" strike="noStrike" cap="none" dirty="0">
                <a:solidFill>
                  <a:schemeClr val="dk1"/>
                </a:solidFill>
                <a:effectLst/>
                <a:latin typeface="Calibri"/>
                <a:ea typeface="Calibri"/>
                <a:cs typeface="Calibri"/>
                <a:sym typeface="Calibri"/>
              </a:rPr>
              <a:t>Affinitetsbias kan også føre til, at vi aktivt anmoder om, er mere opmærksomme på og favoriserer bidrag fra</a:t>
            </a:r>
            <a:r>
              <a:rPr lang="en-IE" sz="1200" b="0" i="0" u="none" strike="noStrike" cap="none" dirty="0" err="1">
                <a:solidFill>
                  <a:schemeClr val="dk1"/>
                </a:solidFill>
                <a:effectLst/>
                <a:latin typeface="Calibri"/>
                <a:ea typeface="Calibri"/>
                <a:cs typeface="Calibri"/>
                <a:sym typeface="Calibri"/>
              </a:rPr>
              <a:t>indgruppe</a:t>
            </a:r>
            <a:r>
              <a:rPr lang="en-IE" sz="1200" b="0" i="0" u="none" strike="noStrike" cap="none" dirty="0">
                <a:solidFill>
                  <a:schemeClr val="dk1"/>
                </a:solidFill>
                <a:effectLst/>
                <a:latin typeface="Calibri"/>
                <a:ea typeface="Calibri"/>
                <a:cs typeface="Calibri"/>
                <a:sym typeface="Calibri"/>
              </a:rPr>
              <a:t>medlemmer over udgruppemedlemmer. Vi er også mere tilbøjelige til at mentor eller sponsorere</a:t>
            </a:r>
            <a:r>
              <a:rPr lang="en-IE" sz="1200" b="0" i="0" u="none" strike="noStrike" cap="none" dirty="0" err="1">
                <a:solidFill>
                  <a:schemeClr val="dk1"/>
                </a:solidFill>
                <a:effectLst/>
                <a:latin typeface="Calibri"/>
                <a:ea typeface="Calibri"/>
                <a:cs typeface="Calibri"/>
                <a:sym typeface="Calibri"/>
              </a:rPr>
              <a:t>indgruppe</a:t>
            </a:r>
            <a:r>
              <a:rPr lang="en-IE" sz="1200" b="0" i="0" u="none" strike="noStrike" cap="none" dirty="0">
                <a:solidFill>
                  <a:schemeClr val="dk1"/>
                </a:solidFill>
                <a:effectLst/>
                <a:latin typeface="Calibri"/>
                <a:ea typeface="Calibri"/>
                <a:cs typeface="Calibri"/>
                <a:sym typeface="Calibri"/>
              </a:rPr>
              <a:t>medlemmer sammenlignet med udgruppemedlemmer.</a:t>
            </a:r>
          </a:p>
          <a:p>
            <a:pPr algn="l" rtl="0"/>
            <a:r>
              <a:rPr lang="en-IE" sz="1200" b="0" i="0" u="none" strike="noStrike" cap="none" dirty="0">
                <a:solidFill>
                  <a:schemeClr val="dk1"/>
                </a:solidFill>
                <a:effectLst/>
                <a:latin typeface="Calibri"/>
                <a:ea typeface="Calibri"/>
                <a:cs typeface="Calibri"/>
                <a:sym typeface="Calibri"/>
              </a:rPr>
              <a:t>I nogle grupper kan der være visse individer med en mangfoldig inderkreds. Facilitatoren opfordrer deltagerne til at tænke over, hvordan en persons oplevelser kan forstyrre affinitetsbias med den efterfølgende diskussion, der trækker på forskning mellem grupper, der understøtter venskab mellem grupper som en teknik til at reducere fordomme.</a:t>
            </a:r>
          </a:p>
          <a:p>
            <a:pPr marL="0" lvl="0" indent="0" algn="l" rtl="0">
              <a:spcBef>
                <a:spcPts val="0"/>
              </a:spcBef>
              <a:spcAft>
                <a:spcPts val="0"/>
              </a:spcAft>
              <a:buNone/>
            </a:pPr>
            <a:endParaRPr dirty="0"/>
          </a:p>
        </p:txBody>
      </p:sp>
      <p:sp>
        <p:nvSpPr>
          <p:cNvPr id="468" name="Google Shape;46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2439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405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1451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Udfyld dit navn på dette certifikat</a:t>
            </a:r>
            <a:r>
              <a:rPr lang="en-IE" baseline="0" dirty="0"/>
              <a:t>hvor der står "[indsæt dit navn her]"</a:t>
            </a:r>
            <a:endParaRPr lang="en-IE" dirty="0"/>
          </a:p>
          <a:p>
            <a:pPr algn="l" rtl="0"/>
            <a:endParaRPr lang="en-IE" dirty="0"/>
          </a:p>
        </p:txBody>
      </p:sp>
      <p:sp>
        <p:nvSpPr>
          <p:cNvPr id="4" name="Slide Number Placeholder 3"/>
          <p:cNvSpPr>
            <a:spLocks noGrp="1"/>
          </p:cNvSpPr>
          <p:nvPr>
            <p:ph type="sldNum" sz="quarter" idx="10"/>
          </p:nvPr>
        </p:nvSpPr>
        <p:spPr/>
        <p:txBody>
          <a:bodyPr/>
          <a:lstStyle/>
          <a:p>
            <a:pPr algn="l" rtl="0"/>
            <a:fld id="{4BE5DE82-CF29-044D-9158-06A811149881}" type="slidenum">
              <a:rPr lang="en-US" smtClean="0"/>
              <a:t>66</a:t>
            </a:fld>
            <a:endParaRPr lang="en-US"/>
          </a:p>
        </p:txBody>
      </p:sp>
    </p:spTree>
    <p:extLst>
      <p:ext uri="{BB962C8B-B14F-4D97-AF65-F5344CB8AC3E}">
        <p14:creationId xmlns:p14="http://schemas.microsoft.com/office/powerpoint/2010/main" val="2995033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296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err="1">
                <a:solidFill>
                  <a:schemeClr val="bg1"/>
                </a:solidFill>
                <a:effectLst/>
                <a:latin typeface="+mn-lt"/>
                <a:ea typeface="+mn-ea"/>
                <a:cs typeface="+mn-cs"/>
                <a:sym typeface="Quattrocento Sans"/>
              </a:rPr>
              <a:t>Nature</a:t>
            </a:r>
            <a:r>
              <a:rPr lang="en-IE" sz="2400" b="0" i="0" u="none" strike="noStrike" kern="1200" baseline="0" dirty="0" err="1">
                <a:solidFill>
                  <a:schemeClr val="bg1"/>
                </a:solidFill>
                <a:effectLst/>
                <a:latin typeface="+mn-lt"/>
                <a:ea typeface="+mn-ea"/>
                <a:cs typeface="+mn-cs"/>
                <a:sym typeface="Quattrocento Sans"/>
              </a:rPr>
              <a:t>PowerPoint</a:t>
            </a:r>
            <a:r>
              <a:rPr lang="en-IE" sz="2400" b="0" i="0" u="none" strike="noStrike" kern="1200" baseline="0" dirty="0">
                <a:solidFill>
                  <a:schemeClr val="bg1"/>
                </a:solidFill>
                <a:effectLst/>
                <a:latin typeface="+mn-lt"/>
                <a:ea typeface="+mn-ea"/>
                <a:cs typeface="+mn-cs"/>
                <a:sym typeface="Quattrocento Sans"/>
              </a:rPr>
              <a: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296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260663" y="-2530143"/>
            <a:ext cx="5761056" cy="11492016"/>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
        <p:nvSpPr>
          <p:cNvPr id="18" name="Rectangle 17">
            <a:extLst>
              <a:ext uri="{FF2B5EF4-FFF2-40B4-BE49-F238E27FC236}">
                <a16:creationId xmlns:a16="http://schemas.microsoft.com/office/drawing/2014/main" id="{38881575-2E6D-D04C-B9D1-02638BFF9284}"/>
              </a:ext>
            </a:extLst>
          </p:cNvPr>
          <p:cNvSpPr/>
          <p:nvPr userDrawn="1"/>
        </p:nvSpPr>
        <p:spPr>
          <a:xfrm>
            <a:off x="-2834839" y="-349898"/>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26718F1C-70CA-FF29-84C0-9A078EF9151A}"/>
              </a:ext>
            </a:extLst>
          </p:cNvPr>
          <p:cNvCxnSpPr>
            <a:cxnSpLocks/>
            <a:endCxn id="4" idx="1"/>
          </p:cNvCxnSpPr>
          <p:nvPr userDrawn="1"/>
        </p:nvCxnSpPr>
        <p:spPr>
          <a:xfrm>
            <a:off x="0" y="6469196"/>
            <a:ext cx="9737225" cy="0"/>
          </a:xfrm>
          <a:prstGeom prst="line">
            <a:avLst/>
          </a:prstGeom>
          <a:ln w="19050">
            <a:solidFill>
              <a:srgbClr val="E8A116"/>
            </a:solidFill>
          </a:ln>
        </p:spPr>
        <p:style>
          <a:lnRef idx="1">
            <a:schemeClr val="accent1"/>
          </a:lnRef>
          <a:fillRef idx="0">
            <a:schemeClr val="accent1"/>
          </a:fillRef>
          <a:effectRef idx="0">
            <a:schemeClr val="accent1"/>
          </a:effectRef>
          <a:fontRef idx="minor">
            <a:schemeClr val="tx1"/>
          </a:fontRef>
        </p:style>
      </p:cxnSp>
      <p:pic>
        <p:nvPicPr>
          <p:cNvPr id="4" name="Content Placeholder 5" descr="Logo&#10;&#10;Description automatically generated with medium confidence">
            <a:extLst>
              <a:ext uri="{FF2B5EF4-FFF2-40B4-BE49-F238E27FC236}">
                <a16:creationId xmlns:a16="http://schemas.microsoft.com/office/drawing/2014/main" id="{062ABDFA-FF8B-EB90-47BC-CB070E209C84}"/>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t="88571"/>
          <a:stretch/>
        </p:blipFill>
        <p:spPr>
          <a:xfrm>
            <a:off x="9737225" y="6392886"/>
            <a:ext cx="1432003" cy="152619"/>
          </a:xfrm>
          <a:prstGeom prst="rect">
            <a:avLst/>
          </a:prstGeom>
        </p:spPr>
      </p:pic>
    </p:spTree>
    <p:extLst>
      <p:ext uri="{BB962C8B-B14F-4D97-AF65-F5344CB8AC3E}">
        <p14:creationId xmlns:p14="http://schemas.microsoft.com/office/powerpoint/2010/main" val="4191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rgbClr val="4242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602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296B5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E8A116"/>
          </a:solidFill>
          <a:ln w="24491" cap="flat">
            <a:no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
        <p:nvSpPr>
          <p:cNvPr id="7" name="Freeform 6">
            <a:extLst>
              <a:ext uri="{FF2B5EF4-FFF2-40B4-BE49-F238E27FC236}">
                <a16:creationId xmlns:a16="http://schemas.microsoft.com/office/drawing/2014/main" id="{6B06BB11-49A3-DD43-B8CA-90AAC9DCA5A3}"/>
              </a:ext>
            </a:extLst>
          </p:cNvPr>
          <p:cNvSpPr/>
          <p:nvPr userDrawn="1"/>
        </p:nvSpPr>
        <p:spPr>
          <a:xfrm>
            <a:off x="-1949202" y="5998942"/>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w="24491" cap="flat">
            <a:noFill/>
            <a:prstDash val="solid"/>
            <a:miter/>
          </a:ln>
        </p:spPr>
        <p:txBody>
          <a:bodyPr rtlCol="0" anchor="ctr"/>
          <a:lstStyle/>
          <a:p>
            <a:endParaRPr lang="en-US"/>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92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296B5F"/>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E8A116"/>
          </a:solidFill>
          <a:ln w="24491" cap="flat">
            <a:solidFill>
              <a:srgbClr val="F1983D"/>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2" name="Rectangle 1">
            <a:extLst>
              <a:ext uri="{FF2B5EF4-FFF2-40B4-BE49-F238E27FC236}">
                <a16:creationId xmlns:a16="http://schemas.microsoft.com/office/drawing/2014/main" id="{6F5809D2-AB41-534B-BAD5-F7E7CE729519}"/>
              </a:ext>
            </a:extLst>
          </p:cNvPr>
          <p:cNvSpPr/>
          <p:nvPr userDrawn="1"/>
        </p:nvSpPr>
        <p:spPr>
          <a:xfrm>
            <a:off x="83835" y="914400"/>
            <a:ext cx="236705" cy="201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315" t="15976" r="29196" b="11083"/>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296B5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7199389" cy="329108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0" y="1104338"/>
            <a:ext cx="7382793"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EBA28CB7-ECF3-7D93-ABED-E7A44E9B6F4E}"/>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w="3598" cap="flat">
            <a:noFill/>
            <a:prstDash val="solid"/>
            <a:miter/>
          </a:ln>
        </p:spPr>
        <p:txBody>
          <a:bodyPr rtlCol="0" anchor="ctr"/>
          <a:lstStyle/>
          <a:p>
            <a:endParaRPr lang="en-US" b="0" i="0" dirty="0">
              <a:latin typeface="Calibri" panose="020F0502020204030204" pitchFamily="34" charset="0"/>
            </a:endParaRPr>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2000" y="342405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E8A116"/>
          </a:solidFill>
          <a:ln w="24491" cap="flat">
            <a:noFill/>
            <a:prstDash val="solid"/>
            <a:miter/>
          </a:ln>
        </p:spPr>
        <p:txBody>
          <a:bodyPr rtlCol="0" anchor="ctr"/>
          <a:lstStyle/>
          <a:p>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05865" y="3029069"/>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05865" y="2219493"/>
            <a:ext cx="3195485" cy="837258"/>
          </a:xfrm>
          <a:prstGeom prst="rect">
            <a:avLst/>
          </a:prstGeo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61" name="Freeform 160">
            <a:extLst>
              <a:ext uri="{FF2B5EF4-FFF2-40B4-BE49-F238E27FC236}">
                <a16:creationId xmlns:a16="http://schemas.microsoft.com/office/drawing/2014/main" id="{8FB2998E-65F8-924C-B807-A1E4E9B4FE8B}"/>
              </a:ext>
            </a:extLst>
          </p:cNvPr>
          <p:cNvSpPr/>
          <p:nvPr userDrawn="1"/>
        </p:nvSpPr>
        <p:spPr>
          <a:xfrm>
            <a:off x="0" y="5625489"/>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2" name="Text Placeholder 23">
            <a:extLst>
              <a:ext uri="{FF2B5EF4-FFF2-40B4-BE49-F238E27FC236}">
                <a16:creationId xmlns:a16="http://schemas.microsoft.com/office/drawing/2014/main" id="{738680E7-A40E-B744-AA9B-CF6E817C5537}"/>
              </a:ext>
            </a:extLst>
          </p:cNvPr>
          <p:cNvSpPr>
            <a:spLocks noGrp="1"/>
          </p:cNvSpPr>
          <p:nvPr>
            <p:ph type="body" sz="quarter" idx="16" hasCustomPrompt="1"/>
          </p:nvPr>
        </p:nvSpPr>
        <p:spPr>
          <a:xfrm>
            <a:off x="548818" y="5760524"/>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pic>
        <p:nvPicPr>
          <p:cNvPr id="39" name="Content Placeholder 5" descr="Logo&#10;&#10;Description automatically generated with medium confidence">
            <a:extLst>
              <a:ext uri="{FF2B5EF4-FFF2-40B4-BE49-F238E27FC236}">
                <a16:creationId xmlns:a16="http://schemas.microsoft.com/office/drawing/2014/main" id="{3B59F324-62F2-8370-1305-189E262A18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79678" y="752960"/>
            <a:ext cx="2670279" cy="2490034"/>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3392938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Slide">
  <p:cSld name="1_Quote Slide">
    <p:spTree>
      <p:nvGrpSpPr>
        <p:cNvPr id="1" name="Shape 100"/>
        <p:cNvGrpSpPr/>
        <p:nvPr/>
      </p:nvGrpSpPr>
      <p:grpSpPr>
        <a:xfrm>
          <a:off x="0" y="0"/>
          <a:ext cx="0" cy="0"/>
          <a:chOff x="0" y="0"/>
          <a:chExt cx="0" cy="0"/>
        </a:xfrm>
      </p:grpSpPr>
      <p:sp>
        <p:nvSpPr>
          <p:cNvPr id="101" name="Google Shape;101;p26"/>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02" name="Google Shape;102;p26"/>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26"/>
          <p:cNvSpPr>
            <a:spLocks noGrp="1"/>
          </p:cNvSpPr>
          <p:nvPr>
            <p:ph type="pic" idx="2"/>
          </p:nvPr>
        </p:nvSpPr>
        <p:spPr>
          <a:xfrm>
            <a:off x="6096000" y="1404749"/>
            <a:ext cx="5239644" cy="4704418"/>
          </a:xfrm>
          <a:prstGeom prst="rect">
            <a:avLst/>
          </a:prstGeom>
          <a:solidFill>
            <a:srgbClr val="D8D8D8"/>
          </a:solidFill>
          <a:ln>
            <a:noFill/>
          </a:ln>
        </p:spPr>
      </p:sp>
      <p:sp>
        <p:nvSpPr>
          <p:cNvPr id="104" name="Google Shape;104;p26"/>
          <p:cNvSpPr/>
          <p:nvPr/>
        </p:nvSpPr>
        <p:spPr>
          <a:xfrm>
            <a:off x="-2873829" y="-373224"/>
            <a:ext cx="2858315" cy="7557795"/>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95517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Slide 1">
  <p:cSld name="1_Text Slide 1">
    <p:spTree>
      <p:nvGrpSpPr>
        <p:cNvPr id="1" name="Shape 56"/>
        <p:cNvGrpSpPr/>
        <p:nvPr/>
      </p:nvGrpSpPr>
      <p:grpSpPr>
        <a:xfrm>
          <a:off x="0" y="0"/>
          <a:ext cx="0" cy="0"/>
          <a:chOff x="0" y="0"/>
          <a:chExt cx="0" cy="0"/>
        </a:xfrm>
      </p:grpSpPr>
      <p:sp>
        <p:nvSpPr>
          <p:cNvPr id="57" name="Google Shape;57;p23"/>
          <p:cNvSpPr/>
          <p:nvPr/>
        </p:nvSpPr>
        <p:spPr>
          <a:xfrm>
            <a:off x="0" y="0"/>
            <a:ext cx="12192000" cy="6858000"/>
          </a:xfrm>
          <a:prstGeom prst="rect">
            <a:avLst/>
          </a:prstGeom>
          <a:solidFill>
            <a:srgbClr val="296B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23"/>
          <p:cNvSpPr/>
          <p:nvPr/>
        </p:nvSpPr>
        <p:spPr>
          <a:xfrm rot="5400000" flipH="1">
            <a:off x="3260663" y="-2530143"/>
            <a:ext cx="5761056" cy="11492016"/>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23"/>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86575"/>
              </a:buClr>
              <a:buSzPts val="2400"/>
              <a:buFont typeface="Arial"/>
              <a:buNone/>
              <a:defRPr sz="2400" b="0" i="0" u="none" strike="noStrike" cap="none">
                <a:solidFill>
                  <a:srgbClr val="086575"/>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2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86575"/>
              </a:buClr>
              <a:buSzPts val="3600"/>
              <a:buFont typeface="Arial"/>
              <a:buNone/>
              <a:defRPr sz="3600" b="0" i="0" u="none" strike="noStrike" cap="none">
                <a:solidFill>
                  <a:srgbClr val="08657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23"/>
          <p:cNvSpPr/>
          <p:nvPr/>
        </p:nvSpPr>
        <p:spPr>
          <a:xfrm>
            <a:off x="-1949202" y="5998942"/>
            <a:ext cx="6870578" cy="655024"/>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23"/>
          <p:cNvSpPr/>
          <p:nvPr/>
        </p:nvSpPr>
        <p:spPr>
          <a:xfrm>
            <a:off x="-2834839" y="-349898"/>
            <a:ext cx="2858315" cy="7557795"/>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0727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4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890FFFFA-C8FB-2146-9C31-AA95E5D0DE5D}"/>
              </a:ext>
            </a:extLst>
          </p:cNvPr>
          <p:cNvSpPr/>
          <p:nvPr userDrawn="1"/>
        </p:nvSpPr>
        <p:spPr>
          <a:xfrm>
            <a:off x="417723" y="2781054"/>
            <a:ext cx="11356551" cy="3143826"/>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296B5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Freeform 13">
            <a:extLst>
              <a:ext uri="{FF2B5EF4-FFF2-40B4-BE49-F238E27FC236}">
                <a16:creationId xmlns:a16="http://schemas.microsoft.com/office/drawing/2014/main" id="{4200018A-D64E-9DE4-6F5C-F4D5E942F4FA}"/>
              </a:ext>
            </a:extLst>
          </p:cNvPr>
          <p:cNvSpPr/>
          <p:nvPr userDrawn="1"/>
        </p:nvSpPr>
        <p:spPr>
          <a:xfrm flipH="1">
            <a:off x="7228605" y="5354345"/>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711252" y="4043134"/>
            <a:ext cx="5278651"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711253" y="3420408"/>
            <a:ext cx="5278651"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Cover Design 1</a:t>
            </a:r>
          </a:p>
        </p:txBody>
      </p:sp>
      <p:pic>
        <p:nvPicPr>
          <p:cNvPr id="39" name="Content Placeholder 5" descr="Logo&#10;&#10;Description automatically generated with medium confidence">
            <a:extLst>
              <a:ext uri="{FF2B5EF4-FFF2-40B4-BE49-F238E27FC236}">
                <a16:creationId xmlns:a16="http://schemas.microsoft.com/office/drawing/2014/main" id="{FAA04ECF-D810-39BC-EF1D-74B569F693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7579" y="350356"/>
            <a:ext cx="2462796" cy="2296557"/>
          </a:xfrm>
          <a:prstGeom prst="rect">
            <a:avLst/>
          </a:prstGeom>
        </p:spPr>
      </p:pic>
      <p:pic>
        <p:nvPicPr>
          <p:cNvPr id="2" name="Picture 1">
            <a:extLst>
              <a:ext uri="{FF2B5EF4-FFF2-40B4-BE49-F238E27FC236}">
                <a16:creationId xmlns:a16="http://schemas.microsoft.com/office/drawing/2014/main" id="{338E5525-40D2-6BC9-FFA7-4E70669B25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0727" y="6010982"/>
            <a:ext cx="1905000" cy="660400"/>
          </a:xfrm>
          <a:prstGeom prst="rect">
            <a:avLst/>
          </a:prstGeom>
        </p:spPr>
      </p:pic>
      <p:sp>
        <p:nvSpPr>
          <p:cNvPr id="13" name="Picture Placeholder 12">
            <a:extLst>
              <a:ext uri="{FF2B5EF4-FFF2-40B4-BE49-F238E27FC236}">
                <a16:creationId xmlns:a16="http://schemas.microsoft.com/office/drawing/2014/main" id="{8B4C0441-CF85-6157-FE9C-F5A53E0254C6}"/>
              </a:ext>
            </a:extLst>
          </p:cNvPr>
          <p:cNvSpPr>
            <a:spLocks noGrp="1"/>
          </p:cNvSpPr>
          <p:nvPr>
            <p:ph type="pic" sz="quarter" idx="42"/>
          </p:nvPr>
        </p:nvSpPr>
        <p:spPr>
          <a:xfrm>
            <a:off x="5861120" y="433094"/>
            <a:ext cx="5470479" cy="5127406"/>
          </a:xfrm>
          <a:custGeom>
            <a:avLst/>
            <a:gdLst>
              <a:gd name="connsiteX0" fmla="*/ 0 w 5470479"/>
              <a:gd name="connsiteY0" fmla="*/ 0 h 5127406"/>
              <a:gd name="connsiteX1" fmla="*/ 4519236 w 5470479"/>
              <a:gd name="connsiteY1" fmla="*/ 0 h 5127406"/>
              <a:gd name="connsiteX2" fmla="*/ 5470479 w 5470479"/>
              <a:gd name="connsiteY2" fmla="*/ 992738 h 5127406"/>
              <a:gd name="connsiteX3" fmla="*/ 5470479 w 5470479"/>
              <a:gd name="connsiteY3" fmla="*/ 4921251 h 5127406"/>
              <a:gd name="connsiteX4" fmla="*/ 1841093 w 5470479"/>
              <a:gd name="connsiteY4" fmla="*/ 4921251 h 5127406"/>
              <a:gd name="connsiteX5" fmla="*/ 1448576 w 5470479"/>
              <a:gd name="connsiteY5" fmla="*/ 5107321 h 5127406"/>
              <a:gd name="connsiteX6" fmla="*/ 1436292 w 5470479"/>
              <a:gd name="connsiteY6" fmla="*/ 5127406 h 5127406"/>
              <a:gd name="connsiteX7" fmla="*/ 1396827 w 5470479"/>
              <a:gd name="connsiteY7" fmla="*/ 5127406 h 5127406"/>
              <a:gd name="connsiteX8" fmla="*/ 0 w 5470479"/>
              <a:gd name="connsiteY8" fmla="*/ 3669648 h 512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0479" h="5127406">
                <a:moveTo>
                  <a:pt x="0" y="0"/>
                </a:moveTo>
                <a:lnTo>
                  <a:pt x="4519236" y="0"/>
                </a:lnTo>
                <a:cubicBezTo>
                  <a:pt x="5044925" y="0"/>
                  <a:pt x="5470479" y="444120"/>
                  <a:pt x="5470479" y="992738"/>
                </a:cubicBezTo>
                <a:lnTo>
                  <a:pt x="5470479" y="4921251"/>
                </a:lnTo>
                <a:lnTo>
                  <a:pt x="1841093" y="4921251"/>
                </a:lnTo>
                <a:cubicBezTo>
                  <a:pt x="1678103" y="4921251"/>
                  <a:pt x="1533847" y="4995210"/>
                  <a:pt x="1448576" y="5107321"/>
                </a:cubicBezTo>
                <a:lnTo>
                  <a:pt x="1436292" y="5127406"/>
                </a:lnTo>
                <a:lnTo>
                  <a:pt x="1396827" y="5127406"/>
                </a:lnTo>
                <a:cubicBezTo>
                  <a:pt x="625818" y="5127406"/>
                  <a:pt x="0" y="4474289"/>
                  <a:pt x="0" y="3669648"/>
                </a:cubicBez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10" name="Text Placeholder 23">
            <a:extLst>
              <a:ext uri="{FF2B5EF4-FFF2-40B4-BE49-F238E27FC236}">
                <a16:creationId xmlns:a16="http://schemas.microsoft.com/office/drawing/2014/main" id="{F75812F9-090F-D835-4F57-79C96A356A0B}"/>
              </a:ext>
            </a:extLst>
          </p:cNvPr>
          <p:cNvSpPr>
            <a:spLocks noGrp="1"/>
          </p:cNvSpPr>
          <p:nvPr>
            <p:ph type="body" sz="quarter" idx="17" hasCustomPrompt="1"/>
          </p:nvPr>
        </p:nvSpPr>
        <p:spPr>
          <a:xfrm>
            <a:off x="7777423" y="5489380"/>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6361C697-90DC-CA92-BAB1-CB98005F71A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13538" y="6010982"/>
            <a:ext cx="3238132" cy="679345"/>
          </a:xfrm>
          <a:prstGeom prst="rect">
            <a:avLst/>
          </a:prstGeom>
        </p:spPr>
      </p:pic>
    </p:spTree>
    <p:extLst>
      <p:ext uri="{BB962C8B-B14F-4D97-AF65-F5344CB8AC3E}">
        <p14:creationId xmlns:p14="http://schemas.microsoft.com/office/powerpoint/2010/main" val="1930813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ver Slide ">
    <p:spTree>
      <p:nvGrpSpPr>
        <p:cNvPr id="1" name=""/>
        <p:cNvGrpSpPr/>
        <p:nvPr/>
      </p:nvGrpSpPr>
      <p:grpSpPr>
        <a:xfrm>
          <a:off x="0" y="0"/>
          <a:ext cx="0" cy="0"/>
          <a:chOff x="0" y="0"/>
          <a:chExt cx="0" cy="0"/>
        </a:xfrm>
      </p:grpSpPr>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711252" y="4043134"/>
            <a:ext cx="5278651"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711253" y="3420408"/>
            <a:ext cx="5278651"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Cover Design 1</a:t>
            </a:r>
          </a:p>
        </p:txBody>
      </p:sp>
      <p:pic>
        <p:nvPicPr>
          <p:cNvPr id="39" name="Content Placeholder 5" descr="Logo&#10;&#10;Description automatically generated with medium confidence">
            <a:extLst>
              <a:ext uri="{FF2B5EF4-FFF2-40B4-BE49-F238E27FC236}">
                <a16:creationId xmlns:a16="http://schemas.microsoft.com/office/drawing/2014/main" id="{FAA04ECF-D810-39BC-EF1D-74B569F693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71999" y="591281"/>
            <a:ext cx="2326773" cy="2169716"/>
          </a:xfrm>
          <a:prstGeom prst="rect">
            <a:avLst/>
          </a:prstGeom>
        </p:spPr>
      </p:pic>
      <p:pic>
        <p:nvPicPr>
          <p:cNvPr id="2" name="Picture 1">
            <a:extLst>
              <a:ext uri="{FF2B5EF4-FFF2-40B4-BE49-F238E27FC236}">
                <a16:creationId xmlns:a16="http://schemas.microsoft.com/office/drawing/2014/main" id="{338E5525-40D2-6BC9-FFA7-4E70669B25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16338" y="5851981"/>
            <a:ext cx="1905000" cy="660400"/>
          </a:xfrm>
          <a:prstGeom prst="rect">
            <a:avLst/>
          </a:prstGeom>
        </p:spPr>
      </p:pic>
      <p:pic>
        <p:nvPicPr>
          <p:cNvPr id="3" name="Picture 2">
            <a:extLst>
              <a:ext uri="{FF2B5EF4-FFF2-40B4-BE49-F238E27FC236}">
                <a16:creationId xmlns:a16="http://schemas.microsoft.com/office/drawing/2014/main" id="{8E6BB401-F6AB-8928-15D7-A25710CC8BF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44449"/>
          <a:stretch/>
        </p:blipFill>
        <p:spPr bwMode="auto">
          <a:xfrm>
            <a:off x="9782317" y="6037192"/>
            <a:ext cx="1991960" cy="457426"/>
          </a:xfrm>
          <a:prstGeom prst="rect">
            <a:avLst/>
          </a:prstGeom>
          <a:ln>
            <a:noFill/>
          </a:ln>
          <a:extLst>
            <a:ext uri="{53640926-AAD7-44D8-BBD7-CCE9431645EC}">
              <a14:shadowObscured xmlns:a14="http://schemas.microsoft.com/office/drawing/2010/main"/>
            </a:ext>
          </a:extLst>
        </p:spPr>
      </p:pic>
      <p:sp>
        <p:nvSpPr>
          <p:cNvPr id="4" name="Freeform 3">
            <a:extLst>
              <a:ext uri="{FF2B5EF4-FFF2-40B4-BE49-F238E27FC236}">
                <a16:creationId xmlns:a16="http://schemas.microsoft.com/office/drawing/2014/main" id="{57011739-0E8C-153C-ECA7-6FCEA9D6482D}"/>
              </a:ext>
            </a:extLst>
          </p:cNvPr>
          <p:cNvSpPr/>
          <p:nvPr userDrawn="1"/>
        </p:nvSpPr>
        <p:spPr>
          <a:xfrm>
            <a:off x="417723" y="59128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Picture Placeholder 9">
            <a:extLst>
              <a:ext uri="{FF2B5EF4-FFF2-40B4-BE49-F238E27FC236}">
                <a16:creationId xmlns:a16="http://schemas.microsoft.com/office/drawing/2014/main" id="{F33A917A-028E-91BB-EB96-ABBCAFB593FB}"/>
              </a:ext>
            </a:extLst>
          </p:cNvPr>
          <p:cNvSpPr>
            <a:spLocks noGrp="1"/>
          </p:cNvSpPr>
          <p:nvPr>
            <p:ph type="pic" sz="quarter" idx="41"/>
          </p:nvPr>
        </p:nvSpPr>
        <p:spPr>
          <a:xfrm>
            <a:off x="4647235" y="2814866"/>
            <a:ext cx="7127042" cy="2793606"/>
          </a:xfrm>
          <a:custGeom>
            <a:avLst/>
            <a:gdLst>
              <a:gd name="connsiteX0" fmla="*/ 0 w 7127042"/>
              <a:gd name="connsiteY0" fmla="*/ 0 h 2793606"/>
              <a:gd name="connsiteX1" fmla="*/ 1473796 w 7127042"/>
              <a:gd name="connsiteY1" fmla="*/ 0 h 2793606"/>
              <a:gd name="connsiteX2" fmla="*/ 1721801 w 7127042"/>
              <a:gd name="connsiteY2" fmla="*/ 0 h 2793606"/>
              <a:gd name="connsiteX3" fmla="*/ 3195598 w 7127042"/>
              <a:gd name="connsiteY3" fmla="*/ 0 h 2793606"/>
              <a:gd name="connsiteX4" fmla="*/ 4060802 w 7127042"/>
              <a:gd name="connsiteY4" fmla="*/ 0 h 2793606"/>
              <a:gd name="connsiteX5" fmla="*/ 4060804 w 7127042"/>
              <a:gd name="connsiteY5" fmla="*/ 0 h 2793606"/>
              <a:gd name="connsiteX6" fmla="*/ 5160915 w 7127042"/>
              <a:gd name="connsiteY6" fmla="*/ 0 h 2793606"/>
              <a:gd name="connsiteX7" fmla="*/ 5534599 w 7127042"/>
              <a:gd name="connsiteY7" fmla="*/ 0 h 2793606"/>
              <a:gd name="connsiteX8" fmla="*/ 5534600 w 7127042"/>
              <a:gd name="connsiteY8" fmla="*/ 0 h 2793606"/>
              <a:gd name="connsiteX9" fmla="*/ 6634712 w 7127042"/>
              <a:gd name="connsiteY9" fmla="*/ 0 h 2793606"/>
              <a:gd name="connsiteX10" fmla="*/ 7127042 w 7127042"/>
              <a:gd name="connsiteY10" fmla="*/ 381996 h 2793606"/>
              <a:gd name="connsiteX11" fmla="*/ 7127042 w 7127042"/>
              <a:gd name="connsiteY11" fmla="*/ 1202628 h 2793606"/>
              <a:gd name="connsiteX12" fmla="*/ 7127042 w 7127042"/>
              <a:gd name="connsiteY12" fmla="*/ 1972974 h 2793606"/>
              <a:gd name="connsiteX13" fmla="*/ 7127042 w 7127042"/>
              <a:gd name="connsiteY13" fmla="*/ 2793606 h 2793606"/>
              <a:gd name="connsiteX14" fmla="*/ 6026929 w 7127042"/>
              <a:gd name="connsiteY14" fmla="*/ 2793606 h 2793606"/>
              <a:gd name="connsiteX15" fmla="*/ 5653246 w 7127042"/>
              <a:gd name="connsiteY15" fmla="*/ 2793606 h 2793606"/>
              <a:gd name="connsiteX16" fmla="*/ 5018660 w 7127042"/>
              <a:gd name="connsiteY16" fmla="*/ 2793606 h 2793606"/>
              <a:gd name="connsiteX17" fmla="*/ 4553132 w 7127042"/>
              <a:gd name="connsiteY17" fmla="*/ 2793606 h 2793606"/>
              <a:gd name="connsiteX18" fmla="*/ 4305128 w 7127042"/>
              <a:gd name="connsiteY18" fmla="*/ 2793606 h 2793606"/>
              <a:gd name="connsiteX19" fmla="*/ 3918547 w 7127042"/>
              <a:gd name="connsiteY19" fmla="*/ 2793606 h 2793606"/>
              <a:gd name="connsiteX20" fmla="*/ 3544864 w 7127042"/>
              <a:gd name="connsiteY20" fmla="*/ 2793606 h 2793606"/>
              <a:gd name="connsiteX21" fmla="*/ 2831331 w 7127042"/>
              <a:gd name="connsiteY21" fmla="*/ 2793606 h 2793606"/>
              <a:gd name="connsiteX22" fmla="*/ 2444751 w 7127042"/>
              <a:gd name="connsiteY22" fmla="*/ 2793606 h 2793606"/>
              <a:gd name="connsiteX23" fmla="*/ 2196746 w 7127042"/>
              <a:gd name="connsiteY23" fmla="*/ 2793606 h 2793606"/>
              <a:gd name="connsiteX24" fmla="*/ 722950 w 7127042"/>
              <a:gd name="connsiteY24" fmla="*/ 2793606 h 2793606"/>
              <a:gd name="connsiteX25" fmla="*/ 0 w 7127042"/>
              <a:gd name="connsiteY25" fmla="*/ 2232676 h 2793606"/>
              <a:gd name="connsiteX26" fmla="*/ 0 w 7127042"/>
              <a:gd name="connsiteY26" fmla="*/ 1412044 h 2793606"/>
              <a:gd name="connsiteX27" fmla="*/ 0 w 7127042"/>
              <a:gd name="connsiteY27" fmla="*/ 820632 h 279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27042" h="2793606">
                <a:moveTo>
                  <a:pt x="0" y="0"/>
                </a:moveTo>
                <a:lnTo>
                  <a:pt x="1473796" y="0"/>
                </a:lnTo>
                <a:lnTo>
                  <a:pt x="1721801" y="0"/>
                </a:lnTo>
                <a:lnTo>
                  <a:pt x="3195598" y="0"/>
                </a:lnTo>
                <a:lnTo>
                  <a:pt x="4060802" y="0"/>
                </a:lnTo>
                <a:lnTo>
                  <a:pt x="4060804" y="0"/>
                </a:lnTo>
                <a:lnTo>
                  <a:pt x="5160915" y="0"/>
                </a:lnTo>
                <a:lnTo>
                  <a:pt x="5534599" y="0"/>
                </a:lnTo>
                <a:lnTo>
                  <a:pt x="5534600" y="0"/>
                </a:lnTo>
                <a:lnTo>
                  <a:pt x="6634712" y="0"/>
                </a:lnTo>
                <a:cubicBezTo>
                  <a:pt x="6906790" y="0"/>
                  <a:pt x="7127042" y="170893"/>
                  <a:pt x="7127042" y="381996"/>
                </a:cubicBezTo>
                <a:lnTo>
                  <a:pt x="7127042" y="1202628"/>
                </a:lnTo>
                <a:lnTo>
                  <a:pt x="7127042" y="1972974"/>
                </a:lnTo>
                <a:lnTo>
                  <a:pt x="7127042" y="2793606"/>
                </a:lnTo>
                <a:lnTo>
                  <a:pt x="6026929" y="2793606"/>
                </a:lnTo>
                <a:lnTo>
                  <a:pt x="5653246" y="2793606"/>
                </a:lnTo>
                <a:lnTo>
                  <a:pt x="5018660" y="2793606"/>
                </a:lnTo>
                <a:lnTo>
                  <a:pt x="4553132" y="2793606"/>
                </a:lnTo>
                <a:lnTo>
                  <a:pt x="4305128" y="2793606"/>
                </a:lnTo>
                <a:lnTo>
                  <a:pt x="3918547" y="2793606"/>
                </a:lnTo>
                <a:lnTo>
                  <a:pt x="3544864" y="2793606"/>
                </a:lnTo>
                <a:lnTo>
                  <a:pt x="2831331" y="2793606"/>
                </a:lnTo>
                <a:lnTo>
                  <a:pt x="2444751" y="2793606"/>
                </a:lnTo>
                <a:lnTo>
                  <a:pt x="2196746" y="2793606"/>
                </a:lnTo>
                <a:lnTo>
                  <a:pt x="722950" y="2793606"/>
                </a:lnTo>
                <a:cubicBezTo>
                  <a:pt x="323902" y="2793606"/>
                  <a:pt x="0" y="2542293"/>
                  <a:pt x="0" y="2232676"/>
                </a:cubicBezTo>
                <a:lnTo>
                  <a:pt x="0" y="1412044"/>
                </a:lnTo>
                <a:lnTo>
                  <a:pt x="0" y="820632"/>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11" name="Freeform 10">
            <a:extLst>
              <a:ext uri="{FF2B5EF4-FFF2-40B4-BE49-F238E27FC236}">
                <a16:creationId xmlns:a16="http://schemas.microsoft.com/office/drawing/2014/main" id="{B65C0264-C4DB-6A7E-D772-BB4171C20B4F}"/>
              </a:ext>
            </a:extLst>
          </p:cNvPr>
          <p:cNvSpPr/>
          <p:nvPr userDrawn="1"/>
        </p:nvSpPr>
        <p:spPr>
          <a:xfrm>
            <a:off x="-3203" y="5647855"/>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2" name="Text Placeholder 23">
            <a:extLst>
              <a:ext uri="{FF2B5EF4-FFF2-40B4-BE49-F238E27FC236}">
                <a16:creationId xmlns:a16="http://schemas.microsoft.com/office/drawing/2014/main" id="{C1CD25CB-F15C-5746-55A0-5AF60D5C01B4}"/>
              </a:ext>
            </a:extLst>
          </p:cNvPr>
          <p:cNvSpPr>
            <a:spLocks noGrp="1"/>
          </p:cNvSpPr>
          <p:nvPr>
            <p:ph type="body" sz="quarter" idx="17" hasCustomPrompt="1"/>
          </p:nvPr>
        </p:nvSpPr>
        <p:spPr>
          <a:xfrm>
            <a:off x="545615" y="5782890"/>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Tree>
    <p:extLst>
      <p:ext uri="{BB962C8B-B14F-4D97-AF65-F5344CB8AC3E}">
        <p14:creationId xmlns:p14="http://schemas.microsoft.com/office/powerpoint/2010/main" val="233539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35"/>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769619" y="1337990"/>
            <a:ext cx="4465067" cy="689519"/>
          </a:xfrm>
          <a:prstGeom prst="rect">
            <a:avLst/>
          </a:prstGeom>
        </p:spPr>
        <p:txBody>
          <a:bodyPr anchor="ctr">
            <a:noAutofit/>
          </a:bodyPr>
          <a:lstStyle>
            <a:lvl1pPr marL="0" indent="0" algn="l">
              <a:buNone/>
              <a:defRPr sz="2200" baseline="0">
                <a:solidFill>
                  <a:srgbClr val="42424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91322" y="2252978"/>
            <a:ext cx="4465067" cy="689519"/>
          </a:xfrm>
          <a:prstGeom prst="rect">
            <a:avLst/>
          </a:prstGeom>
        </p:spPr>
        <p:txBody>
          <a:bodyPr anchor="ctr">
            <a:noAutofit/>
          </a:bodyPr>
          <a:lstStyle>
            <a:lvl1pPr marL="0" indent="0" algn="l">
              <a:buNone/>
              <a:defRPr sz="2200" baseline="0">
                <a:solidFill>
                  <a:srgbClr val="42424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97901" y="3167965"/>
            <a:ext cx="4465067" cy="689519"/>
          </a:xfrm>
          <a:prstGeom prst="rect">
            <a:avLst/>
          </a:prstGeom>
        </p:spPr>
        <p:txBody>
          <a:bodyPr anchor="ctr">
            <a:noAutofit/>
          </a:bodyPr>
          <a:lstStyle>
            <a:lvl1pPr marL="0" indent="0" algn="l">
              <a:buNone/>
              <a:defRPr sz="2200" baseline="0">
                <a:solidFill>
                  <a:srgbClr val="42424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28575">
            <a:solidFill>
              <a:srgbClr val="E8A11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28575">
            <a:solidFill>
              <a:srgbClr val="E8A11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645254B-90C5-6C41-9EB9-426CB6421905}"/>
              </a:ext>
            </a:extLst>
          </p:cNvPr>
          <p:cNvSpPr/>
          <p:nvPr userDrawn="1"/>
        </p:nvSpPr>
        <p:spPr>
          <a:xfrm>
            <a:off x="-2858315" y="78585"/>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5">
            <a:extLst>
              <a:ext uri="{FF2B5EF4-FFF2-40B4-BE49-F238E27FC236}">
                <a16:creationId xmlns:a16="http://schemas.microsoft.com/office/drawing/2014/main" id="{04BCA232-7A1A-67AC-096F-4F8942A9974D}"/>
              </a:ext>
            </a:extLst>
          </p:cNvPr>
          <p:cNvSpPr>
            <a:spLocks noGrp="1"/>
          </p:cNvSpPr>
          <p:nvPr>
            <p:ph type="body" sz="quarter" idx="33" hasCustomPrompt="1"/>
          </p:nvPr>
        </p:nvSpPr>
        <p:spPr>
          <a:xfrm>
            <a:off x="5891164" y="4060684"/>
            <a:ext cx="700387" cy="689518"/>
          </a:xfrm>
          <a:prstGeom prst="rect">
            <a:avLst/>
          </a:prstGeom>
          <a:noFill/>
        </p:spPr>
        <p:txBody>
          <a:bodyPr anchor="ctr">
            <a:noAutofit/>
          </a:bodyPr>
          <a:lstStyle>
            <a:lvl1pPr marL="0" indent="0" algn="ctr">
              <a:buNone/>
              <a:defRPr sz="32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4" name="Text Placeholder 25">
            <a:extLst>
              <a:ext uri="{FF2B5EF4-FFF2-40B4-BE49-F238E27FC236}">
                <a16:creationId xmlns:a16="http://schemas.microsoft.com/office/drawing/2014/main" id="{DD71E540-8F16-71DA-DEFF-4F9A9AF50218}"/>
              </a:ext>
            </a:extLst>
          </p:cNvPr>
          <p:cNvSpPr>
            <a:spLocks noGrp="1"/>
          </p:cNvSpPr>
          <p:nvPr>
            <p:ph type="body" sz="quarter" idx="34" hasCustomPrompt="1"/>
          </p:nvPr>
        </p:nvSpPr>
        <p:spPr>
          <a:xfrm>
            <a:off x="6797901" y="4060684"/>
            <a:ext cx="4465067" cy="689519"/>
          </a:xfrm>
          <a:prstGeom prst="rect">
            <a:avLst/>
          </a:prstGeom>
        </p:spPr>
        <p:txBody>
          <a:bodyPr anchor="ctr">
            <a:noAutofit/>
          </a:bodyPr>
          <a:lstStyle>
            <a:lvl1pPr marL="0" indent="0" algn="l">
              <a:buNone/>
              <a:defRPr sz="2200" baseline="0">
                <a:solidFill>
                  <a:srgbClr val="42424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5" name="Straight Connector 4">
            <a:extLst>
              <a:ext uri="{FF2B5EF4-FFF2-40B4-BE49-F238E27FC236}">
                <a16:creationId xmlns:a16="http://schemas.microsoft.com/office/drawing/2014/main" id="{972FB1C6-0AAF-BE1C-3D8C-C9C07A910C3B}"/>
              </a:ext>
            </a:extLst>
          </p:cNvPr>
          <p:cNvCxnSpPr>
            <a:cxnSpLocks/>
          </p:cNvCxnSpPr>
          <p:nvPr userDrawn="1"/>
        </p:nvCxnSpPr>
        <p:spPr>
          <a:xfrm flipH="1">
            <a:off x="5658046" y="3974600"/>
            <a:ext cx="5784878" cy="0"/>
          </a:xfrm>
          <a:prstGeom prst="line">
            <a:avLst/>
          </a:prstGeom>
          <a:ln w="2857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8" name="Rectangle 7">
            <a:extLst>
              <a:ext uri="{FF2B5EF4-FFF2-40B4-BE49-F238E27FC236}">
                <a16:creationId xmlns:a16="http://schemas.microsoft.com/office/drawing/2014/main" id="{7228DF1A-57C4-3D42-A498-715C5ADA04E5}"/>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8" name="Rectangle 7">
            <a:extLst>
              <a:ext uri="{FF2B5EF4-FFF2-40B4-BE49-F238E27FC236}">
                <a16:creationId xmlns:a16="http://schemas.microsoft.com/office/drawing/2014/main" id="{FB69E93D-EB65-544F-B082-6BD372E5C86C}"/>
              </a:ext>
            </a:extLst>
          </p:cNvPr>
          <p:cNvSpPr/>
          <p:nvPr userDrawn="1"/>
        </p:nvSpPr>
        <p:spPr>
          <a:xfrm>
            <a:off x="-2858315" y="0"/>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94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599985" y="518604"/>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296B5F"/>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5305044" y="820325"/>
            <a:ext cx="6046905" cy="339415"/>
          </a:xfrm>
          <a:prstGeom prst="rect">
            <a:avLst/>
          </a:prstGeom>
        </p:spPr>
        <p:txBody>
          <a:bodyPr>
            <a:noAutofit/>
          </a:bodyPr>
          <a:lstStyle>
            <a:lvl1pPr marL="0" indent="0" algn="r">
              <a:lnSpc>
                <a:spcPct val="100000"/>
              </a:lnSpc>
              <a:buNone/>
              <a:defRPr sz="2400" b="1" i="0">
                <a:solidFill>
                  <a:srgbClr val="296B5F"/>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5305045" y="1319038"/>
            <a:ext cx="6038204" cy="999383"/>
          </a:xfrm>
          <a:prstGeom prst="rect">
            <a:avLst/>
          </a:prstGeom>
        </p:spPr>
        <p:txBody>
          <a:bodyPr>
            <a:noAutofit/>
          </a:bodyPr>
          <a:lstStyle>
            <a:lvl1pPr marL="0" indent="0" algn="r">
              <a:lnSpc>
                <a:spcPct val="100000"/>
              </a:lnSpc>
              <a:buNone/>
              <a:defRPr lang="en-US" sz="2200" b="0" i="0" smtClean="0">
                <a:solidFill>
                  <a:srgbClr val="424242"/>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492414" y="991058"/>
            <a:ext cx="1236480" cy="955625"/>
          </a:xfrm>
          <a:prstGeom prst="rect">
            <a:avLst/>
          </a:prstGeom>
          <a:noFill/>
        </p:spPr>
        <p:txBody>
          <a:bodyPr anchor="ctr">
            <a:noAutofit/>
          </a:bodyPr>
          <a:lstStyle>
            <a:lvl1pPr marL="0" indent="0" algn="r">
              <a:lnSpc>
                <a:spcPct val="130000"/>
              </a:lnSpc>
              <a:buNone/>
              <a:defRPr sz="6300" b="0"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5305043" y="2743458"/>
            <a:ext cx="6046905" cy="339415"/>
          </a:xfrm>
          <a:prstGeom prst="rect">
            <a:avLst/>
          </a:prstGeom>
        </p:spPr>
        <p:txBody>
          <a:bodyPr>
            <a:noAutofit/>
          </a:bodyPr>
          <a:lstStyle>
            <a:lvl1pPr marL="0" indent="0" algn="r">
              <a:lnSpc>
                <a:spcPct val="100000"/>
              </a:lnSpc>
              <a:buNone/>
              <a:defRPr sz="2400" b="1" i="0">
                <a:solidFill>
                  <a:srgbClr val="296B5F"/>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5305044" y="3242171"/>
            <a:ext cx="6038204" cy="999383"/>
          </a:xfrm>
          <a:prstGeom prst="rect">
            <a:avLst/>
          </a:prstGeom>
        </p:spPr>
        <p:txBody>
          <a:bodyPr>
            <a:noAutofit/>
          </a:bodyPr>
          <a:lstStyle>
            <a:lvl1pPr marL="0" indent="0" algn="r">
              <a:lnSpc>
                <a:spcPct val="100000"/>
              </a:lnSpc>
              <a:buNone/>
              <a:defRPr lang="en-US" sz="2200" b="0" i="0" smtClean="0">
                <a:solidFill>
                  <a:srgbClr val="424242"/>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492413" y="2914191"/>
            <a:ext cx="1236480" cy="955625"/>
          </a:xfrm>
          <a:prstGeom prst="rect">
            <a:avLst/>
          </a:prstGeom>
          <a:noFill/>
        </p:spPr>
        <p:txBody>
          <a:bodyPr anchor="ctr">
            <a:noAutofit/>
          </a:bodyPr>
          <a:lstStyle>
            <a:lvl1pPr marL="0" indent="0" algn="r">
              <a:lnSpc>
                <a:spcPct val="130000"/>
              </a:lnSpc>
              <a:buNone/>
              <a:defRPr sz="6300" b="0"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5320541" y="4607255"/>
            <a:ext cx="6046905" cy="339415"/>
          </a:xfrm>
          <a:prstGeom prst="rect">
            <a:avLst/>
          </a:prstGeom>
        </p:spPr>
        <p:txBody>
          <a:bodyPr>
            <a:noAutofit/>
          </a:bodyPr>
          <a:lstStyle>
            <a:lvl1pPr marL="0" indent="0" algn="r">
              <a:lnSpc>
                <a:spcPct val="100000"/>
              </a:lnSpc>
              <a:buNone/>
              <a:defRPr sz="2400" b="1" i="0">
                <a:solidFill>
                  <a:srgbClr val="296B5F"/>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5320542" y="5105968"/>
            <a:ext cx="6038204" cy="999383"/>
          </a:xfrm>
          <a:prstGeom prst="rect">
            <a:avLst/>
          </a:prstGeom>
        </p:spPr>
        <p:txBody>
          <a:bodyPr>
            <a:noAutofit/>
          </a:bodyPr>
          <a:lstStyle>
            <a:lvl1pPr marL="0" indent="0" algn="r">
              <a:lnSpc>
                <a:spcPct val="100000"/>
              </a:lnSpc>
              <a:buNone/>
              <a:defRPr lang="en-US" sz="2200" b="0" i="0" smtClean="0">
                <a:solidFill>
                  <a:srgbClr val="424242"/>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507911" y="4777988"/>
            <a:ext cx="1236480" cy="955625"/>
          </a:xfrm>
          <a:prstGeom prst="rect">
            <a:avLst/>
          </a:prstGeom>
          <a:noFill/>
        </p:spPr>
        <p:txBody>
          <a:bodyPr anchor="ctr">
            <a:noAutofit/>
          </a:bodyPr>
          <a:lstStyle>
            <a:lvl1pPr marL="0" indent="0" algn="r">
              <a:lnSpc>
                <a:spcPct val="130000"/>
              </a:lnSpc>
              <a:buNone/>
              <a:defRPr sz="6300" b="0" i="0">
                <a:solidFill>
                  <a:schemeClr val="bg1"/>
                </a:solidFill>
                <a:latin typeface="Calibri" panose="020F0502020204030204" pitchFamily="34" charset="0"/>
                <a:cs typeface="Calibri" panose="020F0502020204030204" pitchFamily="34" charset="0"/>
              </a:defRPr>
            </a:lvl1pPr>
          </a:lstStyle>
          <a:p>
            <a:pPr lvl="0"/>
            <a:r>
              <a:rPr lang="en-US" dirty="0"/>
              <a:t>03</a:t>
            </a:r>
          </a:p>
        </p:txBody>
      </p:sp>
      <p:grpSp>
        <p:nvGrpSpPr>
          <p:cNvPr id="2" name="Group 1">
            <a:extLst>
              <a:ext uri="{FF2B5EF4-FFF2-40B4-BE49-F238E27FC236}">
                <a16:creationId xmlns:a16="http://schemas.microsoft.com/office/drawing/2014/main" id="{3041D42B-EF0E-8B47-9470-4319E099B736}"/>
              </a:ext>
            </a:extLst>
          </p:cNvPr>
          <p:cNvGrpSpPr/>
          <p:nvPr userDrawn="1"/>
        </p:nvGrpSpPr>
        <p:grpSpPr>
          <a:xfrm>
            <a:off x="4446910" y="695225"/>
            <a:ext cx="7230875" cy="5461417"/>
            <a:chOff x="4054159" y="721803"/>
            <a:chExt cx="7578908" cy="5461417"/>
          </a:xfrm>
        </p:grpSpPr>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645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1983D"/>
          </a:solidFill>
          <a:ln w="24491" cap="flat">
            <a:solidFill>
              <a:srgbClr val="E8A116"/>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4497B6D-A77D-C54E-9B99-EDFAB982BE8B}"/>
              </a:ext>
            </a:extLst>
          </p:cNvPr>
          <p:cNvCxnSpPr>
            <a:cxnSpLocks/>
            <a:endCxn id="4" idx="1"/>
          </p:cNvCxnSpPr>
          <p:nvPr userDrawn="1"/>
        </p:nvCxnSpPr>
        <p:spPr>
          <a:xfrm>
            <a:off x="0" y="6469196"/>
            <a:ext cx="9737225" cy="0"/>
          </a:xfrm>
          <a:prstGeom prst="line">
            <a:avLst/>
          </a:prstGeom>
          <a:ln w="19050">
            <a:solidFill>
              <a:srgbClr val="E8A116"/>
            </a:solidFill>
          </a:ln>
        </p:spPr>
        <p:style>
          <a:lnRef idx="1">
            <a:schemeClr val="accent1"/>
          </a:lnRef>
          <a:fillRef idx="0">
            <a:schemeClr val="accent1"/>
          </a:fillRef>
          <a:effectRef idx="0">
            <a:schemeClr val="accent1"/>
          </a:effectRef>
          <a:fontRef idx="minor">
            <a:schemeClr val="tx1"/>
          </a:fontRef>
        </p:style>
      </p:cxnSp>
      <p:pic>
        <p:nvPicPr>
          <p:cNvPr id="4" name="Content Placeholder 5" descr="Logo&#10;&#10;Description automatically generated with medium confidence">
            <a:extLst>
              <a:ext uri="{FF2B5EF4-FFF2-40B4-BE49-F238E27FC236}">
                <a16:creationId xmlns:a16="http://schemas.microsoft.com/office/drawing/2014/main" id="{81A35EAC-7268-4517-42E0-C7B854353DB1}"/>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t="88571"/>
          <a:stretch/>
        </p:blipFill>
        <p:spPr>
          <a:xfrm>
            <a:off x="9737225" y="6392886"/>
            <a:ext cx="1432003" cy="152619"/>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81" r:id="rId3"/>
    <p:sldLayoutId id="2147483884" r:id="rId4"/>
    <p:sldLayoutId id="2147483842" r:id="rId5"/>
    <p:sldLayoutId id="2147483840" r:id="rId6"/>
    <p:sldLayoutId id="2147483880" r:id="rId7"/>
    <p:sldLayoutId id="2147483877" r:id="rId8"/>
    <p:sldLayoutId id="2147483841" r:id="rId9"/>
    <p:sldLayoutId id="2147483879" r:id="rId10"/>
    <p:sldLayoutId id="2147483878" r:id="rId11"/>
    <p:sldLayoutId id="2147483885" r:id="rId12"/>
    <p:sldLayoutId id="2147483861" r:id="rId13"/>
    <p:sldLayoutId id="2147483833" r:id="rId14"/>
    <p:sldLayoutId id="2147483847" r:id="rId15"/>
    <p:sldLayoutId id="2147483853" r:id="rId16"/>
    <p:sldLayoutId id="2147483883" r:id="rId17"/>
    <p:sldLayoutId id="2147483886" r:id="rId18"/>
    <p:sldLayoutId id="21474838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www.onlinedoctranslator.com/en/?utm_source=onlinedoctranslator&amp;utm_medium=pptx&amp;utm_campaign=attributio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7II5FVnJyHE" TargetMode="External"/><Relationship Id="rId3" Type="http://schemas.openxmlformats.org/officeDocument/2006/relationships/hyperlink" Target="https://www.un.org/en/global-issues/refugees" TargetMode="External"/><Relationship Id="rId7" Type="http://schemas.openxmlformats.org/officeDocument/2006/relationships/hyperlink" Target="https://www.youtube.com/watch?v=BUVA_5Azrbs" TargetMode="External"/><Relationship Id="rId2" Type="http://schemas.openxmlformats.org/officeDocument/2006/relationships/hyperlink" Target="https://refugeesmigrants.un.org/" TargetMode="External"/><Relationship Id="rId1" Type="http://schemas.openxmlformats.org/officeDocument/2006/relationships/slideLayout" Target="../slideLayouts/slideLayout11.xml"/><Relationship Id="rId6" Type="http://schemas.openxmlformats.org/officeDocument/2006/relationships/hyperlink" Target="https://www.youtube.com/watch?v=cE3wu0Ujsp4" TargetMode="External"/><Relationship Id="rId5" Type="http://schemas.openxmlformats.org/officeDocument/2006/relationships/hyperlink" Target="https://www.youtube.com/watch?v=E8lwckSCptg" TargetMode="External"/><Relationship Id="rId10" Type="http://schemas.openxmlformats.org/officeDocument/2006/relationships/image" Target="../media/image15.png"/><Relationship Id="rId4" Type="http://schemas.openxmlformats.org/officeDocument/2006/relationships/hyperlink" Target="https://www.ohchr.org/en/special-procedures/sr-internally-displaced-persons/about-internally-displaced-persons" TargetMode="External"/><Relationship Id="rId9" Type="http://schemas.openxmlformats.org/officeDocument/2006/relationships/hyperlink" Target="https://doi.org/10.1016/j.ufug.2022.12751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www.un.org/esa/socdev/rwss/2016/chapter1.pdf" TargetMode="External"/><Relationship Id="rId2" Type="http://schemas.openxmlformats.org/officeDocument/2006/relationships/hyperlink" Target="https://www.un.org/development/desa/socialperspectiveondevelopment/issues/social-integration.html"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s://implicit.harvard.edu/implicit/takeatest.html" TargetMode="External"/><Relationship Id="rId2" Type="http://schemas.openxmlformats.org/officeDocument/2006/relationships/hyperlink" Target="https://www.consilium.europa.eu/en/infographics/disability-eu-facts-figures/#:~:text=87%20million%20Europeans%20have%20some,1%20in%204%20European%20adults"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h5FlW4-NKXE" TargetMode="External"/><Relationship Id="rId2" Type="http://schemas.openxmlformats.org/officeDocument/2006/relationships/hyperlink" Target="https://www.youtube.com/watch?v=l3t8xiFJF9M" TargetMode="External"/><Relationship Id="rId1" Type="http://schemas.openxmlformats.org/officeDocument/2006/relationships/slideLayout" Target="../slideLayouts/slideLayout11.xml"/><Relationship Id="rId4" Type="http://schemas.openxmlformats.org/officeDocument/2006/relationships/hyperlink" Target="https://resources.peopleinneed.net/documents/612-trainings-guideline-v4-final.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4ivhLCdAP6U"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s://www.wgu.edu/blog/andragogy-pedagogy-key-differences-learning2205.html" TargetMode="External"/><Relationship Id="rId2" Type="http://schemas.openxmlformats.org/officeDocument/2006/relationships/hyperlink" Target="https://epale.ec.europa.eu/en/blog/what-role-does-adult-education-play-refugee-crisis" TargetMode="External"/><Relationship Id="rId1" Type="http://schemas.openxmlformats.org/officeDocument/2006/relationships/slideLayout" Target="../slideLayouts/slideLayout11.xml"/><Relationship Id="rId6" Type="http://schemas.openxmlformats.org/officeDocument/2006/relationships/hyperlink" Target="https://www.youtube.com/watch?v=fDMK5ysYujk" TargetMode="External"/><Relationship Id="rId5" Type="http://schemas.openxmlformats.org/officeDocument/2006/relationships/hyperlink" Target="https://www.youtube.com/watch?v=foWa7MnWONo" TargetMode="External"/><Relationship Id="rId4" Type="http://schemas.openxmlformats.org/officeDocument/2006/relationships/hyperlink" Target="https://www.youtube.com/watch?v=SArAggTULLU"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hyperlink" Target="https://www.ilfm.org.uk/cms/document/ILFM_Learning_Styles_Resource_TK_09Oct17_Ver1.0.pdf" TargetMode="Externa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HpimdmIXKms" TargetMode="External"/><Relationship Id="rId2" Type="http://schemas.openxmlformats.org/officeDocument/2006/relationships/hyperlink" Target="https://whatfix.com/blog/barriers-to-learning/" TargetMode="External"/><Relationship Id="rId1" Type="http://schemas.openxmlformats.org/officeDocument/2006/relationships/slideLayout" Target="../slideLayouts/slideLayout11.xml"/><Relationship Id="rId4" Type="http://schemas.openxmlformats.org/officeDocument/2006/relationships/hyperlink" Target="https://scholarworks.uni.edu/grp/1201"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s://vark-learn.com/" TargetMode="External"/><Relationship Id="rId2" Type="http://schemas.openxmlformats.org/officeDocument/2006/relationships/hyperlink" Target="http://www.educationplanner.org/students/self-assessments/learning-styles-quiz.shtml?event=results&amp;A=5&amp;V=13&amp;T=2" TargetMode="External"/><Relationship Id="rId1" Type="http://schemas.openxmlformats.org/officeDocument/2006/relationships/slideLayout" Target="../slideLayouts/slideLayout11.xml"/><Relationship Id="rId4" Type="http://schemas.openxmlformats.org/officeDocument/2006/relationships/hyperlink" Target="https://www.youtube.com/watch?v=Pu3gIN8WgYk"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hyperlink" Target="https://www.physio-pedia.com/Effective_Communication_for_Displaced_Persons" TargetMode="External"/><Relationship Id="rId2" Type="http://schemas.openxmlformats.org/officeDocument/2006/relationships/hyperlink" Target="https://www.go2itech.org/HTML/TT06/toolkit/delivery/com_skills.html" TargetMode="External"/><Relationship Id="rId1" Type="http://schemas.openxmlformats.org/officeDocument/2006/relationships/slideLayout" Target="../slideLayouts/slideLayout11.xml"/><Relationship Id="rId6" Type="http://schemas.openxmlformats.org/officeDocument/2006/relationships/hyperlink" Target="https://www.youtube.com/watch?v=rzsVh8YwZEQ" TargetMode="External"/><Relationship Id="rId5" Type="http://schemas.openxmlformats.org/officeDocument/2006/relationships/hyperlink" Target="https://www.youtube.com/watch?v=2Yw6dFQBklA" TargetMode="External"/><Relationship Id="rId4" Type="http://schemas.openxmlformats.org/officeDocument/2006/relationships/hyperlink" Target="https://www.youtube.com/watch?v=gCfzeONu3M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JcqzRheQVMI" TargetMode="External"/><Relationship Id="rId2" Type="http://schemas.openxmlformats.org/officeDocument/2006/relationships/hyperlink" Target="https://blink.ucsd.edu/HR/training/instructor/tools/training.html" TargetMode="External"/><Relationship Id="rId1" Type="http://schemas.openxmlformats.org/officeDocument/2006/relationships/slideLayout" Target="../slideLayouts/slideLayout11.xml"/><Relationship Id="rId5" Type="http://schemas.openxmlformats.org/officeDocument/2006/relationships/hyperlink" Target="https://www.youtube.com/watch?v=Xh9yB-eKgbs" TargetMode="External"/><Relationship Id="rId4" Type="http://schemas.openxmlformats.org/officeDocument/2006/relationships/hyperlink" Target="https://www.youtube.com/watch?v=1Ut09_n6CLg"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hyperlink" Target="https://www.shrm.org/resourcesandtools/tools-and-samples/toolkits/pages/managingworkplaceconflict.aspx" TargetMode="External"/><Relationship Id="rId2" Type="http://schemas.openxmlformats.org/officeDocument/2006/relationships/hyperlink" Target="https://www.wcupa.edu/coral/tuckmanStagesGroupDelvelopment.aspx" TargetMode="External"/><Relationship Id="rId1" Type="http://schemas.openxmlformats.org/officeDocument/2006/relationships/slideLayout" Target="../slideLayouts/slideLayout11.xml"/><Relationship Id="rId4" Type="http://schemas.openxmlformats.org/officeDocument/2006/relationships/hyperlink" Target="https://www.youtube.com/watch?v=AnIk41p9QnA"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hyperlink" Target="https://openbadgefactory.com/en/about-open-badges/" TargetMode="External"/><Relationship Id="rId2" Type="http://schemas.openxmlformats.org/officeDocument/2006/relationships/hyperlink" Target="https://openbadges.org/about/faq" TargetMode="External"/><Relationship Id="rId1" Type="http://schemas.openxmlformats.org/officeDocument/2006/relationships/slideLayout" Target="../slideLayouts/slideLayout11.xml"/><Relationship Id="rId6" Type="http://schemas.openxmlformats.org/officeDocument/2006/relationships/hyperlink" Target="https://www.youtube.com/watch?v=q3dkGupx0ac" TargetMode="External"/><Relationship Id="rId5" Type="http://schemas.openxmlformats.org/officeDocument/2006/relationships/hyperlink" Target="https://www.youtube.com/watch?v=IUT3kpD7EPU" TargetMode="External"/><Relationship Id="rId4" Type="http://schemas.openxmlformats.org/officeDocument/2006/relationships/hyperlink" Target="https://education.ec.europa.eu/education-levels/higher-education/micro-credentials#:~:text=Micro%2Dcredentials%20certify%20the%20learning,a%20short%20course%20or%20training"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23144B1C-E2D0-FCA7-BB82-4125364B4AE3}"/>
              </a:ext>
            </a:extLst>
          </p:cNvPr>
          <p:cNvSpPr>
            <a:spLocks noGrp="1"/>
          </p:cNvSpPr>
          <p:nvPr>
            <p:ph type="body" sz="quarter" idx="15"/>
          </p:nvPr>
        </p:nvSpPr>
        <p:spPr>
          <a:xfrm>
            <a:off x="711252" y="4043134"/>
            <a:ext cx="4632273" cy="697353"/>
          </a:xfrm>
        </p:spPr>
        <p:txBody>
          <a:bodyPr/>
          <a:lstStyle/>
          <a:p>
            <a:pPr algn="l" rtl="0">
              <a:lnSpc>
                <a:spcPts val="3280"/>
              </a:lnSpc>
            </a:pPr>
            <a:r>
              <a:rPr lang="en-IE" sz="3400" b="0" dirty="0"/>
              <a:t>Uddannelse af sårbare voksne i lokalsamfundsbaseret bylandbrug</a:t>
            </a:r>
          </a:p>
        </p:txBody>
      </p:sp>
      <p:sp>
        <p:nvSpPr>
          <p:cNvPr id="2" name="Text Placeholder 1">
            <a:extLst>
              <a:ext uri="{FF2B5EF4-FFF2-40B4-BE49-F238E27FC236}">
                <a16:creationId xmlns:a16="http://schemas.microsoft.com/office/drawing/2014/main" id="{FA234C8A-2E7F-AD4B-8EF1-4E8ACC53FDBD}"/>
              </a:ext>
            </a:extLst>
          </p:cNvPr>
          <p:cNvSpPr>
            <a:spLocks noGrp="1"/>
          </p:cNvSpPr>
          <p:nvPr>
            <p:ph type="body" sz="quarter" idx="16"/>
          </p:nvPr>
        </p:nvSpPr>
        <p:spPr>
          <a:xfrm>
            <a:off x="711251" y="3188187"/>
            <a:ext cx="5278651" cy="697353"/>
          </a:xfrm>
          <a:prstGeom prst="rect">
            <a:avLst/>
          </a:prstGeom>
        </p:spPr>
        <p:txBody>
          <a:bodyPr/>
          <a:lstStyle/>
          <a:p>
            <a:pPr algn="l" rtl="0"/>
            <a:r>
              <a:rPr lang="en-IE" sz="4000" b="1" dirty="0"/>
              <a:t>Trænervejledning:</a:t>
            </a:r>
          </a:p>
          <a:p>
            <a:pPr algn="l" rtl="0"/>
            <a:endParaRPr lang="en-US" dirty="0"/>
          </a:p>
        </p:txBody>
      </p:sp>
      <p:sp>
        <p:nvSpPr>
          <p:cNvPr id="13" name="Text Placeholder 12">
            <a:extLst>
              <a:ext uri="{FF2B5EF4-FFF2-40B4-BE49-F238E27FC236}">
                <a16:creationId xmlns:a16="http://schemas.microsoft.com/office/drawing/2014/main" id="{BF79350B-2C44-3549-ECB6-C085E568F3D3}"/>
              </a:ext>
            </a:extLst>
          </p:cNvPr>
          <p:cNvSpPr>
            <a:spLocks noGrp="1"/>
          </p:cNvSpPr>
          <p:nvPr>
            <p:ph type="body" sz="quarter" idx="17"/>
          </p:nvPr>
        </p:nvSpPr>
        <p:spPr/>
        <p:txBody>
          <a:bodyPr/>
          <a:lstStyle/>
          <a:p>
            <a:pPr algn="l" rtl="0"/>
            <a:r>
              <a:rPr lang="en-US" dirty="0" err="1"/>
              <a:t>www.</a:t>
            </a:r>
            <a:r>
              <a:rPr lang="en-US" b="1" dirty="0" err="1"/>
              <a:t>naturprojekt</a:t>
            </a:r>
            <a:r>
              <a:rPr lang="en-US" dirty="0" err="1"/>
              <a:t>.info</a:t>
            </a:r>
            <a:endParaRPr lang="en-US" dirty="0"/>
          </a:p>
          <a:p>
            <a:pPr algn="l" rtl="0"/>
            <a:endParaRPr lang="en-US" dirty="0"/>
          </a:p>
        </p:txBody>
      </p:sp>
      <p:pic>
        <p:nvPicPr>
          <p:cNvPr id="20" name="Picture Placeholder 19">
            <a:extLst>
              <a:ext uri="{FF2B5EF4-FFF2-40B4-BE49-F238E27FC236}">
                <a16:creationId xmlns:a16="http://schemas.microsoft.com/office/drawing/2014/main" id="{9E16B120-E7E4-4A6A-8384-BC2C317E5358}"/>
              </a:ext>
            </a:extLst>
          </p:cNvPr>
          <p:cNvPicPr>
            <a:picLocks noGrp="1" noChangeAspect="1"/>
          </p:cNvPicPr>
          <p:nvPr>
            <p:ph type="pic" sz="quarter" idx="42"/>
          </p:nvPr>
        </p:nvPicPr>
        <p:blipFill>
          <a:blip r:embed="rId3" cstate="email">
            <a:extLst>
              <a:ext uri="{28A0092B-C50C-407E-A947-70E740481C1C}">
                <a14:useLocalDpi xmlns:a14="http://schemas.microsoft.com/office/drawing/2010/main"/>
              </a:ext>
            </a:extLst>
          </a:blip>
          <a:srcRect l="668" r="668"/>
          <a:stretch>
            <a:fillRect/>
          </a:stretch>
        </p:blipFill>
        <p:spPr/>
      </p:pic>
      <p:sp>
        <p:nvSpPr>
          <p:cNvPr id="22" name="Text Placeholder 8">
            <a:extLst>
              <a:ext uri="{FF2B5EF4-FFF2-40B4-BE49-F238E27FC236}">
                <a16:creationId xmlns:a16="http://schemas.microsoft.com/office/drawing/2014/main" id="{A7FBCCC5-CA25-24E7-42A7-685E034E93E8}"/>
              </a:ext>
            </a:extLst>
          </p:cNvPr>
          <p:cNvSpPr txBox="1">
            <a:spLocks/>
          </p:cNvSpPr>
          <p:nvPr/>
        </p:nvSpPr>
        <p:spPr>
          <a:xfrm>
            <a:off x="8296857" y="222724"/>
            <a:ext cx="2309962" cy="697353"/>
          </a:xfrm>
          <a:prstGeom prst="rect">
            <a:avLst/>
          </a:prstGeom>
          <a:solidFill>
            <a:srgbClr val="E8A116"/>
          </a:solidFill>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b="1" dirty="0"/>
              <a:t>MODUL 1</a:t>
            </a:r>
          </a:p>
        </p:txBody>
      </p:sp>
      <p:cxnSp>
        <p:nvCxnSpPr>
          <p:cNvPr id="23" name="Straight Connector 22">
            <a:extLst>
              <a:ext uri="{FF2B5EF4-FFF2-40B4-BE49-F238E27FC236}">
                <a16:creationId xmlns:a16="http://schemas.microsoft.com/office/drawing/2014/main" id="{CC8C2A7C-CF4A-1D66-0ABA-72411CD986A3}"/>
              </a:ext>
            </a:extLst>
          </p:cNvPr>
          <p:cNvCxnSpPr>
            <a:cxnSpLocks/>
          </p:cNvCxnSpPr>
          <p:nvPr/>
        </p:nvCxnSpPr>
        <p:spPr>
          <a:xfrm flipH="1">
            <a:off x="0" y="3885540"/>
            <a:ext cx="5070764"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Danish - </a:t>
            </a:r>
            <a:r>
              <a:rPr lang="en-US" sz="1000" u="sng" dirty="0">
                <a:solidFill>
                  <a:srgbClr val="0F2B46"/>
                </a:solidFill>
                <a:effectLst/>
                <a:latin typeface="Roboto" panose="02000000000000000000" pitchFamily="2" charset="0"/>
                <a:hlinkClick r:id="rId4"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3519101" y="429181"/>
            <a:ext cx="8437577" cy="4995245"/>
          </a:xfrm>
        </p:spPr>
        <p:txBody>
          <a:bodyPr/>
          <a:lstStyle/>
          <a:p>
            <a:pPr marL="342900" indent="-342900" algn="l" rtl="0">
              <a:lnSpc>
                <a:spcPct val="100000"/>
              </a:lnSpc>
              <a:spcBef>
                <a:spcPts val="0"/>
              </a:spcBef>
              <a:buClr>
                <a:srgbClr val="E8A116"/>
              </a:buClr>
              <a:buFont typeface="Arial" panose="020B0604020202020204" pitchFamily="34" charset="0"/>
              <a:buChar char="•"/>
            </a:pPr>
            <a:r>
              <a:rPr lang="en-IE" sz="2400" b="1" dirty="0"/>
              <a:t>Hvad er forskellen mellem en migrant og en flygtning</a:t>
            </a:r>
            <a:r>
              <a:rPr lang="en-IE" sz="2400" dirty="0"/>
              <a:t>? Selvom der ikke er nogen formel juridisk definition, er de fleste eksperter enige om, at en international</a:t>
            </a:r>
            <a:r>
              <a:rPr lang="en-IE" sz="2400" b="1" dirty="0"/>
              <a:t>migrant</a:t>
            </a:r>
            <a:r>
              <a:rPr lang="en-IE" sz="2400" dirty="0"/>
              <a:t>er en person, der ændrer sit sædvanlige bopælsland. En vandrende arbejdstager er en person, der arbejder i en stat, hvori han/hun ikke er statsborger. EN</a:t>
            </a:r>
            <a:r>
              <a:rPr lang="en-IE" sz="2400" b="1" dirty="0"/>
              <a:t>flygtning</a:t>
            </a:r>
            <a:r>
              <a:rPr lang="en-IE" sz="2400" dirty="0"/>
              <a:t>er en person, der befinder sig uden for deres oprindelsesland på grund af frygtet forfølgelse, konflikt, generel vold eller andre omstændigheder, der alvorligt har forstyrret den offentlige orden og kræver international beskyttelse (FN 2023)</a:t>
            </a:r>
          </a:p>
          <a:p>
            <a:pPr marL="342900" indent="-342900" algn="l" rtl="0">
              <a:lnSpc>
                <a:spcPct val="100000"/>
              </a:lnSpc>
              <a:spcBef>
                <a:spcPts val="0"/>
              </a:spcBef>
              <a:buClr>
                <a:srgbClr val="E8A116"/>
              </a:buClr>
              <a:buFont typeface="Arial" panose="020B0604020202020204" pitchFamily="34" charset="0"/>
              <a:buChar char="•"/>
            </a:pPr>
            <a:r>
              <a:rPr lang="en-IE" sz="2400" dirty="0"/>
              <a:t>An</a:t>
            </a:r>
            <a:r>
              <a:rPr lang="en-IE" sz="2400" b="1" dirty="0"/>
              <a:t>asylansøger</a:t>
            </a:r>
            <a:r>
              <a:rPr lang="en-IE" sz="2400" dirty="0"/>
              <a:t>er en person, der hævder, at han eller hun er flygtning, men hvis krav endnu ikke er blevet vurderet af myndighederne i det land, hvor de søger.</a:t>
            </a:r>
          </a:p>
          <a:p>
            <a:pPr marL="342900" indent="-342900" algn="l" rtl="0">
              <a:lnSpc>
                <a:spcPct val="100000"/>
              </a:lnSpc>
              <a:spcBef>
                <a:spcPts val="0"/>
              </a:spcBef>
              <a:buClr>
                <a:srgbClr val="E8A116"/>
              </a:buClr>
              <a:buFont typeface="Arial" panose="020B0604020202020204" pitchFamily="34" charset="0"/>
              <a:buChar char="•"/>
            </a:pPr>
            <a:r>
              <a:rPr lang="en-IE" sz="2400" b="1" dirty="0">
                <a:solidFill>
                  <a:srgbClr val="E8A116"/>
                </a:solidFill>
              </a:rPr>
              <a:t>Vi ser verden gennem forskellige briller – men alle skal føle sig trygge</a:t>
            </a:r>
            <a:r>
              <a:rPr lang="en-IE" sz="2400" dirty="0"/>
              <a:t>.</a:t>
            </a:r>
            <a:r>
              <a:rPr lang="en-IE" sz="2400" b="1" dirty="0"/>
              <a:t>Fjern dommen</a:t>
            </a:r>
            <a:r>
              <a:rPr lang="en-IE" sz="2400" dirty="0"/>
              <a:t>og virkelig finde ud af erfaringerne med, hvem det er, vi træner for at opbygge et træner/praktikant-forhold og et læringsmiljø</a:t>
            </a:r>
          </a:p>
          <a:p>
            <a:pPr marL="342900" indent="-342900" algn="l" rtl="0">
              <a:lnSpc>
                <a:spcPct val="100000"/>
              </a:lnSpc>
              <a:spcBef>
                <a:spcPts val="0"/>
              </a:spcBef>
              <a:buClr>
                <a:srgbClr val="E8A116"/>
              </a:buClr>
              <a:buFont typeface="Arial" panose="020B0604020202020204" pitchFamily="34" charset="0"/>
              <a:buChar char="•"/>
            </a:pPr>
            <a:endParaRPr lang="en-US" dirty="0"/>
          </a:p>
        </p:txBody>
      </p:sp>
      <p:grpSp>
        <p:nvGrpSpPr>
          <p:cNvPr id="24" name="Group 23">
            <a:extLst>
              <a:ext uri="{FF2B5EF4-FFF2-40B4-BE49-F238E27FC236}">
                <a16:creationId xmlns:a16="http://schemas.microsoft.com/office/drawing/2014/main" id="{7971DA42-C0BC-2900-7710-273D98D700E8}"/>
              </a:ext>
            </a:extLst>
          </p:cNvPr>
          <p:cNvGrpSpPr/>
          <p:nvPr/>
        </p:nvGrpSpPr>
        <p:grpSpPr>
          <a:xfrm rot="10800000" flipH="1">
            <a:off x="0" y="2053083"/>
            <a:ext cx="3390864" cy="4834792"/>
            <a:chOff x="0" y="-412420"/>
            <a:chExt cx="3390864" cy="4834792"/>
          </a:xfrm>
        </p:grpSpPr>
        <p:sp>
          <p:nvSpPr>
            <p:cNvPr id="2" name="Freeform 1">
              <a:extLst>
                <a:ext uri="{FF2B5EF4-FFF2-40B4-BE49-F238E27FC236}">
                  <a16:creationId xmlns:a16="http://schemas.microsoft.com/office/drawing/2014/main" id="{BBD15B2A-7453-3D82-1EE5-4D4E2EBF2834}"/>
                </a:ext>
              </a:extLst>
            </p:cNvPr>
            <p:cNvSpPr/>
            <p:nvPr/>
          </p:nvSpPr>
          <p:spPr>
            <a:xfrm rot="16200000">
              <a:off x="323991" y="1355499"/>
              <a:ext cx="4422371" cy="1711375"/>
            </a:xfrm>
            <a:custGeom>
              <a:avLst/>
              <a:gdLst>
                <a:gd name="connsiteX0" fmla="*/ 0 w 6642581"/>
                <a:gd name="connsiteY0" fmla="*/ 0 h 2570554"/>
                <a:gd name="connsiteX1" fmla="*/ 360681 w 6642581"/>
                <a:gd name="connsiteY1" fmla="*/ 0 h 2570554"/>
                <a:gd name="connsiteX2" fmla="*/ 1913270 w 6642581"/>
                <a:gd name="connsiteY2" fmla="*/ 0 h 2570554"/>
                <a:gd name="connsiteX3" fmla="*/ 2273951 w 6642581"/>
                <a:gd name="connsiteY3" fmla="*/ 0 h 2570554"/>
                <a:gd name="connsiteX4" fmla="*/ 4512374 w 6642581"/>
                <a:gd name="connsiteY4" fmla="*/ 0 h 2570554"/>
                <a:gd name="connsiteX5" fmla="*/ 4512375 w 6642581"/>
                <a:gd name="connsiteY5" fmla="*/ 0 h 2570554"/>
                <a:gd name="connsiteX6" fmla="*/ 4873055 w 6642581"/>
                <a:gd name="connsiteY6" fmla="*/ 0 h 2570554"/>
                <a:gd name="connsiteX7" fmla="*/ 4873056 w 6642581"/>
                <a:gd name="connsiteY7" fmla="*/ 0 h 2570554"/>
                <a:gd name="connsiteX8" fmla="*/ 5734821 w 6642581"/>
                <a:gd name="connsiteY8" fmla="*/ 0 h 2570554"/>
                <a:gd name="connsiteX9" fmla="*/ 6095502 w 6642581"/>
                <a:gd name="connsiteY9" fmla="*/ 0 h 2570554"/>
                <a:gd name="connsiteX10" fmla="*/ 6642581 w 6642581"/>
                <a:gd name="connsiteY10" fmla="*/ 497696 h 2570554"/>
                <a:gd name="connsiteX11" fmla="*/ 6642581 w 6642581"/>
                <a:gd name="connsiteY11" fmla="*/ 2570554 h 2570554"/>
                <a:gd name="connsiteX12" fmla="*/ 6281900 w 6642581"/>
                <a:gd name="connsiteY12" fmla="*/ 2570554 h 2570554"/>
                <a:gd name="connsiteX13" fmla="*/ 5420133 w 6642581"/>
                <a:gd name="connsiteY13" fmla="*/ 2570554 h 2570554"/>
                <a:gd name="connsiteX14" fmla="*/ 5059452 w 6642581"/>
                <a:gd name="connsiteY14" fmla="*/ 2570554 h 2570554"/>
                <a:gd name="connsiteX15" fmla="*/ 4299742 w 6642581"/>
                <a:gd name="connsiteY15" fmla="*/ 2570554 h 2570554"/>
                <a:gd name="connsiteX16" fmla="*/ 3939061 w 6642581"/>
                <a:gd name="connsiteY16" fmla="*/ 2570554 h 2570554"/>
                <a:gd name="connsiteX17" fmla="*/ 3506863 w 6642581"/>
                <a:gd name="connsiteY17" fmla="*/ 2570554 h 2570554"/>
                <a:gd name="connsiteX18" fmla="*/ 3146182 w 6642581"/>
                <a:gd name="connsiteY18" fmla="*/ 2570554 h 2570554"/>
                <a:gd name="connsiteX19" fmla="*/ 3077294 w 6642581"/>
                <a:gd name="connsiteY19" fmla="*/ 2570554 h 2570554"/>
                <a:gd name="connsiteX20" fmla="*/ 2716613 w 6642581"/>
                <a:gd name="connsiteY20" fmla="*/ 2570554 h 2570554"/>
                <a:gd name="connsiteX21" fmla="*/ 1164024 w 6642581"/>
                <a:gd name="connsiteY21" fmla="*/ 2570554 h 2570554"/>
                <a:gd name="connsiteX22" fmla="*/ 803343 w 6642581"/>
                <a:gd name="connsiteY22" fmla="*/ 2570554 h 2570554"/>
                <a:gd name="connsiteX23" fmla="*/ 0 w 6642581"/>
                <a:gd name="connsiteY23" fmla="*/ 1839727 h 257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42581" h="2570554">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w="3598"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8" name="Rectangle 7">
              <a:extLst>
                <a:ext uri="{FF2B5EF4-FFF2-40B4-BE49-F238E27FC236}">
                  <a16:creationId xmlns:a16="http://schemas.microsoft.com/office/drawing/2014/main" id="{13EB3164-CBCD-70CC-4BDE-EA609AEBF4D1}"/>
                </a:ext>
              </a:extLst>
            </p:cNvPr>
            <p:cNvSpPr/>
            <p:nvPr/>
          </p:nvSpPr>
          <p:spPr>
            <a:xfrm>
              <a:off x="0" y="-412420"/>
              <a:ext cx="3390864" cy="4169776"/>
            </a:xfrm>
            <a:prstGeom prst="rect">
              <a:avLst/>
            </a:pr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ctangle 9">
              <a:extLst>
                <a:ext uri="{FF2B5EF4-FFF2-40B4-BE49-F238E27FC236}">
                  <a16:creationId xmlns:a16="http://schemas.microsoft.com/office/drawing/2014/main" id="{9DECE663-CBAC-B579-B6E7-61FE37AD30AB}"/>
                </a:ext>
              </a:extLst>
            </p:cNvPr>
            <p:cNvSpPr/>
            <p:nvPr/>
          </p:nvSpPr>
          <p:spPr>
            <a:xfrm>
              <a:off x="0" y="249383"/>
              <a:ext cx="2547060" cy="4172989"/>
            </a:xfrm>
            <a:prstGeom prst="rect">
              <a:avLst/>
            </a:pr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11" name="Text Placeholder 16">
            <a:extLst>
              <a:ext uri="{FF2B5EF4-FFF2-40B4-BE49-F238E27FC236}">
                <a16:creationId xmlns:a16="http://schemas.microsoft.com/office/drawing/2014/main" id="{2F06DDAA-3218-99A2-91CD-90655D2EF528}"/>
              </a:ext>
            </a:extLst>
          </p:cNvPr>
          <p:cNvSpPr txBox="1">
            <a:spLocks/>
          </p:cNvSpPr>
          <p:nvPr/>
        </p:nvSpPr>
        <p:spPr>
          <a:xfrm>
            <a:off x="341841" y="2647056"/>
            <a:ext cx="2547060" cy="29850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3720"/>
              </a:lnSpc>
              <a:spcBef>
                <a:spcPts val="0"/>
              </a:spcBef>
            </a:pPr>
            <a:r>
              <a:rPr lang="en-US" dirty="0">
                <a:solidFill>
                  <a:schemeClr val="bg1"/>
                </a:solidFill>
              </a:rPr>
              <a:t>2.1 Introduktion til</a:t>
            </a:r>
            <a:r>
              <a:rPr lang="en-US" b="1" dirty="0">
                <a:solidFill>
                  <a:schemeClr val="bg1"/>
                </a:solidFill>
              </a:rPr>
              <a:t>migranter, flygtninge</a:t>
            </a:r>
            <a:r>
              <a:rPr lang="en-US" dirty="0">
                <a:solidFill>
                  <a:schemeClr val="bg1"/>
                </a:solidFill>
              </a:rPr>
              <a:t>og</a:t>
            </a:r>
            <a:r>
              <a:rPr lang="en-US" b="1" dirty="0">
                <a:solidFill>
                  <a:schemeClr val="bg1"/>
                </a:solidFill>
              </a:rPr>
              <a:t>tvangsfordrevne personer</a:t>
            </a:r>
          </a:p>
          <a:p>
            <a:pPr algn="l" rtl="0">
              <a:lnSpc>
                <a:spcPts val="3720"/>
              </a:lnSpc>
              <a:spcBef>
                <a:spcPts val="0"/>
              </a:spcBef>
            </a:pPr>
            <a:endParaRPr lang="en-US" dirty="0"/>
          </a:p>
        </p:txBody>
      </p:sp>
      <p:grpSp>
        <p:nvGrpSpPr>
          <p:cNvPr id="3" name="Group 2">
            <a:extLst>
              <a:ext uri="{FF2B5EF4-FFF2-40B4-BE49-F238E27FC236}">
                <a16:creationId xmlns:a16="http://schemas.microsoft.com/office/drawing/2014/main" id="{FA2E8B34-A240-41FA-E49B-4576F99D9707}"/>
              </a:ext>
            </a:extLst>
          </p:cNvPr>
          <p:cNvGrpSpPr/>
          <p:nvPr/>
        </p:nvGrpSpPr>
        <p:grpSpPr>
          <a:xfrm>
            <a:off x="2048544" y="429181"/>
            <a:ext cx="997032" cy="1008735"/>
            <a:chOff x="7190753" y="5365577"/>
            <a:chExt cx="745522" cy="754273"/>
          </a:xfrm>
          <a:solidFill>
            <a:srgbClr val="296B5F"/>
          </a:solidFill>
        </p:grpSpPr>
        <p:grpSp>
          <p:nvGrpSpPr>
            <p:cNvPr id="5" name="Graphic 2">
              <a:extLst>
                <a:ext uri="{FF2B5EF4-FFF2-40B4-BE49-F238E27FC236}">
                  <a16:creationId xmlns:a16="http://schemas.microsoft.com/office/drawing/2014/main" id="{13520013-B2A0-2342-C495-693E920F80E1}"/>
                </a:ext>
              </a:extLst>
            </p:cNvPr>
            <p:cNvGrpSpPr/>
            <p:nvPr/>
          </p:nvGrpSpPr>
          <p:grpSpPr>
            <a:xfrm>
              <a:off x="7353351" y="5651417"/>
              <a:ext cx="420044" cy="75879"/>
              <a:chOff x="7353351" y="5651417"/>
              <a:chExt cx="420044" cy="75879"/>
            </a:xfrm>
            <a:grpFill/>
          </p:grpSpPr>
          <p:sp>
            <p:nvSpPr>
              <p:cNvPr id="19" name="Freeform 385">
                <a:extLst>
                  <a:ext uri="{FF2B5EF4-FFF2-40B4-BE49-F238E27FC236}">
                    <a16:creationId xmlns:a16="http://schemas.microsoft.com/office/drawing/2014/main" id="{5C3C6844-8818-6131-130A-6F57D2DCEC4B}"/>
                  </a:ext>
                </a:extLst>
              </p:cNvPr>
              <p:cNvSpPr/>
              <p:nvPr/>
            </p:nvSpPr>
            <p:spPr>
              <a:xfrm>
                <a:off x="7353351" y="5653225"/>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w="9028" cap="flat">
                <a:noFill/>
                <a:prstDash val="solid"/>
                <a:miter/>
              </a:ln>
            </p:spPr>
            <p:txBody>
              <a:bodyPr rtlCol="0" anchor="ctr"/>
              <a:lstStyle/>
              <a:p>
                <a:pPr algn="l" rtl="0"/>
                <a:endParaRPr lang="en-US"/>
              </a:p>
            </p:txBody>
          </p:sp>
          <p:sp>
            <p:nvSpPr>
              <p:cNvPr id="20" name="Freeform 386">
                <a:extLst>
                  <a:ext uri="{FF2B5EF4-FFF2-40B4-BE49-F238E27FC236}">
                    <a16:creationId xmlns:a16="http://schemas.microsoft.com/office/drawing/2014/main" id="{793E9A98-4FAE-7E57-63C7-F0CDF66F4AFD}"/>
                  </a:ext>
                </a:extLst>
              </p:cNvPr>
              <p:cNvSpPr/>
              <p:nvPr/>
            </p:nvSpPr>
            <p:spPr>
              <a:xfrm>
                <a:off x="7640607" y="5651417"/>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w="9028" cap="flat">
                <a:noFill/>
                <a:prstDash val="solid"/>
                <a:miter/>
              </a:ln>
            </p:spPr>
            <p:txBody>
              <a:bodyPr rtlCol="0" anchor="ctr"/>
              <a:lstStyle/>
              <a:p>
                <a:pPr algn="l" rtl="0"/>
                <a:endParaRPr lang="en-US"/>
              </a:p>
            </p:txBody>
          </p:sp>
        </p:grpSp>
        <p:grpSp>
          <p:nvGrpSpPr>
            <p:cNvPr id="6" name="Graphic 2">
              <a:extLst>
                <a:ext uri="{FF2B5EF4-FFF2-40B4-BE49-F238E27FC236}">
                  <a16:creationId xmlns:a16="http://schemas.microsoft.com/office/drawing/2014/main" id="{A0A5AE35-828B-1F75-0BC0-967A77A1F705}"/>
                </a:ext>
              </a:extLst>
            </p:cNvPr>
            <p:cNvGrpSpPr/>
            <p:nvPr/>
          </p:nvGrpSpPr>
          <p:grpSpPr>
            <a:xfrm>
              <a:off x="7190753" y="5365577"/>
              <a:ext cx="745522" cy="754273"/>
              <a:chOff x="7190753" y="5365577"/>
              <a:chExt cx="745522" cy="754273"/>
            </a:xfrm>
            <a:grpFill/>
          </p:grpSpPr>
          <p:sp>
            <p:nvSpPr>
              <p:cNvPr id="7" name="Freeform 376">
                <a:extLst>
                  <a:ext uri="{FF2B5EF4-FFF2-40B4-BE49-F238E27FC236}">
                    <a16:creationId xmlns:a16="http://schemas.microsoft.com/office/drawing/2014/main" id="{073F23D5-EAB3-AD42-B5C5-429843B56371}"/>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algn="l" rtl="0"/>
                <a:endParaRPr lang="en-US"/>
              </a:p>
            </p:txBody>
          </p:sp>
          <p:sp>
            <p:nvSpPr>
              <p:cNvPr id="9" name="Freeform 377">
                <a:extLst>
                  <a:ext uri="{FF2B5EF4-FFF2-40B4-BE49-F238E27FC236}">
                    <a16:creationId xmlns:a16="http://schemas.microsoft.com/office/drawing/2014/main" id="{99845365-1588-DB8E-522F-8D9A9A535AA1}"/>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algn="l" rtl="0"/>
                <a:endParaRPr lang="en-US"/>
              </a:p>
            </p:txBody>
          </p:sp>
          <p:sp>
            <p:nvSpPr>
              <p:cNvPr id="12" name="Freeform 378">
                <a:extLst>
                  <a:ext uri="{FF2B5EF4-FFF2-40B4-BE49-F238E27FC236}">
                    <a16:creationId xmlns:a16="http://schemas.microsoft.com/office/drawing/2014/main" id="{8DD0BDB3-AC35-5FA2-0EE3-68F8EAAF9239}"/>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algn="l" rtl="0"/>
                <a:endParaRPr lang="en-US"/>
              </a:p>
            </p:txBody>
          </p:sp>
          <p:sp>
            <p:nvSpPr>
              <p:cNvPr id="13" name="Freeform 379">
                <a:extLst>
                  <a:ext uri="{FF2B5EF4-FFF2-40B4-BE49-F238E27FC236}">
                    <a16:creationId xmlns:a16="http://schemas.microsoft.com/office/drawing/2014/main" id="{22AE60CB-AEDB-4301-412D-67EAABE9905E}"/>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algn="l" rtl="0"/>
                <a:endParaRPr lang="en-US"/>
              </a:p>
            </p:txBody>
          </p:sp>
          <p:sp>
            <p:nvSpPr>
              <p:cNvPr id="14" name="Freeform 380">
                <a:extLst>
                  <a:ext uri="{FF2B5EF4-FFF2-40B4-BE49-F238E27FC236}">
                    <a16:creationId xmlns:a16="http://schemas.microsoft.com/office/drawing/2014/main" id="{17058699-86FC-DDDF-275D-97503260BC68}"/>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algn="l" rtl="0"/>
                <a:endParaRPr lang="en-US"/>
              </a:p>
            </p:txBody>
          </p:sp>
          <p:sp>
            <p:nvSpPr>
              <p:cNvPr id="15" name="Freeform 381">
                <a:extLst>
                  <a:ext uri="{FF2B5EF4-FFF2-40B4-BE49-F238E27FC236}">
                    <a16:creationId xmlns:a16="http://schemas.microsoft.com/office/drawing/2014/main" id="{16735A95-EBCC-6ABE-D706-1E16696F052A}"/>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algn="l" rtl="0"/>
                <a:endParaRPr lang="en-US"/>
              </a:p>
            </p:txBody>
          </p:sp>
          <p:sp>
            <p:nvSpPr>
              <p:cNvPr id="16" name="Freeform 382">
                <a:extLst>
                  <a:ext uri="{FF2B5EF4-FFF2-40B4-BE49-F238E27FC236}">
                    <a16:creationId xmlns:a16="http://schemas.microsoft.com/office/drawing/2014/main" id="{B60E7B79-E5C8-A504-CF40-54B3C42FA011}"/>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algn="l" rtl="0"/>
                <a:endParaRPr lang="en-US"/>
              </a:p>
            </p:txBody>
          </p:sp>
          <p:sp>
            <p:nvSpPr>
              <p:cNvPr id="17" name="Freeform 383">
                <a:extLst>
                  <a:ext uri="{FF2B5EF4-FFF2-40B4-BE49-F238E27FC236}">
                    <a16:creationId xmlns:a16="http://schemas.microsoft.com/office/drawing/2014/main" id="{3472511D-6A51-D50B-27FD-66D454F23227}"/>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algn="l" rtl="0"/>
                <a:endParaRPr lang="en-US"/>
              </a:p>
            </p:txBody>
          </p:sp>
          <p:sp>
            <p:nvSpPr>
              <p:cNvPr id="18" name="Freeform 384">
                <a:extLst>
                  <a:ext uri="{FF2B5EF4-FFF2-40B4-BE49-F238E27FC236}">
                    <a16:creationId xmlns:a16="http://schemas.microsoft.com/office/drawing/2014/main" id="{C5F60DAC-181E-4CF6-E087-22F9DD4B84F6}"/>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algn="l" rtl="0"/>
                <a:endParaRPr lang="en-US"/>
              </a:p>
            </p:txBody>
          </p:sp>
        </p:grpSp>
      </p:grpSp>
      <p:cxnSp>
        <p:nvCxnSpPr>
          <p:cNvPr id="21" name="Straight Connector 20">
            <a:extLst>
              <a:ext uri="{FF2B5EF4-FFF2-40B4-BE49-F238E27FC236}">
                <a16:creationId xmlns:a16="http://schemas.microsoft.com/office/drawing/2014/main" id="{FD338ADD-D208-73D9-5729-6E9A0C96DD2F}"/>
              </a:ext>
            </a:extLst>
          </p:cNvPr>
          <p:cNvCxnSpPr>
            <a:cxnSpLocks/>
          </p:cNvCxnSpPr>
          <p:nvPr/>
        </p:nvCxnSpPr>
        <p:spPr>
          <a:xfrm>
            <a:off x="-6542" y="1117853"/>
            <a:ext cx="1701974"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266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255713" indent="-1255713" algn="l" rtl="0">
              <a:spcBef>
                <a:spcPts val="400"/>
              </a:spcBef>
            </a:pPr>
            <a:r>
              <a:rPr lang="en-IE" sz="1800" b="1" dirty="0"/>
              <a:t>Hjemmesider</a:t>
            </a:r>
            <a:r>
              <a:rPr lang="en-IE" sz="1800" dirty="0"/>
              <a:t>: De Forenede Nationer 2023</a:t>
            </a:r>
            <a:r>
              <a:rPr lang="en-IE" sz="1800" dirty="0">
                <a:solidFill>
                  <a:srgbClr val="87AF3F"/>
                </a:solidFill>
              </a:rPr>
              <a:t>:</a:t>
            </a:r>
            <a:r>
              <a:rPr lang="en-IE" sz="1800" dirty="0">
                <a:solidFill>
                  <a:srgbClr val="87AF3F"/>
                </a:solidFill>
                <a:hlinkClick r:id="rId2">
                  <a:extLst>
                    <a:ext uri="{A12FA001-AC4F-418D-AE19-62706E023703}">
                      <ahyp:hlinkClr xmlns:ahyp="http://schemas.microsoft.com/office/drawing/2018/hyperlinkcolor" val="tx"/>
                    </a:ext>
                  </a:extLst>
                </a:hlinkClick>
              </a:rPr>
              <a:t>https://refugeesmigrants.un.org/</a:t>
            </a:r>
            <a:r>
              <a:rPr lang="en-IE" sz="1800" dirty="0">
                <a:solidFill>
                  <a:srgbClr val="87AF3F"/>
                </a:solidFill>
              </a:rPr>
              <a:t> </a:t>
            </a:r>
            <a:r>
              <a:rPr lang="en-IE" sz="1800" dirty="0">
                <a:solidFill>
                  <a:srgbClr val="87AF3F"/>
                </a:solidFill>
                <a:hlinkClick r:id="rId3">
                  <a:extLst>
                    <a:ext uri="{A12FA001-AC4F-418D-AE19-62706E023703}">
                      <ahyp:hlinkClr xmlns:ahyp="http://schemas.microsoft.com/office/drawing/2018/hyperlinkcolor" val="tx"/>
                    </a:ext>
                  </a:extLst>
                </a:hlinkClick>
              </a:rPr>
              <a:t>https://www.un.org/en/global-issues/refugees</a:t>
            </a:r>
            <a:r>
              <a:rPr lang="en-IE" sz="1800" dirty="0">
                <a:solidFill>
                  <a:srgbClr val="87AF3F"/>
                </a:solidFill>
              </a:rPr>
              <a:t> </a:t>
            </a:r>
            <a:r>
              <a:rPr lang="en-IE" sz="1800" dirty="0">
                <a:solidFill>
                  <a:srgbClr val="87AF3F"/>
                </a:solidFill>
                <a:hlinkClick r:id="rId4">
                  <a:extLst>
                    <a:ext uri="{A12FA001-AC4F-418D-AE19-62706E023703}">
                      <ahyp:hlinkClr xmlns:ahyp="http://schemas.microsoft.com/office/drawing/2018/hyperlinkcolor" val="tx"/>
                    </a:ext>
                  </a:extLst>
                </a:hlinkClick>
              </a:rPr>
              <a:t>https://www.ohchr.org/en/special-procedures/sr-internally-displaced-persons/about-internally-displaced-persons</a:t>
            </a:r>
            <a:r>
              <a:rPr lang="en-IE" sz="1800" dirty="0">
                <a:solidFill>
                  <a:srgbClr val="87AF3F"/>
                </a:solidFill>
              </a:rPr>
              <a:t>.</a:t>
            </a:r>
            <a:r>
              <a:rPr lang="en-IE" sz="1800" dirty="0"/>
              <a:t>https://</a:t>
            </a:r>
            <a:r>
              <a:rPr lang="en-IE" sz="1800" dirty="0" err="1"/>
              <a:t>www.un.org</a:t>
            </a:r>
            <a:r>
              <a:rPr lang="en-IE" sz="1800" dirty="0"/>
              <a:t>/</a:t>
            </a:r>
            <a:r>
              <a:rPr lang="en-IE" sz="1800" dirty="0" err="1"/>
              <a:t>da</a:t>
            </a:r>
            <a:r>
              <a:rPr lang="en-IE" sz="1800" dirty="0"/>
              <a:t>/bekæmper-racisme/udsatte-grupper/flygtninge-asylansøgere-internt-fordrevne</a:t>
            </a:r>
          </a:p>
          <a:p>
            <a:pPr marL="1212850" indent="-1212850" algn="l" rtl="0">
              <a:spcBef>
                <a:spcPts val="400"/>
              </a:spcBef>
            </a:pPr>
            <a:r>
              <a:rPr lang="en-IE" sz="1800" b="1" dirty="0"/>
              <a:t>Youtube</a:t>
            </a:r>
            <a:r>
              <a:rPr lang="en-IE" sz="1800" dirty="0"/>
              <a:t>: Arbejde med mennesker med forskellige racemæssige og kulturelle baggrunde</a:t>
            </a:r>
            <a:r>
              <a:rPr lang="en-IE" sz="1800" dirty="0">
                <a:solidFill>
                  <a:srgbClr val="87AF3F"/>
                </a:solidFill>
                <a:hlinkClick r:id="rId5">
                  <a:extLst>
                    <a:ext uri="{A12FA001-AC4F-418D-AE19-62706E023703}">
                      <ahyp:hlinkClr xmlns:ahyp="http://schemas.microsoft.com/office/drawing/2018/hyperlinkcolor" val="tx"/>
                    </a:ext>
                  </a:extLst>
                </a:hlinkClick>
              </a:rPr>
              <a:t>https://www.youtube.com/watch?v=E8lwckSCptg</a:t>
            </a:r>
            <a:r>
              <a:rPr lang="en-IE" sz="1800" dirty="0">
                <a:solidFill>
                  <a:srgbClr val="87AF3F"/>
                </a:solidFill>
              </a:rPr>
              <a:t>.</a:t>
            </a:r>
          </a:p>
          <a:p>
            <a:pPr marL="1212850" indent="-1212850" algn="l" rtl="0">
              <a:spcBef>
                <a:spcPts val="400"/>
              </a:spcBef>
            </a:pPr>
            <a:r>
              <a:rPr lang="en-IE" sz="1800" dirty="0">
                <a:solidFill>
                  <a:srgbClr val="87AF3F"/>
                </a:solidFill>
              </a:rPr>
              <a:t> </a:t>
            </a:r>
            <a:r>
              <a:rPr lang="en-IE" sz="1800" dirty="0"/>
              <a:t>Arbejde med mennesker fra forskellige nationale og kulturelle baggrunde</a:t>
            </a:r>
            <a:r>
              <a:rPr lang="en-IE" sz="1800" dirty="0">
                <a:hlinkClick r:id="rId6"/>
              </a:rPr>
              <a:t>https://www.youtube.com/watch?v=cE3wu0Ujsp4</a:t>
            </a:r>
            <a:r>
              <a:rPr lang="en-IE" sz="1800" dirty="0"/>
              <a:t>.</a:t>
            </a:r>
          </a:p>
          <a:p>
            <a:pPr marL="1212850" indent="-1212850" algn="l" rtl="0">
              <a:spcBef>
                <a:spcPts val="400"/>
              </a:spcBef>
            </a:pPr>
            <a:r>
              <a:rPr lang="en-IE" sz="1800" dirty="0"/>
              <a:t>Flygtninge i Europa:</a:t>
            </a:r>
            <a:r>
              <a:rPr lang="en-IE" sz="1800" dirty="0">
                <a:hlinkClick r:id="rId7"/>
              </a:rPr>
              <a:t>https://www.youtube.com/watch?v=BUVA_5Azrbs</a:t>
            </a:r>
            <a:r>
              <a:rPr lang="en-IE" sz="1800" dirty="0"/>
              <a:t>.</a:t>
            </a:r>
          </a:p>
          <a:p>
            <a:pPr marL="1212850" indent="-1212850" algn="l" rtl="0">
              <a:spcBef>
                <a:spcPts val="400"/>
              </a:spcBef>
            </a:pPr>
            <a:r>
              <a:rPr lang="en-IE" sz="1800" dirty="0"/>
              <a:t>Europas migrantkrise:</a:t>
            </a:r>
            <a:r>
              <a:rPr lang="en-IE" sz="1800" dirty="0">
                <a:hlinkClick r:id="rId8"/>
              </a:rPr>
              <a:t>https://www.youtube.com/watch?v=7II5FVnJyHE</a:t>
            </a:r>
            <a:r>
              <a:rPr lang="en-IE" sz="1800" dirty="0"/>
              <a:t> </a:t>
            </a:r>
          </a:p>
          <a:p>
            <a:pPr marL="1212850" indent="-1212850" algn="l" rtl="0">
              <a:spcBef>
                <a:spcPts val="400"/>
              </a:spcBef>
            </a:pPr>
            <a:r>
              <a:rPr lang="en-IE" sz="1800" b="1" dirty="0"/>
              <a:t>Casestudie:</a:t>
            </a:r>
            <a:r>
              <a:rPr lang="en-IE" sz="1800" dirty="0"/>
              <a:t>Eta Beta</a:t>
            </a:r>
          </a:p>
          <a:p>
            <a:pPr marL="1212850" indent="-1200150" algn="l" rtl="0">
              <a:spcBef>
                <a:spcPts val="400"/>
              </a:spcBef>
            </a:pPr>
            <a:r>
              <a:rPr lang="en-IE" sz="1800" b="1" dirty="0"/>
              <a:t>Offentliggørelse</a:t>
            </a:r>
            <a:r>
              <a:rPr lang="en-IE" sz="1800" dirty="0"/>
              <a:t>:</a:t>
            </a:r>
            <a:r>
              <a:rPr lang="en-IE" sz="1800" dirty="0" err="1"/>
              <a:t>Cattivelli</a:t>
            </a:r>
            <a:r>
              <a:rPr lang="en-IE" sz="1800" dirty="0"/>
              <a:t>, V. 2022. Hvilke motivationer driver udenlandske gartnere til at dyrke? Fund fra urban gardening initiativer i Lombard kommuner. Urban Forestry &amp; Urban Greening. Bind 72.</a:t>
            </a:r>
            <a:r>
              <a:rPr lang="en-IE" sz="1800" dirty="0">
                <a:solidFill>
                  <a:srgbClr val="87A66E"/>
                </a:solidFill>
                <a:hlinkClick r:id="rId9">
                  <a:extLst>
                    <a:ext uri="{A12FA001-AC4F-418D-AE19-62706E023703}">
                      <ahyp:hlinkClr xmlns:ahyp="http://schemas.microsoft.com/office/drawing/2018/hyperlinkcolor" val="tx"/>
                    </a:ext>
                  </a:extLst>
                </a:hlinkClick>
              </a:rPr>
              <a:t>https://doi.org/10.1016/j.ufug.</a:t>
            </a:r>
            <a:r>
              <a:rPr lang="en-IE" sz="1800" dirty="0">
                <a:solidFill>
                  <a:srgbClr val="87AF3F"/>
                </a:solidFill>
                <a:hlinkClick r:id="rId9">
                  <a:extLst>
                    <a:ext uri="{A12FA001-AC4F-418D-AE19-62706E023703}">
                      <ahyp:hlinkClr xmlns:ahyp="http://schemas.microsoft.com/office/drawing/2018/hyperlinkcolor" val="tx"/>
                    </a:ext>
                  </a:extLst>
                </a:hlinkClick>
              </a:rPr>
              <a:t>2022.127511</a:t>
            </a:r>
            <a:r>
              <a:rPr lang="en-IE" sz="1800" dirty="0">
                <a:solidFill>
                  <a:srgbClr val="87AF3F"/>
                </a:solidFill>
              </a:rPr>
              <a:t>.</a:t>
            </a:r>
          </a:p>
          <a:p>
            <a:pPr marL="1212850" indent="-1200150" algn="l" rtl="0">
              <a:spcBef>
                <a:spcPts val="400"/>
              </a:spcBef>
            </a:pPr>
            <a:r>
              <a:rPr lang="en-IE" sz="1800" dirty="0"/>
              <a:t>Smit, J.,</a:t>
            </a:r>
            <a:r>
              <a:rPr lang="en-IE" sz="1800" dirty="0" err="1"/>
              <a:t>Bailkey</a:t>
            </a:r>
            <a:r>
              <a:rPr lang="en-IE" sz="1800" dirty="0"/>
              <a:t>, M. og Van</a:t>
            </a:r>
            <a:r>
              <a:rPr lang="en-IE" sz="1800" dirty="0" err="1"/>
              <a:t>Veenhuizen</a:t>
            </a:r>
            <a:r>
              <a:rPr lang="en-IE" sz="1800" dirty="0"/>
              <a:t>, R., 2006. Bylandbrug og opbygning af samfund. Van</a:t>
            </a:r>
            <a:r>
              <a:rPr lang="en-IE" sz="1800" dirty="0" err="1"/>
              <a:t>Veenhuizen</a:t>
            </a:r>
            <a:r>
              <a:rPr lang="en-IE" sz="1800" dirty="0"/>
              <a:t>, R. Byer, der dyrker fremtiden, bylandbrug for grønne og produktive byer.</a:t>
            </a:r>
            <a:r>
              <a:rPr lang="en-IE" sz="1800" dirty="0" err="1"/>
              <a:t>Leusden</a:t>
            </a:r>
            <a:r>
              <a:rPr lang="en-IE" sz="1800" dirty="0"/>
              <a:t>: RUAF Foundation, s.146-171.</a:t>
            </a:r>
          </a:p>
          <a:p>
            <a:pPr marL="15875" indent="-15875" algn="l" rtl="0">
              <a:spcBef>
                <a:spcPts val="400"/>
              </a:spcBef>
            </a:pPr>
            <a:endParaRPr lang="en-IE" sz="1800" dirty="0"/>
          </a:p>
          <a:p>
            <a:pPr marL="15875" indent="-15875" algn="l" rtl="0">
              <a:spcBef>
                <a:spcPts val="400"/>
              </a:spcBef>
            </a:pPr>
            <a:endParaRPr lang="en-IE" sz="1800" dirty="0"/>
          </a:p>
          <a:p>
            <a:pPr marL="15875" indent="-15875" algn="l" rtl="0">
              <a:lnSpc>
                <a:spcPct val="100000"/>
              </a:lnSpc>
              <a:spcBef>
                <a:spcPts val="400"/>
              </a:spcBef>
              <a:buClr>
                <a:srgbClr val="E8A116"/>
              </a:buClr>
              <a:buFont typeface="Arial" panose="020B0604020202020204" pitchFamily="34" charset="0"/>
              <a:buChar char="•"/>
            </a:pPr>
            <a:endParaRPr lang="en-US" sz="1800" dirty="0"/>
          </a:p>
        </p:txBody>
      </p:sp>
      <p:pic>
        <p:nvPicPr>
          <p:cNvPr id="27" name="Picture 26">
            <a:extLst>
              <a:ext uri="{FF2B5EF4-FFF2-40B4-BE49-F238E27FC236}">
                <a16:creationId xmlns:a16="http://schemas.microsoft.com/office/drawing/2014/main" id="{E5E126C2-8C85-FFF1-7A5B-EEB1908B5FDF}"/>
              </a:ext>
            </a:extLst>
          </p:cNvPr>
          <p:cNvPicPr>
            <a:picLocks noChangeAspect="1"/>
          </p:cNvPicPr>
          <p:nvPr/>
        </p:nvPicPr>
        <p:blipFill>
          <a:blip r:embed="rId10"/>
          <a:stretch>
            <a:fillRect/>
          </a:stretch>
        </p:blipFill>
        <p:spPr>
          <a:xfrm>
            <a:off x="9541839" y="359196"/>
            <a:ext cx="2162175" cy="762000"/>
          </a:xfrm>
          <a:prstGeom prst="rect">
            <a:avLst/>
          </a:prstGeom>
        </p:spPr>
      </p:pic>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37" name="Straight Connector 36">
            <a:extLst>
              <a:ext uri="{FF2B5EF4-FFF2-40B4-BE49-F238E27FC236}">
                <a16:creationId xmlns:a16="http://schemas.microsoft.com/office/drawing/2014/main" id="{D1E55B1B-375B-B6EF-EEE1-2CD5C763C5F1}"/>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11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2" y="761603"/>
            <a:ext cx="2440796" cy="803654"/>
          </a:xfrm>
        </p:spPr>
        <p:txBody>
          <a:bodyPr/>
          <a:lstStyle/>
          <a:p>
            <a:pPr algn="l" rtl="0"/>
            <a:r>
              <a:rPr lang="en-US" b="1" dirty="0">
                <a:solidFill>
                  <a:srgbClr val="E8A116"/>
                </a:solidFill>
              </a:rPr>
              <a:t>2.2 Social inklusion – omfavnelse af mangfoldighed</a:t>
            </a:r>
          </a:p>
          <a:p>
            <a:pPr algn="l" rtl="0"/>
            <a:endParaRPr lang="en-US" b="1" dirty="0">
              <a:solidFill>
                <a:srgbClr val="E8A116"/>
              </a:solidFill>
            </a:endParaRPr>
          </a:p>
        </p:txBody>
      </p:sp>
      <p:cxnSp>
        <p:nvCxnSpPr>
          <p:cNvPr id="3" name="Straight Connector 2">
            <a:extLst>
              <a:ext uri="{FF2B5EF4-FFF2-40B4-BE49-F238E27FC236}">
                <a16:creationId xmlns:a16="http://schemas.microsoft.com/office/drawing/2014/main" id="{72A3F91D-4AA1-E156-AD07-E47BDA88F647}"/>
              </a:ext>
            </a:extLst>
          </p:cNvPr>
          <p:cNvCxnSpPr>
            <a:cxnSpLocks/>
          </p:cNvCxnSpPr>
          <p:nvPr/>
        </p:nvCxnSpPr>
        <p:spPr>
          <a:xfrm>
            <a:off x="3364864" y="336884"/>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D6B6D2AB-C059-10F0-10A9-438E89CF32E6}"/>
              </a:ext>
            </a:extLst>
          </p:cNvPr>
          <p:cNvGrpSpPr/>
          <p:nvPr/>
        </p:nvGrpSpPr>
        <p:grpSpPr>
          <a:xfrm>
            <a:off x="2855419" y="4849262"/>
            <a:ext cx="943614" cy="841150"/>
            <a:chOff x="4422991" y="1951890"/>
            <a:chExt cx="1086135" cy="968195"/>
          </a:xfrm>
          <a:solidFill>
            <a:srgbClr val="296B5F"/>
          </a:solidFill>
        </p:grpSpPr>
        <p:sp>
          <p:nvSpPr>
            <p:cNvPr id="31" name="Freeform 30">
              <a:extLst>
                <a:ext uri="{FF2B5EF4-FFF2-40B4-BE49-F238E27FC236}">
                  <a16:creationId xmlns:a16="http://schemas.microsoft.com/office/drawing/2014/main" id="{A00EDD08-3478-FA4B-33AF-C5CD633EA1CE}"/>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pPr algn="l" rtl="0"/>
              <a:endParaRPr lang="en-US"/>
            </a:p>
          </p:txBody>
        </p:sp>
        <p:grpSp>
          <p:nvGrpSpPr>
            <p:cNvPr id="32" name="Graphic 3">
              <a:extLst>
                <a:ext uri="{FF2B5EF4-FFF2-40B4-BE49-F238E27FC236}">
                  <a16:creationId xmlns:a16="http://schemas.microsoft.com/office/drawing/2014/main" id="{E961B699-EB51-5BDC-6347-43EF90A7FDDD}"/>
                </a:ext>
              </a:extLst>
            </p:cNvPr>
            <p:cNvGrpSpPr/>
            <p:nvPr/>
          </p:nvGrpSpPr>
          <p:grpSpPr>
            <a:xfrm>
              <a:off x="4738409" y="2001259"/>
              <a:ext cx="466270" cy="416899"/>
              <a:chOff x="4738409" y="2001259"/>
              <a:chExt cx="466270" cy="416899"/>
            </a:xfrm>
            <a:grpFill/>
          </p:grpSpPr>
          <p:sp>
            <p:nvSpPr>
              <p:cNvPr id="33" name="Freeform 32">
                <a:extLst>
                  <a:ext uri="{FF2B5EF4-FFF2-40B4-BE49-F238E27FC236}">
                    <a16:creationId xmlns:a16="http://schemas.microsoft.com/office/drawing/2014/main" id="{9812C9F6-D902-7B2E-1BD8-C88FEAA8CFC4}"/>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w="27426"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50227AAC-E978-18B6-C0AA-3D3CA887AE87}"/>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w="27426"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03653687-ECCD-2ECC-43F5-5DBC85372824}"/>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w="27426" cap="flat">
                <a:noFill/>
                <a:prstDash val="solid"/>
                <a:miter/>
              </a:ln>
            </p:spPr>
            <p:txBody>
              <a:bodyPr rtlCol="0" anchor="ctr"/>
              <a:lstStyle/>
              <a:p>
                <a:pPr algn="l" rtl="0"/>
                <a:endParaRPr lang="en-US"/>
              </a:p>
            </p:txBody>
          </p:sp>
        </p:grpSp>
      </p:grpSp>
      <p:pic>
        <p:nvPicPr>
          <p:cNvPr id="2" name="Picture 1"/>
          <p:cNvPicPr>
            <a:picLocks noChangeAspect="1"/>
          </p:cNvPicPr>
          <p:nvPr/>
        </p:nvPicPr>
        <p:blipFill rotWithShape="1">
          <a:blip r:embed="rId2"/>
          <a:srcRect l="4141" r="2343" b="3087"/>
          <a:stretch/>
        </p:blipFill>
        <p:spPr>
          <a:xfrm>
            <a:off x="4629149" y="336884"/>
            <a:ext cx="5943601" cy="5726429"/>
          </a:xfrm>
          <a:prstGeom prst="rect">
            <a:avLst/>
          </a:prstGeom>
        </p:spPr>
      </p:pic>
      <p:sp>
        <p:nvSpPr>
          <p:cNvPr id="29" name="Text Placeholder 3">
            <a:extLst>
              <a:ext uri="{FF2B5EF4-FFF2-40B4-BE49-F238E27FC236}">
                <a16:creationId xmlns:a16="http://schemas.microsoft.com/office/drawing/2014/main" id="{728EE88B-3D5C-9E14-149B-9C7712A24C81}"/>
              </a:ext>
            </a:extLst>
          </p:cNvPr>
          <p:cNvSpPr txBox="1">
            <a:spLocks/>
          </p:cNvSpPr>
          <p:nvPr/>
        </p:nvSpPr>
        <p:spPr>
          <a:xfrm>
            <a:off x="9226950" y="5661486"/>
            <a:ext cx="2691600"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1800" b="1" i="1" dirty="0">
                <a:solidFill>
                  <a:srgbClr val="296B5F"/>
                </a:solidFill>
              </a:rPr>
              <a:t>Drivere af social udstødelse</a:t>
            </a:r>
          </a:p>
          <a:p>
            <a:pPr algn="l" rtl="0"/>
            <a:endParaRPr lang="en-US" sz="3000" b="1" i="1" dirty="0">
              <a:solidFill>
                <a:srgbClr val="296B5F"/>
              </a:solidFill>
            </a:endParaRPr>
          </a:p>
        </p:txBody>
      </p:sp>
    </p:spTree>
    <p:extLst>
      <p:ext uri="{BB962C8B-B14F-4D97-AF65-F5344CB8AC3E}">
        <p14:creationId xmlns:p14="http://schemas.microsoft.com/office/powerpoint/2010/main" val="2382269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952104" y="761603"/>
            <a:ext cx="7624392" cy="5134019"/>
          </a:xfrm>
        </p:spPr>
        <p:txBody>
          <a:bodyPr/>
          <a:lstStyle/>
          <a:p>
            <a:pPr marL="0" indent="0" algn="l" rtl="0">
              <a:lnSpc>
                <a:spcPts val="2680"/>
              </a:lnSpc>
              <a:spcBef>
                <a:spcPts val="0"/>
              </a:spcBef>
              <a:buClr>
                <a:srgbClr val="E8A116"/>
              </a:buClr>
            </a:pPr>
            <a:r>
              <a:rPr lang="en-IE" sz="2400" b="1" dirty="0">
                <a:solidFill>
                  <a:srgbClr val="424242"/>
                </a:solidFill>
              </a:rPr>
              <a:t>Social udstødelse forårsager splittede samfund.</a:t>
            </a:r>
          </a:p>
          <a:p>
            <a:pPr marL="342900" indent="-342900" algn="l" rtl="0">
              <a:lnSpc>
                <a:spcPts val="2680"/>
              </a:lnSpc>
              <a:spcBef>
                <a:spcPts val="0"/>
              </a:spcBef>
              <a:buClr>
                <a:srgbClr val="E8A116"/>
              </a:buClr>
              <a:buFont typeface="Arial" panose="020B0604020202020204" pitchFamily="34" charset="0"/>
              <a:buChar char="•"/>
            </a:pPr>
            <a:r>
              <a:rPr lang="en-IE" sz="2400" b="1" dirty="0">
                <a:solidFill>
                  <a:srgbClr val="424242"/>
                </a:solidFill>
              </a:rPr>
              <a:t>Social udstødelse</a:t>
            </a:r>
            <a:r>
              <a:rPr lang="en-IE" sz="2400" dirty="0">
                <a:solidFill>
                  <a:srgbClr val="424242"/>
                </a:solidFill>
              </a:rPr>
              <a:t>henviser til de strukturer og processer, hvorved bestemte kategorier af mennesker lukkes af fra fuld deltagelse i samfundet med hensyn til deres rettigheder, fordele og muligheder. Social udstødelse viser sig i isolation, arbejdsløshed, mangel på uddannelsesmuligheder, fattigdom og diskrimination.</a:t>
            </a:r>
          </a:p>
          <a:p>
            <a:pPr marL="342900" indent="-342900" algn="l" rtl="0">
              <a:lnSpc>
                <a:spcPts val="2680"/>
              </a:lnSpc>
              <a:spcBef>
                <a:spcPts val="0"/>
              </a:spcBef>
              <a:buClr>
                <a:srgbClr val="E8A116"/>
              </a:buClr>
              <a:buFont typeface="Arial" panose="020B0604020202020204" pitchFamily="34" charset="0"/>
              <a:buChar char="•"/>
            </a:pPr>
            <a:r>
              <a:rPr lang="en-IE" sz="2400" b="1" dirty="0">
                <a:solidFill>
                  <a:srgbClr val="424242"/>
                </a:solidFill>
              </a:rPr>
              <a:t>Social inklusion</a:t>
            </a:r>
            <a:r>
              <a:rPr lang="en-IE" sz="2400" dirty="0">
                <a:solidFill>
                  <a:srgbClr val="424242"/>
                </a:solidFill>
              </a:rPr>
              <a:t>er den proces, hvor der arbejdes på at sikre lige muligheder – at alle,</a:t>
            </a:r>
            <a:r>
              <a:rPr lang="en-IE" sz="2400" b="1" dirty="0">
                <a:solidFill>
                  <a:srgbClr val="E8A116"/>
                </a:solidFill>
              </a:rPr>
              <a:t>uanset deres baggrund</a:t>
            </a:r>
            <a:r>
              <a:rPr lang="en-IE" sz="2400" dirty="0">
                <a:solidFill>
                  <a:srgbClr val="424242"/>
                </a:solidFill>
              </a:rPr>
              <a:t>, kan opnå deres fulde potentiale i livet. Sådanne bestræbelser omfatter politikker og handlinger, der fremmer lige adgang til (offentlige) tjenester samt muliggør borgernes deltagelse i de beslutningsprocesser, der påvirker deres liv (FN 2023). Social inklusion skaber et smartere samfund</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2" y="761603"/>
            <a:ext cx="2440796" cy="803654"/>
          </a:xfrm>
        </p:spPr>
        <p:txBody>
          <a:bodyPr/>
          <a:lstStyle/>
          <a:p>
            <a:pPr algn="l" rtl="0"/>
            <a:r>
              <a:rPr lang="en-US" b="1" dirty="0">
                <a:solidFill>
                  <a:srgbClr val="E8A116"/>
                </a:solidFill>
              </a:rPr>
              <a:t>2.2 Social inklusion – omfavnelse af mangfoldighed</a:t>
            </a:r>
          </a:p>
          <a:p>
            <a:pPr algn="l" rtl="0"/>
            <a:endParaRPr lang="en-US" b="1" dirty="0">
              <a:solidFill>
                <a:srgbClr val="E8A116"/>
              </a:solidFill>
            </a:endParaRPr>
          </a:p>
        </p:txBody>
      </p:sp>
      <p:grpSp>
        <p:nvGrpSpPr>
          <p:cNvPr id="30" name="Group 29">
            <a:extLst>
              <a:ext uri="{FF2B5EF4-FFF2-40B4-BE49-F238E27FC236}">
                <a16:creationId xmlns:a16="http://schemas.microsoft.com/office/drawing/2014/main" id="{D6B6D2AB-C059-10F0-10A9-438E89CF32E6}"/>
              </a:ext>
            </a:extLst>
          </p:cNvPr>
          <p:cNvGrpSpPr/>
          <p:nvPr/>
        </p:nvGrpSpPr>
        <p:grpSpPr>
          <a:xfrm>
            <a:off x="2855419" y="4849262"/>
            <a:ext cx="943614" cy="841150"/>
            <a:chOff x="4422991" y="1951890"/>
            <a:chExt cx="1086135" cy="968195"/>
          </a:xfrm>
          <a:solidFill>
            <a:srgbClr val="296B5F"/>
          </a:solidFill>
        </p:grpSpPr>
        <p:sp>
          <p:nvSpPr>
            <p:cNvPr id="31" name="Freeform 30">
              <a:extLst>
                <a:ext uri="{FF2B5EF4-FFF2-40B4-BE49-F238E27FC236}">
                  <a16:creationId xmlns:a16="http://schemas.microsoft.com/office/drawing/2014/main" id="{A00EDD08-3478-FA4B-33AF-C5CD633EA1CE}"/>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pPr algn="l" rtl="0"/>
              <a:endParaRPr lang="en-US"/>
            </a:p>
          </p:txBody>
        </p:sp>
        <p:grpSp>
          <p:nvGrpSpPr>
            <p:cNvPr id="32" name="Graphic 3">
              <a:extLst>
                <a:ext uri="{FF2B5EF4-FFF2-40B4-BE49-F238E27FC236}">
                  <a16:creationId xmlns:a16="http://schemas.microsoft.com/office/drawing/2014/main" id="{E961B699-EB51-5BDC-6347-43EF90A7FDDD}"/>
                </a:ext>
              </a:extLst>
            </p:cNvPr>
            <p:cNvGrpSpPr/>
            <p:nvPr/>
          </p:nvGrpSpPr>
          <p:grpSpPr>
            <a:xfrm>
              <a:off x="4738409" y="2001259"/>
              <a:ext cx="466270" cy="416899"/>
              <a:chOff x="4738409" y="2001259"/>
              <a:chExt cx="466270" cy="416899"/>
            </a:xfrm>
            <a:grpFill/>
          </p:grpSpPr>
          <p:sp>
            <p:nvSpPr>
              <p:cNvPr id="33" name="Freeform 32">
                <a:extLst>
                  <a:ext uri="{FF2B5EF4-FFF2-40B4-BE49-F238E27FC236}">
                    <a16:creationId xmlns:a16="http://schemas.microsoft.com/office/drawing/2014/main" id="{9812C9F6-D902-7B2E-1BD8-C88FEAA8CFC4}"/>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w="27426"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50227AAC-E978-18B6-C0AA-3D3CA887AE87}"/>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w="27426"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03653687-ECCD-2ECC-43F5-5DBC85372824}"/>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w="27426" cap="flat">
                <a:noFill/>
                <a:prstDash val="solid"/>
                <a:miter/>
              </a:ln>
            </p:spPr>
            <p:txBody>
              <a:bodyPr rtlCol="0" anchor="ctr"/>
              <a:lstStyle/>
              <a:p>
                <a:pPr algn="l" rtl="0"/>
                <a:endParaRPr lang="en-US"/>
              </a:p>
            </p:txBody>
          </p:sp>
        </p:grpSp>
      </p:grpSp>
      <p:cxnSp>
        <p:nvCxnSpPr>
          <p:cNvPr id="36" name="Straight Connector 35">
            <a:extLst>
              <a:ext uri="{FF2B5EF4-FFF2-40B4-BE49-F238E27FC236}">
                <a16:creationId xmlns:a16="http://schemas.microsoft.com/office/drawing/2014/main" id="{92AF5DFF-51A9-3EB7-77DF-2823279C4D1B}"/>
              </a:ext>
            </a:extLst>
          </p:cNvPr>
          <p:cNvCxnSpPr>
            <a:cxnSpLocks/>
          </p:cNvCxnSpPr>
          <p:nvPr/>
        </p:nvCxnSpPr>
        <p:spPr>
          <a:xfrm>
            <a:off x="3364864" y="336884"/>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735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952104" y="761603"/>
            <a:ext cx="7624392" cy="5134019"/>
          </a:xfrm>
        </p:spPr>
        <p:txBody>
          <a:bodyPr/>
          <a:lstStyle/>
          <a:p>
            <a:pPr marL="342900" indent="-342900" algn="l" rtl="0">
              <a:lnSpc>
                <a:spcPts val="2680"/>
              </a:lnSpc>
              <a:spcBef>
                <a:spcPts val="0"/>
              </a:spcBef>
              <a:buClr>
                <a:srgbClr val="E8A116"/>
              </a:buClr>
              <a:buFont typeface="Arial" panose="020B0604020202020204" pitchFamily="34" charset="0"/>
              <a:buChar char="•"/>
            </a:pPr>
            <a:r>
              <a:rPr lang="en-IE" sz="2400" dirty="0">
                <a:solidFill>
                  <a:srgbClr val="424242"/>
                </a:solidFill>
              </a:rPr>
              <a:t>EN</a:t>
            </a:r>
            <a:r>
              <a:rPr lang="en-IE" sz="2400" b="1" dirty="0">
                <a:solidFill>
                  <a:srgbClr val="424242"/>
                </a:solidFill>
              </a:rPr>
              <a:t>socialt sammenhængende</a:t>
            </a:r>
            <a:r>
              <a:rPr lang="en-IE" sz="2400" dirty="0">
                <a:solidFill>
                  <a:srgbClr val="424242"/>
                </a:solidFill>
              </a:rPr>
              <a:t>Samfundet er et, hvor alle grupper har en følelse af tilhørsforhold, deltagelse, inklusion, anerkendelse og legitimitet. Sådanne samfund er ikke nødvendigvis demografisk homogene. Ved at respektere mangfoldighed udnytter de snarere det potentiale, der ligger i deres samfundsmæssige mangfoldighed (i form af ideer, meninger, færdigheder osv.). Derfor er de mindre tilbøjelige til at glide ind i destruktive mønstre af spændinger og konflikter, når forskellige interesser kolliderer (United Nations 2023).</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2" y="761603"/>
            <a:ext cx="2440796" cy="803654"/>
          </a:xfrm>
        </p:spPr>
        <p:txBody>
          <a:bodyPr/>
          <a:lstStyle/>
          <a:p>
            <a:pPr algn="l" rtl="0"/>
            <a:r>
              <a:rPr lang="en-US" b="1" dirty="0">
                <a:solidFill>
                  <a:srgbClr val="E8A116"/>
                </a:solidFill>
              </a:rPr>
              <a:t>2.2 Social inklusion – omfavnelse af mangfoldighed</a:t>
            </a:r>
          </a:p>
          <a:p>
            <a:pPr algn="l" rtl="0"/>
            <a:endParaRPr lang="en-US" b="1" dirty="0">
              <a:solidFill>
                <a:srgbClr val="E8A116"/>
              </a:solidFill>
            </a:endParaRPr>
          </a:p>
        </p:txBody>
      </p:sp>
      <p:grpSp>
        <p:nvGrpSpPr>
          <p:cNvPr id="30" name="Group 29">
            <a:extLst>
              <a:ext uri="{FF2B5EF4-FFF2-40B4-BE49-F238E27FC236}">
                <a16:creationId xmlns:a16="http://schemas.microsoft.com/office/drawing/2014/main" id="{D6B6D2AB-C059-10F0-10A9-438E89CF32E6}"/>
              </a:ext>
            </a:extLst>
          </p:cNvPr>
          <p:cNvGrpSpPr/>
          <p:nvPr/>
        </p:nvGrpSpPr>
        <p:grpSpPr>
          <a:xfrm>
            <a:off x="2855419" y="4849262"/>
            <a:ext cx="943614" cy="841150"/>
            <a:chOff x="4422991" y="1951890"/>
            <a:chExt cx="1086135" cy="968195"/>
          </a:xfrm>
          <a:solidFill>
            <a:srgbClr val="296B5F"/>
          </a:solidFill>
        </p:grpSpPr>
        <p:sp>
          <p:nvSpPr>
            <p:cNvPr id="31" name="Freeform 30">
              <a:extLst>
                <a:ext uri="{FF2B5EF4-FFF2-40B4-BE49-F238E27FC236}">
                  <a16:creationId xmlns:a16="http://schemas.microsoft.com/office/drawing/2014/main" id="{A00EDD08-3478-FA4B-33AF-C5CD633EA1CE}"/>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pPr algn="l" rtl="0"/>
              <a:endParaRPr lang="en-US"/>
            </a:p>
          </p:txBody>
        </p:sp>
        <p:grpSp>
          <p:nvGrpSpPr>
            <p:cNvPr id="32" name="Graphic 3">
              <a:extLst>
                <a:ext uri="{FF2B5EF4-FFF2-40B4-BE49-F238E27FC236}">
                  <a16:creationId xmlns:a16="http://schemas.microsoft.com/office/drawing/2014/main" id="{E961B699-EB51-5BDC-6347-43EF90A7FDDD}"/>
                </a:ext>
              </a:extLst>
            </p:cNvPr>
            <p:cNvGrpSpPr/>
            <p:nvPr/>
          </p:nvGrpSpPr>
          <p:grpSpPr>
            <a:xfrm>
              <a:off x="4738409" y="2001259"/>
              <a:ext cx="466270" cy="416899"/>
              <a:chOff x="4738409" y="2001259"/>
              <a:chExt cx="466270" cy="416899"/>
            </a:xfrm>
            <a:grpFill/>
          </p:grpSpPr>
          <p:sp>
            <p:nvSpPr>
              <p:cNvPr id="33" name="Freeform 32">
                <a:extLst>
                  <a:ext uri="{FF2B5EF4-FFF2-40B4-BE49-F238E27FC236}">
                    <a16:creationId xmlns:a16="http://schemas.microsoft.com/office/drawing/2014/main" id="{9812C9F6-D902-7B2E-1BD8-C88FEAA8CFC4}"/>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w="27426"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50227AAC-E978-18B6-C0AA-3D3CA887AE87}"/>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w="27426"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03653687-ECCD-2ECC-43F5-5DBC85372824}"/>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w="27426" cap="flat">
                <a:noFill/>
                <a:prstDash val="solid"/>
                <a:miter/>
              </a:ln>
            </p:spPr>
            <p:txBody>
              <a:bodyPr rtlCol="0" anchor="ctr"/>
              <a:lstStyle/>
              <a:p>
                <a:pPr algn="l" rtl="0"/>
                <a:endParaRPr lang="en-US"/>
              </a:p>
            </p:txBody>
          </p:sp>
        </p:grpSp>
      </p:gr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364864" y="336884"/>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616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952104" y="761603"/>
            <a:ext cx="7624392" cy="5134019"/>
          </a:xfrm>
        </p:spPr>
        <p:txBody>
          <a:bodyPr/>
          <a:lstStyle/>
          <a:p>
            <a:pPr marL="342900" indent="-342900" algn="l" rtl="0">
              <a:lnSpc>
                <a:spcPts val="2680"/>
              </a:lnSpc>
              <a:spcBef>
                <a:spcPts val="0"/>
              </a:spcBef>
              <a:buClr>
                <a:srgbClr val="E8A116"/>
              </a:buClr>
              <a:buFont typeface="Arial" panose="020B0604020202020204" pitchFamily="34" charset="0"/>
              <a:buChar char="•"/>
            </a:pPr>
            <a:r>
              <a:rPr lang="en-IE" sz="2400" b="1" dirty="0">
                <a:solidFill>
                  <a:srgbClr val="424242"/>
                </a:solidFill>
              </a:rPr>
              <a:t>Interkulturel</a:t>
            </a:r>
            <a:r>
              <a:rPr lang="en-IE" sz="2400" dirty="0">
                <a:solidFill>
                  <a:srgbClr val="424242"/>
                </a:solidFill>
              </a:rPr>
              <a:t>fællesskaber er dem, hvor der er en dyb forståelse og respekt for alle kulturer. Interkulturel kommunikation fokuserer på gensidig udveksling af ideer og kulturelle normer og udvikling af dybe relationer. I et interkulturelt samfund efterlades ingen uændret, fordi alle lærer af hinanden og vokser sammen.</a:t>
            </a:r>
          </a:p>
          <a:p>
            <a:pPr marL="342900" indent="-342900" algn="l" rtl="0">
              <a:lnSpc>
                <a:spcPts val="2680"/>
              </a:lnSpc>
              <a:spcBef>
                <a:spcPts val="0"/>
              </a:spcBef>
              <a:buClr>
                <a:srgbClr val="E8A116"/>
              </a:buClr>
              <a:buFont typeface="Arial" panose="020B0604020202020204" pitchFamily="34" charset="0"/>
              <a:buChar char="•"/>
            </a:pPr>
            <a:r>
              <a:rPr lang="en-IE" dirty="0">
                <a:solidFill>
                  <a:srgbClr val="424242"/>
                </a:solidFill>
              </a:rPr>
              <a:t>Husk, vores praktikanter er:</a:t>
            </a:r>
            <a:r>
              <a:rPr lang="en-IE" b="1" dirty="0">
                <a:solidFill>
                  <a:srgbClr val="424242"/>
                </a:solidFill>
              </a:rPr>
              <a:t>Ressourcestærk, robust, dygtig</a:t>
            </a:r>
            <a:r>
              <a:rPr lang="en-IE" dirty="0">
                <a:solidFill>
                  <a:srgbClr val="424242"/>
                </a:solidFill>
              </a:rPr>
              <a:t>. Inklusion handler ikke kun om adgang. Et nummer af</a:t>
            </a:r>
            <a:r>
              <a:rPr lang="en-IE" b="1" dirty="0">
                <a:solidFill>
                  <a:srgbClr val="424242"/>
                </a:solidFill>
              </a:rPr>
              <a:t>diskriminerende og udelukkende</a:t>
            </a:r>
            <a:r>
              <a:rPr lang="en-IE" dirty="0">
                <a:solidFill>
                  <a:srgbClr val="424242"/>
                </a:solidFill>
              </a:rPr>
              <a:t>praksis forhindrer migranter i at deltage effektivt i samfundet, hvilket resulterer i en</a:t>
            </a:r>
            <a:r>
              <a:rPr lang="en-IE" b="1" dirty="0">
                <a:solidFill>
                  <a:srgbClr val="E8A116"/>
                </a:solidFill>
              </a:rPr>
              <a:t>spild af mange talenter</a:t>
            </a:r>
            <a:r>
              <a:rPr lang="en-IE" dirty="0">
                <a:solidFill>
                  <a:srgbClr val="424242"/>
                </a:solidFill>
              </a:rPr>
              <a:t>.</a:t>
            </a:r>
          </a:p>
          <a:p>
            <a:pPr marL="0" indent="0" algn="l" rtl="0">
              <a:lnSpc>
                <a:spcPts val="2680"/>
              </a:lnSpc>
              <a:spcBef>
                <a:spcPts val="0"/>
              </a:spcBef>
              <a:buClr>
                <a:srgbClr val="E8A116"/>
              </a:buClr>
            </a:pPr>
            <a:endParaRPr lang="en-IE" sz="2400" dirty="0">
              <a:solidFill>
                <a:srgbClr val="42424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2" y="761603"/>
            <a:ext cx="2440796" cy="803654"/>
          </a:xfrm>
        </p:spPr>
        <p:txBody>
          <a:bodyPr/>
          <a:lstStyle/>
          <a:p>
            <a:pPr algn="l" rtl="0"/>
            <a:r>
              <a:rPr lang="en-US" b="1" dirty="0">
                <a:solidFill>
                  <a:srgbClr val="E8A116"/>
                </a:solidFill>
              </a:rPr>
              <a:t>2.2 Social inklusion – omfavnelse af mangfoldighed</a:t>
            </a:r>
          </a:p>
          <a:p>
            <a:pPr algn="l" rtl="0"/>
            <a:endParaRPr lang="en-US" b="1" dirty="0">
              <a:solidFill>
                <a:srgbClr val="E8A116"/>
              </a:solidFill>
            </a:endParaRPr>
          </a:p>
        </p:txBody>
      </p:sp>
      <p:grpSp>
        <p:nvGrpSpPr>
          <p:cNvPr id="30" name="Group 29">
            <a:extLst>
              <a:ext uri="{FF2B5EF4-FFF2-40B4-BE49-F238E27FC236}">
                <a16:creationId xmlns:a16="http://schemas.microsoft.com/office/drawing/2014/main" id="{D6B6D2AB-C059-10F0-10A9-438E89CF32E6}"/>
              </a:ext>
            </a:extLst>
          </p:cNvPr>
          <p:cNvGrpSpPr/>
          <p:nvPr/>
        </p:nvGrpSpPr>
        <p:grpSpPr>
          <a:xfrm>
            <a:off x="2855419" y="4849262"/>
            <a:ext cx="943614" cy="841150"/>
            <a:chOff x="4422991" y="1951890"/>
            <a:chExt cx="1086135" cy="968195"/>
          </a:xfrm>
          <a:solidFill>
            <a:srgbClr val="296B5F"/>
          </a:solidFill>
        </p:grpSpPr>
        <p:sp>
          <p:nvSpPr>
            <p:cNvPr id="31" name="Freeform 30">
              <a:extLst>
                <a:ext uri="{FF2B5EF4-FFF2-40B4-BE49-F238E27FC236}">
                  <a16:creationId xmlns:a16="http://schemas.microsoft.com/office/drawing/2014/main" id="{A00EDD08-3478-FA4B-33AF-C5CD633EA1CE}"/>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pPr algn="l" rtl="0"/>
              <a:endParaRPr lang="en-US"/>
            </a:p>
          </p:txBody>
        </p:sp>
        <p:grpSp>
          <p:nvGrpSpPr>
            <p:cNvPr id="32" name="Graphic 3">
              <a:extLst>
                <a:ext uri="{FF2B5EF4-FFF2-40B4-BE49-F238E27FC236}">
                  <a16:creationId xmlns:a16="http://schemas.microsoft.com/office/drawing/2014/main" id="{E961B699-EB51-5BDC-6347-43EF90A7FDDD}"/>
                </a:ext>
              </a:extLst>
            </p:cNvPr>
            <p:cNvGrpSpPr/>
            <p:nvPr/>
          </p:nvGrpSpPr>
          <p:grpSpPr>
            <a:xfrm>
              <a:off x="4738409" y="2001259"/>
              <a:ext cx="466270" cy="416899"/>
              <a:chOff x="4738409" y="2001259"/>
              <a:chExt cx="466270" cy="416899"/>
            </a:xfrm>
            <a:grpFill/>
          </p:grpSpPr>
          <p:sp>
            <p:nvSpPr>
              <p:cNvPr id="33" name="Freeform 32">
                <a:extLst>
                  <a:ext uri="{FF2B5EF4-FFF2-40B4-BE49-F238E27FC236}">
                    <a16:creationId xmlns:a16="http://schemas.microsoft.com/office/drawing/2014/main" id="{9812C9F6-D902-7B2E-1BD8-C88FEAA8CFC4}"/>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w="27426"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50227AAC-E978-18B6-C0AA-3D3CA887AE87}"/>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w="27426"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03653687-ECCD-2ECC-43F5-5DBC85372824}"/>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w="27426" cap="flat">
                <a:noFill/>
                <a:prstDash val="solid"/>
                <a:miter/>
              </a:ln>
            </p:spPr>
            <p:txBody>
              <a:bodyPr rtlCol="0" anchor="ctr"/>
              <a:lstStyle/>
              <a:p>
                <a:pPr algn="l" rtl="0"/>
                <a:endParaRPr lang="en-US"/>
              </a:p>
            </p:txBody>
          </p:sp>
        </p:grpSp>
      </p:grpSp>
      <p:cxnSp>
        <p:nvCxnSpPr>
          <p:cNvPr id="2" name="Straight Connector 1">
            <a:extLst>
              <a:ext uri="{FF2B5EF4-FFF2-40B4-BE49-F238E27FC236}">
                <a16:creationId xmlns:a16="http://schemas.microsoft.com/office/drawing/2014/main" id="{A1B97B26-DD1D-EB53-6F8B-D1CC5F2C29F7}"/>
              </a:ext>
            </a:extLst>
          </p:cNvPr>
          <p:cNvCxnSpPr>
            <a:cxnSpLocks/>
          </p:cNvCxnSpPr>
          <p:nvPr/>
        </p:nvCxnSpPr>
        <p:spPr>
          <a:xfrm>
            <a:off x="3364864" y="336884"/>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603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F876293A-1302-A25E-0A0C-3301B85CF763}"/>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6" name="Google Shape;153;p2"/>
          <p:cNvGrpSpPr/>
          <p:nvPr/>
        </p:nvGrpSpPr>
        <p:grpSpPr>
          <a:xfrm>
            <a:off x="10559667" y="212376"/>
            <a:ext cx="1050202" cy="1060250"/>
            <a:chOff x="6582714" y="331356"/>
            <a:chExt cx="1146476" cy="1157445"/>
          </a:xfrm>
        </p:grpSpPr>
        <p:sp>
          <p:nvSpPr>
            <p:cNvPr id="7" name="Google Shape;154;p2"/>
            <p:cNvSpPr/>
            <p:nvPr/>
          </p:nvSpPr>
          <p:spPr>
            <a:xfrm>
              <a:off x="7021557" y="463008"/>
              <a:ext cx="255077" cy="279761"/>
            </a:xfrm>
            <a:custGeom>
              <a:avLst/>
              <a:gdLst/>
              <a:ahLst/>
              <a:cxnLst/>
              <a:rect l="l" t="t" r="r" b="b"/>
              <a:pathLst>
                <a:path w="255077" h="279761" extrusionOk="0">
                  <a:moveTo>
                    <a:pt x="27428" y="49370"/>
                  </a:moveTo>
                  <a:cubicBezTo>
                    <a:pt x="52113" y="19199"/>
                    <a:pt x="87769" y="0"/>
                    <a:pt x="128910" y="0"/>
                  </a:cubicBezTo>
                  <a:lnTo>
                    <a:pt x="128910" y="0"/>
                  </a:lnTo>
                  <a:cubicBezTo>
                    <a:pt x="200222" y="0"/>
                    <a:pt x="255077" y="57598"/>
                    <a:pt x="255077" y="128910"/>
                  </a:cubicBezTo>
                  <a:cubicBezTo>
                    <a:pt x="255077" y="161823"/>
                    <a:pt x="241363" y="194736"/>
                    <a:pt x="219421" y="216678"/>
                  </a:cubicBezTo>
                  <a:cubicBezTo>
                    <a:pt x="202965" y="233135"/>
                    <a:pt x="189252" y="255077"/>
                    <a:pt x="181022" y="279762"/>
                  </a:cubicBezTo>
                  <a:lnTo>
                    <a:pt x="76797" y="279762"/>
                  </a:lnTo>
                  <a:cubicBezTo>
                    <a:pt x="68569" y="257820"/>
                    <a:pt x="54855" y="235878"/>
                    <a:pt x="35656" y="216678"/>
                  </a:cubicBezTo>
                  <a:cubicBezTo>
                    <a:pt x="13714" y="191993"/>
                    <a:pt x="0" y="161823"/>
                    <a:pt x="0" y="128910"/>
                  </a:cubicBezTo>
                  <a:lnTo>
                    <a:pt x="2742" y="74055"/>
                  </a:lnTo>
                  <a:lnTo>
                    <a:pt x="27428" y="49370"/>
                  </a:lnTo>
                  <a:close/>
                </a:path>
              </a:pathLst>
            </a:custGeom>
            <a:solidFill>
              <a:srgbClr val="E8A1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 name="Google Shape;155;p2"/>
            <p:cNvGrpSpPr/>
            <p:nvPr/>
          </p:nvGrpSpPr>
          <p:grpSpPr>
            <a:xfrm>
              <a:off x="6582714" y="331356"/>
              <a:ext cx="1146476" cy="1157445"/>
              <a:chOff x="6582714" y="331356"/>
              <a:chExt cx="1146476" cy="1157445"/>
            </a:xfrm>
          </p:grpSpPr>
          <p:sp>
            <p:nvSpPr>
              <p:cNvPr id="9" name="Google Shape;156;p2"/>
              <p:cNvSpPr/>
              <p:nvPr/>
            </p:nvSpPr>
            <p:spPr>
              <a:xfrm>
                <a:off x="6582714" y="424610"/>
                <a:ext cx="1146476" cy="1064191"/>
              </a:xfrm>
              <a:custGeom>
                <a:avLst/>
                <a:gdLst/>
                <a:ahLst/>
                <a:cxnLst/>
                <a:rect l="l" t="t" r="r" b="b"/>
                <a:pathLst>
                  <a:path w="1146476" h="1064191" extrusionOk="0">
                    <a:moveTo>
                      <a:pt x="1023052" y="811858"/>
                    </a:moveTo>
                    <a:cubicBezTo>
                      <a:pt x="1047737" y="789915"/>
                      <a:pt x="1061451" y="759745"/>
                      <a:pt x="1061451" y="724089"/>
                    </a:cubicBezTo>
                    <a:cubicBezTo>
                      <a:pt x="1061451" y="663748"/>
                      <a:pt x="1017566" y="614379"/>
                      <a:pt x="959969" y="606150"/>
                    </a:cubicBezTo>
                    <a:lnTo>
                      <a:pt x="959969" y="556781"/>
                    </a:lnTo>
                    <a:cubicBezTo>
                      <a:pt x="959969" y="529353"/>
                      <a:pt x="938027" y="507411"/>
                      <a:pt x="910599" y="507411"/>
                    </a:cubicBezTo>
                    <a:lnTo>
                      <a:pt x="584209" y="507411"/>
                    </a:lnTo>
                    <a:lnTo>
                      <a:pt x="584209" y="433356"/>
                    </a:lnTo>
                    <a:lnTo>
                      <a:pt x="619865" y="433356"/>
                    </a:lnTo>
                    <a:cubicBezTo>
                      <a:pt x="644550" y="433356"/>
                      <a:pt x="663750" y="414157"/>
                      <a:pt x="663750" y="389472"/>
                    </a:cubicBezTo>
                    <a:lnTo>
                      <a:pt x="663750" y="356559"/>
                    </a:lnTo>
                    <a:cubicBezTo>
                      <a:pt x="663750" y="345588"/>
                      <a:pt x="658264" y="334617"/>
                      <a:pt x="652778" y="326389"/>
                    </a:cubicBezTo>
                    <a:cubicBezTo>
                      <a:pt x="661006" y="307189"/>
                      <a:pt x="671978" y="290733"/>
                      <a:pt x="685692" y="274276"/>
                    </a:cubicBezTo>
                    <a:cubicBezTo>
                      <a:pt x="713120" y="244106"/>
                      <a:pt x="729575" y="205707"/>
                      <a:pt x="729575" y="164566"/>
                    </a:cubicBezTo>
                    <a:cubicBezTo>
                      <a:pt x="729575" y="159080"/>
                      <a:pt x="729575" y="153595"/>
                      <a:pt x="729575" y="150852"/>
                    </a:cubicBezTo>
                    <a:cubicBezTo>
                      <a:pt x="729575" y="142624"/>
                      <a:pt x="721348" y="134395"/>
                      <a:pt x="710377" y="134395"/>
                    </a:cubicBezTo>
                    <a:cubicBezTo>
                      <a:pt x="702148" y="134395"/>
                      <a:pt x="693920" y="142624"/>
                      <a:pt x="693920" y="153595"/>
                    </a:cubicBezTo>
                    <a:cubicBezTo>
                      <a:pt x="693920" y="156337"/>
                      <a:pt x="693920" y="161823"/>
                      <a:pt x="693920" y="164566"/>
                    </a:cubicBezTo>
                    <a:cubicBezTo>
                      <a:pt x="693920" y="197479"/>
                      <a:pt x="682950" y="227649"/>
                      <a:pt x="661006" y="249591"/>
                    </a:cubicBezTo>
                    <a:cubicBezTo>
                      <a:pt x="644550" y="268791"/>
                      <a:pt x="630837" y="287990"/>
                      <a:pt x="622609" y="309932"/>
                    </a:cubicBezTo>
                    <a:lnTo>
                      <a:pt x="518384" y="309932"/>
                    </a:lnTo>
                    <a:cubicBezTo>
                      <a:pt x="510154" y="287990"/>
                      <a:pt x="496440" y="266048"/>
                      <a:pt x="479984" y="249591"/>
                    </a:cubicBezTo>
                    <a:cubicBezTo>
                      <a:pt x="458042" y="224906"/>
                      <a:pt x="444329" y="194736"/>
                      <a:pt x="444329" y="161823"/>
                    </a:cubicBezTo>
                    <a:cubicBezTo>
                      <a:pt x="444329" y="93254"/>
                      <a:pt x="499184" y="35656"/>
                      <a:pt x="570495" y="35656"/>
                    </a:cubicBezTo>
                    <a:lnTo>
                      <a:pt x="570495" y="35656"/>
                    </a:lnTo>
                    <a:cubicBezTo>
                      <a:pt x="608895" y="35656"/>
                      <a:pt x="644550" y="52112"/>
                      <a:pt x="669236" y="82283"/>
                    </a:cubicBezTo>
                    <a:cubicBezTo>
                      <a:pt x="674720" y="90511"/>
                      <a:pt x="685692" y="90511"/>
                      <a:pt x="693920" y="85026"/>
                    </a:cubicBezTo>
                    <a:cubicBezTo>
                      <a:pt x="702148" y="79540"/>
                      <a:pt x="702148" y="68569"/>
                      <a:pt x="696664" y="60341"/>
                    </a:cubicBezTo>
                    <a:cubicBezTo>
                      <a:pt x="666492" y="21942"/>
                      <a:pt x="619865" y="0"/>
                      <a:pt x="570495" y="0"/>
                    </a:cubicBezTo>
                    <a:cubicBezTo>
                      <a:pt x="570495" y="0"/>
                      <a:pt x="570495" y="0"/>
                      <a:pt x="570495" y="0"/>
                    </a:cubicBezTo>
                    <a:cubicBezTo>
                      <a:pt x="482726" y="0"/>
                      <a:pt x="411415" y="71312"/>
                      <a:pt x="411415" y="159080"/>
                    </a:cubicBezTo>
                    <a:cubicBezTo>
                      <a:pt x="411415" y="200222"/>
                      <a:pt x="427871" y="238620"/>
                      <a:pt x="455299" y="268791"/>
                    </a:cubicBezTo>
                    <a:cubicBezTo>
                      <a:pt x="469013" y="282504"/>
                      <a:pt x="479984" y="301704"/>
                      <a:pt x="488212" y="318160"/>
                    </a:cubicBezTo>
                    <a:cubicBezTo>
                      <a:pt x="479984" y="326389"/>
                      <a:pt x="477242" y="337360"/>
                      <a:pt x="477242" y="348331"/>
                    </a:cubicBezTo>
                    <a:lnTo>
                      <a:pt x="477242" y="381244"/>
                    </a:lnTo>
                    <a:cubicBezTo>
                      <a:pt x="477242" y="405929"/>
                      <a:pt x="496440" y="425128"/>
                      <a:pt x="521126" y="425128"/>
                    </a:cubicBezTo>
                    <a:lnTo>
                      <a:pt x="556781" y="425128"/>
                    </a:lnTo>
                    <a:lnTo>
                      <a:pt x="556781" y="499183"/>
                    </a:lnTo>
                    <a:lnTo>
                      <a:pt x="230393" y="499183"/>
                    </a:lnTo>
                    <a:cubicBezTo>
                      <a:pt x="202965" y="499183"/>
                      <a:pt x="181022" y="521125"/>
                      <a:pt x="181022" y="548552"/>
                    </a:cubicBezTo>
                    <a:lnTo>
                      <a:pt x="181022" y="597922"/>
                    </a:lnTo>
                    <a:cubicBezTo>
                      <a:pt x="123425" y="606150"/>
                      <a:pt x="79541" y="655520"/>
                      <a:pt x="79541" y="715861"/>
                    </a:cubicBezTo>
                    <a:cubicBezTo>
                      <a:pt x="79541" y="748774"/>
                      <a:pt x="93255" y="781687"/>
                      <a:pt x="117939" y="803629"/>
                    </a:cubicBezTo>
                    <a:cubicBezTo>
                      <a:pt x="101483" y="806372"/>
                      <a:pt x="85025" y="814600"/>
                      <a:pt x="68569" y="822829"/>
                    </a:cubicBezTo>
                    <a:cubicBezTo>
                      <a:pt x="60341" y="828314"/>
                      <a:pt x="57597" y="839285"/>
                      <a:pt x="63083" y="847513"/>
                    </a:cubicBezTo>
                    <a:cubicBezTo>
                      <a:pt x="68569" y="855742"/>
                      <a:pt x="79541" y="858484"/>
                      <a:pt x="87769" y="852999"/>
                    </a:cubicBezTo>
                    <a:cubicBezTo>
                      <a:pt x="106969" y="842028"/>
                      <a:pt x="128910" y="833800"/>
                      <a:pt x="153594" y="833800"/>
                    </a:cubicBezTo>
                    <a:lnTo>
                      <a:pt x="249591" y="833800"/>
                    </a:lnTo>
                    <a:cubicBezTo>
                      <a:pt x="318160" y="833800"/>
                      <a:pt x="373016" y="888655"/>
                      <a:pt x="373016" y="957224"/>
                    </a:cubicBezTo>
                    <a:lnTo>
                      <a:pt x="373016" y="1012079"/>
                    </a:lnTo>
                    <a:cubicBezTo>
                      <a:pt x="373016" y="1020307"/>
                      <a:pt x="367532" y="1025793"/>
                      <a:pt x="359302" y="1025793"/>
                    </a:cubicBezTo>
                    <a:lnTo>
                      <a:pt x="323646" y="1025793"/>
                    </a:lnTo>
                    <a:lnTo>
                      <a:pt x="323646" y="973681"/>
                    </a:lnTo>
                    <a:cubicBezTo>
                      <a:pt x="323646" y="965452"/>
                      <a:pt x="315418" y="957224"/>
                      <a:pt x="307190" y="957224"/>
                    </a:cubicBezTo>
                    <a:cubicBezTo>
                      <a:pt x="298962" y="957224"/>
                      <a:pt x="290733" y="965452"/>
                      <a:pt x="290733" y="973681"/>
                    </a:cubicBezTo>
                    <a:lnTo>
                      <a:pt x="290733" y="1025793"/>
                    </a:lnTo>
                    <a:lnTo>
                      <a:pt x="117939" y="1025793"/>
                    </a:lnTo>
                    <a:lnTo>
                      <a:pt x="117939" y="973681"/>
                    </a:lnTo>
                    <a:cubicBezTo>
                      <a:pt x="117939" y="965452"/>
                      <a:pt x="109711" y="957224"/>
                      <a:pt x="101483" y="957224"/>
                    </a:cubicBezTo>
                    <a:cubicBezTo>
                      <a:pt x="93255" y="957224"/>
                      <a:pt x="85025" y="965452"/>
                      <a:pt x="85025" y="973681"/>
                    </a:cubicBezTo>
                    <a:lnTo>
                      <a:pt x="85025" y="1025793"/>
                    </a:lnTo>
                    <a:lnTo>
                      <a:pt x="49369" y="1025793"/>
                    </a:lnTo>
                    <a:cubicBezTo>
                      <a:pt x="41142" y="1025793"/>
                      <a:pt x="35656" y="1020307"/>
                      <a:pt x="35656" y="1012079"/>
                    </a:cubicBezTo>
                    <a:lnTo>
                      <a:pt x="35656" y="957224"/>
                    </a:lnTo>
                    <a:cubicBezTo>
                      <a:pt x="35656" y="938025"/>
                      <a:pt x="38399" y="921568"/>
                      <a:pt x="46627" y="905112"/>
                    </a:cubicBezTo>
                    <a:cubicBezTo>
                      <a:pt x="49369" y="896883"/>
                      <a:pt x="46627" y="885912"/>
                      <a:pt x="38399" y="883169"/>
                    </a:cubicBezTo>
                    <a:cubicBezTo>
                      <a:pt x="30170" y="880427"/>
                      <a:pt x="19200" y="883169"/>
                      <a:pt x="16456" y="891398"/>
                    </a:cubicBezTo>
                    <a:cubicBezTo>
                      <a:pt x="5486" y="913340"/>
                      <a:pt x="0" y="935282"/>
                      <a:pt x="0" y="959967"/>
                    </a:cubicBezTo>
                    <a:lnTo>
                      <a:pt x="0" y="1014822"/>
                    </a:lnTo>
                    <a:cubicBezTo>
                      <a:pt x="0" y="1042250"/>
                      <a:pt x="21942" y="1064192"/>
                      <a:pt x="49369" y="1064192"/>
                    </a:cubicBezTo>
                    <a:lnTo>
                      <a:pt x="362046" y="1064192"/>
                    </a:lnTo>
                    <a:cubicBezTo>
                      <a:pt x="373016" y="1064192"/>
                      <a:pt x="386730" y="1058706"/>
                      <a:pt x="394959" y="1053221"/>
                    </a:cubicBezTo>
                    <a:cubicBezTo>
                      <a:pt x="403187" y="1061449"/>
                      <a:pt x="414157" y="1064192"/>
                      <a:pt x="427871" y="1064192"/>
                    </a:cubicBezTo>
                    <a:lnTo>
                      <a:pt x="713120" y="1064192"/>
                    </a:lnTo>
                    <a:cubicBezTo>
                      <a:pt x="726833" y="1064192"/>
                      <a:pt x="740547" y="1058706"/>
                      <a:pt x="751519" y="1050478"/>
                    </a:cubicBezTo>
                    <a:cubicBezTo>
                      <a:pt x="759747" y="1058706"/>
                      <a:pt x="773461" y="1064192"/>
                      <a:pt x="787175" y="1064192"/>
                    </a:cubicBezTo>
                    <a:lnTo>
                      <a:pt x="1097107" y="1064192"/>
                    </a:lnTo>
                    <a:cubicBezTo>
                      <a:pt x="1124535" y="1064192"/>
                      <a:pt x="1146476" y="1042250"/>
                      <a:pt x="1146476" y="1014822"/>
                    </a:cubicBezTo>
                    <a:lnTo>
                      <a:pt x="1146476" y="959967"/>
                    </a:lnTo>
                    <a:cubicBezTo>
                      <a:pt x="1146476" y="891398"/>
                      <a:pt x="1094365" y="828314"/>
                      <a:pt x="1023052" y="811858"/>
                    </a:cubicBezTo>
                    <a:lnTo>
                      <a:pt x="1023052" y="811858"/>
                    </a:lnTo>
                    <a:close/>
                    <a:moveTo>
                      <a:pt x="943513" y="641806"/>
                    </a:moveTo>
                    <a:cubicBezTo>
                      <a:pt x="943513" y="641806"/>
                      <a:pt x="946255" y="641806"/>
                      <a:pt x="946255" y="641806"/>
                    </a:cubicBezTo>
                    <a:cubicBezTo>
                      <a:pt x="990138" y="644549"/>
                      <a:pt x="1028538" y="680205"/>
                      <a:pt x="1028538" y="726832"/>
                    </a:cubicBezTo>
                    <a:cubicBezTo>
                      <a:pt x="1028538" y="767973"/>
                      <a:pt x="1001110" y="800887"/>
                      <a:pt x="959969" y="809115"/>
                    </a:cubicBezTo>
                    <a:lnTo>
                      <a:pt x="927055" y="809115"/>
                    </a:lnTo>
                    <a:cubicBezTo>
                      <a:pt x="888657" y="800887"/>
                      <a:pt x="858486" y="765231"/>
                      <a:pt x="858486" y="726832"/>
                    </a:cubicBezTo>
                    <a:cubicBezTo>
                      <a:pt x="858486" y="680205"/>
                      <a:pt x="894142" y="644549"/>
                      <a:pt x="940769" y="641806"/>
                    </a:cubicBezTo>
                    <a:cubicBezTo>
                      <a:pt x="940769" y="641806"/>
                      <a:pt x="940769" y="641806"/>
                      <a:pt x="943513" y="641806"/>
                    </a:cubicBezTo>
                    <a:lnTo>
                      <a:pt x="943513" y="641806"/>
                    </a:lnTo>
                    <a:close/>
                    <a:moveTo>
                      <a:pt x="512898" y="400443"/>
                    </a:moveTo>
                    <a:cubicBezTo>
                      <a:pt x="507412" y="400443"/>
                      <a:pt x="504670" y="397701"/>
                      <a:pt x="504670" y="392215"/>
                    </a:cubicBezTo>
                    <a:lnTo>
                      <a:pt x="504670" y="359302"/>
                    </a:lnTo>
                    <a:cubicBezTo>
                      <a:pt x="504670" y="353816"/>
                      <a:pt x="507412" y="351073"/>
                      <a:pt x="512898" y="351073"/>
                    </a:cubicBezTo>
                    <a:lnTo>
                      <a:pt x="617123" y="351073"/>
                    </a:lnTo>
                    <a:cubicBezTo>
                      <a:pt x="622609" y="351073"/>
                      <a:pt x="625351" y="353816"/>
                      <a:pt x="625351" y="359302"/>
                    </a:cubicBezTo>
                    <a:lnTo>
                      <a:pt x="625351" y="392215"/>
                    </a:lnTo>
                    <a:cubicBezTo>
                      <a:pt x="625351" y="397701"/>
                      <a:pt x="622609" y="400443"/>
                      <a:pt x="617123" y="400443"/>
                    </a:cubicBezTo>
                    <a:lnTo>
                      <a:pt x="512898" y="400443"/>
                    </a:lnTo>
                    <a:lnTo>
                      <a:pt x="512898" y="400443"/>
                    </a:lnTo>
                    <a:close/>
                    <a:moveTo>
                      <a:pt x="565009" y="639063"/>
                    </a:moveTo>
                    <a:cubicBezTo>
                      <a:pt x="611637" y="639063"/>
                      <a:pt x="650036" y="677462"/>
                      <a:pt x="650036" y="724089"/>
                    </a:cubicBezTo>
                    <a:cubicBezTo>
                      <a:pt x="650036" y="765231"/>
                      <a:pt x="622609" y="798144"/>
                      <a:pt x="581467" y="806372"/>
                    </a:cubicBezTo>
                    <a:lnTo>
                      <a:pt x="548553" y="806372"/>
                    </a:lnTo>
                    <a:cubicBezTo>
                      <a:pt x="510154" y="798144"/>
                      <a:pt x="479984" y="762488"/>
                      <a:pt x="479984" y="724089"/>
                    </a:cubicBezTo>
                    <a:cubicBezTo>
                      <a:pt x="479984" y="677462"/>
                      <a:pt x="518384" y="639063"/>
                      <a:pt x="565009" y="639063"/>
                    </a:cubicBezTo>
                    <a:lnTo>
                      <a:pt x="565009" y="639063"/>
                    </a:lnTo>
                    <a:close/>
                    <a:moveTo>
                      <a:pt x="205708" y="809115"/>
                    </a:moveTo>
                    <a:lnTo>
                      <a:pt x="172794" y="809115"/>
                    </a:lnTo>
                    <a:cubicBezTo>
                      <a:pt x="134396" y="800887"/>
                      <a:pt x="104225" y="765231"/>
                      <a:pt x="104225" y="726832"/>
                    </a:cubicBezTo>
                    <a:cubicBezTo>
                      <a:pt x="104225" y="680205"/>
                      <a:pt x="142624" y="641806"/>
                      <a:pt x="189252" y="641806"/>
                    </a:cubicBezTo>
                    <a:cubicBezTo>
                      <a:pt x="235877" y="641806"/>
                      <a:pt x="274277" y="680205"/>
                      <a:pt x="274277" y="726832"/>
                    </a:cubicBezTo>
                    <a:cubicBezTo>
                      <a:pt x="274277" y="765231"/>
                      <a:pt x="244107" y="800887"/>
                      <a:pt x="205708" y="809115"/>
                    </a:cubicBezTo>
                    <a:lnTo>
                      <a:pt x="205708" y="809115"/>
                    </a:lnTo>
                    <a:close/>
                    <a:moveTo>
                      <a:pt x="271535" y="811858"/>
                    </a:moveTo>
                    <a:cubicBezTo>
                      <a:pt x="296219" y="789915"/>
                      <a:pt x="309932" y="759745"/>
                      <a:pt x="309932" y="724089"/>
                    </a:cubicBezTo>
                    <a:cubicBezTo>
                      <a:pt x="309932" y="663748"/>
                      <a:pt x="266049" y="614379"/>
                      <a:pt x="208450" y="606150"/>
                    </a:cubicBezTo>
                    <a:lnTo>
                      <a:pt x="208450" y="556781"/>
                    </a:lnTo>
                    <a:cubicBezTo>
                      <a:pt x="208450" y="548552"/>
                      <a:pt x="216679" y="540324"/>
                      <a:pt x="224907" y="540324"/>
                    </a:cubicBezTo>
                    <a:lnTo>
                      <a:pt x="548553" y="540324"/>
                    </a:lnTo>
                    <a:lnTo>
                      <a:pt x="548553" y="606150"/>
                    </a:lnTo>
                    <a:cubicBezTo>
                      <a:pt x="490956" y="614379"/>
                      <a:pt x="447071" y="663748"/>
                      <a:pt x="447071" y="724089"/>
                    </a:cubicBezTo>
                    <a:cubicBezTo>
                      <a:pt x="447071" y="757002"/>
                      <a:pt x="460785" y="789915"/>
                      <a:pt x="485470" y="811858"/>
                    </a:cubicBezTo>
                    <a:cubicBezTo>
                      <a:pt x="438843" y="822829"/>
                      <a:pt x="400443" y="852999"/>
                      <a:pt x="378502" y="894140"/>
                    </a:cubicBezTo>
                    <a:cubicBezTo>
                      <a:pt x="356560" y="852999"/>
                      <a:pt x="318160" y="822829"/>
                      <a:pt x="271535" y="811858"/>
                    </a:cubicBezTo>
                    <a:lnTo>
                      <a:pt x="271535" y="811858"/>
                    </a:lnTo>
                    <a:close/>
                    <a:moveTo>
                      <a:pt x="737805" y="965452"/>
                    </a:moveTo>
                    <a:lnTo>
                      <a:pt x="737805" y="1012079"/>
                    </a:lnTo>
                    <a:cubicBezTo>
                      <a:pt x="737805" y="1025793"/>
                      <a:pt x="726833" y="1034021"/>
                      <a:pt x="713120" y="1034021"/>
                    </a:cubicBezTo>
                    <a:lnTo>
                      <a:pt x="685692" y="1034021"/>
                    </a:lnTo>
                    <a:lnTo>
                      <a:pt x="685692" y="981909"/>
                    </a:lnTo>
                    <a:cubicBezTo>
                      <a:pt x="685692" y="973681"/>
                      <a:pt x="677464" y="965452"/>
                      <a:pt x="669236" y="965452"/>
                    </a:cubicBezTo>
                    <a:cubicBezTo>
                      <a:pt x="661006" y="965452"/>
                      <a:pt x="652778" y="973681"/>
                      <a:pt x="652778" y="981909"/>
                    </a:cubicBezTo>
                    <a:lnTo>
                      <a:pt x="652778" y="1034021"/>
                    </a:lnTo>
                    <a:lnTo>
                      <a:pt x="479984" y="1034021"/>
                    </a:lnTo>
                    <a:lnTo>
                      <a:pt x="479984" y="981909"/>
                    </a:lnTo>
                    <a:cubicBezTo>
                      <a:pt x="479984" y="973681"/>
                      <a:pt x="471756" y="965452"/>
                      <a:pt x="463528" y="965452"/>
                    </a:cubicBezTo>
                    <a:cubicBezTo>
                      <a:pt x="455299" y="965452"/>
                      <a:pt x="447071" y="973681"/>
                      <a:pt x="447071" y="981909"/>
                    </a:cubicBezTo>
                    <a:lnTo>
                      <a:pt x="447071" y="1034021"/>
                    </a:lnTo>
                    <a:lnTo>
                      <a:pt x="411415" y="1034021"/>
                    </a:lnTo>
                    <a:cubicBezTo>
                      <a:pt x="403187" y="1034021"/>
                      <a:pt x="397701" y="1028536"/>
                      <a:pt x="397701" y="1020307"/>
                    </a:cubicBezTo>
                    <a:lnTo>
                      <a:pt x="397701" y="965452"/>
                    </a:lnTo>
                    <a:cubicBezTo>
                      <a:pt x="397701" y="896883"/>
                      <a:pt x="452557" y="842028"/>
                      <a:pt x="521126" y="842028"/>
                    </a:cubicBezTo>
                    <a:lnTo>
                      <a:pt x="617123" y="842028"/>
                    </a:lnTo>
                    <a:cubicBezTo>
                      <a:pt x="680206" y="842028"/>
                      <a:pt x="735061" y="896883"/>
                      <a:pt x="737805" y="965452"/>
                    </a:cubicBezTo>
                    <a:cubicBezTo>
                      <a:pt x="737805" y="965452"/>
                      <a:pt x="737805" y="965452"/>
                      <a:pt x="737805" y="965452"/>
                    </a:cubicBezTo>
                    <a:lnTo>
                      <a:pt x="737805" y="965452"/>
                    </a:lnTo>
                    <a:close/>
                    <a:moveTo>
                      <a:pt x="647292" y="811858"/>
                    </a:moveTo>
                    <a:cubicBezTo>
                      <a:pt x="671978" y="789915"/>
                      <a:pt x="685692" y="759745"/>
                      <a:pt x="685692" y="724089"/>
                    </a:cubicBezTo>
                    <a:cubicBezTo>
                      <a:pt x="685692" y="663748"/>
                      <a:pt x="641808" y="614379"/>
                      <a:pt x="584209" y="606150"/>
                    </a:cubicBezTo>
                    <a:lnTo>
                      <a:pt x="584209" y="540324"/>
                    </a:lnTo>
                    <a:lnTo>
                      <a:pt x="910599" y="540324"/>
                    </a:lnTo>
                    <a:cubicBezTo>
                      <a:pt x="918827" y="540324"/>
                      <a:pt x="927055" y="548552"/>
                      <a:pt x="927055" y="556781"/>
                    </a:cubicBezTo>
                    <a:lnTo>
                      <a:pt x="927055" y="606150"/>
                    </a:lnTo>
                    <a:cubicBezTo>
                      <a:pt x="869458" y="614379"/>
                      <a:pt x="825572" y="663748"/>
                      <a:pt x="825572" y="724089"/>
                    </a:cubicBezTo>
                    <a:cubicBezTo>
                      <a:pt x="825572" y="757002"/>
                      <a:pt x="839286" y="789915"/>
                      <a:pt x="863972" y="811858"/>
                    </a:cubicBezTo>
                    <a:cubicBezTo>
                      <a:pt x="817344" y="822829"/>
                      <a:pt x="778947" y="852999"/>
                      <a:pt x="757003" y="894140"/>
                    </a:cubicBezTo>
                    <a:cubicBezTo>
                      <a:pt x="732319" y="852999"/>
                      <a:pt x="693920" y="822829"/>
                      <a:pt x="647292" y="811858"/>
                    </a:cubicBezTo>
                    <a:lnTo>
                      <a:pt x="647292" y="811858"/>
                    </a:lnTo>
                    <a:close/>
                    <a:moveTo>
                      <a:pt x="1113563" y="1020307"/>
                    </a:moveTo>
                    <a:cubicBezTo>
                      <a:pt x="1113563" y="1028536"/>
                      <a:pt x="1108079" y="1034021"/>
                      <a:pt x="1099849" y="1034021"/>
                    </a:cubicBezTo>
                    <a:lnTo>
                      <a:pt x="1064193" y="1034021"/>
                    </a:lnTo>
                    <a:lnTo>
                      <a:pt x="1064193" y="981909"/>
                    </a:lnTo>
                    <a:cubicBezTo>
                      <a:pt x="1064193" y="973681"/>
                      <a:pt x="1055965" y="965452"/>
                      <a:pt x="1047737" y="965452"/>
                    </a:cubicBezTo>
                    <a:cubicBezTo>
                      <a:pt x="1039510" y="965452"/>
                      <a:pt x="1031280" y="973681"/>
                      <a:pt x="1031280" y="981909"/>
                    </a:cubicBezTo>
                    <a:lnTo>
                      <a:pt x="1031280" y="1034021"/>
                    </a:lnTo>
                    <a:lnTo>
                      <a:pt x="858486" y="1034021"/>
                    </a:lnTo>
                    <a:lnTo>
                      <a:pt x="858486" y="981909"/>
                    </a:lnTo>
                    <a:cubicBezTo>
                      <a:pt x="858486" y="973681"/>
                      <a:pt x="850258" y="965452"/>
                      <a:pt x="842030" y="965452"/>
                    </a:cubicBezTo>
                    <a:cubicBezTo>
                      <a:pt x="833802" y="965452"/>
                      <a:pt x="825572" y="973681"/>
                      <a:pt x="825572" y="981909"/>
                    </a:cubicBezTo>
                    <a:lnTo>
                      <a:pt x="825572" y="1034021"/>
                    </a:lnTo>
                    <a:lnTo>
                      <a:pt x="789917" y="1034021"/>
                    </a:lnTo>
                    <a:cubicBezTo>
                      <a:pt x="781689" y="1034021"/>
                      <a:pt x="776203" y="1028536"/>
                      <a:pt x="776203" y="1020307"/>
                    </a:cubicBezTo>
                    <a:cubicBezTo>
                      <a:pt x="776203" y="959967"/>
                      <a:pt x="776203" y="968195"/>
                      <a:pt x="776203" y="965452"/>
                    </a:cubicBezTo>
                    <a:cubicBezTo>
                      <a:pt x="776203" y="965452"/>
                      <a:pt x="776203" y="965452"/>
                      <a:pt x="776203" y="965452"/>
                    </a:cubicBezTo>
                    <a:cubicBezTo>
                      <a:pt x="776203" y="896883"/>
                      <a:pt x="831058" y="842028"/>
                      <a:pt x="899627" y="842028"/>
                    </a:cubicBezTo>
                    <a:lnTo>
                      <a:pt x="995624" y="842028"/>
                    </a:lnTo>
                    <a:cubicBezTo>
                      <a:pt x="1064193" y="842028"/>
                      <a:pt x="1119049" y="896883"/>
                      <a:pt x="1119049" y="965452"/>
                    </a:cubicBezTo>
                    <a:lnTo>
                      <a:pt x="1119049" y="1020307"/>
                    </a:ln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57;p2"/>
              <p:cNvSpPr/>
              <p:nvPr/>
            </p:nvSpPr>
            <p:spPr>
              <a:xfrm>
                <a:off x="6889905" y="572719"/>
                <a:ext cx="65825" cy="32913"/>
              </a:xfrm>
              <a:custGeom>
                <a:avLst/>
                <a:gdLst/>
                <a:ahLst/>
                <a:cxnLst/>
                <a:rect l="l" t="t" r="r" b="b"/>
                <a:pathLst>
                  <a:path w="65825" h="32913" extrusionOk="0">
                    <a:moveTo>
                      <a:pt x="16456" y="32913"/>
                    </a:moveTo>
                    <a:lnTo>
                      <a:pt x="49369" y="32913"/>
                    </a:lnTo>
                    <a:cubicBezTo>
                      <a:pt x="57597" y="32913"/>
                      <a:pt x="65825" y="24685"/>
                      <a:pt x="65825" y="16457"/>
                    </a:cubicBezTo>
                    <a:cubicBezTo>
                      <a:pt x="65825" y="8228"/>
                      <a:pt x="57597" y="0"/>
                      <a:pt x="49369" y="0"/>
                    </a:cubicBezTo>
                    <a:lnTo>
                      <a:pt x="16456" y="0"/>
                    </a:lnTo>
                    <a:cubicBezTo>
                      <a:pt x="8228" y="0"/>
                      <a:pt x="0" y="8228"/>
                      <a:pt x="0" y="16457"/>
                    </a:cubicBezTo>
                    <a:cubicBezTo>
                      <a:pt x="0" y="24685"/>
                      <a:pt x="8228" y="32913"/>
                      <a:pt x="16456" y="32913"/>
                    </a:cubicBezTo>
                    <a:lnTo>
                      <a:pt x="16456" y="32913"/>
                    </a:ln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58;p2"/>
              <p:cNvSpPr/>
              <p:nvPr/>
            </p:nvSpPr>
            <p:spPr>
              <a:xfrm>
                <a:off x="7339717" y="572719"/>
                <a:ext cx="65827" cy="32913"/>
              </a:xfrm>
              <a:custGeom>
                <a:avLst/>
                <a:gdLst/>
                <a:ahLst/>
                <a:cxnLst/>
                <a:rect l="l" t="t" r="r" b="b"/>
                <a:pathLst>
                  <a:path w="65827" h="32913" extrusionOk="0">
                    <a:moveTo>
                      <a:pt x="16458" y="32913"/>
                    </a:moveTo>
                    <a:lnTo>
                      <a:pt x="49371" y="32913"/>
                    </a:lnTo>
                    <a:cubicBezTo>
                      <a:pt x="57599" y="32913"/>
                      <a:pt x="65827" y="24685"/>
                      <a:pt x="65827" y="16457"/>
                    </a:cubicBezTo>
                    <a:cubicBezTo>
                      <a:pt x="65827" y="8228"/>
                      <a:pt x="57599" y="0"/>
                      <a:pt x="49371" y="0"/>
                    </a:cubicBezTo>
                    <a:lnTo>
                      <a:pt x="16458" y="0"/>
                    </a:lnTo>
                    <a:cubicBezTo>
                      <a:pt x="8230" y="0"/>
                      <a:pt x="0" y="8228"/>
                      <a:pt x="0" y="16457"/>
                    </a:cubicBezTo>
                    <a:cubicBezTo>
                      <a:pt x="0" y="24685"/>
                      <a:pt x="8230" y="32913"/>
                      <a:pt x="16458" y="32913"/>
                    </a:cubicBezTo>
                    <a:lnTo>
                      <a:pt x="16458" y="32913"/>
                    </a:ln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59;p2"/>
              <p:cNvSpPr/>
              <p:nvPr/>
            </p:nvSpPr>
            <p:spPr>
              <a:xfrm>
                <a:off x="6959845" y="401296"/>
                <a:ext cx="54854" cy="56226"/>
              </a:xfrm>
              <a:custGeom>
                <a:avLst/>
                <a:gdLst/>
                <a:ahLst/>
                <a:cxnLst/>
                <a:rect l="l" t="t" r="r" b="b"/>
                <a:pathLst>
                  <a:path w="54854" h="56226" extrusionOk="0">
                    <a:moveTo>
                      <a:pt x="28798" y="50741"/>
                    </a:moveTo>
                    <a:cubicBezTo>
                      <a:pt x="31542" y="53484"/>
                      <a:pt x="37026" y="56227"/>
                      <a:pt x="39770" y="56227"/>
                    </a:cubicBezTo>
                    <a:cubicBezTo>
                      <a:pt x="45256" y="56227"/>
                      <a:pt x="47998" y="53484"/>
                      <a:pt x="50740" y="50741"/>
                    </a:cubicBezTo>
                    <a:cubicBezTo>
                      <a:pt x="56226" y="45256"/>
                      <a:pt x="56226" y="34284"/>
                      <a:pt x="50740" y="26056"/>
                    </a:cubicBezTo>
                    <a:lnTo>
                      <a:pt x="28798" y="4114"/>
                    </a:lnTo>
                    <a:cubicBezTo>
                      <a:pt x="23312" y="-1371"/>
                      <a:pt x="12342" y="-1371"/>
                      <a:pt x="4114" y="4114"/>
                    </a:cubicBezTo>
                    <a:cubicBezTo>
                      <a:pt x="-1371" y="9600"/>
                      <a:pt x="-1371" y="20571"/>
                      <a:pt x="4114" y="28799"/>
                    </a:cubicBezTo>
                    <a:lnTo>
                      <a:pt x="28798" y="50741"/>
                    </a:ln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60;p2"/>
              <p:cNvSpPr/>
              <p:nvPr/>
            </p:nvSpPr>
            <p:spPr>
              <a:xfrm>
                <a:off x="7278006" y="719456"/>
                <a:ext cx="52112" cy="56226"/>
              </a:xfrm>
              <a:custGeom>
                <a:avLst/>
                <a:gdLst/>
                <a:ahLst/>
                <a:cxnLst/>
                <a:rect l="l" t="t" r="r" b="b"/>
                <a:pathLst>
                  <a:path w="52112" h="56226" extrusionOk="0">
                    <a:moveTo>
                      <a:pt x="28800" y="4114"/>
                    </a:moveTo>
                    <a:cubicBezTo>
                      <a:pt x="23314" y="-1371"/>
                      <a:pt x="12342" y="-1371"/>
                      <a:pt x="4114" y="4114"/>
                    </a:cubicBezTo>
                    <a:cubicBezTo>
                      <a:pt x="-1371" y="9600"/>
                      <a:pt x="-1371" y="20571"/>
                      <a:pt x="4114" y="28799"/>
                    </a:cubicBezTo>
                    <a:lnTo>
                      <a:pt x="26056" y="50741"/>
                    </a:lnTo>
                    <a:cubicBezTo>
                      <a:pt x="28800" y="53484"/>
                      <a:pt x="34284" y="56227"/>
                      <a:pt x="37028" y="56227"/>
                    </a:cubicBezTo>
                    <a:cubicBezTo>
                      <a:pt x="42514" y="56227"/>
                      <a:pt x="45256" y="53484"/>
                      <a:pt x="47998" y="50741"/>
                    </a:cubicBezTo>
                    <a:cubicBezTo>
                      <a:pt x="53484" y="45256"/>
                      <a:pt x="53484" y="34285"/>
                      <a:pt x="47998" y="26056"/>
                    </a:cubicBezTo>
                    <a:lnTo>
                      <a:pt x="28800" y="4114"/>
                    </a:ln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61;p2"/>
              <p:cNvSpPr/>
              <p:nvPr/>
            </p:nvSpPr>
            <p:spPr>
              <a:xfrm>
                <a:off x="6959845" y="719456"/>
                <a:ext cx="54854" cy="56226"/>
              </a:xfrm>
              <a:custGeom>
                <a:avLst/>
                <a:gdLst/>
                <a:ahLst/>
                <a:cxnLst/>
                <a:rect l="l" t="t" r="r" b="b"/>
                <a:pathLst>
                  <a:path w="54854" h="56226" extrusionOk="0">
                    <a:moveTo>
                      <a:pt x="17828" y="56227"/>
                    </a:moveTo>
                    <a:cubicBezTo>
                      <a:pt x="23312" y="56227"/>
                      <a:pt x="26056" y="53484"/>
                      <a:pt x="28798" y="50741"/>
                    </a:cubicBezTo>
                    <a:lnTo>
                      <a:pt x="50740" y="28799"/>
                    </a:lnTo>
                    <a:cubicBezTo>
                      <a:pt x="56226" y="23314"/>
                      <a:pt x="56226" y="12342"/>
                      <a:pt x="50740" y="4114"/>
                    </a:cubicBezTo>
                    <a:cubicBezTo>
                      <a:pt x="45256" y="-1371"/>
                      <a:pt x="34284" y="-1371"/>
                      <a:pt x="26056" y="4114"/>
                    </a:cubicBezTo>
                    <a:lnTo>
                      <a:pt x="4114" y="26056"/>
                    </a:lnTo>
                    <a:cubicBezTo>
                      <a:pt x="-1371" y="31542"/>
                      <a:pt x="-1371" y="42513"/>
                      <a:pt x="4114" y="50741"/>
                    </a:cubicBezTo>
                    <a:cubicBezTo>
                      <a:pt x="9599" y="56227"/>
                      <a:pt x="12342" y="56227"/>
                      <a:pt x="17828" y="56227"/>
                    </a:cubicBezTo>
                    <a:lnTo>
                      <a:pt x="17828" y="56227"/>
                    </a:ln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62;p2"/>
              <p:cNvSpPr/>
              <p:nvPr/>
            </p:nvSpPr>
            <p:spPr>
              <a:xfrm>
                <a:off x="7278006" y="401296"/>
                <a:ext cx="54856" cy="56226"/>
              </a:xfrm>
              <a:custGeom>
                <a:avLst/>
                <a:gdLst/>
                <a:ahLst/>
                <a:cxnLst/>
                <a:rect l="l" t="t" r="r" b="b"/>
                <a:pathLst>
                  <a:path w="54856" h="56226" extrusionOk="0">
                    <a:moveTo>
                      <a:pt x="17828" y="56227"/>
                    </a:moveTo>
                    <a:cubicBezTo>
                      <a:pt x="23314" y="56227"/>
                      <a:pt x="26056" y="53484"/>
                      <a:pt x="28800" y="50741"/>
                    </a:cubicBezTo>
                    <a:lnTo>
                      <a:pt x="50742" y="28799"/>
                    </a:lnTo>
                    <a:cubicBezTo>
                      <a:pt x="56228" y="23314"/>
                      <a:pt x="56228" y="12342"/>
                      <a:pt x="50742" y="4114"/>
                    </a:cubicBezTo>
                    <a:cubicBezTo>
                      <a:pt x="45256" y="-1371"/>
                      <a:pt x="34284" y="-1371"/>
                      <a:pt x="26056" y="4114"/>
                    </a:cubicBezTo>
                    <a:lnTo>
                      <a:pt x="4114" y="26056"/>
                    </a:lnTo>
                    <a:cubicBezTo>
                      <a:pt x="-1371" y="31542"/>
                      <a:pt x="-1371" y="42513"/>
                      <a:pt x="4114" y="50741"/>
                    </a:cubicBezTo>
                    <a:cubicBezTo>
                      <a:pt x="9600" y="53484"/>
                      <a:pt x="12342" y="56227"/>
                      <a:pt x="17828" y="56227"/>
                    </a:cubicBezTo>
                    <a:lnTo>
                      <a:pt x="17828" y="56227"/>
                    </a:ln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3;p2"/>
              <p:cNvSpPr/>
              <p:nvPr/>
            </p:nvSpPr>
            <p:spPr>
              <a:xfrm>
                <a:off x="7131268" y="331356"/>
                <a:ext cx="32913" cy="65826"/>
              </a:xfrm>
              <a:custGeom>
                <a:avLst/>
                <a:gdLst/>
                <a:ahLst/>
                <a:cxnLst/>
                <a:rect l="l" t="t" r="r" b="b"/>
                <a:pathLst>
                  <a:path w="32913" h="65826" extrusionOk="0">
                    <a:moveTo>
                      <a:pt x="16456" y="65826"/>
                    </a:moveTo>
                    <a:cubicBezTo>
                      <a:pt x="24686" y="65826"/>
                      <a:pt x="32914" y="57598"/>
                      <a:pt x="32914" y="49370"/>
                    </a:cubicBezTo>
                    <a:lnTo>
                      <a:pt x="32914" y="16457"/>
                    </a:lnTo>
                    <a:cubicBezTo>
                      <a:pt x="32914" y="8228"/>
                      <a:pt x="24686" y="0"/>
                      <a:pt x="16456" y="0"/>
                    </a:cubicBezTo>
                    <a:cubicBezTo>
                      <a:pt x="8228" y="0"/>
                      <a:pt x="0" y="8228"/>
                      <a:pt x="0" y="16457"/>
                    </a:cubicBezTo>
                    <a:lnTo>
                      <a:pt x="0" y="49370"/>
                    </a:lnTo>
                    <a:cubicBezTo>
                      <a:pt x="0" y="57598"/>
                      <a:pt x="8228" y="65826"/>
                      <a:pt x="16456" y="65826"/>
                    </a:cubicBezTo>
                    <a:lnTo>
                      <a:pt x="16456" y="65826"/>
                    </a:ln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8"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930166" y="1329010"/>
            <a:ext cx="11027739" cy="4995245"/>
          </a:xfrm>
        </p:spPr>
        <p:txBody>
          <a:bodyPr/>
          <a:lstStyle/>
          <a:p>
            <a:pPr marL="1289050" indent="-1289050" algn="l" rtl="0"/>
            <a:r>
              <a:rPr lang="en-IE" sz="1800" b="1" dirty="0"/>
              <a:t>Dyrke motion</a:t>
            </a:r>
            <a:r>
              <a:rPr lang="en-IE" sz="1800" dirty="0"/>
              <a:t>: Husk engang, hvor du ikke var med i noget. Hvordan fik det dig til at føle, og hvordan havde du det over for de mennesker, der udelukkede dig?</a:t>
            </a:r>
            <a:endParaRPr lang="en-IE" sz="1800" b="1" dirty="0"/>
          </a:p>
          <a:p>
            <a:pPr marL="1289050" indent="-1289050" algn="l" rtl="0"/>
            <a:r>
              <a:rPr lang="en-IE" sz="1800" b="1" dirty="0"/>
              <a:t>Hjemmesider</a:t>
            </a:r>
            <a:r>
              <a:rPr lang="en-IE" sz="1800" dirty="0"/>
              <a:t>: FN 2023:</a:t>
            </a:r>
            <a:r>
              <a:rPr lang="en-IE" sz="1800" dirty="0">
                <a:hlinkClick r:id="rId2"/>
              </a:rPr>
              <a:t>https://www.un.org/development/desa/socialperspectiveondevelopment/issues/social-integration.html</a:t>
            </a:r>
            <a:r>
              <a:rPr lang="en-IE" sz="1800" dirty="0"/>
              <a:t> </a:t>
            </a:r>
          </a:p>
          <a:p>
            <a:pPr marL="1289050" indent="-1289050" algn="l" rtl="0"/>
            <a:r>
              <a:rPr lang="en-IE" sz="1800" dirty="0"/>
              <a:t>Identifikation af social inklusion og eksklusion</a:t>
            </a:r>
            <a:r>
              <a:rPr lang="en-IE" sz="1800" dirty="0">
                <a:hlinkClick r:id="rId3"/>
              </a:rPr>
              <a:t>https://www.un.org/esa/socdev/rwss/2016/chapter1.pdf</a:t>
            </a:r>
            <a:endParaRPr lang="en-IE" sz="1800" dirty="0"/>
          </a:p>
          <a:p>
            <a:pPr marL="1289050" indent="-1289050" algn="l" rtl="0"/>
            <a:r>
              <a:rPr lang="en-IE" sz="1800" b="1" dirty="0"/>
              <a:t>Youtube</a:t>
            </a:r>
            <a:r>
              <a:rPr lang="en-IE" sz="1800" dirty="0"/>
              <a:t>: Social inklusion og hvorfor det betyder noget: Vikki Butler kl</a:t>
            </a:r>
            <a:r>
              <a:rPr lang="en-IE" sz="1800" dirty="0" err="1"/>
              <a:t>TEDxRiverTawe</a:t>
            </a:r>
            <a:r>
              <a:rPr lang="en-IE" sz="1800" dirty="0"/>
              <a:t>2013 tilgængelig på https://www.youtube.com/watch?v=0r2BNV3VElc)</a:t>
            </a:r>
          </a:p>
          <a:p>
            <a:pPr marL="1289050" indent="-1289050" algn="l" rtl="0"/>
            <a:r>
              <a:rPr lang="en-IE" sz="1800" b="1" dirty="0"/>
              <a:t>Casestudie:</a:t>
            </a:r>
            <a:r>
              <a:rPr lang="en-IE" sz="1800" dirty="0"/>
              <a:t> </a:t>
            </a:r>
            <a:r>
              <a:rPr lang="pt-BR" sz="1800" dirty="0" err="1"/>
              <a:t>Lersøgrøftens</a:t>
            </a:r>
            <a:r>
              <a:rPr lang="pt-BR" sz="1800" dirty="0"/>
              <a:t> </a:t>
            </a:r>
            <a:r>
              <a:rPr lang="pt-BR" sz="1800" dirty="0" err="1"/>
              <a:t>Integrationsbyhaver</a:t>
            </a:r>
            <a:endParaRPr lang="pt-BR" sz="1800" dirty="0"/>
          </a:p>
          <a:p>
            <a:pPr marL="1289050" indent="-1289050" algn="l" rtl="0"/>
            <a:r>
              <a:rPr lang="en-IE" sz="1800" b="1" dirty="0"/>
              <a:t>Offentliggørelse</a:t>
            </a:r>
            <a:r>
              <a:rPr lang="en-IE" sz="1800" dirty="0"/>
              <a:t>: Davidson, G., &amp;</a:t>
            </a:r>
            <a:r>
              <a:rPr lang="en-IE" sz="1800" dirty="0" err="1"/>
              <a:t>Carr</a:t>
            </a:r>
            <a:r>
              <a:rPr lang="en-IE" sz="1800" dirty="0"/>
              <a:t>, S. (2010). Tvunget migration, social udstødelse og fattigdom: Introduktion. Journal of Pacific Rim Psychology, 4(1), 1-6. doi:10.1375/prp.4.1.1</a:t>
            </a:r>
          </a:p>
          <a:p>
            <a:pPr marL="1289050" indent="-1289050" algn="l" rtl="0"/>
            <a:r>
              <a:rPr lang="en-IE" sz="1800" dirty="0"/>
              <a:t> </a:t>
            </a:r>
            <a:r>
              <a:rPr lang="en-IE" sz="1800" dirty="0" err="1"/>
              <a:t>Gorodzeisky</a:t>
            </a:r>
            <a:r>
              <a:rPr lang="en-IE" sz="1800" dirty="0"/>
              <a:t>, A., Semyonov, M. 2019. Uvelkomne immigranter: kilder til modstand mod forskellige immigrantgrupper blandt europæere. Grænser i sociologi. Bind 4. https://www.frontiersin.org/articles/10.3389/fsoc.2019.00024</a:t>
            </a:r>
          </a:p>
          <a:p>
            <a:pPr marL="1289050" indent="-1289050" algn="l" rtl="0"/>
            <a:r>
              <a:rPr lang="en-IE" sz="1800" dirty="0"/>
              <a:t>Hagen-</a:t>
            </a:r>
            <a:r>
              <a:rPr lang="en-IE" sz="1800" dirty="0" err="1"/>
              <a:t>Zanker</a:t>
            </a:r>
            <a:r>
              <a:rPr lang="en-IE" sz="1800" dirty="0"/>
              <a:t>og</a:t>
            </a:r>
            <a:r>
              <a:rPr lang="en-IE" sz="1800" dirty="0" err="1"/>
              <a:t>Babajanian</a:t>
            </a:r>
            <a:r>
              <a:rPr lang="en-IE" sz="1800" dirty="0"/>
              <a:t>, B. 2012. Social beskyttelse og social udstødelse: en analytisk ramme til at vurdere forbindelserne. https://www.researchgate.net/publication/268809138</a:t>
            </a:r>
          </a:p>
          <a:p>
            <a:pPr marL="1289050" indent="-1289050" algn="l" rtl="0">
              <a:lnSpc>
                <a:spcPct val="100000"/>
              </a:lnSpc>
              <a:spcBef>
                <a:spcPts val="400"/>
              </a:spcBef>
              <a:buClr>
                <a:srgbClr val="E8A116"/>
              </a:buClr>
              <a:buFont typeface="Arial" panose="020B0604020202020204" pitchFamily="34" charset="0"/>
              <a:buChar char="•"/>
            </a:pPr>
            <a:endParaRPr lang="en-US" sz="1800" dirty="0"/>
          </a:p>
        </p:txBody>
      </p:sp>
    </p:spTree>
    <p:extLst>
      <p:ext uri="{BB962C8B-B14F-4D97-AF65-F5344CB8AC3E}">
        <p14:creationId xmlns:p14="http://schemas.microsoft.com/office/powerpoint/2010/main" val="2247621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374418" y="1435627"/>
            <a:ext cx="4464797" cy="4501181"/>
          </a:xfrm>
        </p:spPr>
        <p:txBody>
          <a:bodyPr>
            <a:normAutofit/>
          </a:bodyPr>
          <a:lstStyle/>
          <a:p>
            <a:pPr algn="l" rtl="0">
              <a:lnSpc>
                <a:spcPts val="2880"/>
              </a:lnSpc>
              <a:spcBef>
                <a:spcPts val="0"/>
              </a:spcBef>
            </a:pPr>
            <a:r>
              <a:rPr lang="en-US" sz="2400" i="0" dirty="0"/>
              <a:t>Den Europæiske Unions charter om grundlæggende rettigheder samler de vigtigste personlige friheder og rettigheder, som EU-borgere nyder godt af, i et juridisk bindende dokument. Charteret blev erklæret i 2000 og trådte i kraft i december 2009 sammen med</a:t>
            </a:r>
            <a:r>
              <a:rPr lang="en-US" sz="2400" b="1" i="0" dirty="0"/>
              <a:t>Lissabon-traktaten</a:t>
            </a:r>
            <a:r>
              <a:rPr lang="en-US" sz="2400" i="0" dirty="0"/>
              <a:t>.</a:t>
            </a:r>
          </a:p>
          <a:p>
            <a:pPr algn="l" rtl="0">
              <a:lnSpc>
                <a:spcPct val="120000"/>
              </a:lnSpc>
            </a:pPr>
            <a:endParaRPr lang="en-US" i="0" dirty="0"/>
          </a:p>
          <a:p>
            <a:pPr algn="l" rtl="0">
              <a:lnSpc>
                <a:spcPct val="120000"/>
              </a:lnSpc>
            </a:pPr>
            <a:endParaRPr lang="en-US" i="0" dirty="0"/>
          </a:p>
        </p:txBody>
      </p:sp>
      <p:pic>
        <p:nvPicPr>
          <p:cNvPr id="6" name="Picture Placeholder 5">
            <a:extLst>
              <a:ext uri="{FF2B5EF4-FFF2-40B4-BE49-F238E27FC236}">
                <a16:creationId xmlns:a16="http://schemas.microsoft.com/office/drawing/2014/main" id="{9E510B80-A088-0E33-EEBE-95AF2A3B4651}"/>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l="4826" r="4826"/>
          <a:stretch/>
        </p:blipFill>
        <p:spPr>
          <a:xfrm>
            <a:off x="6096000" y="1893062"/>
            <a:ext cx="5496431" cy="4055778"/>
          </a:xfrm>
        </p:spPr>
      </p:pic>
      <p:sp>
        <p:nvSpPr>
          <p:cNvPr id="3" name="Text Placeholder 3">
            <a:extLst>
              <a:ext uri="{FF2B5EF4-FFF2-40B4-BE49-F238E27FC236}">
                <a16:creationId xmlns:a16="http://schemas.microsoft.com/office/drawing/2014/main" id="{69941A79-68A5-71A6-AAE6-DD474DBD3CFD}"/>
              </a:ext>
            </a:extLst>
          </p:cNvPr>
          <p:cNvSpPr txBox="1">
            <a:spLocks/>
          </p:cNvSpPr>
          <p:nvPr/>
        </p:nvSpPr>
        <p:spPr>
          <a:xfrm>
            <a:off x="6989736" y="631973"/>
            <a:ext cx="4511645"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3600" b="1" dirty="0">
                <a:solidFill>
                  <a:srgbClr val="E8A116"/>
                </a:solidFill>
              </a:rPr>
              <a:t>2.3 Ligestilling, mangfoldighed og handicap</a:t>
            </a:r>
          </a:p>
          <a:p>
            <a:pPr marL="0" indent="0" algn="l" rtl="0">
              <a:buNone/>
            </a:pPr>
            <a:endParaRPr lang="en-US" sz="3600" b="1" dirty="0">
              <a:solidFill>
                <a:srgbClr val="E8A116"/>
              </a:solidFill>
            </a:endParaRPr>
          </a:p>
        </p:txBody>
      </p:sp>
    </p:spTree>
    <p:extLst>
      <p:ext uri="{BB962C8B-B14F-4D97-AF65-F5344CB8AC3E}">
        <p14:creationId xmlns:p14="http://schemas.microsoft.com/office/powerpoint/2010/main" val="903574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952104" y="761603"/>
            <a:ext cx="7624392" cy="5134019"/>
          </a:xfrm>
        </p:spPr>
        <p:txBody>
          <a:bodyPr/>
          <a:lstStyle/>
          <a:p>
            <a:pPr marL="342900" indent="-342900" algn="l" rtl="0">
              <a:lnSpc>
                <a:spcPts val="2100"/>
              </a:lnSpc>
              <a:buClr>
                <a:srgbClr val="E8A116"/>
              </a:buClr>
              <a:buFont typeface="Arial" panose="020B0604020202020204" pitchFamily="34" charset="0"/>
              <a:buChar char="•"/>
            </a:pPr>
            <a:r>
              <a:rPr lang="en-IE" sz="2200" b="1" dirty="0">
                <a:solidFill>
                  <a:srgbClr val="454545"/>
                </a:solidFill>
                <a:latin typeface="Calibri" panose="020F0502020204030204" pitchFamily="34" charset="0"/>
                <a:cs typeface="Calibri" panose="020F0502020204030204" pitchFamily="34" charset="0"/>
              </a:rPr>
              <a:t>Ikke-forskelsbehandling:</a:t>
            </a:r>
            <a:r>
              <a:rPr lang="en-IE" sz="2200" dirty="0">
                <a:solidFill>
                  <a:srgbClr val="454545"/>
                </a:solidFill>
                <a:latin typeface="Calibri" panose="020F0502020204030204" pitchFamily="34" charset="0"/>
                <a:cs typeface="Calibri" panose="020F0502020204030204" pitchFamily="34" charset="0"/>
              </a:rPr>
              <a:t>EU-lovgivningen forbyder forskelsbehandling på grund af:</a:t>
            </a:r>
          </a:p>
          <a:p>
            <a:pPr marL="704850" indent="-342900" algn="l" rtl="0">
              <a:lnSpc>
                <a:spcPts val="1600"/>
              </a:lnSpc>
              <a:buClr>
                <a:srgbClr val="E8A116"/>
              </a:buClr>
              <a:buFont typeface="Wingdings" pitchFamily="2" charset="2"/>
              <a:buChar char="Ø"/>
            </a:pPr>
            <a:r>
              <a:rPr lang="en-IE" sz="2200" dirty="0">
                <a:solidFill>
                  <a:srgbClr val="454545"/>
                </a:solidFill>
                <a:latin typeface="Calibri" panose="020F0502020204030204" pitchFamily="34" charset="0"/>
                <a:cs typeface="Calibri" panose="020F0502020204030204" pitchFamily="34" charset="0"/>
              </a:rPr>
              <a:t>køn,</a:t>
            </a:r>
          </a:p>
          <a:p>
            <a:pPr marL="704850" indent="-342900" algn="l" rtl="0">
              <a:lnSpc>
                <a:spcPts val="1600"/>
              </a:lnSpc>
              <a:buClr>
                <a:srgbClr val="E8A116"/>
              </a:buClr>
              <a:buFont typeface="Wingdings" pitchFamily="2" charset="2"/>
              <a:buChar char="Ø"/>
            </a:pPr>
            <a:r>
              <a:rPr lang="en-IE" sz="2200" dirty="0">
                <a:solidFill>
                  <a:srgbClr val="454545"/>
                </a:solidFill>
                <a:latin typeface="Calibri" panose="020F0502020204030204" pitchFamily="34" charset="0"/>
                <a:cs typeface="Calibri" panose="020F0502020204030204" pitchFamily="34" charset="0"/>
              </a:rPr>
              <a:t>race,</a:t>
            </a:r>
          </a:p>
          <a:p>
            <a:pPr marL="704850" indent="-342900" algn="l" rtl="0">
              <a:lnSpc>
                <a:spcPts val="1600"/>
              </a:lnSpc>
              <a:buClr>
                <a:srgbClr val="E8A116"/>
              </a:buClr>
              <a:buFont typeface="Wingdings" pitchFamily="2" charset="2"/>
              <a:buChar char="Ø"/>
            </a:pPr>
            <a:r>
              <a:rPr lang="en-IE" sz="2200" dirty="0">
                <a:solidFill>
                  <a:srgbClr val="454545"/>
                </a:solidFill>
                <a:latin typeface="Calibri" panose="020F0502020204030204" pitchFamily="34" charset="0"/>
                <a:cs typeface="Calibri" panose="020F0502020204030204" pitchFamily="34" charset="0"/>
              </a:rPr>
              <a:t>farve,</a:t>
            </a:r>
          </a:p>
          <a:p>
            <a:pPr marL="704850" indent="-342900" algn="l" rtl="0">
              <a:lnSpc>
                <a:spcPts val="1600"/>
              </a:lnSpc>
              <a:buClr>
                <a:srgbClr val="E8A116"/>
              </a:buClr>
              <a:buFont typeface="Wingdings" pitchFamily="2" charset="2"/>
              <a:buChar char="Ø"/>
            </a:pPr>
            <a:r>
              <a:rPr lang="en-IE" sz="2200" dirty="0">
                <a:solidFill>
                  <a:srgbClr val="454545"/>
                </a:solidFill>
                <a:latin typeface="Calibri" panose="020F0502020204030204" pitchFamily="34" charset="0"/>
                <a:cs typeface="Calibri" panose="020F0502020204030204" pitchFamily="34" charset="0"/>
              </a:rPr>
              <a:t>etnisk eller social oprindelse,</a:t>
            </a:r>
          </a:p>
          <a:p>
            <a:pPr marL="704850" indent="-342900" algn="l" rtl="0">
              <a:lnSpc>
                <a:spcPts val="1600"/>
              </a:lnSpc>
              <a:buClr>
                <a:srgbClr val="E8A116"/>
              </a:buClr>
              <a:buFont typeface="Wingdings" pitchFamily="2" charset="2"/>
              <a:buChar char="Ø"/>
            </a:pPr>
            <a:r>
              <a:rPr lang="en-IE" sz="2200" dirty="0">
                <a:solidFill>
                  <a:srgbClr val="454545"/>
                </a:solidFill>
                <a:latin typeface="Calibri" panose="020F0502020204030204" pitchFamily="34" charset="0"/>
                <a:cs typeface="Calibri" panose="020F0502020204030204" pitchFamily="34" charset="0"/>
              </a:rPr>
              <a:t>genetiske egenskaber,</a:t>
            </a:r>
          </a:p>
          <a:p>
            <a:pPr marL="704850" indent="-342900" algn="l" rtl="0">
              <a:lnSpc>
                <a:spcPts val="1600"/>
              </a:lnSpc>
              <a:buClr>
                <a:srgbClr val="E8A116"/>
              </a:buClr>
              <a:buFont typeface="Wingdings" pitchFamily="2" charset="2"/>
              <a:buChar char="Ø"/>
            </a:pPr>
            <a:r>
              <a:rPr lang="en-IE" sz="2200" dirty="0">
                <a:solidFill>
                  <a:srgbClr val="454545"/>
                </a:solidFill>
                <a:latin typeface="Calibri" panose="020F0502020204030204" pitchFamily="34" charset="0"/>
                <a:cs typeface="Calibri" panose="020F0502020204030204" pitchFamily="34" charset="0"/>
              </a:rPr>
              <a:t>Sprog,</a:t>
            </a:r>
          </a:p>
          <a:p>
            <a:pPr marL="704850" indent="-342900" algn="l" rtl="0">
              <a:lnSpc>
                <a:spcPts val="1600"/>
              </a:lnSpc>
              <a:buClr>
                <a:srgbClr val="E8A116"/>
              </a:buClr>
              <a:buFont typeface="Wingdings" pitchFamily="2" charset="2"/>
              <a:buChar char="Ø"/>
            </a:pPr>
            <a:r>
              <a:rPr lang="en-IE" sz="2200" dirty="0">
                <a:solidFill>
                  <a:srgbClr val="454545"/>
                </a:solidFill>
                <a:latin typeface="Calibri" panose="020F0502020204030204" pitchFamily="34" charset="0"/>
                <a:cs typeface="Calibri" panose="020F0502020204030204" pitchFamily="34" charset="0"/>
              </a:rPr>
              <a:t>religion eller anden tro,</a:t>
            </a:r>
          </a:p>
          <a:p>
            <a:pPr marL="704850" indent="-342900" algn="l" rtl="0">
              <a:lnSpc>
                <a:spcPts val="1600"/>
              </a:lnSpc>
              <a:buClr>
                <a:srgbClr val="E8A116"/>
              </a:buClr>
              <a:buFont typeface="Wingdings" pitchFamily="2" charset="2"/>
              <a:buChar char="Ø"/>
            </a:pPr>
            <a:r>
              <a:rPr lang="en-IE" sz="2200" dirty="0">
                <a:solidFill>
                  <a:srgbClr val="454545"/>
                </a:solidFill>
                <a:latin typeface="Calibri" panose="020F0502020204030204" pitchFamily="34" charset="0"/>
                <a:cs typeface="Calibri" panose="020F0502020204030204" pitchFamily="34" charset="0"/>
              </a:rPr>
              <a:t>politisk holdning,</a:t>
            </a:r>
          </a:p>
          <a:p>
            <a:pPr marL="704850" indent="-342900" algn="l" rtl="0">
              <a:lnSpc>
                <a:spcPts val="1600"/>
              </a:lnSpc>
              <a:buClr>
                <a:srgbClr val="E8A116"/>
              </a:buClr>
              <a:buFont typeface="Wingdings" pitchFamily="2" charset="2"/>
              <a:buChar char="Ø"/>
            </a:pPr>
            <a:r>
              <a:rPr lang="en-IE" sz="2200" dirty="0">
                <a:solidFill>
                  <a:srgbClr val="454545"/>
                </a:solidFill>
                <a:latin typeface="Calibri" panose="020F0502020204030204" pitchFamily="34" charset="0"/>
                <a:cs typeface="Calibri" panose="020F0502020204030204" pitchFamily="34" charset="0"/>
              </a:rPr>
              <a:t>medlemskab af et nationalt mindretal,</a:t>
            </a:r>
          </a:p>
          <a:p>
            <a:pPr marL="704850" indent="-342900" algn="l" rtl="0">
              <a:lnSpc>
                <a:spcPts val="1600"/>
              </a:lnSpc>
              <a:buClr>
                <a:srgbClr val="E8A116"/>
              </a:buClr>
              <a:buFont typeface="Wingdings" pitchFamily="2" charset="2"/>
              <a:buChar char="Ø"/>
            </a:pPr>
            <a:r>
              <a:rPr lang="en-IE" sz="2200" dirty="0">
                <a:solidFill>
                  <a:srgbClr val="454545"/>
                </a:solidFill>
                <a:latin typeface="Calibri" panose="020F0502020204030204" pitchFamily="34" charset="0"/>
                <a:cs typeface="Calibri" panose="020F0502020204030204" pitchFamily="34" charset="0"/>
              </a:rPr>
              <a:t>ejendom,</a:t>
            </a:r>
          </a:p>
          <a:p>
            <a:pPr marL="704850" indent="-342900" algn="l" rtl="0">
              <a:lnSpc>
                <a:spcPts val="1600"/>
              </a:lnSpc>
              <a:buClr>
                <a:srgbClr val="E8A116"/>
              </a:buClr>
              <a:buFont typeface="Wingdings" pitchFamily="2" charset="2"/>
              <a:buChar char="Ø"/>
            </a:pPr>
            <a:r>
              <a:rPr lang="en-IE" sz="2200" dirty="0">
                <a:solidFill>
                  <a:srgbClr val="454545"/>
                </a:solidFill>
                <a:latin typeface="Calibri" panose="020F0502020204030204" pitchFamily="34" charset="0"/>
                <a:cs typeface="Calibri" panose="020F0502020204030204" pitchFamily="34" charset="0"/>
              </a:rPr>
              <a:t>fødsel,</a:t>
            </a:r>
          </a:p>
          <a:p>
            <a:pPr marL="704850" indent="-342900" algn="l" rtl="0">
              <a:lnSpc>
                <a:spcPts val="1600"/>
              </a:lnSpc>
              <a:buClr>
                <a:srgbClr val="E8A116"/>
              </a:buClr>
              <a:buFont typeface="Wingdings" pitchFamily="2" charset="2"/>
              <a:buChar char="Ø"/>
            </a:pPr>
            <a:r>
              <a:rPr lang="en-IE" sz="2200" dirty="0">
                <a:solidFill>
                  <a:srgbClr val="454545"/>
                </a:solidFill>
                <a:latin typeface="Calibri" panose="020F0502020204030204" pitchFamily="34" charset="0"/>
                <a:cs typeface="Calibri" panose="020F0502020204030204" pitchFamily="34" charset="0"/>
              </a:rPr>
              <a:t>handicap,</a:t>
            </a:r>
          </a:p>
          <a:p>
            <a:pPr marL="704850" indent="-342900" algn="l" rtl="0">
              <a:lnSpc>
                <a:spcPts val="1600"/>
              </a:lnSpc>
              <a:buClr>
                <a:srgbClr val="E8A116"/>
              </a:buClr>
              <a:buFont typeface="Wingdings" pitchFamily="2" charset="2"/>
              <a:buChar char="Ø"/>
            </a:pPr>
            <a:r>
              <a:rPr lang="en-IE" sz="2200" dirty="0">
                <a:solidFill>
                  <a:srgbClr val="454545"/>
                </a:solidFill>
                <a:latin typeface="Calibri" panose="020F0502020204030204" pitchFamily="34" charset="0"/>
                <a:cs typeface="Calibri" panose="020F0502020204030204" pitchFamily="34" charset="0"/>
              </a:rPr>
              <a:t>alder, eller</a:t>
            </a:r>
          </a:p>
          <a:p>
            <a:pPr marL="704850" indent="-342900" algn="l" rtl="0">
              <a:lnSpc>
                <a:spcPts val="1600"/>
              </a:lnSpc>
              <a:buClr>
                <a:srgbClr val="E8A116"/>
              </a:buClr>
              <a:buFont typeface="Wingdings" pitchFamily="2" charset="2"/>
              <a:buChar char="Ø"/>
            </a:pPr>
            <a:r>
              <a:rPr lang="en-IE" sz="2200" dirty="0">
                <a:solidFill>
                  <a:srgbClr val="454545"/>
                </a:solidFill>
                <a:latin typeface="Calibri" panose="020F0502020204030204" pitchFamily="34" charset="0"/>
                <a:cs typeface="Calibri" panose="020F0502020204030204" pitchFamily="34" charset="0"/>
              </a:rPr>
              <a:t>seksuel orientering.</a:t>
            </a:r>
          </a:p>
          <a:p>
            <a:pPr marL="704850" indent="-342900" algn="l" rtl="0">
              <a:buClr>
                <a:srgbClr val="E8A116"/>
              </a:buClr>
              <a:buFont typeface="Wingdings" pitchFamily="2" charset="2"/>
              <a:buChar char="Ø"/>
            </a:pPr>
            <a:endParaRPr lang="en-IE" sz="2200" dirty="0">
              <a:solidFill>
                <a:srgbClr val="454545"/>
              </a:solidFill>
              <a:latin typeface="Calibri" panose="020F0502020204030204" pitchFamily="34" charset="0"/>
              <a:cs typeface="Calibri" panose="020F0502020204030204" pitchFamily="34" charset="0"/>
            </a:endParaRPr>
          </a:p>
          <a:p>
            <a:pPr marL="704850" indent="-342900" algn="l" rtl="0">
              <a:buClr>
                <a:srgbClr val="E8A116"/>
              </a:buClr>
              <a:buFont typeface="Wingdings" pitchFamily="2" charset="2"/>
              <a:buChar char="Ø"/>
            </a:pPr>
            <a:endParaRPr lang="en-IE" sz="2200" dirty="0">
              <a:solidFill>
                <a:srgbClr val="454545"/>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2" y="761603"/>
            <a:ext cx="2440796" cy="803654"/>
          </a:xfrm>
        </p:spPr>
        <p:txBody>
          <a:bodyPr/>
          <a:lstStyle/>
          <a:p>
            <a:pPr algn="l" rtl="0"/>
            <a:r>
              <a:rPr lang="en-US" b="1" dirty="0">
                <a:solidFill>
                  <a:srgbClr val="E8A116"/>
                </a:solidFill>
              </a:rPr>
              <a:t>2.3 Ligestilling, mangfoldighed og handicap</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364864" y="336884"/>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3" name="Graphic 3">
            <a:extLst>
              <a:ext uri="{FF2B5EF4-FFF2-40B4-BE49-F238E27FC236}">
                <a16:creationId xmlns:a16="http://schemas.microsoft.com/office/drawing/2014/main" id="{CA62DF0C-287A-3F73-76AC-594D188BED43}"/>
              </a:ext>
            </a:extLst>
          </p:cNvPr>
          <p:cNvGrpSpPr/>
          <p:nvPr/>
        </p:nvGrpSpPr>
        <p:grpSpPr>
          <a:xfrm>
            <a:off x="2921897" y="4921208"/>
            <a:ext cx="885933" cy="845986"/>
            <a:chOff x="10407709" y="5371716"/>
            <a:chExt cx="1086136" cy="1037162"/>
          </a:xfrm>
          <a:solidFill>
            <a:srgbClr val="296B5F"/>
          </a:solidFill>
        </p:grpSpPr>
        <p:sp>
          <p:nvSpPr>
            <p:cNvPr id="6" name="Freeform 5">
              <a:extLst>
                <a:ext uri="{FF2B5EF4-FFF2-40B4-BE49-F238E27FC236}">
                  <a16:creationId xmlns:a16="http://schemas.microsoft.com/office/drawing/2014/main" id="{7EBC0AEF-18E0-BEF3-20F3-4DFEBB88790C}"/>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w="27426" cap="flat">
              <a:noFill/>
              <a:prstDash val="solid"/>
              <a:miter/>
            </a:ln>
          </p:spPr>
          <p:txBody>
            <a:bodyPr rtlCol="0" anchor="ctr"/>
            <a:lstStyle/>
            <a:p>
              <a:pPr algn="l" rtl="0"/>
              <a:endParaRPr lang="en-US"/>
            </a:p>
          </p:txBody>
        </p:sp>
        <p:sp>
          <p:nvSpPr>
            <p:cNvPr id="7" name="Freeform 6">
              <a:extLst>
                <a:ext uri="{FF2B5EF4-FFF2-40B4-BE49-F238E27FC236}">
                  <a16:creationId xmlns:a16="http://schemas.microsoft.com/office/drawing/2014/main" id="{96B5EEAE-C41E-227B-B959-395F16C2CD6C}"/>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1F5C1F80-7EBD-FD1A-CA63-4081ACDFD9EE}"/>
                </a:ext>
              </a:extLst>
            </p:cNvPr>
            <p:cNvGrpSpPr/>
            <p:nvPr/>
          </p:nvGrpSpPr>
          <p:grpSpPr>
            <a:xfrm>
              <a:off x="10407709" y="5371716"/>
              <a:ext cx="1086136" cy="1037162"/>
              <a:chOff x="10407709" y="5371716"/>
              <a:chExt cx="1086136" cy="1037162"/>
            </a:xfrm>
            <a:grpFill/>
          </p:grpSpPr>
          <p:grpSp>
            <p:nvGrpSpPr>
              <p:cNvPr id="9" name="Graphic 3">
                <a:extLst>
                  <a:ext uri="{FF2B5EF4-FFF2-40B4-BE49-F238E27FC236}">
                    <a16:creationId xmlns:a16="http://schemas.microsoft.com/office/drawing/2014/main" id="{A5A3DAFF-0EB6-3AA8-FD33-00A20CA3E790}"/>
                  </a:ext>
                </a:extLst>
              </p:cNvPr>
              <p:cNvGrpSpPr/>
              <p:nvPr/>
            </p:nvGrpSpPr>
            <p:grpSpPr>
              <a:xfrm>
                <a:off x="10407709" y="5371716"/>
                <a:ext cx="1086136" cy="1037162"/>
                <a:chOff x="10407709" y="5371716"/>
                <a:chExt cx="1086136" cy="1037162"/>
              </a:xfrm>
              <a:grpFill/>
            </p:grpSpPr>
            <p:sp>
              <p:nvSpPr>
                <p:cNvPr id="11" name="Freeform 10">
                  <a:extLst>
                    <a:ext uri="{FF2B5EF4-FFF2-40B4-BE49-F238E27FC236}">
                      <a16:creationId xmlns:a16="http://schemas.microsoft.com/office/drawing/2014/main" id="{0D414DFD-B208-E005-8241-DD406EC0A4B1}"/>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19A33B7B-AB5C-4E4D-7BBC-518AC3620575}"/>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966D0D72-A52B-602D-C4C1-9D8190ACAA93}"/>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pPr algn="l" rtl="0"/>
                  <a:endParaRPr lang="en-US"/>
                </a:p>
              </p:txBody>
            </p:sp>
          </p:grpSp>
          <p:sp>
            <p:nvSpPr>
              <p:cNvPr id="10" name="Freeform 9">
                <a:extLst>
                  <a:ext uri="{FF2B5EF4-FFF2-40B4-BE49-F238E27FC236}">
                    <a16:creationId xmlns:a16="http://schemas.microsoft.com/office/drawing/2014/main" id="{A7284C29-C205-CDBC-C8C1-8B2B9D88AA8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435787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715941" y="761603"/>
            <a:ext cx="8066321" cy="5134019"/>
          </a:xfrm>
        </p:spPr>
        <p:txBody>
          <a:bodyPr/>
          <a:lstStyle/>
          <a:p>
            <a:pPr marL="363538" indent="-363538" algn="l" rtl="0">
              <a:lnSpc>
                <a:spcPts val="2480"/>
              </a:lnSpc>
              <a:spcBef>
                <a:spcPts val="0"/>
              </a:spcBef>
              <a:buClr>
                <a:srgbClr val="E8A116"/>
              </a:buClr>
              <a:buFont typeface="Arial" panose="020B0604020202020204" pitchFamily="34" charset="0"/>
              <a:buChar char="•"/>
            </a:pPr>
            <a:r>
              <a:rPr lang="en-IE" sz="2200" b="1" spc="0" dirty="0">
                <a:solidFill>
                  <a:srgbClr val="454545"/>
                </a:solidFill>
                <a:latin typeface="Calibri" panose="020F0502020204030204" pitchFamily="34" charset="0"/>
                <a:cs typeface="Calibri" panose="020F0502020204030204" pitchFamily="34" charset="0"/>
              </a:rPr>
              <a:t>Handicap:</a:t>
            </a:r>
            <a:r>
              <a:rPr lang="en-IE" sz="2200" spc="0" dirty="0">
                <a:solidFill>
                  <a:srgbClr val="454545"/>
                </a:solidFill>
                <a:latin typeface="Calibri" panose="020F0502020204030204" pitchFamily="34" charset="0"/>
                <a:cs typeface="Calibri" panose="020F0502020204030204" pitchFamily="34" charset="0"/>
              </a:rPr>
              <a:t>Personer med handicap omfatter dem, der har langvarige fysiske, mentale, intellektuelle eller sensoriske funktionsnedsættelser, som i samspil med forskellige barrierer kan hindre deres fulde og effektive deltagelse i samfundet på lige fod med andre.</a:t>
            </a:r>
          </a:p>
          <a:p>
            <a:pPr marL="722313" indent="-427038" algn="l" rtl="0">
              <a:lnSpc>
                <a:spcPts val="2480"/>
              </a:lnSpc>
              <a:spcBef>
                <a:spcPts val="0"/>
              </a:spcBef>
              <a:buClr>
                <a:srgbClr val="E8A116"/>
              </a:buClr>
              <a:buFont typeface="Wingdings" pitchFamily="2" charset="2"/>
              <a:buChar char="Ø"/>
            </a:pPr>
            <a:r>
              <a:rPr lang="en-IE" sz="2200" spc="0" dirty="0">
                <a:solidFill>
                  <a:srgbClr val="454545"/>
                </a:solidFill>
                <a:latin typeface="Calibri" panose="020F0502020204030204" pitchFamily="34" charset="0"/>
                <a:cs typeface="Calibri" panose="020F0502020204030204" pitchFamily="34" charset="0"/>
              </a:rPr>
              <a:t>Forskelsbehandling på grund af 'handicap' opstår, hvor der er en mindre gunstig behandling af en person sammenlignet med en anden person, fordi den ene har et handicap, og den anden ikke har, eller den anden har et andet handicap.</a:t>
            </a:r>
          </a:p>
          <a:p>
            <a:pPr marL="722313" indent="-427038" algn="l" rtl="0">
              <a:lnSpc>
                <a:spcPts val="2480"/>
              </a:lnSpc>
              <a:spcBef>
                <a:spcPts val="0"/>
              </a:spcBef>
              <a:buClr>
                <a:srgbClr val="E8A116"/>
              </a:buClr>
              <a:buFont typeface="Wingdings" pitchFamily="2" charset="2"/>
              <a:buChar char="Ø"/>
            </a:pPr>
            <a:r>
              <a:rPr lang="en-IE" sz="2200" spc="0" dirty="0">
                <a:solidFill>
                  <a:srgbClr val="454545"/>
                </a:solidFill>
                <a:latin typeface="Calibri" panose="020F0502020204030204" pitchFamily="34" charset="0"/>
                <a:cs typeface="Calibri" panose="020F0502020204030204" pitchFamily="34" charset="0"/>
              </a:rPr>
              <a:t>1 ud af 4 europæiske voksne har noget handicap</a:t>
            </a:r>
          </a:p>
          <a:p>
            <a:pPr marL="722313" indent="-427038" algn="l" rtl="0">
              <a:lnSpc>
                <a:spcPts val="2480"/>
              </a:lnSpc>
              <a:spcBef>
                <a:spcPts val="0"/>
              </a:spcBef>
              <a:buClr>
                <a:srgbClr val="E8A116"/>
              </a:buClr>
              <a:buFont typeface="Wingdings" pitchFamily="2" charset="2"/>
              <a:buChar char="Ø"/>
            </a:pPr>
            <a:r>
              <a:rPr lang="en-IE" sz="2200" spc="0" dirty="0">
                <a:solidFill>
                  <a:srgbClr val="454545"/>
                </a:solidFill>
                <a:latin typeface="Calibri" panose="020F0502020204030204" pitchFamily="34" charset="0"/>
                <a:cs typeface="Calibri" panose="020F0502020204030204" pitchFamily="34" charset="0"/>
              </a:rPr>
              <a:t>Mennesker med handicap er 50 % mere tilbøjelige til at være i risiko for fattigdom eller social udstødelse</a:t>
            </a:r>
          </a:p>
          <a:p>
            <a:pPr marL="722313" indent="-427038" algn="l" rtl="0">
              <a:lnSpc>
                <a:spcPts val="2480"/>
              </a:lnSpc>
              <a:spcBef>
                <a:spcPts val="0"/>
              </a:spcBef>
              <a:buClr>
                <a:srgbClr val="E8A116"/>
              </a:buClr>
              <a:buFont typeface="Wingdings" pitchFamily="2" charset="2"/>
              <a:buChar char="Ø"/>
            </a:pPr>
            <a:r>
              <a:rPr lang="en-IE" sz="2200" spc="0" dirty="0">
                <a:solidFill>
                  <a:srgbClr val="454545"/>
                </a:solidFill>
                <a:latin typeface="Calibri" panose="020F0502020204030204" pitchFamily="34" charset="0"/>
                <a:cs typeface="Calibri" panose="020F0502020204030204" pitchFamily="34" charset="0"/>
              </a:rPr>
              <a:t>16 % af den globale befolkning – oplever i øjeblikket et betydeligt handicap.</a:t>
            </a:r>
          </a:p>
          <a:p>
            <a:pPr marL="722313" indent="-427038" algn="l" rtl="0">
              <a:lnSpc>
                <a:spcPts val="2480"/>
              </a:lnSpc>
              <a:spcBef>
                <a:spcPts val="0"/>
              </a:spcBef>
              <a:buClr>
                <a:srgbClr val="E8A116"/>
              </a:buClr>
              <a:buFont typeface="Wingdings" pitchFamily="2" charset="2"/>
              <a:buChar char="Ø"/>
            </a:pPr>
            <a:r>
              <a:rPr lang="en-IE" sz="2200" spc="0" dirty="0">
                <a:solidFill>
                  <a:srgbClr val="454545"/>
                </a:solidFill>
                <a:latin typeface="Calibri" panose="020F0502020204030204" pitchFamily="34" charset="0"/>
                <a:cs typeface="Calibri" panose="020F0502020204030204" pitchFamily="34" charset="0"/>
              </a:rPr>
              <a:t>Handicap omfatter depression, epilepsi, klaustrofobi og agorafobi, alkoholisme, ardannelse i ansigtet, Attention Deficit Hyperactivity Disorder, HIV-infektion, diabetes og ordblindhed.</a:t>
            </a:r>
          </a:p>
          <a:p>
            <a:pPr marL="363538" indent="-363538" algn="l" rtl="0">
              <a:lnSpc>
                <a:spcPts val="2480"/>
              </a:lnSpc>
              <a:spcBef>
                <a:spcPts val="0"/>
              </a:spcBef>
              <a:buClr>
                <a:srgbClr val="E8A116"/>
              </a:buClr>
              <a:buFont typeface="Arial" panose="020B0604020202020204" pitchFamily="34" charset="0"/>
              <a:buChar char="•"/>
            </a:pPr>
            <a:endParaRPr lang="en-IE" sz="2200" spc="0" dirty="0">
              <a:solidFill>
                <a:srgbClr val="454545"/>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2" y="761603"/>
            <a:ext cx="2440796" cy="803654"/>
          </a:xfrm>
        </p:spPr>
        <p:txBody>
          <a:bodyPr/>
          <a:lstStyle/>
          <a:p>
            <a:pPr algn="l" rtl="0"/>
            <a:r>
              <a:rPr lang="en-US" b="1" dirty="0">
                <a:solidFill>
                  <a:srgbClr val="E8A116"/>
                </a:solidFill>
              </a:rPr>
              <a:t>2.3 Ligestilling, mangfoldighed og handicap</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364864" y="336884"/>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3" name="Graphic 3">
            <a:extLst>
              <a:ext uri="{FF2B5EF4-FFF2-40B4-BE49-F238E27FC236}">
                <a16:creationId xmlns:a16="http://schemas.microsoft.com/office/drawing/2014/main" id="{CA62DF0C-287A-3F73-76AC-594D188BED43}"/>
              </a:ext>
            </a:extLst>
          </p:cNvPr>
          <p:cNvGrpSpPr/>
          <p:nvPr/>
        </p:nvGrpSpPr>
        <p:grpSpPr>
          <a:xfrm>
            <a:off x="2921897" y="4921208"/>
            <a:ext cx="885933" cy="845986"/>
            <a:chOff x="10407709" y="5371716"/>
            <a:chExt cx="1086136" cy="1037162"/>
          </a:xfrm>
          <a:solidFill>
            <a:srgbClr val="296B5F"/>
          </a:solidFill>
        </p:grpSpPr>
        <p:sp>
          <p:nvSpPr>
            <p:cNvPr id="6" name="Freeform 5">
              <a:extLst>
                <a:ext uri="{FF2B5EF4-FFF2-40B4-BE49-F238E27FC236}">
                  <a16:creationId xmlns:a16="http://schemas.microsoft.com/office/drawing/2014/main" id="{7EBC0AEF-18E0-BEF3-20F3-4DFEBB88790C}"/>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w="27426" cap="flat">
              <a:noFill/>
              <a:prstDash val="solid"/>
              <a:miter/>
            </a:ln>
          </p:spPr>
          <p:txBody>
            <a:bodyPr rtlCol="0" anchor="ctr"/>
            <a:lstStyle/>
            <a:p>
              <a:pPr algn="l" rtl="0"/>
              <a:endParaRPr lang="en-US"/>
            </a:p>
          </p:txBody>
        </p:sp>
        <p:sp>
          <p:nvSpPr>
            <p:cNvPr id="7" name="Freeform 6">
              <a:extLst>
                <a:ext uri="{FF2B5EF4-FFF2-40B4-BE49-F238E27FC236}">
                  <a16:creationId xmlns:a16="http://schemas.microsoft.com/office/drawing/2014/main" id="{96B5EEAE-C41E-227B-B959-395F16C2CD6C}"/>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1F5C1F80-7EBD-FD1A-CA63-4081ACDFD9EE}"/>
                </a:ext>
              </a:extLst>
            </p:cNvPr>
            <p:cNvGrpSpPr/>
            <p:nvPr/>
          </p:nvGrpSpPr>
          <p:grpSpPr>
            <a:xfrm>
              <a:off x="10407709" y="5371716"/>
              <a:ext cx="1086136" cy="1037162"/>
              <a:chOff x="10407709" y="5371716"/>
              <a:chExt cx="1086136" cy="1037162"/>
            </a:xfrm>
            <a:grpFill/>
          </p:grpSpPr>
          <p:grpSp>
            <p:nvGrpSpPr>
              <p:cNvPr id="9" name="Graphic 3">
                <a:extLst>
                  <a:ext uri="{FF2B5EF4-FFF2-40B4-BE49-F238E27FC236}">
                    <a16:creationId xmlns:a16="http://schemas.microsoft.com/office/drawing/2014/main" id="{A5A3DAFF-0EB6-3AA8-FD33-00A20CA3E790}"/>
                  </a:ext>
                </a:extLst>
              </p:cNvPr>
              <p:cNvGrpSpPr/>
              <p:nvPr/>
            </p:nvGrpSpPr>
            <p:grpSpPr>
              <a:xfrm>
                <a:off x="10407709" y="5371716"/>
                <a:ext cx="1086136" cy="1037162"/>
                <a:chOff x="10407709" y="5371716"/>
                <a:chExt cx="1086136" cy="1037162"/>
              </a:xfrm>
              <a:grpFill/>
            </p:grpSpPr>
            <p:sp>
              <p:nvSpPr>
                <p:cNvPr id="11" name="Freeform 10">
                  <a:extLst>
                    <a:ext uri="{FF2B5EF4-FFF2-40B4-BE49-F238E27FC236}">
                      <a16:creationId xmlns:a16="http://schemas.microsoft.com/office/drawing/2014/main" id="{0D414DFD-B208-E005-8241-DD406EC0A4B1}"/>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19A33B7B-AB5C-4E4D-7BBC-518AC3620575}"/>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966D0D72-A52B-602D-C4C1-9D8190ACAA93}"/>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pPr algn="l" rtl="0"/>
                  <a:endParaRPr lang="en-US"/>
                </a:p>
              </p:txBody>
            </p:sp>
          </p:grpSp>
          <p:sp>
            <p:nvSpPr>
              <p:cNvPr id="10" name="Freeform 9">
                <a:extLst>
                  <a:ext uri="{FF2B5EF4-FFF2-40B4-BE49-F238E27FC236}">
                    <a16:creationId xmlns:a16="http://schemas.microsoft.com/office/drawing/2014/main" id="{A7284C29-C205-CDBC-C8C1-8B2B9D88AA8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402346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pPr algn="l" rtl="0"/>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p:txBody>
          <a:bodyPr/>
          <a:lstStyle/>
          <a:p>
            <a:pPr algn="l" rtl="0"/>
            <a:r>
              <a:rPr lang="en-US" dirty="0"/>
              <a:t>Introduktion</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pPr algn="l" rtl="0"/>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p:txBody>
          <a:bodyPr/>
          <a:lstStyle/>
          <a:p>
            <a:pPr algn="l" rtl="0"/>
            <a:r>
              <a:rPr lang="en-US" dirty="0"/>
              <a:t>Hvem træner du?</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pPr algn="l" rtl="0"/>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p:txBody>
          <a:bodyPr/>
          <a:lstStyle/>
          <a:p>
            <a:pPr algn="l" rtl="0"/>
            <a:r>
              <a:rPr lang="en-US" dirty="0"/>
              <a:t>Træningsbehov</a:t>
            </a:r>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p:txBody>
          <a:bodyPr/>
          <a:lstStyle/>
          <a:p>
            <a:pPr algn="l" rtl="0"/>
            <a:r>
              <a:rPr lang="en-US" b="1" dirty="0"/>
              <a:t>INDHOLD</a:t>
            </a:r>
          </a:p>
        </p:txBody>
      </p:sp>
      <p:pic>
        <p:nvPicPr>
          <p:cNvPr id="12" name="Content Placeholder 5" descr="Logo  Description automatically generated with medium confidence">
            <a:extLst>
              <a:ext uri="{FF2B5EF4-FFF2-40B4-BE49-F238E27FC236}">
                <a16:creationId xmlns:a16="http://schemas.microsoft.com/office/drawing/2014/main" id="{501423F0-6180-5E9D-B8B8-8718BECF05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6846" b="14014"/>
          <a:stretch/>
        </p:blipFill>
        <p:spPr>
          <a:xfrm>
            <a:off x="10034215" y="4997936"/>
            <a:ext cx="1465061" cy="1860063"/>
          </a:xfrm>
          <a:prstGeom prst="rect">
            <a:avLst/>
          </a:prstGeom>
        </p:spPr>
      </p:pic>
      <p:sp>
        <p:nvSpPr>
          <p:cNvPr id="27" name="Text Placeholder 6">
            <a:extLst>
              <a:ext uri="{FF2B5EF4-FFF2-40B4-BE49-F238E27FC236}">
                <a16:creationId xmlns:a16="http://schemas.microsoft.com/office/drawing/2014/main" id="{836C7841-1CA8-DF80-9BA2-6C6514E24AE5}"/>
              </a:ext>
            </a:extLst>
          </p:cNvPr>
          <p:cNvSpPr txBox="1">
            <a:spLocks/>
          </p:cNvSpPr>
          <p:nvPr/>
        </p:nvSpPr>
        <p:spPr>
          <a:xfrm>
            <a:off x="929031" y="2046506"/>
            <a:ext cx="3957293" cy="3086100"/>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sz="4000" dirty="0"/>
              <a:t>Trænervejledning:</a:t>
            </a:r>
          </a:p>
          <a:p>
            <a:pPr algn="l" rtl="0">
              <a:lnSpc>
                <a:spcPts val="3000"/>
              </a:lnSpc>
              <a:spcBef>
                <a:spcPts val="0"/>
              </a:spcBef>
            </a:pPr>
            <a:endParaRPr lang="en-IE" sz="4000" dirty="0"/>
          </a:p>
          <a:p>
            <a:pPr algn="l" rtl="0">
              <a:lnSpc>
                <a:spcPts val="3480"/>
              </a:lnSpc>
            </a:pPr>
            <a:r>
              <a:rPr lang="en-IE" sz="3400" b="0" dirty="0"/>
              <a:t>Uddannelse af sårbare voksne i lokalsamfundsbaseret bylandbrug</a:t>
            </a:r>
          </a:p>
        </p:txBody>
      </p:sp>
      <p:sp>
        <p:nvSpPr>
          <p:cNvPr id="2" name="Text Placeholder 20">
            <a:extLst>
              <a:ext uri="{FF2B5EF4-FFF2-40B4-BE49-F238E27FC236}">
                <a16:creationId xmlns:a16="http://schemas.microsoft.com/office/drawing/2014/main" id="{2B59EE1F-E4C4-21C7-DA18-59B15C6CB077}"/>
              </a:ext>
            </a:extLst>
          </p:cNvPr>
          <p:cNvSpPr txBox="1">
            <a:spLocks/>
          </p:cNvSpPr>
          <p:nvPr/>
        </p:nvSpPr>
        <p:spPr>
          <a:xfrm>
            <a:off x="5891164" y="4082951"/>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t>04</a:t>
            </a:r>
          </a:p>
        </p:txBody>
      </p:sp>
      <p:sp>
        <p:nvSpPr>
          <p:cNvPr id="3" name="Text Placeholder 21">
            <a:extLst>
              <a:ext uri="{FF2B5EF4-FFF2-40B4-BE49-F238E27FC236}">
                <a16:creationId xmlns:a16="http://schemas.microsoft.com/office/drawing/2014/main" id="{D12379C8-23E9-43FB-64BB-36FF557BE421}"/>
              </a:ext>
            </a:extLst>
          </p:cNvPr>
          <p:cNvSpPr txBox="1">
            <a:spLocks/>
          </p:cNvSpPr>
          <p:nvPr/>
        </p:nvSpPr>
        <p:spPr>
          <a:xfrm>
            <a:off x="6797901" y="4082951"/>
            <a:ext cx="4822013"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42424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t>Uddannelse: Design, Levering &amp; Evaluering</a:t>
            </a:r>
          </a:p>
        </p:txBody>
      </p:sp>
      <p:sp>
        <p:nvSpPr>
          <p:cNvPr id="13" name="Text Placeholder 20">
            <a:extLst>
              <a:ext uri="{FF2B5EF4-FFF2-40B4-BE49-F238E27FC236}">
                <a16:creationId xmlns:a16="http://schemas.microsoft.com/office/drawing/2014/main" id="{2B59EE1F-E4C4-21C7-DA18-59B15C6CB077}"/>
              </a:ext>
            </a:extLst>
          </p:cNvPr>
          <p:cNvSpPr txBox="1">
            <a:spLocks/>
          </p:cNvSpPr>
          <p:nvPr/>
        </p:nvSpPr>
        <p:spPr>
          <a:xfrm>
            <a:off x="5891164" y="4858186"/>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t>05</a:t>
            </a:r>
          </a:p>
        </p:txBody>
      </p:sp>
      <p:sp>
        <p:nvSpPr>
          <p:cNvPr id="14" name="Text Placeholder 21">
            <a:extLst>
              <a:ext uri="{FF2B5EF4-FFF2-40B4-BE49-F238E27FC236}">
                <a16:creationId xmlns:a16="http://schemas.microsoft.com/office/drawing/2014/main" id="{D12379C8-23E9-43FB-64BB-36FF557BE421}"/>
              </a:ext>
            </a:extLst>
          </p:cNvPr>
          <p:cNvSpPr txBox="1">
            <a:spLocks/>
          </p:cNvSpPr>
          <p:nvPr/>
        </p:nvSpPr>
        <p:spPr>
          <a:xfrm>
            <a:off x="6797901" y="4858186"/>
            <a:ext cx="4465067"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42424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t>Certificering</a:t>
            </a:r>
          </a:p>
        </p:txBody>
      </p:sp>
      <p:cxnSp>
        <p:nvCxnSpPr>
          <p:cNvPr id="5" name="Straight Connector 4"/>
          <p:cNvCxnSpPr/>
          <p:nvPr/>
        </p:nvCxnSpPr>
        <p:spPr>
          <a:xfrm>
            <a:off x="5655212" y="4814470"/>
            <a:ext cx="5796000"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D047FCD-A5CE-C4BA-B8B5-56D6CC8BA8F7}"/>
              </a:ext>
            </a:extLst>
          </p:cNvPr>
          <p:cNvSpPr txBox="1"/>
          <p:nvPr/>
        </p:nvSpPr>
        <p:spPr>
          <a:xfrm>
            <a:off x="267124" y="6317515"/>
            <a:ext cx="8286088" cy="461665"/>
          </a:xfrm>
          <a:prstGeom prst="rect">
            <a:avLst/>
          </a:prstGeom>
          <a:noFill/>
        </p:spPr>
        <p:txBody>
          <a:bodyPr wrap="square" rtlCol="0">
            <a:spAutoFit/>
          </a:bodyPr>
          <a:lstStyle/>
          <a:p>
            <a:pPr algn="l" rtl="0"/>
            <a:r>
              <a:rPr lang="en-GB" sz="800" dirty="0"/>
              <a:t>Finansieret af Den Europæiske Union. Synspunkter og meninger, der udtrykkes, er dog kun forfatterens/forfatternes synspunkter og afspejler ikke nødvendigvis Den Europæiske Unions eller Det Europæiske Forvaltningsagentur for Uddannelse og Kultur (EACEA). Hverken Den Europæiske Union eller EACEA kan holdes ansvarlige for dem. Dette værk er licenseret under en Creative Commons Attribution-Non-Commercial 4.0 International License, inden for rammerne af EU-projektet NATURE 2021-1-FR01-KA220-ADU-000033584</a:t>
            </a:r>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7">
            <a:extLst>
              <a:ext uri="{FF2B5EF4-FFF2-40B4-BE49-F238E27FC236}">
                <a16:creationId xmlns:a16="http://schemas.microsoft.com/office/drawing/2014/main" id="{CB1BBE8D-167A-A2A5-DEDF-A95334E7E3B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7688" b="7688"/>
          <a:stretch/>
        </p:blipFill>
        <p:spPr>
          <a:xfrm>
            <a:off x="0" y="0"/>
            <a:ext cx="12192000" cy="6859981"/>
          </a:xfrm>
          <a:prstGeom prst="rect">
            <a:avLst/>
          </a:prstGeom>
        </p:spPr>
      </p:pic>
      <p:sp>
        <p:nvSpPr>
          <p:cNvPr id="15" name="Freeform 14">
            <a:extLst>
              <a:ext uri="{FF2B5EF4-FFF2-40B4-BE49-F238E27FC236}">
                <a16:creationId xmlns:a16="http://schemas.microsoft.com/office/drawing/2014/main" id="{D2EA0630-DB53-4EEB-6E9D-EB9088208DF9}"/>
              </a:ext>
            </a:extLst>
          </p:cNvPr>
          <p:cNvSpPr/>
          <p:nvPr/>
        </p:nvSpPr>
        <p:spPr>
          <a:xfrm>
            <a:off x="511444" y="453836"/>
            <a:ext cx="6359711" cy="54912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chemeClr val="bg1"/>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2" y="2533338"/>
            <a:ext cx="5297618" cy="3575830"/>
          </a:xfrm>
        </p:spPr>
        <p:txBody>
          <a:bodyPr/>
          <a:lstStyle/>
          <a:p>
            <a:pPr marL="14288" indent="-14288" algn="l" rtl="0"/>
            <a:r>
              <a:rPr lang="en-IE" sz="3200" b="1" dirty="0">
                <a:solidFill>
                  <a:srgbClr val="296B5F"/>
                </a:solidFill>
              </a:rPr>
              <a:t>Implicit bias</a:t>
            </a:r>
            <a:r>
              <a:rPr lang="en-IE" sz="3200" dirty="0">
                <a:solidFill>
                  <a:srgbClr val="296B5F"/>
                </a:solidFill>
              </a:rPr>
              <a:t>..</a:t>
            </a:r>
          </a:p>
          <a:p>
            <a:pPr marL="14288" indent="-14288" algn="l" rtl="0"/>
            <a:endParaRPr lang="en-IE" sz="2600" dirty="0">
              <a:solidFill>
                <a:srgbClr val="424242"/>
              </a:solidFill>
            </a:endParaRPr>
          </a:p>
          <a:p>
            <a:pPr marL="14288" indent="-14288" algn="l" rtl="0"/>
            <a:r>
              <a:rPr lang="en-IE" sz="2600" dirty="0">
                <a:solidFill>
                  <a:srgbClr val="424242"/>
                </a:solidFill>
              </a:rPr>
              <a:t>Prøv at lade være</a:t>
            </a:r>
            <a:r>
              <a:rPr lang="en-IE" sz="2600" u="sng" dirty="0">
                <a:solidFill>
                  <a:srgbClr val="424242"/>
                </a:solidFill>
              </a:rPr>
              <a:t>antage</a:t>
            </a:r>
            <a:r>
              <a:rPr lang="en-IE" sz="2600" dirty="0">
                <a:solidFill>
                  <a:srgbClr val="424242"/>
                </a:solidFill>
              </a:rPr>
              <a:t>historien om den person, du træner, bed dem fortælle dig deres historie og lyt</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4090489" y="1452344"/>
            <a:ext cx="7167123" cy="803654"/>
          </a:xfrm>
          <a:solidFill>
            <a:srgbClr val="E8A116"/>
          </a:solidFill>
        </p:spPr>
        <p:txBody>
          <a:bodyPr anchor="ctr"/>
          <a:lstStyle/>
          <a:p>
            <a:pPr algn="l" rtl="0"/>
            <a:r>
              <a:rPr lang="en-US" b="1" dirty="0">
                <a:solidFill>
                  <a:schemeClr val="bg1"/>
                </a:solidFill>
              </a:rPr>
              <a:t>2.3 Ligestilling, mangfoldighed og handicap</a:t>
            </a:r>
          </a:p>
        </p:txBody>
      </p:sp>
    </p:spTree>
    <p:extLst>
      <p:ext uri="{BB962C8B-B14F-4D97-AF65-F5344CB8AC3E}">
        <p14:creationId xmlns:p14="http://schemas.microsoft.com/office/powerpoint/2010/main" val="2384885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
          <p:cNvSpPr txBox="1">
            <a:spLocks noGrp="1"/>
          </p:cNvSpPr>
          <p:nvPr>
            <p:ph type="body" idx="1"/>
          </p:nvPr>
        </p:nvSpPr>
        <p:spPr>
          <a:xfrm>
            <a:off x="798380" y="1481570"/>
            <a:ext cx="10595237" cy="452734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86575"/>
              </a:buClr>
              <a:buSzPts val="2400"/>
              <a:buNone/>
            </a:pPr>
            <a:r>
              <a:rPr lang="en-IE" b="1" dirty="0"/>
              <a:t>Tillidskreds</a:t>
            </a:r>
            <a:endParaRPr lang="en-IE" dirty="0"/>
          </a:p>
          <a:p>
            <a:pPr lvl="0" indent="-457200" algn="l" rtl="0">
              <a:spcBef>
                <a:spcPts val="0"/>
              </a:spcBef>
              <a:buFont typeface="Arial" panose="020B0604020202020204" pitchFamily="34" charset="0"/>
              <a:buChar char="•"/>
            </a:pPr>
            <a:r>
              <a:rPr lang="en-IE" sz="2000" dirty="0"/>
              <a:t>Skriv i en kolonne på venstre side af et blankt stykke papir initialerne på seks til ti personer, som du stoler mest på, og som er</a:t>
            </a:r>
            <a:r>
              <a:rPr lang="en-IE" sz="2000" u="sng" dirty="0"/>
              <a:t>ikke familie</a:t>
            </a:r>
            <a:r>
              <a:rPr lang="en-IE" sz="2000" dirty="0"/>
              <a:t>medlemmer.</a:t>
            </a:r>
          </a:p>
          <a:p>
            <a:pPr lvl="0" indent="-457200" algn="l" rtl="0">
              <a:spcBef>
                <a:spcPts val="0"/>
              </a:spcBef>
              <a:buFont typeface="Arial" panose="020B0604020202020204" pitchFamily="34" charset="0"/>
              <a:buChar char="•"/>
            </a:pPr>
            <a:r>
              <a:rPr lang="en-IE" sz="2000" dirty="0"/>
              <a:t>Sæt et flueben ved siden af ​​de medlemmer af deres betroede cirkel, som ligner hinanden på følgende måde.</a:t>
            </a:r>
            <a:r>
              <a:rPr lang="en-IE" sz="2000" b="1" dirty="0">
                <a:solidFill>
                  <a:srgbClr val="E8A116"/>
                </a:solidFill>
              </a:rPr>
              <a:t>Hvem i dine grupper er...</a:t>
            </a:r>
          </a:p>
          <a:p>
            <a:pPr lvl="0" indent="-457200" algn="l" rtl="0">
              <a:spcBef>
                <a:spcPts val="0"/>
              </a:spcBef>
              <a:buFont typeface="+mj-lt"/>
              <a:buAutoNum type="arabicPeriod"/>
            </a:pPr>
            <a:r>
              <a:rPr lang="en-IE" dirty="0"/>
              <a:t>Samme køn som dig?</a:t>
            </a:r>
          </a:p>
          <a:p>
            <a:pPr lvl="0" indent="-457200" algn="l" rtl="0">
              <a:spcBef>
                <a:spcPts val="0"/>
              </a:spcBef>
              <a:buFont typeface="+mj-lt"/>
              <a:buAutoNum type="arabicPeriod"/>
            </a:pPr>
            <a:r>
              <a:rPr lang="en-IE" dirty="0"/>
              <a:t>Samme nationalitet som dig?</a:t>
            </a:r>
          </a:p>
          <a:p>
            <a:pPr lvl="0" indent="-457200" algn="l" rtl="0">
              <a:spcBef>
                <a:spcPts val="0"/>
              </a:spcBef>
              <a:buFont typeface="+mj-lt"/>
              <a:buAutoNum type="arabicPeriod"/>
            </a:pPr>
            <a:r>
              <a:rPr lang="en-IE" dirty="0"/>
              <a:t>Taler du samme modersmål som dig?</a:t>
            </a:r>
          </a:p>
          <a:p>
            <a:pPr lvl="0" indent="-457200" algn="l" rtl="0">
              <a:spcBef>
                <a:spcPts val="0"/>
              </a:spcBef>
              <a:buFont typeface="+mj-lt"/>
              <a:buAutoNum type="arabicPeriod"/>
            </a:pPr>
            <a:r>
              <a:rPr lang="en-IE" dirty="0"/>
              <a:t>Taler med samme accent som dig?</a:t>
            </a:r>
          </a:p>
          <a:p>
            <a:pPr lvl="0" indent="-457200" algn="l" rtl="0">
              <a:spcBef>
                <a:spcPts val="0"/>
              </a:spcBef>
              <a:buFont typeface="+mj-lt"/>
              <a:buAutoNum type="arabicPeriod"/>
            </a:pPr>
            <a:r>
              <a:rPr lang="en-IE" dirty="0"/>
              <a:t>Har du samme alder som dig?</a:t>
            </a:r>
          </a:p>
          <a:p>
            <a:pPr lvl="0" indent="-457200" algn="l" rtl="0">
              <a:spcBef>
                <a:spcPts val="0"/>
              </a:spcBef>
              <a:buFont typeface="+mj-lt"/>
              <a:buAutoNum type="arabicPeriod"/>
            </a:pPr>
            <a:r>
              <a:rPr lang="en-IE" dirty="0"/>
              <a:t>Kommer fra samme race/etnicitet som dig?</a:t>
            </a:r>
          </a:p>
          <a:p>
            <a:pPr lvl="0" indent="-457200" algn="l" rtl="0">
              <a:spcBef>
                <a:spcPts val="0"/>
              </a:spcBef>
              <a:buFont typeface="+mj-lt"/>
              <a:buAutoNum type="arabicPeriod"/>
            </a:pPr>
            <a:r>
              <a:rPr lang="en-IE" dirty="0"/>
              <a:t>Har du samme religiøse baggrund som dig?</a:t>
            </a:r>
          </a:p>
          <a:p>
            <a:pPr lvl="0" indent="-457200" algn="l" rtl="0">
              <a:spcBef>
                <a:spcPts val="0"/>
              </a:spcBef>
              <a:buFont typeface="+mj-lt"/>
              <a:buAutoNum type="arabicPeriod"/>
            </a:pPr>
            <a:r>
              <a:rPr lang="en-IE" dirty="0"/>
              <a:t>Har du samme uddannelsesniveau som dig?</a:t>
            </a:r>
          </a:p>
          <a:p>
            <a:pPr marL="0" lvl="0" indent="0" algn="l" rtl="0">
              <a:lnSpc>
                <a:spcPct val="90000"/>
              </a:lnSpc>
              <a:spcBef>
                <a:spcPts val="0"/>
              </a:spcBef>
              <a:spcAft>
                <a:spcPts val="0"/>
              </a:spcAft>
              <a:buClr>
                <a:srgbClr val="086575"/>
              </a:buClr>
              <a:buSzPts val="2400"/>
            </a:pPr>
            <a:endParaRPr lang="en-IE" dirty="0"/>
          </a:p>
          <a:p>
            <a:pPr lvl="0" indent="-457200" algn="l" rtl="0">
              <a:lnSpc>
                <a:spcPct val="90000"/>
              </a:lnSpc>
              <a:spcBef>
                <a:spcPts val="0"/>
              </a:spcBef>
              <a:spcAft>
                <a:spcPts val="0"/>
              </a:spcAft>
              <a:buClr>
                <a:srgbClr val="086575"/>
              </a:buClr>
              <a:buSzPts val="2400"/>
              <a:buFont typeface="+mj-lt"/>
              <a:buAutoNum type="arabicPeriod"/>
            </a:pPr>
            <a:endParaRPr lang="en-IE" dirty="0"/>
          </a:p>
          <a:p>
            <a:pPr lvl="0" indent="-457200" algn="l" rtl="0">
              <a:lnSpc>
                <a:spcPct val="90000"/>
              </a:lnSpc>
              <a:spcBef>
                <a:spcPts val="0"/>
              </a:spcBef>
              <a:spcAft>
                <a:spcPts val="0"/>
              </a:spcAft>
              <a:buClr>
                <a:srgbClr val="086575"/>
              </a:buClr>
              <a:buSzPts val="2400"/>
              <a:buFont typeface="+mj-lt"/>
              <a:buAutoNum type="arabicPeriod"/>
            </a:pPr>
            <a:endParaRPr lang="en-IE" dirty="0"/>
          </a:p>
          <a:p>
            <a:pPr marL="228600" lvl="0" indent="-228600" algn="l" rtl="0">
              <a:lnSpc>
                <a:spcPct val="90000"/>
              </a:lnSpc>
              <a:spcBef>
                <a:spcPts val="1000"/>
              </a:spcBef>
              <a:spcAft>
                <a:spcPts val="0"/>
              </a:spcAft>
              <a:buClr>
                <a:srgbClr val="086575"/>
              </a:buClr>
              <a:buSzPts val="2400"/>
              <a:buNone/>
            </a:pPr>
            <a:endParaRPr dirty="0"/>
          </a:p>
        </p:txBody>
      </p:sp>
      <p:sp>
        <p:nvSpPr>
          <p:cNvPr id="471" name="Google Shape;471;p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86575"/>
              </a:buClr>
              <a:buSzPts val="3600"/>
              <a:buNone/>
            </a:pPr>
            <a:r>
              <a:rPr lang="en-US"/>
              <a:t>AKTIVITET</a:t>
            </a:r>
            <a:endParaRPr lang="en-IE"/>
          </a:p>
          <a:p>
            <a:pPr marL="0" lvl="0" indent="0" algn="l" rtl="0">
              <a:lnSpc>
                <a:spcPct val="90000"/>
              </a:lnSpc>
              <a:spcBef>
                <a:spcPts val="1000"/>
              </a:spcBef>
              <a:spcAft>
                <a:spcPts val="0"/>
              </a:spcAft>
              <a:buClr>
                <a:srgbClr val="086575"/>
              </a:buClr>
              <a:buSzPts val="3600"/>
              <a:buNone/>
            </a:pPr>
            <a:endParaRPr/>
          </a:p>
        </p:txBody>
      </p:sp>
      <p:graphicFrame>
        <p:nvGraphicFramePr>
          <p:cNvPr id="2" name="Table 1"/>
          <p:cNvGraphicFramePr>
            <a:graphicFrameLocks noGrp="1"/>
          </p:cNvGraphicFramePr>
          <p:nvPr>
            <p:extLst>
              <p:ext uri="{D42A27DB-BD31-4B8C-83A1-F6EECF244321}">
                <p14:modId xmlns:p14="http://schemas.microsoft.com/office/powerpoint/2010/main" val="1886651697"/>
              </p:ext>
            </p:extLst>
          </p:nvPr>
        </p:nvGraphicFramePr>
        <p:xfrm>
          <a:off x="8449107" y="3231273"/>
          <a:ext cx="2502163" cy="2849148"/>
        </p:xfrm>
        <a:graphic>
          <a:graphicData uri="http://schemas.openxmlformats.org/drawingml/2006/table">
            <a:tbl>
              <a:tblPr firstRow="1" bandRow="1">
                <a:tableStyleId>{5C22544A-7EE6-4342-B048-85BDC9FD1C3A}</a:tableStyleId>
              </a:tblPr>
              <a:tblGrid>
                <a:gridCol w="876758">
                  <a:extLst>
                    <a:ext uri="{9D8B030D-6E8A-4147-A177-3AD203B41FA5}">
                      <a16:colId xmlns:a16="http://schemas.microsoft.com/office/drawing/2014/main" val="1460580917"/>
                    </a:ext>
                  </a:extLst>
                </a:gridCol>
                <a:gridCol w="563629">
                  <a:extLst>
                    <a:ext uri="{9D8B030D-6E8A-4147-A177-3AD203B41FA5}">
                      <a16:colId xmlns:a16="http://schemas.microsoft.com/office/drawing/2014/main" val="74837883"/>
                    </a:ext>
                  </a:extLst>
                </a:gridCol>
                <a:gridCol w="513530">
                  <a:extLst>
                    <a:ext uri="{9D8B030D-6E8A-4147-A177-3AD203B41FA5}">
                      <a16:colId xmlns:a16="http://schemas.microsoft.com/office/drawing/2014/main" val="2963081158"/>
                    </a:ext>
                  </a:extLst>
                </a:gridCol>
                <a:gridCol w="548246">
                  <a:extLst>
                    <a:ext uri="{9D8B030D-6E8A-4147-A177-3AD203B41FA5}">
                      <a16:colId xmlns:a16="http://schemas.microsoft.com/office/drawing/2014/main" val="4104926287"/>
                    </a:ext>
                  </a:extLst>
                </a:gridCol>
              </a:tblGrid>
              <a:tr h="368178">
                <a:tc>
                  <a:txBody>
                    <a:bodyPr/>
                    <a:lstStyle/>
                    <a:p>
                      <a:pPr algn="l" rtl="0"/>
                      <a:r>
                        <a:rPr lang="en-IE"/>
                        <a:t>Initialer</a:t>
                      </a:r>
                    </a:p>
                  </a:txBody>
                  <a:tcPr/>
                </a:tc>
                <a:tc>
                  <a:txBody>
                    <a:bodyPr/>
                    <a:lstStyle/>
                    <a:p>
                      <a:pPr algn="l" rtl="0"/>
                      <a:r>
                        <a:rPr lang="en-IE"/>
                        <a:t>1</a:t>
                      </a:r>
                    </a:p>
                  </a:txBody>
                  <a:tcPr/>
                </a:tc>
                <a:tc>
                  <a:txBody>
                    <a:bodyPr/>
                    <a:lstStyle/>
                    <a:p>
                      <a:pPr algn="l" rtl="0"/>
                      <a:r>
                        <a:rPr lang="en-IE"/>
                        <a:t>2</a:t>
                      </a:r>
                    </a:p>
                  </a:txBody>
                  <a:tcPr/>
                </a:tc>
                <a:tc>
                  <a:txBody>
                    <a:bodyPr/>
                    <a:lstStyle/>
                    <a:p>
                      <a:pPr algn="l" rtl="0"/>
                      <a:r>
                        <a:rPr lang="en-IE" dirty="0"/>
                        <a:t>3</a:t>
                      </a:r>
                    </a:p>
                  </a:txBody>
                  <a:tcPr/>
                </a:tc>
                <a:extLst>
                  <a:ext uri="{0D108BD9-81ED-4DB2-BD59-A6C34878D82A}">
                    <a16:rowId xmlns:a16="http://schemas.microsoft.com/office/drawing/2014/main" val="3115337902"/>
                  </a:ext>
                </a:extLst>
              </a:tr>
              <a:tr h="368178">
                <a:tc>
                  <a:txBody>
                    <a:bodyPr/>
                    <a:lstStyle/>
                    <a:p>
                      <a:pPr algn="l" rtl="0"/>
                      <a:r>
                        <a:rPr lang="en-IE"/>
                        <a:t>AF</a:t>
                      </a:r>
                    </a:p>
                  </a:txBody>
                  <a:tcPr/>
                </a:tc>
                <a:tc>
                  <a:txBody>
                    <a:bodyPr/>
                    <a:lstStyle/>
                    <a:p>
                      <a:pPr algn="l" rtl="0"/>
                      <a:r>
                        <a:rPr lang="en-IE">
                          <a:sym typeface="Wingdings" panose="05000000000000000000" pitchFamily="2" charset="2"/>
                        </a:rPr>
                        <a:t></a:t>
                      </a:r>
                      <a:endParaRPr lang="en-IE"/>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a:sym typeface="Wingdings" panose="05000000000000000000" pitchFamily="2" charset="2"/>
                        </a:rPr>
                        <a:t></a:t>
                      </a:r>
                      <a:endParaRPr lang="en-IE"/>
                    </a:p>
                  </a:txBody>
                  <a:tcPr/>
                </a:tc>
                <a:tc>
                  <a:txBody>
                    <a:bodyPr/>
                    <a:lstStyle/>
                    <a:p>
                      <a:pPr algn="l" rtl="0"/>
                      <a:endParaRPr lang="en-IE" dirty="0"/>
                    </a:p>
                  </a:txBody>
                  <a:tcPr/>
                </a:tc>
                <a:extLst>
                  <a:ext uri="{0D108BD9-81ED-4DB2-BD59-A6C34878D82A}">
                    <a16:rowId xmlns:a16="http://schemas.microsoft.com/office/drawing/2014/main" val="1578750702"/>
                  </a:ext>
                </a:extLst>
              </a:tr>
              <a:tr h="368178">
                <a:tc>
                  <a:txBody>
                    <a:bodyPr/>
                    <a:lstStyle/>
                    <a:p>
                      <a:pPr algn="l" rtl="0"/>
                      <a:r>
                        <a:rPr lang="en-IE"/>
                        <a:t>DB</a:t>
                      </a:r>
                    </a:p>
                  </a:txBody>
                  <a:tcPr/>
                </a:tc>
                <a:tc>
                  <a:txBody>
                    <a:bodyPr/>
                    <a:lstStyle/>
                    <a:p>
                      <a:pPr algn="l" rtl="0"/>
                      <a:endParaRPr lang="en-IE"/>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a:sym typeface="Wingdings" panose="05000000000000000000" pitchFamily="2" charset="2"/>
                        </a:rPr>
                        <a:t></a:t>
                      </a:r>
                      <a:endParaRPr lang="en-IE"/>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a:sym typeface="Wingdings" panose="05000000000000000000" pitchFamily="2" charset="2"/>
                        </a:rPr>
                        <a:t></a:t>
                      </a:r>
                      <a:endParaRPr lang="en-IE"/>
                    </a:p>
                  </a:txBody>
                  <a:tcPr/>
                </a:tc>
                <a:extLst>
                  <a:ext uri="{0D108BD9-81ED-4DB2-BD59-A6C34878D82A}">
                    <a16:rowId xmlns:a16="http://schemas.microsoft.com/office/drawing/2014/main" val="2582098701"/>
                  </a:ext>
                </a:extLst>
              </a:tr>
              <a:tr h="368178">
                <a:tc>
                  <a:txBody>
                    <a:bodyPr/>
                    <a:lstStyle/>
                    <a:p>
                      <a:pPr algn="l" rtl="0"/>
                      <a:r>
                        <a:rPr lang="en-IE"/>
                        <a:t>ETC</a:t>
                      </a:r>
                    </a:p>
                  </a:txBody>
                  <a:tcPr/>
                </a:tc>
                <a:tc>
                  <a:txBody>
                    <a:bodyPr/>
                    <a:lstStyle/>
                    <a:p>
                      <a:pPr algn="l" rtl="0"/>
                      <a:endParaRPr lang="en-IE"/>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a:sym typeface="Wingdings" panose="05000000000000000000" pitchFamily="2" charset="2"/>
                        </a:rPr>
                        <a:t></a:t>
                      </a:r>
                      <a:endParaRPr lang="en-IE"/>
                    </a:p>
                  </a:txBody>
                  <a:tcPr/>
                </a:tc>
                <a:tc>
                  <a:txBody>
                    <a:bodyPr/>
                    <a:lstStyle/>
                    <a:p>
                      <a:pPr algn="l" rtl="0"/>
                      <a:endParaRPr lang="en-IE"/>
                    </a:p>
                  </a:txBody>
                  <a:tcPr/>
                </a:tc>
                <a:extLst>
                  <a:ext uri="{0D108BD9-81ED-4DB2-BD59-A6C34878D82A}">
                    <a16:rowId xmlns:a16="http://schemas.microsoft.com/office/drawing/2014/main" val="3244882095"/>
                  </a:ext>
                </a:extLst>
              </a:tr>
              <a:tr h="368178">
                <a:tc>
                  <a:txBody>
                    <a:bodyPr/>
                    <a:lstStyle/>
                    <a:p>
                      <a:pPr algn="l" rtl="0"/>
                      <a:endParaRPr lang="en-IE"/>
                    </a:p>
                  </a:txBody>
                  <a:tcPr/>
                </a:tc>
                <a:tc>
                  <a:txBody>
                    <a:bodyPr/>
                    <a:lstStyle/>
                    <a:p>
                      <a:pPr algn="l" rtl="0"/>
                      <a:endParaRPr lang="en-IE"/>
                    </a:p>
                  </a:txBody>
                  <a:tcPr/>
                </a:tc>
                <a:tc>
                  <a:txBody>
                    <a:bodyPr/>
                    <a:lstStyle/>
                    <a:p>
                      <a:pPr algn="l" rtl="0"/>
                      <a:endParaRPr lang="en-IE"/>
                    </a:p>
                  </a:txBody>
                  <a:tcPr/>
                </a:tc>
                <a:tc>
                  <a:txBody>
                    <a:bodyPr/>
                    <a:lstStyle/>
                    <a:p>
                      <a:pPr algn="l" rtl="0"/>
                      <a:endParaRPr lang="en-IE"/>
                    </a:p>
                  </a:txBody>
                  <a:tcPr/>
                </a:tc>
                <a:extLst>
                  <a:ext uri="{0D108BD9-81ED-4DB2-BD59-A6C34878D82A}">
                    <a16:rowId xmlns:a16="http://schemas.microsoft.com/office/drawing/2014/main" val="2813744982"/>
                  </a:ext>
                </a:extLst>
              </a:tr>
              <a:tr h="368178">
                <a:tc>
                  <a:txBody>
                    <a:bodyPr/>
                    <a:lstStyle/>
                    <a:p>
                      <a:pPr algn="l" rtl="0"/>
                      <a:endParaRPr lang="en-IE"/>
                    </a:p>
                  </a:txBody>
                  <a:tcPr/>
                </a:tc>
                <a:tc>
                  <a:txBody>
                    <a:bodyPr/>
                    <a:lstStyle/>
                    <a:p>
                      <a:pPr algn="l" rtl="0"/>
                      <a:endParaRPr lang="en-IE"/>
                    </a:p>
                  </a:txBody>
                  <a:tcPr/>
                </a:tc>
                <a:tc>
                  <a:txBody>
                    <a:bodyPr/>
                    <a:lstStyle/>
                    <a:p>
                      <a:pPr algn="l" rtl="0"/>
                      <a:endParaRPr lang="en-IE"/>
                    </a:p>
                  </a:txBody>
                  <a:tcPr/>
                </a:tc>
                <a:tc>
                  <a:txBody>
                    <a:bodyPr/>
                    <a:lstStyle/>
                    <a:p>
                      <a:pPr algn="l" rtl="0"/>
                      <a:endParaRPr lang="en-IE"/>
                    </a:p>
                  </a:txBody>
                  <a:tcPr/>
                </a:tc>
                <a:extLst>
                  <a:ext uri="{0D108BD9-81ED-4DB2-BD59-A6C34878D82A}">
                    <a16:rowId xmlns:a16="http://schemas.microsoft.com/office/drawing/2014/main" val="3589372118"/>
                  </a:ext>
                </a:extLst>
              </a:tr>
              <a:tr h="368178">
                <a:tc>
                  <a:txBody>
                    <a:bodyPr/>
                    <a:lstStyle/>
                    <a:p>
                      <a:pPr algn="l" rtl="0"/>
                      <a:endParaRPr lang="en-IE"/>
                    </a:p>
                  </a:txBody>
                  <a:tcPr/>
                </a:tc>
                <a:tc>
                  <a:txBody>
                    <a:bodyPr/>
                    <a:lstStyle/>
                    <a:p>
                      <a:pPr algn="l" rtl="0"/>
                      <a:endParaRPr lang="en-IE"/>
                    </a:p>
                  </a:txBody>
                  <a:tcPr/>
                </a:tc>
                <a:tc>
                  <a:txBody>
                    <a:bodyPr/>
                    <a:lstStyle/>
                    <a:p>
                      <a:pPr algn="l" rtl="0"/>
                      <a:endParaRPr lang="en-IE"/>
                    </a:p>
                  </a:txBody>
                  <a:tcPr/>
                </a:tc>
                <a:tc>
                  <a:txBody>
                    <a:bodyPr/>
                    <a:lstStyle/>
                    <a:p>
                      <a:pPr algn="l" rtl="0"/>
                      <a:endParaRPr lang="en-IE" dirty="0"/>
                    </a:p>
                  </a:txBody>
                  <a:tcPr/>
                </a:tc>
                <a:extLst>
                  <a:ext uri="{0D108BD9-81ED-4DB2-BD59-A6C34878D82A}">
                    <a16:rowId xmlns:a16="http://schemas.microsoft.com/office/drawing/2014/main" val="581565364"/>
                  </a:ext>
                </a:extLst>
              </a:tr>
            </a:tbl>
          </a:graphicData>
        </a:graphic>
      </p:graphicFrame>
      <p:grpSp>
        <p:nvGrpSpPr>
          <p:cNvPr id="5" name="Google Shape;245;p2"/>
          <p:cNvGrpSpPr/>
          <p:nvPr/>
        </p:nvGrpSpPr>
        <p:grpSpPr>
          <a:xfrm>
            <a:off x="2747740" y="580428"/>
            <a:ext cx="789352" cy="789216"/>
            <a:chOff x="3258209" y="1217582"/>
            <a:chExt cx="4712093" cy="4711281"/>
          </a:xfrm>
        </p:grpSpPr>
        <p:sp>
          <p:nvSpPr>
            <p:cNvPr id="6" name="Google Shape;246;p2"/>
            <p:cNvSpPr/>
            <p:nvPr/>
          </p:nvSpPr>
          <p:spPr>
            <a:xfrm>
              <a:off x="3687633" y="4742937"/>
              <a:ext cx="759770" cy="759011"/>
            </a:xfrm>
            <a:custGeom>
              <a:avLst/>
              <a:gdLst/>
              <a:ahLst/>
              <a:cxnLst/>
              <a:rect l="l" t="t" r="r" b="b"/>
              <a:pathLst>
                <a:path w="759770" h="759011" extrusionOk="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247;p2"/>
            <p:cNvSpPr/>
            <p:nvPr/>
          </p:nvSpPr>
          <p:spPr>
            <a:xfrm>
              <a:off x="3686062" y="3374832"/>
              <a:ext cx="759133" cy="758614"/>
            </a:xfrm>
            <a:custGeom>
              <a:avLst/>
              <a:gdLst/>
              <a:ahLst/>
              <a:cxnLst/>
              <a:rect l="l" t="t" r="r" b="b"/>
              <a:pathLst>
                <a:path w="759133" h="758614" extrusionOk="0">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 name="Google Shape;248;p2"/>
            <p:cNvGrpSpPr/>
            <p:nvPr/>
          </p:nvGrpSpPr>
          <p:grpSpPr>
            <a:xfrm>
              <a:off x="3258209" y="1217582"/>
              <a:ext cx="4712093" cy="4711281"/>
              <a:chOff x="3258209" y="1217582"/>
              <a:chExt cx="4712093" cy="4711281"/>
            </a:xfrm>
          </p:grpSpPr>
          <p:sp>
            <p:nvSpPr>
              <p:cNvPr id="9" name="Google Shape;249;p2"/>
              <p:cNvSpPr/>
              <p:nvPr/>
            </p:nvSpPr>
            <p:spPr>
              <a:xfrm>
                <a:off x="3258209" y="1217582"/>
                <a:ext cx="4712093" cy="4711281"/>
              </a:xfrm>
              <a:custGeom>
                <a:avLst/>
                <a:gdLst/>
                <a:ahLst/>
                <a:cxnLst/>
                <a:rect l="l" t="t" r="r" b="b"/>
                <a:pathLst>
                  <a:path w="4712093" h="4711281" extrusionOk="0">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250;p2"/>
              <p:cNvSpPr/>
              <p:nvPr/>
            </p:nvSpPr>
            <p:spPr>
              <a:xfrm>
                <a:off x="4321547" y="1521788"/>
                <a:ext cx="2432424" cy="1369773"/>
              </a:xfrm>
              <a:custGeom>
                <a:avLst/>
                <a:gdLst/>
                <a:ahLst/>
                <a:cxnLst/>
                <a:rect l="l" t="t" r="r" b="b"/>
                <a:pathLst>
                  <a:path w="2432424" h="1369773" extrusionOk="0">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251;p2"/>
              <p:cNvSpPr/>
              <p:nvPr/>
            </p:nvSpPr>
            <p:spPr>
              <a:xfrm>
                <a:off x="3564070" y="4360023"/>
                <a:ext cx="1346369" cy="1271701"/>
              </a:xfrm>
              <a:custGeom>
                <a:avLst/>
                <a:gdLst/>
                <a:ahLst/>
                <a:cxnLst/>
                <a:rect l="l" t="t" r="r" b="b"/>
                <a:pathLst>
                  <a:path w="1346369" h="1271701" extrusionOk="0">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252;p2"/>
              <p:cNvSpPr/>
              <p:nvPr/>
            </p:nvSpPr>
            <p:spPr>
              <a:xfrm>
                <a:off x="3563837" y="2991095"/>
                <a:ext cx="1345650" cy="1268459"/>
              </a:xfrm>
              <a:custGeom>
                <a:avLst/>
                <a:gdLst/>
                <a:ahLst/>
                <a:cxnLst/>
                <a:rect l="l" t="t" r="r" b="b"/>
                <a:pathLst>
                  <a:path w="1345650" h="1268459" extrusionOk="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253;p2"/>
              <p:cNvSpPr/>
              <p:nvPr/>
            </p:nvSpPr>
            <p:spPr>
              <a:xfrm>
                <a:off x="4932330" y="3349034"/>
                <a:ext cx="1818786" cy="146602"/>
              </a:xfrm>
              <a:custGeom>
                <a:avLst/>
                <a:gdLst/>
                <a:ahLst/>
                <a:cxnLst/>
                <a:rect l="l" t="t" r="r" b="b"/>
                <a:pathLst>
                  <a:path w="1818786" h="146602" extrusionOk="0">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254;p2"/>
              <p:cNvSpPr/>
              <p:nvPr/>
            </p:nvSpPr>
            <p:spPr>
              <a:xfrm>
                <a:off x="4932330" y="3956389"/>
                <a:ext cx="1818786" cy="146602"/>
              </a:xfrm>
              <a:custGeom>
                <a:avLst/>
                <a:gdLst/>
                <a:ahLst/>
                <a:cxnLst/>
                <a:rect l="l" t="t" r="r" b="b"/>
                <a:pathLst>
                  <a:path w="1818786" h="146602" extrusionOk="0">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255;p2"/>
              <p:cNvSpPr/>
              <p:nvPr/>
            </p:nvSpPr>
            <p:spPr>
              <a:xfrm>
                <a:off x="4933282" y="3653664"/>
                <a:ext cx="1515179" cy="146602"/>
              </a:xfrm>
              <a:custGeom>
                <a:avLst/>
                <a:gdLst/>
                <a:ahLst/>
                <a:cxnLst/>
                <a:rect l="l" t="t" r="r" b="b"/>
                <a:pathLst>
                  <a:path w="1515179" h="146602" extrusionOk="0">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256;p2"/>
              <p:cNvSpPr/>
              <p:nvPr/>
            </p:nvSpPr>
            <p:spPr>
              <a:xfrm>
                <a:off x="4934233" y="4717010"/>
                <a:ext cx="828970" cy="144699"/>
              </a:xfrm>
              <a:custGeom>
                <a:avLst/>
                <a:gdLst/>
                <a:ahLst/>
                <a:cxnLst/>
                <a:rect l="l" t="t" r="r" b="b"/>
                <a:pathLst>
                  <a:path w="828970" h="144699" extrusionOk="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257;p2"/>
              <p:cNvSpPr/>
              <p:nvPr/>
            </p:nvSpPr>
            <p:spPr>
              <a:xfrm>
                <a:off x="4934233" y="5021639"/>
                <a:ext cx="828970" cy="144699"/>
              </a:xfrm>
              <a:custGeom>
                <a:avLst/>
                <a:gdLst/>
                <a:ahLst/>
                <a:cxnLst/>
                <a:rect l="l" t="t" r="r" b="b"/>
                <a:pathLst>
                  <a:path w="828970" h="144699" extrusionOk="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258;p2"/>
              <p:cNvSpPr/>
              <p:nvPr/>
            </p:nvSpPr>
            <p:spPr>
              <a:xfrm>
                <a:off x="4933282" y="5325317"/>
                <a:ext cx="829922" cy="145650"/>
              </a:xfrm>
              <a:custGeom>
                <a:avLst/>
                <a:gdLst/>
                <a:ahLst/>
                <a:cxnLst/>
                <a:rect l="l" t="t" r="r" b="b"/>
                <a:pathLst>
                  <a:path w="829922" h="145650" extrusionOk="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259;p2"/>
              <p:cNvSpPr/>
              <p:nvPr/>
            </p:nvSpPr>
            <p:spPr>
              <a:xfrm>
                <a:off x="6603596" y="3651760"/>
                <a:ext cx="146568" cy="148506"/>
              </a:xfrm>
              <a:custGeom>
                <a:avLst/>
                <a:gdLst/>
                <a:ahLst/>
                <a:cxnLst/>
                <a:rect l="l" t="t" r="r" b="b"/>
                <a:pathLst>
                  <a:path w="146568" h="148506" extrusionOk="0">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60;p2"/>
              <p:cNvSpPr/>
              <p:nvPr/>
            </p:nvSpPr>
            <p:spPr>
              <a:xfrm>
                <a:off x="5996382" y="1982011"/>
                <a:ext cx="451127" cy="449328"/>
              </a:xfrm>
              <a:custGeom>
                <a:avLst/>
                <a:gdLst/>
                <a:ahLst/>
                <a:cxnLst/>
                <a:rect l="l" t="t" r="r" b="b"/>
                <a:pathLst>
                  <a:path w="451127" h="449328" extrusionOk="0">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61;p2"/>
              <p:cNvSpPr/>
              <p:nvPr/>
            </p:nvSpPr>
            <p:spPr>
              <a:xfrm>
                <a:off x="5313028" y="1981059"/>
                <a:ext cx="449224" cy="451232"/>
              </a:xfrm>
              <a:custGeom>
                <a:avLst/>
                <a:gdLst/>
                <a:ahLst/>
                <a:cxnLst/>
                <a:rect l="l" t="t" r="r" b="b"/>
                <a:pathLst>
                  <a:path w="449224" h="451232" extrusionOk="0">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62;p2"/>
              <p:cNvSpPr/>
              <p:nvPr/>
            </p:nvSpPr>
            <p:spPr>
              <a:xfrm>
                <a:off x="4629675" y="1981059"/>
                <a:ext cx="448272" cy="451232"/>
              </a:xfrm>
              <a:custGeom>
                <a:avLst/>
                <a:gdLst/>
                <a:ahLst/>
                <a:cxnLst/>
                <a:rect l="l" t="t" r="r" b="b"/>
                <a:pathLst>
                  <a:path w="448272" h="451232" extrusionOk="0">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4" name="TextBox 23">
            <a:extLst>
              <a:ext uri="{FF2B5EF4-FFF2-40B4-BE49-F238E27FC236}">
                <a16:creationId xmlns:a16="http://schemas.microsoft.com/office/drawing/2014/main" id="{C6C6B2E4-DA5A-9771-43C0-FFE9F3404927}"/>
              </a:ext>
            </a:extLst>
          </p:cNvPr>
          <p:cNvSpPr txBox="1"/>
          <p:nvPr/>
        </p:nvSpPr>
        <p:spPr>
          <a:xfrm>
            <a:off x="442913" y="6083269"/>
            <a:ext cx="4487574" cy="480131"/>
          </a:xfrm>
          <a:prstGeom prst="rect">
            <a:avLst/>
          </a:prstGeom>
          <a:noFill/>
        </p:spPr>
        <p:txBody>
          <a:bodyPr wrap="square">
            <a:spAutoFit/>
          </a:bodyPr>
          <a:lstStyle/>
          <a:p>
            <a:pPr marL="0" lvl="0" indent="0" algn="l" rtl="0">
              <a:lnSpc>
                <a:spcPct val="90000"/>
              </a:lnSpc>
              <a:spcBef>
                <a:spcPts val="0"/>
              </a:spcBef>
              <a:spcAft>
                <a:spcPts val="0"/>
              </a:spcAft>
              <a:buClr>
                <a:srgbClr val="086575"/>
              </a:buClr>
              <a:buSzPts val="2400"/>
            </a:pPr>
            <a:r>
              <a:rPr lang="en-IE" sz="2800">
                <a:solidFill>
                  <a:schemeClr val="bg1"/>
                </a:solidFill>
                <a:latin typeface="Calibri" panose="020F0502020204030204" pitchFamily="34" charset="0"/>
                <a:cs typeface="Calibri" panose="020F0502020204030204" pitchFamily="34" charset="0"/>
              </a:rPr>
              <a:t>Affinitet eller ingroup bias</a:t>
            </a:r>
          </a:p>
        </p:txBody>
      </p:sp>
    </p:spTree>
    <p:extLst>
      <p:ext uri="{BB962C8B-B14F-4D97-AF65-F5344CB8AC3E}">
        <p14:creationId xmlns:p14="http://schemas.microsoft.com/office/powerpoint/2010/main" val="86773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 grpId="0" build="p"/>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254125" indent="-1239838" algn="l" rtl="0"/>
            <a:r>
              <a:rPr lang="en-IE" sz="1800" b="1" dirty="0"/>
              <a:t>Dyrke motion</a:t>
            </a:r>
            <a:r>
              <a:rPr lang="en-IE" sz="1800" dirty="0"/>
              <a:t>:</a:t>
            </a:r>
            <a:r>
              <a:rPr lang="en-IE" sz="1800" b="1" dirty="0"/>
              <a:t>1)</a:t>
            </a:r>
            <a:r>
              <a:rPr lang="en-IE" sz="1800" dirty="0"/>
              <a:t>Hvor fordomsfuld er du? Se YouTube-videoen nedenfor for at opdage og genkende din implicitte bias.</a:t>
            </a:r>
            <a:r>
              <a:rPr lang="en-IE" sz="1800" b="1" dirty="0"/>
              <a:t>2)</a:t>
            </a:r>
            <a:r>
              <a:rPr lang="en-IE" sz="1800" dirty="0"/>
              <a:t>Mens mænd og kvinder behandles lige i EU-lovgivningens øjne, kan nogle kulturelle traditioner påvirke kønsroller og menneskerettigheder: Identificer, hvor dine elever kommer fra, og undersøg traditioner, sociale normer, store etniske grupper og kulturelle minoriteter i disse områder.</a:t>
            </a:r>
          </a:p>
          <a:p>
            <a:pPr marL="1254125" indent="-1239838" algn="l" rtl="0"/>
            <a:r>
              <a:rPr lang="en-IE" sz="1800" b="1" dirty="0"/>
              <a:t>Hjemmesider</a:t>
            </a:r>
            <a:r>
              <a:rPr lang="en-IE" sz="1800" dirty="0"/>
              <a:t>: Infografik</a:t>
            </a:r>
            <a:r>
              <a:rPr lang="en-IE" sz="1800" dirty="0">
                <a:hlinkClick r:id="rId2"/>
              </a:rPr>
              <a:t>–</a:t>
            </a:r>
            <a:r>
              <a:rPr lang="en-IE" sz="1800" dirty="0"/>
              <a:t>handicap i EU (2022)</a:t>
            </a:r>
            <a:r>
              <a:rPr lang="en-IE" sz="1800" dirty="0">
                <a:solidFill>
                  <a:srgbClr val="87AF3F"/>
                </a:solidFill>
                <a:hlinkClick r:id="rId2">
                  <a:extLst>
                    <a:ext uri="{A12FA001-AC4F-418D-AE19-62706E023703}">
                      <ahyp:hlinkClr xmlns:ahyp="http://schemas.microsoft.com/office/drawing/2018/hyperlinkcolor" val="tx"/>
                    </a:ext>
                  </a:extLst>
                </a:hlinkClick>
              </a:rPr>
              <a:t>https://www.consilium.europa.eu/en/infographics/disability-eu-facts-figures/#:~:text=87%20million%20Europeans%20have%20some,1%20in%204%20European%20adults</a:t>
            </a:r>
            <a:r>
              <a:rPr lang="en-IE" sz="1800" dirty="0">
                <a:solidFill>
                  <a:srgbClr val="87AF3F"/>
                </a:solidFill>
              </a:rPr>
              <a:t>.</a:t>
            </a:r>
            <a:r>
              <a:rPr lang="en-IE" sz="1800" dirty="0"/>
              <a:t>Harvard implicit associationstest:</a:t>
            </a:r>
            <a:r>
              <a:rPr lang="en-IE" sz="1800" dirty="0">
                <a:solidFill>
                  <a:srgbClr val="87AF3F"/>
                </a:solidFill>
                <a:hlinkClick r:id="rId3">
                  <a:extLst>
                    <a:ext uri="{A12FA001-AC4F-418D-AE19-62706E023703}">
                      <ahyp:hlinkClr xmlns:ahyp="http://schemas.microsoft.com/office/drawing/2018/hyperlinkcolor" val="tx"/>
                    </a:ext>
                  </a:extLst>
                </a:hlinkClick>
              </a:rPr>
              <a:t>https://implicit.harvard.edu/implicit/takeatest.html</a:t>
            </a:r>
            <a:r>
              <a:rPr lang="en-IE" sz="1800" dirty="0">
                <a:solidFill>
                  <a:srgbClr val="87AF3F"/>
                </a:solidFill>
              </a:rPr>
              <a:t>.</a:t>
            </a:r>
            <a:r>
              <a:rPr lang="en-IE" sz="1800" dirty="0"/>
              <a:t>WHO (2023) handicap: https://</a:t>
            </a:r>
            <a:r>
              <a:rPr lang="en-IE" sz="1800" dirty="0" err="1"/>
              <a:t>www.who.int</a:t>
            </a:r>
            <a:r>
              <a:rPr lang="en-IE" sz="1800" dirty="0"/>
              <a:t>/sundheds-emner/</a:t>
            </a:r>
            <a:r>
              <a:rPr lang="en-IE" sz="1800" dirty="0" err="1"/>
              <a:t>handicap#faneblad</a:t>
            </a:r>
            <a:r>
              <a:rPr lang="en-IE" sz="1800" dirty="0"/>
              <a:t>=faneblad_1</a:t>
            </a:r>
          </a:p>
          <a:p>
            <a:pPr marL="1254125" indent="-1239838" algn="l" rtl="0"/>
            <a:r>
              <a:rPr lang="en-IE" sz="1800" b="1" dirty="0"/>
              <a:t>Youtube</a:t>
            </a:r>
            <a:r>
              <a:rPr lang="en-IE" sz="1800" dirty="0"/>
              <a:t>: Hvor fordomsfuld er du? Genkendelse og bekæmpelse af ubevidst bias |</a:t>
            </a:r>
            <a:r>
              <a:rPr lang="en-IE" sz="1800" dirty="0" err="1"/>
              <a:t>Jennefer</a:t>
            </a:r>
            <a:r>
              <a:rPr lang="en-IE" sz="1800" dirty="0"/>
              <a:t>Witter |</a:t>
            </a:r>
            <a:r>
              <a:rPr lang="en-IE" sz="1800" dirty="0" err="1"/>
              <a:t>TEDxAlbany</a:t>
            </a:r>
            <a:r>
              <a:rPr lang="en-IE" sz="1800" dirty="0"/>
              <a:t>. Tilgængelig på: https://</a:t>
            </a:r>
            <a:r>
              <a:rPr lang="en-IE" sz="1800" dirty="0" err="1"/>
              <a:t>www.youtube.com</a:t>
            </a:r>
            <a:r>
              <a:rPr lang="en-IE" sz="1800" dirty="0"/>
              <a:t>/</a:t>
            </a:r>
            <a:r>
              <a:rPr lang="en-IE" sz="1800" dirty="0" err="1"/>
              <a:t>se? v</a:t>
            </a:r>
            <a:r>
              <a:rPr lang="en-IE" sz="1800" dirty="0"/>
              <a:t>=tEoajtG90qY</a:t>
            </a:r>
          </a:p>
          <a:p>
            <a:pPr marL="1254125" indent="-1239838" algn="l" rtl="0"/>
            <a:r>
              <a:rPr lang="en-IE" sz="1800" b="1" dirty="0"/>
              <a:t>Casestudie:</a:t>
            </a:r>
            <a:r>
              <a:rPr lang="en-IE" sz="1800" dirty="0" err="1"/>
              <a:t>Orti</a:t>
            </a:r>
            <a:r>
              <a:rPr lang="en-IE" sz="1800" dirty="0"/>
              <a:t>Generali</a:t>
            </a:r>
          </a:p>
          <a:p>
            <a:pPr marL="1254125" indent="-1239838" algn="l" rtl="0"/>
            <a:r>
              <a:rPr lang="en-IE" sz="1800" b="1" dirty="0"/>
              <a:t>Offentliggørelse</a:t>
            </a:r>
            <a:r>
              <a:rPr lang="en-IE" sz="1800" dirty="0"/>
              <a:t>:</a:t>
            </a:r>
            <a:r>
              <a:rPr lang="en-IE" sz="1800" dirty="0" err="1"/>
              <a:t>QadirMushtaq</a:t>
            </a:r>
            <a:r>
              <a:rPr lang="en-IE" sz="1800" dirty="0"/>
              <a:t>, A. og Afzal, M., 2017. Arabisk forår: Dets årsager og konsekvenser. Journal of the Punjab University Historical Society, 30(1), s.1-10.</a:t>
            </a:r>
          </a:p>
          <a:p>
            <a:pPr marL="1254125" indent="-1239838" algn="l" rtl="0">
              <a:buNone/>
            </a:pPr>
            <a:r>
              <a:rPr lang="en-IE" sz="1800" dirty="0"/>
              <a:t>Thein, PT, 2015, juli. Ligestilling og kulturelle normer i Myanmar. Int'l Conference on Burma/Myanmar Studies (jul. 2015).</a:t>
            </a:r>
          </a:p>
          <a:p>
            <a:pPr marL="1254125" indent="-1239838" algn="l" rtl="0">
              <a:lnSpc>
                <a:spcPct val="100000"/>
              </a:lnSpc>
              <a:spcBef>
                <a:spcPts val="400"/>
              </a:spcBef>
              <a:buClr>
                <a:srgbClr val="E8A116"/>
              </a:buClr>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6" name="Google Shape;287;p2"/>
          <p:cNvGrpSpPr/>
          <p:nvPr/>
        </p:nvGrpSpPr>
        <p:grpSpPr>
          <a:xfrm>
            <a:off x="10618032" y="212376"/>
            <a:ext cx="991837" cy="990574"/>
            <a:chOff x="6054339" y="3604505"/>
            <a:chExt cx="847183" cy="846104"/>
          </a:xfrm>
        </p:grpSpPr>
        <p:grpSp>
          <p:nvGrpSpPr>
            <p:cNvPr id="7" name="Google Shape;288;p2"/>
            <p:cNvGrpSpPr/>
            <p:nvPr/>
          </p:nvGrpSpPr>
          <p:grpSpPr>
            <a:xfrm>
              <a:off x="6123227" y="3643245"/>
              <a:ext cx="640536" cy="353722"/>
              <a:chOff x="1091072" y="3888347"/>
              <a:chExt cx="640536" cy="353722"/>
            </a:xfrm>
          </p:grpSpPr>
          <p:sp>
            <p:nvSpPr>
              <p:cNvPr id="13" name="Google Shape;289;p2"/>
              <p:cNvSpPr/>
              <p:nvPr/>
            </p:nvSpPr>
            <p:spPr>
              <a:xfrm>
                <a:off x="1309464" y="3888347"/>
                <a:ext cx="273036" cy="299579"/>
              </a:xfrm>
              <a:custGeom>
                <a:avLst/>
                <a:gdLst/>
                <a:ahLst/>
                <a:cxnLst/>
                <a:rect l="l" t="t" r="r" b="b"/>
                <a:pathLst>
                  <a:path w="273036" h="299579" extrusionOk="0">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rgbClr val="E8A1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290;p2"/>
              <p:cNvSpPr/>
              <p:nvPr/>
            </p:nvSpPr>
            <p:spPr>
              <a:xfrm>
                <a:off x="1091072" y="4024732"/>
                <a:ext cx="53344" cy="217337"/>
              </a:xfrm>
              <a:custGeom>
                <a:avLst/>
                <a:gdLst/>
                <a:ahLst/>
                <a:cxnLst/>
                <a:rect l="l" t="t" r="r" b="b"/>
                <a:pathLst>
                  <a:path w="53344" h="217337" extrusionOk="0">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291;p2"/>
              <p:cNvSpPr/>
              <p:nvPr/>
            </p:nvSpPr>
            <p:spPr>
              <a:xfrm>
                <a:off x="1172816" y="4023927"/>
                <a:ext cx="53728" cy="217872"/>
              </a:xfrm>
              <a:custGeom>
                <a:avLst/>
                <a:gdLst/>
                <a:ahLst/>
                <a:cxnLst/>
                <a:rect l="l" t="t" r="r" b="b"/>
                <a:pathLst>
                  <a:path w="53728" h="217872" extrusionOk="0">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292;p2"/>
              <p:cNvSpPr/>
              <p:nvPr/>
            </p:nvSpPr>
            <p:spPr>
              <a:xfrm>
                <a:off x="1100666" y="3889568"/>
                <a:ext cx="116667" cy="106364"/>
              </a:xfrm>
              <a:custGeom>
                <a:avLst/>
                <a:gdLst/>
                <a:ahLst/>
                <a:cxnLst/>
                <a:rect l="l" t="t" r="r" b="b"/>
                <a:pathLst>
                  <a:path w="116667" h="106364" extrusionOk="0">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rgbClr val="E8A1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293;p2"/>
              <p:cNvSpPr/>
              <p:nvPr/>
            </p:nvSpPr>
            <p:spPr>
              <a:xfrm>
                <a:off x="1392335" y="4216342"/>
                <a:ext cx="107457" cy="25343"/>
              </a:xfrm>
              <a:custGeom>
                <a:avLst/>
                <a:gdLst/>
                <a:ahLst/>
                <a:cxnLst/>
                <a:rect l="l" t="t" r="r" b="b"/>
                <a:pathLst>
                  <a:path w="107457" h="25343" extrusionOk="0">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294;p2"/>
              <p:cNvSpPr/>
              <p:nvPr/>
            </p:nvSpPr>
            <p:spPr>
              <a:xfrm>
                <a:off x="1437237" y="4065818"/>
                <a:ext cx="17653" cy="117884"/>
              </a:xfrm>
              <a:custGeom>
                <a:avLst/>
                <a:gdLst/>
                <a:ahLst/>
                <a:cxnLst/>
                <a:rect l="l" t="t" r="r" b="b"/>
                <a:pathLst>
                  <a:path w="17653" h="117884" extrusionOk="0">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295;p2"/>
              <p:cNvSpPr/>
              <p:nvPr/>
            </p:nvSpPr>
            <p:spPr>
              <a:xfrm>
                <a:off x="1377752" y="4010825"/>
                <a:ext cx="28495" cy="26749"/>
              </a:xfrm>
              <a:custGeom>
                <a:avLst/>
                <a:gdLst/>
                <a:ahLst/>
                <a:cxnLst/>
                <a:rect l="l" t="t" r="r" b="b"/>
                <a:pathLst>
                  <a:path w="28495" h="26749" extrusionOk="0">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96;p2"/>
              <p:cNvSpPr/>
              <p:nvPr/>
            </p:nvSpPr>
            <p:spPr>
              <a:xfrm>
                <a:off x="1485422" y="4010503"/>
                <a:ext cx="28186" cy="26995"/>
              </a:xfrm>
              <a:custGeom>
                <a:avLst/>
                <a:gdLst/>
                <a:ahLst/>
                <a:cxnLst/>
                <a:rect l="l" t="t" r="r" b="b"/>
                <a:pathLst>
                  <a:path w="28186" h="26995" extrusionOk="0">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97;p2"/>
              <p:cNvSpPr/>
              <p:nvPr/>
            </p:nvSpPr>
            <p:spPr>
              <a:xfrm>
                <a:off x="1706263" y="4161431"/>
                <a:ext cx="25345" cy="25343"/>
              </a:xfrm>
              <a:custGeom>
                <a:avLst/>
                <a:gdLst/>
                <a:ahLst/>
                <a:cxnLst/>
                <a:rect l="l" t="t" r="r" b="b"/>
                <a:pathLst>
                  <a:path w="25345" h="25343" extrusionOk="0">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 name="Google Shape;298;p2"/>
            <p:cNvGrpSpPr/>
            <p:nvPr/>
          </p:nvGrpSpPr>
          <p:grpSpPr>
            <a:xfrm>
              <a:off x="6054339" y="3604505"/>
              <a:ext cx="847183" cy="846104"/>
              <a:chOff x="1022184" y="3859823"/>
              <a:chExt cx="847183" cy="846104"/>
            </a:xfrm>
          </p:grpSpPr>
          <p:sp>
            <p:nvSpPr>
              <p:cNvPr id="9" name="Google Shape;299;p2"/>
              <p:cNvSpPr/>
              <p:nvPr/>
            </p:nvSpPr>
            <p:spPr>
              <a:xfrm>
                <a:off x="1022184" y="3859823"/>
                <a:ext cx="847183" cy="846104"/>
              </a:xfrm>
              <a:custGeom>
                <a:avLst/>
                <a:gdLst/>
                <a:ahLst/>
                <a:cxnLst/>
                <a:rect l="l" t="t" r="r" b="b"/>
                <a:pathLst>
                  <a:path w="847183" h="846104" extrusionOk="0">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00;p2"/>
              <p:cNvSpPr/>
              <p:nvPr/>
            </p:nvSpPr>
            <p:spPr>
              <a:xfrm>
                <a:off x="1637833" y="3887469"/>
                <a:ext cx="163897" cy="218283"/>
              </a:xfrm>
              <a:custGeom>
                <a:avLst/>
                <a:gdLst/>
                <a:ahLst/>
                <a:cxnLst/>
                <a:rect l="l" t="t" r="r" b="b"/>
                <a:pathLst>
                  <a:path w="163897" h="218283" extrusionOk="0">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01;p2"/>
              <p:cNvSpPr/>
              <p:nvPr/>
            </p:nvSpPr>
            <p:spPr>
              <a:xfrm>
                <a:off x="1677864" y="4133400"/>
                <a:ext cx="82127" cy="81789"/>
              </a:xfrm>
              <a:custGeom>
                <a:avLst/>
                <a:gdLst/>
                <a:ahLst/>
                <a:cxnLst/>
                <a:rect l="l" t="t" r="r" b="b"/>
                <a:pathLst>
                  <a:path w="82127" h="81789" extrusionOk="0">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302;p2"/>
              <p:cNvSpPr/>
              <p:nvPr/>
            </p:nvSpPr>
            <p:spPr>
              <a:xfrm>
                <a:off x="1405000" y="4365329"/>
                <a:ext cx="94944" cy="41117"/>
              </a:xfrm>
              <a:custGeom>
                <a:avLst/>
                <a:gdLst/>
                <a:ahLst/>
                <a:cxnLst/>
                <a:rect l="l" t="t" r="r" b="b"/>
                <a:pathLst>
                  <a:path w="94944" h="41117" extrusionOk="0">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2257013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2A538FA-A226-6EB5-267B-533FD9D88DB6}"/>
              </a:ext>
            </a:extLst>
          </p:cNvPr>
          <p:cNvPicPr>
            <a:picLocks noGrp="1" noChangeAspect="1"/>
          </p:cNvPicPr>
          <p:nvPr>
            <p:ph type="pic" sz="quarter" idx="42"/>
          </p:nvPr>
        </p:nvPicPr>
        <p:blipFill>
          <a:blip r:embed="rId2" cstate="email">
            <a:extLst>
              <a:ext uri="{28A0092B-C50C-407E-A947-70E740481C1C}">
                <a14:useLocalDpi xmlns:a14="http://schemas.microsoft.com/office/drawing/2010/main"/>
              </a:ext>
            </a:extLst>
          </a:blip>
          <a:srcRect l="3321" r="3321"/>
          <a:stretch>
            <a:fillRect/>
          </a:stretch>
        </p:blipFill>
        <p:spPr/>
      </p:pic>
      <p:sp>
        <p:nvSpPr>
          <p:cNvPr id="3" name="Freeform 2">
            <a:extLst>
              <a:ext uri="{FF2B5EF4-FFF2-40B4-BE49-F238E27FC236}">
                <a16:creationId xmlns:a16="http://schemas.microsoft.com/office/drawing/2014/main" id="{2B5F0BD6-D7E3-159A-9C41-7A65C65C2BF1}"/>
              </a:ext>
            </a:extLst>
          </p:cNvPr>
          <p:cNvSpPr/>
          <p:nvPr/>
        </p:nvSpPr>
        <p:spPr>
          <a:xfrm>
            <a:off x="0" y="2318090"/>
            <a:ext cx="54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E8A116"/>
          </a:solidFill>
          <a:ln w="24491" cap="flat">
            <a:solidFill>
              <a:srgbClr val="F1983D"/>
            </a:solidFill>
            <a:prstDash val="solid"/>
            <a:miter/>
          </a:ln>
        </p:spPr>
        <p:txBody>
          <a:bodyPr rtlCol="0" anchor="ctr"/>
          <a:lstStyle/>
          <a:p>
            <a:pPr algn="l" rtl="0"/>
            <a:endParaRPr lang="en-US"/>
          </a:p>
        </p:txBody>
      </p:sp>
      <p:sp>
        <p:nvSpPr>
          <p:cNvPr id="6" name="Text Placeholder 3">
            <a:extLst>
              <a:ext uri="{FF2B5EF4-FFF2-40B4-BE49-F238E27FC236}">
                <a16:creationId xmlns:a16="http://schemas.microsoft.com/office/drawing/2014/main" id="{EE46F285-036C-EAB3-8702-1E0F0C6347AC}"/>
              </a:ext>
            </a:extLst>
          </p:cNvPr>
          <p:cNvSpPr txBox="1">
            <a:spLocks/>
          </p:cNvSpPr>
          <p:nvPr/>
        </p:nvSpPr>
        <p:spPr>
          <a:xfrm>
            <a:off x="1753849" y="2803631"/>
            <a:ext cx="3516007" cy="3066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4800" dirty="0">
                <a:solidFill>
                  <a:schemeClr val="bg1"/>
                </a:solidFill>
              </a:rPr>
              <a:t>Træningsbehov</a:t>
            </a:r>
          </a:p>
        </p:txBody>
      </p:sp>
      <p:sp>
        <p:nvSpPr>
          <p:cNvPr id="9" name="Text Placeholder 4">
            <a:extLst>
              <a:ext uri="{FF2B5EF4-FFF2-40B4-BE49-F238E27FC236}">
                <a16:creationId xmlns:a16="http://schemas.microsoft.com/office/drawing/2014/main" id="{FB9D3D78-55CA-C61E-0044-A48278C3E802}"/>
              </a:ext>
            </a:extLst>
          </p:cNvPr>
          <p:cNvSpPr txBox="1">
            <a:spLocks/>
          </p:cNvSpPr>
          <p:nvPr/>
        </p:nvSpPr>
        <p:spPr>
          <a:xfrm>
            <a:off x="3747431" y="987947"/>
            <a:ext cx="2066906" cy="582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13000" dirty="0">
                <a:solidFill>
                  <a:schemeClr val="bg1"/>
                </a:solidFill>
              </a:rPr>
              <a:t>03</a:t>
            </a:r>
          </a:p>
        </p:txBody>
      </p:sp>
    </p:spTree>
    <p:extLst>
      <p:ext uri="{BB962C8B-B14F-4D97-AF65-F5344CB8AC3E}">
        <p14:creationId xmlns:p14="http://schemas.microsoft.com/office/powerpoint/2010/main" val="4167778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3519101" y="429181"/>
            <a:ext cx="8437577" cy="4995245"/>
          </a:xfrm>
        </p:spPr>
        <p:txBody>
          <a:bodyPr/>
          <a:lstStyle/>
          <a:p>
            <a:pPr marL="342900" indent="-342900" algn="l" rtl="0">
              <a:lnSpc>
                <a:spcPts val="2580"/>
              </a:lnSpc>
              <a:spcBef>
                <a:spcPts val="0"/>
              </a:spcBef>
              <a:buClr>
                <a:srgbClr val="E8A116"/>
              </a:buClr>
              <a:buFont typeface="Arial" panose="020B0604020202020204" pitchFamily="34" charset="0"/>
              <a:buChar char="•"/>
            </a:pPr>
            <a:r>
              <a:rPr lang="en-IE" sz="2300" b="1" dirty="0"/>
              <a:t>Uddannelse</a:t>
            </a:r>
            <a:r>
              <a:rPr lang="en-IE" sz="2300" dirty="0"/>
              <a:t>er en dynamisk proces, der involverer aktiv deltagelse af praktikanter</a:t>
            </a:r>
          </a:p>
          <a:p>
            <a:pPr marL="342900" indent="-342900" algn="l" rtl="0">
              <a:lnSpc>
                <a:spcPts val="2580"/>
              </a:lnSpc>
              <a:spcBef>
                <a:spcPts val="0"/>
              </a:spcBef>
              <a:buClr>
                <a:srgbClr val="E8A116"/>
              </a:buClr>
              <a:buFont typeface="Arial" panose="020B0604020202020204" pitchFamily="34" charset="0"/>
              <a:buChar char="•"/>
            </a:pPr>
            <a:r>
              <a:rPr lang="en-IE" sz="2300" b="1" dirty="0">
                <a:solidFill>
                  <a:srgbClr val="454545"/>
                </a:solidFill>
              </a:rPr>
              <a:t>Uddannelse</a:t>
            </a:r>
            <a:r>
              <a:rPr lang="en-IE" sz="2300" dirty="0">
                <a:solidFill>
                  <a:srgbClr val="454545"/>
                </a:solidFill>
              </a:rPr>
              <a:t>er resultatet af en indsats planlagt af en organisation for at lette indlæringen af ​​de færdigheder, der kræves af mennesker for at udføre visse opgaver, hvilket involverer den viden, holdninger og adfærd, der er afgørende for denne præstation.</a:t>
            </a:r>
          </a:p>
          <a:p>
            <a:pPr marL="342900" indent="-342900" algn="l" rtl="0">
              <a:lnSpc>
                <a:spcPts val="2580"/>
              </a:lnSpc>
              <a:spcBef>
                <a:spcPts val="0"/>
              </a:spcBef>
              <a:buClr>
                <a:srgbClr val="E8A116"/>
              </a:buClr>
              <a:buFont typeface="Arial" panose="020B0604020202020204" pitchFamily="34" charset="0"/>
              <a:buChar char="•"/>
            </a:pPr>
            <a:r>
              <a:rPr lang="en-IE" sz="2300" b="1" dirty="0">
                <a:solidFill>
                  <a:srgbClr val="454545"/>
                </a:solidFill>
              </a:rPr>
              <a:t>Hårde færdigheder</a:t>
            </a:r>
            <a:r>
              <a:rPr lang="en-IE" sz="2300" dirty="0">
                <a:solidFill>
                  <a:srgbClr val="454545"/>
                </a:solidFill>
              </a:rPr>
              <a:t>er de tekniske kompetencer og viden om jobbet</a:t>
            </a:r>
          </a:p>
          <a:p>
            <a:pPr marL="342900" indent="-342900" algn="l" rtl="0">
              <a:lnSpc>
                <a:spcPts val="2580"/>
              </a:lnSpc>
              <a:spcBef>
                <a:spcPts val="0"/>
              </a:spcBef>
              <a:buClr>
                <a:srgbClr val="E8A116"/>
              </a:buClr>
              <a:buFont typeface="Arial" panose="020B0604020202020204" pitchFamily="34" charset="0"/>
              <a:buChar char="•"/>
            </a:pPr>
            <a:r>
              <a:rPr lang="en-IE" sz="2300" b="1" dirty="0">
                <a:solidFill>
                  <a:srgbClr val="454545"/>
                </a:solidFill>
              </a:rPr>
              <a:t>Bløde værdier</a:t>
            </a:r>
            <a:r>
              <a:rPr lang="en-IE" sz="2300" dirty="0">
                <a:solidFill>
                  <a:srgbClr val="454545"/>
                </a:solidFill>
              </a:rPr>
              <a:t>er de adfærdsmæssige kompetencer forbundet med kommunikation, interpersonelle relationer, evne til problemløsning, beslutningstagning, ledelse og evne til teamwork. Disse færdigheder er afgørende i nogle erhvervssektorer, og uddannelse bør fremme de individuelle kompetencer, som praktikanterne nogle gange ikke er klar over, at de besidder.</a:t>
            </a:r>
          </a:p>
          <a:p>
            <a:pPr marL="342900" indent="-342900" algn="l" rtl="0">
              <a:lnSpc>
                <a:spcPts val="2580"/>
              </a:lnSpc>
              <a:spcBef>
                <a:spcPts val="0"/>
              </a:spcBef>
              <a:buClr>
                <a:srgbClr val="E8A116"/>
              </a:buClr>
              <a:buFont typeface="Arial" panose="020B0604020202020204" pitchFamily="34" charset="0"/>
              <a:buChar char="•"/>
            </a:pPr>
            <a:r>
              <a:rPr lang="en-IE" sz="2300" b="1" dirty="0">
                <a:solidFill>
                  <a:srgbClr val="454545"/>
                </a:solidFill>
              </a:rPr>
              <a:t>Trænere</a:t>
            </a:r>
            <a:r>
              <a:rPr lang="en-IE" sz="2300" dirty="0">
                <a:solidFill>
                  <a:srgbClr val="454545"/>
                </a:solidFill>
              </a:rPr>
              <a:t>give instruktion og feedback vedrørende opgaven på en</a:t>
            </a:r>
            <a:r>
              <a:rPr lang="en-IE" sz="2300" b="1" dirty="0">
                <a:solidFill>
                  <a:srgbClr val="E8A116"/>
                </a:solidFill>
              </a:rPr>
              <a:t>passende niveau</a:t>
            </a:r>
            <a:r>
              <a:rPr lang="en-IE" sz="2300" dirty="0">
                <a:solidFill>
                  <a:srgbClr val="454545"/>
                </a:solidFill>
              </a:rPr>
              <a:t>til kursisternes behov. Der udvikles gode interpersonelle relationer mellem træner og praktikant.</a:t>
            </a:r>
          </a:p>
        </p:txBody>
      </p:sp>
      <p:grpSp>
        <p:nvGrpSpPr>
          <p:cNvPr id="21" name="Group 20">
            <a:extLst>
              <a:ext uri="{FF2B5EF4-FFF2-40B4-BE49-F238E27FC236}">
                <a16:creationId xmlns:a16="http://schemas.microsoft.com/office/drawing/2014/main" id="{DC82591B-85C5-E693-D78A-7B42F02701E9}"/>
              </a:ext>
            </a:extLst>
          </p:cNvPr>
          <p:cNvGrpSpPr/>
          <p:nvPr/>
        </p:nvGrpSpPr>
        <p:grpSpPr>
          <a:xfrm rot="10800000" flipH="1">
            <a:off x="0" y="2053083"/>
            <a:ext cx="3390864" cy="4834792"/>
            <a:chOff x="0" y="-412420"/>
            <a:chExt cx="3390864" cy="4834792"/>
          </a:xfrm>
        </p:grpSpPr>
        <p:sp>
          <p:nvSpPr>
            <p:cNvPr id="22" name="Freeform 21">
              <a:extLst>
                <a:ext uri="{FF2B5EF4-FFF2-40B4-BE49-F238E27FC236}">
                  <a16:creationId xmlns:a16="http://schemas.microsoft.com/office/drawing/2014/main" id="{1A4E86AA-F2E5-5B0E-6891-F7C3B310D4EC}"/>
                </a:ext>
              </a:extLst>
            </p:cNvPr>
            <p:cNvSpPr/>
            <p:nvPr/>
          </p:nvSpPr>
          <p:spPr>
            <a:xfrm rot="16200000">
              <a:off x="323991" y="1355499"/>
              <a:ext cx="4422371" cy="1711375"/>
            </a:xfrm>
            <a:custGeom>
              <a:avLst/>
              <a:gdLst>
                <a:gd name="connsiteX0" fmla="*/ 0 w 6642581"/>
                <a:gd name="connsiteY0" fmla="*/ 0 h 2570554"/>
                <a:gd name="connsiteX1" fmla="*/ 360681 w 6642581"/>
                <a:gd name="connsiteY1" fmla="*/ 0 h 2570554"/>
                <a:gd name="connsiteX2" fmla="*/ 1913270 w 6642581"/>
                <a:gd name="connsiteY2" fmla="*/ 0 h 2570554"/>
                <a:gd name="connsiteX3" fmla="*/ 2273951 w 6642581"/>
                <a:gd name="connsiteY3" fmla="*/ 0 h 2570554"/>
                <a:gd name="connsiteX4" fmla="*/ 4512374 w 6642581"/>
                <a:gd name="connsiteY4" fmla="*/ 0 h 2570554"/>
                <a:gd name="connsiteX5" fmla="*/ 4512375 w 6642581"/>
                <a:gd name="connsiteY5" fmla="*/ 0 h 2570554"/>
                <a:gd name="connsiteX6" fmla="*/ 4873055 w 6642581"/>
                <a:gd name="connsiteY6" fmla="*/ 0 h 2570554"/>
                <a:gd name="connsiteX7" fmla="*/ 4873056 w 6642581"/>
                <a:gd name="connsiteY7" fmla="*/ 0 h 2570554"/>
                <a:gd name="connsiteX8" fmla="*/ 5734821 w 6642581"/>
                <a:gd name="connsiteY8" fmla="*/ 0 h 2570554"/>
                <a:gd name="connsiteX9" fmla="*/ 6095502 w 6642581"/>
                <a:gd name="connsiteY9" fmla="*/ 0 h 2570554"/>
                <a:gd name="connsiteX10" fmla="*/ 6642581 w 6642581"/>
                <a:gd name="connsiteY10" fmla="*/ 497696 h 2570554"/>
                <a:gd name="connsiteX11" fmla="*/ 6642581 w 6642581"/>
                <a:gd name="connsiteY11" fmla="*/ 2570554 h 2570554"/>
                <a:gd name="connsiteX12" fmla="*/ 6281900 w 6642581"/>
                <a:gd name="connsiteY12" fmla="*/ 2570554 h 2570554"/>
                <a:gd name="connsiteX13" fmla="*/ 5420133 w 6642581"/>
                <a:gd name="connsiteY13" fmla="*/ 2570554 h 2570554"/>
                <a:gd name="connsiteX14" fmla="*/ 5059452 w 6642581"/>
                <a:gd name="connsiteY14" fmla="*/ 2570554 h 2570554"/>
                <a:gd name="connsiteX15" fmla="*/ 4299742 w 6642581"/>
                <a:gd name="connsiteY15" fmla="*/ 2570554 h 2570554"/>
                <a:gd name="connsiteX16" fmla="*/ 3939061 w 6642581"/>
                <a:gd name="connsiteY16" fmla="*/ 2570554 h 2570554"/>
                <a:gd name="connsiteX17" fmla="*/ 3506863 w 6642581"/>
                <a:gd name="connsiteY17" fmla="*/ 2570554 h 2570554"/>
                <a:gd name="connsiteX18" fmla="*/ 3146182 w 6642581"/>
                <a:gd name="connsiteY18" fmla="*/ 2570554 h 2570554"/>
                <a:gd name="connsiteX19" fmla="*/ 3077294 w 6642581"/>
                <a:gd name="connsiteY19" fmla="*/ 2570554 h 2570554"/>
                <a:gd name="connsiteX20" fmla="*/ 2716613 w 6642581"/>
                <a:gd name="connsiteY20" fmla="*/ 2570554 h 2570554"/>
                <a:gd name="connsiteX21" fmla="*/ 1164024 w 6642581"/>
                <a:gd name="connsiteY21" fmla="*/ 2570554 h 2570554"/>
                <a:gd name="connsiteX22" fmla="*/ 803343 w 6642581"/>
                <a:gd name="connsiteY22" fmla="*/ 2570554 h 2570554"/>
                <a:gd name="connsiteX23" fmla="*/ 0 w 6642581"/>
                <a:gd name="connsiteY23" fmla="*/ 1839727 h 257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42581" h="2570554">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w="3598"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23" name="Rectangle 22">
              <a:extLst>
                <a:ext uri="{FF2B5EF4-FFF2-40B4-BE49-F238E27FC236}">
                  <a16:creationId xmlns:a16="http://schemas.microsoft.com/office/drawing/2014/main" id="{38A10FCB-AE24-535D-1B44-380A900A12D0}"/>
                </a:ext>
              </a:extLst>
            </p:cNvPr>
            <p:cNvSpPr/>
            <p:nvPr/>
          </p:nvSpPr>
          <p:spPr>
            <a:xfrm>
              <a:off x="0" y="-412420"/>
              <a:ext cx="3390864" cy="4169776"/>
            </a:xfrm>
            <a:prstGeom prst="rect">
              <a:avLst/>
            </a:pr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Rectangle 23">
              <a:extLst>
                <a:ext uri="{FF2B5EF4-FFF2-40B4-BE49-F238E27FC236}">
                  <a16:creationId xmlns:a16="http://schemas.microsoft.com/office/drawing/2014/main" id="{215EEAF5-F2F2-A6FF-3B6A-F9A1EAA4B647}"/>
                </a:ext>
              </a:extLst>
            </p:cNvPr>
            <p:cNvSpPr/>
            <p:nvPr/>
          </p:nvSpPr>
          <p:spPr>
            <a:xfrm>
              <a:off x="0" y="249383"/>
              <a:ext cx="2547060" cy="4172989"/>
            </a:xfrm>
            <a:prstGeom prst="rect">
              <a:avLst/>
            </a:pr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5" name="Text Placeholder 16">
            <a:extLst>
              <a:ext uri="{FF2B5EF4-FFF2-40B4-BE49-F238E27FC236}">
                <a16:creationId xmlns:a16="http://schemas.microsoft.com/office/drawing/2014/main" id="{DE0B8ADD-E108-6B4B-410D-942456971B1F}"/>
              </a:ext>
            </a:extLst>
          </p:cNvPr>
          <p:cNvSpPr txBox="1">
            <a:spLocks/>
          </p:cNvSpPr>
          <p:nvPr/>
        </p:nvSpPr>
        <p:spPr>
          <a:xfrm>
            <a:off x="341841" y="2647056"/>
            <a:ext cx="2547060" cy="29850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3720"/>
              </a:lnSpc>
              <a:spcBef>
                <a:spcPts val="0"/>
              </a:spcBef>
            </a:pPr>
            <a:r>
              <a:rPr lang="en-US" dirty="0">
                <a:solidFill>
                  <a:schemeClr val="bg1"/>
                </a:solidFill>
              </a:rPr>
              <a:t>3.1 Introduktion til træning</a:t>
            </a:r>
          </a:p>
          <a:p>
            <a:pPr algn="l" rtl="0">
              <a:lnSpc>
                <a:spcPts val="3720"/>
              </a:lnSpc>
              <a:spcBef>
                <a:spcPts val="0"/>
              </a:spcBef>
            </a:pPr>
            <a:endParaRPr lang="en-US" dirty="0"/>
          </a:p>
        </p:txBody>
      </p:sp>
      <p:cxnSp>
        <p:nvCxnSpPr>
          <p:cNvPr id="40" name="Straight Connector 39">
            <a:extLst>
              <a:ext uri="{FF2B5EF4-FFF2-40B4-BE49-F238E27FC236}">
                <a16:creationId xmlns:a16="http://schemas.microsoft.com/office/drawing/2014/main" id="{4FF8C453-33C6-FFDA-1C5C-DD1DC1E422AB}"/>
              </a:ext>
            </a:extLst>
          </p:cNvPr>
          <p:cNvCxnSpPr>
            <a:cxnSpLocks/>
          </p:cNvCxnSpPr>
          <p:nvPr/>
        </p:nvCxnSpPr>
        <p:spPr>
          <a:xfrm>
            <a:off x="-6542" y="1117853"/>
            <a:ext cx="1701974"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2" name="Graphic 3">
            <a:extLst>
              <a:ext uri="{FF2B5EF4-FFF2-40B4-BE49-F238E27FC236}">
                <a16:creationId xmlns:a16="http://schemas.microsoft.com/office/drawing/2014/main" id="{3439B499-E507-B6FC-0D7E-9BA48DD4EA01}"/>
              </a:ext>
            </a:extLst>
          </p:cNvPr>
          <p:cNvGrpSpPr/>
          <p:nvPr/>
        </p:nvGrpSpPr>
        <p:grpSpPr>
          <a:xfrm>
            <a:off x="1928933" y="581726"/>
            <a:ext cx="959968" cy="957224"/>
            <a:chOff x="8711101" y="501407"/>
            <a:chExt cx="959968" cy="957224"/>
          </a:xfrm>
          <a:solidFill>
            <a:srgbClr val="296B5F"/>
          </a:solidFill>
        </p:grpSpPr>
        <p:sp>
          <p:nvSpPr>
            <p:cNvPr id="3" name="Freeform 2">
              <a:extLst>
                <a:ext uri="{FF2B5EF4-FFF2-40B4-BE49-F238E27FC236}">
                  <a16:creationId xmlns:a16="http://schemas.microsoft.com/office/drawing/2014/main" id="{C731F5D5-98ED-87B2-7F41-497330FEDC65}"/>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E8A116"/>
            </a:solidFill>
            <a:ln w="27426" cap="flat">
              <a:noFill/>
              <a:prstDash val="solid"/>
              <a:miter/>
            </a:ln>
          </p:spPr>
          <p:txBody>
            <a:bodyPr rtlCol="0" anchor="ctr"/>
            <a:lstStyle/>
            <a:p>
              <a:pPr algn="l" rtl="0"/>
              <a:endParaRPr lang="en-US"/>
            </a:p>
          </p:txBody>
        </p:sp>
        <p:grpSp>
          <p:nvGrpSpPr>
            <p:cNvPr id="5" name="Graphic 3">
              <a:extLst>
                <a:ext uri="{FF2B5EF4-FFF2-40B4-BE49-F238E27FC236}">
                  <a16:creationId xmlns:a16="http://schemas.microsoft.com/office/drawing/2014/main" id="{5CADD037-AD52-B259-07D7-81428743B46D}"/>
                </a:ext>
              </a:extLst>
            </p:cNvPr>
            <p:cNvGrpSpPr/>
            <p:nvPr/>
          </p:nvGrpSpPr>
          <p:grpSpPr>
            <a:xfrm>
              <a:off x="8711101" y="501407"/>
              <a:ext cx="959968" cy="957224"/>
              <a:chOff x="8711101" y="501407"/>
              <a:chExt cx="959968" cy="957224"/>
            </a:xfrm>
            <a:grpFill/>
          </p:grpSpPr>
          <p:sp>
            <p:nvSpPr>
              <p:cNvPr id="6" name="Freeform 5">
                <a:extLst>
                  <a:ext uri="{FF2B5EF4-FFF2-40B4-BE49-F238E27FC236}">
                    <a16:creationId xmlns:a16="http://schemas.microsoft.com/office/drawing/2014/main" id="{7CE51B01-EFD9-D3C8-1C31-DE370038341B}"/>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grpFill/>
              <a:ln w="27426" cap="flat">
                <a:noFill/>
                <a:prstDash val="solid"/>
                <a:miter/>
              </a:ln>
            </p:spPr>
            <p:txBody>
              <a:bodyPr rtlCol="0" anchor="ctr"/>
              <a:lstStyle/>
              <a:p>
                <a:pPr algn="l" rtl="0"/>
                <a:endParaRPr lang="en-US"/>
              </a:p>
            </p:txBody>
          </p:sp>
          <p:sp>
            <p:nvSpPr>
              <p:cNvPr id="7" name="Freeform 6">
                <a:extLst>
                  <a:ext uri="{FF2B5EF4-FFF2-40B4-BE49-F238E27FC236}">
                    <a16:creationId xmlns:a16="http://schemas.microsoft.com/office/drawing/2014/main" id="{02AF0332-49E2-5B1C-6A36-A0E4A13BB40F}"/>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grpFill/>
              <a:ln w="27426" cap="flat">
                <a:noFill/>
                <a:prstDash val="solid"/>
                <a:miter/>
              </a:ln>
            </p:spPr>
            <p:txBody>
              <a:bodyPr rtlCol="0" anchor="ctr"/>
              <a:lstStyle/>
              <a:p>
                <a:pPr algn="l" rtl="0"/>
                <a:endParaRPr lang="en-US"/>
              </a:p>
            </p:txBody>
          </p:sp>
          <p:sp>
            <p:nvSpPr>
              <p:cNvPr id="8" name="Freeform 7">
                <a:extLst>
                  <a:ext uri="{FF2B5EF4-FFF2-40B4-BE49-F238E27FC236}">
                    <a16:creationId xmlns:a16="http://schemas.microsoft.com/office/drawing/2014/main" id="{31159350-82F7-1C9B-DF80-3760793DC1CB}"/>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grpFill/>
              <a:ln w="27426" cap="flat">
                <a:noFill/>
                <a:prstDash val="solid"/>
                <a:miter/>
              </a:ln>
            </p:spPr>
            <p:txBody>
              <a:bodyPr rtlCol="0" anchor="ctr"/>
              <a:lstStyle/>
              <a:p>
                <a:pPr algn="l" rtl="0"/>
                <a:endParaRPr lang="en-US"/>
              </a:p>
            </p:txBody>
          </p:sp>
          <p:sp>
            <p:nvSpPr>
              <p:cNvPr id="9" name="Freeform 8">
                <a:extLst>
                  <a:ext uri="{FF2B5EF4-FFF2-40B4-BE49-F238E27FC236}">
                    <a16:creationId xmlns:a16="http://schemas.microsoft.com/office/drawing/2014/main" id="{A513ABE1-EB18-E33F-7E11-39183B083C9A}"/>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grpFill/>
              <a:ln w="27426"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F0FB1730-1055-51A2-F29E-7FE78BA59178}"/>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grpFill/>
              <a:ln w="27426"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5571D2D4-D496-8347-C5A3-AF824DD96FE8}"/>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grpFill/>
              <a:ln w="27426"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8881935E-7ADA-F24C-67B9-4453897FE44B}"/>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grpFill/>
              <a:ln w="27426"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AF5E6F5C-636E-BEAC-1708-E78A62E54F20}"/>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grpFill/>
              <a:ln w="27426"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57CA3DC4-F122-1487-9138-E2DDB27C66AD}"/>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grpFill/>
              <a:ln w="27426"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258DB8CA-50FF-E510-6BD2-F826120B13CA}"/>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grp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419704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209675" indent="-1209675" algn="l" rtl="0"/>
            <a:r>
              <a:rPr lang="en-IE" sz="1800" dirty="0"/>
              <a:t> </a:t>
            </a:r>
          </a:p>
          <a:p>
            <a:pPr marL="1209675" indent="-1209675" algn="l" rtl="0"/>
            <a:r>
              <a:rPr lang="en-IE" sz="1800" b="1" dirty="0"/>
              <a:t>Dyrke motion</a:t>
            </a:r>
            <a:r>
              <a:rPr lang="en-IE" sz="1800" dirty="0"/>
              <a:t>: Lav en liste over dine hårde og bløde færdigheder. Bed en ven om at skrive, hvad de føler er dine hårde og bløde færdigheder. Hvordan sammenligner de sig?</a:t>
            </a:r>
            <a:endParaRPr lang="en-IE" sz="1800" b="1" dirty="0"/>
          </a:p>
          <a:p>
            <a:pPr marL="1209675" indent="-1209675" algn="l" rtl="0"/>
            <a:r>
              <a:rPr lang="en-IE" sz="1800" b="1" dirty="0"/>
              <a:t>Websites:</a:t>
            </a:r>
            <a:r>
              <a:rPr lang="en-IE" sz="1800" dirty="0"/>
              <a:t>Træning - Introduktion og oversigt https://www.tutor2u.net/business/reference/training-introduction-overview</a:t>
            </a:r>
          </a:p>
          <a:p>
            <a:pPr marL="1209675" indent="-1209675" algn="l" rtl="0"/>
            <a:r>
              <a:rPr lang="en-IE" sz="1800" b="1" dirty="0"/>
              <a:t>Youtube:</a:t>
            </a:r>
            <a:r>
              <a:rPr lang="en-IE" sz="1800" dirty="0"/>
              <a:t>Introduktion til træning af voksne</a:t>
            </a:r>
            <a:r>
              <a:rPr lang="en-IE" sz="1800" dirty="0">
                <a:hlinkClick r:id="rId2"/>
              </a:rPr>
              <a:t>https://www.youtube.com/watch?v=l3t8xiFJF9M</a:t>
            </a:r>
            <a:r>
              <a:rPr lang="en-IE" sz="1800" dirty="0"/>
              <a:t> </a:t>
            </a:r>
          </a:p>
          <a:p>
            <a:pPr marL="1209675" indent="-1209675" algn="l" rtl="0"/>
            <a:r>
              <a:rPr lang="en-IE" sz="1800" b="1" dirty="0"/>
              <a:t> </a:t>
            </a:r>
            <a:r>
              <a:rPr lang="en-IE" sz="1800" dirty="0"/>
              <a:t>Hvad er principperne for voksenlæring</a:t>
            </a:r>
            <a:r>
              <a:rPr lang="en-IE" sz="1800" dirty="0">
                <a:hlinkClick r:id="rId3"/>
              </a:rPr>
              <a:t>https://www.youtube.com/watch?v=h5FlW4-NKXE</a:t>
            </a:r>
            <a:r>
              <a:rPr lang="en-IE" sz="1800" dirty="0"/>
              <a:t> </a:t>
            </a:r>
          </a:p>
          <a:p>
            <a:pPr marL="1209675" indent="-1209675" algn="l" rtl="0"/>
            <a:r>
              <a:rPr lang="en-IE" sz="1800" b="1" dirty="0"/>
              <a:t>Casestudie:</a:t>
            </a:r>
            <a:r>
              <a:rPr lang="en-IE" sz="1800" dirty="0"/>
              <a:t>Les Cinq</a:t>
            </a:r>
            <a:r>
              <a:rPr lang="en-IE" sz="1800" dirty="0" err="1"/>
              <a:t>Tiots</a:t>
            </a:r>
            <a:endParaRPr lang="pt-BR" sz="1800" dirty="0"/>
          </a:p>
          <a:p>
            <a:pPr marL="1209675" indent="-1209675" algn="l" rtl="0"/>
            <a:r>
              <a:rPr lang="en-IE" sz="1800" b="1" dirty="0"/>
              <a:t>Offentliggørelse</a:t>
            </a:r>
            <a:r>
              <a:rPr lang="en-IE" sz="1800" dirty="0"/>
              <a:t>: Blanchard, PN og JW Thacker (2003). Effektiv træning: systemer, strategier og praksis.</a:t>
            </a:r>
          </a:p>
          <a:p>
            <a:pPr marL="1209675" indent="-1209675" algn="l" rtl="0"/>
            <a:r>
              <a:rPr lang="en-IE" sz="1800" dirty="0"/>
              <a:t>Mennesker i nød. 2017. Vejledning om landbrugsuddannelser. Tilgængelig kl</a:t>
            </a:r>
            <a:r>
              <a:rPr lang="en-IE" sz="1800" dirty="0">
                <a:solidFill>
                  <a:srgbClr val="87AF3F"/>
                </a:solidFill>
                <a:hlinkClick r:id="rId4">
                  <a:extLst>
                    <a:ext uri="{A12FA001-AC4F-418D-AE19-62706E023703}">
                      <ahyp:hlinkClr xmlns:ahyp="http://schemas.microsoft.com/office/drawing/2018/hyperlinkcolor" val="tx"/>
                    </a:ext>
                  </a:extLst>
                </a:hlinkClick>
              </a:rPr>
              <a:t>https://resources.peopleinneed.net/documents/612-trainings-guideline-v4-final.pdf</a:t>
            </a:r>
            <a:endParaRPr lang="en-IE" sz="1800" dirty="0">
              <a:solidFill>
                <a:srgbClr val="87AF3F"/>
              </a:solidFill>
            </a:endParaRPr>
          </a:p>
          <a:p>
            <a:pPr marL="1209675" indent="-1209675" algn="l" rtl="0"/>
            <a:endParaRPr lang="en-IE" sz="1800" dirty="0"/>
          </a:p>
          <a:p>
            <a:pPr marL="1209675" indent="-1209675" algn="l" rtl="0">
              <a:lnSpc>
                <a:spcPct val="100000"/>
              </a:lnSpc>
              <a:spcBef>
                <a:spcPts val="400"/>
              </a:spcBef>
              <a:buClr>
                <a:srgbClr val="E8A116"/>
              </a:buClr>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647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CE69CB72-7A73-08A4-5E97-88ED89E5ED69}"/>
              </a:ext>
            </a:extLst>
          </p:cNvPr>
          <p:cNvSpPr/>
          <p:nvPr/>
        </p:nvSpPr>
        <p:spPr>
          <a:xfrm>
            <a:off x="7832" y="-1"/>
            <a:ext cx="3671426" cy="6853465"/>
          </a:xfrm>
          <a:custGeom>
            <a:avLst/>
            <a:gdLst>
              <a:gd name="connsiteX0" fmla="*/ 0 w 3931877"/>
              <a:gd name="connsiteY0" fmla="*/ 0 h 6853465"/>
              <a:gd name="connsiteX1" fmla="*/ 640297 w 3931877"/>
              <a:gd name="connsiteY1" fmla="*/ 0 h 6853465"/>
              <a:gd name="connsiteX2" fmla="*/ 891329 w 3931877"/>
              <a:gd name="connsiteY2" fmla="*/ 0 h 6853465"/>
              <a:gd name="connsiteX3" fmla="*/ 2449262 w 3931877"/>
              <a:gd name="connsiteY3" fmla="*/ 0 h 6853465"/>
              <a:gd name="connsiteX4" fmla="*/ 2449263 w 3931877"/>
              <a:gd name="connsiteY4" fmla="*/ 0 h 6853465"/>
              <a:gd name="connsiteX5" fmla="*/ 2700295 w 3931877"/>
              <a:gd name="connsiteY5" fmla="*/ 0 h 6853465"/>
              <a:gd name="connsiteX6" fmla="*/ 3300080 w 3931877"/>
              <a:gd name="connsiteY6" fmla="*/ 0 h 6853465"/>
              <a:gd name="connsiteX7" fmla="*/ 3551113 w 3931877"/>
              <a:gd name="connsiteY7" fmla="*/ 0 h 6853465"/>
              <a:gd name="connsiteX8" fmla="*/ 3931877 w 3931877"/>
              <a:gd name="connsiteY8" fmla="*/ 487509 h 6853465"/>
              <a:gd name="connsiteX9" fmla="*/ 3931877 w 3931877"/>
              <a:gd name="connsiteY9" fmla="*/ 1167324 h 6853465"/>
              <a:gd name="connsiteX10" fmla="*/ 3931877 w 3931877"/>
              <a:gd name="connsiteY10" fmla="*/ 2517941 h 6853465"/>
              <a:gd name="connsiteX11" fmla="*/ 3931877 w 3931877"/>
              <a:gd name="connsiteY11" fmla="*/ 6853465 h 6853465"/>
              <a:gd name="connsiteX12" fmla="*/ 0 w 3931877"/>
              <a:gd name="connsiteY12" fmla="*/ 6853465 h 6853465"/>
              <a:gd name="connsiteX13" fmla="*/ 0 w 3931877"/>
              <a:gd name="connsiteY13" fmla="*/ 2517941 h 6853465"/>
              <a:gd name="connsiteX14" fmla="*/ 0 w 3931877"/>
              <a:gd name="connsiteY14" fmla="*/ 1167324 h 68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877" h="6853465">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5" name="Freeform 4">
            <a:extLst>
              <a:ext uri="{FF2B5EF4-FFF2-40B4-BE49-F238E27FC236}">
                <a16:creationId xmlns:a16="http://schemas.microsoft.com/office/drawing/2014/main" id="{C9A1CD39-A90F-7372-BD2D-3051707357E7}"/>
              </a:ext>
            </a:extLst>
          </p:cNvPr>
          <p:cNvSpPr/>
          <p:nvPr/>
        </p:nvSpPr>
        <p:spPr>
          <a:xfrm>
            <a:off x="674686" y="0"/>
            <a:ext cx="3671426" cy="6853465"/>
          </a:xfrm>
          <a:custGeom>
            <a:avLst/>
            <a:gdLst>
              <a:gd name="connsiteX0" fmla="*/ 0 w 3931877"/>
              <a:gd name="connsiteY0" fmla="*/ 0 h 6853465"/>
              <a:gd name="connsiteX1" fmla="*/ 640297 w 3931877"/>
              <a:gd name="connsiteY1" fmla="*/ 0 h 6853465"/>
              <a:gd name="connsiteX2" fmla="*/ 891329 w 3931877"/>
              <a:gd name="connsiteY2" fmla="*/ 0 h 6853465"/>
              <a:gd name="connsiteX3" fmla="*/ 2449262 w 3931877"/>
              <a:gd name="connsiteY3" fmla="*/ 0 h 6853465"/>
              <a:gd name="connsiteX4" fmla="*/ 2449263 w 3931877"/>
              <a:gd name="connsiteY4" fmla="*/ 0 h 6853465"/>
              <a:gd name="connsiteX5" fmla="*/ 2700295 w 3931877"/>
              <a:gd name="connsiteY5" fmla="*/ 0 h 6853465"/>
              <a:gd name="connsiteX6" fmla="*/ 3300080 w 3931877"/>
              <a:gd name="connsiteY6" fmla="*/ 0 h 6853465"/>
              <a:gd name="connsiteX7" fmla="*/ 3551113 w 3931877"/>
              <a:gd name="connsiteY7" fmla="*/ 0 h 6853465"/>
              <a:gd name="connsiteX8" fmla="*/ 3931877 w 3931877"/>
              <a:gd name="connsiteY8" fmla="*/ 487509 h 6853465"/>
              <a:gd name="connsiteX9" fmla="*/ 3931877 w 3931877"/>
              <a:gd name="connsiteY9" fmla="*/ 1167324 h 6853465"/>
              <a:gd name="connsiteX10" fmla="*/ 3931877 w 3931877"/>
              <a:gd name="connsiteY10" fmla="*/ 2517941 h 6853465"/>
              <a:gd name="connsiteX11" fmla="*/ 3931877 w 3931877"/>
              <a:gd name="connsiteY11" fmla="*/ 6853465 h 6853465"/>
              <a:gd name="connsiteX12" fmla="*/ 0 w 3931877"/>
              <a:gd name="connsiteY12" fmla="*/ 6853465 h 6853465"/>
              <a:gd name="connsiteX13" fmla="*/ 0 w 3931877"/>
              <a:gd name="connsiteY13" fmla="*/ 2517941 h 6853465"/>
              <a:gd name="connsiteX14" fmla="*/ 0 w 3931877"/>
              <a:gd name="connsiteY14" fmla="*/ 1167324 h 68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877" h="6853465">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cxnSp>
        <p:nvCxnSpPr>
          <p:cNvPr id="6" name="Straight Connector 5">
            <a:extLst>
              <a:ext uri="{FF2B5EF4-FFF2-40B4-BE49-F238E27FC236}">
                <a16:creationId xmlns:a16="http://schemas.microsoft.com/office/drawing/2014/main" id="{7E3B6166-503D-B8B8-BA5F-E9FC96B1FC5B}"/>
              </a:ext>
            </a:extLst>
          </p:cNvPr>
          <p:cNvCxnSpPr>
            <a:cxnSpLocks/>
          </p:cNvCxnSpPr>
          <p:nvPr/>
        </p:nvCxnSpPr>
        <p:spPr>
          <a:xfrm flipH="1">
            <a:off x="0" y="1812838"/>
            <a:ext cx="3317380"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
        <p:nvSpPr>
          <p:cNvPr id="23" name="Text Placeholder 13">
            <a:extLst>
              <a:ext uri="{FF2B5EF4-FFF2-40B4-BE49-F238E27FC236}">
                <a16:creationId xmlns:a16="http://schemas.microsoft.com/office/drawing/2014/main" id="{47E024EC-BCDA-DBA9-6931-B1BA5FF8DBEA}"/>
              </a:ext>
            </a:extLst>
          </p:cNvPr>
          <p:cNvSpPr txBox="1">
            <a:spLocks/>
          </p:cNvSpPr>
          <p:nvPr/>
        </p:nvSpPr>
        <p:spPr>
          <a:xfrm>
            <a:off x="468003" y="2349780"/>
            <a:ext cx="3281807" cy="34288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14288" algn="l" rtl="0"/>
            <a:r>
              <a:rPr lang="en-IE" dirty="0">
                <a:solidFill>
                  <a:schemeClr val="bg1"/>
                </a:solidFill>
              </a:rPr>
              <a:t>Det</a:t>
            </a:r>
            <a:r>
              <a:rPr lang="en-IE" b="1" dirty="0">
                <a:solidFill>
                  <a:schemeClr val="bg1"/>
                </a:solidFill>
              </a:rPr>
              <a:t>Træningscyklus</a:t>
            </a:r>
            <a:r>
              <a:rPr lang="en-IE" dirty="0">
                <a:solidFill>
                  <a:schemeClr val="bg1"/>
                </a:solidFill>
              </a:rPr>
              <a:t>er en systematisk tilgang til udvikling, levering og løbende forbedring af et træningsprogram. Der er fire trin i træningsprocessen, som er gensidigt nødvendige for, at ethvert træningsprogram er effektivt</a:t>
            </a:r>
          </a:p>
        </p:txBody>
      </p:sp>
      <p:sp>
        <p:nvSpPr>
          <p:cNvPr id="24" name="Text Placeholder 16">
            <a:extLst>
              <a:ext uri="{FF2B5EF4-FFF2-40B4-BE49-F238E27FC236}">
                <a16:creationId xmlns:a16="http://schemas.microsoft.com/office/drawing/2014/main" id="{FADAD272-2A62-74B0-E65A-1E3C3432A0EF}"/>
              </a:ext>
            </a:extLst>
          </p:cNvPr>
          <p:cNvSpPr>
            <a:spLocks noGrp="1"/>
          </p:cNvSpPr>
          <p:nvPr>
            <p:ph type="body" sz="quarter" idx="16"/>
          </p:nvPr>
        </p:nvSpPr>
        <p:spPr>
          <a:xfrm>
            <a:off x="559120" y="704551"/>
            <a:ext cx="3133585" cy="803654"/>
          </a:xfrm>
        </p:spPr>
        <p:txBody>
          <a:bodyPr/>
          <a:lstStyle/>
          <a:p>
            <a:pPr algn="l" rtl="0">
              <a:lnSpc>
                <a:spcPts val="3720"/>
              </a:lnSpc>
              <a:spcBef>
                <a:spcPts val="0"/>
              </a:spcBef>
            </a:pPr>
            <a:r>
              <a:rPr lang="en-US" dirty="0">
                <a:solidFill>
                  <a:schemeClr val="bg1"/>
                </a:solidFill>
              </a:rPr>
              <a:t>3.2 Træningscyklussen</a:t>
            </a:r>
            <a:endParaRPr lang="en-US" dirty="0"/>
          </a:p>
        </p:txBody>
      </p:sp>
      <p:grpSp>
        <p:nvGrpSpPr>
          <p:cNvPr id="29" name="Graphic 27">
            <a:extLst>
              <a:ext uri="{FF2B5EF4-FFF2-40B4-BE49-F238E27FC236}">
                <a16:creationId xmlns:a16="http://schemas.microsoft.com/office/drawing/2014/main" id="{48830FB9-660E-33EF-8C90-98D288888DE0}"/>
              </a:ext>
            </a:extLst>
          </p:cNvPr>
          <p:cNvGrpSpPr/>
          <p:nvPr/>
        </p:nvGrpSpPr>
        <p:grpSpPr>
          <a:xfrm>
            <a:off x="6559450" y="1752901"/>
            <a:ext cx="3765284" cy="3764536"/>
            <a:chOff x="6386850" y="1698685"/>
            <a:chExt cx="3765284" cy="3764536"/>
          </a:xfrm>
        </p:grpSpPr>
        <p:sp>
          <p:nvSpPr>
            <p:cNvPr id="30" name="Freeform 29">
              <a:extLst>
                <a:ext uri="{FF2B5EF4-FFF2-40B4-BE49-F238E27FC236}">
                  <a16:creationId xmlns:a16="http://schemas.microsoft.com/office/drawing/2014/main" id="{EF397C39-0198-A9F3-C5DC-BE4B0CDACA07}"/>
                </a:ext>
              </a:extLst>
            </p:cNvPr>
            <p:cNvSpPr/>
            <p:nvPr/>
          </p:nvSpPr>
          <p:spPr>
            <a:xfrm>
              <a:off x="7798816" y="1698685"/>
              <a:ext cx="2294703" cy="2657618"/>
            </a:xfrm>
            <a:custGeom>
              <a:avLst/>
              <a:gdLst>
                <a:gd name="connsiteX0" fmla="*/ 470676 w 2294703"/>
                <a:gd name="connsiteY0" fmla="*/ 0 h 2657618"/>
                <a:gd name="connsiteX1" fmla="*/ 0 w 2294703"/>
                <a:gd name="connsiteY1" fmla="*/ 59936 h 2657618"/>
                <a:gd name="connsiteX2" fmla="*/ 1352077 w 2294703"/>
                <a:gd name="connsiteY2" fmla="*/ 2355384 h 2657618"/>
                <a:gd name="connsiteX3" fmla="*/ 1246207 w 2294703"/>
                <a:gd name="connsiteY3" fmla="*/ 2657619 h 2657618"/>
                <a:gd name="connsiteX4" fmla="*/ 2294704 w 2294703"/>
                <a:gd name="connsiteY4" fmla="*/ 1411700 h 2657618"/>
                <a:gd name="connsiteX5" fmla="*/ 470676 w 2294703"/>
                <a:gd name="connsiteY5" fmla="*/ 0 h 26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4703" h="2657618">
                  <a:moveTo>
                    <a:pt x="470676" y="0"/>
                  </a:moveTo>
                  <a:cubicBezTo>
                    <a:pt x="312508" y="0"/>
                    <a:pt x="154341" y="20404"/>
                    <a:pt x="0" y="59936"/>
                  </a:cubicBezTo>
                  <a:cubicBezTo>
                    <a:pt x="1007680" y="321362"/>
                    <a:pt x="1612288" y="1349213"/>
                    <a:pt x="1352077" y="2355384"/>
                  </a:cubicBezTo>
                  <a:cubicBezTo>
                    <a:pt x="1325290" y="2458680"/>
                    <a:pt x="1289575" y="2559424"/>
                    <a:pt x="1246207" y="2657619"/>
                  </a:cubicBezTo>
                  <a:cubicBezTo>
                    <a:pt x="1766629" y="2421698"/>
                    <a:pt x="2151843" y="1963883"/>
                    <a:pt x="2294704" y="1411700"/>
                  </a:cubicBezTo>
                  <a:cubicBezTo>
                    <a:pt x="2079137" y="581513"/>
                    <a:pt x="1327842" y="0"/>
                    <a:pt x="470676" y="0"/>
                  </a:cubicBezTo>
                </a:path>
              </a:pathLst>
            </a:custGeom>
            <a:gradFill>
              <a:gsLst>
                <a:gs pos="59000">
                  <a:srgbClr val="296B5F"/>
                </a:gs>
                <a:gs pos="1000">
                  <a:srgbClr val="296B5F">
                    <a:alpha val="62264"/>
                  </a:srgbClr>
                </a:gs>
              </a:gsLst>
              <a:lin ang="5400000" scaled="1"/>
            </a:gradFill>
            <a:ln w="12743" cap="flat">
              <a:noFill/>
              <a:prstDash val="solid"/>
              <a:miter/>
            </a:ln>
          </p:spPr>
          <p:txBody>
            <a:bodyPr rtlCol="0" anchor="ctr"/>
            <a:lstStyle/>
            <a:p>
              <a:pPr algn="l" rtl="0"/>
              <a:endParaRPr lang="en-US"/>
            </a:p>
          </p:txBody>
        </p:sp>
        <p:sp>
          <p:nvSpPr>
            <p:cNvPr id="31" name="Freeform 30">
              <a:extLst>
                <a:ext uri="{FF2B5EF4-FFF2-40B4-BE49-F238E27FC236}">
                  <a16:creationId xmlns:a16="http://schemas.microsoft.com/office/drawing/2014/main" id="{0A1DCC91-08FD-4F90-C470-C0EF07B59C57}"/>
                </a:ext>
              </a:extLst>
            </p:cNvPr>
            <p:cNvSpPr/>
            <p:nvPr/>
          </p:nvSpPr>
          <p:spPr>
            <a:xfrm>
              <a:off x="7493961" y="3110386"/>
              <a:ext cx="2658173" cy="2294172"/>
            </a:xfrm>
            <a:custGeom>
              <a:avLst/>
              <a:gdLst>
                <a:gd name="connsiteX0" fmla="*/ 775531 w 2658173"/>
                <a:gd name="connsiteY0" fmla="*/ 1411701 h 2294172"/>
                <a:gd name="connsiteX1" fmla="*/ 0 w 2658173"/>
                <a:gd name="connsiteY1" fmla="*/ 1245918 h 2294172"/>
                <a:gd name="connsiteX2" fmla="*/ 1246207 w 2658173"/>
                <a:gd name="connsiteY2" fmla="*/ 2294173 h 2294172"/>
                <a:gd name="connsiteX3" fmla="*/ 2598284 w 2658173"/>
                <a:gd name="connsiteY3" fmla="*/ 0 h 2294172"/>
                <a:gd name="connsiteX4" fmla="*/ 775531 w 2658173"/>
                <a:gd name="connsiteY4" fmla="*/ 1411701 h 229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8173" h="2294172">
                  <a:moveTo>
                    <a:pt x="775531" y="1411701"/>
                  </a:moveTo>
                  <a:cubicBezTo>
                    <a:pt x="508942" y="1411701"/>
                    <a:pt x="243629" y="1355590"/>
                    <a:pt x="0" y="1245918"/>
                  </a:cubicBezTo>
                  <a:cubicBezTo>
                    <a:pt x="235976" y="1766220"/>
                    <a:pt x="693896" y="2151345"/>
                    <a:pt x="1246207" y="2294173"/>
                  </a:cubicBezTo>
                  <a:cubicBezTo>
                    <a:pt x="2252611" y="2032747"/>
                    <a:pt x="2857219" y="1006171"/>
                    <a:pt x="2598284" y="0"/>
                  </a:cubicBezTo>
                  <a:cubicBezTo>
                    <a:pt x="2383992" y="831462"/>
                    <a:pt x="1632697" y="1412976"/>
                    <a:pt x="775531" y="1411701"/>
                  </a:cubicBezTo>
                </a:path>
              </a:pathLst>
            </a:custGeom>
            <a:gradFill>
              <a:gsLst>
                <a:gs pos="94000">
                  <a:srgbClr val="E8A116">
                    <a:alpha val="40000"/>
                  </a:srgbClr>
                </a:gs>
                <a:gs pos="36000">
                  <a:srgbClr val="E8A116"/>
                </a:gs>
              </a:gsLst>
              <a:lin ang="5400000" scaled="1"/>
            </a:gradFill>
            <a:ln w="12743" cap="flat">
              <a:noFill/>
              <a:prstDash val="solid"/>
              <a:miter/>
            </a:ln>
          </p:spPr>
          <p:txBody>
            <a:bodyPr rtlCol="0" anchor="ctr"/>
            <a:lstStyle/>
            <a:p>
              <a:pPr algn="l" rtl="0"/>
              <a:endParaRPr lang="en-US" dirty="0"/>
            </a:p>
          </p:txBody>
        </p:sp>
        <p:sp>
          <p:nvSpPr>
            <p:cNvPr id="32" name="Freeform 31">
              <a:extLst>
                <a:ext uri="{FF2B5EF4-FFF2-40B4-BE49-F238E27FC236}">
                  <a16:creationId xmlns:a16="http://schemas.microsoft.com/office/drawing/2014/main" id="{177B7FA9-8A25-629F-4336-D9BBFB07F3A3}"/>
                </a:ext>
              </a:extLst>
            </p:cNvPr>
            <p:cNvSpPr/>
            <p:nvPr/>
          </p:nvSpPr>
          <p:spPr>
            <a:xfrm>
              <a:off x="6445464" y="2805601"/>
              <a:ext cx="2294703" cy="2657620"/>
            </a:xfrm>
            <a:custGeom>
              <a:avLst/>
              <a:gdLst>
                <a:gd name="connsiteX0" fmla="*/ 1824028 w 2294703"/>
                <a:gd name="connsiteY0" fmla="*/ 2657619 h 2657620"/>
                <a:gd name="connsiteX1" fmla="*/ 2294704 w 2294703"/>
                <a:gd name="connsiteY1" fmla="*/ 2597682 h 2657620"/>
                <a:gd name="connsiteX2" fmla="*/ 942627 w 2294703"/>
                <a:gd name="connsiteY2" fmla="*/ 302234 h 2657620"/>
                <a:gd name="connsiteX3" fmla="*/ 1048497 w 2294703"/>
                <a:gd name="connsiteY3" fmla="*/ 0 h 2657620"/>
                <a:gd name="connsiteX4" fmla="*/ 0 w 2294703"/>
                <a:gd name="connsiteY4" fmla="*/ 1245918 h 2657620"/>
                <a:gd name="connsiteX5" fmla="*/ 1824028 w 2294703"/>
                <a:gd name="connsiteY5" fmla="*/ 2657619 h 265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4703" h="2657620">
                  <a:moveTo>
                    <a:pt x="1824028" y="2657619"/>
                  </a:moveTo>
                  <a:cubicBezTo>
                    <a:pt x="1982196" y="2657619"/>
                    <a:pt x="2140363" y="2637215"/>
                    <a:pt x="2294704" y="2597682"/>
                  </a:cubicBezTo>
                  <a:cubicBezTo>
                    <a:pt x="1287024" y="2337531"/>
                    <a:pt x="681141" y="1309681"/>
                    <a:pt x="942627" y="302234"/>
                  </a:cubicBezTo>
                  <a:cubicBezTo>
                    <a:pt x="969414" y="198939"/>
                    <a:pt x="1005129" y="98194"/>
                    <a:pt x="1048497" y="0"/>
                  </a:cubicBezTo>
                  <a:cubicBezTo>
                    <a:pt x="528075" y="235921"/>
                    <a:pt x="142861" y="693735"/>
                    <a:pt x="0" y="1245918"/>
                  </a:cubicBezTo>
                  <a:cubicBezTo>
                    <a:pt x="214291" y="2077381"/>
                    <a:pt x="964312" y="2658894"/>
                    <a:pt x="1824028" y="2657619"/>
                  </a:cubicBezTo>
                </a:path>
              </a:pathLst>
            </a:custGeom>
            <a:gradFill>
              <a:gsLst>
                <a:gs pos="29000">
                  <a:srgbClr val="296B5F"/>
                </a:gs>
                <a:gs pos="85000">
                  <a:srgbClr val="296B5F">
                    <a:alpha val="62264"/>
                  </a:srgbClr>
                </a:gs>
              </a:gsLst>
              <a:lin ang="5400000" scaled="1"/>
            </a:gradFill>
            <a:ln w="12743"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42CCB834-990A-529F-38F5-842E531A2867}"/>
                </a:ext>
              </a:extLst>
            </p:cNvPr>
            <p:cNvSpPr/>
            <p:nvPr/>
          </p:nvSpPr>
          <p:spPr>
            <a:xfrm>
              <a:off x="6386850" y="1758622"/>
              <a:ext cx="2658173" cy="2294172"/>
            </a:xfrm>
            <a:custGeom>
              <a:avLst/>
              <a:gdLst>
                <a:gd name="connsiteX0" fmla="*/ 1882642 w 2658173"/>
                <a:gd name="connsiteY0" fmla="*/ 881197 h 2294172"/>
                <a:gd name="connsiteX1" fmla="*/ 2658173 w 2658173"/>
                <a:gd name="connsiteY1" fmla="*/ 1046979 h 2294172"/>
                <a:gd name="connsiteX2" fmla="*/ 1411967 w 2658173"/>
                <a:gd name="connsiteY2" fmla="*/ 0 h 2294172"/>
                <a:gd name="connsiteX3" fmla="*/ 59890 w 2658173"/>
                <a:gd name="connsiteY3" fmla="*/ 2294173 h 2294172"/>
                <a:gd name="connsiteX4" fmla="*/ 1882642 w 2658173"/>
                <a:gd name="connsiteY4" fmla="*/ 881197 h 229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8173" h="2294172">
                  <a:moveTo>
                    <a:pt x="1882642" y="881197"/>
                  </a:moveTo>
                  <a:cubicBezTo>
                    <a:pt x="2149231" y="881197"/>
                    <a:pt x="2414545" y="937308"/>
                    <a:pt x="2658173" y="1046979"/>
                  </a:cubicBezTo>
                  <a:cubicBezTo>
                    <a:pt x="2422198" y="527953"/>
                    <a:pt x="1964277" y="142828"/>
                    <a:pt x="1411967" y="0"/>
                  </a:cubicBezTo>
                  <a:cubicBezTo>
                    <a:pt x="405562" y="261426"/>
                    <a:pt x="-199046" y="1286726"/>
                    <a:pt x="59890" y="2294173"/>
                  </a:cubicBezTo>
                  <a:cubicBezTo>
                    <a:pt x="274181" y="1462711"/>
                    <a:pt x="1024201" y="882472"/>
                    <a:pt x="1882642" y="881197"/>
                  </a:cubicBezTo>
                </a:path>
              </a:pathLst>
            </a:custGeom>
            <a:gradFill>
              <a:gsLst>
                <a:gs pos="94000">
                  <a:srgbClr val="E8A116">
                    <a:alpha val="40000"/>
                  </a:srgbClr>
                </a:gs>
                <a:gs pos="36000">
                  <a:srgbClr val="E8A116"/>
                </a:gs>
              </a:gsLst>
              <a:lin ang="5400000" scaled="1"/>
            </a:gradFill>
            <a:ln w="12743" cap="flat">
              <a:noFill/>
              <a:prstDash val="solid"/>
              <a:miter/>
            </a:ln>
          </p:spPr>
          <p:txBody>
            <a:bodyPr rtlCol="0" anchor="ctr"/>
            <a:lstStyle/>
            <a:p>
              <a:pPr algn="l" rtl="0"/>
              <a:endParaRPr lang="en-US"/>
            </a:p>
          </p:txBody>
        </p:sp>
      </p:grpSp>
      <p:sp>
        <p:nvSpPr>
          <p:cNvPr id="34" name="Text Placeholder 16">
            <a:extLst>
              <a:ext uri="{FF2B5EF4-FFF2-40B4-BE49-F238E27FC236}">
                <a16:creationId xmlns:a16="http://schemas.microsoft.com/office/drawing/2014/main" id="{D80D1CFF-6B22-805C-507B-4887C665B806}"/>
              </a:ext>
            </a:extLst>
          </p:cNvPr>
          <p:cNvSpPr txBox="1">
            <a:spLocks/>
          </p:cNvSpPr>
          <p:nvPr/>
        </p:nvSpPr>
        <p:spPr>
          <a:xfrm>
            <a:off x="7343146" y="2988482"/>
            <a:ext cx="2294703" cy="78037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ts val="3220"/>
              </a:lnSpc>
              <a:spcBef>
                <a:spcPts val="0"/>
              </a:spcBef>
            </a:pPr>
            <a:r>
              <a:rPr lang="en-US" dirty="0">
                <a:solidFill>
                  <a:srgbClr val="296B5F"/>
                </a:solidFill>
              </a:rPr>
              <a:t>Træningscyklussen</a:t>
            </a:r>
          </a:p>
        </p:txBody>
      </p:sp>
      <p:sp>
        <p:nvSpPr>
          <p:cNvPr id="35" name="Text Placeholder 16">
            <a:extLst>
              <a:ext uri="{FF2B5EF4-FFF2-40B4-BE49-F238E27FC236}">
                <a16:creationId xmlns:a16="http://schemas.microsoft.com/office/drawing/2014/main" id="{9433DD7A-41F0-9DCA-A70A-90B8232ABCB1}"/>
              </a:ext>
            </a:extLst>
          </p:cNvPr>
          <p:cNvSpPr txBox="1">
            <a:spLocks/>
          </p:cNvSpPr>
          <p:nvPr/>
        </p:nvSpPr>
        <p:spPr>
          <a:xfrm>
            <a:off x="10266119" y="1678376"/>
            <a:ext cx="1715210" cy="78037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320"/>
              </a:lnSpc>
              <a:spcBef>
                <a:spcPts val="0"/>
              </a:spcBef>
            </a:pPr>
            <a:r>
              <a:rPr lang="en-US" sz="2400" b="1" dirty="0">
                <a:solidFill>
                  <a:srgbClr val="E8A116"/>
                </a:solidFill>
              </a:rPr>
              <a:t>STAGE 01</a:t>
            </a:r>
          </a:p>
          <a:p>
            <a:pPr algn="l" rtl="0">
              <a:lnSpc>
                <a:spcPts val="2320"/>
              </a:lnSpc>
              <a:spcBef>
                <a:spcPts val="0"/>
              </a:spcBef>
            </a:pPr>
            <a:r>
              <a:rPr lang="en-US" sz="2200" dirty="0">
                <a:solidFill>
                  <a:srgbClr val="296B5F"/>
                </a:solidFill>
              </a:rPr>
              <a:t>Behovsvurdering og -analyse</a:t>
            </a:r>
          </a:p>
        </p:txBody>
      </p:sp>
      <p:sp>
        <p:nvSpPr>
          <p:cNvPr id="36" name="Text Placeholder 16">
            <a:extLst>
              <a:ext uri="{FF2B5EF4-FFF2-40B4-BE49-F238E27FC236}">
                <a16:creationId xmlns:a16="http://schemas.microsoft.com/office/drawing/2014/main" id="{4F6E3E78-CE86-4193-637B-6077D368EE44}"/>
              </a:ext>
            </a:extLst>
          </p:cNvPr>
          <p:cNvSpPr txBox="1">
            <a:spLocks/>
          </p:cNvSpPr>
          <p:nvPr/>
        </p:nvSpPr>
        <p:spPr>
          <a:xfrm>
            <a:off x="10083093" y="4707730"/>
            <a:ext cx="2605525" cy="78037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320"/>
              </a:lnSpc>
              <a:spcBef>
                <a:spcPts val="0"/>
              </a:spcBef>
            </a:pPr>
            <a:r>
              <a:rPr lang="en-US" sz="2400" b="1" dirty="0">
                <a:solidFill>
                  <a:srgbClr val="E8A116"/>
                </a:solidFill>
              </a:rPr>
              <a:t>STAP 02</a:t>
            </a:r>
          </a:p>
          <a:p>
            <a:pPr algn="l" rtl="0">
              <a:lnSpc>
                <a:spcPts val="2320"/>
              </a:lnSpc>
              <a:spcBef>
                <a:spcPts val="0"/>
              </a:spcBef>
            </a:pPr>
            <a:r>
              <a:rPr lang="en-US" sz="2200" dirty="0">
                <a:solidFill>
                  <a:srgbClr val="296B5F"/>
                </a:solidFill>
              </a:rPr>
              <a:t>Design &amp; Udvikling</a:t>
            </a:r>
          </a:p>
        </p:txBody>
      </p:sp>
      <p:sp>
        <p:nvSpPr>
          <p:cNvPr id="37" name="Text Placeholder 16">
            <a:extLst>
              <a:ext uri="{FF2B5EF4-FFF2-40B4-BE49-F238E27FC236}">
                <a16:creationId xmlns:a16="http://schemas.microsoft.com/office/drawing/2014/main" id="{000039BD-972F-6F56-A73C-DDA123B73BE8}"/>
              </a:ext>
            </a:extLst>
          </p:cNvPr>
          <p:cNvSpPr txBox="1">
            <a:spLocks/>
          </p:cNvSpPr>
          <p:nvPr/>
        </p:nvSpPr>
        <p:spPr>
          <a:xfrm>
            <a:off x="4804914" y="1677969"/>
            <a:ext cx="1976533" cy="78037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320"/>
              </a:lnSpc>
              <a:spcBef>
                <a:spcPts val="0"/>
              </a:spcBef>
            </a:pPr>
            <a:r>
              <a:rPr lang="en-US" sz="2400" b="1" dirty="0">
                <a:solidFill>
                  <a:srgbClr val="E8A116"/>
                </a:solidFill>
              </a:rPr>
              <a:t>STAP 04</a:t>
            </a:r>
          </a:p>
          <a:p>
            <a:pPr algn="l" rtl="0">
              <a:lnSpc>
                <a:spcPts val="2320"/>
              </a:lnSpc>
              <a:spcBef>
                <a:spcPts val="0"/>
              </a:spcBef>
            </a:pPr>
            <a:r>
              <a:rPr lang="en-US" sz="2200" dirty="0">
                <a:solidFill>
                  <a:srgbClr val="296B5F"/>
                </a:solidFill>
              </a:rPr>
              <a:t>Evaluering</a:t>
            </a:r>
          </a:p>
        </p:txBody>
      </p:sp>
      <p:sp>
        <p:nvSpPr>
          <p:cNvPr id="38" name="Text Placeholder 16">
            <a:extLst>
              <a:ext uri="{FF2B5EF4-FFF2-40B4-BE49-F238E27FC236}">
                <a16:creationId xmlns:a16="http://schemas.microsoft.com/office/drawing/2014/main" id="{CF6118DD-44F5-3D86-362C-155FFD466129}"/>
              </a:ext>
            </a:extLst>
          </p:cNvPr>
          <p:cNvSpPr txBox="1">
            <a:spLocks/>
          </p:cNvSpPr>
          <p:nvPr/>
        </p:nvSpPr>
        <p:spPr>
          <a:xfrm>
            <a:off x="4178081" y="4695283"/>
            <a:ext cx="2605525" cy="78037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320"/>
              </a:lnSpc>
              <a:spcBef>
                <a:spcPts val="0"/>
              </a:spcBef>
            </a:pPr>
            <a:r>
              <a:rPr lang="en-US" sz="2400" b="1" dirty="0">
                <a:solidFill>
                  <a:srgbClr val="E8A116"/>
                </a:solidFill>
              </a:rPr>
              <a:t>STAP 03</a:t>
            </a:r>
          </a:p>
          <a:p>
            <a:pPr algn="l" rtl="0">
              <a:lnSpc>
                <a:spcPts val="2320"/>
              </a:lnSpc>
              <a:spcBef>
                <a:spcPts val="0"/>
              </a:spcBef>
            </a:pPr>
            <a:r>
              <a:rPr lang="en-US" sz="2200" dirty="0">
                <a:solidFill>
                  <a:srgbClr val="296B5F"/>
                </a:solidFill>
              </a:rPr>
              <a:t>Implementering &amp; Levering</a:t>
            </a:r>
          </a:p>
        </p:txBody>
      </p:sp>
      <p:sp>
        <p:nvSpPr>
          <p:cNvPr id="39" name="Text Placeholder 16">
            <a:extLst>
              <a:ext uri="{FF2B5EF4-FFF2-40B4-BE49-F238E27FC236}">
                <a16:creationId xmlns:a16="http://schemas.microsoft.com/office/drawing/2014/main" id="{F96166E9-2221-E9AA-B2D8-494F294A09EA}"/>
              </a:ext>
            </a:extLst>
          </p:cNvPr>
          <p:cNvSpPr txBox="1">
            <a:spLocks/>
          </p:cNvSpPr>
          <p:nvPr/>
        </p:nvSpPr>
        <p:spPr>
          <a:xfrm>
            <a:off x="9021971" y="2510234"/>
            <a:ext cx="1061122" cy="78037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ts val="2320"/>
              </a:lnSpc>
              <a:spcBef>
                <a:spcPts val="0"/>
              </a:spcBef>
            </a:pPr>
            <a:r>
              <a:rPr lang="en-US" sz="3200" b="1" dirty="0">
                <a:solidFill>
                  <a:schemeClr val="bg1"/>
                </a:solidFill>
              </a:rPr>
              <a:t>01</a:t>
            </a:r>
            <a:endParaRPr lang="en-US" sz="3200" dirty="0">
              <a:solidFill>
                <a:schemeClr val="bg1"/>
              </a:solidFill>
            </a:endParaRPr>
          </a:p>
        </p:txBody>
      </p:sp>
      <p:sp>
        <p:nvSpPr>
          <p:cNvPr id="40" name="Text Placeholder 16">
            <a:extLst>
              <a:ext uri="{FF2B5EF4-FFF2-40B4-BE49-F238E27FC236}">
                <a16:creationId xmlns:a16="http://schemas.microsoft.com/office/drawing/2014/main" id="{70854CFC-5E8C-0A36-9A20-AE76821C23E4}"/>
              </a:ext>
            </a:extLst>
          </p:cNvPr>
          <p:cNvSpPr txBox="1">
            <a:spLocks/>
          </p:cNvSpPr>
          <p:nvPr/>
        </p:nvSpPr>
        <p:spPr>
          <a:xfrm>
            <a:off x="8904332" y="4579336"/>
            <a:ext cx="1061122" cy="78037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ts val="2320"/>
              </a:lnSpc>
              <a:spcBef>
                <a:spcPts val="0"/>
              </a:spcBef>
            </a:pPr>
            <a:r>
              <a:rPr lang="en-US" sz="3200" b="1" dirty="0">
                <a:solidFill>
                  <a:schemeClr val="bg1"/>
                </a:solidFill>
              </a:rPr>
              <a:t>02</a:t>
            </a:r>
            <a:endParaRPr lang="en-US" sz="3200" dirty="0">
              <a:solidFill>
                <a:schemeClr val="bg1"/>
              </a:solidFill>
            </a:endParaRPr>
          </a:p>
        </p:txBody>
      </p:sp>
      <p:sp>
        <p:nvSpPr>
          <p:cNvPr id="41" name="Text Placeholder 16">
            <a:extLst>
              <a:ext uri="{FF2B5EF4-FFF2-40B4-BE49-F238E27FC236}">
                <a16:creationId xmlns:a16="http://schemas.microsoft.com/office/drawing/2014/main" id="{4C69C422-7850-32C7-75E4-856CA0D04370}"/>
              </a:ext>
            </a:extLst>
          </p:cNvPr>
          <p:cNvSpPr txBox="1">
            <a:spLocks/>
          </p:cNvSpPr>
          <p:nvPr/>
        </p:nvSpPr>
        <p:spPr>
          <a:xfrm>
            <a:off x="6727486" y="4164126"/>
            <a:ext cx="1061122" cy="78037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ts val="2320"/>
              </a:lnSpc>
              <a:spcBef>
                <a:spcPts val="0"/>
              </a:spcBef>
            </a:pPr>
            <a:r>
              <a:rPr lang="en-US" sz="3200" b="1" dirty="0">
                <a:solidFill>
                  <a:schemeClr val="bg1"/>
                </a:solidFill>
              </a:rPr>
              <a:t>03</a:t>
            </a:r>
            <a:endParaRPr lang="en-US" sz="3200" dirty="0">
              <a:solidFill>
                <a:schemeClr val="bg1"/>
              </a:solidFill>
            </a:endParaRPr>
          </a:p>
        </p:txBody>
      </p:sp>
      <p:sp>
        <p:nvSpPr>
          <p:cNvPr id="42" name="Text Placeholder 16">
            <a:extLst>
              <a:ext uri="{FF2B5EF4-FFF2-40B4-BE49-F238E27FC236}">
                <a16:creationId xmlns:a16="http://schemas.microsoft.com/office/drawing/2014/main" id="{13C6D904-1F87-CB50-615F-6D62C7179966}"/>
              </a:ext>
            </a:extLst>
          </p:cNvPr>
          <p:cNvSpPr txBox="1">
            <a:spLocks/>
          </p:cNvSpPr>
          <p:nvPr/>
        </p:nvSpPr>
        <p:spPr>
          <a:xfrm>
            <a:off x="7038230" y="2271544"/>
            <a:ext cx="1061122" cy="78037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ts val="2320"/>
              </a:lnSpc>
              <a:spcBef>
                <a:spcPts val="0"/>
              </a:spcBef>
            </a:pPr>
            <a:r>
              <a:rPr lang="en-US" sz="3200" b="1" dirty="0">
                <a:solidFill>
                  <a:schemeClr val="bg1"/>
                </a:solidFill>
              </a:rPr>
              <a:t>04</a:t>
            </a:r>
            <a:endParaRPr lang="en-US" sz="3200" dirty="0">
              <a:solidFill>
                <a:schemeClr val="bg1"/>
              </a:solidFill>
            </a:endParaRPr>
          </a:p>
        </p:txBody>
      </p:sp>
    </p:spTree>
    <p:extLst>
      <p:ext uri="{BB962C8B-B14F-4D97-AF65-F5344CB8AC3E}">
        <p14:creationId xmlns:p14="http://schemas.microsoft.com/office/powerpoint/2010/main" val="1155495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719519" y="2322786"/>
            <a:ext cx="10867878" cy="3428836"/>
          </a:xfrm>
        </p:spPr>
        <p:txBody>
          <a:bodyPr/>
          <a:lstStyle/>
          <a:p>
            <a:pPr marL="457200" indent="-457200" algn="l" rtl="0">
              <a:lnSpc>
                <a:spcPts val="2440"/>
              </a:lnSpc>
              <a:spcBef>
                <a:spcPts val="0"/>
              </a:spcBef>
              <a:buClr>
                <a:srgbClr val="E8A116"/>
              </a:buClr>
              <a:buFont typeface="+mj-lt"/>
              <a:buAutoNum type="arabicPeriod"/>
            </a:pPr>
            <a:r>
              <a:rPr lang="en-US" sz="2200" b="1" dirty="0" err="1">
                <a:solidFill>
                  <a:srgbClr val="424242"/>
                </a:solidFill>
              </a:rPr>
              <a:t>Analysere</a:t>
            </a:r>
            <a:r>
              <a:rPr lang="en-US" sz="2200" b="1" dirty="0">
                <a:solidFill>
                  <a:srgbClr val="424242"/>
                </a:solidFill>
              </a:rPr>
              <a:t>behov:</a:t>
            </a:r>
            <a:r>
              <a:rPr lang="en-US" sz="2200" dirty="0">
                <a:solidFill>
                  <a:srgbClr val="424242"/>
                </a:solidFill>
              </a:rPr>
              <a:t>hvem træner vi og hvad er deres baggrund? Hvad er deres behov? Hvorfor er der brug for træning? Hvordan vil træningen blive udført? Hvem skal lave uddannelsen? Hvad er det overordnede mål? Hvad er målene og formålene med uddannelsen? Hvad er læringsudbyttet?</a:t>
            </a:r>
          </a:p>
          <a:p>
            <a:pPr marL="457200" indent="-457200" algn="l" rtl="0">
              <a:lnSpc>
                <a:spcPts val="2440"/>
              </a:lnSpc>
              <a:spcBef>
                <a:spcPts val="0"/>
              </a:spcBef>
              <a:buClr>
                <a:srgbClr val="E8A116"/>
              </a:buClr>
              <a:buFont typeface="+mj-lt"/>
              <a:buAutoNum type="arabicPeriod"/>
            </a:pPr>
            <a:endParaRPr lang="en-US" sz="2200" dirty="0">
              <a:solidFill>
                <a:srgbClr val="424242"/>
              </a:solidFill>
            </a:endParaRPr>
          </a:p>
          <a:p>
            <a:pPr marL="457200" indent="-457200" algn="l" rtl="0">
              <a:lnSpc>
                <a:spcPts val="2440"/>
              </a:lnSpc>
              <a:spcBef>
                <a:spcPts val="0"/>
              </a:spcBef>
              <a:buClr>
                <a:srgbClr val="E8A116"/>
              </a:buClr>
              <a:buFont typeface="+mj-lt"/>
              <a:buAutoNum type="arabicPeriod"/>
            </a:pPr>
            <a:r>
              <a:rPr lang="en-US" sz="2200" b="1" dirty="0">
                <a:solidFill>
                  <a:srgbClr val="424242"/>
                </a:solidFill>
              </a:rPr>
              <a:t>Design og udvikling:</a:t>
            </a:r>
            <a:r>
              <a:rPr lang="en-US" sz="2200" dirty="0">
                <a:solidFill>
                  <a:srgbClr val="424242"/>
                </a:solidFill>
              </a:rPr>
              <a:t>skabe detaljeret træningsindhold baseret på mål og målsætninger. Vil undervisningen blive leveret personligt eller online, en-til-en eller til en stor gruppe, eller som et selvstændigt selvlært modul? Skab er rammen for uddannelsespensum. Opret indholdet af hvert emne, læringsaktiviteter, manualer, uddelinger, præsentationer, workshops, praktiske ting</a:t>
            </a:r>
            <a:r>
              <a:rPr lang="en-US" sz="2200" dirty="0" err="1">
                <a:solidFill>
                  <a:srgbClr val="424242"/>
                </a:solidFill>
              </a:rPr>
              <a:t>etc</a:t>
            </a:r>
            <a:r>
              <a:rPr lang="en-US" sz="2200" dirty="0">
                <a:solidFill>
                  <a:srgbClr val="424242"/>
                </a:solidFill>
              </a:rPr>
              <a:t>baseret på læringsbehov. Derefter udarbejdes en leveringsplan. En pilotsession gennemføres for at sikre, at tidsplanen er korrekt og for at afhjælpe eventuelle problemer med leveringen.</a:t>
            </a:r>
            <a:endParaRPr lang="en-US" sz="2200" dirty="0"/>
          </a:p>
        </p:txBody>
      </p:sp>
      <p:sp>
        <p:nvSpPr>
          <p:cNvPr id="28" name="Freeform 27">
            <a:extLst>
              <a:ext uri="{FF2B5EF4-FFF2-40B4-BE49-F238E27FC236}">
                <a16:creationId xmlns:a16="http://schemas.microsoft.com/office/drawing/2014/main" id="{617E1F24-CEAA-FFFD-F23B-649A1FACB6BA}"/>
              </a:ext>
            </a:extLst>
          </p:cNvPr>
          <p:cNvSpPr/>
          <p:nvPr/>
        </p:nvSpPr>
        <p:spPr>
          <a:xfrm>
            <a:off x="482455" y="308377"/>
            <a:ext cx="4524260" cy="1605781"/>
          </a:xfrm>
          <a:custGeom>
            <a:avLst/>
            <a:gdLst>
              <a:gd name="connsiteX0" fmla="*/ 0 w 6642581"/>
              <a:gd name="connsiteY0" fmla="*/ 0 h 2570554"/>
              <a:gd name="connsiteX1" fmla="*/ 360681 w 6642581"/>
              <a:gd name="connsiteY1" fmla="*/ 0 h 2570554"/>
              <a:gd name="connsiteX2" fmla="*/ 1913270 w 6642581"/>
              <a:gd name="connsiteY2" fmla="*/ 0 h 2570554"/>
              <a:gd name="connsiteX3" fmla="*/ 2273951 w 6642581"/>
              <a:gd name="connsiteY3" fmla="*/ 0 h 2570554"/>
              <a:gd name="connsiteX4" fmla="*/ 4512374 w 6642581"/>
              <a:gd name="connsiteY4" fmla="*/ 0 h 2570554"/>
              <a:gd name="connsiteX5" fmla="*/ 4512375 w 6642581"/>
              <a:gd name="connsiteY5" fmla="*/ 0 h 2570554"/>
              <a:gd name="connsiteX6" fmla="*/ 4873055 w 6642581"/>
              <a:gd name="connsiteY6" fmla="*/ 0 h 2570554"/>
              <a:gd name="connsiteX7" fmla="*/ 4873056 w 6642581"/>
              <a:gd name="connsiteY7" fmla="*/ 0 h 2570554"/>
              <a:gd name="connsiteX8" fmla="*/ 5734821 w 6642581"/>
              <a:gd name="connsiteY8" fmla="*/ 0 h 2570554"/>
              <a:gd name="connsiteX9" fmla="*/ 6095502 w 6642581"/>
              <a:gd name="connsiteY9" fmla="*/ 0 h 2570554"/>
              <a:gd name="connsiteX10" fmla="*/ 6642581 w 6642581"/>
              <a:gd name="connsiteY10" fmla="*/ 497696 h 2570554"/>
              <a:gd name="connsiteX11" fmla="*/ 6642581 w 6642581"/>
              <a:gd name="connsiteY11" fmla="*/ 2570554 h 2570554"/>
              <a:gd name="connsiteX12" fmla="*/ 6281900 w 6642581"/>
              <a:gd name="connsiteY12" fmla="*/ 2570554 h 2570554"/>
              <a:gd name="connsiteX13" fmla="*/ 5420133 w 6642581"/>
              <a:gd name="connsiteY13" fmla="*/ 2570554 h 2570554"/>
              <a:gd name="connsiteX14" fmla="*/ 5059452 w 6642581"/>
              <a:gd name="connsiteY14" fmla="*/ 2570554 h 2570554"/>
              <a:gd name="connsiteX15" fmla="*/ 4299742 w 6642581"/>
              <a:gd name="connsiteY15" fmla="*/ 2570554 h 2570554"/>
              <a:gd name="connsiteX16" fmla="*/ 3939061 w 6642581"/>
              <a:gd name="connsiteY16" fmla="*/ 2570554 h 2570554"/>
              <a:gd name="connsiteX17" fmla="*/ 3506863 w 6642581"/>
              <a:gd name="connsiteY17" fmla="*/ 2570554 h 2570554"/>
              <a:gd name="connsiteX18" fmla="*/ 3146182 w 6642581"/>
              <a:gd name="connsiteY18" fmla="*/ 2570554 h 2570554"/>
              <a:gd name="connsiteX19" fmla="*/ 3077294 w 6642581"/>
              <a:gd name="connsiteY19" fmla="*/ 2570554 h 2570554"/>
              <a:gd name="connsiteX20" fmla="*/ 2716613 w 6642581"/>
              <a:gd name="connsiteY20" fmla="*/ 2570554 h 2570554"/>
              <a:gd name="connsiteX21" fmla="*/ 1164024 w 6642581"/>
              <a:gd name="connsiteY21" fmla="*/ 2570554 h 2570554"/>
              <a:gd name="connsiteX22" fmla="*/ 803343 w 6642581"/>
              <a:gd name="connsiteY22" fmla="*/ 2570554 h 2570554"/>
              <a:gd name="connsiteX23" fmla="*/ 0 w 6642581"/>
              <a:gd name="connsiteY23" fmla="*/ 1839727 h 257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42581" h="2570554">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w="3598"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17" name="Text Placeholder 16">
            <a:extLst>
              <a:ext uri="{FF2B5EF4-FFF2-40B4-BE49-F238E27FC236}">
                <a16:creationId xmlns:a16="http://schemas.microsoft.com/office/drawing/2014/main" id="{6E7EAE59-40A4-A5E3-9E2D-CDF7075942B7}"/>
              </a:ext>
            </a:extLst>
          </p:cNvPr>
          <p:cNvSpPr>
            <a:spLocks noGrp="1"/>
          </p:cNvSpPr>
          <p:nvPr>
            <p:ph type="body" sz="quarter" idx="16"/>
          </p:nvPr>
        </p:nvSpPr>
        <p:spPr>
          <a:xfrm>
            <a:off x="798381" y="761603"/>
            <a:ext cx="5816733" cy="803654"/>
          </a:xfrm>
        </p:spPr>
        <p:txBody>
          <a:bodyPr/>
          <a:lstStyle/>
          <a:p>
            <a:pPr algn="l" rtl="0"/>
            <a:r>
              <a:rPr lang="en-US" dirty="0">
                <a:solidFill>
                  <a:schemeClr val="bg1"/>
                </a:solidFill>
              </a:rPr>
              <a:t>3.2 Træningscyklussen</a:t>
            </a:r>
          </a:p>
          <a:p>
            <a:pPr algn="l" rtl="0"/>
            <a:endParaRPr lang="en-US" dirty="0"/>
          </a:p>
        </p:txBody>
      </p:sp>
      <p:cxnSp>
        <p:nvCxnSpPr>
          <p:cNvPr id="29" name="Straight Connector 28">
            <a:extLst>
              <a:ext uri="{FF2B5EF4-FFF2-40B4-BE49-F238E27FC236}">
                <a16:creationId xmlns:a16="http://schemas.microsoft.com/office/drawing/2014/main" id="{0E37B157-C3C6-09BA-3A94-501DFE2CE9B7}"/>
              </a:ext>
            </a:extLst>
          </p:cNvPr>
          <p:cNvCxnSpPr>
            <a:cxnSpLocks/>
          </p:cNvCxnSpPr>
          <p:nvPr/>
        </p:nvCxnSpPr>
        <p:spPr>
          <a:xfrm flipH="1">
            <a:off x="0" y="1421605"/>
            <a:ext cx="10008525"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2" name="Graphic 3">
            <a:extLst>
              <a:ext uri="{FF2B5EF4-FFF2-40B4-BE49-F238E27FC236}">
                <a16:creationId xmlns:a16="http://schemas.microsoft.com/office/drawing/2014/main" id="{046F3314-4C48-ECA8-25B5-E9D2BC1F619A}"/>
              </a:ext>
            </a:extLst>
          </p:cNvPr>
          <p:cNvGrpSpPr/>
          <p:nvPr/>
        </p:nvGrpSpPr>
        <p:grpSpPr>
          <a:xfrm>
            <a:off x="10239503" y="874941"/>
            <a:ext cx="959968" cy="957224"/>
            <a:chOff x="8711101" y="501407"/>
            <a:chExt cx="959968" cy="957224"/>
          </a:xfrm>
          <a:solidFill>
            <a:srgbClr val="296B5F"/>
          </a:solidFill>
        </p:grpSpPr>
        <p:sp>
          <p:nvSpPr>
            <p:cNvPr id="3" name="Freeform 2">
              <a:extLst>
                <a:ext uri="{FF2B5EF4-FFF2-40B4-BE49-F238E27FC236}">
                  <a16:creationId xmlns:a16="http://schemas.microsoft.com/office/drawing/2014/main" id="{AB7DD815-8D99-DCCA-9558-C787DE7F49E4}"/>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E8A116"/>
            </a:solidFill>
            <a:ln w="27426" cap="flat">
              <a:noFill/>
              <a:prstDash val="solid"/>
              <a:miter/>
            </a:ln>
          </p:spPr>
          <p:txBody>
            <a:bodyPr rtlCol="0" anchor="ctr"/>
            <a:lstStyle/>
            <a:p>
              <a:pPr algn="l" rtl="0"/>
              <a:endParaRPr lang="en-US"/>
            </a:p>
          </p:txBody>
        </p:sp>
        <p:grpSp>
          <p:nvGrpSpPr>
            <p:cNvPr id="4" name="Graphic 3">
              <a:extLst>
                <a:ext uri="{FF2B5EF4-FFF2-40B4-BE49-F238E27FC236}">
                  <a16:creationId xmlns:a16="http://schemas.microsoft.com/office/drawing/2014/main" id="{09EC1226-A282-625A-0A1C-7F1F87EC6F32}"/>
                </a:ext>
              </a:extLst>
            </p:cNvPr>
            <p:cNvGrpSpPr/>
            <p:nvPr/>
          </p:nvGrpSpPr>
          <p:grpSpPr>
            <a:xfrm>
              <a:off x="8711101" y="501407"/>
              <a:ext cx="959968" cy="957224"/>
              <a:chOff x="8711101" y="501407"/>
              <a:chExt cx="959968" cy="957224"/>
            </a:xfrm>
            <a:grpFill/>
          </p:grpSpPr>
          <p:sp>
            <p:nvSpPr>
              <p:cNvPr id="5" name="Freeform 4">
                <a:extLst>
                  <a:ext uri="{FF2B5EF4-FFF2-40B4-BE49-F238E27FC236}">
                    <a16:creationId xmlns:a16="http://schemas.microsoft.com/office/drawing/2014/main" id="{0F47CB9A-A793-DEFF-147F-762FEE894269}"/>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grpFill/>
              <a:ln w="27426" cap="flat">
                <a:noFill/>
                <a:prstDash val="solid"/>
                <a:miter/>
              </a:ln>
            </p:spPr>
            <p:txBody>
              <a:bodyPr rtlCol="0" anchor="ctr"/>
              <a:lstStyle/>
              <a:p>
                <a:pPr algn="l" rtl="0"/>
                <a:endParaRPr lang="en-US"/>
              </a:p>
            </p:txBody>
          </p:sp>
          <p:sp>
            <p:nvSpPr>
              <p:cNvPr id="6" name="Freeform 5">
                <a:extLst>
                  <a:ext uri="{FF2B5EF4-FFF2-40B4-BE49-F238E27FC236}">
                    <a16:creationId xmlns:a16="http://schemas.microsoft.com/office/drawing/2014/main" id="{A453E776-8378-F8F1-BF61-D807D1E292E6}"/>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grpFill/>
              <a:ln w="27426" cap="flat">
                <a:noFill/>
                <a:prstDash val="solid"/>
                <a:miter/>
              </a:ln>
            </p:spPr>
            <p:txBody>
              <a:bodyPr rtlCol="0" anchor="ctr"/>
              <a:lstStyle/>
              <a:p>
                <a:pPr algn="l" rtl="0"/>
                <a:endParaRPr lang="en-US"/>
              </a:p>
            </p:txBody>
          </p:sp>
          <p:sp>
            <p:nvSpPr>
              <p:cNvPr id="7" name="Freeform 6">
                <a:extLst>
                  <a:ext uri="{FF2B5EF4-FFF2-40B4-BE49-F238E27FC236}">
                    <a16:creationId xmlns:a16="http://schemas.microsoft.com/office/drawing/2014/main" id="{4FF94AD5-05B3-BCDA-3BED-14D3220BB627}"/>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grpFill/>
              <a:ln w="27426" cap="flat">
                <a:noFill/>
                <a:prstDash val="solid"/>
                <a:miter/>
              </a:ln>
            </p:spPr>
            <p:txBody>
              <a:bodyPr rtlCol="0" anchor="ctr"/>
              <a:lstStyle/>
              <a:p>
                <a:pPr algn="l" rtl="0"/>
                <a:endParaRPr lang="en-US"/>
              </a:p>
            </p:txBody>
          </p:sp>
          <p:sp>
            <p:nvSpPr>
              <p:cNvPr id="8" name="Freeform 7">
                <a:extLst>
                  <a:ext uri="{FF2B5EF4-FFF2-40B4-BE49-F238E27FC236}">
                    <a16:creationId xmlns:a16="http://schemas.microsoft.com/office/drawing/2014/main" id="{993EBEC0-40E5-F1D8-E121-9E746D02D958}"/>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grpFill/>
              <a:ln w="27426" cap="flat">
                <a:noFill/>
                <a:prstDash val="solid"/>
                <a:miter/>
              </a:ln>
            </p:spPr>
            <p:txBody>
              <a:bodyPr rtlCol="0" anchor="ctr"/>
              <a:lstStyle/>
              <a:p>
                <a:pPr algn="l" rtl="0"/>
                <a:endParaRPr lang="en-US"/>
              </a:p>
            </p:txBody>
          </p:sp>
          <p:sp>
            <p:nvSpPr>
              <p:cNvPr id="9" name="Freeform 8">
                <a:extLst>
                  <a:ext uri="{FF2B5EF4-FFF2-40B4-BE49-F238E27FC236}">
                    <a16:creationId xmlns:a16="http://schemas.microsoft.com/office/drawing/2014/main" id="{C62F9B38-1AC0-00D2-239A-0C5D4550D12F}"/>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grpFill/>
              <a:ln w="27426"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162A8717-BC15-FF4F-0C33-87A5B8C489FA}"/>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grpFill/>
              <a:ln w="27426"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9C0E89E4-A1D5-1BBE-4D11-D4A27FA57FEC}"/>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grpFill/>
              <a:ln w="27426"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CBF5C848-39F1-CC5C-6B25-9B71D4CCDCD6}"/>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grpFill/>
              <a:ln w="27426"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273AF456-E190-C528-DD12-824C2A986B30}"/>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grpFill/>
              <a:ln w="27426"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3F0613E9-B179-9F2F-0DE7-E31437C385C3}"/>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grp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207090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719519" y="2322786"/>
            <a:ext cx="10867878" cy="3428836"/>
          </a:xfrm>
        </p:spPr>
        <p:txBody>
          <a:bodyPr/>
          <a:lstStyle/>
          <a:p>
            <a:pPr marL="457200" indent="-457200" algn="l" rtl="0">
              <a:lnSpc>
                <a:spcPts val="2440"/>
              </a:lnSpc>
              <a:spcBef>
                <a:spcPts val="0"/>
              </a:spcBef>
              <a:buClr>
                <a:srgbClr val="E8A116"/>
              </a:buClr>
              <a:buFont typeface="+mj-lt"/>
              <a:buAutoNum type="arabicPeriod" startAt="3"/>
            </a:pPr>
            <a:r>
              <a:rPr lang="en-US" sz="2200" b="1" dirty="0">
                <a:solidFill>
                  <a:srgbClr val="424242"/>
                </a:solidFill>
              </a:rPr>
              <a:t>Aflevere:</a:t>
            </a:r>
            <a:r>
              <a:rPr lang="en-US" sz="2200" dirty="0">
                <a:solidFill>
                  <a:srgbClr val="424242"/>
                </a:solidFill>
              </a:rPr>
              <a:t>Under træningssessionen er det enormt vigtigt konstant at læse elevernes kropssprog for at se, om de er engagerede eller ej. Det er vigtigt at være fleksibel og træningen ikke virker, så brug en anden tilgang. Det er vigtigt at bruge en række læremidler til at levere et træningsforløb for at stimulere så mange af de fem sanser som muligt, som består af: syn, lugte, hørelse, berøring og smag. Det er også vigtigt at erkende, at alle har forskellige læringsstile og forskellige uddannelsesmæssige baggrunde og livserfaringer.</a:t>
            </a:r>
          </a:p>
          <a:p>
            <a:pPr marL="457200" indent="-457200" algn="l" rtl="0">
              <a:lnSpc>
                <a:spcPts val="2440"/>
              </a:lnSpc>
              <a:spcBef>
                <a:spcPts val="0"/>
              </a:spcBef>
              <a:buClr>
                <a:srgbClr val="E8A116"/>
              </a:buClr>
              <a:buFont typeface="+mj-lt"/>
              <a:buAutoNum type="arabicPeriod" startAt="3"/>
            </a:pPr>
            <a:endParaRPr lang="en-US" sz="2200" dirty="0">
              <a:solidFill>
                <a:srgbClr val="424242"/>
              </a:solidFill>
            </a:endParaRPr>
          </a:p>
          <a:p>
            <a:pPr marL="457200" indent="-457200" algn="l" rtl="0">
              <a:lnSpc>
                <a:spcPts val="2440"/>
              </a:lnSpc>
              <a:spcBef>
                <a:spcPts val="0"/>
              </a:spcBef>
              <a:buClr>
                <a:srgbClr val="E8A116"/>
              </a:buClr>
              <a:buFont typeface="+mj-lt"/>
              <a:buAutoNum type="arabicPeriod" startAt="3"/>
            </a:pPr>
            <a:r>
              <a:rPr lang="en-US" sz="2200" b="1" dirty="0">
                <a:solidFill>
                  <a:srgbClr val="424242"/>
                </a:solidFill>
              </a:rPr>
              <a:t>Vurdere:</a:t>
            </a:r>
            <a:r>
              <a:rPr lang="en-US" sz="2200" dirty="0">
                <a:solidFill>
                  <a:srgbClr val="424242"/>
                </a:solidFill>
              </a:rPr>
              <a:t>nåede uddannelsen målene? var træningen effektiv? Lærte praktikanterne? Kan de anvende læringen? Få feedback ved hjælp af kort før og efter undersøgelser/kommentarer. Multiple choice-spørgeskemaer, eksamener, observation kan bruges til at vurdere, om eleverne har lært.</a:t>
            </a:r>
          </a:p>
          <a:p>
            <a:pPr marL="457200" indent="-457200" algn="l" rtl="0">
              <a:lnSpc>
                <a:spcPts val="2440"/>
              </a:lnSpc>
              <a:spcBef>
                <a:spcPts val="0"/>
              </a:spcBef>
              <a:buClr>
                <a:srgbClr val="E8A116"/>
              </a:buClr>
              <a:buFont typeface="+mj-lt"/>
              <a:buAutoNum type="arabicPeriod" startAt="3"/>
            </a:pPr>
            <a:endParaRPr lang="en-US" sz="2200" dirty="0"/>
          </a:p>
        </p:txBody>
      </p:sp>
      <p:sp>
        <p:nvSpPr>
          <p:cNvPr id="28" name="Freeform 27">
            <a:extLst>
              <a:ext uri="{FF2B5EF4-FFF2-40B4-BE49-F238E27FC236}">
                <a16:creationId xmlns:a16="http://schemas.microsoft.com/office/drawing/2014/main" id="{617E1F24-CEAA-FFFD-F23B-649A1FACB6BA}"/>
              </a:ext>
            </a:extLst>
          </p:cNvPr>
          <p:cNvSpPr/>
          <p:nvPr/>
        </p:nvSpPr>
        <p:spPr>
          <a:xfrm>
            <a:off x="482456" y="308377"/>
            <a:ext cx="4479288" cy="1605781"/>
          </a:xfrm>
          <a:custGeom>
            <a:avLst/>
            <a:gdLst>
              <a:gd name="connsiteX0" fmla="*/ 0 w 6642581"/>
              <a:gd name="connsiteY0" fmla="*/ 0 h 2570554"/>
              <a:gd name="connsiteX1" fmla="*/ 360681 w 6642581"/>
              <a:gd name="connsiteY1" fmla="*/ 0 h 2570554"/>
              <a:gd name="connsiteX2" fmla="*/ 1913270 w 6642581"/>
              <a:gd name="connsiteY2" fmla="*/ 0 h 2570554"/>
              <a:gd name="connsiteX3" fmla="*/ 2273951 w 6642581"/>
              <a:gd name="connsiteY3" fmla="*/ 0 h 2570554"/>
              <a:gd name="connsiteX4" fmla="*/ 4512374 w 6642581"/>
              <a:gd name="connsiteY4" fmla="*/ 0 h 2570554"/>
              <a:gd name="connsiteX5" fmla="*/ 4512375 w 6642581"/>
              <a:gd name="connsiteY5" fmla="*/ 0 h 2570554"/>
              <a:gd name="connsiteX6" fmla="*/ 4873055 w 6642581"/>
              <a:gd name="connsiteY6" fmla="*/ 0 h 2570554"/>
              <a:gd name="connsiteX7" fmla="*/ 4873056 w 6642581"/>
              <a:gd name="connsiteY7" fmla="*/ 0 h 2570554"/>
              <a:gd name="connsiteX8" fmla="*/ 5734821 w 6642581"/>
              <a:gd name="connsiteY8" fmla="*/ 0 h 2570554"/>
              <a:gd name="connsiteX9" fmla="*/ 6095502 w 6642581"/>
              <a:gd name="connsiteY9" fmla="*/ 0 h 2570554"/>
              <a:gd name="connsiteX10" fmla="*/ 6642581 w 6642581"/>
              <a:gd name="connsiteY10" fmla="*/ 497696 h 2570554"/>
              <a:gd name="connsiteX11" fmla="*/ 6642581 w 6642581"/>
              <a:gd name="connsiteY11" fmla="*/ 2570554 h 2570554"/>
              <a:gd name="connsiteX12" fmla="*/ 6281900 w 6642581"/>
              <a:gd name="connsiteY12" fmla="*/ 2570554 h 2570554"/>
              <a:gd name="connsiteX13" fmla="*/ 5420133 w 6642581"/>
              <a:gd name="connsiteY13" fmla="*/ 2570554 h 2570554"/>
              <a:gd name="connsiteX14" fmla="*/ 5059452 w 6642581"/>
              <a:gd name="connsiteY14" fmla="*/ 2570554 h 2570554"/>
              <a:gd name="connsiteX15" fmla="*/ 4299742 w 6642581"/>
              <a:gd name="connsiteY15" fmla="*/ 2570554 h 2570554"/>
              <a:gd name="connsiteX16" fmla="*/ 3939061 w 6642581"/>
              <a:gd name="connsiteY16" fmla="*/ 2570554 h 2570554"/>
              <a:gd name="connsiteX17" fmla="*/ 3506863 w 6642581"/>
              <a:gd name="connsiteY17" fmla="*/ 2570554 h 2570554"/>
              <a:gd name="connsiteX18" fmla="*/ 3146182 w 6642581"/>
              <a:gd name="connsiteY18" fmla="*/ 2570554 h 2570554"/>
              <a:gd name="connsiteX19" fmla="*/ 3077294 w 6642581"/>
              <a:gd name="connsiteY19" fmla="*/ 2570554 h 2570554"/>
              <a:gd name="connsiteX20" fmla="*/ 2716613 w 6642581"/>
              <a:gd name="connsiteY20" fmla="*/ 2570554 h 2570554"/>
              <a:gd name="connsiteX21" fmla="*/ 1164024 w 6642581"/>
              <a:gd name="connsiteY21" fmla="*/ 2570554 h 2570554"/>
              <a:gd name="connsiteX22" fmla="*/ 803343 w 6642581"/>
              <a:gd name="connsiteY22" fmla="*/ 2570554 h 2570554"/>
              <a:gd name="connsiteX23" fmla="*/ 0 w 6642581"/>
              <a:gd name="connsiteY23" fmla="*/ 1839727 h 257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42581" h="2570554">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w="3598"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17" name="Text Placeholder 16">
            <a:extLst>
              <a:ext uri="{FF2B5EF4-FFF2-40B4-BE49-F238E27FC236}">
                <a16:creationId xmlns:a16="http://schemas.microsoft.com/office/drawing/2014/main" id="{6E7EAE59-40A4-A5E3-9E2D-CDF7075942B7}"/>
              </a:ext>
            </a:extLst>
          </p:cNvPr>
          <p:cNvSpPr>
            <a:spLocks noGrp="1"/>
          </p:cNvSpPr>
          <p:nvPr>
            <p:ph type="body" sz="quarter" idx="16"/>
          </p:nvPr>
        </p:nvSpPr>
        <p:spPr>
          <a:xfrm>
            <a:off x="798381" y="761603"/>
            <a:ext cx="5816733" cy="803654"/>
          </a:xfrm>
        </p:spPr>
        <p:txBody>
          <a:bodyPr/>
          <a:lstStyle/>
          <a:p>
            <a:pPr algn="l" rtl="0"/>
            <a:r>
              <a:rPr lang="en-US" dirty="0">
                <a:solidFill>
                  <a:schemeClr val="bg1"/>
                </a:solidFill>
              </a:rPr>
              <a:t>3.2 Træningscyklussen</a:t>
            </a:r>
          </a:p>
          <a:p>
            <a:pPr algn="l" rtl="0"/>
            <a:endParaRPr lang="en-US" dirty="0"/>
          </a:p>
        </p:txBody>
      </p:sp>
      <p:cxnSp>
        <p:nvCxnSpPr>
          <p:cNvPr id="29" name="Straight Connector 28">
            <a:extLst>
              <a:ext uri="{FF2B5EF4-FFF2-40B4-BE49-F238E27FC236}">
                <a16:creationId xmlns:a16="http://schemas.microsoft.com/office/drawing/2014/main" id="{0E37B157-C3C6-09BA-3A94-501DFE2CE9B7}"/>
              </a:ext>
            </a:extLst>
          </p:cNvPr>
          <p:cNvCxnSpPr>
            <a:cxnSpLocks/>
          </p:cNvCxnSpPr>
          <p:nvPr/>
        </p:nvCxnSpPr>
        <p:spPr>
          <a:xfrm flipH="1">
            <a:off x="0" y="1421605"/>
            <a:ext cx="10008525"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2" name="Graphic 3">
            <a:extLst>
              <a:ext uri="{FF2B5EF4-FFF2-40B4-BE49-F238E27FC236}">
                <a16:creationId xmlns:a16="http://schemas.microsoft.com/office/drawing/2014/main" id="{046F3314-4C48-ECA8-25B5-E9D2BC1F619A}"/>
              </a:ext>
            </a:extLst>
          </p:cNvPr>
          <p:cNvGrpSpPr/>
          <p:nvPr/>
        </p:nvGrpSpPr>
        <p:grpSpPr>
          <a:xfrm>
            <a:off x="10239503" y="874941"/>
            <a:ext cx="959968" cy="957224"/>
            <a:chOff x="8711101" y="501407"/>
            <a:chExt cx="959968" cy="957224"/>
          </a:xfrm>
          <a:solidFill>
            <a:srgbClr val="296B5F"/>
          </a:solidFill>
        </p:grpSpPr>
        <p:sp>
          <p:nvSpPr>
            <p:cNvPr id="3" name="Freeform 2">
              <a:extLst>
                <a:ext uri="{FF2B5EF4-FFF2-40B4-BE49-F238E27FC236}">
                  <a16:creationId xmlns:a16="http://schemas.microsoft.com/office/drawing/2014/main" id="{AB7DD815-8D99-DCCA-9558-C787DE7F49E4}"/>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E8A116"/>
            </a:solidFill>
            <a:ln w="27426" cap="flat">
              <a:noFill/>
              <a:prstDash val="solid"/>
              <a:miter/>
            </a:ln>
          </p:spPr>
          <p:txBody>
            <a:bodyPr rtlCol="0" anchor="ctr"/>
            <a:lstStyle/>
            <a:p>
              <a:pPr algn="l" rtl="0"/>
              <a:endParaRPr lang="en-US"/>
            </a:p>
          </p:txBody>
        </p:sp>
        <p:grpSp>
          <p:nvGrpSpPr>
            <p:cNvPr id="4" name="Graphic 3">
              <a:extLst>
                <a:ext uri="{FF2B5EF4-FFF2-40B4-BE49-F238E27FC236}">
                  <a16:creationId xmlns:a16="http://schemas.microsoft.com/office/drawing/2014/main" id="{09EC1226-A282-625A-0A1C-7F1F87EC6F32}"/>
                </a:ext>
              </a:extLst>
            </p:cNvPr>
            <p:cNvGrpSpPr/>
            <p:nvPr/>
          </p:nvGrpSpPr>
          <p:grpSpPr>
            <a:xfrm>
              <a:off x="8711101" y="501407"/>
              <a:ext cx="959968" cy="957224"/>
              <a:chOff x="8711101" y="501407"/>
              <a:chExt cx="959968" cy="957224"/>
            </a:xfrm>
            <a:grpFill/>
          </p:grpSpPr>
          <p:sp>
            <p:nvSpPr>
              <p:cNvPr id="5" name="Freeform 4">
                <a:extLst>
                  <a:ext uri="{FF2B5EF4-FFF2-40B4-BE49-F238E27FC236}">
                    <a16:creationId xmlns:a16="http://schemas.microsoft.com/office/drawing/2014/main" id="{0F47CB9A-A793-DEFF-147F-762FEE894269}"/>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grpFill/>
              <a:ln w="27426" cap="flat">
                <a:noFill/>
                <a:prstDash val="solid"/>
                <a:miter/>
              </a:ln>
            </p:spPr>
            <p:txBody>
              <a:bodyPr rtlCol="0" anchor="ctr"/>
              <a:lstStyle/>
              <a:p>
                <a:pPr algn="l" rtl="0"/>
                <a:endParaRPr lang="en-US"/>
              </a:p>
            </p:txBody>
          </p:sp>
          <p:sp>
            <p:nvSpPr>
              <p:cNvPr id="6" name="Freeform 5">
                <a:extLst>
                  <a:ext uri="{FF2B5EF4-FFF2-40B4-BE49-F238E27FC236}">
                    <a16:creationId xmlns:a16="http://schemas.microsoft.com/office/drawing/2014/main" id="{A453E776-8378-F8F1-BF61-D807D1E292E6}"/>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grpFill/>
              <a:ln w="27426" cap="flat">
                <a:noFill/>
                <a:prstDash val="solid"/>
                <a:miter/>
              </a:ln>
            </p:spPr>
            <p:txBody>
              <a:bodyPr rtlCol="0" anchor="ctr"/>
              <a:lstStyle/>
              <a:p>
                <a:pPr algn="l" rtl="0"/>
                <a:endParaRPr lang="en-US"/>
              </a:p>
            </p:txBody>
          </p:sp>
          <p:sp>
            <p:nvSpPr>
              <p:cNvPr id="7" name="Freeform 6">
                <a:extLst>
                  <a:ext uri="{FF2B5EF4-FFF2-40B4-BE49-F238E27FC236}">
                    <a16:creationId xmlns:a16="http://schemas.microsoft.com/office/drawing/2014/main" id="{4FF94AD5-05B3-BCDA-3BED-14D3220BB627}"/>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grpFill/>
              <a:ln w="27426" cap="flat">
                <a:noFill/>
                <a:prstDash val="solid"/>
                <a:miter/>
              </a:ln>
            </p:spPr>
            <p:txBody>
              <a:bodyPr rtlCol="0" anchor="ctr"/>
              <a:lstStyle/>
              <a:p>
                <a:pPr algn="l" rtl="0"/>
                <a:endParaRPr lang="en-US"/>
              </a:p>
            </p:txBody>
          </p:sp>
          <p:sp>
            <p:nvSpPr>
              <p:cNvPr id="8" name="Freeform 7">
                <a:extLst>
                  <a:ext uri="{FF2B5EF4-FFF2-40B4-BE49-F238E27FC236}">
                    <a16:creationId xmlns:a16="http://schemas.microsoft.com/office/drawing/2014/main" id="{993EBEC0-40E5-F1D8-E121-9E746D02D958}"/>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grpFill/>
              <a:ln w="27426" cap="flat">
                <a:noFill/>
                <a:prstDash val="solid"/>
                <a:miter/>
              </a:ln>
            </p:spPr>
            <p:txBody>
              <a:bodyPr rtlCol="0" anchor="ctr"/>
              <a:lstStyle/>
              <a:p>
                <a:pPr algn="l" rtl="0"/>
                <a:endParaRPr lang="en-US"/>
              </a:p>
            </p:txBody>
          </p:sp>
          <p:sp>
            <p:nvSpPr>
              <p:cNvPr id="9" name="Freeform 8">
                <a:extLst>
                  <a:ext uri="{FF2B5EF4-FFF2-40B4-BE49-F238E27FC236}">
                    <a16:creationId xmlns:a16="http://schemas.microsoft.com/office/drawing/2014/main" id="{C62F9B38-1AC0-00D2-239A-0C5D4550D12F}"/>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grpFill/>
              <a:ln w="27426"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162A8717-BC15-FF4F-0C33-87A5B8C489FA}"/>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grpFill/>
              <a:ln w="27426"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9C0E89E4-A1D5-1BBE-4D11-D4A27FA57FEC}"/>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grpFill/>
              <a:ln w="27426"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CBF5C848-39F1-CC5C-6B25-9B71D4CCDCD6}"/>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grpFill/>
              <a:ln w="27426"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273AF456-E190-C528-DD12-824C2A986B30}"/>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grpFill/>
              <a:ln w="27426"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3F0613E9-B179-9F2F-0DE7-E31437C385C3}"/>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grp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697026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254125" indent="-1254125" algn="l" rtl="0"/>
            <a:r>
              <a:rPr lang="en-IE" sz="1800" b="1" dirty="0"/>
              <a:t>Dyrke motion:</a:t>
            </a:r>
            <a:r>
              <a:rPr lang="en-IE" sz="1800" dirty="0"/>
              <a:t>Husk din mest foretrukne og mindst foretrukne lærer eller træner. Skriv ned, hvad du kunne lide mest ved deres undervisningsstile, og hvad du mindst kunne lide ved dem. Prøv at adoptere nogle af deres positive egenskaber i din træning!</a:t>
            </a:r>
          </a:p>
          <a:p>
            <a:pPr marL="1254125" indent="-1254125" algn="l" rtl="0"/>
            <a:r>
              <a:rPr lang="en-IE" sz="1800" b="1" dirty="0"/>
              <a:t>Websites:</a:t>
            </a:r>
            <a:r>
              <a:rPr lang="en-IE" sz="1800" dirty="0"/>
              <a:t>Træningscyklussen: en oversigt https://www.dummies.com/article/business-careers-money/business/human-resources/the-training-cycle-an-overview-142508/</a:t>
            </a:r>
          </a:p>
          <a:p>
            <a:pPr marL="1254125" indent="-1254125" algn="l" rtl="0"/>
            <a:r>
              <a:rPr lang="en-IE" sz="1800" b="1" dirty="0"/>
              <a:t>Youtube</a:t>
            </a:r>
            <a:r>
              <a:rPr lang="en-IE" sz="1800" dirty="0"/>
              <a:t>: Design af en effektiv træningsproces</a:t>
            </a:r>
            <a:r>
              <a:rPr lang="en-IE" sz="1800" dirty="0">
                <a:hlinkClick r:id="rId2"/>
              </a:rPr>
              <a:t>https://www.youtube.com/watch?v=4ivhLCdAP6U</a:t>
            </a:r>
            <a:r>
              <a:rPr lang="en-IE" sz="1800" dirty="0"/>
              <a:t>.</a:t>
            </a:r>
          </a:p>
          <a:p>
            <a:pPr marL="1254125" indent="-1254125" algn="l" rtl="0"/>
            <a:r>
              <a:rPr lang="en-IE" sz="1800" b="1" dirty="0"/>
              <a:t>Casestudie:</a:t>
            </a:r>
            <a:r>
              <a:rPr lang="en-IE" sz="1800" dirty="0"/>
              <a:t>Les Cinq</a:t>
            </a:r>
            <a:r>
              <a:rPr lang="en-IE" sz="1800" dirty="0" err="1"/>
              <a:t>Tiots</a:t>
            </a:r>
            <a:endParaRPr lang="pt-BR" sz="1800" dirty="0"/>
          </a:p>
          <a:p>
            <a:pPr marL="1254125" indent="-1254125" algn="l" rtl="0"/>
            <a:r>
              <a:rPr lang="en-IE" sz="1800" b="1" dirty="0"/>
              <a:t>Offentliggørelse</a:t>
            </a:r>
            <a:r>
              <a:rPr lang="en-IE" sz="1800" dirty="0"/>
              <a:t>: Roque, HC og Ramos, M., 2019. Betydningen af ​​kulturel træning i gæstfrihedssektoren. European Journal of Tourism, Hospitality and Recreation, 9(2), s.58-67.</a:t>
            </a:r>
          </a:p>
          <a:p>
            <a:pPr marL="1254125" indent="-1254125" algn="l" rtl="0"/>
            <a:r>
              <a:rPr lang="en-IE" sz="1800" dirty="0"/>
              <a:t>Blanchard, PN og JW Thacker (2003). Effektiv træning: systemer, strategier og praksis.</a:t>
            </a:r>
          </a:p>
          <a:p>
            <a:pPr marL="1254125" indent="-1254125" algn="l" rtl="0"/>
            <a:r>
              <a:rPr lang="en-IE" sz="1800" dirty="0"/>
              <a:t>Mennesker i nød. 2017. Vejledning om landbrugsuddannelser. Tilgængelig på https://</a:t>
            </a:r>
            <a:r>
              <a:rPr lang="en-IE" sz="1800" dirty="0" err="1"/>
              <a:t>resources.peopleinneed.net</a:t>
            </a:r>
            <a:r>
              <a:rPr lang="en-IE" sz="1800" dirty="0"/>
              <a:t>/documents/612-trainings-guideline-v4-final.pdf</a:t>
            </a:r>
          </a:p>
          <a:p>
            <a:pPr marL="1254125" indent="-1254125" algn="l" rtl="0">
              <a:lnSpc>
                <a:spcPct val="100000"/>
              </a:lnSpc>
              <a:spcBef>
                <a:spcPts val="400"/>
              </a:spcBef>
              <a:buClr>
                <a:srgbClr val="E8A116"/>
              </a:buClr>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915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2A538FA-A226-6EB5-267B-533FD9D88DB6}"/>
              </a:ext>
            </a:extLst>
          </p:cNvPr>
          <p:cNvPicPr>
            <a:picLocks noGrp="1" noChangeAspect="1"/>
          </p:cNvPicPr>
          <p:nvPr>
            <p:ph type="pic" sz="quarter" idx="42"/>
          </p:nvPr>
        </p:nvPicPr>
        <p:blipFill>
          <a:blip r:embed="rId2" cstate="email">
            <a:extLst>
              <a:ext uri="{28A0092B-C50C-407E-A947-70E740481C1C}">
                <a14:useLocalDpi xmlns:a14="http://schemas.microsoft.com/office/drawing/2010/main"/>
              </a:ext>
            </a:extLst>
          </a:blip>
          <a:srcRect l="3321" r="3321"/>
          <a:stretch>
            <a:fillRect/>
          </a:stretch>
        </p:blipFill>
        <p:spPr/>
      </p:pic>
      <p:sp>
        <p:nvSpPr>
          <p:cNvPr id="3" name="Freeform 2">
            <a:extLst>
              <a:ext uri="{FF2B5EF4-FFF2-40B4-BE49-F238E27FC236}">
                <a16:creationId xmlns:a16="http://schemas.microsoft.com/office/drawing/2014/main" id="{2B5F0BD6-D7E3-159A-9C41-7A65C65C2BF1}"/>
              </a:ext>
            </a:extLst>
          </p:cNvPr>
          <p:cNvSpPr/>
          <p:nvPr/>
        </p:nvSpPr>
        <p:spPr>
          <a:xfrm>
            <a:off x="0" y="2318090"/>
            <a:ext cx="54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E8A116"/>
          </a:solidFill>
          <a:ln w="24491" cap="flat">
            <a:solidFill>
              <a:srgbClr val="F1983D"/>
            </a:solidFill>
            <a:prstDash val="solid"/>
            <a:miter/>
          </a:ln>
        </p:spPr>
        <p:txBody>
          <a:bodyPr rtlCol="0" anchor="ctr"/>
          <a:lstStyle/>
          <a:p>
            <a:pPr algn="l" rtl="0"/>
            <a:endParaRPr lang="en-US"/>
          </a:p>
        </p:txBody>
      </p:sp>
      <p:sp>
        <p:nvSpPr>
          <p:cNvPr id="6" name="Text Placeholder 3">
            <a:extLst>
              <a:ext uri="{FF2B5EF4-FFF2-40B4-BE49-F238E27FC236}">
                <a16:creationId xmlns:a16="http://schemas.microsoft.com/office/drawing/2014/main" id="{EE46F285-036C-EAB3-8702-1E0F0C6347AC}"/>
              </a:ext>
            </a:extLst>
          </p:cNvPr>
          <p:cNvSpPr txBox="1">
            <a:spLocks/>
          </p:cNvSpPr>
          <p:nvPr/>
        </p:nvSpPr>
        <p:spPr>
          <a:xfrm>
            <a:off x="504501" y="2803631"/>
            <a:ext cx="4765355" cy="3066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4800" dirty="0">
                <a:solidFill>
                  <a:schemeClr val="bg1"/>
                </a:solidFill>
              </a:rPr>
              <a:t>Introduktion</a:t>
            </a:r>
          </a:p>
        </p:txBody>
      </p:sp>
      <p:sp>
        <p:nvSpPr>
          <p:cNvPr id="9" name="Text Placeholder 4">
            <a:extLst>
              <a:ext uri="{FF2B5EF4-FFF2-40B4-BE49-F238E27FC236}">
                <a16:creationId xmlns:a16="http://schemas.microsoft.com/office/drawing/2014/main" id="{FB9D3D78-55CA-C61E-0044-A48278C3E802}"/>
              </a:ext>
            </a:extLst>
          </p:cNvPr>
          <p:cNvSpPr txBox="1">
            <a:spLocks/>
          </p:cNvSpPr>
          <p:nvPr/>
        </p:nvSpPr>
        <p:spPr>
          <a:xfrm>
            <a:off x="3747431" y="987947"/>
            <a:ext cx="2066906" cy="582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13000" dirty="0">
                <a:solidFill>
                  <a:schemeClr val="bg1"/>
                </a:solidFill>
              </a:rPr>
              <a:t>01</a:t>
            </a:r>
          </a:p>
        </p:txBody>
      </p:sp>
    </p:spTree>
    <p:extLst>
      <p:ext uri="{BB962C8B-B14F-4D97-AF65-F5344CB8AC3E}">
        <p14:creationId xmlns:p14="http://schemas.microsoft.com/office/powerpoint/2010/main" val="169389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2988913" cy="803654"/>
          </a:xfrm>
        </p:spPr>
        <p:txBody>
          <a:bodyPr/>
          <a:lstStyle/>
          <a:p>
            <a:pPr algn="l" rtl="0"/>
            <a:r>
              <a:rPr lang="en-US" b="1" dirty="0">
                <a:solidFill>
                  <a:srgbClr val="E8A116"/>
                </a:solidFill>
              </a:rPr>
              <a:t>3.3 Karakteristika for voksne elever</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724628" y="306903"/>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43" name="Graphic 3">
            <a:extLst>
              <a:ext uri="{FF2B5EF4-FFF2-40B4-BE49-F238E27FC236}">
                <a16:creationId xmlns:a16="http://schemas.microsoft.com/office/drawing/2014/main" id="{2B53BE83-F059-F15B-DCD0-E4AF14761C3A}"/>
              </a:ext>
            </a:extLst>
          </p:cNvPr>
          <p:cNvGrpSpPr/>
          <p:nvPr/>
        </p:nvGrpSpPr>
        <p:grpSpPr>
          <a:xfrm>
            <a:off x="2733915" y="4805322"/>
            <a:ext cx="1073455" cy="1074802"/>
            <a:chOff x="6601914" y="3685068"/>
            <a:chExt cx="1090935" cy="1092304"/>
          </a:xfrm>
          <a:solidFill>
            <a:srgbClr val="296B5F"/>
          </a:solidFill>
        </p:grpSpPr>
        <p:sp>
          <p:nvSpPr>
            <p:cNvPr id="44" name="Freeform 43">
              <a:extLst>
                <a:ext uri="{FF2B5EF4-FFF2-40B4-BE49-F238E27FC236}">
                  <a16:creationId xmlns:a16="http://schemas.microsoft.com/office/drawing/2014/main" id="{C731375D-08D3-503E-AB3D-05A0DA685E6A}"/>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E8A116"/>
            </a:solidFill>
            <a:ln w="27426" cap="flat">
              <a:noFill/>
              <a:prstDash val="solid"/>
              <a:miter/>
            </a:ln>
          </p:spPr>
          <p:txBody>
            <a:bodyPr rtlCol="0" anchor="ctr"/>
            <a:lstStyle/>
            <a:p>
              <a:pPr algn="l" rtl="0"/>
              <a:endParaRPr lang="en-US"/>
            </a:p>
          </p:txBody>
        </p:sp>
        <p:sp>
          <p:nvSpPr>
            <p:cNvPr id="45" name="Freeform 44">
              <a:extLst>
                <a:ext uri="{FF2B5EF4-FFF2-40B4-BE49-F238E27FC236}">
                  <a16:creationId xmlns:a16="http://schemas.microsoft.com/office/drawing/2014/main" id="{C6E3B8D4-5758-91A0-B2B1-F1E0D022872E}"/>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E8A116"/>
            </a:solidFill>
            <a:ln w="27426" cap="flat">
              <a:noFill/>
              <a:prstDash val="solid"/>
              <a:miter/>
            </a:ln>
          </p:spPr>
          <p:txBody>
            <a:bodyPr rtlCol="0" anchor="ctr"/>
            <a:lstStyle/>
            <a:p>
              <a:pPr algn="l" rtl="0"/>
              <a:endParaRPr lang="en-US"/>
            </a:p>
          </p:txBody>
        </p:sp>
        <p:grpSp>
          <p:nvGrpSpPr>
            <p:cNvPr id="46" name="Graphic 3">
              <a:extLst>
                <a:ext uri="{FF2B5EF4-FFF2-40B4-BE49-F238E27FC236}">
                  <a16:creationId xmlns:a16="http://schemas.microsoft.com/office/drawing/2014/main" id="{926F50ED-AC4E-49A4-E74C-66EAEAF11196}"/>
                </a:ext>
              </a:extLst>
            </p:cNvPr>
            <p:cNvGrpSpPr/>
            <p:nvPr/>
          </p:nvGrpSpPr>
          <p:grpSpPr>
            <a:xfrm>
              <a:off x="6601914" y="3685068"/>
              <a:ext cx="1090935" cy="1092304"/>
              <a:chOff x="6601914" y="3685068"/>
              <a:chExt cx="1090935" cy="1092304"/>
            </a:xfrm>
            <a:grpFill/>
          </p:grpSpPr>
          <p:sp>
            <p:nvSpPr>
              <p:cNvPr id="47" name="Freeform 46">
                <a:extLst>
                  <a:ext uri="{FF2B5EF4-FFF2-40B4-BE49-F238E27FC236}">
                    <a16:creationId xmlns:a16="http://schemas.microsoft.com/office/drawing/2014/main" id="{B68AB357-CDDB-A3AE-CA14-D03D11197014}"/>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48" name="Freeform 47">
                <a:extLst>
                  <a:ext uri="{FF2B5EF4-FFF2-40B4-BE49-F238E27FC236}">
                    <a16:creationId xmlns:a16="http://schemas.microsoft.com/office/drawing/2014/main" id="{779405A1-B906-188D-3931-23936526B7B1}"/>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pPr algn="l" rtl="0"/>
                <a:endParaRPr lang="en-US"/>
              </a:p>
            </p:txBody>
          </p:sp>
          <p:grpSp>
            <p:nvGrpSpPr>
              <p:cNvPr id="49" name="Graphic 3">
                <a:extLst>
                  <a:ext uri="{FF2B5EF4-FFF2-40B4-BE49-F238E27FC236}">
                    <a16:creationId xmlns:a16="http://schemas.microsoft.com/office/drawing/2014/main" id="{53BE1551-110F-D193-0B44-9A283FFA2D8E}"/>
                  </a:ext>
                </a:extLst>
              </p:cNvPr>
              <p:cNvGrpSpPr/>
              <p:nvPr/>
            </p:nvGrpSpPr>
            <p:grpSpPr>
              <a:xfrm>
                <a:off x="6601914" y="3685068"/>
                <a:ext cx="1090935" cy="1092304"/>
                <a:chOff x="6601914" y="3685068"/>
                <a:chExt cx="1090935" cy="1092304"/>
              </a:xfrm>
              <a:grpFill/>
            </p:grpSpPr>
            <p:sp>
              <p:nvSpPr>
                <p:cNvPr id="70" name="Freeform 69">
                  <a:extLst>
                    <a:ext uri="{FF2B5EF4-FFF2-40B4-BE49-F238E27FC236}">
                      <a16:creationId xmlns:a16="http://schemas.microsoft.com/office/drawing/2014/main" id="{0CF2CBF5-2AF6-7A6D-1A3A-229BF915A6C1}"/>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71" name="Freeform 70">
                  <a:extLst>
                    <a:ext uri="{FF2B5EF4-FFF2-40B4-BE49-F238E27FC236}">
                      <a16:creationId xmlns:a16="http://schemas.microsoft.com/office/drawing/2014/main" id="{B688FCE2-A62B-9132-8846-F5AB89C66221}"/>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pPr algn="l" rtl="0"/>
                  <a:endParaRPr lang="en-US"/>
                </a:p>
              </p:txBody>
            </p:sp>
          </p:grpSp>
          <p:sp>
            <p:nvSpPr>
              <p:cNvPr id="50" name="Freeform 49">
                <a:extLst>
                  <a:ext uri="{FF2B5EF4-FFF2-40B4-BE49-F238E27FC236}">
                    <a16:creationId xmlns:a16="http://schemas.microsoft.com/office/drawing/2014/main" id="{72987E1D-AE7E-F678-77B2-68C55D8DC17B}"/>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pPr algn="l" rtl="0"/>
                <a:endParaRPr lang="en-US"/>
              </a:p>
            </p:txBody>
          </p:sp>
          <p:sp>
            <p:nvSpPr>
              <p:cNvPr id="51" name="Freeform 50">
                <a:extLst>
                  <a:ext uri="{FF2B5EF4-FFF2-40B4-BE49-F238E27FC236}">
                    <a16:creationId xmlns:a16="http://schemas.microsoft.com/office/drawing/2014/main" id="{24DC37BA-5DFF-C420-D2B2-E288F2E4EF6E}"/>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2" name="Freeform 51">
                <a:extLst>
                  <a:ext uri="{FF2B5EF4-FFF2-40B4-BE49-F238E27FC236}">
                    <a16:creationId xmlns:a16="http://schemas.microsoft.com/office/drawing/2014/main" id="{37DED313-29F1-6DD2-0506-C476B17E523B}"/>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3" name="Freeform 52">
                <a:extLst>
                  <a:ext uri="{FF2B5EF4-FFF2-40B4-BE49-F238E27FC236}">
                    <a16:creationId xmlns:a16="http://schemas.microsoft.com/office/drawing/2014/main" id="{38A363DC-4CC7-5BBA-2D35-1D142785744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4" name="Freeform 53">
                <a:extLst>
                  <a:ext uri="{FF2B5EF4-FFF2-40B4-BE49-F238E27FC236}">
                    <a16:creationId xmlns:a16="http://schemas.microsoft.com/office/drawing/2014/main" id="{BA86D9A4-FCB1-6290-3FB1-908410F23A4A}"/>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5" name="Freeform 54">
                <a:extLst>
                  <a:ext uri="{FF2B5EF4-FFF2-40B4-BE49-F238E27FC236}">
                    <a16:creationId xmlns:a16="http://schemas.microsoft.com/office/drawing/2014/main" id="{C0CD5131-0F74-2553-D90C-947B5CB30965}"/>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6" name="Freeform 55">
                <a:extLst>
                  <a:ext uri="{FF2B5EF4-FFF2-40B4-BE49-F238E27FC236}">
                    <a16:creationId xmlns:a16="http://schemas.microsoft.com/office/drawing/2014/main" id="{A9A2DA76-2F39-1A6B-4A7F-DB6A49A1E837}"/>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57" name="Freeform 56">
                <a:extLst>
                  <a:ext uri="{FF2B5EF4-FFF2-40B4-BE49-F238E27FC236}">
                    <a16:creationId xmlns:a16="http://schemas.microsoft.com/office/drawing/2014/main" id="{54384D0B-C730-4AC2-4547-681D8D4E59A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58" name="Freeform 57">
                <a:extLst>
                  <a:ext uri="{FF2B5EF4-FFF2-40B4-BE49-F238E27FC236}">
                    <a16:creationId xmlns:a16="http://schemas.microsoft.com/office/drawing/2014/main" id="{E5E9F989-44ED-7E7D-DEB0-AEAFAE5A9611}"/>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59" name="Freeform 58">
                <a:extLst>
                  <a:ext uri="{FF2B5EF4-FFF2-40B4-BE49-F238E27FC236}">
                    <a16:creationId xmlns:a16="http://schemas.microsoft.com/office/drawing/2014/main" id="{F07CEC90-7D13-2FC3-DC82-1F9CBAC31DD0}"/>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60" name="Freeform 59">
                <a:extLst>
                  <a:ext uri="{FF2B5EF4-FFF2-40B4-BE49-F238E27FC236}">
                    <a16:creationId xmlns:a16="http://schemas.microsoft.com/office/drawing/2014/main" id="{1A9F5AC8-0A8B-DD74-F073-16450CF29EBA}"/>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61" name="Freeform 60">
                <a:extLst>
                  <a:ext uri="{FF2B5EF4-FFF2-40B4-BE49-F238E27FC236}">
                    <a16:creationId xmlns:a16="http://schemas.microsoft.com/office/drawing/2014/main" id="{BA3110D8-E06B-94A5-6F29-6FCAD46CCB80}"/>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pPr algn="l" rtl="0"/>
                <a:endParaRPr lang="en-US"/>
              </a:p>
            </p:txBody>
          </p:sp>
          <p:sp>
            <p:nvSpPr>
              <p:cNvPr id="62" name="Freeform 61">
                <a:extLst>
                  <a:ext uri="{FF2B5EF4-FFF2-40B4-BE49-F238E27FC236}">
                    <a16:creationId xmlns:a16="http://schemas.microsoft.com/office/drawing/2014/main" id="{47F9B4F9-FE74-EDBE-4E5B-AC0F5CB92A9A}"/>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63" name="Freeform 62">
                <a:extLst>
                  <a:ext uri="{FF2B5EF4-FFF2-40B4-BE49-F238E27FC236}">
                    <a16:creationId xmlns:a16="http://schemas.microsoft.com/office/drawing/2014/main" id="{20C3E110-BFBD-1926-099C-4E6141808688}"/>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64" name="Freeform 63">
                <a:extLst>
                  <a:ext uri="{FF2B5EF4-FFF2-40B4-BE49-F238E27FC236}">
                    <a16:creationId xmlns:a16="http://schemas.microsoft.com/office/drawing/2014/main" id="{8011FBC0-409E-2B69-DF37-F64FD42C6FFB}"/>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pPr algn="l" rtl="0"/>
                <a:endParaRPr lang="en-US"/>
              </a:p>
            </p:txBody>
          </p:sp>
          <p:sp>
            <p:nvSpPr>
              <p:cNvPr id="65" name="Freeform 64">
                <a:extLst>
                  <a:ext uri="{FF2B5EF4-FFF2-40B4-BE49-F238E27FC236}">
                    <a16:creationId xmlns:a16="http://schemas.microsoft.com/office/drawing/2014/main" id="{6E7BFF52-A855-569B-89D3-71C5B7A89216}"/>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pPr algn="l" rtl="0"/>
                <a:endParaRPr lang="en-US"/>
              </a:p>
            </p:txBody>
          </p:sp>
          <p:sp>
            <p:nvSpPr>
              <p:cNvPr id="66" name="Freeform 65">
                <a:extLst>
                  <a:ext uri="{FF2B5EF4-FFF2-40B4-BE49-F238E27FC236}">
                    <a16:creationId xmlns:a16="http://schemas.microsoft.com/office/drawing/2014/main" id="{EF40BB45-8C0C-D03F-96FA-01D1104F6D9B}"/>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pPr algn="l" rtl="0"/>
                <a:endParaRPr lang="en-US"/>
              </a:p>
            </p:txBody>
          </p:sp>
          <p:sp>
            <p:nvSpPr>
              <p:cNvPr id="67" name="Freeform 66">
                <a:extLst>
                  <a:ext uri="{FF2B5EF4-FFF2-40B4-BE49-F238E27FC236}">
                    <a16:creationId xmlns:a16="http://schemas.microsoft.com/office/drawing/2014/main" id="{A6571058-59BF-CE85-B98B-E960F50D538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68" name="Freeform 67">
                <a:extLst>
                  <a:ext uri="{FF2B5EF4-FFF2-40B4-BE49-F238E27FC236}">
                    <a16:creationId xmlns:a16="http://schemas.microsoft.com/office/drawing/2014/main" id="{CAA95B17-5539-13EF-33FC-701E500F3B8B}"/>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69" name="Freeform 68">
                <a:extLst>
                  <a:ext uri="{FF2B5EF4-FFF2-40B4-BE49-F238E27FC236}">
                    <a16:creationId xmlns:a16="http://schemas.microsoft.com/office/drawing/2014/main" id="{7F92A114-C392-8F33-0D8D-C60D5B741301}"/>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grpSp>
      </p:gr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l="22493" r="24115"/>
          <a:stretch/>
        </p:blipFill>
        <p:spPr>
          <a:xfrm rot="485490">
            <a:off x="6044338" y="415392"/>
            <a:ext cx="2975676" cy="5573221"/>
          </a:xfrm>
          <a:prstGeom prst="roundRect">
            <a:avLst/>
          </a:prstGeom>
        </p:spPr>
      </p:pic>
      <p:pic>
        <p:nvPicPr>
          <p:cNvPr id="36" name="Google Shape;533;p13"/>
          <p:cNvPicPr preferRelativeResize="0">
            <a:picLocks/>
          </p:cNvPicPr>
          <p:nvPr/>
        </p:nvPicPr>
        <p:blipFill rotWithShape="1">
          <a:blip r:embed="rId3" cstate="email">
            <a:alphaModFix/>
            <a:extLst>
              <a:ext uri="{28A0092B-C50C-407E-A947-70E740481C1C}">
                <a14:useLocalDpi xmlns:a14="http://schemas.microsoft.com/office/drawing/2010/main"/>
              </a:ext>
            </a:extLst>
          </a:blip>
          <a:srcRect l="43369" t="2940" r="22988" b="7470"/>
          <a:stretch/>
        </p:blipFill>
        <p:spPr>
          <a:xfrm rot="523525">
            <a:off x="6325611" y="1079638"/>
            <a:ext cx="2444127" cy="4336988"/>
          </a:xfrm>
          <a:prstGeom prst="rect">
            <a:avLst/>
          </a:prstGeom>
          <a:solidFill>
            <a:srgbClr val="D8D8D8"/>
          </a:solidFill>
          <a:ln>
            <a:solidFill>
              <a:schemeClr val="bg2">
                <a:lumMod val="65000"/>
              </a:schemeClr>
            </a:solidFill>
          </a:ln>
        </p:spPr>
      </p:pic>
    </p:spTree>
    <p:extLst>
      <p:ext uri="{BB962C8B-B14F-4D97-AF65-F5344CB8AC3E}">
        <p14:creationId xmlns:p14="http://schemas.microsoft.com/office/powerpoint/2010/main" val="530713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832335" y="763789"/>
            <a:ext cx="7904099" cy="5134019"/>
          </a:xfrm>
        </p:spPr>
        <p:txBody>
          <a:bodyPr/>
          <a:lstStyle/>
          <a:p>
            <a:pPr marL="0" indent="0" algn="l" rtl="0">
              <a:lnSpc>
                <a:spcPts val="2440"/>
              </a:lnSpc>
              <a:spcBef>
                <a:spcPts val="0"/>
              </a:spcBef>
              <a:buClr>
                <a:srgbClr val="E8A116"/>
              </a:buClr>
            </a:pPr>
            <a:r>
              <a:rPr lang="en-IE" sz="2200" b="1" dirty="0">
                <a:solidFill>
                  <a:srgbClr val="454545"/>
                </a:solidFill>
              </a:rPr>
              <a:t>Andragogi</a:t>
            </a:r>
            <a:r>
              <a:rPr lang="en-IE" sz="2200" dirty="0">
                <a:solidFill>
                  <a:srgbClr val="454545"/>
                </a:solidFill>
              </a:rPr>
              <a:t>er praksis med at undervise voksne.</a:t>
            </a:r>
            <a:r>
              <a:rPr lang="en-IE" sz="2200" b="1" dirty="0">
                <a:solidFill>
                  <a:srgbClr val="E8A116"/>
                </a:solidFill>
              </a:rPr>
              <a:t>Voksne er:</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Uafhængig</a:t>
            </a:r>
            <a:r>
              <a:rPr lang="en-IE" sz="2200" dirty="0">
                <a:solidFill>
                  <a:srgbClr val="454545"/>
                </a:solidFill>
              </a:rPr>
              <a:t>og ønske om at være selvstyret og styrket i deres læring. Voksenuddannelse og træning kan være nøglen til at byde folk velkommen og integrere.</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Selvstyret</a:t>
            </a:r>
            <a:r>
              <a:rPr lang="en-IE" sz="2200" dirty="0">
                <a:solidFill>
                  <a:srgbClr val="454545"/>
                </a:solidFill>
              </a:rPr>
              <a:t>: Voksne er selvmotiverede og kan stole på tidligere erfaringer til at løse komplekse problemer. De skal være frie til at lede sig selv. Det er vigtigt, at de har kontrol over deres læring og kan blive vejledt af deres træner.</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Praktisk og resultatorienteret</a:t>
            </a:r>
            <a:r>
              <a:rPr lang="en-IE" sz="2200" dirty="0">
                <a:solidFill>
                  <a:srgbClr val="454545"/>
                </a:solidFill>
              </a:rPr>
              <a:t>: Voksne praktikanter er som regel praktiske, har brug for relevans og har kun brug for information, der er umiddelbart anvendelig til deres behov. Derfor bør mindre teori og mere praktisk viden ved hjælp af opgaver og praktiske bruges til at forbedre deres færdigheder.</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Modstandsdygtig over for forandring</a:t>
            </a:r>
            <a:r>
              <a:rPr lang="en-IE" sz="2200" dirty="0">
                <a:solidFill>
                  <a:srgbClr val="454545"/>
                </a:solidFill>
              </a:rPr>
              <a:t>: Voksne er ofte mindre åbensindede sammenlignet med børn og kan blive hængende i deres veje. Det er vigtigt at forklare "hvorfor" ting bliver gjort på en bestemt måde.</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2988913" cy="803654"/>
          </a:xfrm>
        </p:spPr>
        <p:txBody>
          <a:bodyPr/>
          <a:lstStyle/>
          <a:p>
            <a:pPr algn="l" rtl="0"/>
            <a:r>
              <a:rPr lang="en-US" b="1" dirty="0">
                <a:solidFill>
                  <a:srgbClr val="E8A116"/>
                </a:solidFill>
              </a:rPr>
              <a:t>3.3 Karakteristika for voksne elever</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724628" y="306903"/>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43" name="Graphic 3">
            <a:extLst>
              <a:ext uri="{FF2B5EF4-FFF2-40B4-BE49-F238E27FC236}">
                <a16:creationId xmlns:a16="http://schemas.microsoft.com/office/drawing/2014/main" id="{2B53BE83-F059-F15B-DCD0-E4AF14761C3A}"/>
              </a:ext>
            </a:extLst>
          </p:cNvPr>
          <p:cNvGrpSpPr/>
          <p:nvPr/>
        </p:nvGrpSpPr>
        <p:grpSpPr>
          <a:xfrm>
            <a:off x="2733915" y="4805322"/>
            <a:ext cx="1073455" cy="1074802"/>
            <a:chOff x="6601914" y="3685068"/>
            <a:chExt cx="1090935" cy="1092304"/>
          </a:xfrm>
          <a:solidFill>
            <a:srgbClr val="296B5F"/>
          </a:solidFill>
        </p:grpSpPr>
        <p:sp>
          <p:nvSpPr>
            <p:cNvPr id="44" name="Freeform 43">
              <a:extLst>
                <a:ext uri="{FF2B5EF4-FFF2-40B4-BE49-F238E27FC236}">
                  <a16:creationId xmlns:a16="http://schemas.microsoft.com/office/drawing/2014/main" id="{C731375D-08D3-503E-AB3D-05A0DA685E6A}"/>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E8A116"/>
            </a:solidFill>
            <a:ln w="27426" cap="flat">
              <a:noFill/>
              <a:prstDash val="solid"/>
              <a:miter/>
            </a:ln>
          </p:spPr>
          <p:txBody>
            <a:bodyPr rtlCol="0" anchor="ctr"/>
            <a:lstStyle/>
            <a:p>
              <a:pPr algn="l" rtl="0"/>
              <a:endParaRPr lang="en-US"/>
            </a:p>
          </p:txBody>
        </p:sp>
        <p:sp>
          <p:nvSpPr>
            <p:cNvPr id="45" name="Freeform 44">
              <a:extLst>
                <a:ext uri="{FF2B5EF4-FFF2-40B4-BE49-F238E27FC236}">
                  <a16:creationId xmlns:a16="http://schemas.microsoft.com/office/drawing/2014/main" id="{C6E3B8D4-5758-91A0-B2B1-F1E0D022872E}"/>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E8A116"/>
            </a:solidFill>
            <a:ln w="27426" cap="flat">
              <a:noFill/>
              <a:prstDash val="solid"/>
              <a:miter/>
            </a:ln>
          </p:spPr>
          <p:txBody>
            <a:bodyPr rtlCol="0" anchor="ctr"/>
            <a:lstStyle/>
            <a:p>
              <a:pPr algn="l" rtl="0"/>
              <a:endParaRPr lang="en-US"/>
            </a:p>
          </p:txBody>
        </p:sp>
        <p:grpSp>
          <p:nvGrpSpPr>
            <p:cNvPr id="46" name="Graphic 3">
              <a:extLst>
                <a:ext uri="{FF2B5EF4-FFF2-40B4-BE49-F238E27FC236}">
                  <a16:creationId xmlns:a16="http://schemas.microsoft.com/office/drawing/2014/main" id="{926F50ED-AC4E-49A4-E74C-66EAEAF11196}"/>
                </a:ext>
              </a:extLst>
            </p:cNvPr>
            <p:cNvGrpSpPr/>
            <p:nvPr/>
          </p:nvGrpSpPr>
          <p:grpSpPr>
            <a:xfrm>
              <a:off x="6601914" y="3685068"/>
              <a:ext cx="1090935" cy="1092304"/>
              <a:chOff x="6601914" y="3685068"/>
              <a:chExt cx="1090935" cy="1092304"/>
            </a:xfrm>
            <a:grpFill/>
          </p:grpSpPr>
          <p:sp>
            <p:nvSpPr>
              <p:cNvPr id="47" name="Freeform 46">
                <a:extLst>
                  <a:ext uri="{FF2B5EF4-FFF2-40B4-BE49-F238E27FC236}">
                    <a16:creationId xmlns:a16="http://schemas.microsoft.com/office/drawing/2014/main" id="{B68AB357-CDDB-A3AE-CA14-D03D11197014}"/>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48" name="Freeform 47">
                <a:extLst>
                  <a:ext uri="{FF2B5EF4-FFF2-40B4-BE49-F238E27FC236}">
                    <a16:creationId xmlns:a16="http://schemas.microsoft.com/office/drawing/2014/main" id="{779405A1-B906-188D-3931-23936526B7B1}"/>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pPr algn="l" rtl="0"/>
                <a:endParaRPr lang="en-US"/>
              </a:p>
            </p:txBody>
          </p:sp>
          <p:grpSp>
            <p:nvGrpSpPr>
              <p:cNvPr id="49" name="Graphic 3">
                <a:extLst>
                  <a:ext uri="{FF2B5EF4-FFF2-40B4-BE49-F238E27FC236}">
                    <a16:creationId xmlns:a16="http://schemas.microsoft.com/office/drawing/2014/main" id="{53BE1551-110F-D193-0B44-9A283FFA2D8E}"/>
                  </a:ext>
                </a:extLst>
              </p:cNvPr>
              <p:cNvGrpSpPr/>
              <p:nvPr/>
            </p:nvGrpSpPr>
            <p:grpSpPr>
              <a:xfrm>
                <a:off x="6601914" y="3685068"/>
                <a:ext cx="1090935" cy="1092304"/>
                <a:chOff x="6601914" y="3685068"/>
                <a:chExt cx="1090935" cy="1092304"/>
              </a:xfrm>
              <a:grpFill/>
            </p:grpSpPr>
            <p:sp>
              <p:nvSpPr>
                <p:cNvPr id="70" name="Freeform 69">
                  <a:extLst>
                    <a:ext uri="{FF2B5EF4-FFF2-40B4-BE49-F238E27FC236}">
                      <a16:creationId xmlns:a16="http://schemas.microsoft.com/office/drawing/2014/main" id="{0CF2CBF5-2AF6-7A6D-1A3A-229BF915A6C1}"/>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71" name="Freeform 70">
                  <a:extLst>
                    <a:ext uri="{FF2B5EF4-FFF2-40B4-BE49-F238E27FC236}">
                      <a16:creationId xmlns:a16="http://schemas.microsoft.com/office/drawing/2014/main" id="{B688FCE2-A62B-9132-8846-F5AB89C66221}"/>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pPr algn="l" rtl="0"/>
                  <a:endParaRPr lang="en-US"/>
                </a:p>
              </p:txBody>
            </p:sp>
          </p:grpSp>
          <p:sp>
            <p:nvSpPr>
              <p:cNvPr id="50" name="Freeform 49">
                <a:extLst>
                  <a:ext uri="{FF2B5EF4-FFF2-40B4-BE49-F238E27FC236}">
                    <a16:creationId xmlns:a16="http://schemas.microsoft.com/office/drawing/2014/main" id="{72987E1D-AE7E-F678-77B2-68C55D8DC17B}"/>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pPr algn="l" rtl="0"/>
                <a:endParaRPr lang="en-US"/>
              </a:p>
            </p:txBody>
          </p:sp>
          <p:sp>
            <p:nvSpPr>
              <p:cNvPr id="51" name="Freeform 50">
                <a:extLst>
                  <a:ext uri="{FF2B5EF4-FFF2-40B4-BE49-F238E27FC236}">
                    <a16:creationId xmlns:a16="http://schemas.microsoft.com/office/drawing/2014/main" id="{24DC37BA-5DFF-C420-D2B2-E288F2E4EF6E}"/>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2" name="Freeform 51">
                <a:extLst>
                  <a:ext uri="{FF2B5EF4-FFF2-40B4-BE49-F238E27FC236}">
                    <a16:creationId xmlns:a16="http://schemas.microsoft.com/office/drawing/2014/main" id="{37DED313-29F1-6DD2-0506-C476B17E523B}"/>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3" name="Freeform 52">
                <a:extLst>
                  <a:ext uri="{FF2B5EF4-FFF2-40B4-BE49-F238E27FC236}">
                    <a16:creationId xmlns:a16="http://schemas.microsoft.com/office/drawing/2014/main" id="{38A363DC-4CC7-5BBA-2D35-1D142785744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4" name="Freeform 53">
                <a:extLst>
                  <a:ext uri="{FF2B5EF4-FFF2-40B4-BE49-F238E27FC236}">
                    <a16:creationId xmlns:a16="http://schemas.microsoft.com/office/drawing/2014/main" id="{BA86D9A4-FCB1-6290-3FB1-908410F23A4A}"/>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5" name="Freeform 54">
                <a:extLst>
                  <a:ext uri="{FF2B5EF4-FFF2-40B4-BE49-F238E27FC236}">
                    <a16:creationId xmlns:a16="http://schemas.microsoft.com/office/drawing/2014/main" id="{C0CD5131-0F74-2553-D90C-947B5CB30965}"/>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6" name="Freeform 55">
                <a:extLst>
                  <a:ext uri="{FF2B5EF4-FFF2-40B4-BE49-F238E27FC236}">
                    <a16:creationId xmlns:a16="http://schemas.microsoft.com/office/drawing/2014/main" id="{A9A2DA76-2F39-1A6B-4A7F-DB6A49A1E837}"/>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57" name="Freeform 56">
                <a:extLst>
                  <a:ext uri="{FF2B5EF4-FFF2-40B4-BE49-F238E27FC236}">
                    <a16:creationId xmlns:a16="http://schemas.microsoft.com/office/drawing/2014/main" id="{54384D0B-C730-4AC2-4547-681D8D4E59A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58" name="Freeform 57">
                <a:extLst>
                  <a:ext uri="{FF2B5EF4-FFF2-40B4-BE49-F238E27FC236}">
                    <a16:creationId xmlns:a16="http://schemas.microsoft.com/office/drawing/2014/main" id="{E5E9F989-44ED-7E7D-DEB0-AEAFAE5A9611}"/>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59" name="Freeform 58">
                <a:extLst>
                  <a:ext uri="{FF2B5EF4-FFF2-40B4-BE49-F238E27FC236}">
                    <a16:creationId xmlns:a16="http://schemas.microsoft.com/office/drawing/2014/main" id="{F07CEC90-7D13-2FC3-DC82-1F9CBAC31DD0}"/>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60" name="Freeform 59">
                <a:extLst>
                  <a:ext uri="{FF2B5EF4-FFF2-40B4-BE49-F238E27FC236}">
                    <a16:creationId xmlns:a16="http://schemas.microsoft.com/office/drawing/2014/main" id="{1A9F5AC8-0A8B-DD74-F073-16450CF29EBA}"/>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61" name="Freeform 60">
                <a:extLst>
                  <a:ext uri="{FF2B5EF4-FFF2-40B4-BE49-F238E27FC236}">
                    <a16:creationId xmlns:a16="http://schemas.microsoft.com/office/drawing/2014/main" id="{BA3110D8-E06B-94A5-6F29-6FCAD46CCB80}"/>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pPr algn="l" rtl="0"/>
                <a:endParaRPr lang="en-US"/>
              </a:p>
            </p:txBody>
          </p:sp>
          <p:sp>
            <p:nvSpPr>
              <p:cNvPr id="62" name="Freeform 61">
                <a:extLst>
                  <a:ext uri="{FF2B5EF4-FFF2-40B4-BE49-F238E27FC236}">
                    <a16:creationId xmlns:a16="http://schemas.microsoft.com/office/drawing/2014/main" id="{47F9B4F9-FE74-EDBE-4E5B-AC0F5CB92A9A}"/>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63" name="Freeform 62">
                <a:extLst>
                  <a:ext uri="{FF2B5EF4-FFF2-40B4-BE49-F238E27FC236}">
                    <a16:creationId xmlns:a16="http://schemas.microsoft.com/office/drawing/2014/main" id="{20C3E110-BFBD-1926-099C-4E6141808688}"/>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64" name="Freeform 63">
                <a:extLst>
                  <a:ext uri="{FF2B5EF4-FFF2-40B4-BE49-F238E27FC236}">
                    <a16:creationId xmlns:a16="http://schemas.microsoft.com/office/drawing/2014/main" id="{8011FBC0-409E-2B69-DF37-F64FD42C6FFB}"/>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pPr algn="l" rtl="0"/>
                <a:endParaRPr lang="en-US"/>
              </a:p>
            </p:txBody>
          </p:sp>
          <p:sp>
            <p:nvSpPr>
              <p:cNvPr id="65" name="Freeform 64">
                <a:extLst>
                  <a:ext uri="{FF2B5EF4-FFF2-40B4-BE49-F238E27FC236}">
                    <a16:creationId xmlns:a16="http://schemas.microsoft.com/office/drawing/2014/main" id="{6E7BFF52-A855-569B-89D3-71C5B7A89216}"/>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pPr algn="l" rtl="0"/>
                <a:endParaRPr lang="en-US"/>
              </a:p>
            </p:txBody>
          </p:sp>
          <p:sp>
            <p:nvSpPr>
              <p:cNvPr id="66" name="Freeform 65">
                <a:extLst>
                  <a:ext uri="{FF2B5EF4-FFF2-40B4-BE49-F238E27FC236}">
                    <a16:creationId xmlns:a16="http://schemas.microsoft.com/office/drawing/2014/main" id="{EF40BB45-8C0C-D03F-96FA-01D1104F6D9B}"/>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pPr algn="l" rtl="0"/>
                <a:endParaRPr lang="en-US"/>
              </a:p>
            </p:txBody>
          </p:sp>
          <p:sp>
            <p:nvSpPr>
              <p:cNvPr id="67" name="Freeform 66">
                <a:extLst>
                  <a:ext uri="{FF2B5EF4-FFF2-40B4-BE49-F238E27FC236}">
                    <a16:creationId xmlns:a16="http://schemas.microsoft.com/office/drawing/2014/main" id="{A6571058-59BF-CE85-B98B-E960F50D538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68" name="Freeform 67">
                <a:extLst>
                  <a:ext uri="{FF2B5EF4-FFF2-40B4-BE49-F238E27FC236}">
                    <a16:creationId xmlns:a16="http://schemas.microsoft.com/office/drawing/2014/main" id="{CAA95B17-5539-13EF-33FC-701E500F3B8B}"/>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69" name="Freeform 68">
                <a:extLst>
                  <a:ext uri="{FF2B5EF4-FFF2-40B4-BE49-F238E27FC236}">
                    <a16:creationId xmlns:a16="http://schemas.microsoft.com/office/drawing/2014/main" id="{7F92A114-C392-8F33-0D8D-C60D5B741301}"/>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316105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839212" y="761603"/>
            <a:ext cx="7997089" cy="5134019"/>
          </a:xfrm>
        </p:spPr>
        <p:txBody>
          <a:bodyPr/>
          <a:lstStyle/>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Ældre - Aldring påvirker læring</a:t>
            </a:r>
            <a:r>
              <a:rPr lang="en-IE" sz="2200" dirty="0">
                <a:solidFill>
                  <a:srgbClr val="454545"/>
                </a:solidFill>
              </a:rPr>
              <a:t>: Voksne har evnen til at lære i alle aldre, dog påvirker alder præstationshastighed og reaktionstid. Lektioner skal forstærkes af gentagelser og meningsfulde øvelser. Voksne syn, hørelse og fysiske reaktioner falder.</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Erfaren:</a:t>
            </a:r>
            <a:r>
              <a:rPr lang="en-IE" sz="2200" dirty="0">
                <a:solidFill>
                  <a:srgbClr val="454545"/>
                </a:solidFill>
              </a:rPr>
              <a:t>tendens til at knytte deres tidligere erfaringer til alt nyt og validere nye koncepter baseret på realkompetencer. Det er vigtigt at danne en klasse med voksne, der har lignende livserfaringsniveauer, tilskynde til diskussion og deling og generelt skabe et læringsfællesskab bestående af mennesker, der kan interagere dybt.</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Motiveret</a:t>
            </a:r>
            <a:r>
              <a:rPr lang="en-IE" sz="2200" dirty="0">
                <a:solidFill>
                  <a:srgbClr val="454545"/>
                </a:solidFill>
              </a:rPr>
              <a:t>: At lære i voksenlivet er normalt frivilligt. Læring vil foregå hurtigere, når folk ønsker at lære. Relevans af kursusindhold er nøglen.</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Stresset</a:t>
            </a:r>
            <a:r>
              <a:rPr lang="en-IE" sz="2200" dirty="0">
                <a:solidFill>
                  <a:srgbClr val="454545"/>
                </a:solidFill>
              </a:rPr>
              <a:t>: Ackulturationsstress, familieforpligtelser og hverdagens pres kan bryde den koncentration, der er nødvendig for at lære. Opret et fleksibelt program for at imødekomme travle tidsplaner</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2988913" cy="803654"/>
          </a:xfrm>
        </p:spPr>
        <p:txBody>
          <a:bodyPr/>
          <a:lstStyle/>
          <a:p>
            <a:pPr algn="l" rtl="0"/>
            <a:r>
              <a:rPr lang="en-US" b="1" dirty="0">
                <a:solidFill>
                  <a:srgbClr val="E8A116"/>
                </a:solidFill>
              </a:rPr>
              <a:t>3.3 Karakteristika for voksne elever</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724628" y="306903"/>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43" name="Graphic 3">
            <a:extLst>
              <a:ext uri="{FF2B5EF4-FFF2-40B4-BE49-F238E27FC236}">
                <a16:creationId xmlns:a16="http://schemas.microsoft.com/office/drawing/2014/main" id="{2B53BE83-F059-F15B-DCD0-E4AF14761C3A}"/>
              </a:ext>
            </a:extLst>
          </p:cNvPr>
          <p:cNvGrpSpPr/>
          <p:nvPr/>
        </p:nvGrpSpPr>
        <p:grpSpPr>
          <a:xfrm>
            <a:off x="2733915" y="4805322"/>
            <a:ext cx="1073455" cy="1074802"/>
            <a:chOff x="6601914" y="3685068"/>
            <a:chExt cx="1090935" cy="1092304"/>
          </a:xfrm>
          <a:solidFill>
            <a:srgbClr val="296B5F"/>
          </a:solidFill>
        </p:grpSpPr>
        <p:sp>
          <p:nvSpPr>
            <p:cNvPr id="44" name="Freeform 43">
              <a:extLst>
                <a:ext uri="{FF2B5EF4-FFF2-40B4-BE49-F238E27FC236}">
                  <a16:creationId xmlns:a16="http://schemas.microsoft.com/office/drawing/2014/main" id="{C731375D-08D3-503E-AB3D-05A0DA685E6A}"/>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E8A116"/>
            </a:solidFill>
            <a:ln w="27426" cap="flat">
              <a:noFill/>
              <a:prstDash val="solid"/>
              <a:miter/>
            </a:ln>
          </p:spPr>
          <p:txBody>
            <a:bodyPr rtlCol="0" anchor="ctr"/>
            <a:lstStyle/>
            <a:p>
              <a:pPr algn="l" rtl="0"/>
              <a:endParaRPr lang="en-US"/>
            </a:p>
          </p:txBody>
        </p:sp>
        <p:sp>
          <p:nvSpPr>
            <p:cNvPr id="45" name="Freeform 44">
              <a:extLst>
                <a:ext uri="{FF2B5EF4-FFF2-40B4-BE49-F238E27FC236}">
                  <a16:creationId xmlns:a16="http://schemas.microsoft.com/office/drawing/2014/main" id="{C6E3B8D4-5758-91A0-B2B1-F1E0D022872E}"/>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E8A116"/>
            </a:solidFill>
            <a:ln w="27426" cap="flat">
              <a:noFill/>
              <a:prstDash val="solid"/>
              <a:miter/>
            </a:ln>
          </p:spPr>
          <p:txBody>
            <a:bodyPr rtlCol="0" anchor="ctr"/>
            <a:lstStyle/>
            <a:p>
              <a:pPr algn="l" rtl="0"/>
              <a:endParaRPr lang="en-US"/>
            </a:p>
          </p:txBody>
        </p:sp>
        <p:grpSp>
          <p:nvGrpSpPr>
            <p:cNvPr id="46" name="Graphic 3">
              <a:extLst>
                <a:ext uri="{FF2B5EF4-FFF2-40B4-BE49-F238E27FC236}">
                  <a16:creationId xmlns:a16="http://schemas.microsoft.com/office/drawing/2014/main" id="{926F50ED-AC4E-49A4-E74C-66EAEAF11196}"/>
                </a:ext>
              </a:extLst>
            </p:cNvPr>
            <p:cNvGrpSpPr/>
            <p:nvPr/>
          </p:nvGrpSpPr>
          <p:grpSpPr>
            <a:xfrm>
              <a:off x="6601914" y="3685068"/>
              <a:ext cx="1090935" cy="1092304"/>
              <a:chOff x="6601914" y="3685068"/>
              <a:chExt cx="1090935" cy="1092304"/>
            </a:xfrm>
            <a:grpFill/>
          </p:grpSpPr>
          <p:sp>
            <p:nvSpPr>
              <p:cNvPr id="47" name="Freeform 46">
                <a:extLst>
                  <a:ext uri="{FF2B5EF4-FFF2-40B4-BE49-F238E27FC236}">
                    <a16:creationId xmlns:a16="http://schemas.microsoft.com/office/drawing/2014/main" id="{B68AB357-CDDB-A3AE-CA14-D03D11197014}"/>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48" name="Freeform 47">
                <a:extLst>
                  <a:ext uri="{FF2B5EF4-FFF2-40B4-BE49-F238E27FC236}">
                    <a16:creationId xmlns:a16="http://schemas.microsoft.com/office/drawing/2014/main" id="{779405A1-B906-188D-3931-23936526B7B1}"/>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pPr algn="l" rtl="0"/>
                <a:endParaRPr lang="en-US"/>
              </a:p>
            </p:txBody>
          </p:sp>
          <p:grpSp>
            <p:nvGrpSpPr>
              <p:cNvPr id="49" name="Graphic 3">
                <a:extLst>
                  <a:ext uri="{FF2B5EF4-FFF2-40B4-BE49-F238E27FC236}">
                    <a16:creationId xmlns:a16="http://schemas.microsoft.com/office/drawing/2014/main" id="{53BE1551-110F-D193-0B44-9A283FFA2D8E}"/>
                  </a:ext>
                </a:extLst>
              </p:cNvPr>
              <p:cNvGrpSpPr/>
              <p:nvPr/>
            </p:nvGrpSpPr>
            <p:grpSpPr>
              <a:xfrm>
                <a:off x="6601914" y="3685068"/>
                <a:ext cx="1090935" cy="1092304"/>
                <a:chOff x="6601914" y="3685068"/>
                <a:chExt cx="1090935" cy="1092304"/>
              </a:xfrm>
              <a:grpFill/>
            </p:grpSpPr>
            <p:sp>
              <p:nvSpPr>
                <p:cNvPr id="70" name="Freeform 69">
                  <a:extLst>
                    <a:ext uri="{FF2B5EF4-FFF2-40B4-BE49-F238E27FC236}">
                      <a16:creationId xmlns:a16="http://schemas.microsoft.com/office/drawing/2014/main" id="{0CF2CBF5-2AF6-7A6D-1A3A-229BF915A6C1}"/>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71" name="Freeform 70">
                  <a:extLst>
                    <a:ext uri="{FF2B5EF4-FFF2-40B4-BE49-F238E27FC236}">
                      <a16:creationId xmlns:a16="http://schemas.microsoft.com/office/drawing/2014/main" id="{B688FCE2-A62B-9132-8846-F5AB89C66221}"/>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pPr algn="l" rtl="0"/>
                  <a:endParaRPr lang="en-US"/>
                </a:p>
              </p:txBody>
            </p:sp>
          </p:grpSp>
          <p:sp>
            <p:nvSpPr>
              <p:cNvPr id="50" name="Freeform 49">
                <a:extLst>
                  <a:ext uri="{FF2B5EF4-FFF2-40B4-BE49-F238E27FC236}">
                    <a16:creationId xmlns:a16="http://schemas.microsoft.com/office/drawing/2014/main" id="{72987E1D-AE7E-F678-77B2-68C55D8DC17B}"/>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pPr algn="l" rtl="0"/>
                <a:endParaRPr lang="en-US"/>
              </a:p>
            </p:txBody>
          </p:sp>
          <p:sp>
            <p:nvSpPr>
              <p:cNvPr id="51" name="Freeform 50">
                <a:extLst>
                  <a:ext uri="{FF2B5EF4-FFF2-40B4-BE49-F238E27FC236}">
                    <a16:creationId xmlns:a16="http://schemas.microsoft.com/office/drawing/2014/main" id="{24DC37BA-5DFF-C420-D2B2-E288F2E4EF6E}"/>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2" name="Freeform 51">
                <a:extLst>
                  <a:ext uri="{FF2B5EF4-FFF2-40B4-BE49-F238E27FC236}">
                    <a16:creationId xmlns:a16="http://schemas.microsoft.com/office/drawing/2014/main" id="{37DED313-29F1-6DD2-0506-C476B17E523B}"/>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3" name="Freeform 52">
                <a:extLst>
                  <a:ext uri="{FF2B5EF4-FFF2-40B4-BE49-F238E27FC236}">
                    <a16:creationId xmlns:a16="http://schemas.microsoft.com/office/drawing/2014/main" id="{38A363DC-4CC7-5BBA-2D35-1D142785744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4" name="Freeform 53">
                <a:extLst>
                  <a:ext uri="{FF2B5EF4-FFF2-40B4-BE49-F238E27FC236}">
                    <a16:creationId xmlns:a16="http://schemas.microsoft.com/office/drawing/2014/main" id="{BA86D9A4-FCB1-6290-3FB1-908410F23A4A}"/>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5" name="Freeform 54">
                <a:extLst>
                  <a:ext uri="{FF2B5EF4-FFF2-40B4-BE49-F238E27FC236}">
                    <a16:creationId xmlns:a16="http://schemas.microsoft.com/office/drawing/2014/main" id="{C0CD5131-0F74-2553-D90C-947B5CB30965}"/>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6" name="Freeform 55">
                <a:extLst>
                  <a:ext uri="{FF2B5EF4-FFF2-40B4-BE49-F238E27FC236}">
                    <a16:creationId xmlns:a16="http://schemas.microsoft.com/office/drawing/2014/main" id="{A9A2DA76-2F39-1A6B-4A7F-DB6A49A1E837}"/>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57" name="Freeform 56">
                <a:extLst>
                  <a:ext uri="{FF2B5EF4-FFF2-40B4-BE49-F238E27FC236}">
                    <a16:creationId xmlns:a16="http://schemas.microsoft.com/office/drawing/2014/main" id="{54384D0B-C730-4AC2-4547-681D8D4E59A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58" name="Freeform 57">
                <a:extLst>
                  <a:ext uri="{FF2B5EF4-FFF2-40B4-BE49-F238E27FC236}">
                    <a16:creationId xmlns:a16="http://schemas.microsoft.com/office/drawing/2014/main" id="{E5E9F989-44ED-7E7D-DEB0-AEAFAE5A9611}"/>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59" name="Freeform 58">
                <a:extLst>
                  <a:ext uri="{FF2B5EF4-FFF2-40B4-BE49-F238E27FC236}">
                    <a16:creationId xmlns:a16="http://schemas.microsoft.com/office/drawing/2014/main" id="{F07CEC90-7D13-2FC3-DC82-1F9CBAC31DD0}"/>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60" name="Freeform 59">
                <a:extLst>
                  <a:ext uri="{FF2B5EF4-FFF2-40B4-BE49-F238E27FC236}">
                    <a16:creationId xmlns:a16="http://schemas.microsoft.com/office/drawing/2014/main" id="{1A9F5AC8-0A8B-DD74-F073-16450CF29EBA}"/>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61" name="Freeform 60">
                <a:extLst>
                  <a:ext uri="{FF2B5EF4-FFF2-40B4-BE49-F238E27FC236}">
                    <a16:creationId xmlns:a16="http://schemas.microsoft.com/office/drawing/2014/main" id="{BA3110D8-E06B-94A5-6F29-6FCAD46CCB80}"/>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pPr algn="l" rtl="0"/>
                <a:endParaRPr lang="en-US"/>
              </a:p>
            </p:txBody>
          </p:sp>
          <p:sp>
            <p:nvSpPr>
              <p:cNvPr id="62" name="Freeform 61">
                <a:extLst>
                  <a:ext uri="{FF2B5EF4-FFF2-40B4-BE49-F238E27FC236}">
                    <a16:creationId xmlns:a16="http://schemas.microsoft.com/office/drawing/2014/main" id="{47F9B4F9-FE74-EDBE-4E5B-AC0F5CB92A9A}"/>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63" name="Freeform 62">
                <a:extLst>
                  <a:ext uri="{FF2B5EF4-FFF2-40B4-BE49-F238E27FC236}">
                    <a16:creationId xmlns:a16="http://schemas.microsoft.com/office/drawing/2014/main" id="{20C3E110-BFBD-1926-099C-4E6141808688}"/>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64" name="Freeform 63">
                <a:extLst>
                  <a:ext uri="{FF2B5EF4-FFF2-40B4-BE49-F238E27FC236}">
                    <a16:creationId xmlns:a16="http://schemas.microsoft.com/office/drawing/2014/main" id="{8011FBC0-409E-2B69-DF37-F64FD42C6FFB}"/>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pPr algn="l" rtl="0"/>
                <a:endParaRPr lang="en-US"/>
              </a:p>
            </p:txBody>
          </p:sp>
          <p:sp>
            <p:nvSpPr>
              <p:cNvPr id="65" name="Freeform 64">
                <a:extLst>
                  <a:ext uri="{FF2B5EF4-FFF2-40B4-BE49-F238E27FC236}">
                    <a16:creationId xmlns:a16="http://schemas.microsoft.com/office/drawing/2014/main" id="{6E7BFF52-A855-569B-89D3-71C5B7A89216}"/>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pPr algn="l" rtl="0"/>
                <a:endParaRPr lang="en-US"/>
              </a:p>
            </p:txBody>
          </p:sp>
          <p:sp>
            <p:nvSpPr>
              <p:cNvPr id="66" name="Freeform 65">
                <a:extLst>
                  <a:ext uri="{FF2B5EF4-FFF2-40B4-BE49-F238E27FC236}">
                    <a16:creationId xmlns:a16="http://schemas.microsoft.com/office/drawing/2014/main" id="{EF40BB45-8C0C-D03F-96FA-01D1104F6D9B}"/>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pPr algn="l" rtl="0"/>
                <a:endParaRPr lang="en-US"/>
              </a:p>
            </p:txBody>
          </p:sp>
          <p:sp>
            <p:nvSpPr>
              <p:cNvPr id="67" name="Freeform 66">
                <a:extLst>
                  <a:ext uri="{FF2B5EF4-FFF2-40B4-BE49-F238E27FC236}">
                    <a16:creationId xmlns:a16="http://schemas.microsoft.com/office/drawing/2014/main" id="{A6571058-59BF-CE85-B98B-E960F50D538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68" name="Freeform 67">
                <a:extLst>
                  <a:ext uri="{FF2B5EF4-FFF2-40B4-BE49-F238E27FC236}">
                    <a16:creationId xmlns:a16="http://schemas.microsoft.com/office/drawing/2014/main" id="{CAA95B17-5539-13EF-33FC-701E500F3B8B}"/>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69" name="Freeform 68">
                <a:extLst>
                  <a:ext uri="{FF2B5EF4-FFF2-40B4-BE49-F238E27FC236}">
                    <a16:creationId xmlns:a16="http://schemas.microsoft.com/office/drawing/2014/main" id="{7F92A114-C392-8F33-0D8D-C60D5B741301}"/>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819443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254125" indent="-1254125" algn="l" rtl="0"/>
            <a:r>
              <a:rPr lang="en-IE" sz="1800" b="1" dirty="0"/>
              <a:t>Dyrke motion:</a:t>
            </a:r>
            <a:r>
              <a:rPr lang="en-IE" sz="1800" dirty="0"/>
              <a:t>Hvilke egenskaber ved voksne elever ser du hos dig selv og andre voksne elever, som du kender?</a:t>
            </a:r>
          </a:p>
          <a:p>
            <a:pPr marL="1254125" indent="-1254125" algn="l" rtl="0"/>
            <a:r>
              <a:rPr lang="en-IE" sz="1800" b="1" dirty="0"/>
              <a:t>Hjemmesider</a:t>
            </a:r>
            <a:r>
              <a:rPr lang="en-IE" sz="1800" dirty="0"/>
              <a:t>: Hvilken rolle spiller voksenuddannelse i flygtningekrisen?</a:t>
            </a:r>
            <a:r>
              <a:rPr lang="en-IE" sz="1800" dirty="0">
                <a:solidFill>
                  <a:srgbClr val="87AF3F"/>
                </a:solidFill>
                <a:hlinkClick r:id="rId2">
                  <a:extLst>
                    <a:ext uri="{A12FA001-AC4F-418D-AE19-62706E023703}">
                      <ahyp:hlinkClr xmlns:ahyp="http://schemas.microsoft.com/office/drawing/2018/hyperlinkcolor" val="tx"/>
                    </a:ext>
                  </a:extLst>
                </a:hlinkClick>
              </a:rPr>
              <a:t>https://epale.ec.europa.eu/da/blog/what-role-does-adult-education-play-refugee-crisis</a:t>
            </a:r>
            <a:r>
              <a:rPr lang="en-IE" sz="1800" dirty="0"/>
              <a:t>.</a:t>
            </a:r>
          </a:p>
          <a:p>
            <a:pPr marL="1254125" indent="-1254125" algn="l" rtl="0"/>
            <a:r>
              <a:rPr lang="en-IE" sz="1800" dirty="0"/>
              <a:t>Andragogi vs. pædagogik: nøgleforskelle i læring</a:t>
            </a:r>
            <a:r>
              <a:rPr lang="en-IE" sz="1800" dirty="0">
                <a:solidFill>
                  <a:srgbClr val="87AF3F"/>
                </a:solidFill>
                <a:hlinkClick r:id="rId3">
                  <a:extLst>
                    <a:ext uri="{A12FA001-AC4F-418D-AE19-62706E023703}">
                      <ahyp:hlinkClr xmlns:ahyp="http://schemas.microsoft.com/office/drawing/2018/hyperlinkcolor" val="tx"/>
                    </a:ext>
                  </a:extLst>
                </a:hlinkClick>
              </a:rPr>
              <a:t>https://www.wgu.edu/blog/andragogy-pedagogy-key-differences-learning2205.html</a:t>
            </a:r>
            <a:r>
              <a:rPr lang="en-IE" sz="1800" dirty="0">
                <a:solidFill>
                  <a:srgbClr val="87AF3F"/>
                </a:solidFill>
              </a:rPr>
              <a:t>.</a:t>
            </a:r>
          </a:p>
          <a:p>
            <a:pPr marL="1254125" indent="-1254125" algn="l" rtl="0"/>
            <a:r>
              <a:rPr lang="en-IE" sz="1800" b="1" dirty="0"/>
              <a:t>Youtube</a:t>
            </a:r>
            <a:r>
              <a:rPr lang="en-IE" sz="1800" dirty="0"/>
              <a:t>: Voksenlæringsteori | Knowles' 6 antagelser om voksne elever</a:t>
            </a:r>
            <a:r>
              <a:rPr lang="en-IE" sz="1800" dirty="0">
                <a:hlinkClick r:id="rId4"/>
              </a:rPr>
              <a:t>https://www.youtube.com/watch?v=SArAggTULLU</a:t>
            </a:r>
            <a:r>
              <a:rPr lang="en-IE" sz="1800" dirty="0"/>
              <a:t>.</a:t>
            </a:r>
          </a:p>
          <a:p>
            <a:pPr marL="1254125" indent="-1254125" algn="l" rtl="0"/>
            <a:r>
              <a:rPr lang="en-IE" sz="1800" dirty="0"/>
              <a:t>Uddannelsens kritiske rolle i Europas flygtningekrise</a:t>
            </a:r>
            <a:r>
              <a:rPr lang="en-IE" sz="1800" dirty="0">
                <a:hlinkClick r:id="rId5"/>
              </a:rPr>
              <a:t>https://www.youtube.com/watch?v=foWa7MnWONo</a:t>
            </a:r>
            <a:r>
              <a:rPr lang="en-IE" sz="1800" dirty="0"/>
              <a:t> </a:t>
            </a:r>
          </a:p>
          <a:p>
            <a:pPr marL="1254125" indent="-1254125" algn="l" rtl="0"/>
            <a:r>
              <a:rPr lang="en-IE" sz="1800" dirty="0"/>
              <a:t>6 Karakteristika for voksne elever</a:t>
            </a:r>
            <a:r>
              <a:rPr lang="en-IE" sz="1800" dirty="0">
                <a:hlinkClick r:id="rId6"/>
              </a:rPr>
              <a:t>https://www.youtube.com/watch?v=fDMK5ysYujk</a:t>
            </a:r>
            <a:r>
              <a:rPr lang="en-IE" sz="1800" dirty="0"/>
              <a:t> </a:t>
            </a:r>
          </a:p>
          <a:p>
            <a:pPr marL="1254125" indent="-1254125" algn="l" rtl="0"/>
            <a:r>
              <a:rPr lang="en-IE" sz="1800" b="1" dirty="0"/>
              <a:t>Offentliggørelse</a:t>
            </a:r>
            <a:r>
              <a:rPr lang="en-IE" sz="1800" dirty="0"/>
              <a:t>:</a:t>
            </a:r>
            <a:r>
              <a:rPr lang="en-IE" sz="1800" dirty="0" err="1"/>
              <a:t>Grognet</a:t>
            </a:r>
            <a:r>
              <a:rPr lang="en-IE" sz="1800" dirty="0"/>
              <a:t>, AG, 1997. Ældre flygtninge og sprogindlæring. ELT.</a:t>
            </a:r>
          </a:p>
          <a:p>
            <a:pPr marL="1254125" indent="-1254125" algn="l" rtl="0"/>
            <a:r>
              <a:rPr lang="en-IE" sz="1800" dirty="0"/>
              <a:t>Berry, JW, 1986. Akkulturationsprocessen og flygtning</a:t>
            </a:r>
            <a:r>
              <a:rPr lang="en-IE" sz="1800" dirty="0" err="1"/>
              <a:t>opførsel</a:t>
            </a:r>
            <a:r>
              <a:rPr lang="en-IE" sz="1800" dirty="0"/>
              <a:t>. Flygtninge mental sundhed i genbosættelseslande, 10(75), s.25-37.</a:t>
            </a:r>
          </a:p>
          <a:p>
            <a:pPr marL="1254125" indent="-1254125" algn="l" rtl="0">
              <a:lnSpc>
                <a:spcPct val="100000"/>
              </a:lnSpc>
              <a:spcBef>
                <a:spcPts val="400"/>
              </a:spcBef>
              <a:buClr>
                <a:srgbClr val="E8A116"/>
              </a:buClr>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393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2" y="761603"/>
            <a:ext cx="2633276" cy="803654"/>
          </a:xfrm>
        </p:spPr>
        <p:txBody>
          <a:bodyPr/>
          <a:lstStyle/>
          <a:p>
            <a:pPr algn="l" rtl="0"/>
            <a:r>
              <a:rPr lang="en-US" b="1" dirty="0">
                <a:solidFill>
                  <a:srgbClr val="E8A116"/>
                </a:solidFill>
              </a:rPr>
              <a:t>3.4 Læringsstile – Forskellige tilgange til læring</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141193" y="293433"/>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3" name="Graphic 3">
            <a:extLst>
              <a:ext uri="{FF2B5EF4-FFF2-40B4-BE49-F238E27FC236}">
                <a16:creationId xmlns:a16="http://schemas.microsoft.com/office/drawing/2014/main" id="{C8E7E726-0E4F-E1F5-A3F2-F9E90ACA6D8A}"/>
              </a:ext>
            </a:extLst>
          </p:cNvPr>
          <p:cNvGrpSpPr/>
          <p:nvPr/>
        </p:nvGrpSpPr>
        <p:grpSpPr>
          <a:xfrm>
            <a:off x="2587688" y="4837451"/>
            <a:ext cx="877031" cy="989677"/>
            <a:chOff x="4643578" y="432838"/>
            <a:chExt cx="1028134" cy="1160188"/>
          </a:xfrm>
          <a:solidFill>
            <a:srgbClr val="296B5F"/>
          </a:solidFill>
        </p:grpSpPr>
        <p:sp>
          <p:nvSpPr>
            <p:cNvPr id="6" name="Freeform 5">
              <a:extLst>
                <a:ext uri="{FF2B5EF4-FFF2-40B4-BE49-F238E27FC236}">
                  <a16:creationId xmlns:a16="http://schemas.microsoft.com/office/drawing/2014/main" id="{E73E216B-E71E-668C-E070-CE096B591A13}"/>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3208C4BD-F9CF-A740-6B1A-E5C938CED23F}"/>
                </a:ext>
              </a:extLst>
            </p:cNvPr>
            <p:cNvGrpSpPr/>
            <p:nvPr/>
          </p:nvGrpSpPr>
          <p:grpSpPr>
            <a:xfrm>
              <a:off x="4643578" y="432838"/>
              <a:ext cx="1028134" cy="1160188"/>
              <a:chOff x="4643578" y="432838"/>
              <a:chExt cx="1028134" cy="1160188"/>
            </a:xfrm>
            <a:grpFill/>
          </p:grpSpPr>
          <p:sp>
            <p:nvSpPr>
              <p:cNvPr id="8" name="Freeform 7">
                <a:extLst>
                  <a:ext uri="{FF2B5EF4-FFF2-40B4-BE49-F238E27FC236}">
                    <a16:creationId xmlns:a16="http://schemas.microsoft.com/office/drawing/2014/main" id="{56DADBB1-668E-7243-0BC6-01F036A639A5}"/>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grpSp>
            <p:nvGrpSpPr>
              <p:cNvPr id="9" name="Graphic 3">
                <a:extLst>
                  <a:ext uri="{FF2B5EF4-FFF2-40B4-BE49-F238E27FC236}">
                    <a16:creationId xmlns:a16="http://schemas.microsoft.com/office/drawing/2014/main" id="{3FDF0DA3-5EAC-01E7-42F6-D9BE8ECE25FC}"/>
                  </a:ext>
                </a:extLst>
              </p:cNvPr>
              <p:cNvGrpSpPr/>
              <p:nvPr/>
            </p:nvGrpSpPr>
            <p:grpSpPr>
              <a:xfrm>
                <a:off x="4643578" y="432838"/>
                <a:ext cx="1028134" cy="1160188"/>
                <a:chOff x="4643578" y="432838"/>
                <a:chExt cx="1028134" cy="1160188"/>
              </a:xfrm>
              <a:grpFill/>
            </p:grpSpPr>
            <p:sp>
              <p:nvSpPr>
                <p:cNvPr id="10" name="Freeform 9">
                  <a:extLst>
                    <a:ext uri="{FF2B5EF4-FFF2-40B4-BE49-F238E27FC236}">
                      <a16:creationId xmlns:a16="http://schemas.microsoft.com/office/drawing/2014/main" id="{3FAE5A74-5EC6-FF4A-F9FC-C255C437A7A6}"/>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BC7CF95D-0BA6-69E3-2B74-608233E48C8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pPr algn="l" rtl="0"/>
                  <a:endParaRPr lang="en-US"/>
                </a:p>
              </p:txBody>
            </p:sp>
          </p:grpSp>
        </p:grpSp>
      </p:grpSp>
      <p:sp>
        <p:nvSpPr>
          <p:cNvPr id="25" name="Freeform 24">
            <a:extLst>
              <a:ext uri="{FF2B5EF4-FFF2-40B4-BE49-F238E27FC236}">
                <a16:creationId xmlns:a16="http://schemas.microsoft.com/office/drawing/2014/main" id="{A6E6AB35-CF7A-0AF6-5D34-7DEEEF1EE89D}"/>
              </a:ext>
            </a:extLst>
          </p:cNvPr>
          <p:cNvSpPr/>
          <p:nvPr/>
        </p:nvSpPr>
        <p:spPr>
          <a:xfrm>
            <a:off x="7868668" y="1498068"/>
            <a:ext cx="1732251" cy="1732249"/>
          </a:xfrm>
          <a:custGeom>
            <a:avLst/>
            <a:gdLst>
              <a:gd name="connsiteX0" fmla="*/ 0 w 1732251"/>
              <a:gd name="connsiteY0" fmla="*/ 0 h 1732249"/>
              <a:gd name="connsiteX1" fmla="*/ 135066 w 1732251"/>
              <a:gd name="connsiteY1" fmla="*/ 6820 h 1732249"/>
              <a:gd name="connsiteX2" fmla="*/ 1725431 w 1732251"/>
              <a:gd name="connsiteY2" fmla="*/ 1597185 h 1732249"/>
              <a:gd name="connsiteX3" fmla="*/ 1732251 w 1732251"/>
              <a:gd name="connsiteY3" fmla="*/ 1732249 h 1732249"/>
              <a:gd name="connsiteX4" fmla="*/ 0 w 1732251"/>
              <a:gd name="connsiteY4" fmla="*/ 1732249 h 1732249"/>
              <a:gd name="connsiteX5" fmla="*/ 0 w 1732251"/>
              <a:gd name="connsiteY5" fmla="*/ 0 h 173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251" h="1732249">
                <a:moveTo>
                  <a:pt x="0" y="0"/>
                </a:moveTo>
                <a:lnTo>
                  <a:pt x="135066" y="6820"/>
                </a:lnTo>
                <a:cubicBezTo>
                  <a:pt x="973621" y="91980"/>
                  <a:pt x="1640271" y="758630"/>
                  <a:pt x="1725431" y="1597185"/>
                </a:cubicBezTo>
                <a:lnTo>
                  <a:pt x="1732251" y="1732249"/>
                </a:lnTo>
                <a:lnTo>
                  <a:pt x="0" y="1732249"/>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4" name="Freeform 23">
            <a:extLst>
              <a:ext uri="{FF2B5EF4-FFF2-40B4-BE49-F238E27FC236}">
                <a16:creationId xmlns:a16="http://schemas.microsoft.com/office/drawing/2014/main" id="{EDF2EAAD-C6C7-07DE-7F33-50FB55DDFE74}"/>
              </a:ext>
            </a:extLst>
          </p:cNvPr>
          <p:cNvSpPr/>
          <p:nvPr/>
        </p:nvSpPr>
        <p:spPr>
          <a:xfrm>
            <a:off x="6042205" y="1498068"/>
            <a:ext cx="1732249" cy="1732249"/>
          </a:xfrm>
          <a:custGeom>
            <a:avLst/>
            <a:gdLst>
              <a:gd name="connsiteX0" fmla="*/ 1732249 w 1732249"/>
              <a:gd name="connsiteY0" fmla="*/ 0 h 1732249"/>
              <a:gd name="connsiteX1" fmla="*/ 1732249 w 1732249"/>
              <a:gd name="connsiteY1" fmla="*/ 1732249 h 1732249"/>
              <a:gd name="connsiteX2" fmla="*/ 0 w 1732249"/>
              <a:gd name="connsiteY2" fmla="*/ 1732249 h 1732249"/>
              <a:gd name="connsiteX3" fmla="*/ 6820 w 1732249"/>
              <a:gd name="connsiteY3" fmla="*/ 1597185 h 1732249"/>
              <a:gd name="connsiteX4" fmla="*/ 1597185 w 1732249"/>
              <a:gd name="connsiteY4" fmla="*/ 6820 h 1732249"/>
              <a:gd name="connsiteX5" fmla="*/ 1732249 w 1732249"/>
              <a:gd name="connsiteY5" fmla="*/ 0 h 173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249" h="1732249">
                <a:moveTo>
                  <a:pt x="1732249" y="0"/>
                </a:moveTo>
                <a:lnTo>
                  <a:pt x="1732249" y="1732249"/>
                </a:lnTo>
                <a:lnTo>
                  <a:pt x="0" y="1732249"/>
                </a:lnTo>
                <a:lnTo>
                  <a:pt x="6820" y="1597185"/>
                </a:lnTo>
                <a:cubicBezTo>
                  <a:pt x="91980" y="758630"/>
                  <a:pt x="758630" y="91980"/>
                  <a:pt x="1597185" y="6820"/>
                </a:cubicBezTo>
                <a:lnTo>
                  <a:pt x="1732249" y="0"/>
                </a:lnTo>
                <a:close/>
              </a:path>
            </a:pathLst>
          </a:custGeom>
          <a:solidFill>
            <a:srgbClr val="E8A11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1" name="Freeform 20">
            <a:extLst>
              <a:ext uri="{FF2B5EF4-FFF2-40B4-BE49-F238E27FC236}">
                <a16:creationId xmlns:a16="http://schemas.microsoft.com/office/drawing/2014/main" id="{718313B4-AEA4-5C79-F1A0-2270178CD1E6}"/>
              </a:ext>
            </a:extLst>
          </p:cNvPr>
          <p:cNvSpPr/>
          <p:nvPr/>
        </p:nvSpPr>
        <p:spPr>
          <a:xfrm>
            <a:off x="6042205" y="3324531"/>
            <a:ext cx="1732249" cy="1732251"/>
          </a:xfrm>
          <a:custGeom>
            <a:avLst/>
            <a:gdLst>
              <a:gd name="connsiteX0" fmla="*/ 0 w 1732249"/>
              <a:gd name="connsiteY0" fmla="*/ 0 h 1732251"/>
              <a:gd name="connsiteX1" fmla="*/ 1732249 w 1732249"/>
              <a:gd name="connsiteY1" fmla="*/ 0 h 1732251"/>
              <a:gd name="connsiteX2" fmla="*/ 1732249 w 1732249"/>
              <a:gd name="connsiteY2" fmla="*/ 1732251 h 1732251"/>
              <a:gd name="connsiteX3" fmla="*/ 1597185 w 1732249"/>
              <a:gd name="connsiteY3" fmla="*/ 1725431 h 1732251"/>
              <a:gd name="connsiteX4" fmla="*/ 6820 w 1732249"/>
              <a:gd name="connsiteY4" fmla="*/ 135066 h 1732251"/>
              <a:gd name="connsiteX5" fmla="*/ 0 w 1732249"/>
              <a:gd name="connsiteY5" fmla="*/ 0 h 173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249" h="1732251">
                <a:moveTo>
                  <a:pt x="0" y="0"/>
                </a:moveTo>
                <a:lnTo>
                  <a:pt x="1732249" y="0"/>
                </a:lnTo>
                <a:lnTo>
                  <a:pt x="1732249" y="1732251"/>
                </a:lnTo>
                <a:lnTo>
                  <a:pt x="1597185" y="1725431"/>
                </a:lnTo>
                <a:cubicBezTo>
                  <a:pt x="758630" y="1640272"/>
                  <a:pt x="91980" y="973621"/>
                  <a:pt x="6820" y="135066"/>
                </a:cubicBez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0" name="Freeform 19">
            <a:extLst>
              <a:ext uri="{FF2B5EF4-FFF2-40B4-BE49-F238E27FC236}">
                <a16:creationId xmlns:a16="http://schemas.microsoft.com/office/drawing/2014/main" id="{46758502-ED32-B6FD-E025-70009EA66923}"/>
              </a:ext>
            </a:extLst>
          </p:cNvPr>
          <p:cNvSpPr/>
          <p:nvPr/>
        </p:nvSpPr>
        <p:spPr>
          <a:xfrm>
            <a:off x="7868668" y="3324530"/>
            <a:ext cx="1732251" cy="1732252"/>
          </a:xfrm>
          <a:custGeom>
            <a:avLst/>
            <a:gdLst>
              <a:gd name="connsiteX0" fmla="*/ 0 w 1732251"/>
              <a:gd name="connsiteY0" fmla="*/ 0 h 1732252"/>
              <a:gd name="connsiteX1" fmla="*/ 1732251 w 1732251"/>
              <a:gd name="connsiteY1" fmla="*/ 0 h 1732252"/>
              <a:gd name="connsiteX2" fmla="*/ 1725431 w 1732251"/>
              <a:gd name="connsiteY2" fmla="*/ 135066 h 1732252"/>
              <a:gd name="connsiteX3" fmla="*/ 135066 w 1732251"/>
              <a:gd name="connsiteY3" fmla="*/ 1725431 h 1732252"/>
              <a:gd name="connsiteX4" fmla="*/ 0 w 1732251"/>
              <a:gd name="connsiteY4" fmla="*/ 1732252 h 1732252"/>
              <a:gd name="connsiteX5" fmla="*/ 0 w 1732251"/>
              <a:gd name="connsiteY5" fmla="*/ 0 h 173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251" h="1732252">
                <a:moveTo>
                  <a:pt x="0" y="0"/>
                </a:moveTo>
                <a:lnTo>
                  <a:pt x="1732251" y="0"/>
                </a:lnTo>
                <a:lnTo>
                  <a:pt x="1725431" y="135066"/>
                </a:lnTo>
                <a:cubicBezTo>
                  <a:pt x="1640271" y="973621"/>
                  <a:pt x="973621" y="1640272"/>
                  <a:pt x="135066" y="1725431"/>
                </a:cubicBezTo>
                <a:lnTo>
                  <a:pt x="0" y="1732252"/>
                </a:lnTo>
                <a:lnTo>
                  <a:pt x="0" y="0"/>
                </a:lnTo>
                <a:close/>
              </a:path>
            </a:pathLst>
          </a:custGeom>
          <a:solidFill>
            <a:srgbClr val="E8A11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8" name="Text Placeholder 3">
            <a:extLst>
              <a:ext uri="{FF2B5EF4-FFF2-40B4-BE49-F238E27FC236}">
                <a16:creationId xmlns:a16="http://schemas.microsoft.com/office/drawing/2014/main" id="{6AED7121-D322-F24D-3A15-4CF54A527D47}"/>
              </a:ext>
            </a:extLst>
          </p:cNvPr>
          <p:cNvSpPr txBox="1">
            <a:spLocks/>
          </p:cNvSpPr>
          <p:nvPr/>
        </p:nvSpPr>
        <p:spPr>
          <a:xfrm>
            <a:off x="6042203" y="2554369"/>
            <a:ext cx="1732251" cy="54562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sz="2200" b="1" dirty="0">
                <a:solidFill>
                  <a:schemeClr val="bg1"/>
                </a:solidFill>
              </a:rPr>
              <a:t>Refleks</a:t>
            </a:r>
          </a:p>
        </p:txBody>
      </p:sp>
      <p:sp>
        <p:nvSpPr>
          <p:cNvPr id="29" name="Text Placeholder 3">
            <a:extLst>
              <a:ext uri="{FF2B5EF4-FFF2-40B4-BE49-F238E27FC236}">
                <a16:creationId xmlns:a16="http://schemas.microsoft.com/office/drawing/2014/main" id="{2A0B3DDA-1E69-F83E-20A1-6B67A6F17980}"/>
              </a:ext>
            </a:extLst>
          </p:cNvPr>
          <p:cNvSpPr txBox="1">
            <a:spLocks/>
          </p:cNvSpPr>
          <p:nvPr/>
        </p:nvSpPr>
        <p:spPr>
          <a:xfrm>
            <a:off x="7836620" y="2568967"/>
            <a:ext cx="1732251" cy="54562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sz="2200" b="1" dirty="0">
                <a:solidFill>
                  <a:schemeClr val="bg1"/>
                </a:solidFill>
              </a:rPr>
              <a:t>Aktivist</a:t>
            </a:r>
          </a:p>
        </p:txBody>
      </p:sp>
      <p:sp>
        <p:nvSpPr>
          <p:cNvPr id="30" name="Text Placeholder 3">
            <a:extLst>
              <a:ext uri="{FF2B5EF4-FFF2-40B4-BE49-F238E27FC236}">
                <a16:creationId xmlns:a16="http://schemas.microsoft.com/office/drawing/2014/main" id="{844024C1-0A4B-898A-3B5C-04AE7A4A6FBF}"/>
              </a:ext>
            </a:extLst>
          </p:cNvPr>
          <p:cNvSpPr txBox="1">
            <a:spLocks/>
          </p:cNvSpPr>
          <p:nvPr/>
        </p:nvSpPr>
        <p:spPr>
          <a:xfrm>
            <a:off x="6042203" y="3473294"/>
            <a:ext cx="1732251" cy="54562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sz="2200" b="1" dirty="0">
                <a:solidFill>
                  <a:schemeClr val="bg1"/>
                </a:solidFill>
              </a:rPr>
              <a:t>Pragmatiker</a:t>
            </a:r>
          </a:p>
        </p:txBody>
      </p:sp>
      <p:sp>
        <p:nvSpPr>
          <p:cNvPr id="31" name="Text Placeholder 3">
            <a:extLst>
              <a:ext uri="{FF2B5EF4-FFF2-40B4-BE49-F238E27FC236}">
                <a16:creationId xmlns:a16="http://schemas.microsoft.com/office/drawing/2014/main" id="{250365BB-E7D0-8921-8925-ABF0B853CF2D}"/>
              </a:ext>
            </a:extLst>
          </p:cNvPr>
          <p:cNvSpPr txBox="1">
            <a:spLocks/>
          </p:cNvSpPr>
          <p:nvPr/>
        </p:nvSpPr>
        <p:spPr>
          <a:xfrm>
            <a:off x="7836620" y="3487892"/>
            <a:ext cx="1732251" cy="54562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sz="2200" b="1" dirty="0">
                <a:solidFill>
                  <a:schemeClr val="bg1"/>
                </a:solidFill>
              </a:rPr>
              <a:t>Teoretiker</a:t>
            </a:r>
          </a:p>
        </p:txBody>
      </p:sp>
      <p:sp>
        <p:nvSpPr>
          <p:cNvPr id="32" name="Cloud Callout 31">
            <a:extLst>
              <a:ext uri="{FF2B5EF4-FFF2-40B4-BE49-F238E27FC236}">
                <a16:creationId xmlns:a16="http://schemas.microsoft.com/office/drawing/2014/main" id="{0E011BD5-3F43-0783-8C8B-CCD55486C824}"/>
              </a:ext>
            </a:extLst>
          </p:cNvPr>
          <p:cNvSpPr/>
          <p:nvPr/>
        </p:nvSpPr>
        <p:spPr>
          <a:xfrm>
            <a:off x="8786719" y="623644"/>
            <a:ext cx="2514600" cy="1699208"/>
          </a:xfrm>
          <a:prstGeom prst="cloudCallout">
            <a:avLst>
              <a:gd name="adj1" fmla="val -28271"/>
              <a:gd name="adj2" fmla="val 77176"/>
            </a:avLst>
          </a:prstGeom>
          <a:solidFill>
            <a:schemeClr val="bg1"/>
          </a:solidFill>
          <a:ln w="28575">
            <a:solidFill>
              <a:srgbClr val="296B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 name="Text Placeholder 3">
            <a:extLst>
              <a:ext uri="{FF2B5EF4-FFF2-40B4-BE49-F238E27FC236}">
                <a16:creationId xmlns:a16="http://schemas.microsoft.com/office/drawing/2014/main" id="{40D566CD-4D37-C2AD-73F3-CD976543CBBD}"/>
              </a:ext>
            </a:extLst>
          </p:cNvPr>
          <p:cNvSpPr txBox="1">
            <a:spLocks/>
          </p:cNvSpPr>
          <p:nvPr/>
        </p:nvSpPr>
        <p:spPr>
          <a:xfrm>
            <a:off x="9172350" y="1002689"/>
            <a:ext cx="1826464" cy="84673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ts val="2240"/>
              </a:lnSpc>
              <a:spcBef>
                <a:spcPts val="0"/>
              </a:spcBef>
            </a:pPr>
            <a:r>
              <a:rPr lang="en-US" sz="2200" b="1" i="1" dirty="0">
                <a:solidFill>
                  <a:srgbClr val="296B5F"/>
                </a:solidFill>
              </a:rPr>
              <a:t>Kan jeg prøve at gøre dette nu?</a:t>
            </a:r>
          </a:p>
        </p:txBody>
      </p:sp>
      <p:sp>
        <p:nvSpPr>
          <p:cNvPr id="34" name="Cloud Callout 33">
            <a:extLst>
              <a:ext uri="{FF2B5EF4-FFF2-40B4-BE49-F238E27FC236}">
                <a16:creationId xmlns:a16="http://schemas.microsoft.com/office/drawing/2014/main" id="{F01C50A3-6413-B185-23C4-32E66B07F631}"/>
              </a:ext>
            </a:extLst>
          </p:cNvPr>
          <p:cNvSpPr/>
          <p:nvPr/>
        </p:nvSpPr>
        <p:spPr>
          <a:xfrm rot="11700000">
            <a:off x="3806944" y="3851547"/>
            <a:ext cx="2514600" cy="1699208"/>
          </a:xfrm>
          <a:prstGeom prst="cloudCallout">
            <a:avLst>
              <a:gd name="adj1" fmla="val -28957"/>
              <a:gd name="adj2" fmla="val 88513"/>
            </a:avLst>
          </a:prstGeom>
          <a:solidFill>
            <a:schemeClr val="bg1"/>
          </a:solidFill>
          <a:ln w="28575">
            <a:solidFill>
              <a:srgbClr val="296B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5" name="Text Placeholder 3">
            <a:extLst>
              <a:ext uri="{FF2B5EF4-FFF2-40B4-BE49-F238E27FC236}">
                <a16:creationId xmlns:a16="http://schemas.microsoft.com/office/drawing/2014/main" id="{91240A8E-97CE-D9DF-960D-B8CE1F5B6B3F}"/>
              </a:ext>
            </a:extLst>
          </p:cNvPr>
          <p:cNvSpPr txBox="1">
            <a:spLocks/>
          </p:cNvSpPr>
          <p:nvPr/>
        </p:nvSpPr>
        <p:spPr>
          <a:xfrm>
            <a:off x="4199717" y="4372410"/>
            <a:ext cx="1826464" cy="84673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ts val="2240"/>
              </a:lnSpc>
              <a:spcBef>
                <a:spcPts val="0"/>
              </a:spcBef>
            </a:pPr>
            <a:r>
              <a:rPr lang="en-US" sz="2200" b="1" i="1" dirty="0">
                <a:solidFill>
                  <a:srgbClr val="296B5F"/>
                </a:solidFill>
              </a:rPr>
              <a:t>Hvordan fungerer dette i den virkelige verden?</a:t>
            </a:r>
          </a:p>
        </p:txBody>
      </p:sp>
      <p:sp>
        <p:nvSpPr>
          <p:cNvPr id="36" name="Cloud Callout 35">
            <a:extLst>
              <a:ext uri="{FF2B5EF4-FFF2-40B4-BE49-F238E27FC236}">
                <a16:creationId xmlns:a16="http://schemas.microsoft.com/office/drawing/2014/main" id="{9EDB9C71-C318-3E6D-E3CB-6EACCABC8E97}"/>
              </a:ext>
            </a:extLst>
          </p:cNvPr>
          <p:cNvSpPr/>
          <p:nvPr/>
        </p:nvSpPr>
        <p:spPr>
          <a:xfrm rot="20823506" flipH="1">
            <a:off x="3903953" y="678613"/>
            <a:ext cx="2514600" cy="1699208"/>
          </a:xfrm>
          <a:prstGeom prst="cloudCallout">
            <a:avLst>
              <a:gd name="adj1" fmla="val -28957"/>
              <a:gd name="adj2" fmla="val 88513"/>
            </a:avLst>
          </a:prstGeom>
          <a:solidFill>
            <a:schemeClr val="bg1"/>
          </a:solidFill>
          <a:ln w="28575">
            <a:solidFill>
              <a:srgbClr val="E8A1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7" name="Cloud Callout 36">
            <a:extLst>
              <a:ext uri="{FF2B5EF4-FFF2-40B4-BE49-F238E27FC236}">
                <a16:creationId xmlns:a16="http://schemas.microsoft.com/office/drawing/2014/main" id="{878D2D80-48C5-CE3D-125A-ED97C7EA18CB}"/>
              </a:ext>
            </a:extLst>
          </p:cNvPr>
          <p:cNvSpPr/>
          <p:nvPr/>
        </p:nvSpPr>
        <p:spPr>
          <a:xfrm rot="9900000" flipH="1">
            <a:off x="9105212" y="3845864"/>
            <a:ext cx="2514600" cy="1699208"/>
          </a:xfrm>
          <a:prstGeom prst="cloudCallout">
            <a:avLst>
              <a:gd name="adj1" fmla="val -28957"/>
              <a:gd name="adj2" fmla="val 88513"/>
            </a:avLst>
          </a:prstGeom>
          <a:solidFill>
            <a:schemeClr val="bg1"/>
          </a:solidFill>
          <a:ln w="28575">
            <a:solidFill>
              <a:srgbClr val="E8A1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8" name="Text Placeholder 3">
            <a:extLst>
              <a:ext uri="{FF2B5EF4-FFF2-40B4-BE49-F238E27FC236}">
                <a16:creationId xmlns:a16="http://schemas.microsoft.com/office/drawing/2014/main" id="{285E56D5-96BB-2DB0-86D2-7A52AFB6ABF2}"/>
              </a:ext>
            </a:extLst>
          </p:cNvPr>
          <p:cNvSpPr txBox="1">
            <a:spLocks/>
          </p:cNvSpPr>
          <p:nvPr/>
        </p:nvSpPr>
        <p:spPr>
          <a:xfrm>
            <a:off x="4253592" y="1012766"/>
            <a:ext cx="1826464" cy="84673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ts val="2240"/>
              </a:lnSpc>
              <a:spcBef>
                <a:spcPts val="0"/>
              </a:spcBef>
            </a:pPr>
            <a:r>
              <a:rPr lang="en-US" sz="2200" b="1" i="1" dirty="0">
                <a:solidFill>
                  <a:srgbClr val="296B5F"/>
                </a:solidFill>
              </a:rPr>
              <a:t>Må jeg tænke over det?</a:t>
            </a:r>
          </a:p>
        </p:txBody>
      </p:sp>
      <p:sp>
        <p:nvSpPr>
          <p:cNvPr id="39" name="Text Placeholder 3">
            <a:extLst>
              <a:ext uri="{FF2B5EF4-FFF2-40B4-BE49-F238E27FC236}">
                <a16:creationId xmlns:a16="http://schemas.microsoft.com/office/drawing/2014/main" id="{1F2ADED1-C702-D9D4-411A-692D2A6E6B21}"/>
              </a:ext>
            </a:extLst>
          </p:cNvPr>
          <p:cNvSpPr txBox="1">
            <a:spLocks/>
          </p:cNvSpPr>
          <p:nvPr/>
        </p:nvSpPr>
        <p:spPr>
          <a:xfrm>
            <a:off x="9481162" y="4318259"/>
            <a:ext cx="1826464" cy="84673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ts val="2240"/>
              </a:lnSpc>
              <a:spcBef>
                <a:spcPts val="0"/>
              </a:spcBef>
            </a:pPr>
            <a:r>
              <a:rPr lang="en-US" sz="2200" b="1" i="1" dirty="0">
                <a:solidFill>
                  <a:srgbClr val="296B5F"/>
                </a:solidFill>
              </a:rPr>
              <a:t>Hvorfor fungerer det sådan?</a:t>
            </a:r>
          </a:p>
        </p:txBody>
      </p:sp>
    </p:spTree>
    <p:extLst>
      <p:ext uri="{BB962C8B-B14F-4D97-AF65-F5344CB8AC3E}">
        <p14:creationId xmlns:p14="http://schemas.microsoft.com/office/powerpoint/2010/main" val="1631871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832335" y="763789"/>
            <a:ext cx="7904099" cy="5134019"/>
          </a:xfrm>
        </p:spPr>
        <p:txBody>
          <a:bodyPr/>
          <a:lstStyle/>
          <a:p>
            <a:pPr marL="342900" indent="-342900" algn="l" rtl="0">
              <a:lnSpc>
                <a:spcPts val="2640"/>
              </a:lnSpc>
              <a:spcBef>
                <a:spcPts val="0"/>
              </a:spcBef>
              <a:buClr>
                <a:srgbClr val="E8A116"/>
              </a:buClr>
              <a:buFont typeface="Arial" panose="020B0604020202020204" pitchFamily="34" charset="0"/>
              <a:buChar char="•"/>
            </a:pPr>
            <a:r>
              <a:rPr lang="en-IE" sz="2200" b="1" dirty="0">
                <a:solidFill>
                  <a:srgbClr val="454545"/>
                </a:solidFill>
              </a:rPr>
              <a:t>Hvordan lærer folk?</a:t>
            </a:r>
            <a:r>
              <a:rPr lang="en-IE" sz="2200" dirty="0">
                <a:solidFill>
                  <a:srgbClr val="454545"/>
                </a:solidFill>
              </a:rPr>
              <a:t>Selvom der er mange forskellige teorier og rammer vedrørende læringsstile, blev en af ​​de mest berømte teorier udviklet af Peter Honey og Alan Mumford, som identificerede fire forskellige tilgange, folk tog til at lære ny information:</a:t>
            </a:r>
          </a:p>
          <a:p>
            <a:pPr marL="763588" indent="-458788" algn="l" rtl="0">
              <a:lnSpc>
                <a:spcPts val="2640"/>
              </a:lnSpc>
              <a:spcBef>
                <a:spcPts val="0"/>
              </a:spcBef>
              <a:buClr>
                <a:srgbClr val="E8A116"/>
              </a:buClr>
              <a:buFont typeface="+mj-lt"/>
              <a:buAutoNum type="arabicPeriod"/>
            </a:pPr>
            <a:r>
              <a:rPr lang="en-IE" sz="2200" b="1" dirty="0">
                <a:solidFill>
                  <a:srgbClr val="454545"/>
                </a:solidFill>
              </a:rPr>
              <a:t>Aktivist</a:t>
            </a:r>
            <a:r>
              <a:rPr lang="en-IE" sz="2200" dirty="0">
                <a:solidFill>
                  <a:srgbClr val="454545"/>
                </a:solidFill>
              </a:rPr>
              <a:t>: De nyder praktiske timer og "at blive hængende"; de kan ikke lide ordrige kedelige</a:t>
            </a:r>
            <a:r>
              <a:rPr lang="en-IE" sz="2200" dirty="0" err="1">
                <a:solidFill>
                  <a:srgbClr val="454545"/>
                </a:solidFill>
              </a:rPr>
              <a:t>powerpoint</a:t>
            </a:r>
            <a:r>
              <a:rPr lang="en-IE" sz="2200" dirty="0">
                <a:solidFill>
                  <a:srgbClr val="454545"/>
                </a:solidFill>
              </a:rPr>
              <a:t>og lange forklaringer</a:t>
            </a:r>
          </a:p>
          <a:p>
            <a:pPr marL="763588" indent="-458788" algn="l" rtl="0">
              <a:lnSpc>
                <a:spcPts val="2640"/>
              </a:lnSpc>
              <a:spcBef>
                <a:spcPts val="0"/>
              </a:spcBef>
              <a:buClr>
                <a:srgbClr val="E8A116"/>
              </a:buClr>
              <a:buFont typeface="+mj-lt"/>
              <a:buAutoNum type="arabicPeriod"/>
            </a:pPr>
            <a:r>
              <a:rPr lang="en-IE" sz="2200" b="1" dirty="0">
                <a:solidFill>
                  <a:srgbClr val="454545"/>
                </a:solidFill>
              </a:rPr>
              <a:t>Teoretiker</a:t>
            </a:r>
            <a:r>
              <a:rPr lang="en-IE" sz="2200" dirty="0">
                <a:solidFill>
                  <a:srgbClr val="454545"/>
                </a:solidFill>
              </a:rPr>
              <a:t>: De kan lide metodisk og logisk struktur; de kan ikke lide følelsesmæssige "fluffy" situationer og kan ikke lide at lære noget praktisk uden at kende teorien bag det.</a:t>
            </a:r>
          </a:p>
          <a:p>
            <a:pPr marL="763588" indent="-458788" algn="l" rtl="0">
              <a:lnSpc>
                <a:spcPts val="2640"/>
              </a:lnSpc>
              <a:spcBef>
                <a:spcPts val="0"/>
              </a:spcBef>
              <a:buClr>
                <a:srgbClr val="E8A116"/>
              </a:buClr>
              <a:buFont typeface="+mj-lt"/>
              <a:buAutoNum type="arabicPeriod"/>
            </a:pPr>
            <a:r>
              <a:rPr lang="en-IE" sz="2200" b="1" dirty="0">
                <a:solidFill>
                  <a:srgbClr val="454545"/>
                </a:solidFill>
              </a:rPr>
              <a:t>Pragmatiker</a:t>
            </a:r>
            <a:r>
              <a:rPr lang="en-IE" sz="2200" dirty="0">
                <a:solidFill>
                  <a:srgbClr val="454545"/>
                </a:solidFill>
              </a:rPr>
              <a:t>: De skal være i stand til at se, hvordan de kan anvende deres læring til den virkelige verden.</a:t>
            </a:r>
          </a:p>
          <a:p>
            <a:pPr marL="763588" indent="-458788" algn="l" rtl="0">
              <a:lnSpc>
                <a:spcPts val="2640"/>
              </a:lnSpc>
              <a:spcBef>
                <a:spcPts val="0"/>
              </a:spcBef>
              <a:buClr>
                <a:srgbClr val="E8A116"/>
              </a:buClr>
              <a:buFont typeface="+mj-lt"/>
              <a:buAutoNum type="arabicPeriod"/>
            </a:pPr>
            <a:r>
              <a:rPr lang="en-IE" sz="2200" b="1" dirty="0">
                <a:solidFill>
                  <a:srgbClr val="454545"/>
                </a:solidFill>
              </a:rPr>
              <a:t>Refleks</a:t>
            </a:r>
            <a:r>
              <a:rPr lang="en-IE" sz="2200" dirty="0">
                <a:solidFill>
                  <a:srgbClr val="454545"/>
                </a:solidFill>
              </a:rPr>
              <a:t>: De lærer gennem observation og kan ikke lide at blive sat på stedet eller forhastet</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2988913" cy="803654"/>
          </a:xfrm>
        </p:spPr>
        <p:txBody>
          <a:bodyPr/>
          <a:lstStyle/>
          <a:p>
            <a:pPr algn="l" rtl="0"/>
            <a:r>
              <a:rPr lang="en-US" b="1" dirty="0">
                <a:solidFill>
                  <a:srgbClr val="E8A116"/>
                </a:solidFill>
              </a:rPr>
              <a:t>3.4 Læringsstile – Forskellige tilgange til læring</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724628" y="306903"/>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3" name="Graphic 3">
            <a:extLst>
              <a:ext uri="{FF2B5EF4-FFF2-40B4-BE49-F238E27FC236}">
                <a16:creationId xmlns:a16="http://schemas.microsoft.com/office/drawing/2014/main" id="{C8E7E726-0E4F-E1F5-A3F2-F9E90ACA6D8A}"/>
              </a:ext>
            </a:extLst>
          </p:cNvPr>
          <p:cNvGrpSpPr/>
          <p:nvPr/>
        </p:nvGrpSpPr>
        <p:grpSpPr>
          <a:xfrm>
            <a:off x="3171123" y="4850921"/>
            <a:ext cx="877031" cy="989677"/>
            <a:chOff x="4643578" y="432838"/>
            <a:chExt cx="1028134" cy="1160188"/>
          </a:xfrm>
          <a:solidFill>
            <a:srgbClr val="296B5F"/>
          </a:solidFill>
        </p:grpSpPr>
        <p:sp>
          <p:nvSpPr>
            <p:cNvPr id="6" name="Freeform 5">
              <a:extLst>
                <a:ext uri="{FF2B5EF4-FFF2-40B4-BE49-F238E27FC236}">
                  <a16:creationId xmlns:a16="http://schemas.microsoft.com/office/drawing/2014/main" id="{E73E216B-E71E-668C-E070-CE096B591A13}"/>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3208C4BD-F9CF-A740-6B1A-E5C938CED23F}"/>
                </a:ext>
              </a:extLst>
            </p:cNvPr>
            <p:cNvGrpSpPr/>
            <p:nvPr/>
          </p:nvGrpSpPr>
          <p:grpSpPr>
            <a:xfrm>
              <a:off x="4643578" y="432838"/>
              <a:ext cx="1028134" cy="1160188"/>
              <a:chOff x="4643578" y="432838"/>
              <a:chExt cx="1028134" cy="1160188"/>
            </a:xfrm>
            <a:grpFill/>
          </p:grpSpPr>
          <p:sp>
            <p:nvSpPr>
              <p:cNvPr id="8" name="Freeform 7">
                <a:extLst>
                  <a:ext uri="{FF2B5EF4-FFF2-40B4-BE49-F238E27FC236}">
                    <a16:creationId xmlns:a16="http://schemas.microsoft.com/office/drawing/2014/main" id="{56DADBB1-668E-7243-0BC6-01F036A639A5}"/>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grpSp>
            <p:nvGrpSpPr>
              <p:cNvPr id="9" name="Graphic 3">
                <a:extLst>
                  <a:ext uri="{FF2B5EF4-FFF2-40B4-BE49-F238E27FC236}">
                    <a16:creationId xmlns:a16="http://schemas.microsoft.com/office/drawing/2014/main" id="{3FDF0DA3-5EAC-01E7-42F6-D9BE8ECE25FC}"/>
                  </a:ext>
                </a:extLst>
              </p:cNvPr>
              <p:cNvGrpSpPr/>
              <p:nvPr/>
            </p:nvGrpSpPr>
            <p:grpSpPr>
              <a:xfrm>
                <a:off x="4643578" y="432838"/>
                <a:ext cx="1028134" cy="1160188"/>
                <a:chOff x="4643578" y="432838"/>
                <a:chExt cx="1028134" cy="1160188"/>
              </a:xfrm>
              <a:grpFill/>
            </p:grpSpPr>
            <p:sp>
              <p:nvSpPr>
                <p:cNvPr id="10" name="Freeform 9">
                  <a:extLst>
                    <a:ext uri="{FF2B5EF4-FFF2-40B4-BE49-F238E27FC236}">
                      <a16:creationId xmlns:a16="http://schemas.microsoft.com/office/drawing/2014/main" id="{3FAE5A74-5EC6-FF4A-F9FC-C255C437A7A6}"/>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BC7CF95D-0BA6-69E3-2B74-608233E48C8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pPr algn="l" rtl="0"/>
                  <a:endParaRPr lang="en-US"/>
                </a:p>
              </p:txBody>
            </p:sp>
          </p:grpSp>
        </p:grpSp>
      </p:grpSp>
    </p:spTree>
    <p:extLst>
      <p:ext uri="{BB962C8B-B14F-4D97-AF65-F5344CB8AC3E}">
        <p14:creationId xmlns:p14="http://schemas.microsoft.com/office/powerpoint/2010/main" val="567321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832335" y="763789"/>
            <a:ext cx="7904099" cy="5134019"/>
          </a:xfrm>
        </p:spPr>
        <p:txBody>
          <a:bodyPr/>
          <a:lstStyle/>
          <a:p>
            <a:pPr marL="342900" indent="-342900" algn="l" rtl="0">
              <a:lnSpc>
                <a:spcPts val="2640"/>
              </a:lnSpc>
              <a:spcBef>
                <a:spcPts val="0"/>
              </a:spcBef>
              <a:buClr>
                <a:srgbClr val="E8A116"/>
              </a:buClr>
              <a:buFont typeface="Arial" panose="020B0604020202020204" pitchFamily="34" charset="0"/>
              <a:buChar char="•"/>
            </a:pPr>
            <a:r>
              <a:rPr lang="en-IE" sz="2200" dirty="0">
                <a:solidFill>
                  <a:srgbClr val="454545"/>
                </a:solidFill>
              </a:rPr>
              <a:t>Det er vigtigt at designe træningssessionen, så den appellerer til hver enkelt elevstil.</a:t>
            </a:r>
          </a:p>
          <a:p>
            <a:pPr marL="342900" indent="-342900" algn="l" rtl="0">
              <a:lnSpc>
                <a:spcPts val="2640"/>
              </a:lnSpc>
              <a:spcBef>
                <a:spcPts val="0"/>
              </a:spcBef>
              <a:buClr>
                <a:srgbClr val="E8A116"/>
              </a:buClr>
              <a:buFont typeface="Arial" panose="020B0604020202020204" pitchFamily="34" charset="0"/>
              <a:buChar char="•"/>
            </a:pPr>
            <a:r>
              <a:rPr lang="en-IE" sz="2200" dirty="0">
                <a:solidFill>
                  <a:srgbClr val="454545"/>
                </a:solidFill>
              </a:rPr>
              <a:t>De fleste mennesker holder sig generelt til en af ​​ovenstående stilarter eller varierer mellem to afhængigt af scenariet. Hver af disse stilarter kommer med forskellige undervisningsaktiviteter, som kan være mere passende for de enkelte elever (se øvelse nedenfor).</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2988913" cy="803654"/>
          </a:xfrm>
        </p:spPr>
        <p:txBody>
          <a:bodyPr/>
          <a:lstStyle/>
          <a:p>
            <a:pPr algn="l" rtl="0"/>
            <a:r>
              <a:rPr lang="en-US" b="1" dirty="0">
                <a:solidFill>
                  <a:srgbClr val="E8A116"/>
                </a:solidFill>
              </a:rPr>
              <a:t>3.4 Læringsstile – Forskellige tilgange til læring</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724628" y="306903"/>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3" name="Graphic 3">
            <a:extLst>
              <a:ext uri="{FF2B5EF4-FFF2-40B4-BE49-F238E27FC236}">
                <a16:creationId xmlns:a16="http://schemas.microsoft.com/office/drawing/2014/main" id="{C8E7E726-0E4F-E1F5-A3F2-F9E90ACA6D8A}"/>
              </a:ext>
            </a:extLst>
          </p:cNvPr>
          <p:cNvGrpSpPr/>
          <p:nvPr/>
        </p:nvGrpSpPr>
        <p:grpSpPr>
          <a:xfrm>
            <a:off x="3171123" y="4850921"/>
            <a:ext cx="877031" cy="989677"/>
            <a:chOff x="4643578" y="432838"/>
            <a:chExt cx="1028134" cy="1160188"/>
          </a:xfrm>
          <a:solidFill>
            <a:srgbClr val="296B5F"/>
          </a:solidFill>
        </p:grpSpPr>
        <p:sp>
          <p:nvSpPr>
            <p:cNvPr id="6" name="Freeform 5">
              <a:extLst>
                <a:ext uri="{FF2B5EF4-FFF2-40B4-BE49-F238E27FC236}">
                  <a16:creationId xmlns:a16="http://schemas.microsoft.com/office/drawing/2014/main" id="{E73E216B-E71E-668C-E070-CE096B591A13}"/>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3208C4BD-F9CF-A740-6B1A-E5C938CED23F}"/>
                </a:ext>
              </a:extLst>
            </p:cNvPr>
            <p:cNvGrpSpPr/>
            <p:nvPr/>
          </p:nvGrpSpPr>
          <p:grpSpPr>
            <a:xfrm>
              <a:off x="4643578" y="432838"/>
              <a:ext cx="1028134" cy="1160188"/>
              <a:chOff x="4643578" y="432838"/>
              <a:chExt cx="1028134" cy="1160188"/>
            </a:xfrm>
            <a:grpFill/>
          </p:grpSpPr>
          <p:sp>
            <p:nvSpPr>
              <p:cNvPr id="8" name="Freeform 7">
                <a:extLst>
                  <a:ext uri="{FF2B5EF4-FFF2-40B4-BE49-F238E27FC236}">
                    <a16:creationId xmlns:a16="http://schemas.microsoft.com/office/drawing/2014/main" id="{56DADBB1-668E-7243-0BC6-01F036A639A5}"/>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grpSp>
            <p:nvGrpSpPr>
              <p:cNvPr id="9" name="Graphic 3">
                <a:extLst>
                  <a:ext uri="{FF2B5EF4-FFF2-40B4-BE49-F238E27FC236}">
                    <a16:creationId xmlns:a16="http://schemas.microsoft.com/office/drawing/2014/main" id="{3FDF0DA3-5EAC-01E7-42F6-D9BE8ECE25FC}"/>
                  </a:ext>
                </a:extLst>
              </p:cNvPr>
              <p:cNvGrpSpPr/>
              <p:nvPr/>
            </p:nvGrpSpPr>
            <p:grpSpPr>
              <a:xfrm>
                <a:off x="4643578" y="432838"/>
                <a:ext cx="1028134" cy="1160188"/>
                <a:chOff x="4643578" y="432838"/>
                <a:chExt cx="1028134" cy="1160188"/>
              </a:xfrm>
              <a:grpFill/>
            </p:grpSpPr>
            <p:sp>
              <p:nvSpPr>
                <p:cNvPr id="10" name="Freeform 9">
                  <a:extLst>
                    <a:ext uri="{FF2B5EF4-FFF2-40B4-BE49-F238E27FC236}">
                      <a16:creationId xmlns:a16="http://schemas.microsoft.com/office/drawing/2014/main" id="{3FAE5A74-5EC6-FF4A-F9FC-C255C437A7A6}"/>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BC7CF95D-0BA6-69E3-2B74-608233E48C8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pPr algn="l" rtl="0"/>
                  <a:endParaRPr lang="en-US"/>
                </a:p>
              </p:txBody>
            </p:sp>
          </p:grpSp>
        </p:grpSp>
      </p:grpSp>
      <p:sp>
        <p:nvSpPr>
          <p:cNvPr id="12" name="Text Placeholder 3">
            <a:extLst>
              <a:ext uri="{FF2B5EF4-FFF2-40B4-BE49-F238E27FC236}">
                <a16:creationId xmlns:a16="http://schemas.microsoft.com/office/drawing/2014/main" id="{40EDA134-70F1-C346-A124-7880EF1582DA}"/>
              </a:ext>
            </a:extLst>
          </p:cNvPr>
          <p:cNvSpPr txBox="1">
            <a:spLocks/>
          </p:cNvSpPr>
          <p:nvPr/>
        </p:nvSpPr>
        <p:spPr>
          <a:xfrm>
            <a:off x="4646625" y="4093489"/>
            <a:ext cx="7089809" cy="2310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46200" indent="-1346200" algn="l" rtl="0"/>
            <a:r>
              <a:rPr lang="en-IE" sz="1800" b="1"/>
              <a:t>Dyrke motion</a:t>
            </a:r>
            <a:r>
              <a:rPr lang="en-IE" sz="1800"/>
              <a:t>: Find ud af, hvilken type elev du er ved at udfylde spørgeskemaet Honey and Mumford Learning styles:</a:t>
            </a:r>
            <a:r>
              <a:rPr lang="en-IE" sz="1800">
                <a:solidFill>
                  <a:srgbClr val="87AF3F"/>
                </a:solidFill>
                <a:hlinkClick r:id="rId2">
                  <a:extLst>
                    <a:ext uri="{A12FA001-AC4F-418D-AE19-62706E023703}">
                      <ahyp:hlinkClr xmlns:ahyp="http://schemas.microsoft.com/office/drawing/2018/hyperlinkcolor" val="tx"/>
                    </a:ext>
                  </a:extLst>
                </a:hlinkClick>
              </a:rPr>
              <a:t>https://www.ilfm.org.uk/cms/document/ILFM_Learning_Styles_Resource_TK_09Oct17_Ver1.0.pdf</a:t>
            </a:r>
            <a:endParaRPr lang="en-IE" sz="1800">
              <a:solidFill>
                <a:srgbClr val="87AF3F"/>
              </a:solidFill>
            </a:endParaRPr>
          </a:p>
          <a:p>
            <a:pPr marL="1346200" indent="-1346200" algn="l" rtl="0"/>
            <a:r>
              <a:rPr lang="en-IE" sz="1800" b="1"/>
              <a:t>Offentliggørelse</a:t>
            </a:r>
            <a:r>
              <a:rPr lang="en-IE" sz="1800"/>
              <a:t>: Rosewell, J. 2005. Læringsstile. Teknologiniveau 1: Netværksliv: udforskning af informations- og kommunikationsteknologier. Det åbne universitet.</a:t>
            </a:r>
          </a:p>
          <a:p>
            <a:pPr marL="1346200" indent="-1346200" algn="l" rtl="0">
              <a:lnSpc>
                <a:spcPct val="100000"/>
              </a:lnSpc>
              <a:spcBef>
                <a:spcPts val="400"/>
              </a:spcBef>
              <a:buClr>
                <a:srgbClr val="E8A116"/>
              </a:buClr>
              <a:buFont typeface="Arial" panose="020B0604020202020204" pitchFamily="34" charset="0"/>
              <a:buChar char="•"/>
            </a:pPr>
            <a:endParaRPr lang="en-US" sz="1800" dirty="0"/>
          </a:p>
        </p:txBody>
      </p:sp>
      <p:sp>
        <p:nvSpPr>
          <p:cNvPr id="13" name="Freeform 12">
            <a:extLst>
              <a:ext uri="{FF2B5EF4-FFF2-40B4-BE49-F238E27FC236}">
                <a16:creationId xmlns:a16="http://schemas.microsoft.com/office/drawing/2014/main" id="{E7D3ABA1-FC56-4C70-1A49-E4AF6FC089C7}"/>
              </a:ext>
            </a:extLst>
          </p:cNvPr>
          <p:cNvSpPr/>
          <p:nvPr/>
        </p:nvSpPr>
        <p:spPr>
          <a:xfrm>
            <a:off x="4048154" y="3178594"/>
            <a:ext cx="2419643" cy="827929"/>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14" name="TextBox 13">
            <a:extLst>
              <a:ext uri="{FF2B5EF4-FFF2-40B4-BE49-F238E27FC236}">
                <a16:creationId xmlns:a16="http://schemas.microsoft.com/office/drawing/2014/main" id="{8A4B001A-4BFF-4CA9-D25C-F9386520CA41}"/>
              </a:ext>
            </a:extLst>
          </p:cNvPr>
          <p:cNvSpPr txBox="1"/>
          <p:nvPr/>
        </p:nvSpPr>
        <p:spPr>
          <a:xfrm>
            <a:off x="4536139" y="3390970"/>
            <a:ext cx="2481698" cy="523220"/>
          </a:xfrm>
          <a:prstGeom prst="rect">
            <a:avLst/>
          </a:prstGeom>
          <a:noFill/>
        </p:spPr>
        <p:txBody>
          <a:bodyPr wrap="square">
            <a:spAutoFit/>
          </a:bodyPr>
          <a:lstStyle/>
          <a:p>
            <a:pPr marL="15875" indent="-15875" algn="l" rtl="0">
              <a:spcBef>
                <a:spcPts val="400"/>
              </a:spcBef>
              <a:buNone/>
            </a:pPr>
            <a:r>
              <a:rPr lang="en-IE" sz="2800" b="1" dirty="0">
                <a:solidFill>
                  <a:schemeClr val="bg1"/>
                </a:solidFill>
              </a:rPr>
              <a:t>Ressourcer</a:t>
            </a:r>
            <a:endParaRPr lang="en-IE" sz="3400" b="1" dirty="0">
              <a:solidFill>
                <a:schemeClr val="bg1"/>
              </a:solidFill>
            </a:endParaRPr>
          </a:p>
        </p:txBody>
      </p:sp>
    </p:spTree>
    <p:extLst>
      <p:ext uri="{BB962C8B-B14F-4D97-AF65-F5344CB8AC3E}">
        <p14:creationId xmlns:p14="http://schemas.microsoft.com/office/powerpoint/2010/main" val="2767951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2A538FA-A226-6EB5-267B-533FD9D88DB6}"/>
              </a:ext>
            </a:extLst>
          </p:cNvPr>
          <p:cNvPicPr>
            <a:picLocks noGrp="1" noChangeAspect="1"/>
          </p:cNvPicPr>
          <p:nvPr>
            <p:ph type="pic" sz="quarter" idx="42"/>
          </p:nvPr>
        </p:nvPicPr>
        <p:blipFill>
          <a:blip r:embed="rId2" cstate="email">
            <a:extLst>
              <a:ext uri="{28A0092B-C50C-407E-A947-70E740481C1C}">
                <a14:useLocalDpi xmlns:a14="http://schemas.microsoft.com/office/drawing/2010/main"/>
              </a:ext>
            </a:extLst>
          </a:blip>
          <a:srcRect l="3321" r="3321"/>
          <a:stretch>
            <a:fillRect/>
          </a:stretch>
        </p:blipFill>
        <p:spPr/>
      </p:pic>
      <p:sp>
        <p:nvSpPr>
          <p:cNvPr id="3" name="Freeform 2">
            <a:extLst>
              <a:ext uri="{FF2B5EF4-FFF2-40B4-BE49-F238E27FC236}">
                <a16:creationId xmlns:a16="http://schemas.microsoft.com/office/drawing/2014/main" id="{2B5F0BD6-D7E3-159A-9C41-7A65C65C2BF1}"/>
              </a:ext>
            </a:extLst>
          </p:cNvPr>
          <p:cNvSpPr/>
          <p:nvPr/>
        </p:nvSpPr>
        <p:spPr>
          <a:xfrm>
            <a:off x="0" y="2318090"/>
            <a:ext cx="54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E8A116"/>
          </a:solidFill>
          <a:ln w="24491" cap="flat">
            <a:solidFill>
              <a:srgbClr val="F1983D"/>
            </a:solidFill>
            <a:prstDash val="solid"/>
            <a:miter/>
          </a:ln>
        </p:spPr>
        <p:txBody>
          <a:bodyPr rtlCol="0" anchor="ctr"/>
          <a:lstStyle/>
          <a:p>
            <a:pPr algn="l" rtl="0"/>
            <a:endParaRPr lang="en-US"/>
          </a:p>
        </p:txBody>
      </p:sp>
      <p:sp>
        <p:nvSpPr>
          <p:cNvPr id="6" name="Text Placeholder 3">
            <a:extLst>
              <a:ext uri="{FF2B5EF4-FFF2-40B4-BE49-F238E27FC236}">
                <a16:creationId xmlns:a16="http://schemas.microsoft.com/office/drawing/2014/main" id="{EE46F285-036C-EAB3-8702-1E0F0C6347AC}"/>
              </a:ext>
            </a:extLst>
          </p:cNvPr>
          <p:cNvSpPr txBox="1">
            <a:spLocks/>
          </p:cNvSpPr>
          <p:nvPr/>
        </p:nvSpPr>
        <p:spPr>
          <a:xfrm>
            <a:off x="1753849" y="2803631"/>
            <a:ext cx="3516007" cy="3066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4800" dirty="0">
                <a:solidFill>
                  <a:schemeClr val="bg1"/>
                </a:solidFill>
              </a:rPr>
              <a:t>Uddannelse: Design, Levering &amp; Evaluering</a:t>
            </a:r>
          </a:p>
        </p:txBody>
      </p:sp>
      <p:sp>
        <p:nvSpPr>
          <p:cNvPr id="9" name="Text Placeholder 4">
            <a:extLst>
              <a:ext uri="{FF2B5EF4-FFF2-40B4-BE49-F238E27FC236}">
                <a16:creationId xmlns:a16="http://schemas.microsoft.com/office/drawing/2014/main" id="{FB9D3D78-55CA-C61E-0044-A48278C3E802}"/>
              </a:ext>
            </a:extLst>
          </p:cNvPr>
          <p:cNvSpPr txBox="1">
            <a:spLocks/>
          </p:cNvSpPr>
          <p:nvPr/>
        </p:nvSpPr>
        <p:spPr>
          <a:xfrm>
            <a:off x="3747431" y="987947"/>
            <a:ext cx="2066906" cy="582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13000" dirty="0">
                <a:solidFill>
                  <a:schemeClr val="bg1"/>
                </a:solidFill>
              </a:rPr>
              <a:t>04</a:t>
            </a:r>
          </a:p>
        </p:txBody>
      </p:sp>
    </p:spTree>
    <p:extLst>
      <p:ext uri="{BB962C8B-B14F-4D97-AF65-F5344CB8AC3E}">
        <p14:creationId xmlns:p14="http://schemas.microsoft.com/office/powerpoint/2010/main" val="965058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54">
            <a:extLst>
              <a:ext uri="{FF2B5EF4-FFF2-40B4-BE49-F238E27FC236}">
                <a16:creationId xmlns:a16="http://schemas.microsoft.com/office/drawing/2014/main" id="{09891912-3B58-3FE7-CFCA-0A4740FC7D45}"/>
              </a:ext>
            </a:extLst>
          </p:cNvPr>
          <p:cNvSpPr/>
          <p:nvPr/>
        </p:nvSpPr>
        <p:spPr>
          <a:xfrm>
            <a:off x="1" y="4535"/>
            <a:ext cx="3671426" cy="6853465"/>
          </a:xfrm>
          <a:custGeom>
            <a:avLst/>
            <a:gdLst>
              <a:gd name="connsiteX0" fmla="*/ 0 w 3931877"/>
              <a:gd name="connsiteY0" fmla="*/ 0 h 6853465"/>
              <a:gd name="connsiteX1" fmla="*/ 640297 w 3931877"/>
              <a:gd name="connsiteY1" fmla="*/ 0 h 6853465"/>
              <a:gd name="connsiteX2" fmla="*/ 891329 w 3931877"/>
              <a:gd name="connsiteY2" fmla="*/ 0 h 6853465"/>
              <a:gd name="connsiteX3" fmla="*/ 2449262 w 3931877"/>
              <a:gd name="connsiteY3" fmla="*/ 0 h 6853465"/>
              <a:gd name="connsiteX4" fmla="*/ 2449263 w 3931877"/>
              <a:gd name="connsiteY4" fmla="*/ 0 h 6853465"/>
              <a:gd name="connsiteX5" fmla="*/ 2700295 w 3931877"/>
              <a:gd name="connsiteY5" fmla="*/ 0 h 6853465"/>
              <a:gd name="connsiteX6" fmla="*/ 3300080 w 3931877"/>
              <a:gd name="connsiteY6" fmla="*/ 0 h 6853465"/>
              <a:gd name="connsiteX7" fmla="*/ 3551113 w 3931877"/>
              <a:gd name="connsiteY7" fmla="*/ 0 h 6853465"/>
              <a:gd name="connsiteX8" fmla="*/ 3931877 w 3931877"/>
              <a:gd name="connsiteY8" fmla="*/ 487509 h 6853465"/>
              <a:gd name="connsiteX9" fmla="*/ 3931877 w 3931877"/>
              <a:gd name="connsiteY9" fmla="*/ 1167324 h 6853465"/>
              <a:gd name="connsiteX10" fmla="*/ 3931877 w 3931877"/>
              <a:gd name="connsiteY10" fmla="*/ 2517941 h 6853465"/>
              <a:gd name="connsiteX11" fmla="*/ 3931877 w 3931877"/>
              <a:gd name="connsiteY11" fmla="*/ 6853465 h 6853465"/>
              <a:gd name="connsiteX12" fmla="*/ 0 w 3931877"/>
              <a:gd name="connsiteY12" fmla="*/ 6853465 h 6853465"/>
              <a:gd name="connsiteX13" fmla="*/ 0 w 3931877"/>
              <a:gd name="connsiteY13" fmla="*/ 2517941 h 6853465"/>
              <a:gd name="connsiteX14" fmla="*/ 0 w 3931877"/>
              <a:gd name="connsiteY14" fmla="*/ 1167324 h 68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877" h="6853465">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3862553" y="1701068"/>
            <a:ext cx="7724844" cy="3428836"/>
          </a:xfrm>
        </p:spPr>
        <p:txBody>
          <a:bodyPr/>
          <a:lstStyle/>
          <a:p>
            <a:pPr marL="0" indent="0" algn="l" rtl="0">
              <a:lnSpc>
                <a:spcPts val="2440"/>
              </a:lnSpc>
              <a:spcBef>
                <a:spcPts val="0"/>
              </a:spcBef>
              <a:buClr>
                <a:srgbClr val="E8A116"/>
              </a:buClr>
            </a:pPr>
            <a:r>
              <a:rPr lang="en-IE" sz="2200" b="1" dirty="0">
                <a:solidFill>
                  <a:srgbClr val="454545"/>
                </a:solidFill>
              </a:rPr>
              <a:t>Barrierer for læring omfatter:</a:t>
            </a:r>
          </a:p>
          <a:p>
            <a:pPr marL="0" indent="0" algn="l" rtl="0">
              <a:lnSpc>
                <a:spcPts val="2440"/>
              </a:lnSpc>
              <a:spcBef>
                <a:spcPts val="0"/>
              </a:spcBef>
              <a:buClr>
                <a:srgbClr val="E8A116"/>
              </a:buClr>
            </a:pPr>
            <a:endParaRPr lang="en-IE" sz="2200" b="1" dirty="0">
              <a:solidFill>
                <a:srgbClr val="454545"/>
              </a:solidFill>
            </a:endParaRP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Alder</a:t>
            </a:r>
            <a:r>
              <a:rPr lang="en-IE" sz="2200" dirty="0">
                <a:solidFill>
                  <a:srgbClr val="454545"/>
                </a:solidFill>
              </a:rPr>
              <a:t>- virkninger af aldring på hørelse og syn hos voksne. Voksne har flere livserfaringer og skævheder</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Dårligt helbred</a:t>
            </a:r>
            <a:r>
              <a:rPr lang="en-IE" sz="2200" dirty="0">
                <a:solidFill>
                  <a:srgbClr val="454545"/>
                </a:solidFill>
              </a:rPr>
              <a:t>-Dårlig fysisk sundhed (f.eks. dårlig ernæring, kronisk sygdom); Dårlig mental sundhed (f.eks. depression, angst, posttraumatisk stresslidelse almindelig hos flygtninge)</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Neurodiversitet</a:t>
            </a:r>
            <a:r>
              <a:rPr lang="en-IE" sz="2200" dirty="0">
                <a:solidFill>
                  <a:srgbClr val="454545"/>
                </a:solidFill>
              </a:rPr>
              <a:t>(f.eks. ordblindhed, dyspraxi, dysgrafi, dysgrafi, autismespektrumforstyrrelse, ADHD)</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Handicap</a:t>
            </a:r>
            <a:r>
              <a:rPr lang="en-IE" sz="2200" dirty="0">
                <a:solidFill>
                  <a:srgbClr val="454545"/>
                </a:solidFill>
              </a:rPr>
              <a:t>(f.eks. fysisk / mental / læring / medicinsk)</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Familiens ansvar</a:t>
            </a:r>
            <a:r>
              <a:rPr lang="en-IE" sz="2200" dirty="0">
                <a:solidFill>
                  <a:srgbClr val="454545"/>
                </a:solidFill>
              </a:rPr>
              <a:t>(fx børnepasning, ansvar for familiemedlemmer, ændringer i familiens dynamik)</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Forbi</a:t>
            </a:r>
            <a:r>
              <a:rPr lang="en-IE" sz="2200" dirty="0">
                <a:solidFill>
                  <a:srgbClr val="454545"/>
                </a:solidFill>
              </a:rPr>
              <a:t>negative skoleoplevelser</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Dårligt sprog</a:t>
            </a:r>
            <a:r>
              <a:rPr lang="en-IE" sz="2200" dirty="0">
                <a:solidFill>
                  <a:srgbClr val="454545"/>
                </a:solidFill>
              </a:rPr>
              <a:t>dygtighed</a:t>
            </a:r>
          </a:p>
        </p:txBody>
      </p:sp>
      <p:sp>
        <p:nvSpPr>
          <p:cNvPr id="17" name="Text Placeholder 16">
            <a:extLst>
              <a:ext uri="{FF2B5EF4-FFF2-40B4-BE49-F238E27FC236}">
                <a16:creationId xmlns:a16="http://schemas.microsoft.com/office/drawing/2014/main" id="{6E7EAE59-40A4-A5E3-9E2D-CDF7075942B7}"/>
              </a:ext>
            </a:extLst>
          </p:cNvPr>
          <p:cNvSpPr>
            <a:spLocks noGrp="1"/>
          </p:cNvSpPr>
          <p:nvPr>
            <p:ph type="body" sz="quarter" idx="16"/>
          </p:nvPr>
        </p:nvSpPr>
        <p:spPr>
          <a:xfrm>
            <a:off x="574360" y="387666"/>
            <a:ext cx="3411012" cy="803654"/>
          </a:xfrm>
        </p:spPr>
        <p:txBody>
          <a:bodyPr/>
          <a:lstStyle/>
          <a:p>
            <a:pPr algn="l" rtl="0">
              <a:lnSpc>
                <a:spcPts val="3720"/>
              </a:lnSpc>
              <a:spcBef>
                <a:spcPts val="0"/>
              </a:spcBef>
            </a:pPr>
            <a:r>
              <a:rPr lang="en-US" dirty="0">
                <a:solidFill>
                  <a:schemeClr val="bg1"/>
                </a:solidFill>
              </a:rPr>
              <a:t>4.1 Barrierer for læring</a:t>
            </a:r>
          </a:p>
          <a:p>
            <a:pPr algn="l" rtl="0">
              <a:lnSpc>
                <a:spcPts val="3720"/>
              </a:lnSpc>
              <a:spcBef>
                <a:spcPts val="0"/>
              </a:spcBef>
            </a:pPr>
            <a:endParaRPr lang="en-US" dirty="0"/>
          </a:p>
        </p:txBody>
      </p:sp>
      <p:cxnSp>
        <p:nvCxnSpPr>
          <p:cNvPr id="29" name="Straight Connector 28">
            <a:extLst>
              <a:ext uri="{FF2B5EF4-FFF2-40B4-BE49-F238E27FC236}">
                <a16:creationId xmlns:a16="http://schemas.microsoft.com/office/drawing/2014/main" id="{0E37B157-C3C6-09BA-3A94-501DFE2CE9B7}"/>
              </a:ext>
            </a:extLst>
          </p:cNvPr>
          <p:cNvCxnSpPr>
            <a:cxnSpLocks/>
          </p:cNvCxnSpPr>
          <p:nvPr/>
        </p:nvCxnSpPr>
        <p:spPr>
          <a:xfrm flipH="1">
            <a:off x="0" y="1574451"/>
            <a:ext cx="10008525"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1B302A86-53C4-33CE-1546-31724BE5C4F6}"/>
              </a:ext>
            </a:extLst>
          </p:cNvPr>
          <p:cNvGrpSpPr/>
          <p:nvPr/>
        </p:nvGrpSpPr>
        <p:grpSpPr>
          <a:xfrm>
            <a:off x="10364171" y="1001114"/>
            <a:ext cx="1025228" cy="1023928"/>
            <a:chOff x="4583522" y="477429"/>
            <a:chExt cx="1285857" cy="1284227"/>
          </a:xfrm>
          <a:solidFill>
            <a:srgbClr val="296B5F"/>
          </a:solidFill>
        </p:grpSpPr>
        <p:grpSp>
          <p:nvGrpSpPr>
            <p:cNvPr id="34" name="Graphic 24">
              <a:extLst>
                <a:ext uri="{FF2B5EF4-FFF2-40B4-BE49-F238E27FC236}">
                  <a16:creationId xmlns:a16="http://schemas.microsoft.com/office/drawing/2014/main" id="{4096D037-3DFF-D058-55D7-439749D6CDF6}"/>
                </a:ext>
              </a:extLst>
            </p:cNvPr>
            <p:cNvGrpSpPr/>
            <p:nvPr/>
          </p:nvGrpSpPr>
          <p:grpSpPr>
            <a:xfrm>
              <a:off x="5099909" y="1002440"/>
              <a:ext cx="720240" cy="720592"/>
              <a:chOff x="5098372" y="991465"/>
              <a:chExt cx="720240" cy="720592"/>
            </a:xfrm>
            <a:grpFill/>
          </p:grpSpPr>
          <p:sp>
            <p:nvSpPr>
              <p:cNvPr id="44" name="Freeform 43">
                <a:extLst>
                  <a:ext uri="{FF2B5EF4-FFF2-40B4-BE49-F238E27FC236}">
                    <a16:creationId xmlns:a16="http://schemas.microsoft.com/office/drawing/2014/main" id="{6A53A7FD-5EBA-97DD-A2CB-0BC695C3703D}"/>
                  </a:ext>
                </a:extLst>
              </p:cNvPr>
              <p:cNvSpPr/>
              <p:nvPr/>
            </p:nvSpPr>
            <p:spPr>
              <a:xfrm>
                <a:off x="5427325" y="991465"/>
                <a:ext cx="391287" cy="390774"/>
              </a:xfrm>
              <a:custGeom>
                <a:avLst/>
                <a:gdLst>
                  <a:gd name="connsiteX0" fmla="*/ 114183 w 391287"/>
                  <a:gd name="connsiteY0" fmla="*/ 382826 h 390774"/>
                  <a:gd name="connsiteX1" fmla="*/ 154792 w 391287"/>
                  <a:gd name="connsiteY1" fmla="*/ 344223 h 390774"/>
                  <a:gd name="connsiteX2" fmla="*/ 165777 w 391287"/>
                  <a:gd name="connsiteY2" fmla="*/ 340562 h 390774"/>
                  <a:gd name="connsiteX3" fmla="*/ 252987 w 391287"/>
                  <a:gd name="connsiteY3" fmla="*/ 302957 h 390774"/>
                  <a:gd name="connsiteX4" fmla="*/ 310240 w 391287"/>
                  <a:gd name="connsiteY4" fmla="*/ 245052 h 390774"/>
                  <a:gd name="connsiteX5" fmla="*/ 251323 w 391287"/>
                  <a:gd name="connsiteY5" fmla="*/ 54698 h 390774"/>
                  <a:gd name="connsiteX6" fmla="*/ 146471 w 391287"/>
                  <a:gd name="connsiteY6" fmla="*/ 81654 h 390774"/>
                  <a:gd name="connsiteX7" fmla="*/ 81562 w 391287"/>
                  <a:gd name="connsiteY7" fmla="*/ 146214 h 390774"/>
                  <a:gd name="connsiteX8" fmla="*/ 50606 w 391287"/>
                  <a:gd name="connsiteY8" fmla="*/ 223754 h 390774"/>
                  <a:gd name="connsiteX9" fmla="*/ 43282 w 391287"/>
                  <a:gd name="connsiteY9" fmla="*/ 240726 h 390774"/>
                  <a:gd name="connsiteX10" fmla="*/ 8997 w 391287"/>
                  <a:gd name="connsiteY10" fmla="*/ 276667 h 390774"/>
                  <a:gd name="connsiteX11" fmla="*/ 676 w 391287"/>
                  <a:gd name="connsiteY11" fmla="*/ 211108 h 390774"/>
                  <a:gd name="connsiteX12" fmla="*/ 49940 w 391287"/>
                  <a:gd name="connsiteY12" fmla="*/ 105282 h 390774"/>
                  <a:gd name="connsiteX13" fmla="*/ 106860 w 391287"/>
                  <a:gd name="connsiteY13" fmla="*/ 48708 h 390774"/>
                  <a:gd name="connsiteX14" fmla="*/ 292265 w 391287"/>
                  <a:gd name="connsiteY14" fmla="*/ 14430 h 390774"/>
                  <a:gd name="connsiteX15" fmla="*/ 391126 w 391287"/>
                  <a:gd name="connsiteY15" fmla="*/ 174834 h 390774"/>
                  <a:gd name="connsiteX16" fmla="*/ 347854 w 391287"/>
                  <a:gd name="connsiteY16" fmla="*/ 278997 h 390774"/>
                  <a:gd name="connsiteX17" fmla="*/ 278618 w 391287"/>
                  <a:gd name="connsiteY17" fmla="*/ 347884 h 390774"/>
                  <a:gd name="connsiteX18" fmla="*/ 114183 w 391287"/>
                  <a:gd name="connsiteY18" fmla="*/ 382826 h 39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1287" h="390774">
                    <a:moveTo>
                      <a:pt x="114183" y="382826"/>
                    </a:moveTo>
                    <a:cubicBezTo>
                      <a:pt x="129162" y="368184"/>
                      <a:pt x="141810" y="355871"/>
                      <a:pt x="154792" y="344223"/>
                    </a:cubicBezTo>
                    <a:cubicBezTo>
                      <a:pt x="157455" y="341894"/>
                      <a:pt x="162115" y="340562"/>
                      <a:pt x="165777" y="340562"/>
                    </a:cubicBezTo>
                    <a:cubicBezTo>
                      <a:pt x="200062" y="339897"/>
                      <a:pt x="229021" y="327584"/>
                      <a:pt x="252987" y="302957"/>
                    </a:cubicBezTo>
                    <a:cubicBezTo>
                      <a:pt x="271961" y="283656"/>
                      <a:pt x="291933" y="265020"/>
                      <a:pt x="310240" y="245052"/>
                    </a:cubicBezTo>
                    <a:cubicBezTo>
                      <a:pt x="369823" y="179493"/>
                      <a:pt x="337535" y="75331"/>
                      <a:pt x="251323" y="54698"/>
                    </a:cubicBezTo>
                    <a:cubicBezTo>
                      <a:pt x="212045" y="45380"/>
                      <a:pt x="176428" y="54365"/>
                      <a:pt x="146471" y="81654"/>
                    </a:cubicBezTo>
                    <a:cubicBezTo>
                      <a:pt x="123836" y="102286"/>
                      <a:pt x="102865" y="124250"/>
                      <a:pt x="81562" y="146214"/>
                    </a:cubicBezTo>
                    <a:cubicBezTo>
                      <a:pt x="60924" y="167846"/>
                      <a:pt x="51937" y="194136"/>
                      <a:pt x="50606" y="223754"/>
                    </a:cubicBezTo>
                    <a:cubicBezTo>
                      <a:pt x="50273" y="229744"/>
                      <a:pt x="47277" y="236400"/>
                      <a:pt x="43282" y="240726"/>
                    </a:cubicBezTo>
                    <a:cubicBezTo>
                      <a:pt x="32964" y="252706"/>
                      <a:pt x="21646" y="263688"/>
                      <a:pt x="8997" y="276667"/>
                    </a:cubicBezTo>
                    <a:cubicBezTo>
                      <a:pt x="1009" y="253705"/>
                      <a:pt x="-1321" y="232739"/>
                      <a:pt x="676" y="211108"/>
                    </a:cubicBezTo>
                    <a:cubicBezTo>
                      <a:pt x="4337" y="170175"/>
                      <a:pt x="20648" y="134567"/>
                      <a:pt x="49940" y="105282"/>
                    </a:cubicBezTo>
                    <a:cubicBezTo>
                      <a:pt x="68913" y="86313"/>
                      <a:pt x="87554" y="67344"/>
                      <a:pt x="106860" y="48708"/>
                    </a:cubicBezTo>
                    <a:cubicBezTo>
                      <a:pt x="157122" y="-212"/>
                      <a:pt x="229021" y="-13524"/>
                      <a:pt x="292265" y="14430"/>
                    </a:cubicBezTo>
                    <a:cubicBezTo>
                      <a:pt x="355177" y="42052"/>
                      <a:pt x="394122" y="104616"/>
                      <a:pt x="391126" y="174834"/>
                    </a:cubicBezTo>
                    <a:cubicBezTo>
                      <a:pt x="389462" y="214769"/>
                      <a:pt x="375149" y="250044"/>
                      <a:pt x="347854" y="278997"/>
                    </a:cubicBezTo>
                    <a:cubicBezTo>
                      <a:pt x="325552" y="302625"/>
                      <a:pt x="302917" y="326253"/>
                      <a:pt x="278618" y="347884"/>
                    </a:cubicBezTo>
                    <a:cubicBezTo>
                      <a:pt x="232017" y="389482"/>
                      <a:pt x="177760" y="400131"/>
                      <a:pt x="114183" y="382826"/>
                    </a:cubicBezTo>
                    <a:close/>
                  </a:path>
                </a:pathLst>
              </a:custGeom>
              <a:solidFill>
                <a:srgbClr val="E8A116"/>
              </a:solidFill>
              <a:ln w="3314" cap="flat">
                <a:noFill/>
                <a:prstDash val="solid"/>
                <a:miter/>
              </a:ln>
            </p:spPr>
            <p:txBody>
              <a:bodyPr rtlCol="0" anchor="ctr"/>
              <a:lstStyle/>
              <a:p>
                <a:pPr algn="l" rtl="0"/>
                <a:endParaRPr lang="en-US"/>
              </a:p>
            </p:txBody>
          </p:sp>
          <p:sp>
            <p:nvSpPr>
              <p:cNvPr id="45" name="Freeform 44">
                <a:extLst>
                  <a:ext uri="{FF2B5EF4-FFF2-40B4-BE49-F238E27FC236}">
                    <a16:creationId xmlns:a16="http://schemas.microsoft.com/office/drawing/2014/main" id="{3CDA2DEC-3D04-011A-7336-E9582805EEDE}"/>
                  </a:ext>
                </a:extLst>
              </p:cNvPr>
              <p:cNvSpPr/>
              <p:nvPr/>
            </p:nvSpPr>
            <p:spPr>
              <a:xfrm>
                <a:off x="5098372" y="1320880"/>
                <a:ext cx="391481" cy="391177"/>
              </a:xfrm>
              <a:custGeom>
                <a:avLst/>
                <a:gdLst>
                  <a:gd name="connsiteX0" fmla="*/ 383219 w 391481"/>
                  <a:gd name="connsiteY0" fmla="*/ 113646 h 391177"/>
                  <a:gd name="connsiteX1" fmla="*/ 354593 w 391481"/>
                  <a:gd name="connsiteY1" fmla="*/ 270056 h 391177"/>
                  <a:gd name="connsiteX2" fmla="*/ 271710 w 391481"/>
                  <a:gd name="connsiteY2" fmla="*/ 353586 h 391177"/>
                  <a:gd name="connsiteX3" fmla="*/ 45694 w 391481"/>
                  <a:gd name="connsiteY3" fmla="*/ 338611 h 391177"/>
                  <a:gd name="connsiteX4" fmla="*/ 43697 w 391481"/>
                  <a:gd name="connsiteY4" fmla="*/ 111982 h 391177"/>
                  <a:gd name="connsiteX5" fmla="*/ 113932 w 391481"/>
                  <a:gd name="connsiteY5" fmla="*/ 42097 h 391177"/>
                  <a:gd name="connsiteX6" fmla="*/ 276370 w 391481"/>
                  <a:gd name="connsiteY6" fmla="*/ 7820 h 391177"/>
                  <a:gd name="connsiteX7" fmla="*/ 235427 w 391481"/>
                  <a:gd name="connsiteY7" fmla="*/ 48420 h 391177"/>
                  <a:gd name="connsiteX8" fmla="*/ 224776 w 391481"/>
                  <a:gd name="connsiteY8" fmla="*/ 50749 h 391177"/>
                  <a:gd name="connsiteX9" fmla="*/ 142225 w 391481"/>
                  <a:gd name="connsiteY9" fmla="*/ 84694 h 391177"/>
                  <a:gd name="connsiteX10" fmla="*/ 84640 w 391481"/>
                  <a:gd name="connsiteY10" fmla="*/ 142266 h 391177"/>
                  <a:gd name="connsiteX11" fmla="*/ 84973 w 391481"/>
                  <a:gd name="connsiteY11" fmla="*/ 305997 h 391177"/>
                  <a:gd name="connsiteX12" fmla="*/ 248742 w 391481"/>
                  <a:gd name="connsiteY12" fmla="*/ 306663 h 391177"/>
                  <a:gd name="connsiteX13" fmla="*/ 306328 w 391481"/>
                  <a:gd name="connsiteY13" fmla="*/ 249091 h 391177"/>
                  <a:gd name="connsiteX14" fmla="*/ 340613 w 391481"/>
                  <a:gd name="connsiteY14" fmla="*/ 166559 h 391177"/>
                  <a:gd name="connsiteX15" fmla="*/ 344607 w 391481"/>
                  <a:gd name="connsiteY15" fmla="*/ 154246 h 391177"/>
                  <a:gd name="connsiteX16" fmla="*/ 383219 w 391481"/>
                  <a:gd name="connsiteY16" fmla="*/ 113646 h 39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81" h="391177">
                    <a:moveTo>
                      <a:pt x="383219" y="113646"/>
                    </a:moveTo>
                    <a:cubicBezTo>
                      <a:pt x="399863" y="172882"/>
                      <a:pt x="391874" y="225130"/>
                      <a:pt x="354593" y="270056"/>
                    </a:cubicBezTo>
                    <a:cubicBezTo>
                      <a:pt x="329628" y="300007"/>
                      <a:pt x="301335" y="328294"/>
                      <a:pt x="271710" y="353586"/>
                    </a:cubicBezTo>
                    <a:cubicBezTo>
                      <a:pt x="205470" y="409494"/>
                      <a:pt x="105277" y="401840"/>
                      <a:pt x="45694" y="338611"/>
                    </a:cubicBezTo>
                    <a:cubicBezTo>
                      <a:pt x="-14221" y="275048"/>
                      <a:pt x="-15553" y="176543"/>
                      <a:pt x="43697" y="111982"/>
                    </a:cubicBezTo>
                    <a:cubicBezTo>
                      <a:pt x="65999" y="87689"/>
                      <a:pt x="89300" y="64061"/>
                      <a:pt x="113932" y="42097"/>
                    </a:cubicBezTo>
                    <a:cubicBezTo>
                      <a:pt x="160533" y="1164"/>
                      <a:pt x="214457" y="-9153"/>
                      <a:pt x="276370" y="7820"/>
                    </a:cubicBezTo>
                    <a:cubicBezTo>
                      <a:pt x="262057" y="22130"/>
                      <a:pt x="249075" y="35774"/>
                      <a:pt x="235427" y="48420"/>
                    </a:cubicBezTo>
                    <a:cubicBezTo>
                      <a:pt x="233097" y="50416"/>
                      <a:pt x="228437" y="50749"/>
                      <a:pt x="224776" y="50749"/>
                    </a:cubicBezTo>
                    <a:cubicBezTo>
                      <a:pt x="192821" y="51082"/>
                      <a:pt x="165193" y="62397"/>
                      <a:pt x="142225" y="84694"/>
                    </a:cubicBezTo>
                    <a:cubicBezTo>
                      <a:pt x="122919" y="103663"/>
                      <a:pt x="103280" y="122631"/>
                      <a:pt x="84640" y="142266"/>
                    </a:cubicBezTo>
                    <a:cubicBezTo>
                      <a:pt x="39370" y="189189"/>
                      <a:pt x="39703" y="260405"/>
                      <a:pt x="84973" y="305997"/>
                    </a:cubicBezTo>
                    <a:cubicBezTo>
                      <a:pt x="129576" y="351257"/>
                      <a:pt x="201475" y="351589"/>
                      <a:pt x="248742" y="306663"/>
                    </a:cubicBezTo>
                    <a:cubicBezTo>
                      <a:pt x="268381" y="288027"/>
                      <a:pt x="287354" y="268392"/>
                      <a:pt x="306328" y="249091"/>
                    </a:cubicBezTo>
                    <a:cubicBezTo>
                      <a:pt x="328630" y="226128"/>
                      <a:pt x="339614" y="198507"/>
                      <a:pt x="340613" y="166559"/>
                    </a:cubicBezTo>
                    <a:cubicBezTo>
                      <a:pt x="340613" y="162233"/>
                      <a:pt x="341944" y="157241"/>
                      <a:pt x="344607" y="154246"/>
                    </a:cubicBezTo>
                    <a:cubicBezTo>
                      <a:pt x="356257" y="140935"/>
                      <a:pt x="368906" y="128622"/>
                      <a:pt x="383219" y="113646"/>
                    </a:cubicBezTo>
                    <a:close/>
                  </a:path>
                </a:pathLst>
              </a:custGeom>
              <a:solidFill>
                <a:srgbClr val="E8A116"/>
              </a:solidFill>
              <a:ln w="3314" cap="flat">
                <a:noFill/>
                <a:prstDash val="solid"/>
                <a:miter/>
              </a:ln>
            </p:spPr>
            <p:txBody>
              <a:bodyPr rtlCol="0" anchor="ctr"/>
              <a:lstStyle/>
              <a:p>
                <a:pPr algn="l" rtl="0"/>
                <a:endParaRPr lang="en-US"/>
              </a:p>
            </p:txBody>
          </p:sp>
          <p:sp>
            <p:nvSpPr>
              <p:cNvPr id="46" name="Freeform 45">
                <a:extLst>
                  <a:ext uri="{FF2B5EF4-FFF2-40B4-BE49-F238E27FC236}">
                    <a16:creationId xmlns:a16="http://schemas.microsoft.com/office/drawing/2014/main" id="{44491945-9826-F46D-DAB6-C9E3DC74E501}"/>
                  </a:ext>
                </a:extLst>
              </p:cNvPr>
              <p:cNvSpPr/>
              <p:nvPr/>
            </p:nvSpPr>
            <p:spPr>
              <a:xfrm>
                <a:off x="5330925" y="1222922"/>
                <a:ext cx="259181" cy="256678"/>
              </a:xfrm>
              <a:custGeom>
                <a:avLst/>
                <a:gdLst>
                  <a:gd name="connsiteX0" fmla="*/ 259181 w 259181"/>
                  <a:gd name="connsiteY0" fmla="*/ 23579 h 256678"/>
                  <a:gd name="connsiteX1" fmla="*/ 246865 w 259181"/>
                  <a:gd name="connsiteY1" fmla="*/ 45210 h 256678"/>
                  <a:gd name="connsiteX2" fmla="*/ 44816 w 259181"/>
                  <a:gd name="connsiteY2" fmla="*/ 247545 h 256678"/>
                  <a:gd name="connsiteX3" fmla="*/ 7868 w 259181"/>
                  <a:gd name="connsiteY3" fmla="*/ 249542 h 256678"/>
                  <a:gd name="connsiteX4" fmla="*/ 8867 w 259181"/>
                  <a:gd name="connsiteY4" fmla="*/ 211604 h 256678"/>
                  <a:gd name="connsiteX5" fmla="*/ 210916 w 259181"/>
                  <a:gd name="connsiteY5" fmla="*/ 9269 h 256678"/>
                  <a:gd name="connsiteX6" fmla="*/ 240541 w 259181"/>
                  <a:gd name="connsiteY6" fmla="*/ 2946 h 256678"/>
                  <a:gd name="connsiteX7" fmla="*/ 259181 w 259181"/>
                  <a:gd name="connsiteY7" fmla="*/ 23579 h 25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181" h="256678">
                    <a:moveTo>
                      <a:pt x="259181" y="23579"/>
                    </a:moveTo>
                    <a:cubicBezTo>
                      <a:pt x="254188" y="32897"/>
                      <a:pt x="251525" y="40219"/>
                      <a:pt x="246865" y="45210"/>
                    </a:cubicBezTo>
                    <a:cubicBezTo>
                      <a:pt x="179626" y="112766"/>
                      <a:pt x="112388" y="180322"/>
                      <a:pt x="44816" y="247545"/>
                    </a:cubicBezTo>
                    <a:cubicBezTo>
                      <a:pt x="33166" y="259193"/>
                      <a:pt x="18187" y="259526"/>
                      <a:pt x="7868" y="249542"/>
                    </a:cubicBezTo>
                    <a:cubicBezTo>
                      <a:pt x="-2784" y="239226"/>
                      <a:pt x="-2784" y="223585"/>
                      <a:pt x="8867" y="211604"/>
                    </a:cubicBezTo>
                    <a:cubicBezTo>
                      <a:pt x="76105" y="144048"/>
                      <a:pt x="143677" y="76825"/>
                      <a:pt x="210916" y="9269"/>
                    </a:cubicBezTo>
                    <a:cubicBezTo>
                      <a:pt x="219570" y="617"/>
                      <a:pt x="230222" y="-3044"/>
                      <a:pt x="240541" y="2946"/>
                    </a:cubicBezTo>
                    <a:cubicBezTo>
                      <a:pt x="247864" y="7605"/>
                      <a:pt x="252857" y="16258"/>
                      <a:pt x="259181" y="23579"/>
                    </a:cubicBezTo>
                    <a:close/>
                  </a:path>
                </a:pathLst>
              </a:custGeom>
              <a:solidFill>
                <a:srgbClr val="E8A116"/>
              </a:solidFill>
              <a:ln w="3314" cap="flat">
                <a:noFill/>
                <a:prstDash val="solid"/>
                <a:miter/>
              </a:ln>
            </p:spPr>
            <p:txBody>
              <a:bodyPr rtlCol="0" anchor="ctr"/>
              <a:lstStyle/>
              <a:p>
                <a:pPr algn="l" rtl="0"/>
                <a:endParaRPr lang="en-US"/>
              </a:p>
            </p:txBody>
          </p:sp>
        </p:grpSp>
        <p:grpSp>
          <p:nvGrpSpPr>
            <p:cNvPr id="35" name="Graphic 24">
              <a:extLst>
                <a:ext uri="{FF2B5EF4-FFF2-40B4-BE49-F238E27FC236}">
                  <a16:creationId xmlns:a16="http://schemas.microsoft.com/office/drawing/2014/main" id="{E2F1C6AA-7980-A4B5-093F-8C2B728908C7}"/>
                </a:ext>
              </a:extLst>
            </p:cNvPr>
            <p:cNvGrpSpPr/>
            <p:nvPr/>
          </p:nvGrpSpPr>
          <p:grpSpPr>
            <a:xfrm>
              <a:off x="4583522" y="477429"/>
              <a:ext cx="1285857" cy="1284227"/>
              <a:chOff x="4583522" y="477429"/>
              <a:chExt cx="1285857" cy="1284227"/>
            </a:xfrm>
            <a:grpFill/>
          </p:grpSpPr>
          <p:sp>
            <p:nvSpPr>
              <p:cNvPr id="36" name="Freeform 35">
                <a:extLst>
                  <a:ext uri="{FF2B5EF4-FFF2-40B4-BE49-F238E27FC236}">
                    <a16:creationId xmlns:a16="http://schemas.microsoft.com/office/drawing/2014/main" id="{36F194CD-C155-220F-007D-51B08B5C83FE}"/>
                  </a:ext>
                </a:extLst>
              </p:cNvPr>
              <p:cNvSpPr/>
              <p:nvPr/>
            </p:nvSpPr>
            <p:spPr>
              <a:xfrm>
                <a:off x="4583522" y="477429"/>
                <a:ext cx="1285857" cy="1284227"/>
              </a:xfrm>
              <a:custGeom>
                <a:avLst/>
                <a:gdLst>
                  <a:gd name="connsiteX0" fmla="*/ 666 w 1285857"/>
                  <a:gd name="connsiteY0" fmla="*/ 677223 h 1284227"/>
                  <a:gd name="connsiteX1" fmla="*/ 6324 w 1285857"/>
                  <a:gd name="connsiteY1" fmla="*/ 669236 h 1284227"/>
                  <a:gd name="connsiteX2" fmla="*/ 32288 w 1285857"/>
                  <a:gd name="connsiteY2" fmla="*/ 660584 h 1284227"/>
                  <a:gd name="connsiteX3" fmla="*/ 50595 w 1285857"/>
                  <a:gd name="connsiteY3" fmla="*/ 680884 h 1284227"/>
                  <a:gd name="connsiteX4" fmla="*/ 50928 w 1285857"/>
                  <a:gd name="connsiteY4" fmla="*/ 694528 h 1284227"/>
                  <a:gd name="connsiteX5" fmla="*/ 50928 w 1285857"/>
                  <a:gd name="connsiteY5" fmla="*/ 1099531 h 1284227"/>
                  <a:gd name="connsiteX6" fmla="*/ 85546 w 1285857"/>
                  <a:gd name="connsiteY6" fmla="*/ 1133808 h 1284227"/>
                  <a:gd name="connsiteX7" fmla="*/ 460685 w 1285857"/>
                  <a:gd name="connsiteY7" fmla="*/ 1133808 h 1284227"/>
                  <a:gd name="connsiteX8" fmla="*/ 475331 w 1285857"/>
                  <a:gd name="connsiteY8" fmla="*/ 1133808 h 1284227"/>
                  <a:gd name="connsiteX9" fmla="*/ 563540 w 1285857"/>
                  <a:gd name="connsiteY9" fmla="*/ 880556 h 1284227"/>
                  <a:gd name="connsiteX10" fmla="*/ 561543 w 1285857"/>
                  <a:gd name="connsiteY10" fmla="*/ 877894 h 1284227"/>
                  <a:gd name="connsiteX11" fmla="*/ 520934 w 1285857"/>
                  <a:gd name="connsiteY11" fmla="*/ 877894 h 1284227"/>
                  <a:gd name="connsiteX12" fmla="*/ 490643 w 1285857"/>
                  <a:gd name="connsiteY12" fmla="*/ 852270 h 1284227"/>
                  <a:gd name="connsiteX13" fmla="*/ 520934 w 1285857"/>
                  <a:gd name="connsiteY13" fmla="*/ 827643 h 1284227"/>
                  <a:gd name="connsiteX14" fmla="*/ 612471 w 1285857"/>
                  <a:gd name="connsiteY14" fmla="*/ 827643 h 1284227"/>
                  <a:gd name="connsiteX15" fmla="*/ 626785 w 1285857"/>
                  <a:gd name="connsiteY15" fmla="*/ 824648 h 1284227"/>
                  <a:gd name="connsiteX16" fmla="*/ 796878 w 1285857"/>
                  <a:gd name="connsiteY16" fmla="*/ 800687 h 1284227"/>
                  <a:gd name="connsiteX17" fmla="*/ 802537 w 1285857"/>
                  <a:gd name="connsiteY17" fmla="*/ 801686 h 1284227"/>
                  <a:gd name="connsiteX18" fmla="*/ 796213 w 1285857"/>
                  <a:gd name="connsiteY18" fmla="*/ 765745 h 1284227"/>
                  <a:gd name="connsiteX19" fmla="*/ 859124 w 1285857"/>
                  <a:gd name="connsiteY19" fmla="*/ 584375 h 1284227"/>
                  <a:gd name="connsiteX20" fmla="*/ 884755 w 1285857"/>
                  <a:gd name="connsiteY20" fmla="*/ 521478 h 1284227"/>
                  <a:gd name="connsiteX21" fmla="*/ 884089 w 1285857"/>
                  <a:gd name="connsiteY21" fmla="*/ 85194 h 1284227"/>
                  <a:gd name="connsiteX22" fmla="*/ 849138 w 1285857"/>
                  <a:gd name="connsiteY22" fmla="*/ 50251 h 1284227"/>
                  <a:gd name="connsiteX23" fmla="*/ 287262 w 1285857"/>
                  <a:gd name="connsiteY23" fmla="*/ 50251 h 1284227"/>
                  <a:gd name="connsiteX24" fmla="*/ 271951 w 1285857"/>
                  <a:gd name="connsiteY24" fmla="*/ 50251 h 1284227"/>
                  <a:gd name="connsiteX25" fmla="*/ 271951 w 1285857"/>
                  <a:gd name="connsiteY25" fmla="*/ 64228 h 1284227"/>
                  <a:gd name="connsiteX26" fmla="*/ 271951 w 1285857"/>
                  <a:gd name="connsiteY26" fmla="*/ 194681 h 1284227"/>
                  <a:gd name="connsiteX27" fmla="*/ 195725 w 1285857"/>
                  <a:gd name="connsiteY27" fmla="*/ 270889 h 1284227"/>
                  <a:gd name="connsiteX28" fmla="*/ 51261 w 1285857"/>
                  <a:gd name="connsiteY28" fmla="*/ 270889 h 1284227"/>
                  <a:gd name="connsiteX29" fmla="*/ 51261 w 1285857"/>
                  <a:gd name="connsiteY29" fmla="*/ 284866 h 1284227"/>
                  <a:gd name="connsiteX30" fmla="*/ 51261 w 1285857"/>
                  <a:gd name="connsiteY30" fmla="*/ 450262 h 1284227"/>
                  <a:gd name="connsiteX31" fmla="*/ 32621 w 1285857"/>
                  <a:gd name="connsiteY31" fmla="*/ 483208 h 1284227"/>
                  <a:gd name="connsiteX32" fmla="*/ 999 w 1285857"/>
                  <a:gd name="connsiteY32" fmla="*/ 466568 h 1284227"/>
                  <a:gd name="connsiteX33" fmla="*/ 999 w 1285857"/>
                  <a:gd name="connsiteY33" fmla="*/ 238276 h 1284227"/>
                  <a:gd name="connsiteX34" fmla="*/ 16976 w 1285857"/>
                  <a:gd name="connsiteY34" fmla="*/ 219307 h 1284227"/>
                  <a:gd name="connsiteX35" fmla="*/ 220357 w 1285857"/>
                  <a:gd name="connsiteY35" fmla="*/ 15974 h 1284227"/>
                  <a:gd name="connsiteX36" fmla="*/ 239330 w 1285857"/>
                  <a:gd name="connsiteY36" fmla="*/ 0 h 1284227"/>
                  <a:gd name="connsiteX37" fmla="*/ 871773 w 1285857"/>
                  <a:gd name="connsiteY37" fmla="*/ 0 h 1284227"/>
                  <a:gd name="connsiteX38" fmla="*/ 934352 w 1285857"/>
                  <a:gd name="connsiteY38" fmla="*/ 92182 h 1284227"/>
                  <a:gd name="connsiteX39" fmla="*/ 934352 w 1285857"/>
                  <a:gd name="connsiteY39" fmla="*/ 494855 h 1284227"/>
                  <a:gd name="connsiteX40" fmla="*/ 934352 w 1285857"/>
                  <a:gd name="connsiteY40" fmla="*/ 509831 h 1284227"/>
                  <a:gd name="connsiteX41" fmla="*/ 944338 w 1285857"/>
                  <a:gd name="connsiteY41" fmla="*/ 502842 h 1284227"/>
                  <a:gd name="connsiteX42" fmla="*/ 1279533 w 1285857"/>
                  <a:gd name="connsiteY42" fmla="*/ 629302 h 1284227"/>
                  <a:gd name="connsiteX43" fmla="*/ 1285857 w 1285857"/>
                  <a:gd name="connsiteY43" fmla="*/ 656923 h 1284227"/>
                  <a:gd name="connsiteX44" fmla="*/ 1285857 w 1285857"/>
                  <a:gd name="connsiteY44" fmla="*/ 704512 h 1284227"/>
                  <a:gd name="connsiteX45" fmla="*/ 1283527 w 1285857"/>
                  <a:gd name="connsiteY45" fmla="*/ 711500 h 1284227"/>
                  <a:gd name="connsiteX46" fmla="*/ 1226940 w 1285857"/>
                  <a:gd name="connsiteY46" fmla="*/ 829307 h 1284227"/>
                  <a:gd name="connsiteX47" fmla="*/ 1159368 w 1285857"/>
                  <a:gd name="connsiteY47" fmla="*/ 896530 h 1284227"/>
                  <a:gd name="connsiteX48" fmla="*/ 986611 w 1285857"/>
                  <a:gd name="connsiteY48" fmla="*/ 953437 h 1284227"/>
                  <a:gd name="connsiteX49" fmla="*/ 948665 w 1285857"/>
                  <a:gd name="connsiteY49" fmla="*/ 947114 h 1284227"/>
                  <a:gd name="connsiteX50" fmla="*/ 947999 w 1285857"/>
                  <a:gd name="connsiteY50" fmla="*/ 949443 h 1284227"/>
                  <a:gd name="connsiteX51" fmla="*/ 949664 w 1285857"/>
                  <a:gd name="connsiteY51" fmla="*/ 956765 h 1284227"/>
                  <a:gd name="connsiteX52" fmla="*/ 902397 w 1285857"/>
                  <a:gd name="connsiteY52" fmla="*/ 1152111 h 1284227"/>
                  <a:gd name="connsiteX53" fmla="*/ 824173 w 1285857"/>
                  <a:gd name="connsiteY53" fmla="*/ 1229984 h 1284227"/>
                  <a:gd name="connsiteX54" fmla="*/ 761595 w 1285857"/>
                  <a:gd name="connsiteY54" fmla="*/ 1268254 h 1284227"/>
                  <a:gd name="connsiteX55" fmla="*/ 705341 w 1285857"/>
                  <a:gd name="connsiteY55" fmla="*/ 1284228 h 1284227"/>
                  <a:gd name="connsiteX56" fmla="*/ 657741 w 1285857"/>
                  <a:gd name="connsiteY56" fmla="*/ 1284228 h 1284227"/>
                  <a:gd name="connsiteX57" fmla="*/ 650751 w 1285857"/>
                  <a:gd name="connsiteY57" fmla="*/ 1281898 h 1284227"/>
                  <a:gd name="connsiteX58" fmla="*/ 505955 w 1285857"/>
                  <a:gd name="connsiteY58" fmla="*/ 1194375 h 1284227"/>
                  <a:gd name="connsiteX59" fmla="*/ 484318 w 1285857"/>
                  <a:gd name="connsiteY59" fmla="*/ 1183726 h 1284227"/>
                  <a:gd name="connsiteX60" fmla="*/ 80886 w 1285857"/>
                  <a:gd name="connsiteY60" fmla="*/ 1184059 h 1284227"/>
                  <a:gd name="connsiteX61" fmla="*/ 1997 w 1285857"/>
                  <a:gd name="connsiteY61" fmla="*/ 1125821 h 1284227"/>
                  <a:gd name="connsiteX62" fmla="*/ 0 w 1285857"/>
                  <a:gd name="connsiteY62" fmla="*/ 1121162 h 1284227"/>
                  <a:gd name="connsiteX63" fmla="*/ 666 w 1285857"/>
                  <a:gd name="connsiteY63" fmla="*/ 677223 h 1284227"/>
                  <a:gd name="connsiteX64" fmla="*/ 957985 w 1285857"/>
                  <a:gd name="connsiteY64" fmla="*/ 896863 h 1284227"/>
                  <a:gd name="connsiteX65" fmla="*/ 1122753 w 1285857"/>
                  <a:gd name="connsiteY65" fmla="*/ 862253 h 1284227"/>
                  <a:gd name="connsiteX66" fmla="*/ 1191989 w 1285857"/>
                  <a:gd name="connsiteY66" fmla="*/ 793366 h 1284227"/>
                  <a:gd name="connsiteX67" fmla="*/ 1235262 w 1285857"/>
                  <a:gd name="connsiteY67" fmla="*/ 689204 h 1284227"/>
                  <a:gd name="connsiteX68" fmla="*/ 1136401 w 1285857"/>
                  <a:gd name="connsiteY68" fmla="*/ 528800 h 1284227"/>
                  <a:gd name="connsiteX69" fmla="*/ 950995 w 1285857"/>
                  <a:gd name="connsiteY69" fmla="*/ 563077 h 1284227"/>
                  <a:gd name="connsiteX70" fmla="*/ 894075 w 1285857"/>
                  <a:gd name="connsiteY70" fmla="*/ 619651 h 1284227"/>
                  <a:gd name="connsiteX71" fmla="*/ 844811 w 1285857"/>
                  <a:gd name="connsiteY71" fmla="*/ 725477 h 1284227"/>
                  <a:gd name="connsiteX72" fmla="*/ 853133 w 1285857"/>
                  <a:gd name="connsiteY72" fmla="*/ 791036 h 1284227"/>
                  <a:gd name="connsiteX73" fmla="*/ 887418 w 1285857"/>
                  <a:gd name="connsiteY73" fmla="*/ 755095 h 1284227"/>
                  <a:gd name="connsiteX74" fmla="*/ 894741 w 1285857"/>
                  <a:gd name="connsiteY74" fmla="*/ 738123 h 1284227"/>
                  <a:gd name="connsiteX75" fmla="*/ 925697 w 1285857"/>
                  <a:gd name="connsiteY75" fmla="*/ 660584 h 1284227"/>
                  <a:gd name="connsiteX76" fmla="*/ 990606 w 1285857"/>
                  <a:gd name="connsiteY76" fmla="*/ 596023 h 1284227"/>
                  <a:gd name="connsiteX77" fmla="*/ 1095458 w 1285857"/>
                  <a:gd name="connsiteY77" fmla="*/ 569067 h 1284227"/>
                  <a:gd name="connsiteX78" fmla="*/ 1154375 w 1285857"/>
                  <a:gd name="connsiteY78" fmla="*/ 759422 h 1284227"/>
                  <a:gd name="connsiteX79" fmla="*/ 1097123 w 1285857"/>
                  <a:gd name="connsiteY79" fmla="*/ 817327 h 1284227"/>
                  <a:gd name="connsiteX80" fmla="*/ 1009912 w 1285857"/>
                  <a:gd name="connsiteY80" fmla="*/ 854932 h 1284227"/>
                  <a:gd name="connsiteX81" fmla="*/ 998928 w 1285857"/>
                  <a:gd name="connsiteY81" fmla="*/ 858592 h 1284227"/>
                  <a:gd name="connsiteX82" fmla="*/ 957985 w 1285857"/>
                  <a:gd name="connsiteY82" fmla="*/ 896863 h 1284227"/>
                  <a:gd name="connsiteX83" fmla="*/ 898069 w 1285857"/>
                  <a:gd name="connsiteY83" fmla="*/ 957098 h 1284227"/>
                  <a:gd name="connsiteX84" fmla="*/ 859457 w 1285857"/>
                  <a:gd name="connsiteY84" fmla="*/ 997365 h 1284227"/>
                  <a:gd name="connsiteX85" fmla="*/ 855463 w 1285857"/>
                  <a:gd name="connsiteY85" fmla="*/ 1009678 h 1284227"/>
                  <a:gd name="connsiteX86" fmla="*/ 821178 w 1285857"/>
                  <a:gd name="connsiteY86" fmla="*/ 1092209 h 1284227"/>
                  <a:gd name="connsiteX87" fmla="*/ 763592 w 1285857"/>
                  <a:gd name="connsiteY87" fmla="*/ 1149782 h 1284227"/>
                  <a:gd name="connsiteX88" fmla="*/ 599823 w 1285857"/>
                  <a:gd name="connsiteY88" fmla="*/ 1149116 h 1284227"/>
                  <a:gd name="connsiteX89" fmla="*/ 599490 w 1285857"/>
                  <a:gd name="connsiteY89" fmla="*/ 985385 h 1284227"/>
                  <a:gd name="connsiteX90" fmla="*/ 657075 w 1285857"/>
                  <a:gd name="connsiteY90" fmla="*/ 927812 h 1284227"/>
                  <a:gd name="connsiteX91" fmla="*/ 739626 w 1285857"/>
                  <a:gd name="connsiteY91" fmla="*/ 893868 h 1284227"/>
                  <a:gd name="connsiteX92" fmla="*/ 750277 w 1285857"/>
                  <a:gd name="connsiteY92" fmla="*/ 891538 h 1284227"/>
                  <a:gd name="connsiteX93" fmla="*/ 791220 w 1285857"/>
                  <a:gd name="connsiteY93" fmla="*/ 850938 h 1284227"/>
                  <a:gd name="connsiteX94" fmla="*/ 628782 w 1285857"/>
                  <a:gd name="connsiteY94" fmla="*/ 885215 h 1284227"/>
                  <a:gd name="connsiteX95" fmla="*/ 558547 w 1285857"/>
                  <a:gd name="connsiteY95" fmla="*/ 955101 h 1284227"/>
                  <a:gd name="connsiteX96" fmla="*/ 560544 w 1285857"/>
                  <a:gd name="connsiteY96" fmla="*/ 1181729 h 1284227"/>
                  <a:gd name="connsiteX97" fmla="*/ 786560 w 1285857"/>
                  <a:gd name="connsiteY97" fmla="*/ 1196705 h 1284227"/>
                  <a:gd name="connsiteX98" fmla="*/ 869443 w 1285857"/>
                  <a:gd name="connsiteY98" fmla="*/ 1113175 h 1284227"/>
                  <a:gd name="connsiteX99" fmla="*/ 898069 w 1285857"/>
                  <a:gd name="connsiteY99" fmla="*/ 957098 h 1284227"/>
                  <a:gd name="connsiteX100" fmla="*/ 1006583 w 1285857"/>
                  <a:gd name="connsiteY100" fmla="*/ 769073 h 1284227"/>
                  <a:gd name="connsiteX101" fmla="*/ 987943 w 1285857"/>
                  <a:gd name="connsiteY101" fmla="*/ 748440 h 1284227"/>
                  <a:gd name="connsiteX102" fmla="*/ 958318 w 1285857"/>
                  <a:gd name="connsiteY102" fmla="*/ 754763 h 1284227"/>
                  <a:gd name="connsiteX103" fmla="*/ 756269 w 1285857"/>
                  <a:gd name="connsiteY103" fmla="*/ 957098 h 1284227"/>
                  <a:gd name="connsiteX104" fmla="*/ 755270 w 1285857"/>
                  <a:gd name="connsiteY104" fmla="*/ 995035 h 1284227"/>
                  <a:gd name="connsiteX105" fmla="*/ 792218 w 1285857"/>
                  <a:gd name="connsiteY105" fmla="*/ 993039 h 1284227"/>
                  <a:gd name="connsiteX106" fmla="*/ 994267 w 1285857"/>
                  <a:gd name="connsiteY106" fmla="*/ 790704 h 1284227"/>
                  <a:gd name="connsiteX107" fmla="*/ 1006583 w 1285857"/>
                  <a:gd name="connsiteY107" fmla="*/ 769073 h 1284227"/>
                  <a:gd name="connsiteX108" fmla="*/ 1053184 w 1285857"/>
                  <a:gd name="connsiteY108" fmla="*/ 788041 h 1284227"/>
                  <a:gd name="connsiteX109" fmla="*/ 1059509 w 1285857"/>
                  <a:gd name="connsiteY109" fmla="*/ 783382 h 1284227"/>
                  <a:gd name="connsiteX110" fmla="*/ 1115097 w 1285857"/>
                  <a:gd name="connsiteY110" fmla="*/ 727474 h 1284227"/>
                  <a:gd name="connsiteX111" fmla="*/ 1114432 w 1285857"/>
                  <a:gd name="connsiteY111" fmla="*/ 633961 h 1284227"/>
                  <a:gd name="connsiteX112" fmla="*/ 1020897 w 1285857"/>
                  <a:gd name="connsiteY112" fmla="*/ 634959 h 1284227"/>
                  <a:gd name="connsiteX113" fmla="*/ 981951 w 1285857"/>
                  <a:gd name="connsiteY113" fmla="*/ 673895 h 1284227"/>
                  <a:gd name="connsiteX114" fmla="*/ 959982 w 1285857"/>
                  <a:gd name="connsiteY114" fmla="*/ 696192 h 1284227"/>
                  <a:gd name="connsiteX115" fmla="*/ 1053184 w 1285857"/>
                  <a:gd name="connsiteY115" fmla="*/ 788041 h 1284227"/>
                  <a:gd name="connsiteX116" fmla="*/ 697685 w 1285857"/>
                  <a:gd name="connsiteY116" fmla="*/ 960426 h 1284227"/>
                  <a:gd name="connsiteX117" fmla="*/ 690695 w 1285857"/>
                  <a:gd name="connsiteY117" fmla="*/ 965750 h 1284227"/>
                  <a:gd name="connsiteX118" fmla="*/ 635772 w 1285857"/>
                  <a:gd name="connsiteY118" fmla="*/ 1020660 h 1284227"/>
                  <a:gd name="connsiteX119" fmla="*/ 635106 w 1285857"/>
                  <a:gd name="connsiteY119" fmla="*/ 1113175 h 1284227"/>
                  <a:gd name="connsiteX120" fmla="*/ 728641 w 1285857"/>
                  <a:gd name="connsiteY120" fmla="*/ 1113841 h 1284227"/>
                  <a:gd name="connsiteX121" fmla="*/ 783564 w 1285857"/>
                  <a:gd name="connsiteY121" fmla="*/ 1058931 h 1284227"/>
                  <a:gd name="connsiteX122" fmla="*/ 789223 w 1285857"/>
                  <a:gd name="connsiteY122" fmla="*/ 1051942 h 1284227"/>
                  <a:gd name="connsiteX123" fmla="*/ 697685 w 1285857"/>
                  <a:gd name="connsiteY123" fmla="*/ 960426 h 1284227"/>
                  <a:gd name="connsiteX124" fmla="*/ 90206 w 1285857"/>
                  <a:gd name="connsiteY124" fmla="*/ 220638 h 1284227"/>
                  <a:gd name="connsiteX125" fmla="*/ 198387 w 1285857"/>
                  <a:gd name="connsiteY125" fmla="*/ 220638 h 1284227"/>
                  <a:gd name="connsiteX126" fmla="*/ 221688 w 1285857"/>
                  <a:gd name="connsiteY126" fmla="*/ 197010 h 1284227"/>
                  <a:gd name="connsiteX127" fmla="*/ 221688 w 1285857"/>
                  <a:gd name="connsiteY127" fmla="*/ 135777 h 1284227"/>
                  <a:gd name="connsiteX128" fmla="*/ 221688 w 1285857"/>
                  <a:gd name="connsiteY128" fmla="*/ 88854 h 1284227"/>
                  <a:gd name="connsiteX129" fmla="*/ 90206 w 1285857"/>
                  <a:gd name="connsiteY129" fmla="*/ 220638 h 128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285857" h="1284227">
                    <a:moveTo>
                      <a:pt x="666" y="677223"/>
                    </a:moveTo>
                    <a:cubicBezTo>
                      <a:pt x="2663" y="674561"/>
                      <a:pt x="4327" y="671566"/>
                      <a:pt x="6324" y="669236"/>
                    </a:cubicBezTo>
                    <a:cubicBezTo>
                      <a:pt x="13315" y="661249"/>
                      <a:pt x="21969" y="657921"/>
                      <a:pt x="32288" y="660584"/>
                    </a:cubicBezTo>
                    <a:cubicBezTo>
                      <a:pt x="42274" y="663246"/>
                      <a:pt x="48598" y="670567"/>
                      <a:pt x="50595" y="680884"/>
                    </a:cubicBezTo>
                    <a:cubicBezTo>
                      <a:pt x="51261" y="685210"/>
                      <a:pt x="50928" y="690202"/>
                      <a:pt x="50928" y="694528"/>
                    </a:cubicBezTo>
                    <a:cubicBezTo>
                      <a:pt x="50928" y="829640"/>
                      <a:pt x="50928" y="964419"/>
                      <a:pt x="50928" y="1099531"/>
                    </a:cubicBezTo>
                    <a:cubicBezTo>
                      <a:pt x="50928" y="1126154"/>
                      <a:pt x="58584" y="1133808"/>
                      <a:pt x="85546" y="1133808"/>
                    </a:cubicBezTo>
                    <a:cubicBezTo>
                      <a:pt x="210703" y="1133808"/>
                      <a:pt x="335528" y="1133808"/>
                      <a:pt x="460685" y="1133808"/>
                    </a:cubicBezTo>
                    <a:cubicBezTo>
                      <a:pt x="465345" y="1133808"/>
                      <a:pt x="469672" y="1133808"/>
                      <a:pt x="475331" y="1133808"/>
                    </a:cubicBezTo>
                    <a:cubicBezTo>
                      <a:pt x="446372" y="1028980"/>
                      <a:pt x="482987" y="947114"/>
                      <a:pt x="563540" y="880556"/>
                    </a:cubicBezTo>
                    <a:cubicBezTo>
                      <a:pt x="562875" y="879558"/>
                      <a:pt x="562209" y="878893"/>
                      <a:pt x="561543" y="877894"/>
                    </a:cubicBezTo>
                    <a:cubicBezTo>
                      <a:pt x="547896" y="877894"/>
                      <a:pt x="534581" y="877894"/>
                      <a:pt x="520934" y="877894"/>
                    </a:cubicBezTo>
                    <a:cubicBezTo>
                      <a:pt x="501960" y="877894"/>
                      <a:pt x="489977" y="867578"/>
                      <a:pt x="490643" y="852270"/>
                    </a:cubicBezTo>
                    <a:cubicBezTo>
                      <a:pt x="490976" y="837294"/>
                      <a:pt x="502626" y="827643"/>
                      <a:pt x="520934" y="827643"/>
                    </a:cubicBezTo>
                    <a:cubicBezTo>
                      <a:pt x="551557" y="827643"/>
                      <a:pt x="581848" y="827643"/>
                      <a:pt x="612471" y="827643"/>
                    </a:cubicBezTo>
                    <a:cubicBezTo>
                      <a:pt x="617131" y="827643"/>
                      <a:pt x="622790" y="826978"/>
                      <a:pt x="626785" y="824648"/>
                    </a:cubicBezTo>
                    <a:cubicBezTo>
                      <a:pt x="680376" y="793366"/>
                      <a:pt x="736963" y="785379"/>
                      <a:pt x="796878" y="800687"/>
                    </a:cubicBezTo>
                    <a:cubicBezTo>
                      <a:pt x="798543" y="801020"/>
                      <a:pt x="799874" y="801353"/>
                      <a:pt x="802537" y="801686"/>
                    </a:cubicBezTo>
                    <a:cubicBezTo>
                      <a:pt x="800207" y="789373"/>
                      <a:pt x="797544" y="777725"/>
                      <a:pt x="796213" y="765745"/>
                    </a:cubicBezTo>
                    <a:cubicBezTo>
                      <a:pt x="787891" y="695194"/>
                      <a:pt x="808529" y="633961"/>
                      <a:pt x="859124" y="584375"/>
                    </a:cubicBezTo>
                    <a:cubicBezTo>
                      <a:pt x="878098" y="565739"/>
                      <a:pt x="885088" y="547769"/>
                      <a:pt x="884755" y="521478"/>
                    </a:cubicBezTo>
                    <a:cubicBezTo>
                      <a:pt x="883423" y="376050"/>
                      <a:pt x="884089" y="230622"/>
                      <a:pt x="884089" y="85194"/>
                    </a:cubicBezTo>
                    <a:cubicBezTo>
                      <a:pt x="884089" y="57905"/>
                      <a:pt x="876433" y="50251"/>
                      <a:pt x="849138" y="50251"/>
                    </a:cubicBezTo>
                    <a:cubicBezTo>
                      <a:pt x="661735" y="50251"/>
                      <a:pt x="474665" y="50251"/>
                      <a:pt x="287262" y="50251"/>
                    </a:cubicBezTo>
                    <a:cubicBezTo>
                      <a:pt x="282602" y="50251"/>
                      <a:pt x="278275" y="50251"/>
                      <a:pt x="271951" y="50251"/>
                    </a:cubicBezTo>
                    <a:cubicBezTo>
                      <a:pt x="271951" y="55576"/>
                      <a:pt x="271951" y="59902"/>
                      <a:pt x="271951" y="64228"/>
                    </a:cubicBezTo>
                    <a:cubicBezTo>
                      <a:pt x="271951" y="107823"/>
                      <a:pt x="271951" y="151086"/>
                      <a:pt x="271951" y="194681"/>
                    </a:cubicBezTo>
                    <a:cubicBezTo>
                      <a:pt x="271951" y="240606"/>
                      <a:pt x="241660" y="270889"/>
                      <a:pt x="195725" y="270889"/>
                    </a:cubicBezTo>
                    <a:cubicBezTo>
                      <a:pt x="148125" y="270889"/>
                      <a:pt x="100525" y="270889"/>
                      <a:pt x="51261" y="270889"/>
                    </a:cubicBezTo>
                    <a:cubicBezTo>
                      <a:pt x="51261" y="275881"/>
                      <a:pt x="51261" y="280540"/>
                      <a:pt x="51261" y="284866"/>
                    </a:cubicBezTo>
                    <a:cubicBezTo>
                      <a:pt x="51261" y="340109"/>
                      <a:pt x="51261" y="395352"/>
                      <a:pt x="51261" y="450262"/>
                    </a:cubicBezTo>
                    <a:cubicBezTo>
                      <a:pt x="51261" y="469564"/>
                      <a:pt x="45602" y="479214"/>
                      <a:pt x="32621" y="483208"/>
                    </a:cubicBezTo>
                    <a:cubicBezTo>
                      <a:pt x="20970" y="486536"/>
                      <a:pt x="11317" y="481544"/>
                      <a:pt x="999" y="466568"/>
                    </a:cubicBezTo>
                    <a:cubicBezTo>
                      <a:pt x="999" y="390360"/>
                      <a:pt x="999" y="314484"/>
                      <a:pt x="999" y="238276"/>
                    </a:cubicBezTo>
                    <a:cubicBezTo>
                      <a:pt x="6324" y="231953"/>
                      <a:pt x="11317" y="225297"/>
                      <a:pt x="16976" y="219307"/>
                    </a:cubicBezTo>
                    <a:cubicBezTo>
                      <a:pt x="84548" y="151418"/>
                      <a:pt x="152452" y="83530"/>
                      <a:pt x="220357" y="15974"/>
                    </a:cubicBezTo>
                    <a:cubicBezTo>
                      <a:pt x="226348" y="10316"/>
                      <a:pt x="233005" y="5325"/>
                      <a:pt x="239330" y="0"/>
                    </a:cubicBezTo>
                    <a:cubicBezTo>
                      <a:pt x="450033" y="0"/>
                      <a:pt x="661070" y="0"/>
                      <a:pt x="871773" y="0"/>
                    </a:cubicBezTo>
                    <a:cubicBezTo>
                      <a:pt x="921370" y="18969"/>
                      <a:pt x="934352" y="37938"/>
                      <a:pt x="934352" y="92182"/>
                    </a:cubicBezTo>
                    <a:cubicBezTo>
                      <a:pt x="934352" y="226296"/>
                      <a:pt x="934352" y="360742"/>
                      <a:pt x="934352" y="494855"/>
                    </a:cubicBezTo>
                    <a:cubicBezTo>
                      <a:pt x="934352" y="499182"/>
                      <a:pt x="934352" y="503508"/>
                      <a:pt x="934352" y="509831"/>
                    </a:cubicBezTo>
                    <a:cubicBezTo>
                      <a:pt x="939012" y="506503"/>
                      <a:pt x="941675" y="504839"/>
                      <a:pt x="944338" y="502842"/>
                    </a:cubicBezTo>
                    <a:cubicBezTo>
                      <a:pt x="1070826" y="416318"/>
                      <a:pt x="1242252" y="480878"/>
                      <a:pt x="1279533" y="629302"/>
                    </a:cubicBezTo>
                    <a:cubicBezTo>
                      <a:pt x="1281863" y="638620"/>
                      <a:pt x="1283860" y="647938"/>
                      <a:pt x="1285857" y="656923"/>
                    </a:cubicBezTo>
                    <a:cubicBezTo>
                      <a:pt x="1285857" y="672897"/>
                      <a:pt x="1285857" y="688538"/>
                      <a:pt x="1285857" y="704512"/>
                    </a:cubicBezTo>
                    <a:cubicBezTo>
                      <a:pt x="1285191" y="706841"/>
                      <a:pt x="1283860" y="709171"/>
                      <a:pt x="1283527" y="711500"/>
                    </a:cubicBezTo>
                    <a:cubicBezTo>
                      <a:pt x="1277203" y="756759"/>
                      <a:pt x="1258562" y="796028"/>
                      <a:pt x="1226940" y="829307"/>
                    </a:cubicBezTo>
                    <a:cubicBezTo>
                      <a:pt x="1204971" y="852270"/>
                      <a:pt x="1183002" y="875232"/>
                      <a:pt x="1159368" y="896530"/>
                    </a:cubicBezTo>
                    <a:cubicBezTo>
                      <a:pt x="1110437" y="941457"/>
                      <a:pt x="1052852" y="960758"/>
                      <a:pt x="986611" y="953437"/>
                    </a:cubicBezTo>
                    <a:cubicBezTo>
                      <a:pt x="973963" y="952106"/>
                      <a:pt x="961314" y="949443"/>
                      <a:pt x="948665" y="947114"/>
                    </a:cubicBezTo>
                    <a:cubicBezTo>
                      <a:pt x="948332" y="948112"/>
                      <a:pt x="947999" y="948778"/>
                      <a:pt x="947999" y="949443"/>
                    </a:cubicBezTo>
                    <a:cubicBezTo>
                      <a:pt x="948332" y="951773"/>
                      <a:pt x="948998" y="954435"/>
                      <a:pt x="949664" y="956765"/>
                    </a:cubicBezTo>
                    <a:cubicBezTo>
                      <a:pt x="966640" y="1029645"/>
                      <a:pt x="951328" y="1095537"/>
                      <a:pt x="902397" y="1152111"/>
                    </a:cubicBezTo>
                    <a:cubicBezTo>
                      <a:pt x="878430" y="1179733"/>
                      <a:pt x="852134" y="1206023"/>
                      <a:pt x="824173" y="1229984"/>
                    </a:cubicBezTo>
                    <a:cubicBezTo>
                      <a:pt x="805866" y="1245625"/>
                      <a:pt x="783564" y="1257938"/>
                      <a:pt x="761595" y="1268254"/>
                    </a:cubicBezTo>
                    <a:cubicBezTo>
                      <a:pt x="744286" y="1276241"/>
                      <a:pt x="724314" y="1278904"/>
                      <a:pt x="705341" y="1284228"/>
                    </a:cubicBezTo>
                    <a:cubicBezTo>
                      <a:pt x="689363" y="1284228"/>
                      <a:pt x="673718" y="1284228"/>
                      <a:pt x="657741" y="1284228"/>
                    </a:cubicBezTo>
                    <a:cubicBezTo>
                      <a:pt x="655411" y="1283562"/>
                      <a:pt x="653081" y="1282231"/>
                      <a:pt x="650751" y="1281898"/>
                    </a:cubicBezTo>
                    <a:cubicBezTo>
                      <a:pt x="590502" y="1272580"/>
                      <a:pt x="541904" y="1243628"/>
                      <a:pt x="505955" y="1194375"/>
                    </a:cubicBezTo>
                    <a:cubicBezTo>
                      <a:pt x="499963" y="1186056"/>
                      <a:pt x="493971" y="1183726"/>
                      <a:pt x="484318" y="1183726"/>
                    </a:cubicBezTo>
                    <a:cubicBezTo>
                      <a:pt x="349841" y="1184059"/>
                      <a:pt x="215364" y="1184059"/>
                      <a:pt x="80886" y="1184059"/>
                    </a:cubicBezTo>
                    <a:cubicBezTo>
                      <a:pt x="39944" y="1184059"/>
                      <a:pt x="13980" y="1164757"/>
                      <a:pt x="1997" y="1125821"/>
                    </a:cubicBezTo>
                    <a:cubicBezTo>
                      <a:pt x="1664" y="1124157"/>
                      <a:pt x="666" y="1122826"/>
                      <a:pt x="0" y="1121162"/>
                    </a:cubicBezTo>
                    <a:cubicBezTo>
                      <a:pt x="666" y="973071"/>
                      <a:pt x="666" y="824981"/>
                      <a:pt x="666" y="677223"/>
                    </a:cubicBezTo>
                    <a:close/>
                    <a:moveTo>
                      <a:pt x="957985" y="896863"/>
                    </a:moveTo>
                    <a:cubicBezTo>
                      <a:pt x="1021562" y="914168"/>
                      <a:pt x="1075819" y="903519"/>
                      <a:pt x="1122753" y="862253"/>
                    </a:cubicBezTo>
                    <a:cubicBezTo>
                      <a:pt x="1147052" y="840622"/>
                      <a:pt x="1169687" y="816994"/>
                      <a:pt x="1191989" y="793366"/>
                    </a:cubicBezTo>
                    <a:cubicBezTo>
                      <a:pt x="1219284" y="764413"/>
                      <a:pt x="1233597" y="728805"/>
                      <a:pt x="1235262" y="689204"/>
                    </a:cubicBezTo>
                    <a:cubicBezTo>
                      <a:pt x="1238257" y="618985"/>
                      <a:pt x="1199312" y="556421"/>
                      <a:pt x="1136401" y="528800"/>
                    </a:cubicBezTo>
                    <a:cubicBezTo>
                      <a:pt x="1072824" y="500846"/>
                      <a:pt x="1001258" y="513824"/>
                      <a:pt x="950995" y="563077"/>
                    </a:cubicBezTo>
                    <a:cubicBezTo>
                      <a:pt x="931689" y="581713"/>
                      <a:pt x="913048" y="600682"/>
                      <a:pt x="894075" y="619651"/>
                    </a:cubicBezTo>
                    <a:cubicBezTo>
                      <a:pt x="864783" y="648936"/>
                      <a:pt x="848805" y="684212"/>
                      <a:pt x="844811" y="725477"/>
                    </a:cubicBezTo>
                    <a:cubicBezTo>
                      <a:pt x="842814" y="747109"/>
                      <a:pt x="845144" y="768074"/>
                      <a:pt x="853133" y="791036"/>
                    </a:cubicBezTo>
                    <a:cubicBezTo>
                      <a:pt x="865782" y="778058"/>
                      <a:pt x="877099" y="767076"/>
                      <a:pt x="887418" y="755095"/>
                    </a:cubicBezTo>
                    <a:cubicBezTo>
                      <a:pt x="891412" y="750436"/>
                      <a:pt x="894408" y="743781"/>
                      <a:pt x="894741" y="738123"/>
                    </a:cubicBezTo>
                    <a:cubicBezTo>
                      <a:pt x="896072" y="708505"/>
                      <a:pt x="905392" y="682215"/>
                      <a:pt x="925697" y="660584"/>
                    </a:cubicBezTo>
                    <a:cubicBezTo>
                      <a:pt x="946668" y="638620"/>
                      <a:pt x="967971" y="616656"/>
                      <a:pt x="990606" y="596023"/>
                    </a:cubicBezTo>
                    <a:cubicBezTo>
                      <a:pt x="1020231" y="568734"/>
                      <a:pt x="1056180" y="559749"/>
                      <a:pt x="1095458" y="569067"/>
                    </a:cubicBezTo>
                    <a:cubicBezTo>
                      <a:pt x="1181670" y="589700"/>
                      <a:pt x="1213625" y="693863"/>
                      <a:pt x="1154375" y="759422"/>
                    </a:cubicBezTo>
                    <a:cubicBezTo>
                      <a:pt x="1136068" y="779389"/>
                      <a:pt x="1116096" y="798025"/>
                      <a:pt x="1097123" y="817327"/>
                    </a:cubicBezTo>
                    <a:cubicBezTo>
                      <a:pt x="1073156" y="841953"/>
                      <a:pt x="1044197" y="854266"/>
                      <a:pt x="1009912" y="854932"/>
                    </a:cubicBezTo>
                    <a:cubicBezTo>
                      <a:pt x="1006251" y="854932"/>
                      <a:pt x="1001590" y="856263"/>
                      <a:pt x="998928" y="858592"/>
                    </a:cubicBezTo>
                    <a:cubicBezTo>
                      <a:pt x="985613" y="869907"/>
                      <a:pt x="973297" y="882220"/>
                      <a:pt x="957985" y="896863"/>
                    </a:cubicBezTo>
                    <a:close/>
                    <a:moveTo>
                      <a:pt x="898069" y="957098"/>
                    </a:moveTo>
                    <a:cubicBezTo>
                      <a:pt x="883423" y="972073"/>
                      <a:pt x="871107" y="984386"/>
                      <a:pt x="859457" y="997365"/>
                    </a:cubicBezTo>
                    <a:cubicBezTo>
                      <a:pt x="856794" y="1000360"/>
                      <a:pt x="855796" y="1005685"/>
                      <a:pt x="855463" y="1009678"/>
                    </a:cubicBezTo>
                    <a:cubicBezTo>
                      <a:pt x="854797" y="1041626"/>
                      <a:pt x="843812" y="1069247"/>
                      <a:pt x="821178" y="1092209"/>
                    </a:cubicBezTo>
                    <a:cubicBezTo>
                      <a:pt x="802204" y="1111511"/>
                      <a:pt x="783231" y="1131146"/>
                      <a:pt x="763592" y="1149782"/>
                    </a:cubicBezTo>
                    <a:cubicBezTo>
                      <a:pt x="716658" y="1194708"/>
                      <a:pt x="644759" y="1194375"/>
                      <a:pt x="599823" y="1149116"/>
                    </a:cubicBezTo>
                    <a:cubicBezTo>
                      <a:pt x="554886" y="1103524"/>
                      <a:pt x="554553" y="1032641"/>
                      <a:pt x="599490" y="985385"/>
                    </a:cubicBezTo>
                    <a:cubicBezTo>
                      <a:pt x="618463" y="965750"/>
                      <a:pt x="637769" y="946781"/>
                      <a:pt x="657075" y="927812"/>
                    </a:cubicBezTo>
                    <a:cubicBezTo>
                      <a:pt x="680043" y="905516"/>
                      <a:pt x="707671" y="894201"/>
                      <a:pt x="739626" y="893868"/>
                    </a:cubicBezTo>
                    <a:cubicBezTo>
                      <a:pt x="743287" y="893868"/>
                      <a:pt x="747947" y="893868"/>
                      <a:pt x="750277" y="891538"/>
                    </a:cubicBezTo>
                    <a:cubicBezTo>
                      <a:pt x="763925" y="878560"/>
                      <a:pt x="776907" y="865248"/>
                      <a:pt x="791220" y="850938"/>
                    </a:cubicBezTo>
                    <a:cubicBezTo>
                      <a:pt x="729640" y="833966"/>
                      <a:pt x="675383" y="844283"/>
                      <a:pt x="628782" y="885215"/>
                    </a:cubicBezTo>
                    <a:cubicBezTo>
                      <a:pt x="604150" y="906847"/>
                      <a:pt x="580849" y="930807"/>
                      <a:pt x="558547" y="955101"/>
                    </a:cubicBezTo>
                    <a:cubicBezTo>
                      <a:pt x="499297" y="1019662"/>
                      <a:pt x="500629" y="1118167"/>
                      <a:pt x="560544" y="1181729"/>
                    </a:cubicBezTo>
                    <a:cubicBezTo>
                      <a:pt x="620127" y="1244959"/>
                      <a:pt x="719987" y="1252946"/>
                      <a:pt x="786560" y="1196705"/>
                    </a:cubicBezTo>
                    <a:cubicBezTo>
                      <a:pt x="816518" y="1171413"/>
                      <a:pt x="844478" y="1143459"/>
                      <a:pt x="869443" y="1113175"/>
                    </a:cubicBezTo>
                    <a:cubicBezTo>
                      <a:pt x="906724" y="1068582"/>
                      <a:pt x="914713" y="1016334"/>
                      <a:pt x="898069" y="957098"/>
                    </a:cubicBezTo>
                    <a:close/>
                    <a:moveTo>
                      <a:pt x="1006583" y="769073"/>
                    </a:moveTo>
                    <a:cubicBezTo>
                      <a:pt x="999926" y="761751"/>
                      <a:pt x="995266" y="752766"/>
                      <a:pt x="987943" y="748440"/>
                    </a:cubicBezTo>
                    <a:cubicBezTo>
                      <a:pt x="977624" y="742450"/>
                      <a:pt x="966972" y="746110"/>
                      <a:pt x="958318" y="754763"/>
                    </a:cubicBezTo>
                    <a:cubicBezTo>
                      <a:pt x="891079" y="821986"/>
                      <a:pt x="823508" y="889542"/>
                      <a:pt x="756269" y="957098"/>
                    </a:cubicBezTo>
                    <a:cubicBezTo>
                      <a:pt x="744619" y="969078"/>
                      <a:pt x="744286" y="984719"/>
                      <a:pt x="755270" y="995035"/>
                    </a:cubicBezTo>
                    <a:cubicBezTo>
                      <a:pt x="765589" y="1005019"/>
                      <a:pt x="780901" y="1004686"/>
                      <a:pt x="792218" y="993039"/>
                    </a:cubicBezTo>
                    <a:cubicBezTo>
                      <a:pt x="859790" y="925816"/>
                      <a:pt x="927029" y="858592"/>
                      <a:pt x="994267" y="790704"/>
                    </a:cubicBezTo>
                    <a:cubicBezTo>
                      <a:pt x="999260" y="786045"/>
                      <a:pt x="1001590" y="778391"/>
                      <a:pt x="1006583" y="769073"/>
                    </a:cubicBezTo>
                    <a:close/>
                    <a:moveTo>
                      <a:pt x="1053184" y="788041"/>
                    </a:moveTo>
                    <a:cubicBezTo>
                      <a:pt x="1055847" y="786045"/>
                      <a:pt x="1057845" y="785046"/>
                      <a:pt x="1059509" y="783382"/>
                    </a:cubicBezTo>
                    <a:cubicBezTo>
                      <a:pt x="1078149" y="764746"/>
                      <a:pt x="1097123" y="746443"/>
                      <a:pt x="1115097" y="727474"/>
                    </a:cubicBezTo>
                    <a:cubicBezTo>
                      <a:pt x="1141061" y="700185"/>
                      <a:pt x="1140728" y="659585"/>
                      <a:pt x="1114432" y="633961"/>
                    </a:cubicBezTo>
                    <a:cubicBezTo>
                      <a:pt x="1088468" y="608336"/>
                      <a:pt x="1048524" y="608669"/>
                      <a:pt x="1020897" y="634959"/>
                    </a:cubicBezTo>
                    <a:cubicBezTo>
                      <a:pt x="1007582" y="647605"/>
                      <a:pt x="994933" y="660917"/>
                      <a:pt x="981951" y="673895"/>
                    </a:cubicBezTo>
                    <a:cubicBezTo>
                      <a:pt x="974961" y="680884"/>
                      <a:pt x="968304" y="687872"/>
                      <a:pt x="959982" y="696192"/>
                    </a:cubicBezTo>
                    <a:cubicBezTo>
                      <a:pt x="1020231" y="689869"/>
                      <a:pt x="1059842" y="731135"/>
                      <a:pt x="1053184" y="788041"/>
                    </a:cubicBezTo>
                    <a:close/>
                    <a:moveTo>
                      <a:pt x="697685" y="960426"/>
                    </a:moveTo>
                    <a:cubicBezTo>
                      <a:pt x="695022" y="962422"/>
                      <a:pt x="692692" y="963753"/>
                      <a:pt x="690695" y="965750"/>
                    </a:cubicBezTo>
                    <a:cubicBezTo>
                      <a:pt x="672387" y="984053"/>
                      <a:pt x="653747" y="1002024"/>
                      <a:pt x="635772" y="1020660"/>
                    </a:cubicBezTo>
                    <a:cubicBezTo>
                      <a:pt x="609808" y="1047616"/>
                      <a:pt x="610141" y="1087218"/>
                      <a:pt x="635106" y="1113175"/>
                    </a:cubicBezTo>
                    <a:cubicBezTo>
                      <a:pt x="660737" y="1139133"/>
                      <a:pt x="701013" y="1139798"/>
                      <a:pt x="728641" y="1113841"/>
                    </a:cubicBezTo>
                    <a:cubicBezTo>
                      <a:pt x="747282" y="1095870"/>
                      <a:pt x="765256" y="1077234"/>
                      <a:pt x="783564" y="1058931"/>
                    </a:cubicBezTo>
                    <a:cubicBezTo>
                      <a:pt x="785561" y="1056934"/>
                      <a:pt x="786893" y="1054604"/>
                      <a:pt x="789223" y="1051942"/>
                    </a:cubicBezTo>
                    <a:cubicBezTo>
                      <a:pt x="720985" y="1049280"/>
                      <a:pt x="698351" y="1026650"/>
                      <a:pt x="697685" y="960426"/>
                    </a:cubicBezTo>
                    <a:close/>
                    <a:moveTo>
                      <a:pt x="90206" y="220638"/>
                    </a:moveTo>
                    <a:cubicBezTo>
                      <a:pt x="126489" y="220638"/>
                      <a:pt x="162438" y="220971"/>
                      <a:pt x="198387" y="220638"/>
                    </a:cubicBezTo>
                    <a:cubicBezTo>
                      <a:pt x="213366" y="220638"/>
                      <a:pt x="221688" y="211986"/>
                      <a:pt x="221688" y="197010"/>
                    </a:cubicBezTo>
                    <a:cubicBezTo>
                      <a:pt x="222021" y="176710"/>
                      <a:pt x="221688" y="156077"/>
                      <a:pt x="221688" y="135777"/>
                    </a:cubicBezTo>
                    <a:cubicBezTo>
                      <a:pt x="221688" y="120136"/>
                      <a:pt x="221688" y="104495"/>
                      <a:pt x="221688" y="88854"/>
                    </a:cubicBezTo>
                    <a:cubicBezTo>
                      <a:pt x="177417" y="133115"/>
                      <a:pt x="134145" y="176378"/>
                      <a:pt x="90206" y="220638"/>
                    </a:cubicBezTo>
                    <a:close/>
                  </a:path>
                </a:pathLst>
              </a:custGeom>
              <a:grpFill/>
              <a:ln w="3314" cap="flat">
                <a:noFill/>
                <a:prstDash val="solid"/>
                <a:miter/>
              </a:ln>
            </p:spPr>
            <p:txBody>
              <a:bodyPr rtlCol="0" anchor="ctr"/>
              <a:lstStyle/>
              <a:p>
                <a:pPr algn="l" rtl="0"/>
                <a:endParaRPr lang="en-US" dirty="0"/>
              </a:p>
            </p:txBody>
          </p:sp>
          <p:sp>
            <p:nvSpPr>
              <p:cNvPr id="37" name="Freeform 36">
                <a:extLst>
                  <a:ext uri="{FF2B5EF4-FFF2-40B4-BE49-F238E27FC236}">
                    <a16:creationId xmlns:a16="http://schemas.microsoft.com/office/drawing/2014/main" id="{69D9F4C6-BFA3-D2F3-75FB-BA9F392F2622}"/>
                  </a:ext>
                </a:extLst>
              </p:cNvPr>
              <p:cNvSpPr/>
              <p:nvPr/>
            </p:nvSpPr>
            <p:spPr>
              <a:xfrm>
                <a:off x="4584188" y="1023905"/>
                <a:ext cx="50275" cy="49840"/>
              </a:xfrm>
              <a:custGeom>
                <a:avLst/>
                <a:gdLst>
                  <a:gd name="connsiteX0" fmla="*/ 0 w 50275"/>
                  <a:gd name="connsiteY0" fmla="*/ 17599 h 49840"/>
                  <a:gd name="connsiteX1" fmla="*/ 4327 w 50275"/>
                  <a:gd name="connsiteY1" fmla="*/ 11609 h 49840"/>
                  <a:gd name="connsiteX2" fmla="*/ 32621 w 50275"/>
                  <a:gd name="connsiteY2" fmla="*/ 1292 h 49840"/>
                  <a:gd name="connsiteX3" fmla="*/ 50263 w 50275"/>
                  <a:gd name="connsiteY3" fmla="*/ 25586 h 49840"/>
                  <a:gd name="connsiteX4" fmla="*/ 32621 w 50275"/>
                  <a:gd name="connsiteY4" fmla="*/ 48548 h 49840"/>
                  <a:gd name="connsiteX5" fmla="*/ 4327 w 50275"/>
                  <a:gd name="connsiteY5" fmla="*/ 38232 h 49840"/>
                  <a:gd name="connsiteX6" fmla="*/ 0 w 50275"/>
                  <a:gd name="connsiteY6" fmla="*/ 32242 h 49840"/>
                  <a:gd name="connsiteX7" fmla="*/ 0 w 50275"/>
                  <a:gd name="connsiteY7" fmla="*/ 17599 h 4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75" h="49840">
                    <a:moveTo>
                      <a:pt x="0" y="17599"/>
                    </a:moveTo>
                    <a:cubicBezTo>
                      <a:pt x="1331" y="15602"/>
                      <a:pt x="2663" y="13605"/>
                      <a:pt x="4327" y="11609"/>
                    </a:cubicBezTo>
                    <a:cubicBezTo>
                      <a:pt x="11317" y="1958"/>
                      <a:pt x="20970" y="-2368"/>
                      <a:pt x="32621" y="1292"/>
                    </a:cubicBezTo>
                    <a:cubicBezTo>
                      <a:pt x="44271" y="4953"/>
                      <a:pt x="50595" y="13605"/>
                      <a:pt x="50263" y="25586"/>
                    </a:cubicBezTo>
                    <a:cubicBezTo>
                      <a:pt x="49930" y="37233"/>
                      <a:pt x="43605" y="45220"/>
                      <a:pt x="32621" y="48548"/>
                    </a:cubicBezTo>
                    <a:cubicBezTo>
                      <a:pt x="20970" y="52209"/>
                      <a:pt x="11650" y="47883"/>
                      <a:pt x="4327" y="38232"/>
                    </a:cubicBezTo>
                    <a:cubicBezTo>
                      <a:pt x="2996" y="36235"/>
                      <a:pt x="1664" y="34238"/>
                      <a:pt x="0" y="32242"/>
                    </a:cubicBezTo>
                    <a:cubicBezTo>
                      <a:pt x="0" y="27915"/>
                      <a:pt x="0" y="22591"/>
                      <a:pt x="0" y="17599"/>
                    </a:cubicBezTo>
                    <a:close/>
                  </a:path>
                </a:pathLst>
              </a:custGeom>
              <a:grpFill/>
              <a:ln w="3314" cap="flat">
                <a:noFill/>
                <a:prstDash val="solid"/>
                <a:miter/>
              </a:ln>
            </p:spPr>
            <p:txBody>
              <a:bodyPr rtlCol="0" anchor="ctr"/>
              <a:lstStyle/>
              <a:p>
                <a:pPr algn="l" rtl="0"/>
                <a:endParaRPr lang="en-US"/>
              </a:p>
            </p:txBody>
          </p:sp>
          <p:sp>
            <p:nvSpPr>
              <p:cNvPr id="38" name="Freeform 37">
                <a:extLst>
                  <a:ext uri="{FF2B5EF4-FFF2-40B4-BE49-F238E27FC236}">
                    <a16:creationId xmlns:a16="http://schemas.microsoft.com/office/drawing/2014/main" id="{3E958818-FA6E-A96B-19FE-F0827AAF16D3}"/>
                  </a:ext>
                </a:extLst>
              </p:cNvPr>
              <p:cNvSpPr/>
              <p:nvPr/>
            </p:nvSpPr>
            <p:spPr>
              <a:xfrm>
                <a:off x="4754948" y="883282"/>
                <a:ext cx="591842" cy="50482"/>
              </a:xfrm>
              <a:custGeom>
                <a:avLst/>
                <a:gdLst>
                  <a:gd name="connsiteX0" fmla="*/ 296250 w 591842"/>
                  <a:gd name="connsiteY0" fmla="*/ 50399 h 50482"/>
                  <a:gd name="connsiteX1" fmla="*/ 35617 w 591842"/>
                  <a:gd name="connsiteY1" fmla="*/ 50399 h 50482"/>
                  <a:gd name="connsiteX2" fmla="*/ 22968 w 591842"/>
                  <a:gd name="connsiteY2" fmla="*/ 50066 h 50482"/>
                  <a:gd name="connsiteX3" fmla="*/ 0 w 591842"/>
                  <a:gd name="connsiteY3" fmla="*/ 24774 h 50482"/>
                  <a:gd name="connsiteX4" fmla="*/ 23633 w 591842"/>
                  <a:gd name="connsiteY4" fmla="*/ 148 h 50482"/>
                  <a:gd name="connsiteX5" fmla="*/ 31289 w 591842"/>
                  <a:gd name="connsiteY5" fmla="*/ 148 h 50482"/>
                  <a:gd name="connsiteX6" fmla="*/ 560212 w 591842"/>
                  <a:gd name="connsiteY6" fmla="*/ 148 h 50482"/>
                  <a:gd name="connsiteX7" fmla="*/ 568866 w 591842"/>
                  <a:gd name="connsiteY7" fmla="*/ 148 h 50482"/>
                  <a:gd name="connsiteX8" fmla="*/ 591834 w 591842"/>
                  <a:gd name="connsiteY8" fmla="*/ 24109 h 50482"/>
                  <a:gd name="connsiteX9" fmla="*/ 570530 w 591842"/>
                  <a:gd name="connsiteY9" fmla="*/ 49733 h 50482"/>
                  <a:gd name="connsiteX10" fmla="*/ 556883 w 591842"/>
                  <a:gd name="connsiteY10" fmla="*/ 50066 h 50482"/>
                  <a:gd name="connsiteX11" fmla="*/ 296250 w 591842"/>
                  <a:gd name="connsiteY11" fmla="*/ 50399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1842" h="50482">
                    <a:moveTo>
                      <a:pt x="296250" y="50399"/>
                    </a:moveTo>
                    <a:cubicBezTo>
                      <a:pt x="209372" y="50399"/>
                      <a:pt x="122494" y="50399"/>
                      <a:pt x="35617" y="50399"/>
                    </a:cubicBezTo>
                    <a:cubicBezTo>
                      <a:pt x="31289" y="50399"/>
                      <a:pt x="27295" y="50732"/>
                      <a:pt x="22968" y="50066"/>
                    </a:cubicBezTo>
                    <a:cubicBezTo>
                      <a:pt x="9320" y="48402"/>
                      <a:pt x="0" y="37753"/>
                      <a:pt x="0" y="24774"/>
                    </a:cubicBezTo>
                    <a:cubicBezTo>
                      <a:pt x="333" y="11795"/>
                      <a:pt x="9986" y="1479"/>
                      <a:pt x="23633" y="148"/>
                    </a:cubicBezTo>
                    <a:cubicBezTo>
                      <a:pt x="25963" y="-185"/>
                      <a:pt x="28626" y="148"/>
                      <a:pt x="31289" y="148"/>
                    </a:cubicBezTo>
                    <a:cubicBezTo>
                      <a:pt x="207708" y="148"/>
                      <a:pt x="384126" y="148"/>
                      <a:pt x="560212" y="148"/>
                    </a:cubicBezTo>
                    <a:cubicBezTo>
                      <a:pt x="563207" y="148"/>
                      <a:pt x="566203" y="148"/>
                      <a:pt x="568866" y="148"/>
                    </a:cubicBezTo>
                    <a:cubicBezTo>
                      <a:pt x="581515" y="1479"/>
                      <a:pt x="591501" y="11795"/>
                      <a:pt x="591834" y="24109"/>
                    </a:cubicBezTo>
                    <a:cubicBezTo>
                      <a:pt x="592167" y="36422"/>
                      <a:pt x="583179" y="47737"/>
                      <a:pt x="570530" y="49733"/>
                    </a:cubicBezTo>
                    <a:cubicBezTo>
                      <a:pt x="565870" y="50399"/>
                      <a:pt x="561210" y="50066"/>
                      <a:pt x="556883" y="50066"/>
                    </a:cubicBezTo>
                    <a:cubicBezTo>
                      <a:pt x="470005" y="50399"/>
                      <a:pt x="383128" y="50399"/>
                      <a:pt x="296250" y="50399"/>
                    </a:cubicBezTo>
                    <a:close/>
                  </a:path>
                </a:pathLst>
              </a:custGeom>
              <a:grpFill/>
              <a:ln w="3314" cap="flat">
                <a:noFill/>
                <a:prstDash val="solid"/>
                <a:miter/>
              </a:ln>
            </p:spPr>
            <p:txBody>
              <a:bodyPr rtlCol="0" anchor="ctr"/>
              <a:lstStyle/>
              <a:p>
                <a:pPr algn="l" rtl="0"/>
                <a:endParaRPr lang="en-US"/>
              </a:p>
            </p:txBody>
          </p:sp>
          <p:sp>
            <p:nvSpPr>
              <p:cNvPr id="39" name="Freeform 38">
                <a:extLst>
                  <a:ext uri="{FF2B5EF4-FFF2-40B4-BE49-F238E27FC236}">
                    <a16:creationId xmlns:a16="http://schemas.microsoft.com/office/drawing/2014/main" id="{A0D590BF-1E34-B44F-3A02-B1BA1E0C1C44}"/>
                  </a:ext>
                </a:extLst>
              </p:cNvPr>
              <p:cNvSpPr/>
              <p:nvPr/>
            </p:nvSpPr>
            <p:spPr>
              <a:xfrm>
                <a:off x="4754939" y="1164552"/>
                <a:ext cx="550909" cy="50417"/>
              </a:xfrm>
              <a:custGeom>
                <a:avLst/>
                <a:gdLst>
                  <a:gd name="connsiteX0" fmla="*/ 276287 w 550909"/>
                  <a:gd name="connsiteY0" fmla="*/ 83 h 50417"/>
                  <a:gd name="connsiteX1" fmla="*/ 516948 w 550909"/>
                  <a:gd name="connsiteY1" fmla="*/ 83 h 50417"/>
                  <a:gd name="connsiteX2" fmla="*/ 528266 w 550909"/>
                  <a:gd name="connsiteY2" fmla="*/ 416 h 50417"/>
                  <a:gd name="connsiteX3" fmla="*/ 550900 w 550909"/>
                  <a:gd name="connsiteY3" fmla="*/ 24709 h 50417"/>
                  <a:gd name="connsiteX4" fmla="*/ 529264 w 550909"/>
                  <a:gd name="connsiteY4" fmla="*/ 50001 h 50417"/>
                  <a:gd name="connsiteX5" fmla="*/ 516615 w 550909"/>
                  <a:gd name="connsiteY5" fmla="*/ 50334 h 50417"/>
                  <a:gd name="connsiteX6" fmla="*/ 33961 w 550909"/>
                  <a:gd name="connsiteY6" fmla="*/ 50334 h 50417"/>
                  <a:gd name="connsiteX7" fmla="*/ 21312 w 550909"/>
                  <a:gd name="connsiteY7" fmla="*/ 50001 h 50417"/>
                  <a:gd name="connsiteX8" fmla="*/ 9 w 550909"/>
                  <a:gd name="connsiteY8" fmla="*/ 24709 h 50417"/>
                  <a:gd name="connsiteX9" fmla="*/ 22644 w 550909"/>
                  <a:gd name="connsiteY9" fmla="*/ 416 h 50417"/>
                  <a:gd name="connsiteX10" fmla="*/ 33961 w 550909"/>
                  <a:gd name="connsiteY10" fmla="*/ 83 h 50417"/>
                  <a:gd name="connsiteX11" fmla="*/ 276287 w 550909"/>
                  <a:gd name="connsiteY11" fmla="*/ 83 h 50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909" h="50417">
                    <a:moveTo>
                      <a:pt x="276287" y="83"/>
                    </a:moveTo>
                    <a:cubicBezTo>
                      <a:pt x="356507" y="83"/>
                      <a:pt x="436728" y="83"/>
                      <a:pt x="516948" y="83"/>
                    </a:cubicBezTo>
                    <a:cubicBezTo>
                      <a:pt x="520610" y="83"/>
                      <a:pt x="524604" y="-250"/>
                      <a:pt x="528266" y="416"/>
                    </a:cubicBezTo>
                    <a:cubicBezTo>
                      <a:pt x="541247" y="1747"/>
                      <a:pt x="550567" y="12064"/>
                      <a:pt x="550900" y="24709"/>
                    </a:cubicBezTo>
                    <a:cubicBezTo>
                      <a:pt x="551233" y="37355"/>
                      <a:pt x="542246" y="48005"/>
                      <a:pt x="529264" y="50001"/>
                    </a:cubicBezTo>
                    <a:cubicBezTo>
                      <a:pt x="525270" y="50667"/>
                      <a:pt x="520942" y="50334"/>
                      <a:pt x="516615" y="50334"/>
                    </a:cubicBezTo>
                    <a:cubicBezTo>
                      <a:pt x="355841" y="50334"/>
                      <a:pt x="194735" y="50334"/>
                      <a:pt x="33961" y="50334"/>
                    </a:cubicBezTo>
                    <a:cubicBezTo>
                      <a:pt x="29634" y="50334"/>
                      <a:pt x="25640" y="50667"/>
                      <a:pt x="21312" y="50001"/>
                    </a:cubicBezTo>
                    <a:cubicBezTo>
                      <a:pt x="8663" y="48005"/>
                      <a:pt x="-324" y="37023"/>
                      <a:pt x="9" y="24709"/>
                    </a:cubicBezTo>
                    <a:cubicBezTo>
                      <a:pt x="342" y="12064"/>
                      <a:pt x="9995" y="1747"/>
                      <a:pt x="22644" y="416"/>
                    </a:cubicBezTo>
                    <a:cubicBezTo>
                      <a:pt x="26305" y="83"/>
                      <a:pt x="30300" y="83"/>
                      <a:pt x="33961" y="83"/>
                    </a:cubicBezTo>
                    <a:cubicBezTo>
                      <a:pt x="114847" y="83"/>
                      <a:pt x="195401" y="83"/>
                      <a:pt x="276287" y="83"/>
                    </a:cubicBezTo>
                    <a:close/>
                  </a:path>
                </a:pathLst>
              </a:custGeom>
              <a:grpFill/>
              <a:ln w="3314" cap="flat">
                <a:noFill/>
                <a:prstDash val="solid"/>
                <a:miter/>
              </a:ln>
            </p:spPr>
            <p:txBody>
              <a:bodyPr rtlCol="0" anchor="ctr"/>
              <a:lstStyle/>
              <a:p>
                <a:pPr algn="l" rtl="0"/>
                <a:endParaRPr lang="en-US"/>
              </a:p>
            </p:txBody>
          </p:sp>
          <p:sp>
            <p:nvSpPr>
              <p:cNvPr id="40" name="Freeform 39">
                <a:extLst>
                  <a:ext uri="{FF2B5EF4-FFF2-40B4-BE49-F238E27FC236}">
                    <a16:creationId xmlns:a16="http://schemas.microsoft.com/office/drawing/2014/main" id="{15C918B3-0795-4367-0F30-E79F3800C0ED}"/>
                  </a:ext>
                </a:extLst>
              </p:cNvPr>
              <p:cNvSpPr/>
              <p:nvPr/>
            </p:nvSpPr>
            <p:spPr>
              <a:xfrm>
                <a:off x="4755273" y="1024199"/>
                <a:ext cx="433874" cy="50334"/>
              </a:xfrm>
              <a:custGeom>
                <a:avLst/>
                <a:gdLst>
                  <a:gd name="connsiteX0" fmla="*/ 216703 w 433874"/>
                  <a:gd name="connsiteY0" fmla="*/ 0 h 50334"/>
                  <a:gd name="connsiteX1" fmla="*/ 404771 w 433874"/>
                  <a:gd name="connsiteY1" fmla="*/ 0 h 50334"/>
                  <a:gd name="connsiteX2" fmla="*/ 432399 w 433874"/>
                  <a:gd name="connsiteY2" fmla="*/ 17305 h 50334"/>
                  <a:gd name="connsiteX3" fmla="*/ 412427 w 433874"/>
                  <a:gd name="connsiteY3" fmla="*/ 49918 h 50334"/>
                  <a:gd name="connsiteX4" fmla="*/ 398780 w 433874"/>
                  <a:gd name="connsiteY4" fmla="*/ 50251 h 50334"/>
                  <a:gd name="connsiteX5" fmla="*/ 35291 w 433874"/>
                  <a:gd name="connsiteY5" fmla="*/ 50251 h 50334"/>
                  <a:gd name="connsiteX6" fmla="*/ 25305 w 433874"/>
                  <a:gd name="connsiteY6" fmla="*/ 50251 h 50334"/>
                  <a:gd name="connsiteX7" fmla="*/ 8 w 433874"/>
                  <a:gd name="connsiteY7" fmla="*/ 24626 h 50334"/>
                  <a:gd name="connsiteX8" fmla="*/ 25305 w 433874"/>
                  <a:gd name="connsiteY8" fmla="*/ 333 h 50334"/>
                  <a:gd name="connsiteX9" fmla="*/ 86885 w 433874"/>
                  <a:gd name="connsiteY9" fmla="*/ 333 h 50334"/>
                  <a:gd name="connsiteX10" fmla="*/ 216703 w 433874"/>
                  <a:gd name="connsiteY10" fmla="*/ 0 h 5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874" h="50334">
                    <a:moveTo>
                      <a:pt x="216703" y="0"/>
                    </a:moveTo>
                    <a:cubicBezTo>
                      <a:pt x="279281" y="0"/>
                      <a:pt x="342193" y="0"/>
                      <a:pt x="404771" y="0"/>
                    </a:cubicBezTo>
                    <a:cubicBezTo>
                      <a:pt x="417753" y="0"/>
                      <a:pt x="427739" y="4659"/>
                      <a:pt x="432399" y="17305"/>
                    </a:cubicBezTo>
                    <a:cubicBezTo>
                      <a:pt x="437725" y="31615"/>
                      <a:pt x="428072" y="47589"/>
                      <a:pt x="412427" y="49918"/>
                    </a:cubicBezTo>
                    <a:cubicBezTo>
                      <a:pt x="407767" y="50584"/>
                      <a:pt x="403107" y="50251"/>
                      <a:pt x="398780" y="50251"/>
                    </a:cubicBezTo>
                    <a:cubicBezTo>
                      <a:pt x="277617" y="50251"/>
                      <a:pt x="156454" y="50251"/>
                      <a:pt x="35291" y="50251"/>
                    </a:cubicBezTo>
                    <a:cubicBezTo>
                      <a:pt x="31963" y="50251"/>
                      <a:pt x="28634" y="50251"/>
                      <a:pt x="25305" y="50251"/>
                    </a:cubicBezTo>
                    <a:cubicBezTo>
                      <a:pt x="10326" y="49253"/>
                      <a:pt x="-325" y="38603"/>
                      <a:pt x="8" y="24626"/>
                    </a:cubicBezTo>
                    <a:cubicBezTo>
                      <a:pt x="340" y="10982"/>
                      <a:pt x="10659" y="666"/>
                      <a:pt x="25305" y="333"/>
                    </a:cubicBezTo>
                    <a:cubicBezTo>
                      <a:pt x="45610" y="0"/>
                      <a:pt x="66248" y="333"/>
                      <a:pt x="86885" y="333"/>
                    </a:cubicBezTo>
                    <a:cubicBezTo>
                      <a:pt x="129825" y="0"/>
                      <a:pt x="173430" y="0"/>
                      <a:pt x="216703" y="0"/>
                    </a:cubicBezTo>
                    <a:close/>
                  </a:path>
                </a:pathLst>
              </a:custGeom>
              <a:grpFill/>
              <a:ln w="3314" cap="flat">
                <a:noFill/>
                <a:prstDash val="solid"/>
                <a:miter/>
              </a:ln>
            </p:spPr>
            <p:txBody>
              <a:bodyPr rtlCol="0" anchor="ctr"/>
              <a:lstStyle/>
              <a:p>
                <a:pPr algn="l" rtl="0"/>
                <a:endParaRPr lang="en-US"/>
              </a:p>
            </p:txBody>
          </p:sp>
          <p:sp>
            <p:nvSpPr>
              <p:cNvPr id="41" name="Freeform 40">
                <a:extLst>
                  <a:ext uri="{FF2B5EF4-FFF2-40B4-BE49-F238E27FC236}">
                    <a16:creationId xmlns:a16="http://schemas.microsoft.com/office/drawing/2014/main" id="{71C806BF-8C25-C937-B32E-3BB11C998F6E}"/>
                  </a:ext>
                </a:extLst>
              </p:cNvPr>
              <p:cNvSpPr/>
              <p:nvPr/>
            </p:nvSpPr>
            <p:spPr>
              <a:xfrm>
                <a:off x="4944169" y="743076"/>
                <a:ext cx="397649" cy="50167"/>
              </a:xfrm>
              <a:custGeom>
                <a:avLst/>
                <a:gdLst>
                  <a:gd name="connsiteX0" fmla="*/ 198899 w 397649"/>
                  <a:gd name="connsiteY0" fmla="*/ 50168 h 50167"/>
                  <a:gd name="connsiteX1" fmla="*/ 29471 w 397649"/>
                  <a:gd name="connsiteY1" fmla="*/ 50168 h 50167"/>
                  <a:gd name="connsiteX2" fmla="*/ 2509 w 397649"/>
                  <a:gd name="connsiteY2" fmla="*/ 35525 h 50167"/>
                  <a:gd name="connsiteX3" fmla="*/ 23812 w 397649"/>
                  <a:gd name="connsiteY3" fmla="*/ 250 h 50167"/>
                  <a:gd name="connsiteX4" fmla="*/ 373986 w 397649"/>
                  <a:gd name="connsiteY4" fmla="*/ 250 h 50167"/>
                  <a:gd name="connsiteX5" fmla="*/ 397619 w 397649"/>
                  <a:gd name="connsiteY5" fmla="*/ 25874 h 50167"/>
                  <a:gd name="connsiteX6" fmla="*/ 371989 w 397649"/>
                  <a:gd name="connsiteY6" fmla="*/ 49835 h 50167"/>
                  <a:gd name="connsiteX7" fmla="*/ 281782 w 397649"/>
                  <a:gd name="connsiteY7" fmla="*/ 49835 h 50167"/>
                  <a:gd name="connsiteX8" fmla="*/ 198899 w 397649"/>
                  <a:gd name="connsiteY8" fmla="*/ 50168 h 5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49" h="50167">
                    <a:moveTo>
                      <a:pt x="198899" y="50168"/>
                    </a:moveTo>
                    <a:cubicBezTo>
                      <a:pt x="142312" y="50168"/>
                      <a:pt x="86058" y="50168"/>
                      <a:pt x="29471" y="50168"/>
                    </a:cubicBezTo>
                    <a:cubicBezTo>
                      <a:pt x="17488" y="50168"/>
                      <a:pt x="7835" y="46840"/>
                      <a:pt x="2509" y="35525"/>
                    </a:cubicBezTo>
                    <a:cubicBezTo>
                      <a:pt x="-5147" y="19551"/>
                      <a:pt x="5504" y="250"/>
                      <a:pt x="23812" y="250"/>
                    </a:cubicBezTo>
                    <a:cubicBezTo>
                      <a:pt x="140648" y="-83"/>
                      <a:pt x="257150" y="-83"/>
                      <a:pt x="373986" y="250"/>
                    </a:cubicBezTo>
                    <a:cubicBezTo>
                      <a:pt x="387966" y="250"/>
                      <a:pt x="398285" y="12563"/>
                      <a:pt x="397619" y="25874"/>
                    </a:cubicBezTo>
                    <a:cubicBezTo>
                      <a:pt x="396954" y="39186"/>
                      <a:pt x="386635" y="49502"/>
                      <a:pt x="371989" y="49835"/>
                    </a:cubicBezTo>
                    <a:cubicBezTo>
                      <a:pt x="342031" y="50168"/>
                      <a:pt x="311740" y="49835"/>
                      <a:pt x="281782" y="49835"/>
                    </a:cubicBezTo>
                    <a:cubicBezTo>
                      <a:pt x="254155" y="50168"/>
                      <a:pt x="226527" y="50168"/>
                      <a:pt x="198899" y="50168"/>
                    </a:cubicBezTo>
                    <a:close/>
                  </a:path>
                </a:pathLst>
              </a:custGeom>
              <a:grpFill/>
              <a:ln w="3314" cap="flat">
                <a:noFill/>
                <a:prstDash val="solid"/>
                <a:miter/>
              </a:ln>
            </p:spPr>
            <p:txBody>
              <a:bodyPr rtlCol="0" anchor="ctr"/>
              <a:lstStyle/>
              <a:p>
                <a:pPr algn="l" rtl="0"/>
                <a:endParaRPr lang="en-US"/>
              </a:p>
            </p:txBody>
          </p:sp>
          <p:sp>
            <p:nvSpPr>
              <p:cNvPr id="42" name="Freeform 41">
                <a:extLst>
                  <a:ext uri="{FF2B5EF4-FFF2-40B4-BE49-F238E27FC236}">
                    <a16:creationId xmlns:a16="http://schemas.microsoft.com/office/drawing/2014/main" id="{81FD8F4C-08B9-C797-B5F5-016A647DCA2C}"/>
                  </a:ext>
                </a:extLst>
              </p:cNvPr>
              <p:cNvSpPr/>
              <p:nvPr/>
            </p:nvSpPr>
            <p:spPr>
              <a:xfrm>
                <a:off x="4754941" y="1305405"/>
                <a:ext cx="239031" cy="49918"/>
              </a:xfrm>
              <a:custGeom>
                <a:avLst/>
                <a:gdLst>
                  <a:gd name="connsiteX0" fmla="*/ 119173 w 239031"/>
                  <a:gd name="connsiteY0" fmla="*/ 49918 h 49918"/>
                  <a:gd name="connsiteX1" fmla="*/ 28966 w 239031"/>
                  <a:gd name="connsiteY1" fmla="*/ 49918 h 49918"/>
                  <a:gd name="connsiteX2" fmla="*/ 7 w 239031"/>
                  <a:gd name="connsiteY2" fmla="*/ 24294 h 49918"/>
                  <a:gd name="connsiteX3" fmla="*/ 28966 w 239031"/>
                  <a:gd name="connsiteY3" fmla="*/ 0 h 49918"/>
                  <a:gd name="connsiteX4" fmla="*/ 210378 w 239031"/>
                  <a:gd name="connsiteY4" fmla="*/ 0 h 49918"/>
                  <a:gd name="connsiteX5" fmla="*/ 239004 w 239031"/>
                  <a:gd name="connsiteY5" fmla="*/ 25625 h 49918"/>
                  <a:gd name="connsiteX6" fmla="*/ 210378 w 239031"/>
                  <a:gd name="connsiteY6" fmla="*/ 49918 h 49918"/>
                  <a:gd name="connsiteX7" fmla="*/ 119173 w 239031"/>
                  <a:gd name="connsiteY7" fmla="*/ 49918 h 4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31" h="49918">
                    <a:moveTo>
                      <a:pt x="119173" y="49918"/>
                    </a:moveTo>
                    <a:cubicBezTo>
                      <a:pt x="89215" y="49918"/>
                      <a:pt x="58924" y="49918"/>
                      <a:pt x="28966" y="49918"/>
                    </a:cubicBezTo>
                    <a:cubicBezTo>
                      <a:pt x="10992" y="49918"/>
                      <a:pt x="-326" y="39602"/>
                      <a:pt x="7" y="24294"/>
                    </a:cubicBezTo>
                    <a:cubicBezTo>
                      <a:pt x="340" y="9318"/>
                      <a:pt x="11325" y="0"/>
                      <a:pt x="28966" y="0"/>
                    </a:cubicBezTo>
                    <a:cubicBezTo>
                      <a:pt x="89548" y="0"/>
                      <a:pt x="150129" y="0"/>
                      <a:pt x="210378" y="0"/>
                    </a:cubicBezTo>
                    <a:cubicBezTo>
                      <a:pt x="228352" y="0"/>
                      <a:pt x="239670" y="9984"/>
                      <a:pt x="239004" y="25625"/>
                    </a:cubicBezTo>
                    <a:cubicBezTo>
                      <a:pt x="238671" y="40600"/>
                      <a:pt x="228020" y="49918"/>
                      <a:pt x="210378" y="49918"/>
                    </a:cubicBezTo>
                    <a:cubicBezTo>
                      <a:pt x="180087" y="49918"/>
                      <a:pt x="149464" y="49918"/>
                      <a:pt x="119173" y="49918"/>
                    </a:cubicBezTo>
                    <a:close/>
                  </a:path>
                </a:pathLst>
              </a:custGeom>
              <a:grpFill/>
              <a:ln w="3314" cap="flat">
                <a:noFill/>
                <a:prstDash val="solid"/>
                <a:miter/>
              </a:ln>
            </p:spPr>
            <p:txBody>
              <a:bodyPr rtlCol="0" anchor="ctr"/>
              <a:lstStyle/>
              <a:p>
                <a:pPr algn="l" rtl="0"/>
                <a:endParaRPr lang="en-US"/>
              </a:p>
            </p:txBody>
          </p:sp>
          <p:sp>
            <p:nvSpPr>
              <p:cNvPr id="43" name="Freeform 42">
                <a:extLst>
                  <a:ext uri="{FF2B5EF4-FFF2-40B4-BE49-F238E27FC236}">
                    <a16:creationId xmlns:a16="http://schemas.microsoft.com/office/drawing/2014/main" id="{A6776F4B-9F45-5658-DCCB-870CB8F9EDE5}"/>
                  </a:ext>
                </a:extLst>
              </p:cNvPr>
              <p:cNvSpPr/>
              <p:nvPr/>
            </p:nvSpPr>
            <p:spPr>
              <a:xfrm>
                <a:off x="5256242" y="1023949"/>
                <a:ext cx="90872" cy="50315"/>
              </a:xfrm>
              <a:custGeom>
                <a:avLst/>
                <a:gdLst>
                  <a:gd name="connsiteX0" fmla="*/ 45270 w 90872"/>
                  <a:gd name="connsiteY0" fmla="*/ 50168 h 50315"/>
                  <a:gd name="connsiteX1" fmla="*/ 25298 w 90872"/>
                  <a:gd name="connsiteY1" fmla="*/ 50168 h 50315"/>
                  <a:gd name="connsiteX2" fmla="*/ 0 w 90872"/>
                  <a:gd name="connsiteY2" fmla="*/ 24876 h 50315"/>
                  <a:gd name="connsiteX3" fmla="*/ 24632 w 90872"/>
                  <a:gd name="connsiteY3" fmla="*/ 250 h 50315"/>
                  <a:gd name="connsiteX4" fmla="*/ 65907 w 90872"/>
                  <a:gd name="connsiteY4" fmla="*/ 250 h 50315"/>
                  <a:gd name="connsiteX5" fmla="*/ 90872 w 90872"/>
                  <a:gd name="connsiteY5" fmla="*/ 24876 h 50315"/>
                  <a:gd name="connsiteX6" fmla="*/ 66573 w 90872"/>
                  <a:gd name="connsiteY6" fmla="*/ 50168 h 50315"/>
                  <a:gd name="connsiteX7" fmla="*/ 45270 w 90872"/>
                  <a:gd name="connsiteY7" fmla="*/ 50168 h 50315"/>
                  <a:gd name="connsiteX8" fmla="*/ 45270 w 90872"/>
                  <a:gd name="connsiteY8" fmla="*/ 50168 h 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72" h="50315">
                    <a:moveTo>
                      <a:pt x="45270" y="50168"/>
                    </a:moveTo>
                    <a:cubicBezTo>
                      <a:pt x="38612" y="50168"/>
                      <a:pt x="31955" y="50501"/>
                      <a:pt x="25298" y="50168"/>
                    </a:cubicBezTo>
                    <a:cubicBezTo>
                      <a:pt x="9986" y="49502"/>
                      <a:pt x="0" y="39186"/>
                      <a:pt x="0" y="24876"/>
                    </a:cubicBezTo>
                    <a:cubicBezTo>
                      <a:pt x="333" y="10899"/>
                      <a:pt x="9986" y="915"/>
                      <a:pt x="24632" y="250"/>
                    </a:cubicBezTo>
                    <a:cubicBezTo>
                      <a:pt x="38279" y="-83"/>
                      <a:pt x="52260" y="-83"/>
                      <a:pt x="65907" y="250"/>
                    </a:cubicBezTo>
                    <a:cubicBezTo>
                      <a:pt x="80220" y="915"/>
                      <a:pt x="90539" y="11564"/>
                      <a:pt x="90872" y="24876"/>
                    </a:cubicBezTo>
                    <a:cubicBezTo>
                      <a:pt x="90872" y="38187"/>
                      <a:pt x="80553" y="49169"/>
                      <a:pt x="66573" y="50168"/>
                    </a:cubicBezTo>
                    <a:cubicBezTo>
                      <a:pt x="59250" y="50501"/>
                      <a:pt x="52260" y="50168"/>
                      <a:pt x="45270" y="50168"/>
                    </a:cubicBezTo>
                    <a:cubicBezTo>
                      <a:pt x="45270" y="50168"/>
                      <a:pt x="45270" y="50168"/>
                      <a:pt x="45270" y="50168"/>
                    </a:cubicBezTo>
                    <a:close/>
                  </a:path>
                </a:pathLst>
              </a:custGeom>
              <a:grpFill/>
              <a:ln w="3314" cap="flat">
                <a:noFill/>
                <a:prstDash val="solid"/>
                <a:miter/>
              </a:ln>
            </p:spPr>
            <p:txBody>
              <a:bodyPr rtlCol="0" anchor="ctr"/>
              <a:lstStyle/>
              <a:p>
                <a:pPr algn="l" rtl="0"/>
                <a:endParaRPr lang="en-US"/>
              </a:p>
            </p:txBody>
          </p:sp>
        </p:grpSp>
      </p:grpSp>
      <p:sp>
        <p:nvSpPr>
          <p:cNvPr id="47" name="Text Placeholder 13">
            <a:extLst>
              <a:ext uri="{FF2B5EF4-FFF2-40B4-BE49-F238E27FC236}">
                <a16:creationId xmlns:a16="http://schemas.microsoft.com/office/drawing/2014/main" id="{57409A6B-2211-E578-95C8-5F3E366D8638}"/>
              </a:ext>
            </a:extLst>
          </p:cNvPr>
          <p:cNvSpPr txBox="1">
            <a:spLocks/>
          </p:cNvSpPr>
          <p:nvPr/>
        </p:nvSpPr>
        <p:spPr>
          <a:xfrm>
            <a:off x="574360" y="2322786"/>
            <a:ext cx="2938047" cy="34288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14288" algn="l" rtl="0"/>
            <a:r>
              <a:rPr lang="en-IE" b="1" dirty="0">
                <a:solidFill>
                  <a:schemeClr val="bg1"/>
                </a:solidFill>
              </a:rPr>
              <a:t>Barrierer for læring</a:t>
            </a:r>
            <a:r>
              <a:rPr lang="en-IE" dirty="0">
                <a:solidFill>
                  <a:schemeClr val="bg1"/>
                </a:solidFill>
              </a:rPr>
              <a:t>kan være fysiske, mentale, følelsesmæssige, kulturelle eller sociale elementer, der forhindrer en elev i at nå deres læringsmål.</a:t>
            </a:r>
          </a:p>
        </p:txBody>
      </p:sp>
    </p:spTree>
    <p:extLst>
      <p:ext uri="{BB962C8B-B14F-4D97-AF65-F5344CB8AC3E}">
        <p14:creationId xmlns:p14="http://schemas.microsoft.com/office/powerpoint/2010/main" val="2716121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3862553" y="2322786"/>
            <a:ext cx="7724844" cy="3428836"/>
          </a:xfrm>
        </p:spPr>
        <p:txBody>
          <a:bodyPr/>
          <a:lstStyle/>
          <a:p>
            <a:pPr marL="342900" indent="-342900" algn="l" rtl="0">
              <a:lnSpc>
                <a:spcPts val="2900"/>
              </a:lnSpc>
              <a:spcBef>
                <a:spcPts val="0"/>
              </a:spcBef>
              <a:buClr>
                <a:srgbClr val="E8A116"/>
              </a:buClr>
              <a:buFont typeface="Arial" panose="020B0604020202020204" pitchFamily="34" charset="0"/>
              <a:buChar char="•"/>
            </a:pPr>
            <a:r>
              <a:rPr lang="en-IE" sz="2200" b="1" dirty="0">
                <a:solidFill>
                  <a:srgbClr val="454545"/>
                </a:solidFill>
              </a:rPr>
              <a:t>Transport</a:t>
            </a:r>
            <a:r>
              <a:rPr lang="en-IE" sz="2200" dirty="0">
                <a:solidFill>
                  <a:srgbClr val="454545"/>
                </a:solidFill>
              </a:rPr>
              <a:t>infrastruktur utilgængelig</a:t>
            </a:r>
          </a:p>
          <a:p>
            <a:pPr marL="342900" indent="-342900" algn="l" rtl="0">
              <a:lnSpc>
                <a:spcPts val="2900"/>
              </a:lnSpc>
              <a:spcBef>
                <a:spcPts val="0"/>
              </a:spcBef>
              <a:buClr>
                <a:srgbClr val="E8A116"/>
              </a:buClr>
              <a:buFont typeface="Arial" panose="020B0604020202020204" pitchFamily="34" charset="0"/>
              <a:buChar char="•"/>
            </a:pPr>
            <a:r>
              <a:rPr lang="en-IE" sz="2200" b="1" dirty="0">
                <a:solidFill>
                  <a:srgbClr val="454545"/>
                </a:solidFill>
              </a:rPr>
              <a:t>Mangel på interesse</a:t>
            </a:r>
            <a:r>
              <a:rPr lang="en-IE" sz="2200" dirty="0">
                <a:solidFill>
                  <a:srgbClr val="454545"/>
                </a:solidFill>
              </a:rPr>
              <a:t>fra den lærende</a:t>
            </a:r>
          </a:p>
          <a:p>
            <a:pPr marL="342900" indent="-342900" algn="l" rtl="0">
              <a:lnSpc>
                <a:spcPts val="2900"/>
              </a:lnSpc>
              <a:spcBef>
                <a:spcPts val="0"/>
              </a:spcBef>
              <a:buClr>
                <a:srgbClr val="E8A116"/>
              </a:buClr>
              <a:buFont typeface="Arial" panose="020B0604020202020204" pitchFamily="34" charset="0"/>
              <a:buChar char="•"/>
            </a:pPr>
            <a:r>
              <a:rPr lang="en-IE" sz="2200" b="1" dirty="0">
                <a:solidFill>
                  <a:srgbClr val="454545"/>
                </a:solidFill>
              </a:rPr>
              <a:t>Mangel på identitet</a:t>
            </a:r>
            <a:r>
              <a:rPr lang="en-IE" sz="2200" dirty="0">
                <a:solidFill>
                  <a:srgbClr val="454545"/>
                </a:solidFill>
              </a:rPr>
              <a:t>med lærende organisation</a:t>
            </a:r>
          </a:p>
          <a:p>
            <a:pPr marL="342900" indent="-342900" algn="l" rtl="0">
              <a:lnSpc>
                <a:spcPts val="2900"/>
              </a:lnSpc>
              <a:spcBef>
                <a:spcPts val="0"/>
              </a:spcBef>
              <a:buClr>
                <a:srgbClr val="E8A116"/>
              </a:buClr>
              <a:buFont typeface="Arial" panose="020B0604020202020204" pitchFamily="34" charset="0"/>
              <a:buChar char="•"/>
            </a:pPr>
            <a:r>
              <a:rPr lang="en-IE" sz="2200" b="1" dirty="0">
                <a:solidFill>
                  <a:srgbClr val="454545"/>
                </a:solidFill>
              </a:rPr>
              <a:t>Mangel på tid</a:t>
            </a:r>
            <a:r>
              <a:rPr lang="en-IE" sz="2200" dirty="0">
                <a:solidFill>
                  <a:srgbClr val="454545"/>
                </a:solidFill>
              </a:rPr>
              <a:t>at afsætte til uddannelse</a:t>
            </a:r>
          </a:p>
          <a:p>
            <a:pPr marL="342900" indent="-342900" algn="l" rtl="0">
              <a:lnSpc>
                <a:spcPts val="2900"/>
              </a:lnSpc>
              <a:spcBef>
                <a:spcPts val="0"/>
              </a:spcBef>
              <a:buClr>
                <a:srgbClr val="E8A116"/>
              </a:buClr>
              <a:buFont typeface="Arial" panose="020B0604020202020204" pitchFamily="34" charset="0"/>
              <a:buChar char="•"/>
            </a:pPr>
            <a:r>
              <a:rPr lang="en-IE" sz="2200" b="1" dirty="0">
                <a:solidFill>
                  <a:srgbClr val="454545"/>
                </a:solidFill>
              </a:rPr>
              <a:t>Mangel på støtte</a:t>
            </a:r>
            <a:r>
              <a:rPr lang="en-IE" sz="2200" dirty="0">
                <a:solidFill>
                  <a:srgbClr val="454545"/>
                </a:solidFill>
              </a:rPr>
              <a:t>fra familie og/eller jævnaldrende gruppe</a:t>
            </a:r>
          </a:p>
          <a:p>
            <a:pPr marL="342900" indent="-342900" algn="l" rtl="0">
              <a:lnSpc>
                <a:spcPts val="2900"/>
              </a:lnSpc>
              <a:spcBef>
                <a:spcPts val="0"/>
              </a:spcBef>
              <a:buClr>
                <a:srgbClr val="E8A116"/>
              </a:buClr>
              <a:buFont typeface="Arial" panose="020B0604020202020204" pitchFamily="34" charset="0"/>
              <a:buChar char="•"/>
            </a:pPr>
            <a:r>
              <a:rPr lang="en-IE" sz="2200" b="1" dirty="0">
                <a:solidFill>
                  <a:srgbClr val="454545"/>
                </a:solidFill>
              </a:rPr>
              <a:t>Dårligt selvværd</a:t>
            </a:r>
            <a:r>
              <a:rPr lang="en-IE" sz="2200" dirty="0">
                <a:solidFill>
                  <a:srgbClr val="454545"/>
                </a:solidFill>
              </a:rPr>
              <a:t>dårlig selvtillid</a:t>
            </a:r>
            <a:endParaRPr lang="en-IE" sz="2200" b="1" dirty="0">
              <a:solidFill>
                <a:srgbClr val="454545"/>
              </a:solidFill>
            </a:endParaRPr>
          </a:p>
          <a:p>
            <a:pPr marL="342900" indent="-342900" algn="l" rtl="0">
              <a:lnSpc>
                <a:spcPts val="2900"/>
              </a:lnSpc>
              <a:spcBef>
                <a:spcPts val="0"/>
              </a:spcBef>
              <a:buClr>
                <a:srgbClr val="E8A116"/>
              </a:buClr>
              <a:buFont typeface="Arial" panose="020B0604020202020204" pitchFamily="34" charset="0"/>
              <a:buChar char="•"/>
            </a:pPr>
            <a:r>
              <a:rPr lang="en-IE" sz="2200" b="1" dirty="0">
                <a:solidFill>
                  <a:srgbClr val="454545"/>
                </a:solidFill>
              </a:rPr>
              <a:t>Frygt for fiasko</a:t>
            </a:r>
          </a:p>
          <a:p>
            <a:pPr marL="342900" indent="-342900" algn="l" rtl="0">
              <a:lnSpc>
                <a:spcPts val="2900"/>
              </a:lnSpc>
              <a:spcBef>
                <a:spcPts val="0"/>
              </a:spcBef>
              <a:buClr>
                <a:srgbClr val="E8A116"/>
              </a:buClr>
              <a:buFont typeface="Arial" panose="020B0604020202020204" pitchFamily="34" charset="0"/>
              <a:buChar char="•"/>
            </a:pPr>
            <a:r>
              <a:rPr lang="en-IE" sz="2200" b="1" dirty="0">
                <a:solidFill>
                  <a:srgbClr val="454545"/>
                </a:solidFill>
              </a:rPr>
              <a:t>Tidligere uddannelse</a:t>
            </a:r>
            <a:r>
              <a:rPr lang="en-IE" sz="2200" dirty="0">
                <a:solidFill>
                  <a:srgbClr val="454545"/>
                </a:solidFill>
              </a:rPr>
              <a:t>/ Beskæftigelse: niveauforskelle kan have store forskelle i viden og begreber</a:t>
            </a:r>
          </a:p>
          <a:p>
            <a:pPr marL="342900" indent="-342900" algn="l" rtl="0">
              <a:lnSpc>
                <a:spcPts val="2900"/>
              </a:lnSpc>
              <a:spcBef>
                <a:spcPts val="0"/>
              </a:spcBef>
              <a:buClr>
                <a:srgbClr val="E8A116"/>
              </a:buClr>
              <a:buFont typeface="Arial" panose="020B0604020202020204" pitchFamily="34" charset="0"/>
              <a:buChar char="•"/>
            </a:pPr>
            <a:r>
              <a:rPr lang="en-IE" sz="2200" b="1" dirty="0">
                <a:solidFill>
                  <a:srgbClr val="454545"/>
                </a:solidFill>
              </a:rPr>
              <a:t>Finansiere</a:t>
            </a:r>
            <a:r>
              <a:rPr lang="en-IE" sz="2200" dirty="0">
                <a:solidFill>
                  <a:srgbClr val="454545"/>
                </a:solidFill>
              </a:rPr>
              <a:t>: udgifter til træningskursus eller at komme til/fra træning</a:t>
            </a:r>
          </a:p>
          <a:p>
            <a:pPr marL="342900" indent="-342900" algn="l" rtl="0">
              <a:lnSpc>
                <a:spcPts val="2900"/>
              </a:lnSpc>
              <a:spcBef>
                <a:spcPts val="0"/>
              </a:spcBef>
              <a:buClr>
                <a:srgbClr val="E8A116"/>
              </a:buClr>
              <a:buFont typeface="Arial" panose="020B0604020202020204" pitchFamily="34" charset="0"/>
              <a:buChar char="•"/>
            </a:pPr>
            <a:endParaRPr lang="en-IE" sz="2200" dirty="0">
              <a:solidFill>
                <a:srgbClr val="454545"/>
              </a:solidFill>
            </a:endParaRPr>
          </a:p>
        </p:txBody>
      </p:sp>
      <p:sp>
        <p:nvSpPr>
          <p:cNvPr id="5" name="Freeform 4">
            <a:extLst>
              <a:ext uri="{FF2B5EF4-FFF2-40B4-BE49-F238E27FC236}">
                <a16:creationId xmlns:a16="http://schemas.microsoft.com/office/drawing/2014/main" id="{C9A1CD39-A90F-7372-BD2D-3051707357E7}"/>
              </a:ext>
            </a:extLst>
          </p:cNvPr>
          <p:cNvSpPr/>
          <p:nvPr/>
        </p:nvSpPr>
        <p:spPr>
          <a:xfrm>
            <a:off x="1" y="4535"/>
            <a:ext cx="3671426" cy="6853465"/>
          </a:xfrm>
          <a:custGeom>
            <a:avLst/>
            <a:gdLst>
              <a:gd name="connsiteX0" fmla="*/ 0 w 3931877"/>
              <a:gd name="connsiteY0" fmla="*/ 0 h 6853465"/>
              <a:gd name="connsiteX1" fmla="*/ 640297 w 3931877"/>
              <a:gd name="connsiteY1" fmla="*/ 0 h 6853465"/>
              <a:gd name="connsiteX2" fmla="*/ 891329 w 3931877"/>
              <a:gd name="connsiteY2" fmla="*/ 0 h 6853465"/>
              <a:gd name="connsiteX3" fmla="*/ 2449262 w 3931877"/>
              <a:gd name="connsiteY3" fmla="*/ 0 h 6853465"/>
              <a:gd name="connsiteX4" fmla="*/ 2449263 w 3931877"/>
              <a:gd name="connsiteY4" fmla="*/ 0 h 6853465"/>
              <a:gd name="connsiteX5" fmla="*/ 2700295 w 3931877"/>
              <a:gd name="connsiteY5" fmla="*/ 0 h 6853465"/>
              <a:gd name="connsiteX6" fmla="*/ 3300080 w 3931877"/>
              <a:gd name="connsiteY6" fmla="*/ 0 h 6853465"/>
              <a:gd name="connsiteX7" fmla="*/ 3551113 w 3931877"/>
              <a:gd name="connsiteY7" fmla="*/ 0 h 6853465"/>
              <a:gd name="connsiteX8" fmla="*/ 3931877 w 3931877"/>
              <a:gd name="connsiteY8" fmla="*/ 487509 h 6853465"/>
              <a:gd name="connsiteX9" fmla="*/ 3931877 w 3931877"/>
              <a:gd name="connsiteY9" fmla="*/ 1167324 h 6853465"/>
              <a:gd name="connsiteX10" fmla="*/ 3931877 w 3931877"/>
              <a:gd name="connsiteY10" fmla="*/ 2517941 h 6853465"/>
              <a:gd name="connsiteX11" fmla="*/ 3931877 w 3931877"/>
              <a:gd name="connsiteY11" fmla="*/ 6853465 h 6853465"/>
              <a:gd name="connsiteX12" fmla="*/ 0 w 3931877"/>
              <a:gd name="connsiteY12" fmla="*/ 6853465 h 6853465"/>
              <a:gd name="connsiteX13" fmla="*/ 0 w 3931877"/>
              <a:gd name="connsiteY13" fmla="*/ 2517941 h 6853465"/>
              <a:gd name="connsiteX14" fmla="*/ 0 w 3931877"/>
              <a:gd name="connsiteY14" fmla="*/ 1167324 h 68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877" h="6853465">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cxnSp>
        <p:nvCxnSpPr>
          <p:cNvPr id="6" name="Straight Connector 5">
            <a:extLst>
              <a:ext uri="{FF2B5EF4-FFF2-40B4-BE49-F238E27FC236}">
                <a16:creationId xmlns:a16="http://schemas.microsoft.com/office/drawing/2014/main" id="{7E3B6166-503D-B8B8-BA5F-E9FC96B1FC5B}"/>
              </a:ext>
            </a:extLst>
          </p:cNvPr>
          <p:cNvCxnSpPr>
            <a:cxnSpLocks/>
          </p:cNvCxnSpPr>
          <p:nvPr/>
        </p:nvCxnSpPr>
        <p:spPr>
          <a:xfrm flipH="1">
            <a:off x="0" y="1574451"/>
            <a:ext cx="10008525"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7134C81-C87F-9784-F1D4-9EDBB1ABA461}"/>
              </a:ext>
            </a:extLst>
          </p:cNvPr>
          <p:cNvGrpSpPr/>
          <p:nvPr/>
        </p:nvGrpSpPr>
        <p:grpSpPr>
          <a:xfrm>
            <a:off x="10364171" y="1001114"/>
            <a:ext cx="1025228" cy="1023928"/>
            <a:chOff x="4583522" y="477429"/>
            <a:chExt cx="1285857" cy="1284227"/>
          </a:xfrm>
          <a:solidFill>
            <a:srgbClr val="296B5F"/>
          </a:solidFill>
        </p:grpSpPr>
        <p:grpSp>
          <p:nvGrpSpPr>
            <p:cNvPr id="8" name="Graphic 24">
              <a:extLst>
                <a:ext uri="{FF2B5EF4-FFF2-40B4-BE49-F238E27FC236}">
                  <a16:creationId xmlns:a16="http://schemas.microsoft.com/office/drawing/2014/main" id="{F8334938-EFFF-5949-9160-796EC665EC46}"/>
                </a:ext>
              </a:extLst>
            </p:cNvPr>
            <p:cNvGrpSpPr/>
            <p:nvPr/>
          </p:nvGrpSpPr>
          <p:grpSpPr>
            <a:xfrm>
              <a:off x="5099909" y="1002440"/>
              <a:ext cx="720240" cy="720592"/>
              <a:chOff x="5098372" y="991465"/>
              <a:chExt cx="720240" cy="720592"/>
            </a:xfrm>
            <a:grpFill/>
          </p:grpSpPr>
          <p:sp>
            <p:nvSpPr>
              <p:cNvPr id="20" name="Freeform 19">
                <a:extLst>
                  <a:ext uri="{FF2B5EF4-FFF2-40B4-BE49-F238E27FC236}">
                    <a16:creationId xmlns:a16="http://schemas.microsoft.com/office/drawing/2014/main" id="{5CC96060-86E3-E4AE-F747-8632AB3DAAD4}"/>
                  </a:ext>
                </a:extLst>
              </p:cNvPr>
              <p:cNvSpPr/>
              <p:nvPr/>
            </p:nvSpPr>
            <p:spPr>
              <a:xfrm>
                <a:off x="5427325" y="991465"/>
                <a:ext cx="391287" cy="390774"/>
              </a:xfrm>
              <a:custGeom>
                <a:avLst/>
                <a:gdLst>
                  <a:gd name="connsiteX0" fmla="*/ 114183 w 391287"/>
                  <a:gd name="connsiteY0" fmla="*/ 382826 h 390774"/>
                  <a:gd name="connsiteX1" fmla="*/ 154792 w 391287"/>
                  <a:gd name="connsiteY1" fmla="*/ 344223 h 390774"/>
                  <a:gd name="connsiteX2" fmla="*/ 165777 w 391287"/>
                  <a:gd name="connsiteY2" fmla="*/ 340562 h 390774"/>
                  <a:gd name="connsiteX3" fmla="*/ 252987 w 391287"/>
                  <a:gd name="connsiteY3" fmla="*/ 302957 h 390774"/>
                  <a:gd name="connsiteX4" fmla="*/ 310240 w 391287"/>
                  <a:gd name="connsiteY4" fmla="*/ 245052 h 390774"/>
                  <a:gd name="connsiteX5" fmla="*/ 251323 w 391287"/>
                  <a:gd name="connsiteY5" fmla="*/ 54698 h 390774"/>
                  <a:gd name="connsiteX6" fmla="*/ 146471 w 391287"/>
                  <a:gd name="connsiteY6" fmla="*/ 81654 h 390774"/>
                  <a:gd name="connsiteX7" fmla="*/ 81562 w 391287"/>
                  <a:gd name="connsiteY7" fmla="*/ 146214 h 390774"/>
                  <a:gd name="connsiteX8" fmla="*/ 50606 w 391287"/>
                  <a:gd name="connsiteY8" fmla="*/ 223754 h 390774"/>
                  <a:gd name="connsiteX9" fmla="*/ 43282 w 391287"/>
                  <a:gd name="connsiteY9" fmla="*/ 240726 h 390774"/>
                  <a:gd name="connsiteX10" fmla="*/ 8997 w 391287"/>
                  <a:gd name="connsiteY10" fmla="*/ 276667 h 390774"/>
                  <a:gd name="connsiteX11" fmla="*/ 676 w 391287"/>
                  <a:gd name="connsiteY11" fmla="*/ 211108 h 390774"/>
                  <a:gd name="connsiteX12" fmla="*/ 49940 w 391287"/>
                  <a:gd name="connsiteY12" fmla="*/ 105282 h 390774"/>
                  <a:gd name="connsiteX13" fmla="*/ 106860 w 391287"/>
                  <a:gd name="connsiteY13" fmla="*/ 48708 h 390774"/>
                  <a:gd name="connsiteX14" fmla="*/ 292265 w 391287"/>
                  <a:gd name="connsiteY14" fmla="*/ 14430 h 390774"/>
                  <a:gd name="connsiteX15" fmla="*/ 391126 w 391287"/>
                  <a:gd name="connsiteY15" fmla="*/ 174834 h 390774"/>
                  <a:gd name="connsiteX16" fmla="*/ 347854 w 391287"/>
                  <a:gd name="connsiteY16" fmla="*/ 278997 h 390774"/>
                  <a:gd name="connsiteX17" fmla="*/ 278618 w 391287"/>
                  <a:gd name="connsiteY17" fmla="*/ 347884 h 390774"/>
                  <a:gd name="connsiteX18" fmla="*/ 114183 w 391287"/>
                  <a:gd name="connsiteY18" fmla="*/ 382826 h 39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1287" h="390774">
                    <a:moveTo>
                      <a:pt x="114183" y="382826"/>
                    </a:moveTo>
                    <a:cubicBezTo>
                      <a:pt x="129162" y="368184"/>
                      <a:pt x="141810" y="355871"/>
                      <a:pt x="154792" y="344223"/>
                    </a:cubicBezTo>
                    <a:cubicBezTo>
                      <a:pt x="157455" y="341894"/>
                      <a:pt x="162115" y="340562"/>
                      <a:pt x="165777" y="340562"/>
                    </a:cubicBezTo>
                    <a:cubicBezTo>
                      <a:pt x="200062" y="339897"/>
                      <a:pt x="229021" y="327584"/>
                      <a:pt x="252987" y="302957"/>
                    </a:cubicBezTo>
                    <a:cubicBezTo>
                      <a:pt x="271961" y="283656"/>
                      <a:pt x="291933" y="265020"/>
                      <a:pt x="310240" y="245052"/>
                    </a:cubicBezTo>
                    <a:cubicBezTo>
                      <a:pt x="369823" y="179493"/>
                      <a:pt x="337535" y="75331"/>
                      <a:pt x="251323" y="54698"/>
                    </a:cubicBezTo>
                    <a:cubicBezTo>
                      <a:pt x="212045" y="45380"/>
                      <a:pt x="176428" y="54365"/>
                      <a:pt x="146471" y="81654"/>
                    </a:cubicBezTo>
                    <a:cubicBezTo>
                      <a:pt x="123836" y="102286"/>
                      <a:pt x="102865" y="124250"/>
                      <a:pt x="81562" y="146214"/>
                    </a:cubicBezTo>
                    <a:cubicBezTo>
                      <a:pt x="60924" y="167846"/>
                      <a:pt x="51937" y="194136"/>
                      <a:pt x="50606" y="223754"/>
                    </a:cubicBezTo>
                    <a:cubicBezTo>
                      <a:pt x="50273" y="229744"/>
                      <a:pt x="47277" y="236400"/>
                      <a:pt x="43282" y="240726"/>
                    </a:cubicBezTo>
                    <a:cubicBezTo>
                      <a:pt x="32964" y="252706"/>
                      <a:pt x="21646" y="263688"/>
                      <a:pt x="8997" y="276667"/>
                    </a:cubicBezTo>
                    <a:cubicBezTo>
                      <a:pt x="1009" y="253705"/>
                      <a:pt x="-1321" y="232739"/>
                      <a:pt x="676" y="211108"/>
                    </a:cubicBezTo>
                    <a:cubicBezTo>
                      <a:pt x="4337" y="170175"/>
                      <a:pt x="20648" y="134567"/>
                      <a:pt x="49940" y="105282"/>
                    </a:cubicBezTo>
                    <a:cubicBezTo>
                      <a:pt x="68913" y="86313"/>
                      <a:pt x="87554" y="67344"/>
                      <a:pt x="106860" y="48708"/>
                    </a:cubicBezTo>
                    <a:cubicBezTo>
                      <a:pt x="157122" y="-212"/>
                      <a:pt x="229021" y="-13524"/>
                      <a:pt x="292265" y="14430"/>
                    </a:cubicBezTo>
                    <a:cubicBezTo>
                      <a:pt x="355177" y="42052"/>
                      <a:pt x="394122" y="104616"/>
                      <a:pt x="391126" y="174834"/>
                    </a:cubicBezTo>
                    <a:cubicBezTo>
                      <a:pt x="389462" y="214769"/>
                      <a:pt x="375149" y="250044"/>
                      <a:pt x="347854" y="278997"/>
                    </a:cubicBezTo>
                    <a:cubicBezTo>
                      <a:pt x="325552" y="302625"/>
                      <a:pt x="302917" y="326253"/>
                      <a:pt x="278618" y="347884"/>
                    </a:cubicBezTo>
                    <a:cubicBezTo>
                      <a:pt x="232017" y="389482"/>
                      <a:pt x="177760" y="400131"/>
                      <a:pt x="114183" y="382826"/>
                    </a:cubicBezTo>
                    <a:close/>
                  </a:path>
                </a:pathLst>
              </a:custGeom>
              <a:solidFill>
                <a:srgbClr val="E8A116"/>
              </a:solidFill>
              <a:ln w="3314"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45C6261B-F24A-8875-C85A-71E7E95592F4}"/>
                  </a:ext>
                </a:extLst>
              </p:cNvPr>
              <p:cNvSpPr/>
              <p:nvPr/>
            </p:nvSpPr>
            <p:spPr>
              <a:xfrm>
                <a:off x="5098372" y="1320880"/>
                <a:ext cx="391481" cy="391177"/>
              </a:xfrm>
              <a:custGeom>
                <a:avLst/>
                <a:gdLst>
                  <a:gd name="connsiteX0" fmla="*/ 383219 w 391481"/>
                  <a:gd name="connsiteY0" fmla="*/ 113646 h 391177"/>
                  <a:gd name="connsiteX1" fmla="*/ 354593 w 391481"/>
                  <a:gd name="connsiteY1" fmla="*/ 270056 h 391177"/>
                  <a:gd name="connsiteX2" fmla="*/ 271710 w 391481"/>
                  <a:gd name="connsiteY2" fmla="*/ 353586 h 391177"/>
                  <a:gd name="connsiteX3" fmla="*/ 45694 w 391481"/>
                  <a:gd name="connsiteY3" fmla="*/ 338611 h 391177"/>
                  <a:gd name="connsiteX4" fmla="*/ 43697 w 391481"/>
                  <a:gd name="connsiteY4" fmla="*/ 111982 h 391177"/>
                  <a:gd name="connsiteX5" fmla="*/ 113932 w 391481"/>
                  <a:gd name="connsiteY5" fmla="*/ 42097 h 391177"/>
                  <a:gd name="connsiteX6" fmla="*/ 276370 w 391481"/>
                  <a:gd name="connsiteY6" fmla="*/ 7820 h 391177"/>
                  <a:gd name="connsiteX7" fmla="*/ 235427 w 391481"/>
                  <a:gd name="connsiteY7" fmla="*/ 48420 h 391177"/>
                  <a:gd name="connsiteX8" fmla="*/ 224776 w 391481"/>
                  <a:gd name="connsiteY8" fmla="*/ 50749 h 391177"/>
                  <a:gd name="connsiteX9" fmla="*/ 142225 w 391481"/>
                  <a:gd name="connsiteY9" fmla="*/ 84694 h 391177"/>
                  <a:gd name="connsiteX10" fmla="*/ 84640 w 391481"/>
                  <a:gd name="connsiteY10" fmla="*/ 142266 h 391177"/>
                  <a:gd name="connsiteX11" fmla="*/ 84973 w 391481"/>
                  <a:gd name="connsiteY11" fmla="*/ 305997 h 391177"/>
                  <a:gd name="connsiteX12" fmla="*/ 248742 w 391481"/>
                  <a:gd name="connsiteY12" fmla="*/ 306663 h 391177"/>
                  <a:gd name="connsiteX13" fmla="*/ 306328 w 391481"/>
                  <a:gd name="connsiteY13" fmla="*/ 249091 h 391177"/>
                  <a:gd name="connsiteX14" fmla="*/ 340613 w 391481"/>
                  <a:gd name="connsiteY14" fmla="*/ 166559 h 391177"/>
                  <a:gd name="connsiteX15" fmla="*/ 344607 w 391481"/>
                  <a:gd name="connsiteY15" fmla="*/ 154246 h 391177"/>
                  <a:gd name="connsiteX16" fmla="*/ 383219 w 391481"/>
                  <a:gd name="connsiteY16" fmla="*/ 113646 h 39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81" h="391177">
                    <a:moveTo>
                      <a:pt x="383219" y="113646"/>
                    </a:moveTo>
                    <a:cubicBezTo>
                      <a:pt x="399863" y="172882"/>
                      <a:pt x="391874" y="225130"/>
                      <a:pt x="354593" y="270056"/>
                    </a:cubicBezTo>
                    <a:cubicBezTo>
                      <a:pt x="329628" y="300007"/>
                      <a:pt x="301335" y="328294"/>
                      <a:pt x="271710" y="353586"/>
                    </a:cubicBezTo>
                    <a:cubicBezTo>
                      <a:pt x="205470" y="409494"/>
                      <a:pt x="105277" y="401840"/>
                      <a:pt x="45694" y="338611"/>
                    </a:cubicBezTo>
                    <a:cubicBezTo>
                      <a:pt x="-14221" y="275048"/>
                      <a:pt x="-15553" y="176543"/>
                      <a:pt x="43697" y="111982"/>
                    </a:cubicBezTo>
                    <a:cubicBezTo>
                      <a:pt x="65999" y="87689"/>
                      <a:pt x="89300" y="64061"/>
                      <a:pt x="113932" y="42097"/>
                    </a:cubicBezTo>
                    <a:cubicBezTo>
                      <a:pt x="160533" y="1164"/>
                      <a:pt x="214457" y="-9153"/>
                      <a:pt x="276370" y="7820"/>
                    </a:cubicBezTo>
                    <a:cubicBezTo>
                      <a:pt x="262057" y="22130"/>
                      <a:pt x="249075" y="35774"/>
                      <a:pt x="235427" y="48420"/>
                    </a:cubicBezTo>
                    <a:cubicBezTo>
                      <a:pt x="233097" y="50416"/>
                      <a:pt x="228437" y="50749"/>
                      <a:pt x="224776" y="50749"/>
                    </a:cubicBezTo>
                    <a:cubicBezTo>
                      <a:pt x="192821" y="51082"/>
                      <a:pt x="165193" y="62397"/>
                      <a:pt x="142225" y="84694"/>
                    </a:cubicBezTo>
                    <a:cubicBezTo>
                      <a:pt x="122919" y="103663"/>
                      <a:pt x="103280" y="122631"/>
                      <a:pt x="84640" y="142266"/>
                    </a:cubicBezTo>
                    <a:cubicBezTo>
                      <a:pt x="39370" y="189189"/>
                      <a:pt x="39703" y="260405"/>
                      <a:pt x="84973" y="305997"/>
                    </a:cubicBezTo>
                    <a:cubicBezTo>
                      <a:pt x="129576" y="351257"/>
                      <a:pt x="201475" y="351589"/>
                      <a:pt x="248742" y="306663"/>
                    </a:cubicBezTo>
                    <a:cubicBezTo>
                      <a:pt x="268381" y="288027"/>
                      <a:pt x="287354" y="268392"/>
                      <a:pt x="306328" y="249091"/>
                    </a:cubicBezTo>
                    <a:cubicBezTo>
                      <a:pt x="328630" y="226128"/>
                      <a:pt x="339614" y="198507"/>
                      <a:pt x="340613" y="166559"/>
                    </a:cubicBezTo>
                    <a:cubicBezTo>
                      <a:pt x="340613" y="162233"/>
                      <a:pt x="341944" y="157241"/>
                      <a:pt x="344607" y="154246"/>
                    </a:cubicBezTo>
                    <a:cubicBezTo>
                      <a:pt x="356257" y="140935"/>
                      <a:pt x="368906" y="128622"/>
                      <a:pt x="383219" y="113646"/>
                    </a:cubicBezTo>
                    <a:close/>
                  </a:path>
                </a:pathLst>
              </a:custGeom>
              <a:solidFill>
                <a:srgbClr val="E8A116"/>
              </a:solidFill>
              <a:ln w="3314"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5467717A-A297-A62F-5AAF-EE93E9E7C488}"/>
                  </a:ext>
                </a:extLst>
              </p:cNvPr>
              <p:cNvSpPr/>
              <p:nvPr/>
            </p:nvSpPr>
            <p:spPr>
              <a:xfrm>
                <a:off x="5330925" y="1222922"/>
                <a:ext cx="259181" cy="256678"/>
              </a:xfrm>
              <a:custGeom>
                <a:avLst/>
                <a:gdLst>
                  <a:gd name="connsiteX0" fmla="*/ 259181 w 259181"/>
                  <a:gd name="connsiteY0" fmla="*/ 23579 h 256678"/>
                  <a:gd name="connsiteX1" fmla="*/ 246865 w 259181"/>
                  <a:gd name="connsiteY1" fmla="*/ 45210 h 256678"/>
                  <a:gd name="connsiteX2" fmla="*/ 44816 w 259181"/>
                  <a:gd name="connsiteY2" fmla="*/ 247545 h 256678"/>
                  <a:gd name="connsiteX3" fmla="*/ 7868 w 259181"/>
                  <a:gd name="connsiteY3" fmla="*/ 249542 h 256678"/>
                  <a:gd name="connsiteX4" fmla="*/ 8867 w 259181"/>
                  <a:gd name="connsiteY4" fmla="*/ 211604 h 256678"/>
                  <a:gd name="connsiteX5" fmla="*/ 210916 w 259181"/>
                  <a:gd name="connsiteY5" fmla="*/ 9269 h 256678"/>
                  <a:gd name="connsiteX6" fmla="*/ 240541 w 259181"/>
                  <a:gd name="connsiteY6" fmla="*/ 2946 h 256678"/>
                  <a:gd name="connsiteX7" fmla="*/ 259181 w 259181"/>
                  <a:gd name="connsiteY7" fmla="*/ 23579 h 25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181" h="256678">
                    <a:moveTo>
                      <a:pt x="259181" y="23579"/>
                    </a:moveTo>
                    <a:cubicBezTo>
                      <a:pt x="254188" y="32897"/>
                      <a:pt x="251525" y="40219"/>
                      <a:pt x="246865" y="45210"/>
                    </a:cubicBezTo>
                    <a:cubicBezTo>
                      <a:pt x="179626" y="112766"/>
                      <a:pt x="112388" y="180322"/>
                      <a:pt x="44816" y="247545"/>
                    </a:cubicBezTo>
                    <a:cubicBezTo>
                      <a:pt x="33166" y="259193"/>
                      <a:pt x="18187" y="259526"/>
                      <a:pt x="7868" y="249542"/>
                    </a:cubicBezTo>
                    <a:cubicBezTo>
                      <a:pt x="-2784" y="239226"/>
                      <a:pt x="-2784" y="223585"/>
                      <a:pt x="8867" y="211604"/>
                    </a:cubicBezTo>
                    <a:cubicBezTo>
                      <a:pt x="76105" y="144048"/>
                      <a:pt x="143677" y="76825"/>
                      <a:pt x="210916" y="9269"/>
                    </a:cubicBezTo>
                    <a:cubicBezTo>
                      <a:pt x="219570" y="617"/>
                      <a:pt x="230222" y="-3044"/>
                      <a:pt x="240541" y="2946"/>
                    </a:cubicBezTo>
                    <a:cubicBezTo>
                      <a:pt x="247864" y="7605"/>
                      <a:pt x="252857" y="16258"/>
                      <a:pt x="259181" y="23579"/>
                    </a:cubicBezTo>
                    <a:close/>
                  </a:path>
                </a:pathLst>
              </a:custGeom>
              <a:solidFill>
                <a:srgbClr val="E8A116"/>
              </a:solidFill>
              <a:ln w="3314" cap="flat">
                <a:noFill/>
                <a:prstDash val="solid"/>
                <a:miter/>
              </a:ln>
            </p:spPr>
            <p:txBody>
              <a:bodyPr rtlCol="0" anchor="ctr"/>
              <a:lstStyle/>
              <a:p>
                <a:pPr algn="l" rtl="0"/>
                <a:endParaRPr lang="en-US"/>
              </a:p>
            </p:txBody>
          </p:sp>
        </p:grpSp>
        <p:grpSp>
          <p:nvGrpSpPr>
            <p:cNvPr id="9" name="Graphic 24">
              <a:extLst>
                <a:ext uri="{FF2B5EF4-FFF2-40B4-BE49-F238E27FC236}">
                  <a16:creationId xmlns:a16="http://schemas.microsoft.com/office/drawing/2014/main" id="{BD788098-A391-4550-921F-8D5EDADFEAED}"/>
                </a:ext>
              </a:extLst>
            </p:cNvPr>
            <p:cNvGrpSpPr/>
            <p:nvPr/>
          </p:nvGrpSpPr>
          <p:grpSpPr>
            <a:xfrm>
              <a:off x="4583522" y="477429"/>
              <a:ext cx="1285857" cy="1284227"/>
              <a:chOff x="4583522" y="477429"/>
              <a:chExt cx="1285857" cy="1284227"/>
            </a:xfrm>
            <a:grpFill/>
          </p:grpSpPr>
          <p:sp>
            <p:nvSpPr>
              <p:cNvPr id="10" name="Freeform 9">
                <a:extLst>
                  <a:ext uri="{FF2B5EF4-FFF2-40B4-BE49-F238E27FC236}">
                    <a16:creationId xmlns:a16="http://schemas.microsoft.com/office/drawing/2014/main" id="{BF5B461F-600A-F9D5-903D-61E3F444DBFF}"/>
                  </a:ext>
                </a:extLst>
              </p:cNvPr>
              <p:cNvSpPr/>
              <p:nvPr/>
            </p:nvSpPr>
            <p:spPr>
              <a:xfrm>
                <a:off x="4583522" y="477429"/>
                <a:ext cx="1285857" cy="1284227"/>
              </a:xfrm>
              <a:custGeom>
                <a:avLst/>
                <a:gdLst>
                  <a:gd name="connsiteX0" fmla="*/ 666 w 1285857"/>
                  <a:gd name="connsiteY0" fmla="*/ 677223 h 1284227"/>
                  <a:gd name="connsiteX1" fmla="*/ 6324 w 1285857"/>
                  <a:gd name="connsiteY1" fmla="*/ 669236 h 1284227"/>
                  <a:gd name="connsiteX2" fmla="*/ 32288 w 1285857"/>
                  <a:gd name="connsiteY2" fmla="*/ 660584 h 1284227"/>
                  <a:gd name="connsiteX3" fmla="*/ 50595 w 1285857"/>
                  <a:gd name="connsiteY3" fmla="*/ 680884 h 1284227"/>
                  <a:gd name="connsiteX4" fmla="*/ 50928 w 1285857"/>
                  <a:gd name="connsiteY4" fmla="*/ 694528 h 1284227"/>
                  <a:gd name="connsiteX5" fmla="*/ 50928 w 1285857"/>
                  <a:gd name="connsiteY5" fmla="*/ 1099531 h 1284227"/>
                  <a:gd name="connsiteX6" fmla="*/ 85546 w 1285857"/>
                  <a:gd name="connsiteY6" fmla="*/ 1133808 h 1284227"/>
                  <a:gd name="connsiteX7" fmla="*/ 460685 w 1285857"/>
                  <a:gd name="connsiteY7" fmla="*/ 1133808 h 1284227"/>
                  <a:gd name="connsiteX8" fmla="*/ 475331 w 1285857"/>
                  <a:gd name="connsiteY8" fmla="*/ 1133808 h 1284227"/>
                  <a:gd name="connsiteX9" fmla="*/ 563540 w 1285857"/>
                  <a:gd name="connsiteY9" fmla="*/ 880556 h 1284227"/>
                  <a:gd name="connsiteX10" fmla="*/ 561543 w 1285857"/>
                  <a:gd name="connsiteY10" fmla="*/ 877894 h 1284227"/>
                  <a:gd name="connsiteX11" fmla="*/ 520934 w 1285857"/>
                  <a:gd name="connsiteY11" fmla="*/ 877894 h 1284227"/>
                  <a:gd name="connsiteX12" fmla="*/ 490643 w 1285857"/>
                  <a:gd name="connsiteY12" fmla="*/ 852270 h 1284227"/>
                  <a:gd name="connsiteX13" fmla="*/ 520934 w 1285857"/>
                  <a:gd name="connsiteY13" fmla="*/ 827643 h 1284227"/>
                  <a:gd name="connsiteX14" fmla="*/ 612471 w 1285857"/>
                  <a:gd name="connsiteY14" fmla="*/ 827643 h 1284227"/>
                  <a:gd name="connsiteX15" fmla="*/ 626785 w 1285857"/>
                  <a:gd name="connsiteY15" fmla="*/ 824648 h 1284227"/>
                  <a:gd name="connsiteX16" fmla="*/ 796878 w 1285857"/>
                  <a:gd name="connsiteY16" fmla="*/ 800687 h 1284227"/>
                  <a:gd name="connsiteX17" fmla="*/ 802537 w 1285857"/>
                  <a:gd name="connsiteY17" fmla="*/ 801686 h 1284227"/>
                  <a:gd name="connsiteX18" fmla="*/ 796213 w 1285857"/>
                  <a:gd name="connsiteY18" fmla="*/ 765745 h 1284227"/>
                  <a:gd name="connsiteX19" fmla="*/ 859124 w 1285857"/>
                  <a:gd name="connsiteY19" fmla="*/ 584375 h 1284227"/>
                  <a:gd name="connsiteX20" fmla="*/ 884755 w 1285857"/>
                  <a:gd name="connsiteY20" fmla="*/ 521478 h 1284227"/>
                  <a:gd name="connsiteX21" fmla="*/ 884089 w 1285857"/>
                  <a:gd name="connsiteY21" fmla="*/ 85194 h 1284227"/>
                  <a:gd name="connsiteX22" fmla="*/ 849138 w 1285857"/>
                  <a:gd name="connsiteY22" fmla="*/ 50251 h 1284227"/>
                  <a:gd name="connsiteX23" fmla="*/ 287262 w 1285857"/>
                  <a:gd name="connsiteY23" fmla="*/ 50251 h 1284227"/>
                  <a:gd name="connsiteX24" fmla="*/ 271951 w 1285857"/>
                  <a:gd name="connsiteY24" fmla="*/ 50251 h 1284227"/>
                  <a:gd name="connsiteX25" fmla="*/ 271951 w 1285857"/>
                  <a:gd name="connsiteY25" fmla="*/ 64228 h 1284227"/>
                  <a:gd name="connsiteX26" fmla="*/ 271951 w 1285857"/>
                  <a:gd name="connsiteY26" fmla="*/ 194681 h 1284227"/>
                  <a:gd name="connsiteX27" fmla="*/ 195725 w 1285857"/>
                  <a:gd name="connsiteY27" fmla="*/ 270889 h 1284227"/>
                  <a:gd name="connsiteX28" fmla="*/ 51261 w 1285857"/>
                  <a:gd name="connsiteY28" fmla="*/ 270889 h 1284227"/>
                  <a:gd name="connsiteX29" fmla="*/ 51261 w 1285857"/>
                  <a:gd name="connsiteY29" fmla="*/ 284866 h 1284227"/>
                  <a:gd name="connsiteX30" fmla="*/ 51261 w 1285857"/>
                  <a:gd name="connsiteY30" fmla="*/ 450262 h 1284227"/>
                  <a:gd name="connsiteX31" fmla="*/ 32621 w 1285857"/>
                  <a:gd name="connsiteY31" fmla="*/ 483208 h 1284227"/>
                  <a:gd name="connsiteX32" fmla="*/ 999 w 1285857"/>
                  <a:gd name="connsiteY32" fmla="*/ 466568 h 1284227"/>
                  <a:gd name="connsiteX33" fmla="*/ 999 w 1285857"/>
                  <a:gd name="connsiteY33" fmla="*/ 238276 h 1284227"/>
                  <a:gd name="connsiteX34" fmla="*/ 16976 w 1285857"/>
                  <a:gd name="connsiteY34" fmla="*/ 219307 h 1284227"/>
                  <a:gd name="connsiteX35" fmla="*/ 220357 w 1285857"/>
                  <a:gd name="connsiteY35" fmla="*/ 15974 h 1284227"/>
                  <a:gd name="connsiteX36" fmla="*/ 239330 w 1285857"/>
                  <a:gd name="connsiteY36" fmla="*/ 0 h 1284227"/>
                  <a:gd name="connsiteX37" fmla="*/ 871773 w 1285857"/>
                  <a:gd name="connsiteY37" fmla="*/ 0 h 1284227"/>
                  <a:gd name="connsiteX38" fmla="*/ 934352 w 1285857"/>
                  <a:gd name="connsiteY38" fmla="*/ 92182 h 1284227"/>
                  <a:gd name="connsiteX39" fmla="*/ 934352 w 1285857"/>
                  <a:gd name="connsiteY39" fmla="*/ 494855 h 1284227"/>
                  <a:gd name="connsiteX40" fmla="*/ 934352 w 1285857"/>
                  <a:gd name="connsiteY40" fmla="*/ 509831 h 1284227"/>
                  <a:gd name="connsiteX41" fmla="*/ 944338 w 1285857"/>
                  <a:gd name="connsiteY41" fmla="*/ 502842 h 1284227"/>
                  <a:gd name="connsiteX42" fmla="*/ 1279533 w 1285857"/>
                  <a:gd name="connsiteY42" fmla="*/ 629302 h 1284227"/>
                  <a:gd name="connsiteX43" fmla="*/ 1285857 w 1285857"/>
                  <a:gd name="connsiteY43" fmla="*/ 656923 h 1284227"/>
                  <a:gd name="connsiteX44" fmla="*/ 1285857 w 1285857"/>
                  <a:gd name="connsiteY44" fmla="*/ 704512 h 1284227"/>
                  <a:gd name="connsiteX45" fmla="*/ 1283527 w 1285857"/>
                  <a:gd name="connsiteY45" fmla="*/ 711500 h 1284227"/>
                  <a:gd name="connsiteX46" fmla="*/ 1226940 w 1285857"/>
                  <a:gd name="connsiteY46" fmla="*/ 829307 h 1284227"/>
                  <a:gd name="connsiteX47" fmla="*/ 1159368 w 1285857"/>
                  <a:gd name="connsiteY47" fmla="*/ 896530 h 1284227"/>
                  <a:gd name="connsiteX48" fmla="*/ 986611 w 1285857"/>
                  <a:gd name="connsiteY48" fmla="*/ 953437 h 1284227"/>
                  <a:gd name="connsiteX49" fmla="*/ 948665 w 1285857"/>
                  <a:gd name="connsiteY49" fmla="*/ 947114 h 1284227"/>
                  <a:gd name="connsiteX50" fmla="*/ 947999 w 1285857"/>
                  <a:gd name="connsiteY50" fmla="*/ 949443 h 1284227"/>
                  <a:gd name="connsiteX51" fmla="*/ 949664 w 1285857"/>
                  <a:gd name="connsiteY51" fmla="*/ 956765 h 1284227"/>
                  <a:gd name="connsiteX52" fmla="*/ 902397 w 1285857"/>
                  <a:gd name="connsiteY52" fmla="*/ 1152111 h 1284227"/>
                  <a:gd name="connsiteX53" fmla="*/ 824173 w 1285857"/>
                  <a:gd name="connsiteY53" fmla="*/ 1229984 h 1284227"/>
                  <a:gd name="connsiteX54" fmla="*/ 761595 w 1285857"/>
                  <a:gd name="connsiteY54" fmla="*/ 1268254 h 1284227"/>
                  <a:gd name="connsiteX55" fmla="*/ 705341 w 1285857"/>
                  <a:gd name="connsiteY55" fmla="*/ 1284228 h 1284227"/>
                  <a:gd name="connsiteX56" fmla="*/ 657741 w 1285857"/>
                  <a:gd name="connsiteY56" fmla="*/ 1284228 h 1284227"/>
                  <a:gd name="connsiteX57" fmla="*/ 650751 w 1285857"/>
                  <a:gd name="connsiteY57" fmla="*/ 1281898 h 1284227"/>
                  <a:gd name="connsiteX58" fmla="*/ 505955 w 1285857"/>
                  <a:gd name="connsiteY58" fmla="*/ 1194375 h 1284227"/>
                  <a:gd name="connsiteX59" fmla="*/ 484318 w 1285857"/>
                  <a:gd name="connsiteY59" fmla="*/ 1183726 h 1284227"/>
                  <a:gd name="connsiteX60" fmla="*/ 80886 w 1285857"/>
                  <a:gd name="connsiteY60" fmla="*/ 1184059 h 1284227"/>
                  <a:gd name="connsiteX61" fmla="*/ 1997 w 1285857"/>
                  <a:gd name="connsiteY61" fmla="*/ 1125821 h 1284227"/>
                  <a:gd name="connsiteX62" fmla="*/ 0 w 1285857"/>
                  <a:gd name="connsiteY62" fmla="*/ 1121162 h 1284227"/>
                  <a:gd name="connsiteX63" fmla="*/ 666 w 1285857"/>
                  <a:gd name="connsiteY63" fmla="*/ 677223 h 1284227"/>
                  <a:gd name="connsiteX64" fmla="*/ 957985 w 1285857"/>
                  <a:gd name="connsiteY64" fmla="*/ 896863 h 1284227"/>
                  <a:gd name="connsiteX65" fmla="*/ 1122753 w 1285857"/>
                  <a:gd name="connsiteY65" fmla="*/ 862253 h 1284227"/>
                  <a:gd name="connsiteX66" fmla="*/ 1191989 w 1285857"/>
                  <a:gd name="connsiteY66" fmla="*/ 793366 h 1284227"/>
                  <a:gd name="connsiteX67" fmla="*/ 1235262 w 1285857"/>
                  <a:gd name="connsiteY67" fmla="*/ 689204 h 1284227"/>
                  <a:gd name="connsiteX68" fmla="*/ 1136401 w 1285857"/>
                  <a:gd name="connsiteY68" fmla="*/ 528800 h 1284227"/>
                  <a:gd name="connsiteX69" fmla="*/ 950995 w 1285857"/>
                  <a:gd name="connsiteY69" fmla="*/ 563077 h 1284227"/>
                  <a:gd name="connsiteX70" fmla="*/ 894075 w 1285857"/>
                  <a:gd name="connsiteY70" fmla="*/ 619651 h 1284227"/>
                  <a:gd name="connsiteX71" fmla="*/ 844811 w 1285857"/>
                  <a:gd name="connsiteY71" fmla="*/ 725477 h 1284227"/>
                  <a:gd name="connsiteX72" fmla="*/ 853133 w 1285857"/>
                  <a:gd name="connsiteY72" fmla="*/ 791036 h 1284227"/>
                  <a:gd name="connsiteX73" fmla="*/ 887418 w 1285857"/>
                  <a:gd name="connsiteY73" fmla="*/ 755095 h 1284227"/>
                  <a:gd name="connsiteX74" fmla="*/ 894741 w 1285857"/>
                  <a:gd name="connsiteY74" fmla="*/ 738123 h 1284227"/>
                  <a:gd name="connsiteX75" fmla="*/ 925697 w 1285857"/>
                  <a:gd name="connsiteY75" fmla="*/ 660584 h 1284227"/>
                  <a:gd name="connsiteX76" fmla="*/ 990606 w 1285857"/>
                  <a:gd name="connsiteY76" fmla="*/ 596023 h 1284227"/>
                  <a:gd name="connsiteX77" fmla="*/ 1095458 w 1285857"/>
                  <a:gd name="connsiteY77" fmla="*/ 569067 h 1284227"/>
                  <a:gd name="connsiteX78" fmla="*/ 1154375 w 1285857"/>
                  <a:gd name="connsiteY78" fmla="*/ 759422 h 1284227"/>
                  <a:gd name="connsiteX79" fmla="*/ 1097123 w 1285857"/>
                  <a:gd name="connsiteY79" fmla="*/ 817327 h 1284227"/>
                  <a:gd name="connsiteX80" fmla="*/ 1009912 w 1285857"/>
                  <a:gd name="connsiteY80" fmla="*/ 854932 h 1284227"/>
                  <a:gd name="connsiteX81" fmla="*/ 998928 w 1285857"/>
                  <a:gd name="connsiteY81" fmla="*/ 858592 h 1284227"/>
                  <a:gd name="connsiteX82" fmla="*/ 957985 w 1285857"/>
                  <a:gd name="connsiteY82" fmla="*/ 896863 h 1284227"/>
                  <a:gd name="connsiteX83" fmla="*/ 898069 w 1285857"/>
                  <a:gd name="connsiteY83" fmla="*/ 957098 h 1284227"/>
                  <a:gd name="connsiteX84" fmla="*/ 859457 w 1285857"/>
                  <a:gd name="connsiteY84" fmla="*/ 997365 h 1284227"/>
                  <a:gd name="connsiteX85" fmla="*/ 855463 w 1285857"/>
                  <a:gd name="connsiteY85" fmla="*/ 1009678 h 1284227"/>
                  <a:gd name="connsiteX86" fmla="*/ 821178 w 1285857"/>
                  <a:gd name="connsiteY86" fmla="*/ 1092209 h 1284227"/>
                  <a:gd name="connsiteX87" fmla="*/ 763592 w 1285857"/>
                  <a:gd name="connsiteY87" fmla="*/ 1149782 h 1284227"/>
                  <a:gd name="connsiteX88" fmla="*/ 599823 w 1285857"/>
                  <a:gd name="connsiteY88" fmla="*/ 1149116 h 1284227"/>
                  <a:gd name="connsiteX89" fmla="*/ 599490 w 1285857"/>
                  <a:gd name="connsiteY89" fmla="*/ 985385 h 1284227"/>
                  <a:gd name="connsiteX90" fmla="*/ 657075 w 1285857"/>
                  <a:gd name="connsiteY90" fmla="*/ 927812 h 1284227"/>
                  <a:gd name="connsiteX91" fmla="*/ 739626 w 1285857"/>
                  <a:gd name="connsiteY91" fmla="*/ 893868 h 1284227"/>
                  <a:gd name="connsiteX92" fmla="*/ 750277 w 1285857"/>
                  <a:gd name="connsiteY92" fmla="*/ 891538 h 1284227"/>
                  <a:gd name="connsiteX93" fmla="*/ 791220 w 1285857"/>
                  <a:gd name="connsiteY93" fmla="*/ 850938 h 1284227"/>
                  <a:gd name="connsiteX94" fmla="*/ 628782 w 1285857"/>
                  <a:gd name="connsiteY94" fmla="*/ 885215 h 1284227"/>
                  <a:gd name="connsiteX95" fmla="*/ 558547 w 1285857"/>
                  <a:gd name="connsiteY95" fmla="*/ 955101 h 1284227"/>
                  <a:gd name="connsiteX96" fmla="*/ 560544 w 1285857"/>
                  <a:gd name="connsiteY96" fmla="*/ 1181729 h 1284227"/>
                  <a:gd name="connsiteX97" fmla="*/ 786560 w 1285857"/>
                  <a:gd name="connsiteY97" fmla="*/ 1196705 h 1284227"/>
                  <a:gd name="connsiteX98" fmla="*/ 869443 w 1285857"/>
                  <a:gd name="connsiteY98" fmla="*/ 1113175 h 1284227"/>
                  <a:gd name="connsiteX99" fmla="*/ 898069 w 1285857"/>
                  <a:gd name="connsiteY99" fmla="*/ 957098 h 1284227"/>
                  <a:gd name="connsiteX100" fmla="*/ 1006583 w 1285857"/>
                  <a:gd name="connsiteY100" fmla="*/ 769073 h 1284227"/>
                  <a:gd name="connsiteX101" fmla="*/ 987943 w 1285857"/>
                  <a:gd name="connsiteY101" fmla="*/ 748440 h 1284227"/>
                  <a:gd name="connsiteX102" fmla="*/ 958318 w 1285857"/>
                  <a:gd name="connsiteY102" fmla="*/ 754763 h 1284227"/>
                  <a:gd name="connsiteX103" fmla="*/ 756269 w 1285857"/>
                  <a:gd name="connsiteY103" fmla="*/ 957098 h 1284227"/>
                  <a:gd name="connsiteX104" fmla="*/ 755270 w 1285857"/>
                  <a:gd name="connsiteY104" fmla="*/ 995035 h 1284227"/>
                  <a:gd name="connsiteX105" fmla="*/ 792218 w 1285857"/>
                  <a:gd name="connsiteY105" fmla="*/ 993039 h 1284227"/>
                  <a:gd name="connsiteX106" fmla="*/ 994267 w 1285857"/>
                  <a:gd name="connsiteY106" fmla="*/ 790704 h 1284227"/>
                  <a:gd name="connsiteX107" fmla="*/ 1006583 w 1285857"/>
                  <a:gd name="connsiteY107" fmla="*/ 769073 h 1284227"/>
                  <a:gd name="connsiteX108" fmla="*/ 1053184 w 1285857"/>
                  <a:gd name="connsiteY108" fmla="*/ 788041 h 1284227"/>
                  <a:gd name="connsiteX109" fmla="*/ 1059509 w 1285857"/>
                  <a:gd name="connsiteY109" fmla="*/ 783382 h 1284227"/>
                  <a:gd name="connsiteX110" fmla="*/ 1115097 w 1285857"/>
                  <a:gd name="connsiteY110" fmla="*/ 727474 h 1284227"/>
                  <a:gd name="connsiteX111" fmla="*/ 1114432 w 1285857"/>
                  <a:gd name="connsiteY111" fmla="*/ 633961 h 1284227"/>
                  <a:gd name="connsiteX112" fmla="*/ 1020897 w 1285857"/>
                  <a:gd name="connsiteY112" fmla="*/ 634959 h 1284227"/>
                  <a:gd name="connsiteX113" fmla="*/ 981951 w 1285857"/>
                  <a:gd name="connsiteY113" fmla="*/ 673895 h 1284227"/>
                  <a:gd name="connsiteX114" fmla="*/ 959982 w 1285857"/>
                  <a:gd name="connsiteY114" fmla="*/ 696192 h 1284227"/>
                  <a:gd name="connsiteX115" fmla="*/ 1053184 w 1285857"/>
                  <a:gd name="connsiteY115" fmla="*/ 788041 h 1284227"/>
                  <a:gd name="connsiteX116" fmla="*/ 697685 w 1285857"/>
                  <a:gd name="connsiteY116" fmla="*/ 960426 h 1284227"/>
                  <a:gd name="connsiteX117" fmla="*/ 690695 w 1285857"/>
                  <a:gd name="connsiteY117" fmla="*/ 965750 h 1284227"/>
                  <a:gd name="connsiteX118" fmla="*/ 635772 w 1285857"/>
                  <a:gd name="connsiteY118" fmla="*/ 1020660 h 1284227"/>
                  <a:gd name="connsiteX119" fmla="*/ 635106 w 1285857"/>
                  <a:gd name="connsiteY119" fmla="*/ 1113175 h 1284227"/>
                  <a:gd name="connsiteX120" fmla="*/ 728641 w 1285857"/>
                  <a:gd name="connsiteY120" fmla="*/ 1113841 h 1284227"/>
                  <a:gd name="connsiteX121" fmla="*/ 783564 w 1285857"/>
                  <a:gd name="connsiteY121" fmla="*/ 1058931 h 1284227"/>
                  <a:gd name="connsiteX122" fmla="*/ 789223 w 1285857"/>
                  <a:gd name="connsiteY122" fmla="*/ 1051942 h 1284227"/>
                  <a:gd name="connsiteX123" fmla="*/ 697685 w 1285857"/>
                  <a:gd name="connsiteY123" fmla="*/ 960426 h 1284227"/>
                  <a:gd name="connsiteX124" fmla="*/ 90206 w 1285857"/>
                  <a:gd name="connsiteY124" fmla="*/ 220638 h 1284227"/>
                  <a:gd name="connsiteX125" fmla="*/ 198387 w 1285857"/>
                  <a:gd name="connsiteY125" fmla="*/ 220638 h 1284227"/>
                  <a:gd name="connsiteX126" fmla="*/ 221688 w 1285857"/>
                  <a:gd name="connsiteY126" fmla="*/ 197010 h 1284227"/>
                  <a:gd name="connsiteX127" fmla="*/ 221688 w 1285857"/>
                  <a:gd name="connsiteY127" fmla="*/ 135777 h 1284227"/>
                  <a:gd name="connsiteX128" fmla="*/ 221688 w 1285857"/>
                  <a:gd name="connsiteY128" fmla="*/ 88854 h 1284227"/>
                  <a:gd name="connsiteX129" fmla="*/ 90206 w 1285857"/>
                  <a:gd name="connsiteY129" fmla="*/ 220638 h 128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285857" h="1284227">
                    <a:moveTo>
                      <a:pt x="666" y="677223"/>
                    </a:moveTo>
                    <a:cubicBezTo>
                      <a:pt x="2663" y="674561"/>
                      <a:pt x="4327" y="671566"/>
                      <a:pt x="6324" y="669236"/>
                    </a:cubicBezTo>
                    <a:cubicBezTo>
                      <a:pt x="13315" y="661249"/>
                      <a:pt x="21969" y="657921"/>
                      <a:pt x="32288" y="660584"/>
                    </a:cubicBezTo>
                    <a:cubicBezTo>
                      <a:pt x="42274" y="663246"/>
                      <a:pt x="48598" y="670567"/>
                      <a:pt x="50595" y="680884"/>
                    </a:cubicBezTo>
                    <a:cubicBezTo>
                      <a:pt x="51261" y="685210"/>
                      <a:pt x="50928" y="690202"/>
                      <a:pt x="50928" y="694528"/>
                    </a:cubicBezTo>
                    <a:cubicBezTo>
                      <a:pt x="50928" y="829640"/>
                      <a:pt x="50928" y="964419"/>
                      <a:pt x="50928" y="1099531"/>
                    </a:cubicBezTo>
                    <a:cubicBezTo>
                      <a:pt x="50928" y="1126154"/>
                      <a:pt x="58584" y="1133808"/>
                      <a:pt x="85546" y="1133808"/>
                    </a:cubicBezTo>
                    <a:cubicBezTo>
                      <a:pt x="210703" y="1133808"/>
                      <a:pt x="335528" y="1133808"/>
                      <a:pt x="460685" y="1133808"/>
                    </a:cubicBezTo>
                    <a:cubicBezTo>
                      <a:pt x="465345" y="1133808"/>
                      <a:pt x="469672" y="1133808"/>
                      <a:pt x="475331" y="1133808"/>
                    </a:cubicBezTo>
                    <a:cubicBezTo>
                      <a:pt x="446372" y="1028980"/>
                      <a:pt x="482987" y="947114"/>
                      <a:pt x="563540" y="880556"/>
                    </a:cubicBezTo>
                    <a:cubicBezTo>
                      <a:pt x="562875" y="879558"/>
                      <a:pt x="562209" y="878893"/>
                      <a:pt x="561543" y="877894"/>
                    </a:cubicBezTo>
                    <a:cubicBezTo>
                      <a:pt x="547896" y="877894"/>
                      <a:pt x="534581" y="877894"/>
                      <a:pt x="520934" y="877894"/>
                    </a:cubicBezTo>
                    <a:cubicBezTo>
                      <a:pt x="501960" y="877894"/>
                      <a:pt x="489977" y="867578"/>
                      <a:pt x="490643" y="852270"/>
                    </a:cubicBezTo>
                    <a:cubicBezTo>
                      <a:pt x="490976" y="837294"/>
                      <a:pt x="502626" y="827643"/>
                      <a:pt x="520934" y="827643"/>
                    </a:cubicBezTo>
                    <a:cubicBezTo>
                      <a:pt x="551557" y="827643"/>
                      <a:pt x="581848" y="827643"/>
                      <a:pt x="612471" y="827643"/>
                    </a:cubicBezTo>
                    <a:cubicBezTo>
                      <a:pt x="617131" y="827643"/>
                      <a:pt x="622790" y="826978"/>
                      <a:pt x="626785" y="824648"/>
                    </a:cubicBezTo>
                    <a:cubicBezTo>
                      <a:pt x="680376" y="793366"/>
                      <a:pt x="736963" y="785379"/>
                      <a:pt x="796878" y="800687"/>
                    </a:cubicBezTo>
                    <a:cubicBezTo>
                      <a:pt x="798543" y="801020"/>
                      <a:pt x="799874" y="801353"/>
                      <a:pt x="802537" y="801686"/>
                    </a:cubicBezTo>
                    <a:cubicBezTo>
                      <a:pt x="800207" y="789373"/>
                      <a:pt x="797544" y="777725"/>
                      <a:pt x="796213" y="765745"/>
                    </a:cubicBezTo>
                    <a:cubicBezTo>
                      <a:pt x="787891" y="695194"/>
                      <a:pt x="808529" y="633961"/>
                      <a:pt x="859124" y="584375"/>
                    </a:cubicBezTo>
                    <a:cubicBezTo>
                      <a:pt x="878098" y="565739"/>
                      <a:pt x="885088" y="547769"/>
                      <a:pt x="884755" y="521478"/>
                    </a:cubicBezTo>
                    <a:cubicBezTo>
                      <a:pt x="883423" y="376050"/>
                      <a:pt x="884089" y="230622"/>
                      <a:pt x="884089" y="85194"/>
                    </a:cubicBezTo>
                    <a:cubicBezTo>
                      <a:pt x="884089" y="57905"/>
                      <a:pt x="876433" y="50251"/>
                      <a:pt x="849138" y="50251"/>
                    </a:cubicBezTo>
                    <a:cubicBezTo>
                      <a:pt x="661735" y="50251"/>
                      <a:pt x="474665" y="50251"/>
                      <a:pt x="287262" y="50251"/>
                    </a:cubicBezTo>
                    <a:cubicBezTo>
                      <a:pt x="282602" y="50251"/>
                      <a:pt x="278275" y="50251"/>
                      <a:pt x="271951" y="50251"/>
                    </a:cubicBezTo>
                    <a:cubicBezTo>
                      <a:pt x="271951" y="55576"/>
                      <a:pt x="271951" y="59902"/>
                      <a:pt x="271951" y="64228"/>
                    </a:cubicBezTo>
                    <a:cubicBezTo>
                      <a:pt x="271951" y="107823"/>
                      <a:pt x="271951" y="151086"/>
                      <a:pt x="271951" y="194681"/>
                    </a:cubicBezTo>
                    <a:cubicBezTo>
                      <a:pt x="271951" y="240606"/>
                      <a:pt x="241660" y="270889"/>
                      <a:pt x="195725" y="270889"/>
                    </a:cubicBezTo>
                    <a:cubicBezTo>
                      <a:pt x="148125" y="270889"/>
                      <a:pt x="100525" y="270889"/>
                      <a:pt x="51261" y="270889"/>
                    </a:cubicBezTo>
                    <a:cubicBezTo>
                      <a:pt x="51261" y="275881"/>
                      <a:pt x="51261" y="280540"/>
                      <a:pt x="51261" y="284866"/>
                    </a:cubicBezTo>
                    <a:cubicBezTo>
                      <a:pt x="51261" y="340109"/>
                      <a:pt x="51261" y="395352"/>
                      <a:pt x="51261" y="450262"/>
                    </a:cubicBezTo>
                    <a:cubicBezTo>
                      <a:pt x="51261" y="469564"/>
                      <a:pt x="45602" y="479214"/>
                      <a:pt x="32621" y="483208"/>
                    </a:cubicBezTo>
                    <a:cubicBezTo>
                      <a:pt x="20970" y="486536"/>
                      <a:pt x="11317" y="481544"/>
                      <a:pt x="999" y="466568"/>
                    </a:cubicBezTo>
                    <a:cubicBezTo>
                      <a:pt x="999" y="390360"/>
                      <a:pt x="999" y="314484"/>
                      <a:pt x="999" y="238276"/>
                    </a:cubicBezTo>
                    <a:cubicBezTo>
                      <a:pt x="6324" y="231953"/>
                      <a:pt x="11317" y="225297"/>
                      <a:pt x="16976" y="219307"/>
                    </a:cubicBezTo>
                    <a:cubicBezTo>
                      <a:pt x="84548" y="151418"/>
                      <a:pt x="152452" y="83530"/>
                      <a:pt x="220357" y="15974"/>
                    </a:cubicBezTo>
                    <a:cubicBezTo>
                      <a:pt x="226348" y="10316"/>
                      <a:pt x="233005" y="5325"/>
                      <a:pt x="239330" y="0"/>
                    </a:cubicBezTo>
                    <a:cubicBezTo>
                      <a:pt x="450033" y="0"/>
                      <a:pt x="661070" y="0"/>
                      <a:pt x="871773" y="0"/>
                    </a:cubicBezTo>
                    <a:cubicBezTo>
                      <a:pt x="921370" y="18969"/>
                      <a:pt x="934352" y="37938"/>
                      <a:pt x="934352" y="92182"/>
                    </a:cubicBezTo>
                    <a:cubicBezTo>
                      <a:pt x="934352" y="226296"/>
                      <a:pt x="934352" y="360742"/>
                      <a:pt x="934352" y="494855"/>
                    </a:cubicBezTo>
                    <a:cubicBezTo>
                      <a:pt x="934352" y="499182"/>
                      <a:pt x="934352" y="503508"/>
                      <a:pt x="934352" y="509831"/>
                    </a:cubicBezTo>
                    <a:cubicBezTo>
                      <a:pt x="939012" y="506503"/>
                      <a:pt x="941675" y="504839"/>
                      <a:pt x="944338" y="502842"/>
                    </a:cubicBezTo>
                    <a:cubicBezTo>
                      <a:pt x="1070826" y="416318"/>
                      <a:pt x="1242252" y="480878"/>
                      <a:pt x="1279533" y="629302"/>
                    </a:cubicBezTo>
                    <a:cubicBezTo>
                      <a:pt x="1281863" y="638620"/>
                      <a:pt x="1283860" y="647938"/>
                      <a:pt x="1285857" y="656923"/>
                    </a:cubicBezTo>
                    <a:cubicBezTo>
                      <a:pt x="1285857" y="672897"/>
                      <a:pt x="1285857" y="688538"/>
                      <a:pt x="1285857" y="704512"/>
                    </a:cubicBezTo>
                    <a:cubicBezTo>
                      <a:pt x="1285191" y="706841"/>
                      <a:pt x="1283860" y="709171"/>
                      <a:pt x="1283527" y="711500"/>
                    </a:cubicBezTo>
                    <a:cubicBezTo>
                      <a:pt x="1277203" y="756759"/>
                      <a:pt x="1258562" y="796028"/>
                      <a:pt x="1226940" y="829307"/>
                    </a:cubicBezTo>
                    <a:cubicBezTo>
                      <a:pt x="1204971" y="852270"/>
                      <a:pt x="1183002" y="875232"/>
                      <a:pt x="1159368" y="896530"/>
                    </a:cubicBezTo>
                    <a:cubicBezTo>
                      <a:pt x="1110437" y="941457"/>
                      <a:pt x="1052852" y="960758"/>
                      <a:pt x="986611" y="953437"/>
                    </a:cubicBezTo>
                    <a:cubicBezTo>
                      <a:pt x="973963" y="952106"/>
                      <a:pt x="961314" y="949443"/>
                      <a:pt x="948665" y="947114"/>
                    </a:cubicBezTo>
                    <a:cubicBezTo>
                      <a:pt x="948332" y="948112"/>
                      <a:pt x="947999" y="948778"/>
                      <a:pt x="947999" y="949443"/>
                    </a:cubicBezTo>
                    <a:cubicBezTo>
                      <a:pt x="948332" y="951773"/>
                      <a:pt x="948998" y="954435"/>
                      <a:pt x="949664" y="956765"/>
                    </a:cubicBezTo>
                    <a:cubicBezTo>
                      <a:pt x="966640" y="1029645"/>
                      <a:pt x="951328" y="1095537"/>
                      <a:pt x="902397" y="1152111"/>
                    </a:cubicBezTo>
                    <a:cubicBezTo>
                      <a:pt x="878430" y="1179733"/>
                      <a:pt x="852134" y="1206023"/>
                      <a:pt x="824173" y="1229984"/>
                    </a:cubicBezTo>
                    <a:cubicBezTo>
                      <a:pt x="805866" y="1245625"/>
                      <a:pt x="783564" y="1257938"/>
                      <a:pt x="761595" y="1268254"/>
                    </a:cubicBezTo>
                    <a:cubicBezTo>
                      <a:pt x="744286" y="1276241"/>
                      <a:pt x="724314" y="1278904"/>
                      <a:pt x="705341" y="1284228"/>
                    </a:cubicBezTo>
                    <a:cubicBezTo>
                      <a:pt x="689363" y="1284228"/>
                      <a:pt x="673718" y="1284228"/>
                      <a:pt x="657741" y="1284228"/>
                    </a:cubicBezTo>
                    <a:cubicBezTo>
                      <a:pt x="655411" y="1283562"/>
                      <a:pt x="653081" y="1282231"/>
                      <a:pt x="650751" y="1281898"/>
                    </a:cubicBezTo>
                    <a:cubicBezTo>
                      <a:pt x="590502" y="1272580"/>
                      <a:pt x="541904" y="1243628"/>
                      <a:pt x="505955" y="1194375"/>
                    </a:cubicBezTo>
                    <a:cubicBezTo>
                      <a:pt x="499963" y="1186056"/>
                      <a:pt x="493971" y="1183726"/>
                      <a:pt x="484318" y="1183726"/>
                    </a:cubicBezTo>
                    <a:cubicBezTo>
                      <a:pt x="349841" y="1184059"/>
                      <a:pt x="215364" y="1184059"/>
                      <a:pt x="80886" y="1184059"/>
                    </a:cubicBezTo>
                    <a:cubicBezTo>
                      <a:pt x="39944" y="1184059"/>
                      <a:pt x="13980" y="1164757"/>
                      <a:pt x="1997" y="1125821"/>
                    </a:cubicBezTo>
                    <a:cubicBezTo>
                      <a:pt x="1664" y="1124157"/>
                      <a:pt x="666" y="1122826"/>
                      <a:pt x="0" y="1121162"/>
                    </a:cubicBezTo>
                    <a:cubicBezTo>
                      <a:pt x="666" y="973071"/>
                      <a:pt x="666" y="824981"/>
                      <a:pt x="666" y="677223"/>
                    </a:cubicBezTo>
                    <a:close/>
                    <a:moveTo>
                      <a:pt x="957985" y="896863"/>
                    </a:moveTo>
                    <a:cubicBezTo>
                      <a:pt x="1021562" y="914168"/>
                      <a:pt x="1075819" y="903519"/>
                      <a:pt x="1122753" y="862253"/>
                    </a:cubicBezTo>
                    <a:cubicBezTo>
                      <a:pt x="1147052" y="840622"/>
                      <a:pt x="1169687" y="816994"/>
                      <a:pt x="1191989" y="793366"/>
                    </a:cubicBezTo>
                    <a:cubicBezTo>
                      <a:pt x="1219284" y="764413"/>
                      <a:pt x="1233597" y="728805"/>
                      <a:pt x="1235262" y="689204"/>
                    </a:cubicBezTo>
                    <a:cubicBezTo>
                      <a:pt x="1238257" y="618985"/>
                      <a:pt x="1199312" y="556421"/>
                      <a:pt x="1136401" y="528800"/>
                    </a:cubicBezTo>
                    <a:cubicBezTo>
                      <a:pt x="1072824" y="500846"/>
                      <a:pt x="1001258" y="513824"/>
                      <a:pt x="950995" y="563077"/>
                    </a:cubicBezTo>
                    <a:cubicBezTo>
                      <a:pt x="931689" y="581713"/>
                      <a:pt x="913048" y="600682"/>
                      <a:pt x="894075" y="619651"/>
                    </a:cubicBezTo>
                    <a:cubicBezTo>
                      <a:pt x="864783" y="648936"/>
                      <a:pt x="848805" y="684212"/>
                      <a:pt x="844811" y="725477"/>
                    </a:cubicBezTo>
                    <a:cubicBezTo>
                      <a:pt x="842814" y="747109"/>
                      <a:pt x="845144" y="768074"/>
                      <a:pt x="853133" y="791036"/>
                    </a:cubicBezTo>
                    <a:cubicBezTo>
                      <a:pt x="865782" y="778058"/>
                      <a:pt x="877099" y="767076"/>
                      <a:pt x="887418" y="755095"/>
                    </a:cubicBezTo>
                    <a:cubicBezTo>
                      <a:pt x="891412" y="750436"/>
                      <a:pt x="894408" y="743781"/>
                      <a:pt x="894741" y="738123"/>
                    </a:cubicBezTo>
                    <a:cubicBezTo>
                      <a:pt x="896072" y="708505"/>
                      <a:pt x="905392" y="682215"/>
                      <a:pt x="925697" y="660584"/>
                    </a:cubicBezTo>
                    <a:cubicBezTo>
                      <a:pt x="946668" y="638620"/>
                      <a:pt x="967971" y="616656"/>
                      <a:pt x="990606" y="596023"/>
                    </a:cubicBezTo>
                    <a:cubicBezTo>
                      <a:pt x="1020231" y="568734"/>
                      <a:pt x="1056180" y="559749"/>
                      <a:pt x="1095458" y="569067"/>
                    </a:cubicBezTo>
                    <a:cubicBezTo>
                      <a:pt x="1181670" y="589700"/>
                      <a:pt x="1213625" y="693863"/>
                      <a:pt x="1154375" y="759422"/>
                    </a:cubicBezTo>
                    <a:cubicBezTo>
                      <a:pt x="1136068" y="779389"/>
                      <a:pt x="1116096" y="798025"/>
                      <a:pt x="1097123" y="817327"/>
                    </a:cubicBezTo>
                    <a:cubicBezTo>
                      <a:pt x="1073156" y="841953"/>
                      <a:pt x="1044197" y="854266"/>
                      <a:pt x="1009912" y="854932"/>
                    </a:cubicBezTo>
                    <a:cubicBezTo>
                      <a:pt x="1006251" y="854932"/>
                      <a:pt x="1001590" y="856263"/>
                      <a:pt x="998928" y="858592"/>
                    </a:cubicBezTo>
                    <a:cubicBezTo>
                      <a:pt x="985613" y="869907"/>
                      <a:pt x="973297" y="882220"/>
                      <a:pt x="957985" y="896863"/>
                    </a:cubicBezTo>
                    <a:close/>
                    <a:moveTo>
                      <a:pt x="898069" y="957098"/>
                    </a:moveTo>
                    <a:cubicBezTo>
                      <a:pt x="883423" y="972073"/>
                      <a:pt x="871107" y="984386"/>
                      <a:pt x="859457" y="997365"/>
                    </a:cubicBezTo>
                    <a:cubicBezTo>
                      <a:pt x="856794" y="1000360"/>
                      <a:pt x="855796" y="1005685"/>
                      <a:pt x="855463" y="1009678"/>
                    </a:cubicBezTo>
                    <a:cubicBezTo>
                      <a:pt x="854797" y="1041626"/>
                      <a:pt x="843812" y="1069247"/>
                      <a:pt x="821178" y="1092209"/>
                    </a:cubicBezTo>
                    <a:cubicBezTo>
                      <a:pt x="802204" y="1111511"/>
                      <a:pt x="783231" y="1131146"/>
                      <a:pt x="763592" y="1149782"/>
                    </a:cubicBezTo>
                    <a:cubicBezTo>
                      <a:pt x="716658" y="1194708"/>
                      <a:pt x="644759" y="1194375"/>
                      <a:pt x="599823" y="1149116"/>
                    </a:cubicBezTo>
                    <a:cubicBezTo>
                      <a:pt x="554886" y="1103524"/>
                      <a:pt x="554553" y="1032641"/>
                      <a:pt x="599490" y="985385"/>
                    </a:cubicBezTo>
                    <a:cubicBezTo>
                      <a:pt x="618463" y="965750"/>
                      <a:pt x="637769" y="946781"/>
                      <a:pt x="657075" y="927812"/>
                    </a:cubicBezTo>
                    <a:cubicBezTo>
                      <a:pt x="680043" y="905516"/>
                      <a:pt x="707671" y="894201"/>
                      <a:pt x="739626" y="893868"/>
                    </a:cubicBezTo>
                    <a:cubicBezTo>
                      <a:pt x="743287" y="893868"/>
                      <a:pt x="747947" y="893868"/>
                      <a:pt x="750277" y="891538"/>
                    </a:cubicBezTo>
                    <a:cubicBezTo>
                      <a:pt x="763925" y="878560"/>
                      <a:pt x="776907" y="865248"/>
                      <a:pt x="791220" y="850938"/>
                    </a:cubicBezTo>
                    <a:cubicBezTo>
                      <a:pt x="729640" y="833966"/>
                      <a:pt x="675383" y="844283"/>
                      <a:pt x="628782" y="885215"/>
                    </a:cubicBezTo>
                    <a:cubicBezTo>
                      <a:pt x="604150" y="906847"/>
                      <a:pt x="580849" y="930807"/>
                      <a:pt x="558547" y="955101"/>
                    </a:cubicBezTo>
                    <a:cubicBezTo>
                      <a:pt x="499297" y="1019662"/>
                      <a:pt x="500629" y="1118167"/>
                      <a:pt x="560544" y="1181729"/>
                    </a:cubicBezTo>
                    <a:cubicBezTo>
                      <a:pt x="620127" y="1244959"/>
                      <a:pt x="719987" y="1252946"/>
                      <a:pt x="786560" y="1196705"/>
                    </a:cubicBezTo>
                    <a:cubicBezTo>
                      <a:pt x="816518" y="1171413"/>
                      <a:pt x="844478" y="1143459"/>
                      <a:pt x="869443" y="1113175"/>
                    </a:cubicBezTo>
                    <a:cubicBezTo>
                      <a:pt x="906724" y="1068582"/>
                      <a:pt x="914713" y="1016334"/>
                      <a:pt x="898069" y="957098"/>
                    </a:cubicBezTo>
                    <a:close/>
                    <a:moveTo>
                      <a:pt x="1006583" y="769073"/>
                    </a:moveTo>
                    <a:cubicBezTo>
                      <a:pt x="999926" y="761751"/>
                      <a:pt x="995266" y="752766"/>
                      <a:pt x="987943" y="748440"/>
                    </a:cubicBezTo>
                    <a:cubicBezTo>
                      <a:pt x="977624" y="742450"/>
                      <a:pt x="966972" y="746110"/>
                      <a:pt x="958318" y="754763"/>
                    </a:cubicBezTo>
                    <a:cubicBezTo>
                      <a:pt x="891079" y="821986"/>
                      <a:pt x="823508" y="889542"/>
                      <a:pt x="756269" y="957098"/>
                    </a:cubicBezTo>
                    <a:cubicBezTo>
                      <a:pt x="744619" y="969078"/>
                      <a:pt x="744286" y="984719"/>
                      <a:pt x="755270" y="995035"/>
                    </a:cubicBezTo>
                    <a:cubicBezTo>
                      <a:pt x="765589" y="1005019"/>
                      <a:pt x="780901" y="1004686"/>
                      <a:pt x="792218" y="993039"/>
                    </a:cubicBezTo>
                    <a:cubicBezTo>
                      <a:pt x="859790" y="925816"/>
                      <a:pt x="927029" y="858592"/>
                      <a:pt x="994267" y="790704"/>
                    </a:cubicBezTo>
                    <a:cubicBezTo>
                      <a:pt x="999260" y="786045"/>
                      <a:pt x="1001590" y="778391"/>
                      <a:pt x="1006583" y="769073"/>
                    </a:cubicBezTo>
                    <a:close/>
                    <a:moveTo>
                      <a:pt x="1053184" y="788041"/>
                    </a:moveTo>
                    <a:cubicBezTo>
                      <a:pt x="1055847" y="786045"/>
                      <a:pt x="1057845" y="785046"/>
                      <a:pt x="1059509" y="783382"/>
                    </a:cubicBezTo>
                    <a:cubicBezTo>
                      <a:pt x="1078149" y="764746"/>
                      <a:pt x="1097123" y="746443"/>
                      <a:pt x="1115097" y="727474"/>
                    </a:cubicBezTo>
                    <a:cubicBezTo>
                      <a:pt x="1141061" y="700185"/>
                      <a:pt x="1140728" y="659585"/>
                      <a:pt x="1114432" y="633961"/>
                    </a:cubicBezTo>
                    <a:cubicBezTo>
                      <a:pt x="1088468" y="608336"/>
                      <a:pt x="1048524" y="608669"/>
                      <a:pt x="1020897" y="634959"/>
                    </a:cubicBezTo>
                    <a:cubicBezTo>
                      <a:pt x="1007582" y="647605"/>
                      <a:pt x="994933" y="660917"/>
                      <a:pt x="981951" y="673895"/>
                    </a:cubicBezTo>
                    <a:cubicBezTo>
                      <a:pt x="974961" y="680884"/>
                      <a:pt x="968304" y="687872"/>
                      <a:pt x="959982" y="696192"/>
                    </a:cubicBezTo>
                    <a:cubicBezTo>
                      <a:pt x="1020231" y="689869"/>
                      <a:pt x="1059842" y="731135"/>
                      <a:pt x="1053184" y="788041"/>
                    </a:cubicBezTo>
                    <a:close/>
                    <a:moveTo>
                      <a:pt x="697685" y="960426"/>
                    </a:moveTo>
                    <a:cubicBezTo>
                      <a:pt x="695022" y="962422"/>
                      <a:pt x="692692" y="963753"/>
                      <a:pt x="690695" y="965750"/>
                    </a:cubicBezTo>
                    <a:cubicBezTo>
                      <a:pt x="672387" y="984053"/>
                      <a:pt x="653747" y="1002024"/>
                      <a:pt x="635772" y="1020660"/>
                    </a:cubicBezTo>
                    <a:cubicBezTo>
                      <a:pt x="609808" y="1047616"/>
                      <a:pt x="610141" y="1087218"/>
                      <a:pt x="635106" y="1113175"/>
                    </a:cubicBezTo>
                    <a:cubicBezTo>
                      <a:pt x="660737" y="1139133"/>
                      <a:pt x="701013" y="1139798"/>
                      <a:pt x="728641" y="1113841"/>
                    </a:cubicBezTo>
                    <a:cubicBezTo>
                      <a:pt x="747282" y="1095870"/>
                      <a:pt x="765256" y="1077234"/>
                      <a:pt x="783564" y="1058931"/>
                    </a:cubicBezTo>
                    <a:cubicBezTo>
                      <a:pt x="785561" y="1056934"/>
                      <a:pt x="786893" y="1054604"/>
                      <a:pt x="789223" y="1051942"/>
                    </a:cubicBezTo>
                    <a:cubicBezTo>
                      <a:pt x="720985" y="1049280"/>
                      <a:pt x="698351" y="1026650"/>
                      <a:pt x="697685" y="960426"/>
                    </a:cubicBezTo>
                    <a:close/>
                    <a:moveTo>
                      <a:pt x="90206" y="220638"/>
                    </a:moveTo>
                    <a:cubicBezTo>
                      <a:pt x="126489" y="220638"/>
                      <a:pt x="162438" y="220971"/>
                      <a:pt x="198387" y="220638"/>
                    </a:cubicBezTo>
                    <a:cubicBezTo>
                      <a:pt x="213366" y="220638"/>
                      <a:pt x="221688" y="211986"/>
                      <a:pt x="221688" y="197010"/>
                    </a:cubicBezTo>
                    <a:cubicBezTo>
                      <a:pt x="222021" y="176710"/>
                      <a:pt x="221688" y="156077"/>
                      <a:pt x="221688" y="135777"/>
                    </a:cubicBezTo>
                    <a:cubicBezTo>
                      <a:pt x="221688" y="120136"/>
                      <a:pt x="221688" y="104495"/>
                      <a:pt x="221688" y="88854"/>
                    </a:cubicBezTo>
                    <a:cubicBezTo>
                      <a:pt x="177417" y="133115"/>
                      <a:pt x="134145" y="176378"/>
                      <a:pt x="90206" y="220638"/>
                    </a:cubicBezTo>
                    <a:close/>
                  </a:path>
                </a:pathLst>
              </a:custGeom>
              <a:grpFill/>
              <a:ln w="3314" cap="flat">
                <a:noFill/>
                <a:prstDash val="solid"/>
                <a:miter/>
              </a:ln>
            </p:spPr>
            <p:txBody>
              <a:bodyPr rtlCol="0" anchor="ctr"/>
              <a:lstStyle/>
              <a:p>
                <a:pPr algn="l" rtl="0"/>
                <a:endParaRPr lang="en-US" dirty="0"/>
              </a:p>
            </p:txBody>
          </p:sp>
          <p:sp>
            <p:nvSpPr>
              <p:cNvPr id="11" name="Freeform 10">
                <a:extLst>
                  <a:ext uri="{FF2B5EF4-FFF2-40B4-BE49-F238E27FC236}">
                    <a16:creationId xmlns:a16="http://schemas.microsoft.com/office/drawing/2014/main" id="{F5A9A2D4-6F52-4B31-D6CD-8CF56237264B}"/>
                  </a:ext>
                </a:extLst>
              </p:cNvPr>
              <p:cNvSpPr/>
              <p:nvPr/>
            </p:nvSpPr>
            <p:spPr>
              <a:xfrm>
                <a:off x="4584188" y="1023905"/>
                <a:ext cx="50275" cy="49840"/>
              </a:xfrm>
              <a:custGeom>
                <a:avLst/>
                <a:gdLst>
                  <a:gd name="connsiteX0" fmla="*/ 0 w 50275"/>
                  <a:gd name="connsiteY0" fmla="*/ 17599 h 49840"/>
                  <a:gd name="connsiteX1" fmla="*/ 4327 w 50275"/>
                  <a:gd name="connsiteY1" fmla="*/ 11609 h 49840"/>
                  <a:gd name="connsiteX2" fmla="*/ 32621 w 50275"/>
                  <a:gd name="connsiteY2" fmla="*/ 1292 h 49840"/>
                  <a:gd name="connsiteX3" fmla="*/ 50263 w 50275"/>
                  <a:gd name="connsiteY3" fmla="*/ 25586 h 49840"/>
                  <a:gd name="connsiteX4" fmla="*/ 32621 w 50275"/>
                  <a:gd name="connsiteY4" fmla="*/ 48548 h 49840"/>
                  <a:gd name="connsiteX5" fmla="*/ 4327 w 50275"/>
                  <a:gd name="connsiteY5" fmla="*/ 38232 h 49840"/>
                  <a:gd name="connsiteX6" fmla="*/ 0 w 50275"/>
                  <a:gd name="connsiteY6" fmla="*/ 32242 h 49840"/>
                  <a:gd name="connsiteX7" fmla="*/ 0 w 50275"/>
                  <a:gd name="connsiteY7" fmla="*/ 17599 h 4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75" h="49840">
                    <a:moveTo>
                      <a:pt x="0" y="17599"/>
                    </a:moveTo>
                    <a:cubicBezTo>
                      <a:pt x="1331" y="15602"/>
                      <a:pt x="2663" y="13605"/>
                      <a:pt x="4327" y="11609"/>
                    </a:cubicBezTo>
                    <a:cubicBezTo>
                      <a:pt x="11317" y="1958"/>
                      <a:pt x="20970" y="-2368"/>
                      <a:pt x="32621" y="1292"/>
                    </a:cubicBezTo>
                    <a:cubicBezTo>
                      <a:pt x="44271" y="4953"/>
                      <a:pt x="50595" y="13605"/>
                      <a:pt x="50263" y="25586"/>
                    </a:cubicBezTo>
                    <a:cubicBezTo>
                      <a:pt x="49930" y="37233"/>
                      <a:pt x="43605" y="45220"/>
                      <a:pt x="32621" y="48548"/>
                    </a:cubicBezTo>
                    <a:cubicBezTo>
                      <a:pt x="20970" y="52209"/>
                      <a:pt x="11650" y="47883"/>
                      <a:pt x="4327" y="38232"/>
                    </a:cubicBezTo>
                    <a:cubicBezTo>
                      <a:pt x="2996" y="36235"/>
                      <a:pt x="1664" y="34238"/>
                      <a:pt x="0" y="32242"/>
                    </a:cubicBezTo>
                    <a:cubicBezTo>
                      <a:pt x="0" y="27915"/>
                      <a:pt x="0" y="22591"/>
                      <a:pt x="0" y="17599"/>
                    </a:cubicBezTo>
                    <a:close/>
                  </a:path>
                </a:pathLst>
              </a:custGeom>
              <a:grpFill/>
              <a:ln w="3314"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1D570700-A69D-6EF3-3ABD-1F2460D23EC2}"/>
                  </a:ext>
                </a:extLst>
              </p:cNvPr>
              <p:cNvSpPr/>
              <p:nvPr/>
            </p:nvSpPr>
            <p:spPr>
              <a:xfrm>
                <a:off x="4754948" y="883282"/>
                <a:ext cx="591842" cy="50482"/>
              </a:xfrm>
              <a:custGeom>
                <a:avLst/>
                <a:gdLst>
                  <a:gd name="connsiteX0" fmla="*/ 296250 w 591842"/>
                  <a:gd name="connsiteY0" fmla="*/ 50399 h 50482"/>
                  <a:gd name="connsiteX1" fmla="*/ 35617 w 591842"/>
                  <a:gd name="connsiteY1" fmla="*/ 50399 h 50482"/>
                  <a:gd name="connsiteX2" fmla="*/ 22968 w 591842"/>
                  <a:gd name="connsiteY2" fmla="*/ 50066 h 50482"/>
                  <a:gd name="connsiteX3" fmla="*/ 0 w 591842"/>
                  <a:gd name="connsiteY3" fmla="*/ 24774 h 50482"/>
                  <a:gd name="connsiteX4" fmla="*/ 23633 w 591842"/>
                  <a:gd name="connsiteY4" fmla="*/ 148 h 50482"/>
                  <a:gd name="connsiteX5" fmla="*/ 31289 w 591842"/>
                  <a:gd name="connsiteY5" fmla="*/ 148 h 50482"/>
                  <a:gd name="connsiteX6" fmla="*/ 560212 w 591842"/>
                  <a:gd name="connsiteY6" fmla="*/ 148 h 50482"/>
                  <a:gd name="connsiteX7" fmla="*/ 568866 w 591842"/>
                  <a:gd name="connsiteY7" fmla="*/ 148 h 50482"/>
                  <a:gd name="connsiteX8" fmla="*/ 591834 w 591842"/>
                  <a:gd name="connsiteY8" fmla="*/ 24109 h 50482"/>
                  <a:gd name="connsiteX9" fmla="*/ 570530 w 591842"/>
                  <a:gd name="connsiteY9" fmla="*/ 49733 h 50482"/>
                  <a:gd name="connsiteX10" fmla="*/ 556883 w 591842"/>
                  <a:gd name="connsiteY10" fmla="*/ 50066 h 50482"/>
                  <a:gd name="connsiteX11" fmla="*/ 296250 w 591842"/>
                  <a:gd name="connsiteY11" fmla="*/ 50399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1842" h="50482">
                    <a:moveTo>
                      <a:pt x="296250" y="50399"/>
                    </a:moveTo>
                    <a:cubicBezTo>
                      <a:pt x="209372" y="50399"/>
                      <a:pt x="122494" y="50399"/>
                      <a:pt x="35617" y="50399"/>
                    </a:cubicBezTo>
                    <a:cubicBezTo>
                      <a:pt x="31289" y="50399"/>
                      <a:pt x="27295" y="50732"/>
                      <a:pt x="22968" y="50066"/>
                    </a:cubicBezTo>
                    <a:cubicBezTo>
                      <a:pt x="9320" y="48402"/>
                      <a:pt x="0" y="37753"/>
                      <a:pt x="0" y="24774"/>
                    </a:cubicBezTo>
                    <a:cubicBezTo>
                      <a:pt x="333" y="11795"/>
                      <a:pt x="9986" y="1479"/>
                      <a:pt x="23633" y="148"/>
                    </a:cubicBezTo>
                    <a:cubicBezTo>
                      <a:pt x="25963" y="-185"/>
                      <a:pt x="28626" y="148"/>
                      <a:pt x="31289" y="148"/>
                    </a:cubicBezTo>
                    <a:cubicBezTo>
                      <a:pt x="207708" y="148"/>
                      <a:pt x="384126" y="148"/>
                      <a:pt x="560212" y="148"/>
                    </a:cubicBezTo>
                    <a:cubicBezTo>
                      <a:pt x="563207" y="148"/>
                      <a:pt x="566203" y="148"/>
                      <a:pt x="568866" y="148"/>
                    </a:cubicBezTo>
                    <a:cubicBezTo>
                      <a:pt x="581515" y="1479"/>
                      <a:pt x="591501" y="11795"/>
                      <a:pt x="591834" y="24109"/>
                    </a:cubicBezTo>
                    <a:cubicBezTo>
                      <a:pt x="592167" y="36422"/>
                      <a:pt x="583179" y="47737"/>
                      <a:pt x="570530" y="49733"/>
                    </a:cubicBezTo>
                    <a:cubicBezTo>
                      <a:pt x="565870" y="50399"/>
                      <a:pt x="561210" y="50066"/>
                      <a:pt x="556883" y="50066"/>
                    </a:cubicBezTo>
                    <a:cubicBezTo>
                      <a:pt x="470005" y="50399"/>
                      <a:pt x="383128" y="50399"/>
                      <a:pt x="296250" y="50399"/>
                    </a:cubicBezTo>
                    <a:close/>
                  </a:path>
                </a:pathLst>
              </a:custGeom>
              <a:grpFill/>
              <a:ln w="3314"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850FC006-4DBB-9AE3-395E-B8CA3D4EB2A5}"/>
                  </a:ext>
                </a:extLst>
              </p:cNvPr>
              <p:cNvSpPr/>
              <p:nvPr/>
            </p:nvSpPr>
            <p:spPr>
              <a:xfrm>
                <a:off x="4754939" y="1164552"/>
                <a:ext cx="550909" cy="50417"/>
              </a:xfrm>
              <a:custGeom>
                <a:avLst/>
                <a:gdLst>
                  <a:gd name="connsiteX0" fmla="*/ 276287 w 550909"/>
                  <a:gd name="connsiteY0" fmla="*/ 83 h 50417"/>
                  <a:gd name="connsiteX1" fmla="*/ 516948 w 550909"/>
                  <a:gd name="connsiteY1" fmla="*/ 83 h 50417"/>
                  <a:gd name="connsiteX2" fmla="*/ 528266 w 550909"/>
                  <a:gd name="connsiteY2" fmla="*/ 416 h 50417"/>
                  <a:gd name="connsiteX3" fmla="*/ 550900 w 550909"/>
                  <a:gd name="connsiteY3" fmla="*/ 24709 h 50417"/>
                  <a:gd name="connsiteX4" fmla="*/ 529264 w 550909"/>
                  <a:gd name="connsiteY4" fmla="*/ 50001 h 50417"/>
                  <a:gd name="connsiteX5" fmla="*/ 516615 w 550909"/>
                  <a:gd name="connsiteY5" fmla="*/ 50334 h 50417"/>
                  <a:gd name="connsiteX6" fmla="*/ 33961 w 550909"/>
                  <a:gd name="connsiteY6" fmla="*/ 50334 h 50417"/>
                  <a:gd name="connsiteX7" fmla="*/ 21312 w 550909"/>
                  <a:gd name="connsiteY7" fmla="*/ 50001 h 50417"/>
                  <a:gd name="connsiteX8" fmla="*/ 9 w 550909"/>
                  <a:gd name="connsiteY8" fmla="*/ 24709 h 50417"/>
                  <a:gd name="connsiteX9" fmla="*/ 22644 w 550909"/>
                  <a:gd name="connsiteY9" fmla="*/ 416 h 50417"/>
                  <a:gd name="connsiteX10" fmla="*/ 33961 w 550909"/>
                  <a:gd name="connsiteY10" fmla="*/ 83 h 50417"/>
                  <a:gd name="connsiteX11" fmla="*/ 276287 w 550909"/>
                  <a:gd name="connsiteY11" fmla="*/ 83 h 50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909" h="50417">
                    <a:moveTo>
                      <a:pt x="276287" y="83"/>
                    </a:moveTo>
                    <a:cubicBezTo>
                      <a:pt x="356507" y="83"/>
                      <a:pt x="436728" y="83"/>
                      <a:pt x="516948" y="83"/>
                    </a:cubicBezTo>
                    <a:cubicBezTo>
                      <a:pt x="520610" y="83"/>
                      <a:pt x="524604" y="-250"/>
                      <a:pt x="528266" y="416"/>
                    </a:cubicBezTo>
                    <a:cubicBezTo>
                      <a:pt x="541247" y="1747"/>
                      <a:pt x="550567" y="12064"/>
                      <a:pt x="550900" y="24709"/>
                    </a:cubicBezTo>
                    <a:cubicBezTo>
                      <a:pt x="551233" y="37355"/>
                      <a:pt x="542246" y="48005"/>
                      <a:pt x="529264" y="50001"/>
                    </a:cubicBezTo>
                    <a:cubicBezTo>
                      <a:pt x="525270" y="50667"/>
                      <a:pt x="520942" y="50334"/>
                      <a:pt x="516615" y="50334"/>
                    </a:cubicBezTo>
                    <a:cubicBezTo>
                      <a:pt x="355841" y="50334"/>
                      <a:pt x="194735" y="50334"/>
                      <a:pt x="33961" y="50334"/>
                    </a:cubicBezTo>
                    <a:cubicBezTo>
                      <a:pt x="29634" y="50334"/>
                      <a:pt x="25640" y="50667"/>
                      <a:pt x="21312" y="50001"/>
                    </a:cubicBezTo>
                    <a:cubicBezTo>
                      <a:pt x="8663" y="48005"/>
                      <a:pt x="-324" y="37023"/>
                      <a:pt x="9" y="24709"/>
                    </a:cubicBezTo>
                    <a:cubicBezTo>
                      <a:pt x="342" y="12064"/>
                      <a:pt x="9995" y="1747"/>
                      <a:pt x="22644" y="416"/>
                    </a:cubicBezTo>
                    <a:cubicBezTo>
                      <a:pt x="26305" y="83"/>
                      <a:pt x="30300" y="83"/>
                      <a:pt x="33961" y="83"/>
                    </a:cubicBezTo>
                    <a:cubicBezTo>
                      <a:pt x="114847" y="83"/>
                      <a:pt x="195401" y="83"/>
                      <a:pt x="276287" y="83"/>
                    </a:cubicBezTo>
                    <a:close/>
                  </a:path>
                </a:pathLst>
              </a:custGeom>
              <a:grpFill/>
              <a:ln w="3314"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64B48032-21DC-FC10-9AEF-DDC84BE2FDE1}"/>
                  </a:ext>
                </a:extLst>
              </p:cNvPr>
              <p:cNvSpPr/>
              <p:nvPr/>
            </p:nvSpPr>
            <p:spPr>
              <a:xfrm>
                <a:off x="4755273" y="1024199"/>
                <a:ext cx="433874" cy="50334"/>
              </a:xfrm>
              <a:custGeom>
                <a:avLst/>
                <a:gdLst>
                  <a:gd name="connsiteX0" fmla="*/ 216703 w 433874"/>
                  <a:gd name="connsiteY0" fmla="*/ 0 h 50334"/>
                  <a:gd name="connsiteX1" fmla="*/ 404771 w 433874"/>
                  <a:gd name="connsiteY1" fmla="*/ 0 h 50334"/>
                  <a:gd name="connsiteX2" fmla="*/ 432399 w 433874"/>
                  <a:gd name="connsiteY2" fmla="*/ 17305 h 50334"/>
                  <a:gd name="connsiteX3" fmla="*/ 412427 w 433874"/>
                  <a:gd name="connsiteY3" fmla="*/ 49918 h 50334"/>
                  <a:gd name="connsiteX4" fmla="*/ 398780 w 433874"/>
                  <a:gd name="connsiteY4" fmla="*/ 50251 h 50334"/>
                  <a:gd name="connsiteX5" fmla="*/ 35291 w 433874"/>
                  <a:gd name="connsiteY5" fmla="*/ 50251 h 50334"/>
                  <a:gd name="connsiteX6" fmla="*/ 25305 w 433874"/>
                  <a:gd name="connsiteY6" fmla="*/ 50251 h 50334"/>
                  <a:gd name="connsiteX7" fmla="*/ 8 w 433874"/>
                  <a:gd name="connsiteY7" fmla="*/ 24626 h 50334"/>
                  <a:gd name="connsiteX8" fmla="*/ 25305 w 433874"/>
                  <a:gd name="connsiteY8" fmla="*/ 333 h 50334"/>
                  <a:gd name="connsiteX9" fmla="*/ 86885 w 433874"/>
                  <a:gd name="connsiteY9" fmla="*/ 333 h 50334"/>
                  <a:gd name="connsiteX10" fmla="*/ 216703 w 433874"/>
                  <a:gd name="connsiteY10" fmla="*/ 0 h 5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874" h="50334">
                    <a:moveTo>
                      <a:pt x="216703" y="0"/>
                    </a:moveTo>
                    <a:cubicBezTo>
                      <a:pt x="279281" y="0"/>
                      <a:pt x="342193" y="0"/>
                      <a:pt x="404771" y="0"/>
                    </a:cubicBezTo>
                    <a:cubicBezTo>
                      <a:pt x="417753" y="0"/>
                      <a:pt x="427739" y="4659"/>
                      <a:pt x="432399" y="17305"/>
                    </a:cubicBezTo>
                    <a:cubicBezTo>
                      <a:pt x="437725" y="31615"/>
                      <a:pt x="428072" y="47589"/>
                      <a:pt x="412427" y="49918"/>
                    </a:cubicBezTo>
                    <a:cubicBezTo>
                      <a:pt x="407767" y="50584"/>
                      <a:pt x="403107" y="50251"/>
                      <a:pt x="398780" y="50251"/>
                    </a:cubicBezTo>
                    <a:cubicBezTo>
                      <a:pt x="277617" y="50251"/>
                      <a:pt x="156454" y="50251"/>
                      <a:pt x="35291" y="50251"/>
                    </a:cubicBezTo>
                    <a:cubicBezTo>
                      <a:pt x="31963" y="50251"/>
                      <a:pt x="28634" y="50251"/>
                      <a:pt x="25305" y="50251"/>
                    </a:cubicBezTo>
                    <a:cubicBezTo>
                      <a:pt x="10326" y="49253"/>
                      <a:pt x="-325" y="38603"/>
                      <a:pt x="8" y="24626"/>
                    </a:cubicBezTo>
                    <a:cubicBezTo>
                      <a:pt x="340" y="10982"/>
                      <a:pt x="10659" y="666"/>
                      <a:pt x="25305" y="333"/>
                    </a:cubicBezTo>
                    <a:cubicBezTo>
                      <a:pt x="45610" y="0"/>
                      <a:pt x="66248" y="333"/>
                      <a:pt x="86885" y="333"/>
                    </a:cubicBezTo>
                    <a:cubicBezTo>
                      <a:pt x="129825" y="0"/>
                      <a:pt x="173430" y="0"/>
                      <a:pt x="216703" y="0"/>
                    </a:cubicBezTo>
                    <a:close/>
                  </a:path>
                </a:pathLst>
              </a:custGeom>
              <a:grpFill/>
              <a:ln w="3314"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EC19846C-71AD-5172-B46C-9419ACB8161F}"/>
                  </a:ext>
                </a:extLst>
              </p:cNvPr>
              <p:cNvSpPr/>
              <p:nvPr/>
            </p:nvSpPr>
            <p:spPr>
              <a:xfrm>
                <a:off x="4944169" y="743076"/>
                <a:ext cx="397649" cy="50167"/>
              </a:xfrm>
              <a:custGeom>
                <a:avLst/>
                <a:gdLst>
                  <a:gd name="connsiteX0" fmla="*/ 198899 w 397649"/>
                  <a:gd name="connsiteY0" fmla="*/ 50168 h 50167"/>
                  <a:gd name="connsiteX1" fmla="*/ 29471 w 397649"/>
                  <a:gd name="connsiteY1" fmla="*/ 50168 h 50167"/>
                  <a:gd name="connsiteX2" fmla="*/ 2509 w 397649"/>
                  <a:gd name="connsiteY2" fmla="*/ 35525 h 50167"/>
                  <a:gd name="connsiteX3" fmla="*/ 23812 w 397649"/>
                  <a:gd name="connsiteY3" fmla="*/ 250 h 50167"/>
                  <a:gd name="connsiteX4" fmla="*/ 373986 w 397649"/>
                  <a:gd name="connsiteY4" fmla="*/ 250 h 50167"/>
                  <a:gd name="connsiteX5" fmla="*/ 397619 w 397649"/>
                  <a:gd name="connsiteY5" fmla="*/ 25874 h 50167"/>
                  <a:gd name="connsiteX6" fmla="*/ 371989 w 397649"/>
                  <a:gd name="connsiteY6" fmla="*/ 49835 h 50167"/>
                  <a:gd name="connsiteX7" fmla="*/ 281782 w 397649"/>
                  <a:gd name="connsiteY7" fmla="*/ 49835 h 50167"/>
                  <a:gd name="connsiteX8" fmla="*/ 198899 w 397649"/>
                  <a:gd name="connsiteY8" fmla="*/ 50168 h 5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49" h="50167">
                    <a:moveTo>
                      <a:pt x="198899" y="50168"/>
                    </a:moveTo>
                    <a:cubicBezTo>
                      <a:pt x="142312" y="50168"/>
                      <a:pt x="86058" y="50168"/>
                      <a:pt x="29471" y="50168"/>
                    </a:cubicBezTo>
                    <a:cubicBezTo>
                      <a:pt x="17488" y="50168"/>
                      <a:pt x="7835" y="46840"/>
                      <a:pt x="2509" y="35525"/>
                    </a:cubicBezTo>
                    <a:cubicBezTo>
                      <a:pt x="-5147" y="19551"/>
                      <a:pt x="5504" y="250"/>
                      <a:pt x="23812" y="250"/>
                    </a:cubicBezTo>
                    <a:cubicBezTo>
                      <a:pt x="140648" y="-83"/>
                      <a:pt x="257150" y="-83"/>
                      <a:pt x="373986" y="250"/>
                    </a:cubicBezTo>
                    <a:cubicBezTo>
                      <a:pt x="387966" y="250"/>
                      <a:pt x="398285" y="12563"/>
                      <a:pt x="397619" y="25874"/>
                    </a:cubicBezTo>
                    <a:cubicBezTo>
                      <a:pt x="396954" y="39186"/>
                      <a:pt x="386635" y="49502"/>
                      <a:pt x="371989" y="49835"/>
                    </a:cubicBezTo>
                    <a:cubicBezTo>
                      <a:pt x="342031" y="50168"/>
                      <a:pt x="311740" y="49835"/>
                      <a:pt x="281782" y="49835"/>
                    </a:cubicBezTo>
                    <a:cubicBezTo>
                      <a:pt x="254155" y="50168"/>
                      <a:pt x="226527" y="50168"/>
                      <a:pt x="198899" y="50168"/>
                    </a:cubicBezTo>
                    <a:close/>
                  </a:path>
                </a:pathLst>
              </a:custGeom>
              <a:grpFill/>
              <a:ln w="3314"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EDC2F569-C511-3755-0E23-CF319618A520}"/>
                  </a:ext>
                </a:extLst>
              </p:cNvPr>
              <p:cNvSpPr/>
              <p:nvPr/>
            </p:nvSpPr>
            <p:spPr>
              <a:xfrm>
                <a:off x="4754941" y="1305405"/>
                <a:ext cx="239031" cy="49918"/>
              </a:xfrm>
              <a:custGeom>
                <a:avLst/>
                <a:gdLst>
                  <a:gd name="connsiteX0" fmla="*/ 119173 w 239031"/>
                  <a:gd name="connsiteY0" fmla="*/ 49918 h 49918"/>
                  <a:gd name="connsiteX1" fmla="*/ 28966 w 239031"/>
                  <a:gd name="connsiteY1" fmla="*/ 49918 h 49918"/>
                  <a:gd name="connsiteX2" fmla="*/ 7 w 239031"/>
                  <a:gd name="connsiteY2" fmla="*/ 24294 h 49918"/>
                  <a:gd name="connsiteX3" fmla="*/ 28966 w 239031"/>
                  <a:gd name="connsiteY3" fmla="*/ 0 h 49918"/>
                  <a:gd name="connsiteX4" fmla="*/ 210378 w 239031"/>
                  <a:gd name="connsiteY4" fmla="*/ 0 h 49918"/>
                  <a:gd name="connsiteX5" fmla="*/ 239004 w 239031"/>
                  <a:gd name="connsiteY5" fmla="*/ 25625 h 49918"/>
                  <a:gd name="connsiteX6" fmla="*/ 210378 w 239031"/>
                  <a:gd name="connsiteY6" fmla="*/ 49918 h 49918"/>
                  <a:gd name="connsiteX7" fmla="*/ 119173 w 239031"/>
                  <a:gd name="connsiteY7" fmla="*/ 49918 h 4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31" h="49918">
                    <a:moveTo>
                      <a:pt x="119173" y="49918"/>
                    </a:moveTo>
                    <a:cubicBezTo>
                      <a:pt x="89215" y="49918"/>
                      <a:pt x="58924" y="49918"/>
                      <a:pt x="28966" y="49918"/>
                    </a:cubicBezTo>
                    <a:cubicBezTo>
                      <a:pt x="10992" y="49918"/>
                      <a:pt x="-326" y="39602"/>
                      <a:pt x="7" y="24294"/>
                    </a:cubicBezTo>
                    <a:cubicBezTo>
                      <a:pt x="340" y="9318"/>
                      <a:pt x="11325" y="0"/>
                      <a:pt x="28966" y="0"/>
                    </a:cubicBezTo>
                    <a:cubicBezTo>
                      <a:pt x="89548" y="0"/>
                      <a:pt x="150129" y="0"/>
                      <a:pt x="210378" y="0"/>
                    </a:cubicBezTo>
                    <a:cubicBezTo>
                      <a:pt x="228352" y="0"/>
                      <a:pt x="239670" y="9984"/>
                      <a:pt x="239004" y="25625"/>
                    </a:cubicBezTo>
                    <a:cubicBezTo>
                      <a:pt x="238671" y="40600"/>
                      <a:pt x="228020" y="49918"/>
                      <a:pt x="210378" y="49918"/>
                    </a:cubicBezTo>
                    <a:cubicBezTo>
                      <a:pt x="180087" y="49918"/>
                      <a:pt x="149464" y="49918"/>
                      <a:pt x="119173" y="49918"/>
                    </a:cubicBezTo>
                    <a:close/>
                  </a:path>
                </a:pathLst>
              </a:custGeom>
              <a:grpFill/>
              <a:ln w="3314"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EE48E991-056D-7F0E-DF63-2F8128DA2929}"/>
                  </a:ext>
                </a:extLst>
              </p:cNvPr>
              <p:cNvSpPr/>
              <p:nvPr/>
            </p:nvSpPr>
            <p:spPr>
              <a:xfrm>
                <a:off x="5256242" y="1023949"/>
                <a:ext cx="90872" cy="50315"/>
              </a:xfrm>
              <a:custGeom>
                <a:avLst/>
                <a:gdLst>
                  <a:gd name="connsiteX0" fmla="*/ 45270 w 90872"/>
                  <a:gd name="connsiteY0" fmla="*/ 50168 h 50315"/>
                  <a:gd name="connsiteX1" fmla="*/ 25298 w 90872"/>
                  <a:gd name="connsiteY1" fmla="*/ 50168 h 50315"/>
                  <a:gd name="connsiteX2" fmla="*/ 0 w 90872"/>
                  <a:gd name="connsiteY2" fmla="*/ 24876 h 50315"/>
                  <a:gd name="connsiteX3" fmla="*/ 24632 w 90872"/>
                  <a:gd name="connsiteY3" fmla="*/ 250 h 50315"/>
                  <a:gd name="connsiteX4" fmla="*/ 65907 w 90872"/>
                  <a:gd name="connsiteY4" fmla="*/ 250 h 50315"/>
                  <a:gd name="connsiteX5" fmla="*/ 90872 w 90872"/>
                  <a:gd name="connsiteY5" fmla="*/ 24876 h 50315"/>
                  <a:gd name="connsiteX6" fmla="*/ 66573 w 90872"/>
                  <a:gd name="connsiteY6" fmla="*/ 50168 h 50315"/>
                  <a:gd name="connsiteX7" fmla="*/ 45270 w 90872"/>
                  <a:gd name="connsiteY7" fmla="*/ 50168 h 50315"/>
                  <a:gd name="connsiteX8" fmla="*/ 45270 w 90872"/>
                  <a:gd name="connsiteY8" fmla="*/ 50168 h 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72" h="50315">
                    <a:moveTo>
                      <a:pt x="45270" y="50168"/>
                    </a:moveTo>
                    <a:cubicBezTo>
                      <a:pt x="38612" y="50168"/>
                      <a:pt x="31955" y="50501"/>
                      <a:pt x="25298" y="50168"/>
                    </a:cubicBezTo>
                    <a:cubicBezTo>
                      <a:pt x="9986" y="49502"/>
                      <a:pt x="0" y="39186"/>
                      <a:pt x="0" y="24876"/>
                    </a:cubicBezTo>
                    <a:cubicBezTo>
                      <a:pt x="333" y="10899"/>
                      <a:pt x="9986" y="915"/>
                      <a:pt x="24632" y="250"/>
                    </a:cubicBezTo>
                    <a:cubicBezTo>
                      <a:pt x="38279" y="-83"/>
                      <a:pt x="52260" y="-83"/>
                      <a:pt x="65907" y="250"/>
                    </a:cubicBezTo>
                    <a:cubicBezTo>
                      <a:pt x="80220" y="915"/>
                      <a:pt x="90539" y="11564"/>
                      <a:pt x="90872" y="24876"/>
                    </a:cubicBezTo>
                    <a:cubicBezTo>
                      <a:pt x="90872" y="38187"/>
                      <a:pt x="80553" y="49169"/>
                      <a:pt x="66573" y="50168"/>
                    </a:cubicBezTo>
                    <a:cubicBezTo>
                      <a:pt x="59250" y="50501"/>
                      <a:pt x="52260" y="50168"/>
                      <a:pt x="45270" y="50168"/>
                    </a:cubicBezTo>
                    <a:cubicBezTo>
                      <a:pt x="45270" y="50168"/>
                      <a:pt x="45270" y="50168"/>
                      <a:pt x="45270" y="50168"/>
                    </a:cubicBezTo>
                    <a:close/>
                  </a:path>
                </a:pathLst>
              </a:custGeom>
              <a:grpFill/>
              <a:ln w="3314" cap="flat">
                <a:noFill/>
                <a:prstDash val="solid"/>
                <a:miter/>
              </a:ln>
            </p:spPr>
            <p:txBody>
              <a:bodyPr rtlCol="0" anchor="ctr"/>
              <a:lstStyle/>
              <a:p>
                <a:pPr algn="l" rtl="0"/>
                <a:endParaRPr lang="en-US"/>
              </a:p>
            </p:txBody>
          </p:sp>
        </p:grpSp>
      </p:grpSp>
      <p:sp>
        <p:nvSpPr>
          <p:cNvPr id="23" name="Text Placeholder 13">
            <a:extLst>
              <a:ext uri="{FF2B5EF4-FFF2-40B4-BE49-F238E27FC236}">
                <a16:creationId xmlns:a16="http://schemas.microsoft.com/office/drawing/2014/main" id="{47E024EC-BCDA-DBA9-6931-B1BA5FF8DBEA}"/>
              </a:ext>
            </a:extLst>
          </p:cNvPr>
          <p:cNvSpPr txBox="1">
            <a:spLocks/>
          </p:cNvSpPr>
          <p:nvPr/>
        </p:nvSpPr>
        <p:spPr>
          <a:xfrm>
            <a:off x="574360" y="2322786"/>
            <a:ext cx="2938047" cy="34288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14288" algn="l" rtl="0"/>
            <a:r>
              <a:rPr lang="en-IE" b="1" dirty="0">
                <a:solidFill>
                  <a:schemeClr val="bg1"/>
                </a:solidFill>
              </a:rPr>
              <a:t>Barrierer for læring</a:t>
            </a:r>
            <a:r>
              <a:rPr lang="en-IE" dirty="0">
                <a:solidFill>
                  <a:schemeClr val="bg1"/>
                </a:solidFill>
              </a:rPr>
              <a:t>kan være fysiske, mentale, følelsesmæssige, kulturelle eller sociale elementer, der forhindrer en elev i at nå deres læringsmål. Barrierer omfatter:</a:t>
            </a:r>
          </a:p>
        </p:txBody>
      </p:sp>
      <p:sp>
        <p:nvSpPr>
          <p:cNvPr id="24" name="Text Placeholder 16">
            <a:extLst>
              <a:ext uri="{FF2B5EF4-FFF2-40B4-BE49-F238E27FC236}">
                <a16:creationId xmlns:a16="http://schemas.microsoft.com/office/drawing/2014/main" id="{FADAD272-2A62-74B0-E65A-1E3C3432A0EF}"/>
              </a:ext>
            </a:extLst>
          </p:cNvPr>
          <p:cNvSpPr>
            <a:spLocks noGrp="1"/>
          </p:cNvSpPr>
          <p:nvPr>
            <p:ph type="body" sz="quarter" idx="16"/>
          </p:nvPr>
        </p:nvSpPr>
        <p:spPr>
          <a:xfrm>
            <a:off x="574360" y="387666"/>
            <a:ext cx="3411012" cy="803654"/>
          </a:xfrm>
        </p:spPr>
        <p:txBody>
          <a:bodyPr/>
          <a:lstStyle/>
          <a:p>
            <a:pPr algn="l" rtl="0">
              <a:lnSpc>
                <a:spcPts val="3720"/>
              </a:lnSpc>
              <a:spcBef>
                <a:spcPts val="0"/>
              </a:spcBef>
            </a:pPr>
            <a:r>
              <a:rPr lang="en-US" dirty="0">
                <a:solidFill>
                  <a:schemeClr val="bg1"/>
                </a:solidFill>
              </a:rPr>
              <a:t>4.1 Barrierer for læring</a:t>
            </a:r>
          </a:p>
          <a:p>
            <a:pPr algn="l" rtl="0">
              <a:lnSpc>
                <a:spcPts val="3720"/>
              </a:lnSpc>
              <a:spcBef>
                <a:spcPts val="0"/>
              </a:spcBef>
            </a:pPr>
            <a:endParaRPr lang="en-US" dirty="0"/>
          </a:p>
        </p:txBody>
      </p:sp>
    </p:spTree>
    <p:extLst>
      <p:ext uri="{BB962C8B-B14F-4D97-AF65-F5344CB8AC3E}">
        <p14:creationId xmlns:p14="http://schemas.microsoft.com/office/powerpoint/2010/main" val="4162067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F410E7-A964-D044-9D34-2B240160C103}"/>
              </a:ext>
            </a:extLst>
          </p:cNvPr>
          <p:cNvSpPr>
            <a:spLocks noGrp="1"/>
          </p:cNvSpPr>
          <p:nvPr>
            <p:ph type="body" sz="quarter" idx="18"/>
          </p:nvPr>
        </p:nvSpPr>
        <p:spPr>
          <a:xfrm>
            <a:off x="761880" y="1676177"/>
            <a:ext cx="5488796" cy="4137769"/>
          </a:xfrm>
        </p:spPr>
        <p:txBody>
          <a:bodyPr/>
          <a:lstStyle/>
          <a:p>
            <a:pPr marL="12700" indent="-12700" algn="l" rtl="0"/>
            <a:r>
              <a:rPr lang="en-US" dirty="0"/>
              <a:t>Velkommen! Formålet med denne NATURE Trainers Guide er at udvikle underviseres færdigheder til effektivt at træne voksne, fra en underprivilegeret migrant- og/eller flygtningestatus, og som støder på social eller professionel udstødelse, i udviklingen af ​​"inklusivt bæredygtigt urbant landbrug"-projekter til understøtte sociale og miljømæssige forandringer i bymiljøet.</a:t>
            </a:r>
          </a:p>
          <a:p>
            <a:pPr marL="12700" indent="-12700" algn="l" rtl="0"/>
            <a:endParaRPr lang="en-US" dirty="0"/>
          </a:p>
          <a:p>
            <a:pPr marL="12700" indent="-12700" algn="l" rtl="0"/>
            <a:endParaRPr lang="en-US" dirty="0"/>
          </a:p>
        </p:txBody>
      </p:sp>
      <p:sp>
        <p:nvSpPr>
          <p:cNvPr id="5" name="Text Placeholder 4">
            <a:extLst>
              <a:ext uri="{FF2B5EF4-FFF2-40B4-BE49-F238E27FC236}">
                <a16:creationId xmlns:a16="http://schemas.microsoft.com/office/drawing/2014/main" id="{A771A6C9-E269-C442-8C5C-3C47FA5A2BA7}"/>
              </a:ext>
            </a:extLst>
          </p:cNvPr>
          <p:cNvSpPr>
            <a:spLocks noGrp="1"/>
          </p:cNvSpPr>
          <p:nvPr>
            <p:ph type="body" sz="quarter" idx="16"/>
          </p:nvPr>
        </p:nvSpPr>
        <p:spPr/>
        <p:txBody>
          <a:bodyPr/>
          <a:lstStyle/>
          <a:p>
            <a:pPr algn="l" rtl="0"/>
            <a:r>
              <a:rPr lang="en-US" b="1" dirty="0"/>
              <a:t>1.1 Indledning</a:t>
            </a:r>
          </a:p>
          <a:p>
            <a:pPr algn="l" rtl="0"/>
            <a:endParaRPr lang="en-US" dirty="0"/>
          </a:p>
        </p:txBody>
      </p:sp>
      <p:pic>
        <p:nvPicPr>
          <p:cNvPr id="8" name="Picture Placeholder 7">
            <a:extLst>
              <a:ext uri="{FF2B5EF4-FFF2-40B4-BE49-F238E27FC236}">
                <a16:creationId xmlns:a16="http://schemas.microsoft.com/office/drawing/2014/main" id="{9DF15DF4-C987-A4F3-3D49-0C18702140A2}"/>
              </a:ext>
            </a:extLst>
          </p:cNvPr>
          <p:cNvPicPr>
            <a:picLocks noGrp="1" noChangeAspect="1"/>
          </p:cNvPicPr>
          <p:nvPr>
            <p:ph type="pic" sz="quarter" idx="42"/>
          </p:nvPr>
        </p:nvPicPr>
        <p:blipFill>
          <a:blip r:embed="rId2" cstate="email">
            <a:extLst>
              <a:ext uri="{28A0092B-C50C-407E-A947-70E740481C1C}">
                <a14:useLocalDpi xmlns:a14="http://schemas.microsoft.com/office/drawing/2010/main"/>
              </a:ext>
            </a:extLst>
          </a:blip>
          <a:srcRect l="9682" r="9682"/>
          <a:stretch>
            <a:fillRect/>
          </a:stretch>
        </p:blipFill>
        <p:spPr/>
      </p:pic>
    </p:spTree>
    <p:extLst>
      <p:ext uri="{BB962C8B-B14F-4D97-AF65-F5344CB8AC3E}">
        <p14:creationId xmlns:p14="http://schemas.microsoft.com/office/powerpoint/2010/main" val="1963509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346200" indent="-1346200" algn="l" rtl="0"/>
            <a:r>
              <a:rPr lang="en-IE" sz="1800" b="1" dirty="0"/>
              <a:t>Dyrke motion:</a:t>
            </a:r>
            <a:r>
              <a:rPr lang="en-IE" sz="1800" dirty="0"/>
              <a:t>Til dit træningskursus skal du skrive en liste over hindringer for læring, som dine praktikanter kan have</a:t>
            </a:r>
          </a:p>
          <a:p>
            <a:pPr marL="1346200" indent="-1346200" algn="l" rtl="0"/>
            <a:r>
              <a:rPr lang="en-IE" sz="1800" b="1" dirty="0"/>
              <a:t>Websites:</a:t>
            </a:r>
            <a:r>
              <a:rPr lang="en-IE" sz="1800" dirty="0"/>
              <a:t>9 Barrierer for læring</a:t>
            </a:r>
            <a:r>
              <a:rPr lang="en-IE" sz="1800" dirty="0">
                <a:hlinkClick r:id="rId2"/>
              </a:rPr>
              <a:t>https://whatfix.com/blog/barriers-to-learning/</a:t>
            </a:r>
            <a:r>
              <a:rPr lang="en-IE" sz="1800" dirty="0"/>
              <a:t> </a:t>
            </a:r>
          </a:p>
          <a:p>
            <a:pPr marL="1346200" indent="-1346200" algn="l" rtl="0"/>
            <a:r>
              <a:rPr lang="en-IE" sz="1800" dirty="0"/>
              <a:t>Barrierer for læring https://learningandwork.org.uk/what-we-do/lifelong-learning/adult-participation-in-learning-survey/barriers-to-learning/</a:t>
            </a:r>
          </a:p>
          <a:p>
            <a:pPr marL="1346200" indent="-1346200" algn="l" rtl="0"/>
            <a:r>
              <a:rPr lang="en-IE" sz="1800" b="1" dirty="0"/>
              <a:t>Youtube:</a:t>
            </a:r>
            <a:r>
              <a:rPr lang="en-IE" sz="1800" dirty="0"/>
              <a:t>Adult Learner Barriers</a:t>
            </a:r>
            <a:r>
              <a:rPr lang="en-IE" sz="1800" dirty="0">
                <a:hlinkClick r:id="rId3"/>
              </a:rPr>
              <a:t>https://www.youtube.com/watch?v=HpimdmIXKms</a:t>
            </a:r>
            <a:r>
              <a:rPr lang="en-IE" sz="1800" dirty="0"/>
              <a:t> </a:t>
            </a:r>
          </a:p>
          <a:p>
            <a:pPr marL="1346200" indent="-1346200" algn="l" rtl="0"/>
            <a:r>
              <a:rPr lang="en-IE" sz="1800" b="1" dirty="0"/>
              <a:t>Offentliggørelse:</a:t>
            </a:r>
            <a:r>
              <a:rPr lang="en-IE" sz="1800" dirty="0"/>
              <a:t>Gurung, A.,</a:t>
            </a:r>
            <a:r>
              <a:rPr lang="en-IE" sz="1800" dirty="0" err="1"/>
              <a:t>Subedi</a:t>
            </a:r>
            <a:r>
              <a:rPr lang="en-IE" sz="1800" dirty="0"/>
              <a:t>, P., Zhang, M., Li, C., Kelly, T., Kim, C. og Yun, K., 2020. Kulturelt passende orientering øger effektiviteten af ​​mental sundhed førstehjælpstræning for bhutanske flygtninge: Resultater fra en multi-state program evaluering. Journal of Immigrant and Minority Health, 22, pp.957-964.</a:t>
            </a:r>
          </a:p>
          <a:p>
            <a:pPr marL="1346200" indent="-1346200" algn="l" rtl="0"/>
            <a:r>
              <a:rPr lang="en-IE" sz="1800" b="1" dirty="0"/>
              <a:t> </a:t>
            </a:r>
            <a:r>
              <a:rPr lang="en-IE" sz="1800" dirty="0"/>
              <a:t>Moe, JA 1997. Voksne elever: motivationer, barrierer og fastholdelse. Kandidatforskningsartikler. 1201.</a:t>
            </a:r>
            <a:r>
              <a:rPr lang="en-IE" sz="1800" dirty="0">
                <a:solidFill>
                  <a:srgbClr val="87AF3F"/>
                </a:solidFill>
                <a:hlinkClick r:id="rId4">
                  <a:extLst>
                    <a:ext uri="{A12FA001-AC4F-418D-AE19-62706E023703}">
                      <ahyp:hlinkClr xmlns:ahyp="http://schemas.microsoft.com/office/drawing/2018/hyperlinkcolor" val="tx"/>
                    </a:ext>
                  </a:extLst>
                </a:hlinkClick>
              </a:rPr>
              <a:t>https://scholarworks.uni.edu/grp/1201</a:t>
            </a:r>
            <a:endParaRPr lang="en-IE" sz="1800" dirty="0">
              <a:solidFill>
                <a:srgbClr val="87AF3F"/>
              </a:solidFill>
            </a:endParaRPr>
          </a:p>
          <a:p>
            <a:pPr marL="1346200" indent="-1346200" algn="l" rtl="0"/>
            <a:endParaRPr lang="en-IE" sz="1800" dirty="0"/>
          </a:p>
          <a:p>
            <a:pPr marL="1346200" indent="-1346200" algn="l" rtl="0"/>
            <a:endParaRPr lang="en-IE" sz="1800" dirty="0"/>
          </a:p>
          <a:p>
            <a:pPr marL="1346200" indent="-1346200" algn="l" rtl="0">
              <a:lnSpc>
                <a:spcPct val="100000"/>
              </a:lnSpc>
              <a:spcBef>
                <a:spcPts val="400"/>
              </a:spcBef>
              <a:buClr>
                <a:srgbClr val="E8A116"/>
              </a:buClr>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688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9"/>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lvl="0" indent="0" algn="l" rtl="0">
              <a:spcBef>
                <a:spcPts val="0"/>
              </a:spcBef>
            </a:pPr>
            <a:r>
              <a:rPr lang="en-US" dirty="0"/>
              <a:t>Jeg er anderledes, ikke dum</a:t>
            </a:r>
            <a:endParaRPr dirty="0"/>
          </a:p>
        </p:txBody>
      </p:sp>
      <p:sp>
        <p:nvSpPr>
          <p:cNvPr id="498" name="Google Shape;498;p9"/>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lvl="0" algn="ctr" rtl="0">
              <a:buClr>
                <a:srgbClr val="F1983D"/>
              </a:buClr>
              <a:buSzPts val="2200"/>
            </a:pPr>
            <a:r>
              <a:rPr lang="en-US" sz="2200" b="1" dirty="0">
                <a:solidFill>
                  <a:srgbClr val="F1983D"/>
                </a:solidFill>
                <a:ea typeface="Calibri"/>
                <a:cs typeface="Calibri"/>
                <a:sym typeface="Calibri"/>
              </a:rPr>
              <a:t>Neil Fleming</a:t>
            </a:r>
            <a:endParaRPr dirty="0"/>
          </a:p>
        </p:txBody>
      </p:sp>
      <p:pic>
        <p:nvPicPr>
          <p:cNvPr id="499" name="Google Shape;499;p9"/>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l="12863" r="12863"/>
          <a:stretch/>
        </p:blipFill>
        <p:spPr>
          <a:xfrm>
            <a:off x="6096000" y="1404749"/>
            <a:ext cx="5239644" cy="4704418"/>
          </a:xfrm>
          <a:prstGeom prst="rect">
            <a:avLst/>
          </a:prstGeom>
          <a:solidFill>
            <a:srgbClr val="D8D8D8"/>
          </a:solidFill>
          <a:ln>
            <a:noFill/>
          </a:ln>
        </p:spPr>
      </p:pic>
      <p:grpSp>
        <p:nvGrpSpPr>
          <p:cNvPr id="500" name="Google Shape;500;p9"/>
          <p:cNvGrpSpPr/>
          <p:nvPr/>
        </p:nvGrpSpPr>
        <p:grpSpPr>
          <a:xfrm>
            <a:off x="5107779" y="748833"/>
            <a:ext cx="1487826" cy="1083162"/>
            <a:chOff x="3400450" y="986392"/>
            <a:chExt cx="1487826" cy="1083162"/>
          </a:xfrm>
        </p:grpSpPr>
        <p:sp>
          <p:nvSpPr>
            <p:cNvPr id="501" name="Google Shape;501;p9"/>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 name="Google Shape;502;p9"/>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 name="Text Placeholder 3">
            <a:extLst>
              <a:ext uri="{FF2B5EF4-FFF2-40B4-BE49-F238E27FC236}">
                <a16:creationId xmlns:a16="http://schemas.microsoft.com/office/drawing/2014/main" id="{9E0FD84C-0DB0-A747-9C28-9505FE9A7E00}"/>
              </a:ext>
            </a:extLst>
          </p:cNvPr>
          <p:cNvSpPr txBox="1">
            <a:spLocks/>
          </p:cNvSpPr>
          <p:nvPr/>
        </p:nvSpPr>
        <p:spPr>
          <a:xfrm>
            <a:off x="6362750" y="515431"/>
            <a:ext cx="7904098"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a:solidFill>
                  <a:srgbClr val="E8A116"/>
                </a:solidFill>
              </a:rPr>
              <a:t>4.2 Kommunikation &amp; læringsstile</a:t>
            </a:r>
          </a:p>
          <a:p>
            <a:pPr algn="l" rtl="0"/>
            <a:endParaRPr lang="en-US" b="1" dirty="0">
              <a:solidFill>
                <a:srgbClr val="E8A116"/>
              </a:solidFill>
            </a:endParaRPr>
          </a:p>
        </p:txBody>
      </p:sp>
    </p:spTree>
    <p:extLst>
      <p:ext uri="{BB962C8B-B14F-4D97-AF65-F5344CB8AC3E}">
        <p14:creationId xmlns:p14="http://schemas.microsoft.com/office/powerpoint/2010/main" val="2355783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04041" y="1686918"/>
            <a:ext cx="10932393" cy="4210890"/>
          </a:xfrm>
        </p:spPr>
        <p:txBody>
          <a:bodyPr numCol="2" spcCol="180000"/>
          <a:lstStyle/>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Hvordan lærer folk?</a:t>
            </a:r>
            <a:r>
              <a:rPr lang="en-IE" sz="2200" dirty="0">
                <a:solidFill>
                  <a:srgbClr val="454545"/>
                </a:solidFill>
              </a:rPr>
              <a:t>Bevidsthed om kommunikationsstile kan hjælpe undervisere med at forbedre læringsmiljøet.</a:t>
            </a:r>
          </a:p>
          <a:p>
            <a:pPr marL="342900" indent="-342900" algn="l" rtl="0">
              <a:lnSpc>
                <a:spcPts val="2440"/>
              </a:lnSpc>
              <a:spcBef>
                <a:spcPts val="0"/>
              </a:spcBef>
              <a:buClr>
                <a:srgbClr val="E8A116"/>
              </a:buClr>
              <a:buFont typeface="Arial" panose="020B0604020202020204" pitchFamily="34" charset="0"/>
              <a:buChar char="•"/>
            </a:pPr>
            <a:r>
              <a:rPr lang="en-IE" sz="2200" dirty="0">
                <a:solidFill>
                  <a:srgbClr val="454545"/>
                </a:solidFill>
              </a:rPr>
              <a:t>Læringsstilsteori indikerer, at mennesker har forskellige præferencer for behandling af information</a:t>
            </a:r>
            <a:r>
              <a:rPr lang="en-IE" sz="2200" b="1" dirty="0">
                <a:solidFill>
                  <a:srgbClr val="454545"/>
                </a:solidFill>
              </a:rPr>
              <a:t>: Visuelt, Auralt, Læsning/Skrivning,</a:t>
            </a:r>
            <a:r>
              <a:rPr lang="en-IE" sz="2200" b="1" dirty="0" err="1">
                <a:solidFill>
                  <a:srgbClr val="454545"/>
                </a:solidFill>
              </a:rPr>
              <a:t>Kinæstetisk</a:t>
            </a:r>
            <a:r>
              <a:rPr lang="en-IE" sz="2200" b="1" dirty="0">
                <a:solidFill>
                  <a:srgbClr val="454545"/>
                </a:solidFill>
              </a:rPr>
              <a:t>(VARK).</a:t>
            </a:r>
            <a:r>
              <a:rPr lang="en-IE" sz="2200" dirty="0">
                <a:solidFill>
                  <a:srgbClr val="454545"/>
                </a:solidFill>
              </a:rPr>
              <a:t>Typisk er de fleste mennesker multimodale, med præferencer for mere end én modal/sensorisk præference.</a:t>
            </a:r>
          </a:p>
          <a:p>
            <a:pPr marL="342900" indent="-342900" algn="l" rtl="0">
              <a:lnSpc>
                <a:spcPts val="2440"/>
              </a:lnSpc>
              <a:spcBef>
                <a:spcPts val="0"/>
              </a:spcBef>
              <a:buClr>
                <a:srgbClr val="E8A116"/>
              </a:buClr>
              <a:buFont typeface="Arial" panose="020B0604020202020204" pitchFamily="34" charset="0"/>
              <a:buChar char="•"/>
            </a:pPr>
            <a:endParaRPr lang="en-IE" sz="2200" dirty="0">
              <a:solidFill>
                <a:srgbClr val="454545"/>
              </a:solidFill>
            </a:endParaRP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Modale præferencer til at indtage eller forklare information (VARK-model)</a:t>
            </a:r>
            <a:r>
              <a:rPr lang="en-IE" sz="2200" dirty="0">
                <a:solidFill>
                  <a:srgbClr val="454545"/>
                </a:solidFill>
              </a:rPr>
              <a:t>:</a:t>
            </a:r>
          </a:p>
          <a:p>
            <a:pPr marL="342900" indent="-342900" algn="l" rtl="0">
              <a:lnSpc>
                <a:spcPts val="2440"/>
              </a:lnSpc>
              <a:spcBef>
                <a:spcPts val="0"/>
              </a:spcBef>
              <a:buClr>
                <a:srgbClr val="E8A116"/>
              </a:buClr>
              <a:buFont typeface="Arial" panose="020B0604020202020204" pitchFamily="34" charset="0"/>
              <a:buChar char="•"/>
            </a:pPr>
            <a:endParaRPr lang="en-IE" sz="2200" dirty="0">
              <a:solidFill>
                <a:srgbClr val="454545"/>
              </a:solidFill>
            </a:endParaRP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Visuelt/grafisk</a:t>
            </a:r>
            <a:r>
              <a:rPr lang="en-IE" sz="2200" dirty="0">
                <a:solidFill>
                  <a:srgbClr val="454545"/>
                </a:solidFill>
              </a:rPr>
              <a:t>: præference for grafiske og symbolske måder at præsentere information på, f.eks. foretrækker kort, diagrammer, logoer, mindmaps, diagrammer, grafer, flowdiagrammer, hierarkier</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Lyd/lyd</a:t>
            </a:r>
            <a:r>
              <a:rPr lang="en-IE" sz="2200" dirty="0">
                <a:solidFill>
                  <a:srgbClr val="454545"/>
                </a:solidFill>
              </a:rPr>
              <a:t>: præference for lytteinformation f.eks. "hørt eller talt" , foretrækker forelæsninger, øvelser, diskussionsgrupper, verbal feedback</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Læser/skribenter</a:t>
            </a:r>
            <a:r>
              <a:rPr lang="en-IE" sz="2200" dirty="0">
                <a:solidFill>
                  <a:srgbClr val="454545"/>
                </a:solidFill>
              </a:rPr>
              <a:t>: foretrækker information vist som ord/tekst, f.eks. traditionelle lærebøger, manualer, rapporter, ordbøger, uddelingskopier</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7904098" cy="803654"/>
          </a:xfrm>
        </p:spPr>
        <p:txBody>
          <a:bodyPr/>
          <a:lstStyle/>
          <a:p>
            <a:pPr algn="l" rtl="0"/>
            <a:r>
              <a:rPr lang="en-US" b="1" dirty="0">
                <a:solidFill>
                  <a:srgbClr val="E8A116"/>
                </a:solidFill>
              </a:rPr>
              <a:t>4.2 Kommunikation &amp; læringsstile</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flipH="1">
            <a:off x="392504" y="1409304"/>
            <a:ext cx="7110703" cy="0"/>
          </a:xfrm>
          <a:prstGeom prst="line">
            <a:avLst/>
          </a:prstGeom>
          <a:ln w="34925">
            <a:solidFill>
              <a:srgbClr val="296B5F"/>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4B32AA57-7519-34FB-623E-3766688BE2F6}"/>
              </a:ext>
            </a:extLst>
          </p:cNvPr>
          <p:cNvGrpSpPr/>
          <p:nvPr/>
        </p:nvGrpSpPr>
        <p:grpSpPr>
          <a:xfrm>
            <a:off x="10386086" y="605650"/>
            <a:ext cx="876713" cy="803654"/>
            <a:chOff x="5632524" y="3887743"/>
            <a:chExt cx="867188" cy="794922"/>
          </a:xfrm>
          <a:solidFill>
            <a:srgbClr val="296B5F"/>
          </a:solidFill>
        </p:grpSpPr>
        <p:sp>
          <p:nvSpPr>
            <p:cNvPr id="30" name="Freeform 29">
              <a:extLst>
                <a:ext uri="{FF2B5EF4-FFF2-40B4-BE49-F238E27FC236}">
                  <a16:creationId xmlns:a16="http://schemas.microsoft.com/office/drawing/2014/main" id="{5D46EEC6-31CD-3A90-8FBE-B0E6ABC17916}"/>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E8A116"/>
            </a:solidFill>
            <a:ln w="9028"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8C4CC458-A7C5-5BC0-AA7F-89B689987FA5}"/>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4EC40989-EA89-6267-F6B6-D03A173CCE47}"/>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33" name="Graphic 2">
              <a:extLst>
                <a:ext uri="{FF2B5EF4-FFF2-40B4-BE49-F238E27FC236}">
                  <a16:creationId xmlns:a16="http://schemas.microsoft.com/office/drawing/2014/main" id="{CCF0F3BB-405C-4E56-BBAD-96C386A424E6}"/>
                </a:ext>
              </a:extLst>
            </p:cNvPr>
            <p:cNvGrpSpPr/>
            <p:nvPr/>
          </p:nvGrpSpPr>
          <p:grpSpPr>
            <a:xfrm>
              <a:off x="5632524" y="3887743"/>
              <a:ext cx="867188" cy="794922"/>
              <a:chOff x="5632524" y="3887743"/>
              <a:chExt cx="867188" cy="794922"/>
            </a:xfrm>
            <a:grpFill/>
          </p:grpSpPr>
          <p:sp>
            <p:nvSpPr>
              <p:cNvPr id="34" name="Freeform 33">
                <a:extLst>
                  <a:ext uri="{FF2B5EF4-FFF2-40B4-BE49-F238E27FC236}">
                    <a16:creationId xmlns:a16="http://schemas.microsoft.com/office/drawing/2014/main" id="{47451F71-1CDB-95B9-9004-64DFAD8294D0}"/>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4AEF3ECA-BB88-0920-8E72-2A576E95FF82}"/>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5555D268-F723-38A4-88F2-6A436AA7A23E}"/>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621731BA-3EB4-EBEB-4F41-395A1AA851F0}"/>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3376CA42-78CF-1A27-0908-CAE00F7B8EA3}"/>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8B62CB95-A3AA-EBF0-CD12-E335ADAC6B6F}"/>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AE7AD308-655A-40D2-633A-7E8A13066770}"/>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656561E2-B246-6CF0-3D72-F65054BD9F0B}"/>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677E751-6FAC-E3C1-1EF9-3A2665FD6EA6}"/>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599605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04041" y="1686918"/>
            <a:ext cx="10932393" cy="2392713"/>
          </a:xfrm>
        </p:spPr>
        <p:txBody>
          <a:bodyPr numCol="2" spcCol="180000"/>
          <a:lstStyle/>
          <a:p>
            <a:pPr marL="342900" indent="-342900" algn="l" rtl="0">
              <a:lnSpc>
                <a:spcPts val="2440"/>
              </a:lnSpc>
              <a:spcBef>
                <a:spcPts val="0"/>
              </a:spcBef>
              <a:buClr>
                <a:srgbClr val="E8A116"/>
              </a:buClr>
              <a:buFont typeface="Arial" panose="020B0604020202020204" pitchFamily="34" charset="0"/>
              <a:buChar char="•"/>
            </a:pPr>
            <a:r>
              <a:rPr lang="en-IE" sz="2200" b="1" dirty="0" err="1">
                <a:solidFill>
                  <a:srgbClr val="454545"/>
                </a:solidFill>
              </a:rPr>
              <a:t>Kinæstetisk</a:t>
            </a:r>
            <a:r>
              <a:rPr lang="en-IE" sz="2200" dirty="0">
                <a:solidFill>
                  <a:srgbClr val="454545"/>
                </a:solidFill>
              </a:rPr>
              <a:t>: foretrækker at lære gennem alle deres sanser gennem deres egen taktile erfaring eller praksis</a:t>
            </a:r>
            <a:r>
              <a:rPr lang="en-IE" sz="2200" dirty="0" err="1">
                <a:solidFill>
                  <a:srgbClr val="454545"/>
                </a:solidFill>
              </a:rPr>
              <a:t>f.eks</a:t>
            </a:r>
            <a:r>
              <a:rPr lang="en-IE" sz="2200" dirty="0">
                <a:solidFill>
                  <a:srgbClr val="454545"/>
                </a:solidFill>
              </a:rPr>
              <a:t>eksempler, demonstration, simulering, casestudier.</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Flere modaliteter</a:t>
            </a:r>
            <a:r>
              <a:rPr lang="en-IE" sz="2200" dirty="0">
                <a:solidFill>
                  <a:srgbClr val="454545"/>
                </a:solidFill>
              </a:rPr>
              <a:t>skal bruges ved præsentation af information – dette kan hjælpe med at fastholde opmærksomheden og motivere kursisterne.</a:t>
            </a:r>
          </a:p>
          <a:p>
            <a:pPr marL="342900" indent="-342900" algn="l" rtl="0">
              <a:lnSpc>
                <a:spcPts val="2440"/>
              </a:lnSpc>
              <a:spcBef>
                <a:spcPts val="0"/>
              </a:spcBef>
              <a:buClr>
                <a:srgbClr val="E8A116"/>
              </a:buClr>
              <a:buFont typeface="Arial" panose="020B0604020202020204" pitchFamily="34" charset="0"/>
              <a:buChar char="•"/>
            </a:pPr>
            <a:r>
              <a:rPr lang="en-IE" sz="2200" dirty="0">
                <a:solidFill>
                  <a:srgbClr val="454545"/>
                </a:solidFill>
              </a:rPr>
              <a:t>Indarbejde</a:t>
            </a:r>
            <a:r>
              <a:rPr lang="en-IE" sz="2200" b="1" dirty="0">
                <a:solidFill>
                  <a:srgbClr val="454545"/>
                </a:solidFill>
              </a:rPr>
              <a:t>flere sensoriske</a:t>
            </a:r>
            <a:r>
              <a:rPr lang="en-IE" sz="2200" dirty="0">
                <a:solidFill>
                  <a:srgbClr val="454545"/>
                </a:solidFill>
              </a:rPr>
              <a:t>erfaringer med undervisningsmetoder og -praksis</a:t>
            </a:r>
          </a:p>
          <a:p>
            <a:pPr marL="342900" indent="-342900" algn="l" rtl="0">
              <a:lnSpc>
                <a:spcPts val="2440"/>
              </a:lnSpc>
              <a:spcBef>
                <a:spcPts val="0"/>
              </a:spcBef>
              <a:buClr>
                <a:srgbClr val="E8A116"/>
              </a:buClr>
              <a:buFont typeface="Arial" panose="020B0604020202020204" pitchFamily="34" charset="0"/>
              <a:buChar char="•"/>
            </a:pPr>
            <a:r>
              <a:rPr lang="en-IE" sz="2200" dirty="0">
                <a:solidFill>
                  <a:srgbClr val="454545"/>
                </a:solidFill>
              </a:rPr>
              <a:t>Metoderne skal være interaktive, elevcentrerede multimodale tilgange.</a:t>
            </a:r>
          </a:p>
          <a:p>
            <a:pPr marL="342900" indent="-342900" algn="l" rtl="0">
              <a:lnSpc>
                <a:spcPts val="2440"/>
              </a:lnSpc>
              <a:spcBef>
                <a:spcPts val="0"/>
              </a:spcBef>
              <a:buClr>
                <a:srgbClr val="E8A116"/>
              </a:buClr>
              <a:buFont typeface="Arial" panose="020B0604020202020204" pitchFamily="34" charset="0"/>
              <a:buChar char="•"/>
            </a:pPr>
            <a:r>
              <a:rPr lang="en-IE" sz="2200" dirty="0">
                <a:solidFill>
                  <a:srgbClr val="454545"/>
                </a:solidFill>
              </a:rPr>
              <a:t>Giv varieret og interessant indhold.</a:t>
            </a:r>
          </a:p>
          <a:p>
            <a:pPr marL="342900" indent="-342900" algn="l" rtl="0">
              <a:lnSpc>
                <a:spcPts val="2440"/>
              </a:lnSpc>
              <a:spcBef>
                <a:spcPts val="0"/>
              </a:spcBef>
              <a:buClr>
                <a:srgbClr val="E8A116"/>
              </a:buClr>
              <a:buFont typeface="Arial" panose="020B0604020202020204" pitchFamily="34" charset="0"/>
              <a:buChar char="•"/>
            </a:pPr>
            <a:r>
              <a:rPr lang="en-IE" sz="2200" dirty="0">
                <a:solidFill>
                  <a:srgbClr val="454545"/>
                </a:solidFill>
              </a:rPr>
              <a:t>For vanskelige begreber, gentag dine forklaringer ved hjælp af forskellige modaliteter.</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7904098" cy="803654"/>
          </a:xfrm>
        </p:spPr>
        <p:txBody>
          <a:bodyPr/>
          <a:lstStyle/>
          <a:p>
            <a:pPr algn="l" rtl="0"/>
            <a:r>
              <a:rPr lang="en-US" b="1" dirty="0">
                <a:solidFill>
                  <a:srgbClr val="E8A116"/>
                </a:solidFill>
              </a:rPr>
              <a:t>4.2 Kommunikation &amp; læringsstile</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flipH="1">
            <a:off x="392504" y="1409304"/>
            <a:ext cx="7110703" cy="0"/>
          </a:xfrm>
          <a:prstGeom prst="line">
            <a:avLst/>
          </a:prstGeom>
          <a:ln w="34925">
            <a:solidFill>
              <a:srgbClr val="296B5F"/>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5104412-92E7-CA8E-0F6B-1E03F3AD80B4}"/>
              </a:ext>
            </a:extLst>
          </p:cNvPr>
          <p:cNvGrpSpPr/>
          <p:nvPr/>
        </p:nvGrpSpPr>
        <p:grpSpPr>
          <a:xfrm>
            <a:off x="9409692" y="605650"/>
            <a:ext cx="876713" cy="803654"/>
            <a:chOff x="5632524" y="3887743"/>
            <a:chExt cx="867188" cy="794922"/>
          </a:xfrm>
          <a:solidFill>
            <a:srgbClr val="296B5F"/>
          </a:solidFill>
        </p:grpSpPr>
        <p:sp>
          <p:nvSpPr>
            <p:cNvPr id="15" name="Freeform 14">
              <a:extLst>
                <a:ext uri="{FF2B5EF4-FFF2-40B4-BE49-F238E27FC236}">
                  <a16:creationId xmlns:a16="http://schemas.microsoft.com/office/drawing/2014/main" id="{D0E25502-636D-379C-654D-0C484FFDC78B}"/>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E8A116"/>
            </a:solidFill>
            <a:ln w="9028"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A0BDBBDD-6830-028D-BD55-75C1FA2B098F}"/>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C5411636-9FB1-99F7-0332-850784376651}"/>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18" name="Graphic 2">
              <a:extLst>
                <a:ext uri="{FF2B5EF4-FFF2-40B4-BE49-F238E27FC236}">
                  <a16:creationId xmlns:a16="http://schemas.microsoft.com/office/drawing/2014/main" id="{F36AAE10-6AC6-808F-D359-8F7104D1376F}"/>
                </a:ext>
              </a:extLst>
            </p:cNvPr>
            <p:cNvGrpSpPr/>
            <p:nvPr/>
          </p:nvGrpSpPr>
          <p:grpSpPr>
            <a:xfrm>
              <a:off x="5632524" y="3887743"/>
              <a:ext cx="867188" cy="794922"/>
              <a:chOff x="5632524" y="3887743"/>
              <a:chExt cx="867188" cy="794922"/>
            </a:xfrm>
            <a:grpFill/>
          </p:grpSpPr>
          <p:sp>
            <p:nvSpPr>
              <p:cNvPr id="19" name="Freeform 18">
                <a:extLst>
                  <a:ext uri="{FF2B5EF4-FFF2-40B4-BE49-F238E27FC236}">
                    <a16:creationId xmlns:a16="http://schemas.microsoft.com/office/drawing/2014/main" id="{6A5ADDFA-1F02-C1D7-11D7-7356A5FFBCE7}"/>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A99B6257-637D-9842-7E07-6E30C164BE0C}"/>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B1F31CD0-D011-0C2E-3F6C-CFFE324B8DE3}"/>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B5C9F6F9-3678-577B-C4AD-9FFEEE4707CE}"/>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1EFFFB16-7642-A030-637F-21750AD86F35}"/>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661956F8-6255-0F58-4D4A-11CC5E44CF8A}"/>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EC3D8FE2-9C54-2A1D-971E-1719F14C5991}"/>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B8696F5D-8C3D-A428-3817-C5EF56E4C833}"/>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A68835F8-1B0E-D35A-4FCE-048F3FD7A36E}"/>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4031279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4464" y="2712122"/>
            <a:ext cx="5035650" cy="3082030"/>
          </a:xfrm>
        </p:spPr>
        <p:txBody>
          <a:bodyPr numCol="2" spcCol="180000"/>
          <a:lstStyle/>
          <a:p>
            <a:pPr marL="0" indent="0" algn="l" rtl="0">
              <a:lnSpc>
                <a:spcPts val="2440"/>
              </a:lnSpc>
              <a:spcBef>
                <a:spcPts val="0"/>
              </a:spcBef>
              <a:buClr>
                <a:srgbClr val="E8A116"/>
              </a:buClr>
            </a:pPr>
            <a:r>
              <a:rPr lang="en-IE" sz="2200" dirty="0">
                <a:solidFill>
                  <a:srgbClr val="454545"/>
                </a:solidFill>
              </a:rPr>
              <a:t>Husk,</a:t>
            </a:r>
            <a:r>
              <a:rPr lang="en-IE" sz="2200" b="1" dirty="0">
                <a:solidFill>
                  <a:srgbClr val="454545"/>
                </a:solidFill>
              </a:rPr>
              <a:t>VARK</a:t>
            </a:r>
            <a:r>
              <a:rPr lang="en-IE" sz="2200" dirty="0">
                <a:solidFill>
                  <a:srgbClr val="454545"/>
                </a:solidFill>
              </a:rPr>
              <a:t>er kun en del af en læringsstil, folk foretrækker også at lære på forskellige tidspunkter af dagen, i grupper eller alene osv</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3986479" cy="803654"/>
          </a:xfrm>
        </p:spPr>
        <p:txBody>
          <a:bodyPr/>
          <a:lstStyle/>
          <a:p>
            <a:pPr algn="l" rtl="0"/>
            <a:r>
              <a:rPr lang="en-US" b="1" dirty="0">
                <a:solidFill>
                  <a:srgbClr val="E8A116"/>
                </a:solidFill>
              </a:rPr>
              <a:t>4.2 Kommunikation &amp; læringsstile</a:t>
            </a: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flipH="1">
            <a:off x="392504" y="2052861"/>
            <a:ext cx="4209476"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D35F8758-FDFB-C353-C97C-6A16815876FA}"/>
              </a:ext>
            </a:extLst>
          </p:cNvPr>
          <p:cNvGrpSpPr/>
          <p:nvPr/>
        </p:nvGrpSpPr>
        <p:grpSpPr>
          <a:xfrm>
            <a:off x="6096001" y="575672"/>
            <a:ext cx="4603460" cy="5476653"/>
            <a:chOff x="6927885" y="1533017"/>
            <a:chExt cx="3771575" cy="4486975"/>
          </a:xfrm>
        </p:grpSpPr>
        <p:sp>
          <p:nvSpPr>
            <p:cNvPr id="37" name="Freeform 36">
              <a:extLst>
                <a:ext uri="{FF2B5EF4-FFF2-40B4-BE49-F238E27FC236}">
                  <a16:creationId xmlns:a16="http://schemas.microsoft.com/office/drawing/2014/main" id="{78C751A0-6238-EED7-42AF-10DCE2030822}"/>
                </a:ext>
              </a:extLst>
            </p:cNvPr>
            <p:cNvSpPr/>
            <p:nvPr/>
          </p:nvSpPr>
          <p:spPr>
            <a:xfrm>
              <a:off x="7079632" y="2570789"/>
              <a:ext cx="652592" cy="2302211"/>
            </a:xfrm>
            <a:custGeom>
              <a:avLst/>
              <a:gdLst>
                <a:gd name="connsiteX0" fmla="*/ 489889 w 652592"/>
                <a:gd name="connsiteY0" fmla="*/ 2302211 h 2302211"/>
                <a:gd name="connsiteX1" fmla="*/ 0 w 652592"/>
                <a:gd name="connsiteY1" fmla="*/ 1087106 h 2302211"/>
                <a:gd name="connsiteX2" fmla="*/ 377863 w 652592"/>
                <a:gd name="connsiteY2" fmla="*/ 0 h 2302211"/>
                <a:gd name="connsiteX3" fmla="*/ 555682 w 652592"/>
                <a:gd name="connsiteY3" fmla="*/ 140444 h 2302211"/>
                <a:gd name="connsiteX4" fmla="*/ 226718 w 652592"/>
                <a:gd name="connsiteY4" fmla="*/ 1087106 h 2302211"/>
                <a:gd name="connsiteX5" fmla="*/ 652592 w 652592"/>
                <a:gd name="connsiteY5" fmla="*/ 2144879 h 2302211"/>
                <a:gd name="connsiteX6" fmla="*/ 489889 w 652592"/>
                <a:gd name="connsiteY6" fmla="*/ 2302211 h 230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592" h="2302211">
                  <a:moveTo>
                    <a:pt x="489889" y="2302211"/>
                  </a:moveTo>
                  <a:cubicBezTo>
                    <a:pt x="174262" y="1974213"/>
                    <a:pt x="0" y="1542215"/>
                    <a:pt x="0" y="1087106"/>
                  </a:cubicBezTo>
                  <a:cubicBezTo>
                    <a:pt x="0" y="687997"/>
                    <a:pt x="130696" y="311999"/>
                    <a:pt x="377863" y="0"/>
                  </a:cubicBezTo>
                  <a:lnTo>
                    <a:pt x="555682" y="140444"/>
                  </a:lnTo>
                  <a:cubicBezTo>
                    <a:pt x="340522" y="412442"/>
                    <a:pt x="226718" y="739552"/>
                    <a:pt x="226718" y="1087106"/>
                  </a:cubicBezTo>
                  <a:cubicBezTo>
                    <a:pt x="226718" y="1483548"/>
                    <a:pt x="377863" y="1859547"/>
                    <a:pt x="652592" y="2144879"/>
                  </a:cubicBezTo>
                  <a:lnTo>
                    <a:pt x="489889" y="2302211"/>
                  </a:lnTo>
                  <a:close/>
                </a:path>
              </a:pathLst>
            </a:custGeom>
            <a:solidFill>
              <a:srgbClr val="296B5F"/>
            </a:solidFill>
            <a:ln w="8885" cap="flat">
              <a:noFill/>
              <a:prstDash val="solid"/>
              <a:miter/>
            </a:ln>
          </p:spPr>
          <p:txBody>
            <a:bodyPr rtlCol="0" anchor="ctr"/>
            <a:lstStyle/>
            <a:p>
              <a:pPr algn="l" rtl="0"/>
              <a:endParaRPr lang="en-US" sz="3200"/>
            </a:p>
          </p:txBody>
        </p:sp>
        <p:sp>
          <p:nvSpPr>
            <p:cNvPr id="38" name="Freeform 37">
              <a:extLst>
                <a:ext uri="{FF2B5EF4-FFF2-40B4-BE49-F238E27FC236}">
                  <a16:creationId xmlns:a16="http://schemas.microsoft.com/office/drawing/2014/main" id="{F60780CB-52D0-F730-5E35-4C3B939DFC82}"/>
                </a:ext>
              </a:extLst>
            </p:cNvPr>
            <p:cNvSpPr/>
            <p:nvPr/>
          </p:nvSpPr>
          <p:spPr>
            <a:xfrm>
              <a:off x="7568632" y="4616113"/>
              <a:ext cx="2629929" cy="795551"/>
            </a:xfrm>
            <a:custGeom>
              <a:avLst/>
              <a:gdLst>
                <a:gd name="connsiteX0" fmla="*/ 1264287 w 2629929"/>
                <a:gd name="connsiteY0" fmla="*/ 795552 h 795551"/>
                <a:gd name="connsiteX1" fmla="*/ 0 w 2629929"/>
                <a:gd name="connsiteY1" fmla="*/ 257777 h 795551"/>
                <a:gd name="connsiteX2" fmla="*/ 163593 w 2629929"/>
                <a:gd name="connsiteY2" fmla="*/ 100444 h 795551"/>
                <a:gd name="connsiteX3" fmla="*/ 1264287 w 2629929"/>
                <a:gd name="connsiteY3" fmla="*/ 568886 h 795551"/>
                <a:gd name="connsiteX4" fmla="*/ 2453001 w 2629929"/>
                <a:gd name="connsiteY4" fmla="*/ 0 h 795551"/>
                <a:gd name="connsiteX5" fmla="*/ 2629930 w 2629929"/>
                <a:gd name="connsiteY5" fmla="*/ 142222 h 795551"/>
                <a:gd name="connsiteX6" fmla="*/ 1264287 w 2629929"/>
                <a:gd name="connsiteY6" fmla="*/ 795552 h 79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929" h="795551">
                  <a:moveTo>
                    <a:pt x="1264287" y="795552"/>
                  </a:moveTo>
                  <a:cubicBezTo>
                    <a:pt x="783289" y="795552"/>
                    <a:pt x="334298" y="604442"/>
                    <a:pt x="0" y="257777"/>
                  </a:cubicBezTo>
                  <a:lnTo>
                    <a:pt x="163593" y="100444"/>
                  </a:lnTo>
                  <a:cubicBezTo>
                    <a:pt x="454325" y="402665"/>
                    <a:pt x="844636" y="568886"/>
                    <a:pt x="1264287" y="568886"/>
                  </a:cubicBezTo>
                  <a:cubicBezTo>
                    <a:pt x="1728392" y="568886"/>
                    <a:pt x="2161379" y="361776"/>
                    <a:pt x="2453001" y="0"/>
                  </a:cubicBezTo>
                  <a:lnTo>
                    <a:pt x="2629930" y="142222"/>
                  </a:lnTo>
                  <a:cubicBezTo>
                    <a:pt x="2294742" y="557331"/>
                    <a:pt x="1797741" y="795552"/>
                    <a:pt x="1264287" y="795552"/>
                  </a:cubicBezTo>
                  <a:close/>
                </a:path>
              </a:pathLst>
            </a:custGeom>
            <a:solidFill>
              <a:srgbClr val="E8A116"/>
            </a:solidFill>
            <a:ln w="8885" cap="flat">
              <a:noFill/>
              <a:prstDash val="solid"/>
              <a:miter/>
            </a:ln>
          </p:spPr>
          <p:txBody>
            <a:bodyPr rtlCol="0" anchor="ctr"/>
            <a:lstStyle/>
            <a:p>
              <a:pPr algn="l" rtl="0"/>
              <a:endParaRPr lang="en-US" sz="3200"/>
            </a:p>
          </p:txBody>
        </p:sp>
        <p:sp>
          <p:nvSpPr>
            <p:cNvPr id="39" name="Freeform 38">
              <a:extLst>
                <a:ext uri="{FF2B5EF4-FFF2-40B4-BE49-F238E27FC236}">
                  <a16:creationId xmlns:a16="http://schemas.microsoft.com/office/drawing/2014/main" id="{BD9B4FE3-7F53-A61D-DFBB-2DC7DCA91011}"/>
                </a:ext>
              </a:extLst>
            </p:cNvPr>
            <p:cNvSpPr/>
            <p:nvPr/>
          </p:nvSpPr>
          <p:spPr>
            <a:xfrm>
              <a:off x="9938058" y="2449901"/>
              <a:ext cx="649036" cy="2308433"/>
            </a:xfrm>
            <a:custGeom>
              <a:avLst/>
              <a:gdLst>
                <a:gd name="connsiteX0" fmla="*/ 260504 w 649036"/>
                <a:gd name="connsiteY0" fmla="*/ 2308433 h 2308433"/>
                <a:gd name="connsiteX1" fmla="*/ 83575 w 649036"/>
                <a:gd name="connsiteY1" fmla="*/ 2166212 h 2308433"/>
                <a:gd name="connsiteX2" fmla="*/ 92466 w 649036"/>
                <a:gd name="connsiteY2" fmla="*/ 2155545 h 2308433"/>
                <a:gd name="connsiteX3" fmla="*/ 421429 w 649036"/>
                <a:gd name="connsiteY3" fmla="*/ 1208883 h 2308433"/>
                <a:gd name="connsiteX4" fmla="*/ 112025 w 649036"/>
                <a:gd name="connsiteY4" fmla="*/ 287999 h 2308433"/>
                <a:gd name="connsiteX5" fmla="*/ 0 w 649036"/>
                <a:gd name="connsiteY5" fmla="*/ 156444 h 2308433"/>
                <a:gd name="connsiteX6" fmla="*/ 164482 w 649036"/>
                <a:gd name="connsiteY6" fmla="*/ 0 h 2308433"/>
                <a:gd name="connsiteX7" fmla="*/ 293400 w 649036"/>
                <a:gd name="connsiteY7" fmla="*/ 151110 h 2308433"/>
                <a:gd name="connsiteX8" fmla="*/ 649036 w 649036"/>
                <a:gd name="connsiteY8" fmla="*/ 1208883 h 2308433"/>
                <a:gd name="connsiteX9" fmla="*/ 271173 w 649036"/>
                <a:gd name="connsiteY9" fmla="*/ 2295989 h 2308433"/>
                <a:gd name="connsiteX10" fmla="*/ 260504 w 649036"/>
                <a:gd name="connsiteY10" fmla="*/ 2308433 h 230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9036" h="2308433">
                  <a:moveTo>
                    <a:pt x="260504" y="2308433"/>
                  </a:moveTo>
                  <a:lnTo>
                    <a:pt x="83575" y="2166212"/>
                  </a:lnTo>
                  <a:cubicBezTo>
                    <a:pt x="86242" y="2162656"/>
                    <a:pt x="89798" y="2159101"/>
                    <a:pt x="92466" y="2155545"/>
                  </a:cubicBezTo>
                  <a:cubicBezTo>
                    <a:pt x="307625" y="1883547"/>
                    <a:pt x="421429" y="1556437"/>
                    <a:pt x="421429" y="1208883"/>
                  </a:cubicBezTo>
                  <a:cubicBezTo>
                    <a:pt x="421429" y="872885"/>
                    <a:pt x="314738" y="554664"/>
                    <a:pt x="112025" y="287999"/>
                  </a:cubicBezTo>
                  <a:cubicBezTo>
                    <a:pt x="77351" y="242666"/>
                    <a:pt x="40009" y="198221"/>
                    <a:pt x="0" y="156444"/>
                  </a:cubicBezTo>
                  <a:lnTo>
                    <a:pt x="164482" y="0"/>
                  </a:lnTo>
                  <a:cubicBezTo>
                    <a:pt x="209825" y="48000"/>
                    <a:pt x="253391" y="98666"/>
                    <a:pt x="293400" y="151110"/>
                  </a:cubicBezTo>
                  <a:cubicBezTo>
                    <a:pt x="525453" y="457775"/>
                    <a:pt x="649036" y="823996"/>
                    <a:pt x="649036" y="1208883"/>
                  </a:cubicBezTo>
                  <a:cubicBezTo>
                    <a:pt x="649036" y="1607992"/>
                    <a:pt x="518340" y="1983990"/>
                    <a:pt x="271173" y="2295989"/>
                  </a:cubicBezTo>
                  <a:cubicBezTo>
                    <a:pt x="267616" y="2299544"/>
                    <a:pt x="264060" y="2303989"/>
                    <a:pt x="260504" y="2308433"/>
                  </a:cubicBezTo>
                  <a:close/>
                </a:path>
              </a:pathLst>
            </a:custGeom>
            <a:solidFill>
              <a:srgbClr val="296B5F"/>
            </a:solidFill>
            <a:ln w="8885" cap="flat">
              <a:noFill/>
              <a:prstDash val="solid"/>
              <a:miter/>
            </a:ln>
          </p:spPr>
          <p:txBody>
            <a:bodyPr rtlCol="0" anchor="ctr"/>
            <a:lstStyle/>
            <a:p>
              <a:pPr algn="l" rtl="0"/>
              <a:endParaRPr lang="en-US" sz="3200"/>
            </a:p>
          </p:txBody>
        </p:sp>
        <p:sp>
          <p:nvSpPr>
            <p:cNvPr id="40" name="Freeform 39">
              <a:extLst>
                <a:ext uri="{FF2B5EF4-FFF2-40B4-BE49-F238E27FC236}">
                  <a16:creationId xmlns:a16="http://schemas.microsoft.com/office/drawing/2014/main" id="{EB2F91ED-1922-92D5-9A19-35C890FD848B}"/>
                </a:ext>
              </a:extLst>
            </p:cNvPr>
            <p:cNvSpPr/>
            <p:nvPr/>
          </p:nvSpPr>
          <p:spPr>
            <a:xfrm>
              <a:off x="7457496" y="1905015"/>
              <a:ext cx="2645043" cy="807107"/>
            </a:xfrm>
            <a:custGeom>
              <a:avLst/>
              <a:gdLst>
                <a:gd name="connsiteX0" fmla="*/ 177818 w 2645043"/>
                <a:gd name="connsiteY0" fmla="*/ 807107 h 807107"/>
                <a:gd name="connsiteX1" fmla="*/ 0 w 2645043"/>
                <a:gd name="connsiteY1" fmla="*/ 666663 h 807107"/>
                <a:gd name="connsiteX2" fmla="*/ 1375423 w 2645043"/>
                <a:gd name="connsiteY2" fmla="*/ 0 h 807107"/>
                <a:gd name="connsiteX3" fmla="*/ 2077804 w 2645043"/>
                <a:gd name="connsiteY3" fmla="*/ 146666 h 807107"/>
                <a:gd name="connsiteX4" fmla="*/ 2645044 w 2645043"/>
                <a:gd name="connsiteY4" fmla="*/ 543997 h 807107"/>
                <a:gd name="connsiteX5" fmla="*/ 2480562 w 2645043"/>
                <a:gd name="connsiteY5" fmla="*/ 700441 h 807107"/>
                <a:gd name="connsiteX6" fmla="*/ 1375423 w 2645043"/>
                <a:gd name="connsiteY6" fmla="*/ 226666 h 807107"/>
                <a:gd name="connsiteX7" fmla="*/ 177818 w 2645043"/>
                <a:gd name="connsiteY7" fmla="*/ 807107 h 80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5043" h="807107">
                  <a:moveTo>
                    <a:pt x="177818" y="807107"/>
                  </a:moveTo>
                  <a:lnTo>
                    <a:pt x="0" y="666663"/>
                  </a:lnTo>
                  <a:cubicBezTo>
                    <a:pt x="334298" y="242666"/>
                    <a:pt x="836634" y="0"/>
                    <a:pt x="1375423" y="0"/>
                  </a:cubicBezTo>
                  <a:cubicBezTo>
                    <a:pt x="1619923" y="0"/>
                    <a:pt x="1855532" y="48889"/>
                    <a:pt x="2077804" y="146666"/>
                  </a:cubicBezTo>
                  <a:cubicBezTo>
                    <a:pt x="2292075" y="240888"/>
                    <a:pt x="2483230" y="374220"/>
                    <a:pt x="2645044" y="543997"/>
                  </a:cubicBezTo>
                  <a:lnTo>
                    <a:pt x="2480562" y="700441"/>
                  </a:lnTo>
                  <a:cubicBezTo>
                    <a:pt x="2189830" y="394665"/>
                    <a:pt x="1796852" y="226666"/>
                    <a:pt x="1375423" y="226666"/>
                  </a:cubicBezTo>
                  <a:cubicBezTo>
                    <a:pt x="905983" y="226666"/>
                    <a:pt x="469440" y="438220"/>
                    <a:pt x="177818" y="807107"/>
                  </a:cubicBezTo>
                  <a:close/>
                </a:path>
              </a:pathLst>
            </a:custGeom>
            <a:solidFill>
              <a:srgbClr val="E8A116"/>
            </a:solidFill>
            <a:ln w="8885" cap="flat">
              <a:noFill/>
              <a:prstDash val="solid"/>
              <a:miter/>
            </a:ln>
          </p:spPr>
          <p:txBody>
            <a:bodyPr rtlCol="0" anchor="ctr"/>
            <a:lstStyle/>
            <a:p>
              <a:pPr algn="l" rtl="0"/>
              <a:endParaRPr lang="en-US" sz="3200"/>
            </a:p>
          </p:txBody>
        </p:sp>
        <p:sp>
          <p:nvSpPr>
            <p:cNvPr id="41" name="Freeform 40">
              <a:extLst>
                <a:ext uri="{FF2B5EF4-FFF2-40B4-BE49-F238E27FC236}">
                  <a16:creationId xmlns:a16="http://schemas.microsoft.com/office/drawing/2014/main" id="{DAAF0B58-1044-C924-C490-A2E22C24DC4C}"/>
                </a:ext>
              </a:extLst>
            </p:cNvPr>
            <p:cNvSpPr/>
            <p:nvPr/>
          </p:nvSpPr>
          <p:spPr>
            <a:xfrm>
              <a:off x="9359260" y="4187670"/>
              <a:ext cx="1239391" cy="1239105"/>
            </a:xfrm>
            <a:custGeom>
              <a:avLst/>
              <a:gdLst>
                <a:gd name="connsiteX0" fmla="*/ 802849 w 1239391"/>
                <a:gd name="connsiteY0" fmla="*/ 1239105 h 1239105"/>
                <a:gd name="connsiteX1" fmla="*/ 436543 w 1239391"/>
                <a:gd name="connsiteY1" fmla="*/ 1239105 h 1239105"/>
                <a:gd name="connsiteX2" fmla="*/ 0 w 1239391"/>
                <a:gd name="connsiteY2" fmla="*/ 802663 h 1239105"/>
                <a:gd name="connsiteX3" fmla="*/ 0 w 1239391"/>
                <a:gd name="connsiteY3" fmla="*/ 436442 h 1239105"/>
                <a:gd name="connsiteX4" fmla="*/ 436543 w 1239391"/>
                <a:gd name="connsiteY4" fmla="*/ 0 h 1239105"/>
                <a:gd name="connsiteX5" fmla="*/ 802849 w 1239391"/>
                <a:gd name="connsiteY5" fmla="*/ 0 h 1239105"/>
                <a:gd name="connsiteX6" fmla="*/ 1239392 w 1239391"/>
                <a:gd name="connsiteY6" fmla="*/ 436442 h 1239105"/>
                <a:gd name="connsiteX7" fmla="*/ 1239392 w 1239391"/>
                <a:gd name="connsiteY7" fmla="*/ 802663 h 1239105"/>
                <a:gd name="connsiteX8" fmla="*/ 802849 w 1239391"/>
                <a:gd name="connsiteY8" fmla="*/ 1239105 h 123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391" h="1239105">
                  <a:moveTo>
                    <a:pt x="802849" y="1239105"/>
                  </a:moveTo>
                  <a:lnTo>
                    <a:pt x="436543" y="1239105"/>
                  </a:lnTo>
                  <a:cubicBezTo>
                    <a:pt x="196489" y="1239105"/>
                    <a:pt x="0" y="1042662"/>
                    <a:pt x="0" y="802663"/>
                  </a:cubicBezTo>
                  <a:lnTo>
                    <a:pt x="0" y="436442"/>
                  </a:lnTo>
                  <a:cubicBezTo>
                    <a:pt x="0" y="196444"/>
                    <a:pt x="196489" y="0"/>
                    <a:pt x="436543" y="0"/>
                  </a:cubicBezTo>
                  <a:lnTo>
                    <a:pt x="802849" y="0"/>
                  </a:lnTo>
                  <a:cubicBezTo>
                    <a:pt x="1042903" y="0"/>
                    <a:pt x="1239392" y="196444"/>
                    <a:pt x="1239392" y="436442"/>
                  </a:cubicBezTo>
                  <a:lnTo>
                    <a:pt x="1239392" y="802663"/>
                  </a:lnTo>
                  <a:cubicBezTo>
                    <a:pt x="1239392" y="1042662"/>
                    <a:pt x="1042903" y="1239105"/>
                    <a:pt x="802849" y="1239105"/>
                  </a:cubicBezTo>
                  <a:close/>
                </a:path>
              </a:pathLst>
            </a:custGeom>
            <a:solidFill>
              <a:srgbClr val="E8A116"/>
            </a:solidFill>
            <a:ln w="8885" cap="flat">
              <a:noFill/>
              <a:prstDash val="solid"/>
              <a:miter/>
            </a:ln>
            <a:effectLst>
              <a:outerShdw blurRad="210839" dist="128187" dir="5520000" algn="tl" rotWithShape="0">
                <a:prstClr val="black">
                  <a:alpha val="40000"/>
                </a:prstClr>
              </a:outerShdw>
            </a:effectLst>
          </p:spPr>
          <p:txBody>
            <a:bodyPr rtlCol="0" anchor="ctr"/>
            <a:lstStyle/>
            <a:p>
              <a:pPr algn="l" rtl="0"/>
              <a:endParaRPr lang="en-US" sz="3200"/>
            </a:p>
          </p:txBody>
        </p:sp>
        <p:sp>
          <p:nvSpPr>
            <p:cNvPr id="42" name="Freeform 41">
              <a:extLst>
                <a:ext uri="{FF2B5EF4-FFF2-40B4-BE49-F238E27FC236}">
                  <a16:creationId xmlns:a16="http://schemas.microsoft.com/office/drawing/2014/main" id="{701AF775-EA4F-5245-4B27-2EBDA4F3FC8E}"/>
                </a:ext>
              </a:extLst>
            </p:cNvPr>
            <p:cNvSpPr/>
            <p:nvPr/>
          </p:nvSpPr>
          <p:spPr>
            <a:xfrm>
              <a:off x="7050292" y="4217004"/>
              <a:ext cx="1239391" cy="1239105"/>
            </a:xfrm>
            <a:custGeom>
              <a:avLst/>
              <a:gdLst>
                <a:gd name="connsiteX0" fmla="*/ 802849 w 1239391"/>
                <a:gd name="connsiteY0" fmla="*/ 1239105 h 1239105"/>
                <a:gd name="connsiteX1" fmla="*/ 436543 w 1239391"/>
                <a:gd name="connsiteY1" fmla="*/ 1239105 h 1239105"/>
                <a:gd name="connsiteX2" fmla="*/ 0 w 1239391"/>
                <a:gd name="connsiteY2" fmla="*/ 802663 h 1239105"/>
                <a:gd name="connsiteX3" fmla="*/ 0 w 1239391"/>
                <a:gd name="connsiteY3" fmla="*/ 436442 h 1239105"/>
                <a:gd name="connsiteX4" fmla="*/ 436543 w 1239391"/>
                <a:gd name="connsiteY4" fmla="*/ 0 h 1239105"/>
                <a:gd name="connsiteX5" fmla="*/ 802849 w 1239391"/>
                <a:gd name="connsiteY5" fmla="*/ 0 h 1239105"/>
                <a:gd name="connsiteX6" fmla="*/ 1239392 w 1239391"/>
                <a:gd name="connsiteY6" fmla="*/ 436442 h 1239105"/>
                <a:gd name="connsiteX7" fmla="*/ 1239392 w 1239391"/>
                <a:gd name="connsiteY7" fmla="*/ 802663 h 1239105"/>
                <a:gd name="connsiteX8" fmla="*/ 802849 w 1239391"/>
                <a:gd name="connsiteY8" fmla="*/ 1239105 h 123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391" h="1239105">
                  <a:moveTo>
                    <a:pt x="802849" y="1239105"/>
                  </a:moveTo>
                  <a:lnTo>
                    <a:pt x="436543" y="1239105"/>
                  </a:lnTo>
                  <a:cubicBezTo>
                    <a:pt x="196489" y="1239105"/>
                    <a:pt x="0" y="1042662"/>
                    <a:pt x="0" y="802663"/>
                  </a:cubicBezTo>
                  <a:lnTo>
                    <a:pt x="0" y="436442"/>
                  </a:lnTo>
                  <a:cubicBezTo>
                    <a:pt x="0" y="196444"/>
                    <a:pt x="196489" y="0"/>
                    <a:pt x="436543" y="0"/>
                  </a:cubicBezTo>
                  <a:lnTo>
                    <a:pt x="802849" y="0"/>
                  </a:lnTo>
                  <a:cubicBezTo>
                    <a:pt x="1042903" y="0"/>
                    <a:pt x="1239392" y="196444"/>
                    <a:pt x="1239392" y="436442"/>
                  </a:cubicBezTo>
                  <a:lnTo>
                    <a:pt x="1239392" y="802663"/>
                  </a:lnTo>
                  <a:cubicBezTo>
                    <a:pt x="1239392" y="1042662"/>
                    <a:pt x="1042903" y="1239105"/>
                    <a:pt x="802849" y="1239105"/>
                  </a:cubicBezTo>
                  <a:close/>
                </a:path>
              </a:pathLst>
            </a:custGeom>
            <a:solidFill>
              <a:srgbClr val="296B5F"/>
            </a:solidFill>
            <a:ln w="8885" cap="flat">
              <a:noFill/>
              <a:prstDash val="solid"/>
              <a:miter/>
            </a:ln>
            <a:effectLst>
              <a:outerShdw blurRad="210839" dist="128187" dir="5520000" algn="tl" rotWithShape="0">
                <a:prstClr val="black">
                  <a:alpha val="40000"/>
                </a:prstClr>
              </a:outerShdw>
            </a:effectLst>
          </p:spPr>
          <p:txBody>
            <a:bodyPr rtlCol="0" anchor="ctr"/>
            <a:lstStyle/>
            <a:p>
              <a:pPr algn="l" rtl="0"/>
              <a:endParaRPr lang="en-US" sz="3200"/>
            </a:p>
          </p:txBody>
        </p:sp>
        <p:sp>
          <p:nvSpPr>
            <p:cNvPr id="43" name="Freeform 42">
              <a:extLst>
                <a:ext uri="{FF2B5EF4-FFF2-40B4-BE49-F238E27FC236}">
                  <a16:creationId xmlns:a16="http://schemas.microsoft.com/office/drawing/2014/main" id="{25B55057-0843-5AA6-3C45-7888B6EC67C5}"/>
                </a:ext>
              </a:extLst>
            </p:cNvPr>
            <p:cNvSpPr/>
            <p:nvPr/>
          </p:nvSpPr>
          <p:spPr>
            <a:xfrm>
              <a:off x="7050292" y="1905904"/>
              <a:ext cx="1239391" cy="1239105"/>
            </a:xfrm>
            <a:custGeom>
              <a:avLst/>
              <a:gdLst>
                <a:gd name="connsiteX0" fmla="*/ 802849 w 1239391"/>
                <a:gd name="connsiteY0" fmla="*/ 1239105 h 1239105"/>
                <a:gd name="connsiteX1" fmla="*/ 436543 w 1239391"/>
                <a:gd name="connsiteY1" fmla="*/ 1239105 h 1239105"/>
                <a:gd name="connsiteX2" fmla="*/ 0 w 1239391"/>
                <a:gd name="connsiteY2" fmla="*/ 802663 h 1239105"/>
                <a:gd name="connsiteX3" fmla="*/ 0 w 1239391"/>
                <a:gd name="connsiteY3" fmla="*/ 436442 h 1239105"/>
                <a:gd name="connsiteX4" fmla="*/ 436543 w 1239391"/>
                <a:gd name="connsiteY4" fmla="*/ 0 h 1239105"/>
                <a:gd name="connsiteX5" fmla="*/ 802849 w 1239391"/>
                <a:gd name="connsiteY5" fmla="*/ 0 h 1239105"/>
                <a:gd name="connsiteX6" fmla="*/ 1239392 w 1239391"/>
                <a:gd name="connsiteY6" fmla="*/ 436442 h 1239105"/>
                <a:gd name="connsiteX7" fmla="*/ 1239392 w 1239391"/>
                <a:gd name="connsiteY7" fmla="*/ 802663 h 1239105"/>
                <a:gd name="connsiteX8" fmla="*/ 802849 w 1239391"/>
                <a:gd name="connsiteY8" fmla="*/ 1239105 h 123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391" h="1239105">
                  <a:moveTo>
                    <a:pt x="802849" y="1239105"/>
                  </a:moveTo>
                  <a:lnTo>
                    <a:pt x="436543" y="1239105"/>
                  </a:lnTo>
                  <a:cubicBezTo>
                    <a:pt x="196489" y="1239105"/>
                    <a:pt x="0" y="1042662"/>
                    <a:pt x="0" y="802663"/>
                  </a:cubicBezTo>
                  <a:lnTo>
                    <a:pt x="0" y="436442"/>
                  </a:lnTo>
                  <a:cubicBezTo>
                    <a:pt x="0" y="196443"/>
                    <a:pt x="196489" y="0"/>
                    <a:pt x="436543" y="0"/>
                  </a:cubicBezTo>
                  <a:lnTo>
                    <a:pt x="802849" y="0"/>
                  </a:lnTo>
                  <a:cubicBezTo>
                    <a:pt x="1042903" y="0"/>
                    <a:pt x="1239392" y="196443"/>
                    <a:pt x="1239392" y="436442"/>
                  </a:cubicBezTo>
                  <a:lnTo>
                    <a:pt x="1239392" y="802663"/>
                  </a:lnTo>
                  <a:cubicBezTo>
                    <a:pt x="1239392" y="1042662"/>
                    <a:pt x="1042903" y="1239105"/>
                    <a:pt x="802849" y="1239105"/>
                  </a:cubicBezTo>
                  <a:close/>
                </a:path>
              </a:pathLst>
            </a:custGeom>
            <a:solidFill>
              <a:srgbClr val="E8A116"/>
            </a:solidFill>
            <a:ln w="8885" cap="flat">
              <a:noFill/>
              <a:prstDash val="solid"/>
              <a:miter/>
            </a:ln>
            <a:effectLst>
              <a:outerShdw blurRad="210839" dist="128187" dir="5520000" algn="tl" rotWithShape="0">
                <a:prstClr val="black">
                  <a:alpha val="40000"/>
                </a:prstClr>
              </a:outerShdw>
            </a:effectLst>
          </p:spPr>
          <p:txBody>
            <a:bodyPr rtlCol="0" anchor="ctr"/>
            <a:lstStyle/>
            <a:p>
              <a:pPr algn="l" rtl="0"/>
              <a:endParaRPr lang="en-US" sz="3200"/>
            </a:p>
          </p:txBody>
        </p:sp>
        <p:sp>
          <p:nvSpPr>
            <p:cNvPr id="44" name="Freeform 43">
              <a:extLst>
                <a:ext uri="{FF2B5EF4-FFF2-40B4-BE49-F238E27FC236}">
                  <a16:creationId xmlns:a16="http://schemas.microsoft.com/office/drawing/2014/main" id="{8BFCD5B6-3133-D6EC-A553-F2EA35C4B69F}"/>
                </a:ext>
              </a:extLst>
            </p:cNvPr>
            <p:cNvSpPr/>
            <p:nvPr/>
          </p:nvSpPr>
          <p:spPr>
            <a:xfrm>
              <a:off x="9344145" y="1852571"/>
              <a:ext cx="1239392" cy="1239105"/>
            </a:xfrm>
            <a:custGeom>
              <a:avLst/>
              <a:gdLst>
                <a:gd name="connsiteX0" fmla="*/ 802849 w 1239392"/>
                <a:gd name="connsiteY0" fmla="*/ 1239105 h 1239105"/>
                <a:gd name="connsiteX1" fmla="*/ 436543 w 1239392"/>
                <a:gd name="connsiteY1" fmla="*/ 1239105 h 1239105"/>
                <a:gd name="connsiteX2" fmla="*/ 0 w 1239392"/>
                <a:gd name="connsiteY2" fmla="*/ 802663 h 1239105"/>
                <a:gd name="connsiteX3" fmla="*/ 0 w 1239392"/>
                <a:gd name="connsiteY3" fmla="*/ 436442 h 1239105"/>
                <a:gd name="connsiteX4" fmla="*/ 436543 w 1239392"/>
                <a:gd name="connsiteY4" fmla="*/ 0 h 1239105"/>
                <a:gd name="connsiteX5" fmla="*/ 802849 w 1239392"/>
                <a:gd name="connsiteY5" fmla="*/ 0 h 1239105"/>
                <a:gd name="connsiteX6" fmla="*/ 1239392 w 1239392"/>
                <a:gd name="connsiteY6" fmla="*/ 436442 h 1239105"/>
                <a:gd name="connsiteX7" fmla="*/ 1239392 w 1239392"/>
                <a:gd name="connsiteY7" fmla="*/ 802663 h 1239105"/>
                <a:gd name="connsiteX8" fmla="*/ 802849 w 1239392"/>
                <a:gd name="connsiteY8" fmla="*/ 1239105 h 123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392" h="1239105">
                  <a:moveTo>
                    <a:pt x="802849" y="1239105"/>
                  </a:moveTo>
                  <a:lnTo>
                    <a:pt x="436543" y="1239105"/>
                  </a:lnTo>
                  <a:cubicBezTo>
                    <a:pt x="196489" y="1239105"/>
                    <a:pt x="0" y="1042662"/>
                    <a:pt x="0" y="802663"/>
                  </a:cubicBezTo>
                  <a:lnTo>
                    <a:pt x="0" y="436442"/>
                  </a:lnTo>
                  <a:cubicBezTo>
                    <a:pt x="0" y="196443"/>
                    <a:pt x="196489" y="0"/>
                    <a:pt x="436543" y="0"/>
                  </a:cubicBezTo>
                  <a:lnTo>
                    <a:pt x="802849" y="0"/>
                  </a:lnTo>
                  <a:cubicBezTo>
                    <a:pt x="1042903" y="0"/>
                    <a:pt x="1239392" y="196443"/>
                    <a:pt x="1239392" y="436442"/>
                  </a:cubicBezTo>
                  <a:lnTo>
                    <a:pt x="1239392" y="802663"/>
                  </a:lnTo>
                  <a:cubicBezTo>
                    <a:pt x="1239392" y="1042662"/>
                    <a:pt x="1042903" y="1239105"/>
                    <a:pt x="802849" y="1239105"/>
                  </a:cubicBezTo>
                  <a:close/>
                </a:path>
              </a:pathLst>
            </a:custGeom>
            <a:solidFill>
              <a:srgbClr val="296B5F"/>
            </a:solidFill>
            <a:ln w="8885" cap="flat">
              <a:noFill/>
              <a:prstDash val="solid"/>
              <a:miter/>
            </a:ln>
            <a:effectLst>
              <a:outerShdw blurRad="210839" dist="128187" dir="5520000" algn="tl" rotWithShape="0">
                <a:prstClr val="black">
                  <a:alpha val="40000"/>
                </a:prstClr>
              </a:outerShdw>
            </a:effectLst>
          </p:spPr>
          <p:txBody>
            <a:bodyPr rtlCol="0" anchor="ctr"/>
            <a:lstStyle/>
            <a:p>
              <a:pPr algn="l" rtl="0"/>
              <a:endParaRPr lang="en-US" sz="3200"/>
            </a:p>
          </p:txBody>
        </p:sp>
        <p:sp>
          <p:nvSpPr>
            <p:cNvPr id="45" name="Freeform 44">
              <a:extLst>
                <a:ext uri="{FF2B5EF4-FFF2-40B4-BE49-F238E27FC236}">
                  <a16:creationId xmlns:a16="http://schemas.microsoft.com/office/drawing/2014/main" id="{4C750D2F-3D6F-DCD5-F1A6-4B1DCA021486}"/>
                </a:ext>
              </a:extLst>
            </p:cNvPr>
            <p:cNvSpPr/>
            <p:nvPr/>
          </p:nvSpPr>
          <p:spPr>
            <a:xfrm>
              <a:off x="9731410" y="4449891"/>
              <a:ext cx="688171" cy="795551"/>
            </a:xfrm>
            <a:custGeom>
              <a:avLst/>
              <a:gdLst>
                <a:gd name="connsiteX0" fmla="*/ 154893 w 874958"/>
                <a:gd name="connsiteY0" fmla="*/ 155503 h 1011483"/>
                <a:gd name="connsiteX1" fmla="*/ 314929 w 874958"/>
                <a:gd name="connsiteY1" fmla="*/ 65726 h 1011483"/>
                <a:gd name="connsiteX2" fmla="*/ 497193 w 874958"/>
                <a:gd name="connsiteY2" fmla="*/ 63948 h 1011483"/>
                <a:gd name="connsiteX3" fmla="*/ 569209 w 874958"/>
                <a:gd name="connsiteY3" fmla="*/ 48837 h 1011483"/>
                <a:gd name="connsiteX4" fmla="*/ 651894 w 874958"/>
                <a:gd name="connsiteY4" fmla="*/ 121726 h 1011483"/>
                <a:gd name="connsiteX5" fmla="*/ 654561 w 874958"/>
                <a:gd name="connsiteY5" fmla="*/ 317280 h 1011483"/>
                <a:gd name="connsiteX6" fmla="*/ 655451 w 874958"/>
                <a:gd name="connsiteY6" fmla="*/ 570613 h 1011483"/>
                <a:gd name="connsiteX7" fmla="*/ 661674 w 874958"/>
                <a:gd name="connsiteY7" fmla="*/ 583057 h 1011483"/>
                <a:gd name="connsiteX8" fmla="*/ 715020 w 874958"/>
                <a:gd name="connsiteY8" fmla="*/ 526168 h 1011483"/>
                <a:gd name="connsiteX9" fmla="*/ 833269 w 874958"/>
                <a:gd name="connsiteY9" fmla="*/ 511057 h 1011483"/>
                <a:gd name="connsiteX10" fmla="*/ 862609 w 874958"/>
                <a:gd name="connsiteY10" fmla="*/ 627501 h 1011483"/>
                <a:gd name="connsiteX11" fmla="*/ 488302 w 874958"/>
                <a:gd name="connsiteY11" fmla="*/ 985722 h 1011483"/>
                <a:gd name="connsiteX12" fmla="*/ 53536 w 874958"/>
                <a:gd name="connsiteY12" fmla="*/ 866611 h 1011483"/>
                <a:gd name="connsiteX13" fmla="*/ 1080 w 874958"/>
                <a:gd name="connsiteY13" fmla="*/ 649723 h 1011483"/>
                <a:gd name="connsiteX14" fmla="*/ 191 w 874958"/>
                <a:gd name="connsiteY14" fmla="*/ 240836 h 1011483"/>
                <a:gd name="connsiteX15" fmla="*/ 154893 w 874958"/>
                <a:gd name="connsiteY15" fmla="*/ 155503 h 1011483"/>
                <a:gd name="connsiteX16" fmla="*/ 606551 w 874958"/>
                <a:gd name="connsiteY16" fmla="*/ 400836 h 1011483"/>
                <a:gd name="connsiteX17" fmla="*/ 606551 w 874958"/>
                <a:gd name="connsiteY17" fmla="*/ 151948 h 1011483"/>
                <a:gd name="connsiteX18" fmla="*/ 564763 w 874958"/>
                <a:gd name="connsiteY18" fmla="*/ 95948 h 1011483"/>
                <a:gd name="connsiteX19" fmla="*/ 524754 w 874958"/>
                <a:gd name="connsiteY19" fmla="*/ 152837 h 1011483"/>
                <a:gd name="connsiteX20" fmla="*/ 524754 w 874958"/>
                <a:gd name="connsiteY20" fmla="*/ 446169 h 1011483"/>
                <a:gd name="connsiteX21" fmla="*/ 492747 w 874958"/>
                <a:gd name="connsiteY21" fmla="*/ 496835 h 1011483"/>
                <a:gd name="connsiteX22" fmla="*/ 448293 w 874958"/>
                <a:gd name="connsiteY22" fmla="*/ 446169 h 1011483"/>
                <a:gd name="connsiteX23" fmla="*/ 449182 w 874958"/>
                <a:gd name="connsiteY23" fmla="*/ 112837 h 1011483"/>
                <a:gd name="connsiteX24" fmla="*/ 406505 w 874958"/>
                <a:gd name="connsiteY24" fmla="*/ 53282 h 1011483"/>
                <a:gd name="connsiteX25" fmla="*/ 364718 w 874958"/>
                <a:gd name="connsiteY25" fmla="*/ 111948 h 1011483"/>
                <a:gd name="connsiteX26" fmla="*/ 365607 w 874958"/>
                <a:gd name="connsiteY26" fmla="*/ 436391 h 1011483"/>
                <a:gd name="connsiteX27" fmla="*/ 326487 w 874958"/>
                <a:gd name="connsiteY27" fmla="*/ 479946 h 1011483"/>
                <a:gd name="connsiteX28" fmla="*/ 290034 w 874958"/>
                <a:gd name="connsiteY28" fmla="*/ 434613 h 1011483"/>
                <a:gd name="connsiteX29" fmla="*/ 290034 w 874958"/>
                <a:gd name="connsiteY29" fmla="*/ 154615 h 1011483"/>
                <a:gd name="connsiteX30" fmla="*/ 280254 w 874958"/>
                <a:gd name="connsiteY30" fmla="*/ 113726 h 1011483"/>
                <a:gd name="connsiteX31" fmla="*/ 239356 w 874958"/>
                <a:gd name="connsiteY31" fmla="*/ 97726 h 1011483"/>
                <a:gd name="connsiteX32" fmla="*/ 207349 w 874958"/>
                <a:gd name="connsiteY32" fmla="*/ 148392 h 1011483"/>
                <a:gd name="connsiteX33" fmla="*/ 206460 w 874958"/>
                <a:gd name="connsiteY33" fmla="*/ 446169 h 1011483"/>
                <a:gd name="connsiteX34" fmla="*/ 161116 w 874958"/>
                <a:gd name="connsiteY34" fmla="*/ 496835 h 1011483"/>
                <a:gd name="connsiteX35" fmla="*/ 131776 w 874958"/>
                <a:gd name="connsiteY35" fmla="*/ 450613 h 1011483"/>
                <a:gd name="connsiteX36" fmla="*/ 131776 w 874958"/>
                <a:gd name="connsiteY36" fmla="*/ 232836 h 1011483"/>
                <a:gd name="connsiteX37" fmla="*/ 92656 w 874958"/>
                <a:gd name="connsiteY37" fmla="*/ 183059 h 1011483"/>
                <a:gd name="connsiteX38" fmla="*/ 48202 w 874958"/>
                <a:gd name="connsiteY38" fmla="*/ 241725 h 1011483"/>
                <a:gd name="connsiteX39" fmla="*/ 49091 w 874958"/>
                <a:gd name="connsiteY39" fmla="*/ 668390 h 1011483"/>
                <a:gd name="connsiteX40" fmla="*/ 164673 w 874958"/>
                <a:gd name="connsiteY40" fmla="*/ 910167 h 1011483"/>
                <a:gd name="connsiteX41" fmla="*/ 499860 w 874958"/>
                <a:gd name="connsiteY41" fmla="*/ 927944 h 1011483"/>
                <a:gd name="connsiteX42" fmla="*/ 814598 w 874958"/>
                <a:gd name="connsiteY42" fmla="*/ 615946 h 1011483"/>
                <a:gd name="connsiteX43" fmla="*/ 808374 w 874958"/>
                <a:gd name="connsiteY43" fmla="*/ 555501 h 1011483"/>
                <a:gd name="connsiteX44" fmla="*/ 747916 w 874958"/>
                <a:gd name="connsiteY44" fmla="*/ 567946 h 1011483"/>
                <a:gd name="connsiteX45" fmla="*/ 663452 w 874958"/>
                <a:gd name="connsiteY45" fmla="*/ 664834 h 1011483"/>
                <a:gd name="connsiteX46" fmla="*/ 624332 w 874958"/>
                <a:gd name="connsiteY46" fmla="*/ 687945 h 1011483"/>
                <a:gd name="connsiteX47" fmla="*/ 609218 w 874958"/>
                <a:gd name="connsiteY47" fmla="*/ 645279 h 1011483"/>
                <a:gd name="connsiteX48" fmla="*/ 606551 w 874958"/>
                <a:gd name="connsiteY48" fmla="*/ 400836 h 101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74958" h="1011483">
                  <a:moveTo>
                    <a:pt x="154893" y="155503"/>
                  </a:moveTo>
                  <a:cubicBezTo>
                    <a:pt x="162894" y="51504"/>
                    <a:pt x="227798" y="23060"/>
                    <a:pt x="314929" y="65726"/>
                  </a:cubicBezTo>
                  <a:cubicBezTo>
                    <a:pt x="372720" y="-31162"/>
                    <a:pt x="455405" y="-11607"/>
                    <a:pt x="497193" y="63948"/>
                  </a:cubicBezTo>
                  <a:cubicBezTo>
                    <a:pt x="521198" y="58615"/>
                    <a:pt x="545203" y="49726"/>
                    <a:pt x="569209" y="48837"/>
                  </a:cubicBezTo>
                  <a:cubicBezTo>
                    <a:pt x="616331" y="47060"/>
                    <a:pt x="649227" y="74615"/>
                    <a:pt x="651894" y="121726"/>
                  </a:cubicBezTo>
                  <a:cubicBezTo>
                    <a:pt x="655451" y="186614"/>
                    <a:pt x="654561" y="251503"/>
                    <a:pt x="654561" y="317280"/>
                  </a:cubicBezTo>
                  <a:cubicBezTo>
                    <a:pt x="655451" y="401724"/>
                    <a:pt x="655451" y="486168"/>
                    <a:pt x="655451" y="570613"/>
                  </a:cubicBezTo>
                  <a:cubicBezTo>
                    <a:pt x="655451" y="573279"/>
                    <a:pt x="658118" y="575946"/>
                    <a:pt x="661674" y="583057"/>
                  </a:cubicBezTo>
                  <a:cubicBezTo>
                    <a:pt x="680345" y="563502"/>
                    <a:pt x="697238" y="544835"/>
                    <a:pt x="715020" y="526168"/>
                  </a:cubicBezTo>
                  <a:cubicBezTo>
                    <a:pt x="753250" y="487057"/>
                    <a:pt x="790592" y="482613"/>
                    <a:pt x="833269" y="511057"/>
                  </a:cubicBezTo>
                  <a:cubicBezTo>
                    <a:pt x="873278" y="537724"/>
                    <a:pt x="887503" y="583057"/>
                    <a:pt x="862609" y="627501"/>
                  </a:cubicBezTo>
                  <a:cubicBezTo>
                    <a:pt x="773700" y="783945"/>
                    <a:pt x="664341" y="920833"/>
                    <a:pt x="488302" y="985722"/>
                  </a:cubicBezTo>
                  <a:cubicBezTo>
                    <a:pt x="327376" y="1045277"/>
                    <a:pt x="136222" y="999944"/>
                    <a:pt x="53536" y="866611"/>
                  </a:cubicBezTo>
                  <a:cubicBezTo>
                    <a:pt x="12638" y="799945"/>
                    <a:pt x="1080" y="726167"/>
                    <a:pt x="1080" y="649723"/>
                  </a:cubicBezTo>
                  <a:cubicBezTo>
                    <a:pt x="191" y="513724"/>
                    <a:pt x="4636" y="376836"/>
                    <a:pt x="191" y="240836"/>
                  </a:cubicBezTo>
                  <a:cubicBezTo>
                    <a:pt x="-4254" y="153726"/>
                    <a:pt x="69540" y="103948"/>
                    <a:pt x="154893" y="155503"/>
                  </a:cubicBezTo>
                  <a:close/>
                  <a:moveTo>
                    <a:pt x="606551" y="400836"/>
                  </a:moveTo>
                  <a:cubicBezTo>
                    <a:pt x="606551" y="318169"/>
                    <a:pt x="606551" y="234614"/>
                    <a:pt x="606551" y="151948"/>
                  </a:cubicBezTo>
                  <a:cubicBezTo>
                    <a:pt x="606551" y="122615"/>
                    <a:pt x="597660" y="95948"/>
                    <a:pt x="564763" y="95948"/>
                  </a:cubicBezTo>
                  <a:cubicBezTo>
                    <a:pt x="530089" y="95948"/>
                    <a:pt x="524754" y="123504"/>
                    <a:pt x="524754" y="152837"/>
                  </a:cubicBezTo>
                  <a:cubicBezTo>
                    <a:pt x="525643" y="250614"/>
                    <a:pt x="525643" y="348391"/>
                    <a:pt x="524754" y="446169"/>
                  </a:cubicBezTo>
                  <a:cubicBezTo>
                    <a:pt x="524754" y="469280"/>
                    <a:pt x="530089" y="496835"/>
                    <a:pt x="492747" y="496835"/>
                  </a:cubicBezTo>
                  <a:cubicBezTo>
                    <a:pt x="458073" y="496835"/>
                    <a:pt x="447403" y="479058"/>
                    <a:pt x="448293" y="446169"/>
                  </a:cubicBezTo>
                  <a:cubicBezTo>
                    <a:pt x="450071" y="335058"/>
                    <a:pt x="448293" y="223948"/>
                    <a:pt x="449182" y="112837"/>
                  </a:cubicBezTo>
                  <a:cubicBezTo>
                    <a:pt x="449182" y="82615"/>
                    <a:pt x="443847" y="54171"/>
                    <a:pt x="406505" y="53282"/>
                  </a:cubicBezTo>
                  <a:cubicBezTo>
                    <a:pt x="367385" y="52393"/>
                    <a:pt x="364718" y="82615"/>
                    <a:pt x="364718" y="111948"/>
                  </a:cubicBezTo>
                  <a:cubicBezTo>
                    <a:pt x="364718" y="220392"/>
                    <a:pt x="363829" y="327947"/>
                    <a:pt x="365607" y="436391"/>
                  </a:cubicBezTo>
                  <a:cubicBezTo>
                    <a:pt x="365607" y="464835"/>
                    <a:pt x="360273" y="479946"/>
                    <a:pt x="326487" y="479946"/>
                  </a:cubicBezTo>
                  <a:cubicBezTo>
                    <a:pt x="290923" y="479946"/>
                    <a:pt x="289145" y="461280"/>
                    <a:pt x="290034" y="434613"/>
                  </a:cubicBezTo>
                  <a:cubicBezTo>
                    <a:pt x="290923" y="341280"/>
                    <a:pt x="290923" y="247948"/>
                    <a:pt x="290034" y="154615"/>
                  </a:cubicBezTo>
                  <a:cubicBezTo>
                    <a:pt x="290034" y="140392"/>
                    <a:pt x="288256" y="122615"/>
                    <a:pt x="280254" y="113726"/>
                  </a:cubicBezTo>
                  <a:cubicBezTo>
                    <a:pt x="270474" y="103948"/>
                    <a:pt x="245580" y="92393"/>
                    <a:pt x="239356" y="97726"/>
                  </a:cubicBezTo>
                  <a:cubicBezTo>
                    <a:pt x="224242" y="110170"/>
                    <a:pt x="207349" y="130615"/>
                    <a:pt x="207349" y="148392"/>
                  </a:cubicBezTo>
                  <a:cubicBezTo>
                    <a:pt x="204682" y="247948"/>
                    <a:pt x="204682" y="346613"/>
                    <a:pt x="206460" y="446169"/>
                  </a:cubicBezTo>
                  <a:cubicBezTo>
                    <a:pt x="207349" y="479946"/>
                    <a:pt x="194013" y="495057"/>
                    <a:pt x="161116" y="496835"/>
                  </a:cubicBezTo>
                  <a:cubicBezTo>
                    <a:pt x="124664" y="497724"/>
                    <a:pt x="131776" y="471946"/>
                    <a:pt x="131776" y="450613"/>
                  </a:cubicBezTo>
                  <a:cubicBezTo>
                    <a:pt x="131776" y="377724"/>
                    <a:pt x="130887" y="305725"/>
                    <a:pt x="131776" y="232836"/>
                  </a:cubicBezTo>
                  <a:cubicBezTo>
                    <a:pt x="131776" y="204392"/>
                    <a:pt x="120218" y="183948"/>
                    <a:pt x="92656" y="183059"/>
                  </a:cubicBezTo>
                  <a:cubicBezTo>
                    <a:pt x="56204" y="182170"/>
                    <a:pt x="48202" y="210614"/>
                    <a:pt x="48202" y="241725"/>
                  </a:cubicBezTo>
                  <a:cubicBezTo>
                    <a:pt x="48202" y="383947"/>
                    <a:pt x="45534" y="526168"/>
                    <a:pt x="49091" y="668390"/>
                  </a:cubicBezTo>
                  <a:cubicBezTo>
                    <a:pt x="51758" y="763501"/>
                    <a:pt x="76653" y="855056"/>
                    <a:pt x="164673" y="910167"/>
                  </a:cubicBezTo>
                  <a:cubicBezTo>
                    <a:pt x="271364" y="977722"/>
                    <a:pt x="386945" y="975944"/>
                    <a:pt x="499860" y="927944"/>
                  </a:cubicBezTo>
                  <a:cubicBezTo>
                    <a:pt x="643892" y="865722"/>
                    <a:pt x="736358" y="746612"/>
                    <a:pt x="814598" y="615946"/>
                  </a:cubicBezTo>
                  <a:cubicBezTo>
                    <a:pt x="827934" y="592835"/>
                    <a:pt x="835936" y="567057"/>
                    <a:pt x="808374" y="555501"/>
                  </a:cubicBezTo>
                  <a:cubicBezTo>
                    <a:pt x="792370" y="549279"/>
                    <a:pt x="761252" y="555501"/>
                    <a:pt x="747916" y="567946"/>
                  </a:cubicBezTo>
                  <a:cubicBezTo>
                    <a:pt x="716798" y="596390"/>
                    <a:pt x="692792" y="632834"/>
                    <a:pt x="663452" y="664834"/>
                  </a:cubicBezTo>
                  <a:cubicBezTo>
                    <a:pt x="653672" y="675501"/>
                    <a:pt x="637669" y="680834"/>
                    <a:pt x="624332" y="687945"/>
                  </a:cubicBezTo>
                  <a:cubicBezTo>
                    <a:pt x="618998" y="673723"/>
                    <a:pt x="609218" y="659501"/>
                    <a:pt x="609218" y="645279"/>
                  </a:cubicBezTo>
                  <a:cubicBezTo>
                    <a:pt x="605661" y="563502"/>
                    <a:pt x="606551" y="481724"/>
                    <a:pt x="606551" y="400836"/>
                  </a:cubicBezTo>
                  <a:close/>
                </a:path>
              </a:pathLst>
            </a:custGeom>
            <a:solidFill>
              <a:srgbClr val="FFFFFF"/>
            </a:solidFill>
            <a:ln w="8885" cap="flat">
              <a:noFill/>
              <a:prstDash val="solid"/>
              <a:miter/>
            </a:ln>
          </p:spPr>
          <p:txBody>
            <a:bodyPr rtlCol="0" anchor="ctr"/>
            <a:lstStyle/>
            <a:p>
              <a:pPr algn="l" rtl="0"/>
              <a:endParaRPr lang="en-US" sz="3200"/>
            </a:p>
          </p:txBody>
        </p:sp>
        <p:grpSp>
          <p:nvGrpSpPr>
            <p:cNvPr id="46" name="Graphic 34">
              <a:extLst>
                <a:ext uri="{FF2B5EF4-FFF2-40B4-BE49-F238E27FC236}">
                  <a16:creationId xmlns:a16="http://schemas.microsoft.com/office/drawing/2014/main" id="{AB71EC9F-ABCE-E881-5ABB-48F624FE360D}"/>
                </a:ext>
              </a:extLst>
            </p:cNvPr>
            <p:cNvGrpSpPr/>
            <p:nvPr/>
          </p:nvGrpSpPr>
          <p:grpSpPr>
            <a:xfrm>
              <a:off x="7307894" y="4410252"/>
              <a:ext cx="790000" cy="787046"/>
              <a:chOff x="7205663" y="4323640"/>
              <a:chExt cx="967248" cy="963631"/>
            </a:xfrm>
            <a:solidFill>
              <a:srgbClr val="FFFFFF"/>
            </a:solidFill>
          </p:grpSpPr>
          <p:sp>
            <p:nvSpPr>
              <p:cNvPr id="47" name="Freeform 46">
                <a:extLst>
                  <a:ext uri="{FF2B5EF4-FFF2-40B4-BE49-F238E27FC236}">
                    <a16:creationId xmlns:a16="http://schemas.microsoft.com/office/drawing/2014/main" id="{DC1BC9FD-7DD0-BAEC-3AB3-E17F56F5EB50}"/>
                  </a:ext>
                </a:extLst>
              </p:cNvPr>
              <p:cNvSpPr/>
              <p:nvPr/>
            </p:nvSpPr>
            <p:spPr>
              <a:xfrm>
                <a:off x="7205663" y="4683972"/>
                <a:ext cx="967248" cy="603299"/>
              </a:xfrm>
              <a:custGeom>
                <a:avLst/>
                <a:gdLst>
                  <a:gd name="connsiteX0" fmla="*/ 731053 w 967248"/>
                  <a:gd name="connsiteY0" fmla="*/ 486805 h 603299"/>
                  <a:gd name="connsiteX1" fmla="*/ 727496 w 967248"/>
                  <a:gd name="connsiteY1" fmla="*/ 512583 h 603299"/>
                  <a:gd name="connsiteX2" fmla="*/ 634142 w 967248"/>
                  <a:gd name="connsiteY2" fmla="*/ 603249 h 603299"/>
                  <a:gd name="connsiteX3" fmla="*/ 282951 w 967248"/>
                  <a:gd name="connsiteY3" fmla="*/ 603249 h 603299"/>
                  <a:gd name="connsiteX4" fmla="*/ 239386 w 967248"/>
                  <a:gd name="connsiteY4" fmla="*/ 557027 h 603299"/>
                  <a:gd name="connsiteX5" fmla="*/ 240275 w 967248"/>
                  <a:gd name="connsiteY5" fmla="*/ 485027 h 603299"/>
                  <a:gd name="connsiteX6" fmla="*/ 146031 w 967248"/>
                  <a:gd name="connsiteY6" fmla="*/ 509916 h 603299"/>
                  <a:gd name="connsiteX7" fmla="*/ 17113 w 967248"/>
                  <a:gd name="connsiteY7" fmla="*/ 468138 h 603299"/>
                  <a:gd name="connsiteX8" fmla="*/ 32228 w 967248"/>
                  <a:gd name="connsiteY8" fmla="*/ 333917 h 603299"/>
                  <a:gd name="connsiteX9" fmla="*/ 206489 w 967248"/>
                  <a:gd name="connsiteY9" fmla="*/ 93918 h 603299"/>
                  <a:gd name="connsiteX10" fmla="*/ 427873 w 967248"/>
                  <a:gd name="connsiteY10" fmla="*/ 9474 h 603299"/>
                  <a:gd name="connsiteX11" fmla="*/ 541676 w 967248"/>
                  <a:gd name="connsiteY11" fmla="*/ 7696 h 603299"/>
                  <a:gd name="connsiteX12" fmla="*/ 750613 w 967248"/>
                  <a:gd name="connsiteY12" fmla="*/ 83251 h 603299"/>
                  <a:gd name="connsiteX13" fmla="*/ 936432 w 967248"/>
                  <a:gd name="connsiteY13" fmla="*/ 337473 h 603299"/>
                  <a:gd name="connsiteX14" fmla="*/ 947991 w 967248"/>
                  <a:gd name="connsiteY14" fmla="*/ 468138 h 603299"/>
                  <a:gd name="connsiteX15" fmla="*/ 823518 w 967248"/>
                  <a:gd name="connsiteY15" fmla="*/ 510805 h 603299"/>
                  <a:gd name="connsiteX16" fmla="*/ 731053 w 967248"/>
                  <a:gd name="connsiteY16" fmla="*/ 486805 h 603299"/>
                  <a:gd name="connsiteX17" fmla="*/ 675929 w 967248"/>
                  <a:gd name="connsiteY17" fmla="*/ 148140 h 603299"/>
                  <a:gd name="connsiteX18" fmla="*/ 573684 w 967248"/>
                  <a:gd name="connsiteY18" fmla="*/ 181918 h 603299"/>
                  <a:gd name="connsiteX19" fmla="*/ 395865 w 967248"/>
                  <a:gd name="connsiteY19" fmla="*/ 181029 h 603299"/>
                  <a:gd name="connsiteX20" fmla="*/ 285618 w 967248"/>
                  <a:gd name="connsiteY20" fmla="*/ 147251 h 603299"/>
                  <a:gd name="connsiteX21" fmla="*/ 286507 w 967248"/>
                  <a:gd name="connsiteY21" fmla="*/ 254806 h 603299"/>
                  <a:gd name="connsiteX22" fmla="*/ 314069 w 967248"/>
                  <a:gd name="connsiteY22" fmla="*/ 285917 h 603299"/>
                  <a:gd name="connsiteX23" fmla="*/ 388753 w 967248"/>
                  <a:gd name="connsiteY23" fmla="*/ 429916 h 603299"/>
                  <a:gd name="connsiteX24" fmla="*/ 579018 w 967248"/>
                  <a:gd name="connsiteY24" fmla="*/ 429028 h 603299"/>
                  <a:gd name="connsiteX25" fmla="*/ 575462 w 967248"/>
                  <a:gd name="connsiteY25" fmla="*/ 323250 h 603299"/>
                  <a:gd name="connsiteX26" fmla="*/ 688376 w 967248"/>
                  <a:gd name="connsiteY26" fmla="*/ 272584 h 603299"/>
                  <a:gd name="connsiteX27" fmla="*/ 675929 w 967248"/>
                  <a:gd name="connsiteY27" fmla="*/ 148140 h 603299"/>
                  <a:gd name="connsiteX28" fmla="*/ 727496 w 967248"/>
                  <a:gd name="connsiteY28" fmla="*/ 131251 h 603299"/>
                  <a:gd name="connsiteX29" fmla="*/ 727496 w 967248"/>
                  <a:gd name="connsiteY29" fmla="*/ 202362 h 603299"/>
                  <a:gd name="connsiteX30" fmla="*/ 805736 w 967248"/>
                  <a:gd name="connsiteY30" fmla="*/ 332139 h 603299"/>
                  <a:gd name="connsiteX31" fmla="*/ 826185 w 967248"/>
                  <a:gd name="connsiteY31" fmla="*/ 367695 h 603299"/>
                  <a:gd name="connsiteX32" fmla="*/ 787954 w 967248"/>
                  <a:gd name="connsiteY32" fmla="*/ 372139 h 603299"/>
                  <a:gd name="connsiteX33" fmla="*/ 647478 w 967248"/>
                  <a:gd name="connsiteY33" fmla="*/ 337473 h 603299"/>
                  <a:gd name="connsiteX34" fmla="*/ 602134 w 967248"/>
                  <a:gd name="connsiteY34" fmla="*/ 364139 h 603299"/>
                  <a:gd name="connsiteX35" fmla="*/ 630585 w 967248"/>
                  <a:gd name="connsiteY35" fmla="*/ 403250 h 603299"/>
                  <a:gd name="connsiteX36" fmla="*/ 855525 w 967248"/>
                  <a:gd name="connsiteY36" fmla="*/ 464583 h 603299"/>
                  <a:gd name="connsiteX37" fmla="*/ 907982 w 967248"/>
                  <a:gd name="connsiteY37" fmla="*/ 437027 h 603299"/>
                  <a:gd name="connsiteX38" fmla="*/ 904425 w 967248"/>
                  <a:gd name="connsiteY38" fmla="*/ 377472 h 603299"/>
                  <a:gd name="connsiteX39" fmla="*/ 727496 w 967248"/>
                  <a:gd name="connsiteY39" fmla="*/ 131251 h 603299"/>
                  <a:gd name="connsiteX40" fmla="*/ 240275 w 967248"/>
                  <a:gd name="connsiteY40" fmla="*/ 152584 h 603299"/>
                  <a:gd name="connsiteX41" fmla="*/ 227827 w 967248"/>
                  <a:gd name="connsiteY41" fmla="*/ 149029 h 603299"/>
                  <a:gd name="connsiteX42" fmla="*/ 55344 w 967248"/>
                  <a:gd name="connsiteY42" fmla="*/ 386361 h 603299"/>
                  <a:gd name="connsiteX43" fmla="*/ 108689 w 967248"/>
                  <a:gd name="connsiteY43" fmla="*/ 465472 h 603299"/>
                  <a:gd name="connsiteX44" fmla="*/ 338075 w 967248"/>
                  <a:gd name="connsiteY44" fmla="*/ 403250 h 603299"/>
                  <a:gd name="connsiteX45" fmla="*/ 365636 w 967248"/>
                  <a:gd name="connsiteY45" fmla="*/ 366806 h 603299"/>
                  <a:gd name="connsiteX46" fmla="*/ 320293 w 967248"/>
                  <a:gd name="connsiteY46" fmla="*/ 337473 h 603299"/>
                  <a:gd name="connsiteX47" fmla="*/ 277616 w 967248"/>
                  <a:gd name="connsiteY47" fmla="*/ 343695 h 603299"/>
                  <a:gd name="connsiteX48" fmla="*/ 202044 w 967248"/>
                  <a:gd name="connsiteY48" fmla="*/ 368583 h 603299"/>
                  <a:gd name="connsiteX49" fmla="*/ 150476 w 967248"/>
                  <a:gd name="connsiteY49" fmla="*/ 364139 h 603299"/>
                  <a:gd name="connsiteX50" fmla="*/ 188707 w 967248"/>
                  <a:gd name="connsiteY50" fmla="*/ 325028 h 603299"/>
                  <a:gd name="connsiteX51" fmla="*/ 204711 w 967248"/>
                  <a:gd name="connsiteY51" fmla="*/ 318806 h 603299"/>
                  <a:gd name="connsiteX52" fmla="*/ 238496 w 967248"/>
                  <a:gd name="connsiteY52" fmla="*/ 274362 h 603299"/>
                  <a:gd name="connsiteX53" fmla="*/ 240275 w 967248"/>
                  <a:gd name="connsiteY53" fmla="*/ 152584 h 603299"/>
                  <a:gd name="connsiteX54" fmla="*/ 697267 w 967248"/>
                  <a:gd name="connsiteY54" fmla="*/ 92140 h 603299"/>
                  <a:gd name="connsiteX55" fmla="*/ 585242 w 967248"/>
                  <a:gd name="connsiteY55" fmla="*/ 49474 h 603299"/>
                  <a:gd name="connsiteX56" fmla="*/ 388753 w 967248"/>
                  <a:gd name="connsiteY56" fmla="*/ 49474 h 603299"/>
                  <a:gd name="connsiteX57" fmla="*/ 276727 w 967248"/>
                  <a:gd name="connsiteY57" fmla="*/ 92140 h 603299"/>
                  <a:gd name="connsiteX58" fmla="*/ 450100 w 967248"/>
                  <a:gd name="connsiteY58" fmla="*/ 150807 h 603299"/>
                  <a:gd name="connsiteX59" fmla="*/ 516782 w 967248"/>
                  <a:gd name="connsiteY59" fmla="*/ 151696 h 603299"/>
                  <a:gd name="connsiteX60" fmla="*/ 697267 w 967248"/>
                  <a:gd name="connsiteY60" fmla="*/ 92140 h 603299"/>
                  <a:gd name="connsiteX61" fmla="*/ 676818 w 967248"/>
                  <a:gd name="connsiteY61" fmla="*/ 441472 h 603299"/>
                  <a:gd name="connsiteX62" fmla="*/ 287396 w 967248"/>
                  <a:gd name="connsiteY62" fmla="*/ 444138 h 603299"/>
                  <a:gd name="connsiteX63" fmla="*/ 286507 w 967248"/>
                  <a:gd name="connsiteY63" fmla="*/ 514360 h 603299"/>
                  <a:gd name="connsiteX64" fmla="*/ 328295 w 967248"/>
                  <a:gd name="connsiteY64" fmla="*/ 555249 h 603299"/>
                  <a:gd name="connsiteX65" fmla="*/ 571905 w 967248"/>
                  <a:gd name="connsiteY65" fmla="*/ 554360 h 603299"/>
                  <a:gd name="connsiteX66" fmla="*/ 676818 w 967248"/>
                  <a:gd name="connsiteY66" fmla="*/ 554360 h 603299"/>
                  <a:gd name="connsiteX67" fmla="*/ 676818 w 967248"/>
                  <a:gd name="connsiteY67" fmla="*/ 441472 h 60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67248" h="603299">
                    <a:moveTo>
                      <a:pt x="731053" y="486805"/>
                    </a:moveTo>
                    <a:cubicBezTo>
                      <a:pt x="729274" y="501027"/>
                      <a:pt x="727496" y="507250"/>
                      <a:pt x="727496" y="512583"/>
                    </a:cubicBezTo>
                    <a:cubicBezTo>
                      <a:pt x="723940" y="603249"/>
                      <a:pt x="723940" y="603249"/>
                      <a:pt x="634142" y="603249"/>
                    </a:cubicBezTo>
                    <a:cubicBezTo>
                      <a:pt x="516782" y="603249"/>
                      <a:pt x="400311" y="601471"/>
                      <a:pt x="282951" y="603249"/>
                    </a:cubicBezTo>
                    <a:cubicBezTo>
                      <a:pt x="247387" y="604138"/>
                      <a:pt x="234051" y="593471"/>
                      <a:pt x="239386" y="557027"/>
                    </a:cubicBezTo>
                    <a:cubicBezTo>
                      <a:pt x="242942" y="535694"/>
                      <a:pt x="240275" y="513472"/>
                      <a:pt x="240275" y="485027"/>
                    </a:cubicBezTo>
                    <a:cubicBezTo>
                      <a:pt x="205600" y="493916"/>
                      <a:pt x="176260" y="502805"/>
                      <a:pt x="146031" y="509916"/>
                    </a:cubicBezTo>
                    <a:cubicBezTo>
                      <a:pt x="84684" y="524138"/>
                      <a:pt x="45564" y="511694"/>
                      <a:pt x="17113" y="468138"/>
                    </a:cubicBezTo>
                    <a:cubicBezTo>
                      <a:pt x="-10449" y="426361"/>
                      <a:pt x="-4225" y="383694"/>
                      <a:pt x="32228" y="333917"/>
                    </a:cubicBezTo>
                    <a:cubicBezTo>
                      <a:pt x="90907" y="254806"/>
                      <a:pt x="149587" y="174806"/>
                      <a:pt x="206489" y="93918"/>
                    </a:cubicBezTo>
                    <a:cubicBezTo>
                      <a:pt x="267837" y="6807"/>
                      <a:pt x="322960" y="-11859"/>
                      <a:pt x="427873" y="9474"/>
                    </a:cubicBezTo>
                    <a:cubicBezTo>
                      <a:pt x="464325" y="16585"/>
                      <a:pt x="505224" y="15696"/>
                      <a:pt x="541676" y="7696"/>
                    </a:cubicBezTo>
                    <a:cubicBezTo>
                      <a:pt x="637698" y="-12748"/>
                      <a:pt x="692822" y="5918"/>
                      <a:pt x="750613" y="83251"/>
                    </a:cubicBezTo>
                    <a:cubicBezTo>
                      <a:pt x="812849" y="167696"/>
                      <a:pt x="875085" y="252140"/>
                      <a:pt x="936432" y="337473"/>
                    </a:cubicBezTo>
                    <a:cubicBezTo>
                      <a:pt x="972885" y="387250"/>
                      <a:pt x="977331" y="427250"/>
                      <a:pt x="947991" y="468138"/>
                    </a:cubicBezTo>
                    <a:cubicBezTo>
                      <a:pt x="916873" y="512583"/>
                      <a:pt x="874196" y="525027"/>
                      <a:pt x="823518" y="510805"/>
                    </a:cubicBezTo>
                    <a:cubicBezTo>
                      <a:pt x="795067" y="502805"/>
                      <a:pt x="765727" y="495694"/>
                      <a:pt x="731053" y="486805"/>
                    </a:cubicBezTo>
                    <a:close/>
                    <a:moveTo>
                      <a:pt x="675929" y="148140"/>
                    </a:moveTo>
                    <a:cubicBezTo>
                      <a:pt x="636809" y="160585"/>
                      <a:pt x="603024" y="166807"/>
                      <a:pt x="573684" y="181918"/>
                    </a:cubicBezTo>
                    <a:cubicBezTo>
                      <a:pt x="513225" y="214806"/>
                      <a:pt x="457213" y="216584"/>
                      <a:pt x="395865" y="181029"/>
                    </a:cubicBezTo>
                    <a:cubicBezTo>
                      <a:pt x="364747" y="163251"/>
                      <a:pt x="325627" y="158807"/>
                      <a:pt x="285618" y="147251"/>
                    </a:cubicBezTo>
                    <a:cubicBezTo>
                      <a:pt x="285618" y="190807"/>
                      <a:pt x="282951" y="222806"/>
                      <a:pt x="286507" y="254806"/>
                    </a:cubicBezTo>
                    <a:cubicBezTo>
                      <a:pt x="288285" y="266362"/>
                      <a:pt x="302511" y="284139"/>
                      <a:pt x="314069" y="285917"/>
                    </a:cubicBezTo>
                    <a:cubicBezTo>
                      <a:pt x="410091" y="306362"/>
                      <a:pt x="431429" y="346361"/>
                      <a:pt x="388753" y="429916"/>
                    </a:cubicBezTo>
                    <a:cubicBezTo>
                      <a:pt x="451878" y="469028"/>
                      <a:pt x="514115" y="470805"/>
                      <a:pt x="579018" y="429028"/>
                    </a:cubicBezTo>
                    <a:cubicBezTo>
                      <a:pt x="552345" y="394361"/>
                      <a:pt x="537231" y="353472"/>
                      <a:pt x="575462" y="323250"/>
                    </a:cubicBezTo>
                    <a:cubicBezTo>
                      <a:pt x="604802" y="299250"/>
                      <a:pt x="646589" y="290361"/>
                      <a:pt x="688376" y="272584"/>
                    </a:cubicBezTo>
                    <a:cubicBezTo>
                      <a:pt x="684820" y="239695"/>
                      <a:pt x="681264" y="198806"/>
                      <a:pt x="675929" y="148140"/>
                    </a:cubicBezTo>
                    <a:close/>
                    <a:moveTo>
                      <a:pt x="727496" y="131251"/>
                    </a:moveTo>
                    <a:cubicBezTo>
                      <a:pt x="727496" y="164140"/>
                      <a:pt x="726607" y="183695"/>
                      <a:pt x="727496" y="202362"/>
                    </a:cubicBezTo>
                    <a:cubicBezTo>
                      <a:pt x="731942" y="258362"/>
                      <a:pt x="725718" y="320584"/>
                      <a:pt x="805736" y="332139"/>
                    </a:cubicBezTo>
                    <a:cubicBezTo>
                      <a:pt x="814627" y="333028"/>
                      <a:pt x="819962" y="355250"/>
                      <a:pt x="826185" y="367695"/>
                    </a:cubicBezTo>
                    <a:cubicBezTo>
                      <a:pt x="813738" y="369472"/>
                      <a:pt x="799512" y="374806"/>
                      <a:pt x="787954" y="372139"/>
                    </a:cubicBezTo>
                    <a:cubicBezTo>
                      <a:pt x="740833" y="361472"/>
                      <a:pt x="694600" y="345472"/>
                      <a:pt x="647478" y="337473"/>
                    </a:cubicBezTo>
                    <a:cubicBezTo>
                      <a:pt x="634142" y="335695"/>
                      <a:pt x="617249" y="354361"/>
                      <a:pt x="602134" y="364139"/>
                    </a:cubicBezTo>
                    <a:cubicBezTo>
                      <a:pt x="611914" y="377472"/>
                      <a:pt x="618138" y="399694"/>
                      <a:pt x="630585" y="403250"/>
                    </a:cubicBezTo>
                    <a:cubicBezTo>
                      <a:pt x="704380" y="426361"/>
                      <a:pt x="779953" y="447694"/>
                      <a:pt x="855525" y="464583"/>
                    </a:cubicBezTo>
                    <a:cubicBezTo>
                      <a:pt x="871529" y="468138"/>
                      <a:pt x="899980" y="452139"/>
                      <a:pt x="907982" y="437027"/>
                    </a:cubicBezTo>
                    <a:cubicBezTo>
                      <a:pt x="916873" y="421916"/>
                      <a:pt x="915094" y="391695"/>
                      <a:pt x="904425" y="377472"/>
                    </a:cubicBezTo>
                    <a:cubicBezTo>
                      <a:pt x="851969" y="298362"/>
                      <a:pt x="793289" y="220140"/>
                      <a:pt x="727496" y="131251"/>
                    </a:cubicBezTo>
                    <a:close/>
                    <a:moveTo>
                      <a:pt x="240275" y="152584"/>
                    </a:moveTo>
                    <a:cubicBezTo>
                      <a:pt x="235829" y="151696"/>
                      <a:pt x="232273" y="149918"/>
                      <a:pt x="227827" y="149029"/>
                    </a:cubicBezTo>
                    <a:cubicBezTo>
                      <a:pt x="170037" y="228140"/>
                      <a:pt x="109578" y="305473"/>
                      <a:pt x="55344" y="386361"/>
                    </a:cubicBezTo>
                    <a:cubicBezTo>
                      <a:pt x="30449" y="423694"/>
                      <a:pt x="63346" y="474361"/>
                      <a:pt x="108689" y="465472"/>
                    </a:cubicBezTo>
                    <a:cubicBezTo>
                      <a:pt x="186040" y="450361"/>
                      <a:pt x="262502" y="426361"/>
                      <a:pt x="338075" y="403250"/>
                    </a:cubicBezTo>
                    <a:cubicBezTo>
                      <a:pt x="349633" y="399694"/>
                      <a:pt x="356746" y="379250"/>
                      <a:pt x="365636" y="366806"/>
                    </a:cubicBezTo>
                    <a:cubicBezTo>
                      <a:pt x="350522" y="357028"/>
                      <a:pt x="337185" y="342806"/>
                      <a:pt x="320293" y="337473"/>
                    </a:cubicBezTo>
                    <a:cubicBezTo>
                      <a:pt x="307846" y="333917"/>
                      <a:pt x="291842" y="339250"/>
                      <a:pt x="277616" y="343695"/>
                    </a:cubicBezTo>
                    <a:cubicBezTo>
                      <a:pt x="251833" y="350806"/>
                      <a:pt x="227827" y="363250"/>
                      <a:pt x="202044" y="368583"/>
                    </a:cubicBezTo>
                    <a:cubicBezTo>
                      <a:pt x="186040" y="372139"/>
                      <a:pt x="168258" y="365917"/>
                      <a:pt x="150476" y="364139"/>
                    </a:cubicBezTo>
                    <a:cubicBezTo>
                      <a:pt x="162924" y="350806"/>
                      <a:pt x="175371" y="337473"/>
                      <a:pt x="188707" y="325028"/>
                    </a:cubicBezTo>
                    <a:cubicBezTo>
                      <a:pt x="192264" y="321472"/>
                      <a:pt x="202044" y="323250"/>
                      <a:pt x="204711" y="318806"/>
                    </a:cubicBezTo>
                    <a:cubicBezTo>
                      <a:pt x="217158" y="304584"/>
                      <a:pt x="235829" y="290361"/>
                      <a:pt x="238496" y="274362"/>
                    </a:cubicBezTo>
                    <a:cubicBezTo>
                      <a:pt x="242942" y="233473"/>
                      <a:pt x="240275" y="192584"/>
                      <a:pt x="240275" y="152584"/>
                    </a:cubicBezTo>
                    <a:close/>
                    <a:moveTo>
                      <a:pt x="697267" y="92140"/>
                    </a:moveTo>
                    <a:cubicBezTo>
                      <a:pt x="671484" y="54807"/>
                      <a:pt x="632364" y="38807"/>
                      <a:pt x="585242" y="49474"/>
                    </a:cubicBezTo>
                    <a:cubicBezTo>
                      <a:pt x="519449" y="64585"/>
                      <a:pt x="455435" y="67252"/>
                      <a:pt x="388753" y="49474"/>
                    </a:cubicBezTo>
                    <a:cubicBezTo>
                      <a:pt x="332740" y="34363"/>
                      <a:pt x="291842" y="56585"/>
                      <a:pt x="276727" y="92140"/>
                    </a:cubicBezTo>
                    <a:cubicBezTo>
                      <a:pt x="334518" y="111696"/>
                      <a:pt x="391420" y="133918"/>
                      <a:pt x="450100" y="150807"/>
                    </a:cubicBezTo>
                    <a:cubicBezTo>
                      <a:pt x="470549" y="157029"/>
                      <a:pt x="496333" y="157029"/>
                      <a:pt x="516782" y="151696"/>
                    </a:cubicBezTo>
                    <a:cubicBezTo>
                      <a:pt x="576351" y="134807"/>
                      <a:pt x="634142" y="113473"/>
                      <a:pt x="697267" y="92140"/>
                    </a:cubicBezTo>
                    <a:close/>
                    <a:moveTo>
                      <a:pt x="676818" y="441472"/>
                    </a:moveTo>
                    <a:cubicBezTo>
                      <a:pt x="544344" y="529472"/>
                      <a:pt x="418093" y="519694"/>
                      <a:pt x="287396" y="444138"/>
                    </a:cubicBezTo>
                    <a:cubicBezTo>
                      <a:pt x="287396" y="477027"/>
                      <a:pt x="290064" y="496583"/>
                      <a:pt x="286507" y="514360"/>
                    </a:cubicBezTo>
                    <a:cubicBezTo>
                      <a:pt x="279395" y="551694"/>
                      <a:pt x="297176" y="556138"/>
                      <a:pt x="328295" y="555249"/>
                    </a:cubicBezTo>
                    <a:cubicBezTo>
                      <a:pt x="409202" y="553472"/>
                      <a:pt x="490998" y="554360"/>
                      <a:pt x="571905" y="554360"/>
                    </a:cubicBezTo>
                    <a:cubicBezTo>
                      <a:pt x="606580" y="554360"/>
                      <a:pt x="641255" y="554360"/>
                      <a:pt x="676818" y="554360"/>
                    </a:cubicBezTo>
                    <a:cubicBezTo>
                      <a:pt x="676818" y="517916"/>
                      <a:pt x="676818" y="489472"/>
                      <a:pt x="676818" y="441472"/>
                    </a:cubicBezTo>
                    <a:close/>
                  </a:path>
                </a:pathLst>
              </a:custGeom>
              <a:solidFill>
                <a:srgbClr val="FFFFFF"/>
              </a:solidFill>
              <a:ln w="8885" cap="flat">
                <a:noFill/>
                <a:prstDash val="solid"/>
                <a:miter/>
              </a:ln>
            </p:spPr>
            <p:txBody>
              <a:bodyPr rtlCol="0" anchor="ctr"/>
              <a:lstStyle/>
              <a:p>
                <a:pPr algn="l" rtl="0"/>
                <a:endParaRPr lang="en-US" sz="3200"/>
              </a:p>
            </p:txBody>
          </p:sp>
          <p:sp>
            <p:nvSpPr>
              <p:cNvPr id="48" name="Freeform 47">
                <a:extLst>
                  <a:ext uri="{FF2B5EF4-FFF2-40B4-BE49-F238E27FC236}">
                    <a16:creationId xmlns:a16="http://schemas.microsoft.com/office/drawing/2014/main" id="{CBAA0D53-3377-94AD-33E8-85CDE7610481}"/>
                  </a:ext>
                </a:extLst>
              </p:cNvPr>
              <p:cNvSpPr/>
              <p:nvPr/>
            </p:nvSpPr>
            <p:spPr>
              <a:xfrm>
                <a:off x="7509887" y="4323640"/>
                <a:ext cx="366401" cy="360948"/>
              </a:xfrm>
              <a:custGeom>
                <a:avLst/>
                <a:gdLst>
                  <a:gd name="connsiteX0" fmla="*/ 180550 w 366401"/>
                  <a:gd name="connsiteY0" fmla="*/ 360918 h 360948"/>
                  <a:gd name="connsiteX1" fmla="*/ 65 w 366401"/>
                  <a:gd name="connsiteY1" fmla="*/ 176918 h 360948"/>
                  <a:gd name="connsiteX2" fmla="*/ 187663 w 366401"/>
                  <a:gd name="connsiteY2" fmla="*/ 30 h 360948"/>
                  <a:gd name="connsiteX3" fmla="*/ 366370 w 366401"/>
                  <a:gd name="connsiteY3" fmla="*/ 188474 h 360948"/>
                  <a:gd name="connsiteX4" fmla="*/ 180550 w 366401"/>
                  <a:gd name="connsiteY4" fmla="*/ 360918 h 360948"/>
                  <a:gd name="connsiteX5" fmla="*/ 183217 w 366401"/>
                  <a:gd name="connsiteY5" fmla="*/ 312918 h 360948"/>
                  <a:gd name="connsiteX6" fmla="*/ 319248 w 366401"/>
                  <a:gd name="connsiteY6" fmla="*/ 176918 h 360948"/>
                  <a:gd name="connsiteX7" fmla="*/ 186774 w 366401"/>
                  <a:gd name="connsiteY7" fmla="*/ 44475 h 360948"/>
                  <a:gd name="connsiteX8" fmla="*/ 48076 w 366401"/>
                  <a:gd name="connsiteY8" fmla="*/ 180474 h 360948"/>
                  <a:gd name="connsiteX9" fmla="*/ 183217 w 366401"/>
                  <a:gd name="connsiteY9" fmla="*/ 312918 h 36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401" h="360948">
                    <a:moveTo>
                      <a:pt x="180550" y="360918"/>
                    </a:moveTo>
                    <a:cubicBezTo>
                      <a:pt x="77416" y="359140"/>
                      <a:pt x="-2603" y="276474"/>
                      <a:pt x="65" y="176918"/>
                    </a:cubicBezTo>
                    <a:cubicBezTo>
                      <a:pt x="2732" y="74697"/>
                      <a:pt x="83639" y="-1747"/>
                      <a:pt x="187663" y="30"/>
                    </a:cubicBezTo>
                    <a:cubicBezTo>
                      <a:pt x="293465" y="1808"/>
                      <a:pt x="368148" y="80919"/>
                      <a:pt x="366370" y="188474"/>
                    </a:cubicBezTo>
                    <a:cubicBezTo>
                      <a:pt x="364592" y="288029"/>
                      <a:pt x="283685" y="362695"/>
                      <a:pt x="180550" y="360918"/>
                    </a:cubicBezTo>
                    <a:close/>
                    <a:moveTo>
                      <a:pt x="183217" y="312918"/>
                    </a:moveTo>
                    <a:cubicBezTo>
                      <a:pt x="262346" y="312918"/>
                      <a:pt x="319248" y="256918"/>
                      <a:pt x="319248" y="176918"/>
                    </a:cubicBezTo>
                    <a:cubicBezTo>
                      <a:pt x="320137" y="105808"/>
                      <a:pt x="258790" y="44475"/>
                      <a:pt x="186774" y="44475"/>
                    </a:cubicBezTo>
                    <a:cubicBezTo>
                      <a:pt x="109423" y="44475"/>
                      <a:pt x="47187" y="104919"/>
                      <a:pt x="48076" y="180474"/>
                    </a:cubicBezTo>
                    <a:cubicBezTo>
                      <a:pt x="48965" y="256918"/>
                      <a:pt x="104977" y="312029"/>
                      <a:pt x="183217" y="312918"/>
                    </a:cubicBezTo>
                    <a:close/>
                  </a:path>
                </a:pathLst>
              </a:custGeom>
              <a:solidFill>
                <a:srgbClr val="FFFFFF"/>
              </a:solidFill>
              <a:ln w="8885" cap="flat">
                <a:noFill/>
                <a:prstDash val="solid"/>
                <a:miter/>
              </a:ln>
            </p:spPr>
            <p:txBody>
              <a:bodyPr rtlCol="0" anchor="ctr"/>
              <a:lstStyle/>
              <a:p>
                <a:pPr algn="l" rtl="0"/>
                <a:endParaRPr lang="en-US" sz="3200"/>
              </a:p>
            </p:txBody>
          </p:sp>
        </p:grpSp>
        <p:grpSp>
          <p:nvGrpSpPr>
            <p:cNvPr id="49" name="Graphic 34">
              <a:extLst>
                <a:ext uri="{FF2B5EF4-FFF2-40B4-BE49-F238E27FC236}">
                  <a16:creationId xmlns:a16="http://schemas.microsoft.com/office/drawing/2014/main" id="{E814D948-2737-ACB6-FCBB-D968AD438276}"/>
                </a:ext>
              </a:extLst>
            </p:cNvPr>
            <p:cNvGrpSpPr/>
            <p:nvPr/>
          </p:nvGrpSpPr>
          <p:grpSpPr>
            <a:xfrm>
              <a:off x="9772455" y="2082613"/>
              <a:ext cx="501713" cy="711213"/>
              <a:chOff x="9674619" y="1978792"/>
              <a:chExt cx="675046" cy="956924"/>
            </a:xfrm>
            <a:solidFill>
              <a:srgbClr val="FFFFFF"/>
            </a:solidFill>
          </p:grpSpPr>
          <p:sp>
            <p:nvSpPr>
              <p:cNvPr id="50" name="Freeform 49">
                <a:extLst>
                  <a:ext uri="{FF2B5EF4-FFF2-40B4-BE49-F238E27FC236}">
                    <a16:creationId xmlns:a16="http://schemas.microsoft.com/office/drawing/2014/main" id="{1F40404B-9A64-A441-C715-272ED59EE495}"/>
                  </a:ext>
                </a:extLst>
              </p:cNvPr>
              <p:cNvSpPr/>
              <p:nvPr/>
            </p:nvSpPr>
            <p:spPr>
              <a:xfrm>
                <a:off x="9674619" y="1978792"/>
                <a:ext cx="675046" cy="956924"/>
              </a:xfrm>
              <a:custGeom>
                <a:avLst/>
                <a:gdLst>
                  <a:gd name="connsiteX0" fmla="*/ 355905 w 675046"/>
                  <a:gd name="connsiteY0" fmla="*/ 0 h 956924"/>
                  <a:gd name="connsiteX1" fmla="*/ 636857 w 675046"/>
                  <a:gd name="connsiteY1" fmla="*/ 183999 h 956924"/>
                  <a:gd name="connsiteX2" fmla="*/ 611074 w 675046"/>
                  <a:gd name="connsiteY2" fmla="*/ 533331 h 956924"/>
                  <a:gd name="connsiteX3" fmla="*/ 518608 w 675046"/>
                  <a:gd name="connsiteY3" fmla="*/ 657775 h 956924"/>
                  <a:gd name="connsiteX4" fmla="*/ 467930 w 675046"/>
                  <a:gd name="connsiteY4" fmla="*/ 800885 h 956924"/>
                  <a:gd name="connsiteX5" fmla="*/ 281221 w 675046"/>
                  <a:gd name="connsiteY5" fmla="*/ 956440 h 956924"/>
                  <a:gd name="connsiteX6" fmla="*/ 126519 w 675046"/>
                  <a:gd name="connsiteY6" fmla="*/ 776885 h 956924"/>
                  <a:gd name="connsiteX7" fmla="*/ 134521 w 675046"/>
                  <a:gd name="connsiteY7" fmla="*/ 747552 h 956924"/>
                  <a:gd name="connsiteX8" fmla="*/ 170085 w 675046"/>
                  <a:gd name="connsiteY8" fmla="*/ 711996 h 956924"/>
                  <a:gd name="connsiteX9" fmla="*/ 186088 w 675046"/>
                  <a:gd name="connsiteY9" fmla="*/ 760885 h 956924"/>
                  <a:gd name="connsiteX10" fmla="*/ 282110 w 675046"/>
                  <a:gd name="connsiteY10" fmla="*/ 902218 h 956924"/>
                  <a:gd name="connsiteX11" fmla="*/ 411028 w 675046"/>
                  <a:gd name="connsiteY11" fmla="*/ 791996 h 956924"/>
                  <a:gd name="connsiteX12" fmla="*/ 481266 w 675046"/>
                  <a:gd name="connsiteY12" fmla="*/ 613330 h 956924"/>
                  <a:gd name="connsiteX13" fmla="*/ 613741 w 675046"/>
                  <a:gd name="connsiteY13" fmla="*/ 386665 h 956924"/>
                  <a:gd name="connsiteX14" fmla="*/ 320341 w 675046"/>
                  <a:gd name="connsiteY14" fmla="*/ 55111 h 956924"/>
                  <a:gd name="connsiteX15" fmla="*/ 59837 w 675046"/>
                  <a:gd name="connsiteY15" fmla="*/ 367109 h 956924"/>
                  <a:gd name="connsiteX16" fmla="*/ 84732 w 675046"/>
                  <a:gd name="connsiteY16" fmla="*/ 455998 h 956924"/>
                  <a:gd name="connsiteX17" fmla="*/ 73174 w 675046"/>
                  <a:gd name="connsiteY17" fmla="*/ 502220 h 956924"/>
                  <a:gd name="connsiteX18" fmla="*/ 35832 w 675046"/>
                  <a:gd name="connsiteY18" fmla="*/ 477331 h 956924"/>
                  <a:gd name="connsiteX19" fmla="*/ 47390 w 675046"/>
                  <a:gd name="connsiteY19" fmla="*/ 168888 h 956924"/>
                  <a:gd name="connsiteX20" fmla="*/ 355905 w 675046"/>
                  <a:gd name="connsiteY20" fmla="*/ 0 h 9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5046" h="956924">
                    <a:moveTo>
                      <a:pt x="355905" y="0"/>
                    </a:moveTo>
                    <a:cubicBezTo>
                      <a:pt x="475932" y="3555"/>
                      <a:pt x="576399" y="65777"/>
                      <a:pt x="636857" y="183999"/>
                    </a:cubicBezTo>
                    <a:cubicBezTo>
                      <a:pt x="697315" y="302221"/>
                      <a:pt x="683979" y="422220"/>
                      <a:pt x="611074" y="533331"/>
                    </a:cubicBezTo>
                    <a:cubicBezTo>
                      <a:pt x="582623" y="575997"/>
                      <a:pt x="550615" y="616886"/>
                      <a:pt x="518608" y="657775"/>
                    </a:cubicBezTo>
                    <a:cubicBezTo>
                      <a:pt x="486601" y="700441"/>
                      <a:pt x="469708" y="746663"/>
                      <a:pt x="467930" y="800885"/>
                    </a:cubicBezTo>
                    <a:cubicBezTo>
                      <a:pt x="465263" y="891551"/>
                      <a:pt x="375465" y="963551"/>
                      <a:pt x="281221" y="956440"/>
                    </a:cubicBezTo>
                    <a:cubicBezTo>
                      <a:pt x="186088" y="949329"/>
                      <a:pt x="116739" y="869329"/>
                      <a:pt x="126519" y="776885"/>
                    </a:cubicBezTo>
                    <a:cubicBezTo>
                      <a:pt x="127408" y="767107"/>
                      <a:pt x="128298" y="754663"/>
                      <a:pt x="134521" y="747552"/>
                    </a:cubicBezTo>
                    <a:cubicBezTo>
                      <a:pt x="145190" y="733330"/>
                      <a:pt x="160305" y="711108"/>
                      <a:pt x="170085" y="711996"/>
                    </a:cubicBezTo>
                    <a:cubicBezTo>
                      <a:pt x="198536" y="716441"/>
                      <a:pt x="190534" y="739552"/>
                      <a:pt x="186088" y="760885"/>
                    </a:cubicBezTo>
                    <a:cubicBezTo>
                      <a:pt x="170974" y="834663"/>
                      <a:pt x="210983" y="893329"/>
                      <a:pt x="282110" y="902218"/>
                    </a:cubicBezTo>
                    <a:cubicBezTo>
                      <a:pt x="348792" y="910218"/>
                      <a:pt x="404805" y="862218"/>
                      <a:pt x="411028" y="791996"/>
                    </a:cubicBezTo>
                    <a:cubicBezTo>
                      <a:pt x="416363" y="725330"/>
                      <a:pt x="440368" y="666663"/>
                      <a:pt x="481266" y="613330"/>
                    </a:cubicBezTo>
                    <a:cubicBezTo>
                      <a:pt x="534612" y="543108"/>
                      <a:pt x="594181" y="477331"/>
                      <a:pt x="613741" y="386665"/>
                    </a:cubicBezTo>
                    <a:cubicBezTo>
                      <a:pt x="651083" y="215999"/>
                      <a:pt x="495492" y="44444"/>
                      <a:pt x="320341" y="55111"/>
                    </a:cubicBezTo>
                    <a:cubicBezTo>
                      <a:pt x="166528" y="64889"/>
                      <a:pt x="37610" y="205332"/>
                      <a:pt x="59837" y="367109"/>
                    </a:cubicBezTo>
                    <a:cubicBezTo>
                      <a:pt x="64283" y="397331"/>
                      <a:pt x="72285" y="428442"/>
                      <a:pt x="84732" y="455998"/>
                    </a:cubicBezTo>
                    <a:cubicBezTo>
                      <a:pt x="94512" y="478220"/>
                      <a:pt x="95401" y="495998"/>
                      <a:pt x="73174" y="502220"/>
                    </a:cubicBezTo>
                    <a:cubicBezTo>
                      <a:pt x="63394" y="504886"/>
                      <a:pt x="42056" y="488887"/>
                      <a:pt x="35832" y="477331"/>
                    </a:cubicBezTo>
                    <a:cubicBezTo>
                      <a:pt x="-16624" y="372443"/>
                      <a:pt x="-10401" y="268443"/>
                      <a:pt x="47390" y="168888"/>
                    </a:cubicBezTo>
                    <a:cubicBezTo>
                      <a:pt x="113183" y="56000"/>
                      <a:pt x="211872" y="1778"/>
                      <a:pt x="355905" y="0"/>
                    </a:cubicBezTo>
                    <a:close/>
                  </a:path>
                </a:pathLst>
              </a:custGeom>
              <a:solidFill>
                <a:srgbClr val="FFFFFF"/>
              </a:solidFill>
              <a:ln w="8885" cap="flat">
                <a:noFill/>
                <a:prstDash val="solid"/>
                <a:miter/>
              </a:ln>
            </p:spPr>
            <p:txBody>
              <a:bodyPr rtlCol="0" anchor="ctr"/>
              <a:lstStyle/>
              <a:p>
                <a:pPr algn="l" rtl="0"/>
                <a:endParaRPr lang="en-US" sz="3200"/>
              </a:p>
            </p:txBody>
          </p:sp>
          <p:sp>
            <p:nvSpPr>
              <p:cNvPr id="51" name="Freeform 50">
                <a:extLst>
                  <a:ext uri="{FF2B5EF4-FFF2-40B4-BE49-F238E27FC236}">
                    <a16:creationId xmlns:a16="http://schemas.microsoft.com/office/drawing/2014/main" id="{64E82826-AFA5-AB36-2558-1A254D044BC2}"/>
                  </a:ext>
                </a:extLst>
              </p:cNvPr>
              <p:cNvSpPr/>
              <p:nvPr/>
            </p:nvSpPr>
            <p:spPr>
              <a:xfrm>
                <a:off x="9787023" y="2087724"/>
                <a:ext cx="451547" cy="388843"/>
              </a:xfrm>
              <a:custGeom>
                <a:avLst/>
                <a:gdLst>
                  <a:gd name="connsiteX0" fmla="*/ 451547 w 451547"/>
                  <a:gd name="connsiteY0" fmla="*/ 224400 h 388843"/>
                  <a:gd name="connsiteX1" fmla="*/ 391978 w 451547"/>
                  <a:gd name="connsiteY1" fmla="*/ 373733 h 388843"/>
                  <a:gd name="connsiteX2" fmla="*/ 344856 w 451547"/>
                  <a:gd name="connsiteY2" fmla="*/ 388844 h 388843"/>
                  <a:gd name="connsiteX3" fmla="*/ 351080 w 451547"/>
                  <a:gd name="connsiteY3" fmla="*/ 339955 h 388843"/>
                  <a:gd name="connsiteX4" fmla="*/ 363527 w 451547"/>
                  <a:gd name="connsiteY4" fmla="*/ 126623 h 388843"/>
                  <a:gd name="connsiteX5" fmla="*/ 171484 w 451547"/>
                  <a:gd name="connsiteY5" fmla="*/ 63512 h 388843"/>
                  <a:gd name="connsiteX6" fmla="*/ 55902 w 451547"/>
                  <a:gd name="connsiteY6" fmla="*/ 251067 h 388843"/>
                  <a:gd name="connsiteX7" fmla="*/ 60347 w 451547"/>
                  <a:gd name="connsiteY7" fmla="*/ 272400 h 388843"/>
                  <a:gd name="connsiteX8" fmla="*/ 42566 w 451547"/>
                  <a:gd name="connsiteY8" fmla="*/ 307067 h 388843"/>
                  <a:gd name="connsiteX9" fmla="*/ 11447 w 451547"/>
                  <a:gd name="connsiteY9" fmla="*/ 284844 h 388843"/>
                  <a:gd name="connsiteX10" fmla="*/ 99467 w 451547"/>
                  <a:gd name="connsiteY10" fmla="*/ 37734 h 388843"/>
                  <a:gd name="connsiteX11" fmla="*/ 437322 w 451547"/>
                  <a:gd name="connsiteY11" fmla="*/ 150623 h 388843"/>
                  <a:gd name="connsiteX12" fmla="*/ 451547 w 451547"/>
                  <a:gd name="connsiteY12" fmla="*/ 224400 h 3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547" h="388843">
                    <a:moveTo>
                      <a:pt x="451547" y="224400"/>
                    </a:moveTo>
                    <a:cubicBezTo>
                      <a:pt x="451547" y="283067"/>
                      <a:pt x="431987" y="332844"/>
                      <a:pt x="391978" y="373733"/>
                    </a:cubicBezTo>
                    <a:cubicBezTo>
                      <a:pt x="382198" y="384399"/>
                      <a:pt x="360860" y="384399"/>
                      <a:pt x="344856" y="388844"/>
                    </a:cubicBezTo>
                    <a:cubicBezTo>
                      <a:pt x="346634" y="371955"/>
                      <a:pt x="342189" y="349733"/>
                      <a:pt x="351080" y="339955"/>
                    </a:cubicBezTo>
                    <a:cubicBezTo>
                      <a:pt x="412427" y="271511"/>
                      <a:pt x="400869" y="177289"/>
                      <a:pt x="363527" y="126623"/>
                    </a:cubicBezTo>
                    <a:cubicBezTo>
                      <a:pt x="319073" y="65290"/>
                      <a:pt x="236387" y="38623"/>
                      <a:pt x="171484" y="63512"/>
                    </a:cubicBezTo>
                    <a:cubicBezTo>
                      <a:pt x="88798" y="95512"/>
                      <a:pt x="44344" y="169289"/>
                      <a:pt x="55902" y="251067"/>
                    </a:cubicBezTo>
                    <a:cubicBezTo>
                      <a:pt x="56791" y="258178"/>
                      <a:pt x="62125" y="266178"/>
                      <a:pt x="60347" y="272400"/>
                    </a:cubicBezTo>
                    <a:cubicBezTo>
                      <a:pt x="55902" y="284844"/>
                      <a:pt x="48789" y="295511"/>
                      <a:pt x="42566" y="307067"/>
                    </a:cubicBezTo>
                    <a:cubicBezTo>
                      <a:pt x="31896" y="299955"/>
                      <a:pt x="15004" y="294622"/>
                      <a:pt x="11447" y="284844"/>
                    </a:cubicBezTo>
                    <a:cubicBezTo>
                      <a:pt x="-22338" y="204845"/>
                      <a:pt x="22116" y="83956"/>
                      <a:pt x="99467" y="37734"/>
                    </a:cubicBezTo>
                    <a:cubicBezTo>
                      <a:pt x="231942" y="-41376"/>
                      <a:pt x="380420" y="7512"/>
                      <a:pt x="437322" y="150623"/>
                    </a:cubicBezTo>
                    <a:cubicBezTo>
                      <a:pt x="446213" y="173734"/>
                      <a:pt x="447102" y="200400"/>
                      <a:pt x="451547" y="224400"/>
                    </a:cubicBezTo>
                    <a:close/>
                  </a:path>
                </a:pathLst>
              </a:custGeom>
              <a:solidFill>
                <a:srgbClr val="FFFFFF"/>
              </a:solidFill>
              <a:ln w="8885" cap="flat">
                <a:noFill/>
                <a:prstDash val="solid"/>
                <a:miter/>
              </a:ln>
            </p:spPr>
            <p:txBody>
              <a:bodyPr rtlCol="0" anchor="ctr"/>
              <a:lstStyle/>
              <a:p>
                <a:pPr algn="l" rtl="0"/>
                <a:endParaRPr lang="en-US" sz="3200"/>
              </a:p>
            </p:txBody>
          </p:sp>
          <p:sp>
            <p:nvSpPr>
              <p:cNvPr id="52" name="Freeform 51">
                <a:extLst>
                  <a:ext uri="{FF2B5EF4-FFF2-40B4-BE49-F238E27FC236}">
                    <a16:creationId xmlns:a16="http://schemas.microsoft.com/office/drawing/2014/main" id="{655CE4D1-2AE4-77BD-252E-D2BE89CAE3F1}"/>
                  </a:ext>
                </a:extLst>
              </p:cNvPr>
              <p:cNvSpPr/>
              <p:nvPr/>
            </p:nvSpPr>
            <p:spPr>
              <a:xfrm>
                <a:off x="9846848" y="2351386"/>
                <a:ext cx="235508" cy="328381"/>
              </a:xfrm>
              <a:custGeom>
                <a:avLst/>
                <a:gdLst>
                  <a:gd name="connsiteX0" fmla="*/ 73428 w 235508"/>
                  <a:gd name="connsiteY0" fmla="*/ 270070 h 328381"/>
                  <a:gd name="connsiteX1" fmla="*/ 169450 w 235508"/>
                  <a:gd name="connsiteY1" fmla="*/ 124292 h 328381"/>
                  <a:gd name="connsiteX2" fmla="*/ 172117 w 235508"/>
                  <a:gd name="connsiteY2" fmla="*/ 73626 h 328381"/>
                  <a:gd name="connsiteX3" fmla="*/ 111659 w 235508"/>
                  <a:gd name="connsiteY3" fmla="*/ 62070 h 328381"/>
                  <a:gd name="connsiteX4" fmla="*/ 72539 w 235508"/>
                  <a:gd name="connsiteY4" fmla="*/ 80737 h 328381"/>
                  <a:gd name="connsiteX5" fmla="*/ 31641 w 235508"/>
                  <a:gd name="connsiteY5" fmla="*/ 85182 h 328381"/>
                  <a:gd name="connsiteX6" fmla="*/ 43199 w 235508"/>
                  <a:gd name="connsiteY6" fmla="*/ 36293 h 328381"/>
                  <a:gd name="connsiteX7" fmla="*/ 201458 w 235508"/>
                  <a:gd name="connsiteY7" fmla="*/ 20293 h 328381"/>
                  <a:gd name="connsiteX8" fmla="*/ 208570 w 235508"/>
                  <a:gd name="connsiteY8" fmla="*/ 173181 h 328381"/>
                  <a:gd name="connsiteX9" fmla="*/ 125885 w 235508"/>
                  <a:gd name="connsiteY9" fmla="*/ 292292 h 328381"/>
                  <a:gd name="connsiteX10" fmla="*/ 43199 w 235508"/>
                  <a:gd name="connsiteY10" fmla="*/ 319847 h 328381"/>
                  <a:gd name="connsiteX11" fmla="*/ 3190 w 235508"/>
                  <a:gd name="connsiteY11" fmla="*/ 225625 h 328381"/>
                  <a:gd name="connsiteX12" fmla="*/ 27196 w 235508"/>
                  <a:gd name="connsiteY12" fmla="*/ 204292 h 328381"/>
                  <a:gd name="connsiteX13" fmla="*/ 52090 w 235508"/>
                  <a:gd name="connsiteY13" fmla="*/ 223847 h 328381"/>
                  <a:gd name="connsiteX14" fmla="*/ 61870 w 235508"/>
                  <a:gd name="connsiteY14" fmla="*/ 269181 h 328381"/>
                  <a:gd name="connsiteX15" fmla="*/ 73428 w 235508"/>
                  <a:gd name="connsiteY15" fmla="*/ 270070 h 32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508" h="328381">
                    <a:moveTo>
                      <a:pt x="73428" y="270070"/>
                    </a:moveTo>
                    <a:cubicBezTo>
                      <a:pt x="105436" y="222070"/>
                      <a:pt x="140110" y="174070"/>
                      <a:pt x="169450" y="124292"/>
                    </a:cubicBezTo>
                    <a:cubicBezTo>
                      <a:pt x="177452" y="110959"/>
                      <a:pt x="180119" y="78959"/>
                      <a:pt x="172117" y="73626"/>
                    </a:cubicBezTo>
                    <a:cubicBezTo>
                      <a:pt x="156114" y="62959"/>
                      <a:pt x="132108" y="61182"/>
                      <a:pt x="111659" y="62070"/>
                    </a:cubicBezTo>
                    <a:cubicBezTo>
                      <a:pt x="98323" y="62959"/>
                      <a:pt x="86765" y="77182"/>
                      <a:pt x="72539" y="80737"/>
                    </a:cubicBezTo>
                    <a:cubicBezTo>
                      <a:pt x="60092" y="85182"/>
                      <a:pt x="44978" y="84293"/>
                      <a:pt x="31641" y="85182"/>
                    </a:cubicBezTo>
                    <a:cubicBezTo>
                      <a:pt x="35198" y="68293"/>
                      <a:pt x="33419" y="46071"/>
                      <a:pt x="43199" y="36293"/>
                    </a:cubicBezTo>
                    <a:cubicBezTo>
                      <a:pt x="86765" y="-5485"/>
                      <a:pt x="164116" y="-11707"/>
                      <a:pt x="201458" y="20293"/>
                    </a:cubicBezTo>
                    <a:cubicBezTo>
                      <a:pt x="243245" y="55848"/>
                      <a:pt x="247690" y="111848"/>
                      <a:pt x="208570" y="173181"/>
                    </a:cubicBezTo>
                    <a:cubicBezTo>
                      <a:pt x="182787" y="214070"/>
                      <a:pt x="155225" y="254070"/>
                      <a:pt x="125885" y="292292"/>
                    </a:cubicBezTo>
                    <a:cubicBezTo>
                      <a:pt x="105436" y="318958"/>
                      <a:pt x="81430" y="341180"/>
                      <a:pt x="43199" y="319847"/>
                    </a:cubicBezTo>
                    <a:cubicBezTo>
                      <a:pt x="12970" y="302958"/>
                      <a:pt x="-8368" y="254958"/>
                      <a:pt x="3190" y="225625"/>
                    </a:cubicBezTo>
                    <a:cubicBezTo>
                      <a:pt x="6747" y="216736"/>
                      <a:pt x="18305" y="205181"/>
                      <a:pt x="27196" y="204292"/>
                    </a:cubicBezTo>
                    <a:cubicBezTo>
                      <a:pt x="35198" y="204292"/>
                      <a:pt x="47645" y="214959"/>
                      <a:pt x="52090" y="223847"/>
                    </a:cubicBezTo>
                    <a:cubicBezTo>
                      <a:pt x="58314" y="238070"/>
                      <a:pt x="59203" y="254070"/>
                      <a:pt x="61870" y="269181"/>
                    </a:cubicBezTo>
                    <a:cubicBezTo>
                      <a:pt x="66316" y="270070"/>
                      <a:pt x="69872" y="270070"/>
                      <a:pt x="73428" y="270070"/>
                    </a:cubicBezTo>
                    <a:close/>
                  </a:path>
                </a:pathLst>
              </a:custGeom>
              <a:solidFill>
                <a:srgbClr val="FFFFFF"/>
              </a:solidFill>
              <a:ln w="8885" cap="flat">
                <a:noFill/>
                <a:prstDash val="solid"/>
                <a:miter/>
              </a:ln>
            </p:spPr>
            <p:txBody>
              <a:bodyPr rtlCol="0" anchor="ctr"/>
              <a:lstStyle/>
              <a:p>
                <a:pPr algn="l" rtl="0"/>
                <a:endParaRPr lang="en-US" sz="3200"/>
              </a:p>
            </p:txBody>
          </p:sp>
        </p:grpSp>
        <p:grpSp>
          <p:nvGrpSpPr>
            <p:cNvPr id="53" name="Graphic 34">
              <a:extLst>
                <a:ext uri="{FF2B5EF4-FFF2-40B4-BE49-F238E27FC236}">
                  <a16:creationId xmlns:a16="http://schemas.microsoft.com/office/drawing/2014/main" id="{A2C2A4E1-9DF7-952A-1761-21616D913D3D}"/>
                </a:ext>
              </a:extLst>
            </p:cNvPr>
            <p:cNvGrpSpPr/>
            <p:nvPr/>
          </p:nvGrpSpPr>
          <p:grpSpPr>
            <a:xfrm>
              <a:off x="7316629" y="2185149"/>
              <a:ext cx="772530" cy="567825"/>
              <a:chOff x="7194308" y="2095887"/>
              <a:chExt cx="965596" cy="709732"/>
            </a:xfrm>
            <a:solidFill>
              <a:srgbClr val="FFFFFF"/>
            </a:solidFill>
          </p:grpSpPr>
          <p:sp>
            <p:nvSpPr>
              <p:cNvPr id="54" name="Freeform 53">
                <a:extLst>
                  <a:ext uri="{FF2B5EF4-FFF2-40B4-BE49-F238E27FC236}">
                    <a16:creationId xmlns:a16="http://schemas.microsoft.com/office/drawing/2014/main" id="{B59D523D-BFE3-C7C1-D5AC-76D7BCAD5B52}"/>
                  </a:ext>
                </a:extLst>
              </p:cNvPr>
              <p:cNvSpPr/>
              <p:nvPr/>
            </p:nvSpPr>
            <p:spPr>
              <a:xfrm>
                <a:off x="7194308" y="2095887"/>
                <a:ext cx="965596" cy="709732"/>
              </a:xfrm>
              <a:custGeom>
                <a:avLst/>
                <a:gdLst>
                  <a:gd name="connsiteX0" fmla="*/ 477458 w 965596"/>
                  <a:gd name="connsiteY0" fmla="*/ 709568 h 709732"/>
                  <a:gd name="connsiteX1" fmla="*/ 26689 w 965596"/>
                  <a:gd name="connsiteY1" fmla="*/ 432236 h 709732"/>
                  <a:gd name="connsiteX2" fmla="*/ 26689 w 965596"/>
                  <a:gd name="connsiteY2" fmla="*/ 274903 h 709732"/>
                  <a:gd name="connsiteX3" fmla="*/ 580593 w 965596"/>
                  <a:gd name="connsiteY3" fmla="*/ 10904 h 709732"/>
                  <a:gd name="connsiteX4" fmla="*/ 962012 w 965596"/>
                  <a:gd name="connsiteY4" fmla="*/ 334458 h 709732"/>
                  <a:gd name="connsiteX5" fmla="*/ 961123 w 965596"/>
                  <a:gd name="connsiteY5" fmla="*/ 376236 h 709732"/>
                  <a:gd name="connsiteX6" fmla="*/ 477458 w 965596"/>
                  <a:gd name="connsiteY6" fmla="*/ 709568 h 709732"/>
                  <a:gd name="connsiteX7" fmla="*/ 899776 w 965596"/>
                  <a:gd name="connsiteY7" fmla="*/ 354014 h 709732"/>
                  <a:gd name="connsiteX8" fmla="*/ 522802 w 965596"/>
                  <a:gd name="connsiteY8" fmla="*/ 170015 h 709732"/>
                  <a:gd name="connsiteX9" fmla="*/ 665056 w 965596"/>
                  <a:gd name="connsiteY9" fmla="*/ 382458 h 709732"/>
                  <a:gd name="connsiteX10" fmla="*/ 478347 w 965596"/>
                  <a:gd name="connsiteY10" fmla="*/ 540680 h 709732"/>
                  <a:gd name="connsiteX11" fmla="*/ 296084 w 965596"/>
                  <a:gd name="connsiteY11" fmla="*/ 394014 h 709732"/>
                  <a:gd name="connsiteX12" fmla="*/ 303197 w 965596"/>
                  <a:gd name="connsiteY12" fmla="*/ 293570 h 709732"/>
                  <a:gd name="connsiteX13" fmla="*/ 359209 w 965596"/>
                  <a:gd name="connsiteY13" fmla="*/ 210903 h 709732"/>
                  <a:gd name="connsiteX14" fmla="*/ 441895 w 965596"/>
                  <a:gd name="connsiteY14" fmla="*/ 163792 h 709732"/>
                  <a:gd name="connsiteX15" fmla="*/ 56029 w 965596"/>
                  <a:gd name="connsiteY15" fmla="*/ 351347 h 709732"/>
                  <a:gd name="connsiteX16" fmla="*/ 899776 w 965596"/>
                  <a:gd name="connsiteY16" fmla="*/ 354014 h 709732"/>
                  <a:gd name="connsiteX17" fmla="*/ 485460 w 965596"/>
                  <a:gd name="connsiteY17" fmla="*/ 226903 h 709732"/>
                  <a:gd name="connsiteX18" fmla="*/ 352097 w 965596"/>
                  <a:gd name="connsiteY18" fmla="*/ 346014 h 709732"/>
                  <a:gd name="connsiteX19" fmla="*/ 477458 w 965596"/>
                  <a:gd name="connsiteY19" fmla="*/ 483791 h 709732"/>
                  <a:gd name="connsiteX20" fmla="*/ 609933 w 965596"/>
                  <a:gd name="connsiteY20" fmla="*/ 356681 h 709732"/>
                  <a:gd name="connsiteX21" fmla="*/ 485460 w 965596"/>
                  <a:gd name="connsiteY21" fmla="*/ 226903 h 709732"/>
                  <a:gd name="connsiteX22" fmla="*/ 211620 w 965596"/>
                  <a:gd name="connsiteY22" fmla="*/ 550457 h 709732"/>
                  <a:gd name="connsiteX23" fmla="*/ 753965 w 965596"/>
                  <a:gd name="connsiteY23" fmla="*/ 546902 h 709732"/>
                  <a:gd name="connsiteX24" fmla="*/ 211620 w 965596"/>
                  <a:gd name="connsiteY24" fmla="*/ 550457 h 709732"/>
                  <a:gd name="connsiteX25" fmla="*/ 745074 w 965596"/>
                  <a:gd name="connsiteY25" fmla="*/ 157570 h 709732"/>
                  <a:gd name="connsiteX26" fmla="*/ 208953 w 965596"/>
                  <a:gd name="connsiteY26" fmla="*/ 162015 h 709732"/>
                  <a:gd name="connsiteX27" fmla="*/ 745074 w 965596"/>
                  <a:gd name="connsiteY27" fmla="*/ 157570 h 70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5596" h="709732">
                    <a:moveTo>
                      <a:pt x="477458" y="709568"/>
                    </a:moveTo>
                    <a:cubicBezTo>
                      <a:pt x="273857" y="704234"/>
                      <a:pt x="134269" y="595790"/>
                      <a:pt x="26689" y="432236"/>
                    </a:cubicBezTo>
                    <a:cubicBezTo>
                      <a:pt x="-10652" y="375347"/>
                      <a:pt x="-7096" y="331792"/>
                      <a:pt x="26689" y="274903"/>
                    </a:cubicBezTo>
                    <a:cubicBezTo>
                      <a:pt x="152051" y="67793"/>
                      <a:pt x="354764" y="-35318"/>
                      <a:pt x="580593" y="10904"/>
                    </a:cubicBezTo>
                    <a:cubicBezTo>
                      <a:pt x="764634" y="48237"/>
                      <a:pt x="881105" y="171793"/>
                      <a:pt x="962012" y="334458"/>
                    </a:cubicBezTo>
                    <a:cubicBezTo>
                      <a:pt x="967347" y="346014"/>
                      <a:pt x="966458" y="363792"/>
                      <a:pt x="961123" y="376236"/>
                    </a:cubicBezTo>
                    <a:cubicBezTo>
                      <a:pt x="882883" y="545124"/>
                      <a:pt x="706844" y="715790"/>
                      <a:pt x="477458" y="709568"/>
                    </a:cubicBezTo>
                    <a:close/>
                    <a:moveTo>
                      <a:pt x="899776" y="354014"/>
                    </a:moveTo>
                    <a:cubicBezTo>
                      <a:pt x="832205" y="249125"/>
                      <a:pt x="639273" y="154904"/>
                      <a:pt x="522802" y="170015"/>
                    </a:cubicBezTo>
                    <a:cubicBezTo>
                      <a:pt x="628604" y="212681"/>
                      <a:pt x="681949" y="291792"/>
                      <a:pt x="665056" y="382458"/>
                    </a:cubicBezTo>
                    <a:cubicBezTo>
                      <a:pt x="647275" y="476680"/>
                      <a:pt x="570813" y="541568"/>
                      <a:pt x="478347" y="540680"/>
                    </a:cubicBezTo>
                    <a:cubicBezTo>
                      <a:pt x="390327" y="539791"/>
                      <a:pt x="310309" y="478458"/>
                      <a:pt x="296084" y="394014"/>
                    </a:cubicBezTo>
                    <a:cubicBezTo>
                      <a:pt x="290749" y="362014"/>
                      <a:pt x="292527" y="324681"/>
                      <a:pt x="303197" y="293570"/>
                    </a:cubicBezTo>
                    <a:cubicBezTo>
                      <a:pt x="313866" y="263348"/>
                      <a:pt x="335204" y="233125"/>
                      <a:pt x="359209" y="210903"/>
                    </a:cubicBezTo>
                    <a:cubicBezTo>
                      <a:pt x="381437" y="189570"/>
                      <a:pt x="413444" y="178904"/>
                      <a:pt x="441895" y="163792"/>
                    </a:cubicBezTo>
                    <a:cubicBezTo>
                      <a:pt x="287193" y="174459"/>
                      <a:pt x="155607" y="229570"/>
                      <a:pt x="56029" y="351347"/>
                    </a:cubicBezTo>
                    <a:cubicBezTo>
                      <a:pt x="237404" y="607346"/>
                      <a:pt x="731738" y="607346"/>
                      <a:pt x="899776" y="354014"/>
                    </a:cubicBezTo>
                    <a:close/>
                    <a:moveTo>
                      <a:pt x="485460" y="226903"/>
                    </a:moveTo>
                    <a:cubicBezTo>
                      <a:pt x="411666" y="225126"/>
                      <a:pt x="353875" y="275792"/>
                      <a:pt x="352097" y="346014"/>
                    </a:cubicBezTo>
                    <a:cubicBezTo>
                      <a:pt x="349429" y="423347"/>
                      <a:pt x="403664" y="482013"/>
                      <a:pt x="477458" y="483791"/>
                    </a:cubicBezTo>
                    <a:cubicBezTo>
                      <a:pt x="548585" y="485569"/>
                      <a:pt x="609044" y="427791"/>
                      <a:pt x="609933" y="356681"/>
                    </a:cubicBezTo>
                    <a:cubicBezTo>
                      <a:pt x="610822" y="285570"/>
                      <a:pt x="555698" y="228681"/>
                      <a:pt x="485460" y="226903"/>
                    </a:cubicBezTo>
                    <a:close/>
                    <a:moveTo>
                      <a:pt x="211620" y="550457"/>
                    </a:moveTo>
                    <a:cubicBezTo>
                      <a:pt x="358320" y="685568"/>
                      <a:pt x="623269" y="684679"/>
                      <a:pt x="753965" y="546902"/>
                    </a:cubicBezTo>
                    <a:cubicBezTo>
                      <a:pt x="570813" y="621568"/>
                      <a:pt x="391216" y="622457"/>
                      <a:pt x="211620" y="550457"/>
                    </a:cubicBezTo>
                    <a:close/>
                    <a:moveTo>
                      <a:pt x="745074" y="157570"/>
                    </a:moveTo>
                    <a:cubicBezTo>
                      <a:pt x="617935" y="23349"/>
                      <a:pt x="328980" y="28682"/>
                      <a:pt x="208953" y="162015"/>
                    </a:cubicBezTo>
                    <a:cubicBezTo>
                      <a:pt x="385882" y="88237"/>
                      <a:pt x="561922" y="88237"/>
                      <a:pt x="745074" y="157570"/>
                    </a:cubicBezTo>
                    <a:close/>
                  </a:path>
                </a:pathLst>
              </a:custGeom>
              <a:solidFill>
                <a:srgbClr val="FFFFFF"/>
              </a:solidFill>
              <a:ln w="8885" cap="flat">
                <a:noFill/>
                <a:prstDash val="solid"/>
                <a:miter/>
              </a:ln>
            </p:spPr>
            <p:txBody>
              <a:bodyPr rtlCol="0" anchor="ctr"/>
              <a:lstStyle/>
              <a:p>
                <a:pPr algn="l" rtl="0"/>
                <a:endParaRPr lang="en-US" sz="3200"/>
              </a:p>
            </p:txBody>
          </p:sp>
          <p:sp>
            <p:nvSpPr>
              <p:cNvPr id="55" name="Freeform 54">
                <a:extLst>
                  <a:ext uri="{FF2B5EF4-FFF2-40B4-BE49-F238E27FC236}">
                    <a16:creationId xmlns:a16="http://schemas.microsoft.com/office/drawing/2014/main" id="{CEB454ED-ABD9-51DD-1629-8D7F61627EA1}"/>
                  </a:ext>
                </a:extLst>
              </p:cNvPr>
              <p:cNvSpPr/>
              <p:nvPr/>
            </p:nvSpPr>
            <p:spPr>
              <a:xfrm>
                <a:off x="7583732" y="2358333"/>
                <a:ext cx="179625" cy="180472"/>
              </a:xfrm>
              <a:custGeom>
                <a:avLst/>
                <a:gdLst>
                  <a:gd name="connsiteX0" fmla="*/ 179611 w 179625"/>
                  <a:gd name="connsiteY0" fmla="*/ 93346 h 180472"/>
                  <a:gd name="connsiteX1" fmla="*/ 88924 w 179625"/>
                  <a:gd name="connsiteY1" fmla="*/ 180457 h 180472"/>
                  <a:gd name="connsiteX2" fmla="*/ 15 w 179625"/>
                  <a:gd name="connsiteY2" fmla="*/ 89791 h 180472"/>
                  <a:gd name="connsiteX3" fmla="*/ 92480 w 179625"/>
                  <a:gd name="connsiteY3" fmla="*/ 13 h 180472"/>
                  <a:gd name="connsiteX4" fmla="*/ 179611 w 179625"/>
                  <a:gd name="connsiteY4" fmla="*/ 93346 h 180472"/>
                  <a:gd name="connsiteX5" fmla="*/ 136045 w 179625"/>
                  <a:gd name="connsiteY5" fmla="*/ 94235 h 180472"/>
                  <a:gd name="connsiteX6" fmla="*/ 92480 w 179625"/>
                  <a:gd name="connsiteY6" fmla="*/ 62235 h 180472"/>
                  <a:gd name="connsiteX7" fmla="*/ 59584 w 179625"/>
                  <a:gd name="connsiteY7" fmla="*/ 90679 h 180472"/>
                  <a:gd name="connsiteX8" fmla="*/ 89813 w 179625"/>
                  <a:gd name="connsiteY8" fmla="*/ 120901 h 180472"/>
                  <a:gd name="connsiteX9" fmla="*/ 136045 w 179625"/>
                  <a:gd name="connsiteY9" fmla="*/ 94235 h 18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625" h="180472">
                    <a:moveTo>
                      <a:pt x="179611" y="93346"/>
                    </a:moveTo>
                    <a:cubicBezTo>
                      <a:pt x="178722" y="144901"/>
                      <a:pt x="141380" y="181346"/>
                      <a:pt x="88924" y="180457"/>
                    </a:cubicBezTo>
                    <a:cubicBezTo>
                      <a:pt x="39134" y="179568"/>
                      <a:pt x="-875" y="138679"/>
                      <a:pt x="15" y="89791"/>
                    </a:cubicBezTo>
                    <a:cubicBezTo>
                      <a:pt x="904" y="43568"/>
                      <a:pt x="46247" y="-876"/>
                      <a:pt x="92480" y="13"/>
                    </a:cubicBezTo>
                    <a:cubicBezTo>
                      <a:pt x="140491" y="902"/>
                      <a:pt x="180500" y="44457"/>
                      <a:pt x="179611" y="93346"/>
                    </a:cubicBezTo>
                    <a:close/>
                    <a:moveTo>
                      <a:pt x="136045" y="94235"/>
                    </a:moveTo>
                    <a:cubicBezTo>
                      <a:pt x="114707" y="77346"/>
                      <a:pt x="102260" y="61346"/>
                      <a:pt x="92480" y="62235"/>
                    </a:cubicBezTo>
                    <a:cubicBezTo>
                      <a:pt x="80922" y="63124"/>
                      <a:pt x="70253" y="80013"/>
                      <a:pt x="59584" y="90679"/>
                    </a:cubicBezTo>
                    <a:cubicBezTo>
                      <a:pt x="69364" y="101346"/>
                      <a:pt x="78255" y="118235"/>
                      <a:pt x="89813" y="120901"/>
                    </a:cubicBezTo>
                    <a:cubicBezTo>
                      <a:pt x="99593" y="122679"/>
                      <a:pt x="112929" y="108457"/>
                      <a:pt x="136045" y="94235"/>
                    </a:cubicBezTo>
                    <a:close/>
                  </a:path>
                </a:pathLst>
              </a:custGeom>
              <a:solidFill>
                <a:srgbClr val="FFFFFF"/>
              </a:solidFill>
              <a:ln w="8885" cap="flat">
                <a:noFill/>
                <a:prstDash val="solid"/>
                <a:miter/>
              </a:ln>
            </p:spPr>
            <p:txBody>
              <a:bodyPr rtlCol="0" anchor="ctr"/>
              <a:lstStyle/>
              <a:p>
                <a:pPr algn="l" rtl="0"/>
                <a:endParaRPr lang="en-US" sz="3200"/>
              </a:p>
            </p:txBody>
          </p:sp>
        </p:grpSp>
        <p:sp>
          <p:nvSpPr>
            <p:cNvPr id="56" name="Text Placeholder 4">
              <a:extLst>
                <a:ext uri="{FF2B5EF4-FFF2-40B4-BE49-F238E27FC236}">
                  <a16:creationId xmlns:a16="http://schemas.microsoft.com/office/drawing/2014/main" id="{3BAE307C-F37A-E922-9E8C-88894D76D821}"/>
                </a:ext>
              </a:extLst>
            </p:cNvPr>
            <p:cNvSpPr txBox="1">
              <a:spLocks/>
            </p:cNvSpPr>
            <p:nvPr/>
          </p:nvSpPr>
          <p:spPr>
            <a:xfrm>
              <a:off x="7307894" y="3517897"/>
              <a:ext cx="3111687" cy="603546"/>
            </a:xfrm>
            <a:prstGeom prst="rect">
              <a:avLst/>
            </a:prstGeom>
          </p:spPr>
          <p:txBody>
            <a:bodyPr numCol="1" spcCol="180000"/>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ts val="2440"/>
                </a:lnSpc>
                <a:spcBef>
                  <a:spcPts val="0"/>
                </a:spcBef>
                <a:buClr>
                  <a:srgbClr val="E8A116"/>
                </a:buClr>
              </a:pPr>
              <a:r>
                <a:rPr lang="en-IE" sz="4800" b="1" dirty="0">
                  <a:solidFill>
                    <a:srgbClr val="296B5F"/>
                  </a:solidFill>
                </a:rPr>
                <a:t>VARK</a:t>
              </a:r>
            </a:p>
          </p:txBody>
        </p:sp>
        <p:sp>
          <p:nvSpPr>
            <p:cNvPr id="57" name="Text Placeholder 4">
              <a:extLst>
                <a:ext uri="{FF2B5EF4-FFF2-40B4-BE49-F238E27FC236}">
                  <a16:creationId xmlns:a16="http://schemas.microsoft.com/office/drawing/2014/main" id="{01FFDBC2-DCE6-7B16-9A17-D7D9DBE79A41}"/>
                </a:ext>
              </a:extLst>
            </p:cNvPr>
            <p:cNvSpPr txBox="1">
              <a:spLocks/>
            </p:cNvSpPr>
            <p:nvPr/>
          </p:nvSpPr>
          <p:spPr>
            <a:xfrm>
              <a:off x="6927885" y="5597766"/>
              <a:ext cx="1522804" cy="421413"/>
            </a:xfrm>
            <a:prstGeom prst="rect">
              <a:avLst/>
            </a:prstGeom>
          </p:spPr>
          <p:txBody>
            <a:bodyPr numCol="1" spcCol="180000"/>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ts val="2440"/>
                </a:lnSpc>
                <a:spcBef>
                  <a:spcPts val="0"/>
                </a:spcBef>
                <a:buClr>
                  <a:srgbClr val="E8A116"/>
                </a:buClr>
              </a:pPr>
              <a:r>
                <a:rPr lang="en-IE" sz="2800" dirty="0">
                  <a:solidFill>
                    <a:srgbClr val="296B5F"/>
                  </a:solidFill>
                </a:rPr>
                <a:t>Læse skrive</a:t>
              </a:r>
            </a:p>
          </p:txBody>
        </p:sp>
        <p:sp>
          <p:nvSpPr>
            <p:cNvPr id="58" name="Text Placeholder 4">
              <a:extLst>
                <a:ext uri="{FF2B5EF4-FFF2-40B4-BE49-F238E27FC236}">
                  <a16:creationId xmlns:a16="http://schemas.microsoft.com/office/drawing/2014/main" id="{D6A2F4A7-B206-04F0-5316-43F63E11E13B}"/>
                </a:ext>
              </a:extLst>
            </p:cNvPr>
            <p:cNvSpPr txBox="1">
              <a:spLocks/>
            </p:cNvSpPr>
            <p:nvPr/>
          </p:nvSpPr>
          <p:spPr>
            <a:xfrm>
              <a:off x="9176656" y="5598579"/>
              <a:ext cx="1522804" cy="421413"/>
            </a:xfrm>
            <a:prstGeom prst="rect">
              <a:avLst/>
            </a:prstGeom>
          </p:spPr>
          <p:txBody>
            <a:bodyPr numCol="1" spcCol="180000"/>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ts val="2440"/>
                </a:lnSpc>
                <a:spcBef>
                  <a:spcPts val="0"/>
                </a:spcBef>
                <a:buClr>
                  <a:srgbClr val="E8A116"/>
                </a:buClr>
              </a:pPr>
              <a:r>
                <a:rPr lang="en-IE" sz="2800" dirty="0" err="1">
                  <a:solidFill>
                    <a:srgbClr val="296B5F"/>
                  </a:solidFill>
                </a:rPr>
                <a:t>Kinæstetisk</a:t>
              </a:r>
              <a:endParaRPr lang="en-IE" sz="2800" dirty="0">
                <a:solidFill>
                  <a:srgbClr val="296B5F"/>
                </a:solidFill>
              </a:endParaRPr>
            </a:p>
          </p:txBody>
        </p:sp>
        <p:sp>
          <p:nvSpPr>
            <p:cNvPr id="59" name="Text Placeholder 4">
              <a:extLst>
                <a:ext uri="{FF2B5EF4-FFF2-40B4-BE49-F238E27FC236}">
                  <a16:creationId xmlns:a16="http://schemas.microsoft.com/office/drawing/2014/main" id="{99CB90DA-1584-C39D-C268-8BEA7DDDAA25}"/>
                </a:ext>
              </a:extLst>
            </p:cNvPr>
            <p:cNvSpPr txBox="1">
              <a:spLocks/>
            </p:cNvSpPr>
            <p:nvPr/>
          </p:nvSpPr>
          <p:spPr>
            <a:xfrm>
              <a:off x="6927885" y="1533017"/>
              <a:ext cx="1522804" cy="421413"/>
            </a:xfrm>
            <a:prstGeom prst="rect">
              <a:avLst/>
            </a:prstGeom>
          </p:spPr>
          <p:txBody>
            <a:bodyPr numCol="1" spcCol="180000"/>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ts val="2440"/>
                </a:lnSpc>
                <a:spcBef>
                  <a:spcPts val="0"/>
                </a:spcBef>
                <a:buClr>
                  <a:srgbClr val="E8A116"/>
                </a:buClr>
              </a:pPr>
              <a:r>
                <a:rPr lang="en-IE" sz="2800" dirty="0">
                  <a:solidFill>
                    <a:srgbClr val="296B5F"/>
                  </a:solidFill>
                </a:rPr>
                <a:t>Visuel</a:t>
              </a:r>
            </a:p>
          </p:txBody>
        </p:sp>
        <p:sp>
          <p:nvSpPr>
            <p:cNvPr id="60" name="Text Placeholder 4">
              <a:extLst>
                <a:ext uri="{FF2B5EF4-FFF2-40B4-BE49-F238E27FC236}">
                  <a16:creationId xmlns:a16="http://schemas.microsoft.com/office/drawing/2014/main" id="{128FA819-638A-FFE5-E638-6D51C9ACAAFA}"/>
                </a:ext>
              </a:extLst>
            </p:cNvPr>
            <p:cNvSpPr txBox="1">
              <a:spLocks/>
            </p:cNvSpPr>
            <p:nvPr/>
          </p:nvSpPr>
          <p:spPr>
            <a:xfrm>
              <a:off x="9176656" y="1533831"/>
              <a:ext cx="1522804" cy="421413"/>
            </a:xfrm>
            <a:prstGeom prst="rect">
              <a:avLst/>
            </a:prstGeom>
          </p:spPr>
          <p:txBody>
            <a:bodyPr numCol="1" spcCol="180000"/>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ts val="2440"/>
                </a:lnSpc>
                <a:spcBef>
                  <a:spcPts val="0"/>
                </a:spcBef>
                <a:buClr>
                  <a:srgbClr val="E8A116"/>
                </a:buClr>
              </a:pPr>
              <a:r>
                <a:rPr lang="en-IE" sz="2800" dirty="0">
                  <a:solidFill>
                    <a:srgbClr val="296B5F"/>
                  </a:solidFill>
                </a:rPr>
                <a:t>Auditiv</a:t>
              </a:r>
            </a:p>
          </p:txBody>
        </p:sp>
      </p:grpSp>
    </p:spTree>
    <p:extLst>
      <p:ext uri="{BB962C8B-B14F-4D97-AF65-F5344CB8AC3E}">
        <p14:creationId xmlns:p14="http://schemas.microsoft.com/office/powerpoint/2010/main" val="4078379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255713" indent="-1255713" algn="l" rtl="0"/>
            <a:r>
              <a:rPr lang="en-IE" sz="1800" b="1" dirty="0"/>
              <a:t>Dyrke motion:</a:t>
            </a:r>
            <a:r>
              <a:rPr lang="en-IE" sz="1800" dirty="0"/>
              <a:t>Hvad er din præference for læring? Følg linket til denne læringsstil-quiz:</a:t>
            </a:r>
            <a:r>
              <a:rPr lang="en-IE" sz="1800" dirty="0">
                <a:solidFill>
                  <a:srgbClr val="87AF3F"/>
                </a:solidFill>
                <a:hlinkClick r:id="rId2">
                  <a:extLst>
                    <a:ext uri="{A12FA001-AC4F-418D-AE19-62706E023703}">
                      <ahyp:hlinkClr xmlns:ahyp="http://schemas.microsoft.com/office/drawing/2018/hyperlinkcolor" val="tx"/>
                    </a:ext>
                  </a:extLst>
                </a:hlinkClick>
              </a:rPr>
              <a:t>http://www.educationplanner.org/students/self-assessments/learning-styles-quiz.shtml?event=results&amp;A=5&amp;V=13&amp;T=2</a:t>
            </a:r>
            <a:endParaRPr lang="en-IE" sz="1800" dirty="0">
              <a:solidFill>
                <a:srgbClr val="87AF3F"/>
              </a:solidFill>
            </a:endParaRPr>
          </a:p>
          <a:p>
            <a:pPr marL="1255713" indent="-1255713" algn="l" rtl="0"/>
            <a:r>
              <a:rPr lang="en-IE" sz="1800" b="1" dirty="0"/>
              <a:t>Hjemmesider</a:t>
            </a:r>
            <a:r>
              <a:rPr lang="en-IE" sz="1800" dirty="0"/>
              <a:t>:</a:t>
            </a:r>
            <a:r>
              <a:rPr lang="en-IE" sz="1800" dirty="0">
                <a:solidFill>
                  <a:srgbClr val="87AF3F"/>
                </a:solidFill>
                <a:hlinkClick r:id="rId3">
                  <a:extLst>
                    <a:ext uri="{A12FA001-AC4F-418D-AE19-62706E023703}">
                      <ahyp:hlinkClr xmlns:ahyp="http://schemas.microsoft.com/office/drawing/2018/hyperlinkcolor" val="tx"/>
                    </a:ext>
                  </a:extLst>
                </a:hlinkClick>
              </a:rPr>
              <a:t>https://vark-learn.com/</a:t>
            </a:r>
            <a:endParaRPr lang="en-IE" sz="1800" dirty="0">
              <a:solidFill>
                <a:srgbClr val="87AF3F"/>
              </a:solidFill>
            </a:endParaRPr>
          </a:p>
          <a:p>
            <a:pPr marL="1255713" indent="-1255713" algn="l" rtl="0"/>
            <a:r>
              <a:rPr lang="en-IE" sz="1800" b="1" dirty="0"/>
              <a:t>Youtube</a:t>
            </a:r>
            <a:r>
              <a:rPr lang="en-IE" sz="1800" dirty="0"/>
              <a:t>: Neil D. Fleming Beskriver de forskellige elever, VARK identificerer.</a:t>
            </a:r>
            <a:r>
              <a:rPr lang="en-IE" sz="1800" dirty="0">
                <a:solidFill>
                  <a:srgbClr val="87AF3F"/>
                </a:solidFill>
                <a:hlinkClick r:id="rId4">
                  <a:extLst>
                    <a:ext uri="{A12FA001-AC4F-418D-AE19-62706E023703}">
                      <ahyp:hlinkClr xmlns:ahyp="http://schemas.microsoft.com/office/drawing/2018/hyperlinkcolor" val="tx"/>
                    </a:ext>
                  </a:extLst>
                </a:hlinkClick>
              </a:rPr>
              <a:t>https://www.youtube.com/watch?v=Pu3gIN8WgYk</a:t>
            </a:r>
            <a:endParaRPr lang="en-IE" sz="1800" dirty="0">
              <a:solidFill>
                <a:srgbClr val="87AF3F"/>
              </a:solidFill>
            </a:endParaRPr>
          </a:p>
          <a:p>
            <a:pPr marL="1255713" indent="-1255713" algn="l" rtl="0"/>
            <a:r>
              <a:rPr lang="en-IE" sz="1800" b="1" dirty="0"/>
              <a:t>Offentliggørelse:</a:t>
            </a:r>
            <a:r>
              <a:rPr lang="en-IE" sz="1800" dirty="0"/>
              <a:t>Fleming, ND og Mills, C., 1992. Ikke endnu en opgørelse, snarere en katalysator for refleksion. At forbedre akademiet, 11(1), s.137-155.</a:t>
            </a:r>
          </a:p>
          <a:p>
            <a:pPr marL="1255713" indent="-1255713" algn="l" rtl="0"/>
            <a:r>
              <a:rPr lang="en-IE" sz="1800" dirty="0"/>
              <a:t>Fleming, ND; (1995), jeg er anderledes; ikke dum. Præsentationsformer (VARK) i det tertiære klasseværelse, i</a:t>
            </a:r>
            <a:r>
              <a:rPr lang="en-IE" sz="1800" dirty="0" err="1"/>
              <a:t>Zelmer, A</a:t>
            </a:r>
            <a:r>
              <a:rPr lang="en-IE" sz="1800" dirty="0"/>
              <a:t>., (red.) Research and Development in Higher Education, Proceedings of the 1995 Annual Conference of the Higher Education and Research Development Society of Australasia (HERDSA), HERDSA, bind 18, s. 308 - 313</a:t>
            </a:r>
          </a:p>
          <a:p>
            <a:pPr marL="1255713" indent="-1255713" algn="l" rtl="0"/>
            <a:endParaRPr lang="en-IE" sz="1800" dirty="0"/>
          </a:p>
          <a:p>
            <a:pPr marL="1255713" indent="-1255713" algn="l" rtl="0"/>
            <a:endParaRPr lang="en-IE" sz="1800" dirty="0"/>
          </a:p>
          <a:p>
            <a:pPr marL="1255713" indent="-1255713" algn="l" rtl="0"/>
            <a:endParaRPr lang="en-IE" sz="1800" dirty="0"/>
          </a:p>
          <a:p>
            <a:pPr marL="1255713" indent="-1255713" algn="l" rtl="0">
              <a:lnSpc>
                <a:spcPct val="100000"/>
              </a:lnSpc>
              <a:spcBef>
                <a:spcPts val="400"/>
              </a:spcBef>
              <a:buClr>
                <a:srgbClr val="E8A116"/>
              </a:buClr>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427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9"/>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lvl="0" indent="0" algn="l" rtl="0">
              <a:spcBef>
                <a:spcPts val="0"/>
              </a:spcBef>
            </a:pPr>
            <a:r>
              <a:rPr lang="en-US" dirty="0"/>
              <a:t>Hvis du ikke kan forklare det enkelt, forstår du det ikke godt nok</a:t>
            </a:r>
            <a:endParaRPr dirty="0"/>
          </a:p>
        </p:txBody>
      </p:sp>
      <p:sp>
        <p:nvSpPr>
          <p:cNvPr id="498" name="Google Shape;498;p9"/>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lvl="0" algn="ctr" rtl="0">
              <a:buClr>
                <a:srgbClr val="F1983D"/>
              </a:buClr>
              <a:buSzPts val="2200"/>
            </a:pPr>
            <a:r>
              <a:rPr lang="en-US" sz="2200" b="1" dirty="0">
                <a:solidFill>
                  <a:srgbClr val="F1983D"/>
                </a:solidFill>
                <a:ea typeface="Calibri"/>
                <a:cs typeface="Calibri"/>
                <a:sym typeface="Calibri"/>
              </a:rPr>
              <a:t>Albert Einstein</a:t>
            </a:r>
            <a:endParaRPr dirty="0"/>
          </a:p>
        </p:txBody>
      </p:sp>
      <p:pic>
        <p:nvPicPr>
          <p:cNvPr id="499" name="Google Shape;499;p9"/>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l="12863" r="12863"/>
          <a:stretch/>
        </p:blipFill>
        <p:spPr>
          <a:xfrm>
            <a:off x="6096000" y="1404749"/>
            <a:ext cx="5239644" cy="4704418"/>
          </a:xfrm>
          <a:prstGeom prst="rect">
            <a:avLst/>
          </a:prstGeom>
          <a:solidFill>
            <a:srgbClr val="D8D8D8"/>
          </a:solidFill>
          <a:ln>
            <a:noFill/>
          </a:ln>
        </p:spPr>
      </p:pic>
      <p:grpSp>
        <p:nvGrpSpPr>
          <p:cNvPr id="500" name="Google Shape;500;p9"/>
          <p:cNvGrpSpPr/>
          <p:nvPr/>
        </p:nvGrpSpPr>
        <p:grpSpPr>
          <a:xfrm>
            <a:off x="5107779" y="748833"/>
            <a:ext cx="1487826" cy="1083162"/>
            <a:chOff x="3400450" y="986392"/>
            <a:chExt cx="1487826" cy="1083162"/>
          </a:xfrm>
        </p:grpSpPr>
        <p:sp>
          <p:nvSpPr>
            <p:cNvPr id="501" name="Google Shape;501;p9"/>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 name="Google Shape;502;p9"/>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 name="Text Placeholder 3">
            <a:extLst>
              <a:ext uri="{FF2B5EF4-FFF2-40B4-BE49-F238E27FC236}">
                <a16:creationId xmlns:a16="http://schemas.microsoft.com/office/drawing/2014/main" id="{9E0FD84C-0DB0-A747-9C28-9505FE9A7E00}"/>
              </a:ext>
            </a:extLst>
          </p:cNvPr>
          <p:cNvSpPr txBox="1">
            <a:spLocks/>
          </p:cNvSpPr>
          <p:nvPr/>
        </p:nvSpPr>
        <p:spPr>
          <a:xfrm>
            <a:off x="6205587" y="347006"/>
            <a:ext cx="7904098"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a:solidFill>
                  <a:srgbClr val="E8A116"/>
                </a:solidFill>
              </a:rPr>
              <a:t>4.3 Kommunikation i undervisningslevering</a:t>
            </a:r>
          </a:p>
          <a:p>
            <a:pPr algn="l" rtl="0"/>
            <a:endParaRPr lang="en-US" b="1" dirty="0">
              <a:solidFill>
                <a:srgbClr val="E8A116"/>
              </a:solidFill>
            </a:endParaRPr>
          </a:p>
        </p:txBody>
      </p:sp>
    </p:spTree>
    <p:extLst>
      <p:ext uri="{BB962C8B-B14F-4D97-AF65-F5344CB8AC3E}">
        <p14:creationId xmlns:p14="http://schemas.microsoft.com/office/powerpoint/2010/main" val="2363850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D68C47E4-CBD3-392C-ACE9-760B82978097}"/>
              </a:ext>
            </a:extLst>
          </p:cNvPr>
          <p:cNvSpPr/>
          <p:nvPr/>
        </p:nvSpPr>
        <p:spPr>
          <a:xfrm rot="5400000">
            <a:off x="1600313" y="-1600313"/>
            <a:ext cx="2013765" cy="5214391"/>
          </a:xfrm>
          <a:custGeom>
            <a:avLst/>
            <a:gdLst>
              <a:gd name="connsiteX0" fmla="*/ 0 w 2013765"/>
              <a:gd name="connsiteY0" fmla="*/ 5214391 h 5214391"/>
              <a:gd name="connsiteX1" fmla="*/ 0 w 2013765"/>
              <a:gd name="connsiteY1" fmla="*/ 0 h 5214391"/>
              <a:gd name="connsiteX2" fmla="*/ 56631 w 2013765"/>
              <a:gd name="connsiteY2" fmla="*/ 0 h 5214391"/>
              <a:gd name="connsiteX3" fmla="*/ 1059438 w 2013765"/>
              <a:gd name="connsiteY3" fmla="*/ 0 h 5214391"/>
              <a:gd name="connsiteX4" fmla="*/ 1059439 w 2013765"/>
              <a:gd name="connsiteY4" fmla="*/ 0 h 5214391"/>
              <a:gd name="connsiteX5" fmla="*/ 1221023 w 2013765"/>
              <a:gd name="connsiteY5" fmla="*/ 0 h 5214391"/>
              <a:gd name="connsiteX6" fmla="*/ 1607091 w 2013765"/>
              <a:gd name="connsiteY6" fmla="*/ 0 h 5214391"/>
              <a:gd name="connsiteX7" fmla="*/ 1768676 w 2013765"/>
              <a:gd name="connsiteY7" fmla="*/ 0 h 5214391"/>
              <a:gd name="connsiteX8" fmla="*/ 2013765 w 2013765"/>
              <a:gd name="connsiteY8" fmla="*/ 370916 h 5214391"/>
              <a:gd name="connsiteX9" fmla="*/ 2013765 w 2013765"/>
              <a:gd name="connsiteY9" fmla="*/ 888147 h 5214391"/>
              <a:gd name="connsiteX10" fmla="*/ 2013765 w 2013765"/>
              <a:gd name="connsiteY10" fmla="*/ 1915750 h 5214391"/>
              <a:gd name="connsiteX11" fmla="*/ 2013765 w 2013765"/>
              <a:gd name="connsiteY11" fmla="*/ 5214391 h 5214391"/>
              <a:gd name="connsiteX12" fmla="*/ 0 w 2013765"/>
              <a:gd name="connsiteY12" fmla="*/ 5214391 h 521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3765" h="5214391">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844062" y="2322786"/>
            <a:ext cx="10743335" cy="3428836"/>
          </a:xfrm>
        </p:spPr>
        <p:txBody>
          <a:bodyPr numCol="2" spcCol="144000"/>
          <a:lstStyle/>
          <a:p>
            <a:pPr marL="342900" indent="-342900" algn="l" rtl="0">
              <a:lnSpc>
                <a:spcPts val="2340"/>
              </a:lnSpc>
              <a:spcBef>
                <a:spcPts val="0"/>
              </a:spcBef>
              <a:buClr>
                <a:srgbClr val="E8A116"/>
              </a:buClr>
              <a:buFont typeface="Arial" panose="020B0604020202020204" pitchFamily="34" charset="0"/>
              <a:buChar char="•"/>
            </a:pPr>
            <a:r>
              <a:rPr lang="en-IE" sz="2200" b="1" dirty="0">
                <a:solidFill>
                  <a:srgbClr val="454545"/>
                </a:solidFill>
              </a:rPr>
              <a:t>God kommunikation</a:t>
            </a:r>
            <a:r>
              <a:rPr lang="en-IE" sz="2200" dirty="0">
                <a:solidFill>
                  <a:srgbClr val="454545"/>
                </a:solidFill>
              </a:rPr>
              <a:t>og fri udveksling af ideer og information er nøglen til effektiv træning</a:t>
            </a:r>
          </a:p>
          <a:p>
            <a:pPr marL="342900" indent="-342900" algn="l" rtl="0">
              <a:lnSpc>
                <a:spcPts val="2340"/>
              </a:lnSpc>
              <a:spcBef>
                <a:spcPts val="0"/>
              </a:spcBef>
              <a:buClr>
                <a:srgbClr val="E8A116"/>
              </a:buClr>
              <a:buFont typeface="Arial" panose="020B0604020202020204" pitchFamily="34" charset="0"/>
              <a:buChar char="•"/>
            </a:pPr>
            <a:r>
              <a:rPr lang="en-IE" sz="2200" b="1" dirty="0">
                <a:solidFill>
                  <a:srgbClr val="454545"/>
                </a:solidFill>
              </a:rPr>
              <a:t>En god træner</a:t>
            </a:r>
            <a:r>
              <a:rPr lang="en-IE" sz="2200" dirty="0">
                <a:solidFill>
                  <a:srgbClr val="454545"/>
                </a:solidFill>
              </a:rPr>
              <a:t>har fremragende kommunikationsevner og kan opfange non-verbale og verbale signaler fra deres elever.</a:t>
            </a:r>
          </a:p>
          <a:p>
            <a:pPr marL="342900" indent="-342900" algn="l" rtl="0">
              <a:lnSpc>
                <a:spcPts val="2340"/>
              </a:lnSpc>
              <a:spcBef>
                <a:spcPts val="0"/>
              </a:spcBef>
              <a:buClr>
                <a:srgbClr val="E8A116"/>
              </a:buClr>
              <a:buFont typeface="Arial" panose="020B0604020202020204" pitchFamily="34" charset="0"/>
              <a:buChar char="•"/>
            </a:pPr>
            <a:r>
              <a:rPr lang="en-IE" sz="2200" b="1" dirty="0">
                <a:solidFill>
                  <a:srgbClr val="454545"/>
                </a:solidFill>
              </a:rPr>
              <a:t>Følelser og følelser</a:t>
            </a:r>
            <a:r>
              <a:rPr lang="en-IE" sz="2200" dirty="0">
                <a:solidFill>
                  <a:srgbClr val="454545"/>
                </a:solidFill>
              </a:rPr>
              <a:t>kan være stærke forhindringer for kommunikation. Mange følelser sendes som ikke-verbale signaler. At hjælpe eleverne med at udtrykke følelser vil hjælpe med at opbygge god kommunikation</a:t>
            </a:r>
          </a:p>
          <a:p>
            <a:pPr marL="342900" indent="-342900" algn="l" rtl="0">
              <a:lnSpc>
                <a:spcPts val="2340"/>
              </a:lnSpc>
              <a:spcBef>
                <a:spcPts val="0"/>
              </a:spcBef>
              <a:buClr>
                <a:srgbClr val="E8A116"/>
              </a:buClr>
              <a:buFont typeface="Arial" panose="020B0604020202020204" pitchFamily="34" charset="0"/>
              <a:buChar char="•"/>
            </a:pPr>
            <a:r>
              <a:rPr lang="en-IE" sz="2200" b="1" dirty="0">
                <a:solidFill>
                  <a:srgbClr val="454545"/>
                </a:solidFill>
              </a:rPr>
              <a:t>Lyt godt efter</a:t>
            </a:r>
            <a:r>
              <a:rPr lang="en-IE" sz="2200" dirty="0">
                <a:solidFill>
                  <a:srgbClr val="454545"/>
                </a:solidFill>
              </a:rPr>
              <a:t>til feedback og hvad der bliver sagt (ikke så let som det lyder nogle gange!)</a:t>
            </a:r>
          </a:p>
          <a:p>
            <a:pPr marL="342900" indent="-342900" algn="l" rtl="0">
              <a:lnSpc>
                <a:spcPts val="2340"/>
              </a:lnSpc>
              <a:spcBef>
                <a:spcPts val="0"/>
              </a:spcBef>
              <a:buClr>
                <a:srgbClr val="E8A116"/>
              </a:buClr>
              <a:buFont typeface="Arial" panose="020B0604020202020204" pitchFamily="34" charset="0"/>
              <a:buChar char="•"/>
            </a:pPr>
            <a:r>
              <a:rPr lang="en-IE" sz="2200" b="1" dirty="0">
                <a:solidFill>
                  <a:srgbClr val="454545"/>
                </a:solidFill>
              </a:rPr>
              <a:t>Toneleje</a:t>
            </a:r>
            <a:r>
              <a:rPr lang="en-IE" sz="2200" dirty="0">
                <a:solidFill>
                  <a:srgbClr val="454545"/>
                </a:solidFill>
              </a:rPr>
              <a:t>er vigtigt. Projicér din stemme og vis entusiasme og interesse for emnet</a:t>
            </a:r>
          </a:p>
          <a:p>
            <a:pPr marL="342900" indent="-342900" algn="l" rtl="0">
              <a:lnSpc>
                <a:spcPts val="2340"/>
              </a:lnSpc>
              <a:spcBef>
                <a:spcPts val="0"/>
              </a:spcBef>
              <a:buClr>
                <a:srgbClr val="E8A116"/>
              </a:buClr>
              <a:buFont typeface="Arial" panose="020B0604020202020204" pitchFamily="34" charset="0"/>
              <a:buChar char="•"/>
            </a:pPr>
            <a:r>
              <a:rPr lang="en-IE" sz="2200" b="1" dirty="0">
                <a:solidFill>
                  <a:srgbClr val="454545"/>
                </a:solidFill>
              </a:rPr>
              <a:t>Lukkede spørgsmål</a:t>
            </a:r>
            <a:r>
              <a:rPr lang="en-IE" sz="2200" dirty="0">
                <a:solidFill>
                  <a:srgbClr val="454545"/>
                </a:solidFill>
              </a:rPr>
              <a:t>: At stille spørgsmål, der kan besvares med ja eller nej, er lukkede spørgsmål. Har du f.eks. nogensinde dyrket grøntsager før?</a:t>
            </a:r>
          </a:p>
          <a:p>
            <a:pPr marL="342900" indent="-342900" algn="l" rtl="0">
              <a:lnSpc>
                <a:spcPts val="2340"/>
              </a:lnSpc>
              <a:spcBef>
                <a:spcPts val="0"/>
              </a:spcBef>
              <a:buClr>
                <a:srgbClr val="E8A116"/>
              </a:buClr>
              <a:buFont typeface="Arial" panose="020B0604020202020204" pitchFamily="34" charset="0"/>
              <a:buChar char="•"/>
            </a:pPr>
            <a:endParaRPr lang="en-IE" sz="2200" dirty="0">
              <a:solidFill>
                <a:srgbClr val="454545"/>
              </a:solidFill>
            </a:endParaRPr>
          </a:p>
        </p:txBody>
      </p:sp>
      <p:sp>
        <p:nvSpPr>
          <p:cNvPr id="17" name="Text Placeholder 16">
            <a:extLst>
              <a:ext uri="{FF2B5EF4-FFF2-40B4-BE49-F238E27FC236}">
                <a16:creationId xmlns:a16="http://schemas.microsoft.com/office/drawing/2014/main" id="{6E7EAE59-40A4-A5E3-9E2D-CDF7075942B7}"/>
              </a:ext>
            </a:extLst>
          </p:cNvPr>
          <p:cNvSpPr>
            <a:spLocks noGrp="1"/>
          </p:cNvSpPr>
          <p:nvPr>
            <p:ph type="body" sz="quarter" idx="16"/>
          </p:nvPr>
        </p:nvSpPr>
        <p:spPr>
          <a:xfrm>
            <a:off x="574360" y="387666"/>
            <a:ext cx="4236791" cy="803654"/>
          </a:xfrm>
        </p:spPr>
        <p:txBody>
          <a:bodyPr/>
          <a:lstStyle/>
          <a:p>
            <a:pPr algn="l" rtl="0">
              <a:lnSpc>
                <a:spcPts val="3720"/>
              </a:lnSpc>
              <a:spcBef>
                <a:spcPts val="0"/>
              </a:spcBef>
            </a:pPr>
            <a:r>
              <a:rPr lang="en-US" dirty="0">
                <a:solidFill>
                  <a:schemeClr val="bg1"/>
                </a:solidFill>
              </a:rPr>
              <a:t>4.3 Kommunikation i undervisningslevering</a:t>
            </a:r>
          </a:p>
          <a:p>
            <a:pPr algn="l" rtl="0">
              <a:lnSpc>
                <a:spcPts val="3720"/>
              </a:lnSpc>
              <a:spcBef>
                <a:spcPts val="0"/>
              </a:spcBef>
            </a:pPr>
            <a:endParaRPr lang="en-US" dirty="0"/>
          </a:p>
        </p:txBody>
      </p:sp>
      <p:cxnSp>
        <p:nvCxnSpPr>
          <p:cNvPr id="29" name="Straight Connector 28">
            <a:extLst>
              <a:ext uri="{FF2B5EF4-FFF2-40B4-BE49-F238E27FC236}">
                <a16:creationId xmlns:a16="http://schemas.microsoft.com/office/drawing/2014/main" id="{0E37B157-C3C6-09BA-3A94-501DFE2CE9B7}"/>
              </a:ext>
            </a:extLst>
          </p:cNvPr>
          <p:cNvCxnSpPr>
            <a:cxnSpLocks/>
          </p:cNvCxnSpPr>
          <p:nvPr/>
        </p:nvCxnSpPr>
        <p:spPr>
          <a:xfrm flipH="1">
            <a:off x="0" y="1574451"/>
            <a:ext cx="10008525"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7A25BDBE-0A47-52D6-18DE-DE079AA8FA1B}"/>
              </a:ext>
            </a:extLst>
          </p:cNvPr>
          <p:cNvGrpSpPr/>
          <p:nvPr/>
        </p:nvGrpSpPr>
        <p:grpSpPr>
          <a:xfrm>
            <a:off x="10206610" y="900599"/>
            <a:ext cx="1012049" cy="1023928"/>
            <a:chOff x="7190753" y="5365577"/>
            <a:chExt cx="745522" cy="754273"/>
          </a:xfrm>
          <a:solidFill>
            <a:srgbClr val="296B5F"/>
          </a:solidFill>
        </p:grpSpPr>
        <p:grpSp>
          <p:nvGrpSpPr>
            <p:cNvPr id="19" name="Graphic 2">
              <a:extLst>
                <a:ext uri="{FF2B5EF4-FFF2-40B4-BE49-F238E27FC236}">
                  <a16:creationId xmlns:a16="http://schemas.microsoft.com/office/drawing/2014/main" id="{63CA86C9-63D1-477B-7FB4-9231918CADFC}"/>
                </a:ext>
              </a:extLst>
            </p:cNvPr>
            <p:cNvGrpSpPr/>
            <p:nvPr/>
          </p:nvGrpSpPr>
          <p:grpSpPr>
            <a:xfrm>
              <a:off x="7353351" y="5647412"/>
              <a:ext cx="420044" cy="75879"/>
              <a:chOff x="7353351" y="5647412"/>
              <a:chExt cx="420044" cy="75879"/>
            </a:xfrm>
            <a:grpFill/>
          </p:grpSpPr>
          <p:sp>
            <p:nvSpPr>
              <p:cNvPr id="31" name="Freeform 30">
                <a:extLst>
                  <a:ext uri="{FF2B5EF4-FFF2-40B4-BE49-F238E27FC236}">
                    <a16:creationId xmlns:a16="http://schemas.microsoft.com/office/drawing/2014/main" id="{B04E8CEA-C3F9-402E-F625-32F220E416CC}"/>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BE7FE18-0EA9-D7D9-BF9D-50749F68B3A9}"/>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20" name="Graphic 2">
              <a:extLst>
                <a:ext uri="{FF2B5EF4-FFF2-40B4-BE49-F238E27FC236}">
                  <a16:creationId xmlns:a16="http://schemas.microsoft.com/office/drawing/2014/main" id="{DE031EBC-C8EF-C387-9436-3BCA5C99B2D0}"/>
                </a:ext>
              </a:extLst>
            </p:cNvPr>
            <p:cNvGrpSpPr/>
            <p:nvPr/>
          </p:nvGrpSpPr>
          <p:grpSpPr>
            <a:xfrm>
              <a:off x="7190753" y="5365577"/>
              <a:ext cx="745522" cy="754273"/>
              <a:chOff x="7190753" y="5365577"/>
              <a:chExt cx="745522" cy="754273"/>
            </a:xfrm>
            <a:grpFill/>
          </p:grpSpPr>
          <p:sp>
            <p:nvSpPr>
              <p:cNvPr id="21" name="Freeform 20">
                <a:extLst>
                  <a:ext uri="{FF2B5EF4-FFF2-40B4-BE49-F238E27FC236}">
                    <a16:creationId xmlns:a16="http://schemas.microsoft.com/office/drawing/2014/main" id="{E9E2C6A4-B79F-E28B-30E2-52A618EA5D7D}"/>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C1288F19-B29F-C57B-6ABF-962640358F24}"/>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10FF5FE9-F838-2F26-AF4C-A17BFBB502F3}"/>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DED5BB62-CD7B-3F20-6F4F-E6B83CDEADFF}"/>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57CFA03F-5C12-D02E-0D40-E4506FF7BAF0}"/>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7581DB54-C2CC-9F0E-BA11-9B88AC68EB52}"/>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235EAAAE-6D53-ABEA-B836-235A725170EB}"/>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29ECA21A-D761-0B04-E76F-DDCEB0650DBA}"/>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DC803F77-6034-33B5-FD95-DF118060F0CC}"/>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583827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D68C47E4-CBD3-392C-ACE9-760B82978097}"/>
              </a:ext>
            </a:extLst>
          </p:cNvPr>
          <p:cNvSpPr/>
          <p:nvPr/>
        </p:nvSpPr>
        <p:spPr>
          <a:xfrm rot="5400000">
            <a:off x="1600313" y="-1600313"/>
            <a:ext cx="2013765" cy="5214391"/>
          </a:xfrm>
          <a:custGeom>
            <a:avLst/>
            <a:gdLst>
              <a:gd name="connsiteX0" fmla="*/ 0 w 2013765"/>
              <a:gd name="connsiteY0" fmla="*/ 5214391 h 5214391"/>
              <a:gd name="connsiteX1" fmla="*/ 0 w 2013765"/>
              <a:gd name="connsiteY1" fmla="*/ 0 h 5214391"/>
              <a:gd name="connsiteX2" fmla="*/ 56631 w 2013765"/>
              <a:gd name="connsiteY2" fmla="*/ 0 h 5214391"/>
              <a:gd name="connsiteX3" fmla="*/ 1059438 w 2013765"/>
              <a:gd name="connsiteY3" fmla="*/ 0 h 5214391"/>
              <a:gd name="connsiteX4" fmla="*/ 1059439 w 2013765"/>
              <a:gd name="connsiteY4" fmla="*/ 0 h 5214391"/>
              <a:gd name="connsiteX5" fmla="*/ 1221023 w 2013765"/>
              <a:gd name="connsiteY5" fmla="*/ 0 h 5214391"/>
              <a:gd name="connsiteX6" fmla="*/ 1607091 w 2013765"/>
              <a:gd name="connsiteY6" fmla="*/ 0 h 5214391"/>
              <a:gd name="connsiteX7" fmla="*/ 1768676 w 2013765"/>
              <a:gd name="connsiteY7" fmla="*/ 0 h 5214391"/>
              <a:gd name="connsiteX8" fmla="*/ 2013765 w 2013765"/>
              <a:gd name="connsiteY8" fmla="*/ 370916 h 5214391"/>
              <a:gd name="connsiteX9" fmla="*/ 2013765 w 2013765"/>
              <a:gd name="connsiteY9" fmla="*/ 888147 h 5214391"/>
              <a:gd name="connsiteX10" fmla="*/ 2013765 w 2013765"/>
              <a:gd name="connsiteY10" fmla="*/ 1915750 h 5214391"/>
              <a:gd name="connsiteX11" fmla="*/ 2013765 w 2013765"/>
              <a:gd name="connsiteY11" fmla="*/ 5214391 h 5214391"/>
              <a:gd name="connsiteX12" fmla="*/ 0 w 2013765"/>
              <a:gd name="connsiteY12" fmla="*/ 5214391 h 521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3765" h="5214391">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844062" y="2322786"/>
            <a:ext cx="10743335" cy="3428836"/>
          </a:xfrm>
        </p:spPr>
        <p:txBody>
          <a:bodyPr numCol="2" spcCol="144000"/>
          <a:lstStyle/>
          <a:p>
            <a:pPr marL="342900" indent="-342900" algn="l" rtl="0">
              <a:lnSpc>
                <a:spcPts val="2340"/>
              </a:lnSpc>
              <a:spcBef>
                <a:spcPts val="0"/>
              </a:spcBef>
              <a:buClr>
                <a:srgbClr val="E8A116"/>
              </a:buClr>
              <a:buFont typeface="Arial" panose="020B0604020202020204" pitchFamily="34" charset="0"/>
              <a:buChar char="•"/>
            </a:pPr>
            <a:r>
              <a:rPr lang="en-IE" sz="2200" b="1" dirty="0">
                <a:solidFill>
                  <a:srgbClr val="454545"/>
                </a:solidFill>
              </a:rPr>
              <a:t>Åbne spørgsmål</a:t>
            </a:r>
            <a:r>
              <a:rPr lang="en-IE" sz="2200" dirty="0">
                <a:solidFill>
                  <a:srgbClr val="454545"/>
                </a:solidFill>
              </a:rPr>
              <a:t>: åbne spørgsmål er dem, der kræver mere omtanke og mere end et simpelt svar på et ord. De kan være nyttige til at få en samtale eller debat i gang. Brug spørgsmål, der starter med "hvad eller hvordan", f.eks. hvilken type landbrugsarbejde har du nogensinde udført før?</a:t>
            </a:r>
          </a:p>
          <a:p>
            <a:pPr marL="342900" indent="-342900" algn="l" rtl="0">
              <a:lnSpc>
                <a:spcPts val="2340"/>
              </a:lnSpc>
              <a:spcBef>
                <a:spcPts val="0"/>
              </a:spcBef>
              <a:buClr>
                <a:srgbClr val="E8A116"/>
              </a:buClr>
              <a:buFont typeface="Arial" panose="020B0604020202020204" pitchFamily="34" charset="0"/>
              <a:buChar char="•"/>
            </a:pPr>
            <a:endParaRPr lang="en-IE" sz="2200" dirty="0">
              <a:solidFill>
                <a:srgbClr val="454545"/>
              </a:solidFill>
            </a:endParaRPr>
          </a:p>
          <a:p>
            <a:pPr marL="342900" indent="-342900" algn="l" rtl="0">
              <a:lnSpc>
                <a:spcPts val="2340"/>
              </a:lnSpc>
              <a:spcBef>
                <a:spcPts val="0"/>
              </a:spcBef>
              <a:buClr>
                <a:srgbClr val="E8A116"/>
              </a:buClr>
              <a:buFont typeface="Arial" panose="020B0604020202020204" pitchFamily="34" charset="0"/>
              <a:buChar char="•"/>
            </a:pPr>
            <a:endParaRPr lang="en-IE" sz="2200" dirty="0">
              <a:solidFill>
                <a:srgbClr val="454545"/>
              </a:solidFill>
            </a:endParaRPr>
          </a:p>
          <a:p>
            <a:pPr marL="342900" indent="-342900" algn="l" rtl="0">
              <a:lnSpc>
                <a:spcPts val="2340"/>
              </a:lnSpc>
              <a:spcBef>
                <a:spcPts val="0"/>
              </a:spcBef>
              <a:buClr>
                <a:srgbClr val="E8A116"/>
              </a:buClr>
              <a:buFont typeface="Arial" panose="020B0604020202020204" pitchFamily="34" charset="0"/>
              <a:buChar char="•"/>
            </a:pPr>
            <a:endParaRPr lang="en-IE" sz="2200" dirty="0">
              <a:solidFill>
                <a:srgbClr val="454545"/>
              </a:solidFill>
            </a:endParaRPr>
          </a:p>
          <a:p>
            <a:pPr marL="342900" indent="-342900" algn="l" rtl="0">
              <a:lnSpc>
                <a:spcPts val="2340"/>
              </a:lnSpc>
              <a:spcBef>
                <a:spcPts val="0"/>
              </a:spcBef>
              <a:buClr>
                <a:srgbClr val="E8A116"/>
              </a:buClr>
              <a:buFont typeface="Arial" panose="020B0604020202020204" pitchFamily="34" charset="0"/>
              <a:buChar char="•"/>
            </a:pPr>
            <a:endParaRPr lang="en-IE" sz="2200" dirty="0">
              <a:solidFill>
                <a:srgbClr val="454545"/>
              </a:solidFill>
            </a:endParaRPr>
          </a:p>
          <a:p>
            <a:pPr marL="342900" indent="-342900" algn="l" rtl="0">
              <a:lnSpc>
                <a:spcPts val="2340"/>
              </a:lnSpc>
              <a:spcBef>
                <a:spcPts val="0"/>
              </a:spcBef>
              <a:buClr>
                <a:srgbClr val="E8A116"/>
              </a:buClr>
              <a:buFont typeface="Arial" panose="020B0604020202020204" pitchFamily="34" charset="0"/>
              <a:buChar char="•"/>
            </a:pPr>
            <a:endParaRPr lang="en-IE" sz="2200" dirty="0">
              <a:solidFill>
                <a:srgbClr val="454545"/>
              </a:solidFill>
            </a:endParaRPr>
          </a:p>
          <a:p>
            <a:pPr marL="342900" indent="-342900" algn="l" rtl="0">
              <a:lnSpc>
                <a:spcPts val="2340"/>
              </a:lnSpc>
              <a:spcBef>
                <a:spcPts val="0"/>
              </a:spcBef>
              <a:buClr>
                <a:srgbClr val="E8A116"/>
              </a:buClr>
              <a:buFont typeface="Arial" panose="020B0604020202020204" pitchFamily="34" charset="0"/>
              <a:buChar char="•"/>
            </a:pPr>
            <a:endParaRPr lang="en-IE" sz="2200" dirty="0">
              <a:solidFill>
                <a:srgbClr val="454545"/>
              </a:solidFill>
            </a:endParaRPr>
          </a:p>
          <a:p>
            <a:pPr marL="342900" indent="-342900" algn="l" rtl="0">
              <a:lnSpc>
                <a:spcPts val="2340"/>
              </a:lnSpc>
              <a:spcBef>
                <a:spcPts val="0"/>
              </a:spcBef>
              <a:buClr>
                <a:srgbClr val="E8A116"/>
              </a:buClr>
              <a:buFont typeface="Arial" panose="020B0604020202020204" pitchFamily="34" charset="0"/>
              <a:buChar char="•"/>
            </a:pPr>
            <a:r>
              <a:rPr lang="en-IE" sz="2200" dirty="0">
                <a:solidFill>
                  <a:srgbClr val="454545"/>
                </a:solidFill>
              </a:rPr>
              <a:t>En god træner har mange af følgende egenskaber:</a:t>
            </a:r>
          </a:p>
          <a:p>
            <a:pPr marL="668338" indent="-347663" algn="l" rtl="0">
              <a:lnSpc>
                <a:spcPts val="2340"/>
              </a:lnSpc>
              <a:spcBef>
                <a:spcPts val="0"/>
              </a:spcBef>
              <a:buClr>
                <a:srgbClr val="E8A116"/>
              </a:buClr>
              <a:buFont typeface="Wingdings" pitchFamily="2" charset="2"/>
              <a:buChar char="Ø"/>
            </a:pPr>
            <a:r>
              <a:rPr lang="en-IE" sz="2200" dirty="0">
                <a:solidFill>
                  <a:srgbClr val="454545"/>
                </a:solidFill>
              </a:rPr>
              <a:t>Varm personlighed, med evne til at vise godkendelse og accept af praktikanter</a:t>
            </a:r>
          </a:p>
          <a:p>
            <a:pPr marL="668338" indent="-347663" algn="l" rtl="0">
              <a:lnSpc>
                <a:spcPts val="2340"/>
              </a:lnSpc>
              <a:spcBef>
                <a:spcPts val="0"/>
              </a:spcBef>
              <a:buClr>
                <a:srgbClr val="E8A116"/>
              </a:buClr>
              <a:buFont typeface="Wingdings" pitchFamily="2" charset="2"/>
              <a:buChar char="Ø"/>
            </a:pPr>
            <a:r>
              <a:rPr lang="en-IE" sz="2200" dirty="0">
                <a:solidFill>
                  <a:srgbClr val="454545"/>
                </a:solidFill>
              </a:rPr>
              <a:t>Gode ​​sociale kompetencer; kan samle en gruppe</a:t>
            </a:r>
          </a:p>
          <a:p>
            <a:pPr marL="668338" indent="-347663" algn="l" rtl="0">
              <a:lnSpc>
                <a:spcPts val="2340"/>
              </a:lnSpc>
              <a:spcBef>
                <a:spcPts val="0"/>
              </a:spcBef>
              <a:buClr>
                <a:srgbClr val="E8A116"/>
              </a:buClr>
              <a:buFont typeface="Wingdings" pitchFamily="2" charset="2"/>
              <a:buChar char="Ø"/>
            </a:pPr>
            <a:r>
              <a:rPr lang="en-IE" sz="2200" dirty="0">
                <a:solidFill>
                  <a:srgbClr val="454545"/>
                </a:solidFill>
              </a:rPr>
              <a:t>Entusiasme og viden om emnet</a:t>
            </a:r>
          </a:p>
          <a:p>
            <a:pPr marL="668338" indent="-347663" algn="l" rtl="0">
              <a:lnSpc>
                <a:spcPts val="2340"/>
              </a:lnSpc>
              <a:spcBef>
                <a:spcPts val="0"/>
              </a:spcBef>
              <a:buClr>
                <a:srgbClr val="E8A116"/>
              </a:buClr>
              <a:buFont typeface="Wingdings" pitchFamily="2" charset="2"/>
              <a:buChar char="Ø"/>
            </a:pPr>
            <a:r>
              <a:rPr lang="en-IE" sz="2200" dirty="0">
                <a:solidFill>
                  <a:srgbClr val="454545"/>
                </a:solidFill>
              </a:rPr>
              <a:t>Fleksibilitet i forhold til at reagere på skiftende behov hos slankere</a:t>
            </a:r>
          </a:p>
          <a:p>
            <a:pPr marL="668338" indent="-347663" algn="l" rtl="0">
              <a:lnSpc>
                <a:spcPts val="2340"/>
              </a:lnSpc>
              <a:spcBef>
                <a:spcPts val="0"/>
              </a:spcBef>
              <a:buClr>
                <a:srgbClr val="E8A116"/>
              </a:buClr>
              <a:buFont typeface="Wingdings" pitchFamily="2" charset="2"/>
              <a:buChar char="Ø"/>
            </a:pPr>
            <a:r>
              <a:rPr lang="en-IE" sz="2200" dirty="0">
                <a:solidFill>
                  <a:srgbClr val="454545"/>
                </a:solidFill>
              </a:rPr>
              <a:t>Kreativ, bruger elevernes ideer og færdigheder</a:t>
            </a:r>
          </a:p>
          <a:p>
            <a:pPr marL="668338" indent="-347663" algn="l" rtl="0">
              <a:lnSpc>
                <a:spcPts val="2340"/>
              </a:lnSpc>
              <a:spcBef>
                <a:spcPts val="0"/>
              </a:spcBef>
              <a:buClr>
                <a:srgbClr val="E8A116"/>
              </a:buClr>
              <a:buFont typeface="Wingdings" pitchFamily="2" charset="2"/>
              <a:buChar char="Ø"/>
            </a:pPr>
            <a:r>
              <a:rPr lang="en-IE" sz="2200" dirty="0">
                <a:solidFill>
                  <a:srgbClr val="454545"/>
                </a:solidFill>
              </a:rPr>
              <a:t>Gode ​​problemløsningsevner</a:t>
            </a:r>
          </a:p>
          <a:p>
            <a:pPr marL="342900" indent="-342900" algn="l" rtl="0">
              <a:lnSpc>
                <a:spcPts val="2340"/>
              </a:lnSpc>
              <a:spcBef>
                <a:spcPts val="0"/>
              </a:spcBef>
              <a:buClr>
                <a:srgbClr val="E8A116"/>
              </a:buClr>
              <a:buFont typeface="Arial" panose="020B0604020202020204" pitchFamily="34" charset="0"/>
              <a:buChar char="•"/>
            </a:pPr>
            <a:endParaRPr lang="en-IE" sz="2200" dirty="0">
              <a:solidFill>
                <a:srgbClr val="454545"/>
              </a:solidFill>
            </a:endParaRPr>
          </a:p>
        </p:txBody>
      </p:sp>
      <p:sp>
        <p:nvSpPr>
          <p:cNvPr id="17" name="Text Placeholder 16">
            <a:extLst>
              <a:ext uri="{FF2B5EF4-FFF2-40B4-BE49-F238E27FC236}">
                <a16:creationId xmlns:a16="http://schemas.microsoft.com/office/drawing/2014/main" id="{6E7EAE59-40A4-A5E3-9E2D-CDF7075942B7}"/>
              </a:ext>
            </a:extLst>
          </p:cNvPr>
          <p:cNvSpPr>
            <a:spLocks noGrp="1"/>
          </p:cNvSpPr>
          <p:nvPr>
            <p:ph type="body" sz="quarter" idx="16"/>
          </p:nvPr>
        </p:nvSpPr>
        <p:spPr>
          <a:xfrm>
            <a:off x="574360" y="387666"/>
            <a:ext cx="4236791" cy="803654"/>
          </a:xfrm>
        </p:spPr>
        <p:txBody>
          <a:bodyPr/>
          <a:lstStyle/>
          <a:p>
            <a:pPr algn="l" rtl="0">
              <a:lnSpc>
                <a:spcPts val="3720"/>
              </a:lnSpc>
              <a:spcBef>
                <a:spcPts val="0"/>
              </a:spcBef>
            </a:pPr>
            <a:r>
              <a:rPr lang="en-US" dirty="0">
                <a:solidFill>
                  <a:schemeClr val="bg1"/>
                </a:solidFill>
              </a:rPr>
              <a:t>4.3 Kommunikation i undervisningslevering</a:t>
            </a:r>
          </a:p>
          <a:p>
            <a:pPr algn="l" rtl="0">
              <a:lnSpc>
                <a:spcPts val="3720"/>
              </a:lnSpc>
              <a:spcBef>
                <a:spcPts val="0"/>
              </a:spcBef>
            </a:pPr>
            <a:endParaRPr lang="en-US" dirty="0"/>
          </a:p>
        </p:txBody>
      </p:sp>
      <p:cxnSp>
        <p:nvCxnSpPr>
          <p:cNvPr id="29" name="Straight Connector 28">
            <a:extLst>
              <a:ext uri="{FF2B5EF4-FFF2-40B4-BE49-F238E27FC236}">
                <a16:creationId xmlns:a16="http://schemas.microsoft.com/office/drawing/2014/main" id="{0E37B157-C3C6-09BA-3A94-501DFE2CE9B7}"/>
              </a:ext>
            </a:extLst>
          </p:cNvPr>
          <p:cNvCxnSpPr>
            <a:cxnSpLocks/>
          </p:cNvCxnSpPr>
          <p:nvPr/>
        </p:nvCxnSpPr>
        <p:spPr>
          <a:xfrm flipH="1">
            <a:off x="0" y="1574451"/>
            <a:ext cx="10008525"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7A25BDBE-0A47-52D6-18DE-DE079AA8FA1B}"/>
              </a:ext>
            </a:extLst>
          </p:cNvPr>
          <p:cNvGrpSpPr/>
          <p:nvPr/>
        </p:nvGrpSpPr>
        <p:grpSpPr>
          <a:xfrm>
            <a:off x="10206610" y="900599"/>
            <a:ext cx="1012049" cy="1023928"/>
            <a:chOff x="7190753" y="5365577"/>
            <a:chExt cx="745522" cy="754273"/>
          </a:xfrm>
          <a:solidFill>
            <a:srgbClr val="296B5F"/>
          </a:solidFill>
        </p:grpSpPr>
        <p:grpSp>
          <p:nvGrpSpPr>
            <p:cNvPr id="19" name="Graphic 2">
              <a:extLst>
                <a:ext uri="{FF2B5EF4-FFF2-40B4-BE49-F238E27FC236}">
                  <a16:creationId xmlns:a16="http://schemas.microsoft.com/office/drawing/2014/main" id="{63CA86C9-63D1-477B-7FB4-9231918CADFC}"/>
                </a:ext>
              </a:extLst>
            </p:cNvPr>
            <p:cNvGrpSpPr/>
            <p:nvPr/>
          </p:nvGrpSpPr>
          <p:grpSpPr>
            <a:xfrm>
              <a:off x="7353351" y="5647412"/>
              <a:ext cx="420044" cy="75879"/>
              <a:chOff x="7353351" y="5647412"/>
              <a:chExt cx="420044" cy="75879"/>
            </a:xfrm>
            <a:grpFill/>
          </p:grpSpPr>
          <p:sp>
            <p:nvSpPr>
              <p:cNvPr id="31" name="Freeform 30">
                <a:extLst>
                  <a:ext uri="{FF2B5EF4-FFF2-40B4-BE49-F238E27FC236}">
                    <a16:creationId xmlns:a16="http://schemas.microsoft.com/office/drawing/2014/main" id="{B04E8CEA-C3F9-402E-F625-32F220E416CC}"/>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BE7FE18-0EA9-D7D9-BF9D-50749F68B3A9}"/>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20" name="Graphic 2">
              <a:extLst>
                <a:ext uri="{FF2B5EF4-FFF2-40B4-BE49-F238E27FC236}">
                  <a16:creationId xmlns:a16="http://schemas.microsoft.com/office/drawing/2014/main" id="{DE031EBC-C8EF-C387-9436-3BCA5C99B2D0}"/>
                </a:ext>
              </a:extLst>
            </p:cNvPr>
            <p:cNvGrpSpPr/>
            <p:nvPr/>
          </p:nvGrpSpPr>
          <p:grpSpPr>
            <a:xfrm>
              <a:off x="7190753" y="5365577"/>
              <a:ext cx="745522" cy="754273"/>
              <a:chOff x="7190753" y="5365577"/>
              <a:chExt cx="745522" cy="754273"/>
            </a:xfrm>
            <a:grpFill/>
          </p:grpSpPr>
          <p:sp>
            <p:nvSpPr>
              <p:cNvPr id="21" name="Freeform 20">
                <a:extLst>
                  <a:ext uri="{FF2B5EF4-FFF2-40B4-BE49-F238E27FC236}">
                    <a16:creationId xmlns:a16="http://schemas.microsoft.com/office/drawing/2014/main" id="{E9E2C6A4-B79F-E28B-30E2-52A618EA5D7D}"/>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C1288F19-B29F-C57B-6ABF-962640358F24}"/>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10FF5FE9-F838-2F26-AF4C-A17BFBB502F3}"/>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DED5BB62-CD7B-3F20-6F4F-E6B83CDEADFF}"/>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57CFA03F-5C12-D02E-0D40-E4506FF7BAF0}"/>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7581DB54-C2CC-9F0E-BA11-9B88AC68EB52}"/>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235EAAAE-6D53-ABEA-B836-235A725170EB}"/>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29ECA21A-D761-0B04-E76F-DDCEB0650DBA}"/>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DC803F77-6034-33B5-FD95-DF118060F0CC}"/>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367729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255713" indent="-1255713" algn="l" rtl="0"/>
            <a:r>
              <a:rPr lang="en-IE" sz="1800" b="1" dirty="0"/>
              <a:t>Hjemmesider</a:t>
            </a:r>
            <a:r>
              <a:rPr lang="en-IE" sz="1800" dirty="0"/>
              <a:t>: Træningsværktøjssæt - Uddannelseslevering - Effektive kommunikationsevner</a:t>
            </a:r>
            <a:r>
              <a:rPr lang="en-IE" sz="1800" dirty="0">
                <a:hlinkClick r:id="rId2"/>
              </a:rPr>
              <a:t>https://www.go2itech.org/HTML/TT06/toolkit/delivery/com_skills.html</a:t>
            </a:r>
            <a:endParaRPr lang="en-IE" sz="1800" dirty="0"/>
          </a:p>
          <a:p>
            <a:pPr marL="1255713" indent="-1255713" algn="l" rtl="0"/>
            <a:r>
              <a:rPr lang="en-IE" sz="1800" dirty="0"/>
              <a:t>Effektiv kommunikation til fordrevne personer</a:t>
            </a:r>
            <a:r>
              <a:rPr lang="en-IE" sz="1800" dirty="0">
                <a:hlinkClick r:id="rId3"/>
              </a:rPr>
              <a:t>https://www.physio-pedia.com/Effective_Communication_for_Displaced_Persons</a:t>
            </a:r>
            <a:r>
              <a:rPr lang="en-IE" sz="1800" dirty="0"/>
              <a:t> </a:t>
            </a:r>
          </a:p>
          <a:p>
            <a:pPr marL="1255713" indent="-1255713" algn="l" rtl="0"/>
            <a:endParaRPr lang="en-IE" sz="1800" dirty="0"/>
          </a:p>
          <a:p>
            <a:pPr marL="1255713" indent="-1255713" algn="l" rtl="0"/>
            <a:r>
              <a:rPr lang="en-IE" sz="1800" b="1" dirty="0"/>
              <a:t>Youtube</a:t>
            </a:r>
            <a:r>
              <a:rPr lang="en-IE" sz="1800" dirty="0"/>
              <a:t>: Hvordan fejlkommunikation opstår, og hvordan man undgår det</a:t>
            </a:r>
            <a:r>
              <a:rPr lang="en-IE" sz="1800" dirty="0">
                <a:hlinkClick r:id="rId4"/>
              </a:rPr>
              <a:t>https://www.youtube.com/watch?v=gCfzeONu3Mo</a:t>
            </a:r>
            <a:endParaRPr lang="en-IE" sz="1800" dirty="0"/>
          </a:p>
          <a:p>
            <a:pPr marL="1255713" indent="-1255713" algn="l" rtl="0"/>
            <a:r>
              <a:rPr lang="en-IE" sz="1800" dirty="0">
                <a:solidFill>
                  <a:srgbClr val="000000"/>
                </a:solidFill>
              </a:rPr>
              <a:t>Kunsten at effektiv kommunikation</a:t>
            </a:r>
            <a:r>
              <a:rPr lang="en-IE" sz="1800" dirty="0">
                <a:solidFill>
                  <a:srgbClr val="87AF3F"/>
                </a:solidFill>
                <a:hlinkClick r:id="rId5"/>
              </a:rPr>
              <a:t>https://www.youtube.com/watch?v=2Yw6dFQBklA</a:t>
            </a:r>
            <a:endParaRPr lang="en-IE" sz="1800" dirty="0">
              <a:solidFill>
                <a:srgbClr val="87AF3F"/>
              </a:solidFill>
            </a:endParaRPr>
          </a:p>
          <a:p>
            <a:pPr marL="1255713" indent="-1255713" algn="l" rtl="0"/>
            <a:r>
              <a:rPr lang="en-IE" sz="1800" dirty="0">
                <a:solidFill>
                  <a:srgbClr val="87AF3F"/>
                </a:solidFill>
              </a:rPr>
              <a:t> </a:t>
            </a:r>
            <a:r>
              <a:rPr lang="en-IE" sz="1800" dirty="0">
                <a:solidFill>
                  <a:srgbClr val="000000"/>
                </a:solidFill>
              </a:rPr>
              <a:t>Aktiv lytning</a:t>
            </a:r>
            <a:r>
              <a:rPr lang="en-IE" sz="1800" dirty="0">
                <a:solidFill>
                  <a:srgbClr val="87AF3F"/>
                </a:solidFill>
                <a:hlinkClick r:id="rId6"/>
              </a:rPr>
              <a:t>https://www.youtube.com/watch?v=rzsVh8YwZEQ</a:t>
            </a:r>
            <a:r>
              <a:rPr lang="en-IE" sz="1800" dirty="0">
                <a:solidFill>
                  <a:srgbClr val="87AF3F"/>
                </a:solidFill>
              </a:rPr>
              <a:t> </a:t>
            </a:r>
          </a:p>
          <a:p>
            <a:pPr marL="1255713" indent="-1255713" algn="l" rtl="0"/>
            <a:endParaRPr lang="en-IE" sz="1800" dirty="0">
              <a:solidFill>
                <a:srgbClr val="87AF3F"/>
              </a:solidFill>
            </a:endParaRPr>
          </a:p>
          <a:p>
            <a:pPr marL="1255713" indent="-1255713" algn="l" rtl="0"/>
            <a:r>
              <a:rPr lang="en-IE" sz="1800" b="1" dirty="0"/>
              <a:t>Offentliggørelse</a:t>
            </a:r>
            <a:r>
              <a:rPr lang="en-IE" sz="1800" dirty="0"/>
              <a:t>: UNHCR. Effektiv og respektfuld kommunikation ved tvangsfordrivelse https://www.refworld.org/pdfid/573d5cef4.pdf</a:t>
            </a:r>
            <a:r>
              <a:rPr lang="en-IE" sz="1800" b="1" dirty="0"/>
              <a:t> </a:t>
            </a:r>
            <a:endParaRPr lang="en-IE" sz="1800" dirty="0"/>
          </a:p>
          <a:p>
            <a:pPr marL="1255713" indent="-1255713" algn="l" rtl="0">
              <a:lnSpc>
                <a:spcPct val="100000"/>
              </a:lnSpc>
              <a:spcBef>
                <a:spcPts val="400"/>
              </a:spcBef>
              <a:buClr>
                <a:srgbClr val="E8A116"/>
              </a:buClr>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62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0" y="2309733"/>
            <a:ext cx="12022282" cy="3662728"/>
          </a:xfrm>
        </p:spPr>
        <p:txBody>
          <a:bodyPr/>
          <a:lstStyle/>
          <a:p>
            <a:pPr marL="0" indent="0" algn="l" rtl="0">
              <a:buClr>
                <a:srgbClr val="E8A116"/>
              </a:buClr>
            </a:pPr>
            <a:r>
              <a:rPr lang="en-US" sz="2300" dirty="0">
                <a:solidFill>
                  <a:srgbClr val="424242"/>
                </a:solidFill>
              </a:rPr>
              <a:t>Velkommen! Denne samling af trænervejledninger har til formål at levere</a:t>
            </a:r>
            <a:r>
              <a:rPr lang="en-US" sz="2300" dirty="0">
                <a:solidFill>
                  <a:srgbClr val="000000"/>
                </a:solidFill>
              </a:rPr>
              <a:t>bylandbrugere med unikke træningsressourcer til at designe træningsprogrammer. Hvert emne kommer med et sæt ressourcer til at opmuntre brugeren til at begive sig ud på en selvlæringsrejse. Certifikatet i slutningen af ​​dette modul er selvudstedt.</a:t>
            </a:r>
          </a:p>
          <a:p>
            <a:pPr marL="0" indent="0" algn="l" rtl="0">
              <a:buClr>
                <a:srgbClr val="E8A116"/>
              </a:buClr>
            </a:pPr>
            <a:r>
              <a:rPr lang="en-US" sz="2300" dirty="0">
                <a:solidFill>
                  <a:srgbClr val="424242"/>
                </a:solidFill>
              </a:rPr>
              <a:t>Overordnet set vil formålet med modulet være at fokusere på fem nøgleområder:</a:t>
            </a:r>
          </a:p>
        </p:txBody>
      </p:sp>
      <p:sp>
        <p:nvSpPr>
          <p:cNvPr id="28" name="Freeform 27">
            <a:extLst>
              <a:ext uri="{FF2B5EF4-FFF2-40B4-BE49-F238E27FC236}">
                <a16:creationId xmlns:a16="http://schemas.microsoft.com/office/drawing/2014/main" id="{617E1F24-CEAA-FFFD-F23B-649A1FACB6BA}"/>
              </a:ext>
            </a:extLst>
          </p:cNvPr>
          <p:cNvSpPr/>
          <p:nvPr/>
        </p:nvSpPr>
        <p:spPr>
          <a:xfrm>
            <a:off x="482456" y="299262"/>
            <a:ext cx="5046808" cy="1953020"/>
          </a:xfrm>
          <a:custGeom>
            <a:avLst/>
            <a:gdLst>
              <a:gd name="connsiteX0" fmla="*/ 0 w 6642581"/>
              <a:gd name="connsiteY0" fmla="*/ 0 h 2570554"/>
              <a:gd name="connsiteX1" fmla="*/ 360681 w 6642581"/>
              <a:gd name="connsiteY1" fmla="*/ 0 h 2570554"/>
              <a:gd name="connsiteX2" fmla="*/ 1913270 w 6642581"/>
              <a:gd name="connsiteY2" fmla="*/ 0 h 2570554"/>
              <a:gd name="connsiteX3" fmla="*/ 2273951 w 6642581"/>
              <a:gd name="connsiteY3" fmla="*/ 0 h 2570554"/>
              <a:gd name="connsiteX4" fmla="*/ 4512374 w 6642581"/>
              <a:gd name="connsiteY4" fmla="*/ 0 h 2570554"/>
              <a:gd name="connsiteX5" fmla="*/ 4512375 w 6642581"/>
              <a:gd name="connsiteY5" fmla="*/ 0 h 2570554"/>
              <a:gd name="connsiteX6" fmla="*/ 4873055 w 6642581"/>
              <a:gd name="connsiteY6" fmla="*/ 0 h 2570554"/>
              <a:gd name="connsiteX7" fmla="*/ 4873056 w 6642581"/>
              <a:gd name="connsiteY7" fmla="*/ 0 h 2570554"/>
              <a:gd name="connsiteX8" fmla="*/ 5734821 w 6642581"/>
              <a:gd name="connsiteY8" fmla="*/ 0 h 2570554"/>
              <a:gd name="connsiteX9" fmla="*/ 6095502 w 6642581"/>
              <a:gd name="connsiteY9" fmla="*/ 0 h 2570554"/>
              <a:gd name="connsiteX10" fmla="*/ 6642581 w 6642581"/>
              <a:gd name="connsiteY10" fmla="*/ 497696 h 2570554"/>
              <a:gd name="connsiteX11" fmla="*/ 6642581 w 6642581"/>
              <a:gd name="connsiteY11" fmla="*/ 2570554 h 2570554"/>
              <a:gd name="connsiteX12" fmla="*/ 6281900 w 6642581"/>
              <a:gd name="connsiteY12" fmla="*/ 2570554 h 2570554"/>
              <a:gd name="connsiteX13" fmla="*/ 5420133 w 6642581"/>
              <a:gd name="connsiteY13" fmla="*/ 2570554 h 2570554"/>
              <a:gd name="connsiteX14" fmla="*/ 5059452 w 6642581"/>
              <a:gd name="connsiteY14" fmla="*/ 2570554 h 2570554"/>
              <a:gd name="connsiteX15" fmla="*/ 4299742 w 6642581"/>
              <a:gd name="connsiteY15" fmla="*/ 2570554 h 2570554"/>
              <a:gd name="connsiteX16" fmla="*/ 3939061 w 6642581"/>
              <a:gd name="connsiteY16" fmla="*/ 2570554 h 2570554"/>
              <a:gd name="connsiteX17" fmla="*/ 3506863 w 6642581"/>
              <a:gd name="connsiteY17" fmla="*/ 2570554 h 2570554"/>
              <a:gd name="connsiteX18" fmla="*/ 3146182 w 6642581"/>
              <a:gd name="connsiteY18" fmla="*/ 2570554 h 2570554"/>
              <a:gd name="connsiteX19" fmla="*/ 3077294 w 6642581"/>
              <a:gd name="connsiteY19" fmla="*/ 2570554 h 2570554"/>
              <a:gd name="connsiteX20" fmla="*/ 2716613 w 6642581"/>
              <a:gd name="connsiteY20" fmla="*/ 2570554 h 2570554"/>
              <a:gd name="connsiteX21" fmla="*/ 1164024 w 6642581"/>
              <a:gd name="connsiteY21" fmla="*/ 2570554 h 2570554"/>
              <a:gd name="connsiteX22" fmla="*/ 803343 w 6642581"/>
              <a:gd name="connsiteY22" fmla="*/ 2570554 h 2570554"/>
              <a:gd name="connsiteX23" fmla="*/ 0 w 6642581"/>
              <a:gd name="connsiteY23" fmla="*/ 1839727 h 257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42581" h="2570554">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w="3598"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17" name="Text Placeholder 16">
            <a:extLst>
              <a:ext uri="{FF2B5EF4-FFF2-40B4-BE49-F238E27FC236}">
                <a16:creationId xmlns:a16="http://schemas.microsoft.com/office/drawing/2014/main" id="{6E7EAE59-40A4-A5E3-9E2D-CDF7075942B7}"/>
              </a:ext>
            </a:extLst>
          </p:cNvPr>
          <p:cNvSpPr>
            <a:spLocks noGrp="1"/>
          </p:cNvSpPr>
          <p:nvPr>
            <p:ph type="body" sz="quarter" idx="16"/>
          </p:nvPr>
        </p:nvSpPr>
        <p:spPr>
          <a:xfrm>
            <a:off x="798381" y="761603"/>
            <a:ext cx="5816733" cy="803654"/>
          </a:xfrm>
        </p:spPr>
        <p:txBody>
          <a:bodyPr/>
          <a:lstStyle/>
          <a:p>
            <a:pPr algn="l" rtl="0"/>
            <a:r>
              <a:rPr lang="en-US" dirty="0">
                <a:solidFill>
                  <a:schemeClr val="bg1"/>
                </a:solidFill>
              </a:rPr>
              <a:t>1.1 Indledning</a:t>
            </a:r>
            <a:endParaRPr lang="en-US" dirty="0"/>
          </a:p>
        </p:txBody>
      </p:sp>
      <p:grpSp>
        <p:nvGrpSpPr>
          <p:cNvPr id="21" name="Group 20">
            <a:extLst>
              <a:ext uri="{FF2B5EF4-FFF2-40B4-BE49-F238E27FC236}">
                <a16:creationId xmlns:a16="http://schemas.microsoft.com/office/drawing/2014/main" id="{EAF588CE-A659-DFF7-B496-745A564A72F1}"/>
              </a:ext>
            </a:extLst>
          </p:cNvPr>
          <p:cNvGrpSpPr/>
          <p:nvPr/>
        </p:nvGrpSpPr>
        <p:grpSpPr>
          <a:xfrm>
            <a:off x="9972572" y="988421"/>
            <a:ext cx="1226899" cy="1225696"/>
            <a:chOff x="10376768" y="2334933"/>
            <a:chExt cx="920484" cy="919581"/>
          </a:xfrm>
          <a:solidFill>
            <a:srgbClr val="296B5F"/>
          </a:solidFill>
        </p:grpSpPr>
        <p:sp>
          <p:nvSpPr>
            <p:cNvPr id="22" name="Freeform 240">
              <a:extLst>
                <a:ext uri="{FF2B5EF4-FFF2-40B4-BE49-F238E27FC236}">
                  <a16:creationId xmlns:a16="http://schemas.microsoft.com/office/drawing/2014/main" id="{E227ADB3-2391-9C11-F39C-FA2DAE109369}"/>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E8A116"/>
            </a:solidFill>
            <a:ln w="9028" cap="flat">
              <a:noFill/>
              <a:prstDash val="solid"/>
              <a:miter/>
            </a:ln>
          </p:spPr>
          <p:txBody>
            <a:bodyPr rtlCol="0" anchor="ctr"/>
            <a:lstStyle/>
            <a:p>
              <a:pPr algn="l" rtl="0"/>
              <a:endParaRPr lang="en-US"/>
            </a:p>
          </p:txBody>
        </p:sp>
        <p:sp>
          <p:nvSpPr>
            <p:cNvPr id="23" name="Freeform 241">
              <a:extLst>
                <a:ext uri="{FF2B5EF4-FFF2-40B4-BE49-F238E27FC236}">
                  <a16:creationId xmlns:a16="http://schemas.microsoft.com/office/drawing/2014/main" id="{C8ADFBCD-5735-4FD4-A495-C2289E553B4F}"/>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E8A116"/>
            </a:solidFill>
            <a:ln w="9028" cap="flat">
              <a:noFill/>
              <a:prstDash val="solid"/>
              <a:miter/>
            </a:ln>
          </p:spPr>
          <p:txBody>
            <a:bodyPr rtlCol="0" anchor="ctr"/>
            <a:lstStyle/>
            <a:p>
              <a:pPr algn="l" rtl="0"/>
              <a:endParaRPr lang="en-US" dirty="0"/>
            </a:p>
          </p:txBody>
        </p:sp>
        <p:grpSp>
          <p:nvGrpSpPr>
            <p:cNvPr id="24" name="Graphic 2">
              <a:extLst>
                <a:ext uri="{FF2B5EF4-FFF2-40B4-BE49-F238E27FC236}">
                  <a16:creationId xmlns:a16="http://schemas.microsoft.com/office/drawing/2014/main" id="{047817AD-C8F2-7461-01F1-19FCECF4293A}"/>
                </a:ext>
              </a:extLst>
            </p:cNvPr>
            <p:cNvGrpSpPr/>
            <p:nvPr/>
          </p:nvGrpSpPr>
          <p:grpSpPr>
            <a:xfrm>
              <a:off x="10376768" y="2334933"/>
              <a:ext cx="920484" cy="919581"/>
              <a:chOff x="10376768" y="2334933"/>
              <a:chExt cx="920484" cy="919581"/>
            </a:xfrm>
            <a:grpFill/>
          </p:grpSpPr>
          <p:sp>
            <p:nvSpPr>
              <p:cNvPr id="25" name="Freeform 243">
                <a:extLst>
                  <a:ext uri="{FF2B5EF4-FFF2-40B4-BE49-F238E27FC236}">
                    <a16:creationId xmlns:a16="http://schemas.microsoft.com/office/drawing/2014/main" id="{BD2BD4F6-1D11-59B1-59F7-20365CB296F9}"/>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pPr algn="l" rtl="0"/>
                <a:endParaRPr lang="en-US"/>
              </a:p>
            </p:txBody>
          </p:sp>
          <p:sp>
            <p:nvSpPr>
              <p:cNvPr id="26" name="Freeform 244">
                <a:extLst>
                  <a:ext uri="{FF2B5EF4-FFF2-40B4-BE49-F238E27FC236}">
                    <a16:creationId xmlns:a16="http://schemas.microsoft.com/office/drawing/2014/main" id="{8D8E4AEE-C155-00F2-4054-3B989C03297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pPr algn="l" rtl="0"/>
                <a:endParaRPr lang="en-US"/>
              </a:p>
            </p:txBody>
          </p:sp>
        </p:grpSp>
      </p:grpSp>
      <p:cxnSp>
        <p:nvCxnSpPr>
          <p:cNvPr id="29" name="Straight Connector 28">
            <a:extLst>
              <a:ext uri="{FF2B5EF4-FFF2-40B4-BE49-F238E27FC236}">
                <a16:creationId xmlns:a16="http://schemas.microsoft.com/office/drawing/2014/main" id="{0E37B157-C3C6-09BA-3A94-501DFE2CE9B7}"/>
              </a:ext>
            </a:extLst>
          </p:cNvPr>
          <p:cNvCxnSpPr>
            <a:cxnSpLocks/>
          </p:cNvCxnSpPr>
          <p:nvPr/>
        </p:nvCxnSpPr>
        <p:spPr>
          <a:xfrm flipH="1">
            <a:off x="-35953" y="1601269"/>
            <a:ext cx="10008525"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
        <p:nvSpPr>
          <p:cNvPr id="12" name="Text Placeholder 13">
            <a:extLst>
              <a:ext uri="{FF2B5EF4-FFF2-40B4-BE49-F238E27FC236}">
                <a16:creationId xmlns:a16="http://schemas.microsoft.com/office/drawing/2014/main" id="{651D3FA1-3C73-0F2B-66AF-7EF9EAD76457}"/>
              </a:ext>
            </a:extLst>
          </p:cNvPr>
          <p:cNvSpPr txBox="1">
            <a:spLocks/>
          </p:cNvSpPr>
          <p:nvPr/>
        </p:nvSpPr>
        <p:spPr>
          <a:xfrm>
            <a:off x="228879" y="4095420"/>
            <a:ext cx="10479952" cy="2322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rtl="0">
              <a:buClr>
                <a:srgbClr val="E8A116"/>
              </a:buClr>
              <a:buFont typeface="+mj-lt"/>
              <a:buAutoNum type="arabicPeriod"/>
            </a:pPr>
            <a:r>
              <a:rPr lang="en-US" sz="2300" dirty="0">
                <a:solidFill>
                  <a:srgbClr val="424242"/>
                </a:solidFill>
              </a:rPr>
              <a:t>Identifikation af træningsbehov &amp; design</a:t>
            </a:r>
          </a:p>
          <a:p>
            <a:pPr marL="457200" indent="-457200" algn="l" rtl="0">
              <a:buClr>
                <a:srgbClr val="E8A116"/>
              </a:buClr>
              <a:buFont typeface="+mj-lt"/>
              <a:buAutoNum type="arabicPeriod"/>
            </a:pPr>
            <a:r>
              <a:rPr lang="en-US" sz="2300" dirty="0">
                <a:solidFill>
                  <a:srgbClr val="424242"/>
                </a:solidFill>
              </a:rPr>
              <a:t>Træningsteknikker og effektive kommunikationsevner</a:t>
            </a:r>
          </a:p>
          <a:p>
            <a:pPr marL="457200" indent="-457200" algn="l" rtl="0">
              <a:buClr>
                <a:srgbClr val="E8A116"/>
              </a:buClr>
              <a:buFont typeface="+mj-lt"/>
              <a:buAutoNum type="arabicPeriod"/>
            </a:pPr>
            <a:r>
              <a:rPr lang="en-US" sz="2300" dirty="0">
                <a:solidFill>
                  <a:srgbClr val="424242"/>
                </a:solidFill>
              </a:rPr>
              <a:t>Bevidsthed om en række emner, herunder ligestilling, mangfoldighed og handicap i forbindelse med gældende EU-lovgivning</a:t>
            </a:r>
          </a:p>
          <a:p>
            <a:pPr marL="457200" indent="-457200" algn="l" rtl="0">
              <a:buClr>
                <a:srgbClr val="E8A116"/>
              </a:buClr>
              <a:buFont typeface="+mj-lt"/>
              <a:buAutoNum type="arabicPeriod"/>
            </a:pPr>
            <a:r>
              <a:rPr lang="en-US" sz="2300" dirty="0">
                <a:solidFill>
                  <a:srgbClr val="424242"/>
                </a:solidFill>
              </a:rPr>
              <a:t>At levere passende træningsindhold.</a:t>
            </a:r>
          </a:p>
          <a:p>
            <a:pPr marL="457200" indent="-457200" algn="l" rtl="0">
              <a:buClr>
                <a:srgbClr val="E8A116"/>
              </a:buClr>
              <a:buFont typeface="+mj-lt"/>
              <a:buAutoNum type="arabicPeriod"/>
            </a:pPr>
            <a:r>
              <a:rPr lang="en-US" sz="2300" dirty="0">
                <a:solidFill>
                  <a:srgbClr val="424242"/>
                </a:solidFill>
              </a:rPr>
              <a:t>Evaluerings- og vurderingsteknikker</a:t>
            </a:r>
          </a:p>
          <a:p>
            <a:pPr marL="457200" indent="-457200" algn="l" rtl="0">
              <a:buClr>
                <a:srgbClr val="E8A116"/>
              </a:buClr>
              <a:buFont typeface="+mj-lt"/>
              <a:buAutoNum type="arabicPeriod"/>
            </a:pPr>
            <a:endParaRPr lang="en-US" dirty="0"/>
          </a:p>
        </p:txBody>
      </p:sp>
    </p:spTree>
    <p:extLst>
      <p:ext uri="{BB962C8B-B14F-4D97-AF65-F5344CB8AC3E}">
        <p14:creationId xmlns:p14="http://schemas.microsoft.com/office/powerpoint/2010/main" val="2050412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C9A1CD39-A90F-7372-BD2D-3051707357E7}"/>
              </a:ext>
            </a:extLst>
          </p:cNvPr>
          <p:cNvSpPr/>
          <p:nvPr/>
        </p:nvSpPr>
        <p:spPr>
          <a:xfrm>
            <a:off x="1" y="4535"/>
            <a:ext cx="3671426" cy="6853465"/>
          </a:xfrm>
          <a:custGeom>
            <a:avLst/>
            <a:gdLst>
              <a:gd name="connsiteX0" fmla="*/ 0 w 3931877"/>
              <a:gd name="connsiteY0" fmla="*/ 0 h 6853465"/>
              <a:gd name="connsiteX1" fmla="*/ 640297 w 3931877"/>
              <a:gd name="connsiteY1" fmla="*/ 0 h 6853465"/>
              <a:gd name="connsiteX2" fmla="*/ 891329 w 3931877"/>
              <a:gd name="connsiteY2" fmla="*/ 0 h 6853465"/>
              <a:gd name="connsiteX3" fmla="*/ 2449262 w 3931877"/>
              <a:gd name="connsiteY3" fmla="*/ 0 h 6853465"/>
              <a:gd name="connsiteX4" fmla="*/ 2449263 w 3931877"/>
              <a:gd name="connsiteY4" fmla="*/ 0 h 6853465"/>
              <a:gd name="connsiteX5" fmla="*/ 2700295 w 3931877"/>
              <a:gd name="connsiteY5" fmla="*/ 0 h 6853465"/>
              <a:gd name="connsiteX6" fmla="*/ 3300080 w 3931877"/>
              <a:gd name="connsiteY6" fmla="*/ 0 h 6853465"/>
              <a:gd name="connsiteX7" fmla="*/ 3551113 w 3931877"/>
              <a:gd name="connsiteY7" fmla="*/ 0 h 6853465"/>
              <a:gd name="connsiteX8" fmla="*/ 3931877 w 3931877"/>
              <a:gd name="connsiteY8" fmla="*/ 487509 h 6853465"/>
              <a:gd name="connsiteX9" fmla="*/ 3931877 w 3931877"/>
              <a:gd name="connsiteY9" fmla="*/ 1167324 h 6853465"/>
              <a:gd name="connsiteX10" fmla="*/ 3931877 w 3931877"/>
              <a:gd name="connsiteY10" fmla="*/ 2517941 h 6853465"/>
              <a:gd name="connsiteX11" fmla="*/ 3931877 w 3931877"/>
              <a:gd name="connsiteY11" fmla="*/ 6853465 h 6853465"/>
              <a:gd name="connsiteX12" fmla="*/ 0 w 3931877"/>
              <a:gd name="connsiteY12" fmla="*/ 6853465 h 6853465"/>
              <a:gd name="connsiteX13" fmla="*/ 0 w 3931877"/>
              <a:gd name="connsiteY13" fmla="*/ 2517941 h 6853465"/>
              <a:gd name="connsiteX14" fmla="*/ 0 w 3931877"/>
              <a:gd name="connsiteY14" fmla="*/ 1167324 h 68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877" h="6853465">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cxnSp>
        <p:nvCxnSpPr>
          <p:cNvPr id="6" name="Straight Connector 5">
            <a:extLst>
              <a:ext uri="{FF2B5EF4-FFF2-40B4-BE49-F238E27FC236}">
                <a16:creationId xmlns:a16="http://schemas.microsoft.com/office/drawing/2014/main" id="{7E3B6166-503D-B8B8-BA5F-E9FC96B1FC5B}"/>
              </a:ext>
            </a:extLst>
          </p:cNvPr>
          <p:cNvCxnSpPr>
            <a:cxnSpLocks/>
          </p:cNvCxnSpPr>
          <p:nvPr/>
        </p:nvCxnSpPr>
        <p:spPr>
          <a:xfrm flipH="1">
            <a:off x="-12787" y="2787356"/>
            <a:ext cx="3420000"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
        <p:nvSpPr>
          <p:cNvPr id="23" name="Text Placeholder 13">
            <a:extLst>
              <a:ext uri="{FF2B5EF4-FFF2-40B4-BE49-F238E27FC236}">
                <a16:creationId xmlns:a16="http://schemas.microsoft.com/office/drawing/2014/main" id="{47E024EC-BCDA-DBA9-6931-B1BA5FF8DBEA}"/>
              </a:ext>
            </a:extLst>
          </p:cNvPr>
          <p:cNvSpPr txBox="1">
            <a:spLocks/>
          </p:cNvSpPr>
          <p:nvPr/>
        </p:nvSpPr>
        <p:spPr>
          <a:xfrm>
            <a:off x="384132" y="3108260"/>
            <a:ext cx="2938047" cy="34288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14288" algn="l" rtl="0"/>
            <a:r>
              <a:rPr lang="en-IE" dirty="0">
                <a:solidFill>
                  <a:schemeClr val="bg1"/>
                </a:solidFill>
              </a:rPr>
              <a:t>Hvilken information har du brug for for at forberede dit uddannelsesforløb?</a:t>
            </a:r>
          </a:p>
          <a:p>
            <a:pPr marL="14288" indent="-14288" algn="l" rtl="0"/>
            <a:endParaRPr lang="en-IE" dirty="0">
              <a:solidFill>
                <a:schemeClr val="bg1"/>
              </a:solidFill>
            </a:endParaRPr>
          </a:p>
        </p:txBody>
      </p:sp>
      <p:sp>
        <p:nvSpPr>
          <p:cNvPr id="24" name="Text Placeholder 16">
            <a:extLst>
              <a:ext uri="{FF2B5EF4-FFF2-40B4-BE49-F238E27FC236}">
                <a16:creationId xmlns:a16="http://schemas.microsoft.com/office/drawing/2014/main" id="{FADAD272-2A62-74B0-E65A-1E3C3432A0EF}"/>
              </a:ext>
            </a:extLst>
          </p:cNvPr>
          <p:cNvSpPr>
            <a:spLocks noGrp="1"/>
          </p:cNvSpPr>
          <p:nvPr>
            <p:ph type="body" sz="quarter" idx="16"/>
          </p:nvPr>
        </p:nvSpPr>
        <p:spPr>
          <a:xfrm>
            <a:off x="384132" y="614086"/>
            <a:ext cx="2806162" cy="1421237"/>
          </a:xfrm>
        </p:spPr>
        <p:txBody>
          <a:bodyPr/>
          <a:lstStyle/>
          <a:p>
            <a:pPr algn="l" rtl="0">
              <a:lnSpc>
                <a:spcPts val="3720"/>
              </a:lnSpc>
              <a:spcBef>
                <a:spcPts val="0"/>
              </a:spcBef>
            </a:pPr>
            <a:r>
              <a:rPr lang="en-US" dirty="0">
                <a:solidFill>
                  <a:schemeClr val="bg1"/>
                </a:solidFill>
              </a:rPr>
              <a:t>4.4 Design af dit træningskursus</a:t>
            </a:r>
          </a:p>
        </p:txBody>
      </p:sp>
      <p:graphicFrame>
        <p:nvGraphicFramePr>
          <p:cNvPr id="4" name="Diagram 3">
            <a:extLst>
              <a:ext uri="{FF2B5EF4-FFF2-40B4-BE49-F238E27FC236}">
                <a16:creationId xmlns:a16="http://schemas.microsoft.com/office/drawing/2014/main" id="{704F5560-DB02-0A60-DF84-915ED39834AF}"/>
              </a:ext>
            </a:extLst>
          </p:cNvPr>
          <p:cNvGraphicFramePr/>
          <p:nvPr>
            <p:extLst>
              <p:ext uri="{D42A27DB-BD31-4B8C-83A1-F6EECF244321}">
                <p14:modId xmlns:p14="http://schemas.microsoft.com/office/powerpoint/2010/main" val="2088374602"/>
              </p:ext>
            </p:extLst>
          </p:nvPr>
        </p:nvGraphicFramePr>
        <p:xfrm>
          <a:off x="5977464" y="818627"/>
          <a:ext cx="4380740" cy="5220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oogle Shape;245;p2"/>
          <p:cNvGrpSpPr/>
          <p:nvPr/>
        </p:nvGrpSpPr>
        <p:grpSpPr>
          <a:xfrm>
            <a:off x="10993560" y="424019"/>
            <a:ext cx="789352" cy="789216"/>
            <a:chOff x="3258209" y="1217582"/>
            <a:chExt cx="4712093" cy="4711281"/>
          </a:xfrm>
        </p:grpSpPr>
        <p:sp>
          <p:nvSpPr>
            <p:cNvPr id="8" name="Google Shape;246;p2"/>
            <p:cNvSpPr/>
            <p:nvPr/>
          </p:nvSpPr>
          <p:spPr>
            <a:xfrm>
              <a:off x="3687633" y="4742937"/>
              <a:ext cx="759770" cy="759011"/>
            </a:xfrm>
            <a:custGeom>
              <a:avLst/>
              <a:gdLst/>
              <a:ahLst/>
              <a:cxnLst/>
              <a:rect l="l" t="t" r="r" b="b"/>
              <a:pathLst>
                <a:path w="759770" h="759011" extrusionOk="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247;p2"/>
            <p:cNvSpPr/>
            <p:nvPr/>
          </p:nvSpPr>
          <p:spPr>
            <a:xfrm>
              <a:off x="3686062" y="3374832"/>
              <a:ext cx="759133" cy="758614"/>
            </a:xfrm>
            <a:custGeom>
              <a:avLst/>
              <a:gdLst/>
              <a:ahLst/>
              <a:cxnLst/>
              <a:rect l="l" t="t" r="r" b="b"/>
              <a:pathLst>
                <a:path w="759133" h="758614" extrusionOk="0">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 name="Google Shape;248;p2"/>
            <p:cNvGrpSpPr/>
            <p:nvPr/>
          </p:nvGrpSpPr>
          <p:grpSpPr>
            <a:xfrm>
              <a:off x="3258209" y="1217582"/>
              <a:ext cx="4712093" cy="4711281"/>
              <a:chOff x="3258209" y="1217582"/>
              <a:chExt cx="4712093" cy="4711281"/>
            </a:xfrm>
          </p:grpSpPr>
          <p:sp>
            <p:nvSpPr>
              <p:cNvPr id="11" name="Google Shape;249;p2"/>
              <p:cNvSpPr/>
              <p:nvPr/>
            </p:nvSpPr>
            <p:spPr>
              <a:xfrm>
                <a:off x="3258209" y="1217582"/>
                <a:ext cx="4712093" cy="4711281"/>
              </a:xfrm>
              <a:custGeom>
                <a:avLst/>
                <a:gdLst/>
                <a:ahLst/>
                <a:cxnLst/>
                <a:rect l="l" t="t" r="r" b="b"/>
                <a:pathLst>
                  <a:path w="4712093" h="4711281" extrusionOk="0">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250;p2"/>
              <p:cNvSpPr/>
              <p:nvPr/>
            </p:nvSpPr>
            <p:spPr>
              <a:xfrm>
                <a:off x="4321547" y="1521788"/>
                <a:ext cx="2432424" cy="1369773"/>
              </a:xfrm>
              <a:custGeom>
                <a:avLst/>
                <a:gdLst/>
                <a:ahLst/>
                <a:cxnLst/>
                <a:rect l="l" t="t" r="r" b="b"/>
                <a:pathLst>
                  <a:path w="2432424" h="1369773" extrusionOk="0">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251;p2"/>
              <p:cNvSpPr/>
              <p:nvPr/>
            </p:nvSpPr>
            <p:spPr>
              <a:xfrm>
                <a:off x="3564070" y="4360023"/>
                <a:ext cx="1346369" cy="1271701"/>
              </a:xfrm>
              <a:custGeom>
                <a:avLst/>
                <a:gdLst/>
                <a:ahLst/>
                <a:cxnLst/>
                <a:rect l="l" t="t" r="r" b="b"/>
                <a:pathLst>
                  <a:path w="1346369" h="1271701" extrusionOk="0">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252;p2"/>
              <p:cNvSpPr/>
              <p:nvPr/>
            </p:nvSpPr>
            <p:spPr>
              <a:xfrm>
                <a:off x="3563837" y="2991095"/>
                <a:ext cx="1345650" cy="1268459"/>
              </a:xfrm>
              <a:custGeom>
                <a:avLst/>
                <a:gdLst/>
                <a:ahLst/>
                <a:cxnLst/>
                <a:rect l="l" t="t" r="r" b="b"/>
                <a:pathLst>
                  <a:path w="1345650" h="1268459" extrusionOk="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253;p2"/>
              <p:cNvSpPr/>
              <p:nvPr/>
            </p:nvSpPr>
            <p:spPr>
              <a:xfrm>
                <a:off x="4932330" y="3349034"/>
                <a:ext cx="1818786" cy="146602"/>
              </a:xfrm>
              <a:custGeom>
                <a:avLst/>
                <a:gdLst/>
                <a:ahLst/>
                <a:cxnLst/>
                <a:rect l="l" t="t" r="r" b="b"/>
                <a:pathLst>
                  <a:path w="1818786" h="146602" extrusionOk="0">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254;p2"/>
              <p:cNvSpPr/>
              <p:nvPr/>
            </p:nvSpPr>
            <p:spPr>
              <a:xfrm>
                <a:off x="4932330" y="3956389"/>
                <a:ext cx="1818786" cy="146602"/>
              </a:xfrm>
              <a:custGeom>
                <a:avLst/>
                <a:gdLst/>
                <a:ahLst/>
                <a:cxnLst/>
                <a:rect l="l" t="t" r="r" b="b"/>
                <a:pathLst>
                  <a:path w="1818786" h="146602" extrusionOk="0">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255;p2"/>
              <p:cNvSpPr/>
              <p:nvPr/>
            </p:nvSpPr>
            <p:spPr>
              <a:xfrm>
                <a:off x="4933282" y="3653664"/>
                <a:ext cx="1515179" cy="146602"/>
              </a:xfrm>
              <a:custGeom>
                <a:avLst/>
                <a:gdLst/>
                <a:ahLst/>
                <a:cxnLst/>
                <a:rect l="l" t="t" r="r" b="b"/>
                <a:pathLst>
                  <a:path w="1515179" h="146602" extrusionOk="0">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256;p2"/>
              <p:cNvSpPr/>
              <p:nvPr/>
            </p:nvSpPr>
            <p:spPr>
              <a:xfrm>
                <a:off x="4934233" y="4717010"/>
                <a:ext cx="828970" cy="144699"/>
              </a:xfrm>
              <a:custGeom>
                <a:avLst/>
                <a:gdLst/>
                <a:ahLst/>
                <a:cxnLst/>
                <a:rect l="l" t="t" r="r" b="b"/>
                <a:pathLst>
                  <a:path w="828970" h="144699" extrusionOk="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257;p2"/>
              <p:cNvSpPr/>
              <p:nvPr/>
            </p:nvSpPr>
            <p:spPr>
              <a:xfrm>
                <a:off x="4934233" y="5021639"/>
                <a:ext cx="828970" cy="144699"/>
              </a:xfrm>
              <a:custGeom>
                <a:avLst/>
                <a:gdLst/>
                <a:ahLst/>
                <a:cxnLst/>
                <a:rect l="l" t="t" r="r" b="b"/>
                <a:pathLst>
                  <a:path w="828970" h="144699" extrusionOk="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58;p2"/>
              <p:cNvSpPr/>
              <p:nvPr/>
            </p:nvSpPr>
            <p:spPr>
              <a:xfrm>
                <a:off x="4933282" y="5325317"/>
                <a:ext cx="829922" cy="145650"/>
              </a:xfrm>
              <a:custGeom>
                <a:avLst/>
                <a:gdLst/>
                <a:ahLst/>
                <a:cxnLst/>
                <a:rect l="l" t="t" r="r" b="b"/>
                <a:pathLst>
                  <a:path w="829922" h="145650" extrusionOk="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59;p2"/>
              <p:cNvSpPr/>
              <p:nvPr/>
            </p:nvSpPr>
            <p:spPr>
              <a:xfrm>
                <a:off x="6603596" y="3651760"/>
                <a:ext cx="146568" cy="148506"/>
              </a:xfrm>
              <a:custGeom>
                <a:avLst/>
                <a:gdLst/>
                <a:ahLst/>
                <a:cxnLst/>
                <a:rect l="l" t="t" r="r" b="b"/>
                <a:pathLst>
                  <a:path w="146568" h="148506" extrusionOk="0">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60;p2"/>
              <p:cNvSpPr/>
              <p:nvPr/>
            </p:nvSpPr>
            <p:spPr>
              <a:xfrm>
                <a:off x="5996382" y="1982011"/>
                <a:ext cx="451127" cy="449328"/>
              </a:xfrm>
              <a:custGeom>
                <a:avLst/>
                <a:gdLst/>
                <a:ahLst/>
                <a:cxnLst/>
                <a:rect l="l" t="t" r="r" b="b"/>
                <a:pathLst>
                  <a:path w="451127" h="449328" extrusionOk="0">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61;p2"/>
              <p:cNvSpPr/>
              <p:nvPr/>
            </p:nvSpPr>
            <p:spPr>
              <a:xfrm>
                <a:off x="5313028" y="1981059"/>
                <a:ext cx="449224" cy="451232"/>
              </a:xfrm>
              <a:custGeom>
                <a:avLst/>
                <a:gdLst/>
                <a:ahLst/>
                <a:cxnLst/>
                <a:rect l="l" t="t" r="r" b="b"/>
                <a:pathLst>
                  <a:path w="449224" h="451232" extrusionOk="0">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2;p2"/>
              <p:cNvSpPr/>
              <p:nvPr/>
            </p:nvSpPr>
            <p:spPr>
              <a:xfrm>
                <a:off x="4629675" y="1981059"/>
                <a:ext cx="448272" cy="451232"/>
              </a:xfrm>
              <a:custGeom>
                <a:avLst/>
                <a:gdLst/>
                <a:ahLst/>
                <a:cxnLst/>
                <a:rect l="l" t="t" r="r" b="b"/>
                <a:pathLst>
                  <a:path w="448272" h="451232" extrusionOk="0">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2791872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3862553" y="487477"/>
            <a:ext cx="7724844" cy="3428836"/>
          </a:xfrm>
        </p:spPr>
        <p:txBody>
          <a:bodyPr/>
          <a:lstStyle/>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Titel:</a:t>
            </a:r>
            <a:r>
              <a:rPr lang="en-IE" sz="2200" dirty="0">
                <a:solidFill>
                  <a:srgbClr val="454545"/>
                </a:solidFill>
              </a:rPr>
              <a:t>Giv dit kursus et navn eller en overskrift, som opsummerer, hvad dit kursus går ud på</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Varighed</a:t>
            </a:r>
            <a:r>
              <a:rPr lang="en-IE" sz="2200" dirty="0">
                <a:solidFill>
                  <a:srgbClr val="454545"/>
                </a:solidFill>
              </a:rPr>
              <a:t>: hvor mange timer/dage/uger vil det tage at levere dette kursus?</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Vurdering</a:t>
            </a:r>
            <a:r>
              <a:rPr lang="en-IE" sz="2200" dirty="0">
                <a:solidFill>
                  <a:srgbClr val="454545"/>
                </a:solidFill>
              </a:rPr>
              <a:t>: Hvordan vil kurset blive vurderet? Formelt (</a:t>
            </a:r>
            <a:r>
              <a:rPr lang="en-IE" sz="2200" dirty="0" err="1">
                <a:solidFill>
                  <a:srgbClr val="454545"/>
                </a:solidFill>
              </a:rPr>
              <a:t>f.eks</a:t>
            </a:r>
            <a:r>
              <a:rPr lang="en-IE" sz="2200" dirty="0">
                <a:solidFill>
                  <a:srgbClr val="454545"/>
                </a:solidFill>
              </a:rPr>
              <a:t>eksamener), eller uformelt (f.eks. ved at observere kompetencer, selvtjek, øvelser og aktiviteter).</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Bedømmelse</a:t>
            </a:r>
            <a:r>
              <a:rPr lang="en-IE" sz="2200" dirty="0">
                <a:solidFill>
                  <a:srgbClr val="454545"/>
                </a:solidFill>
              </a:rPr>
              <a:t>: Hvordan vil vurderingerne blive bedømt? Hvilken karakter kræves for at bestå en eksamen? (f.eks. 50 %)</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Målgruppe</a:t>
            </a:r>
            <a:r>
              <a:rPr lang="en-IE" sz="2200" dirty="0">
                <a:solidFill>
                  <a:srgbClr val="454545"/>
                </a:solidFill>
              </a:rPr>
              <a:t>: Hvem underviser du? Hvad er deres uddannelsesmæssige baggrund og livserfaring? Hvad ved de allerede?</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Målet med træningen:</a:t>
            </a:r>
            <a:r>
              <a:rPr lang="en-IE" sz="2200" dirty="0">
                <a:solidFill>
                  <a:srgbClr val="454545"/>
                </a:solidFill>
              </a:rPr>
              <a:t>Beskriv i én sætning det overordnede formål eller hensigten med trænings-/uddannelsesarrangementet. Hvad håber du at lære? Hvad er træningsbehovet? Hvad håber du, at dine praktikanter vil være i stand til at gøre som følge af denne uddannelse?</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Mål:</a:t>
            </a:r>
            <a:r>
              <a:rPr lang="en-IE" sz="2200" dirty="0">
                <a:solidFill>
                  <a:srgbClr val="454545"/>
                </a:solidFill>
              </a:rPr>
              <a:t>Angiv nogle få brede områder af kursusindholdet, der kræves for at nå dit mål.</a:t>
            </a:r>
          </a:p>
        </p:txBody>
      </p:sp>
      <p:sp>
        <p:nvSpPr>
          <p:cNvPr id="5" name="Freeform 4">
            <a:extLst>
              <a:ext uri="{FF2B5EF4-FFF2-40B4-BE49-F238E27FC236}">
                <a16:creationId xmlns:a16="http://schemas.microsoft.com/office/drawing/2014/main" id="{C9A1CD39-A90F-7372-BD2D-3051707357E7}"/>
              </a:ext>
            </a:extLst>
          </p:cNvPr>
          <p:cNvSpPr/>
          <p:nvPr/>
        </p:nvSpPr>
        <p:spPr>
          <a:xfrm>
            <a:off x="1" y="4535"/>
            <a:ext cx="3671426" cy="6853465"/>
          </a:xfrm>
          <a:custGeom>
            <a:avLst/>
            <a:gdLst>
              <a:gd name="connsiteX0" fmla="*/ 0 w 3931877"/>
              <a:gd name="connsiteY0" fmla="*/ 0 h 6853465"/>
              <a:gd name="connsiteX1" fmla="*/ 640297 w 3931877"/>
              <a:gd name="connsiteY1" fmla="*/ 0 h 6853465"/>
              <a:gd name="connsiteX2" fmla="*/ 891329 w 3931877"/>
              <a:gd name="connsiteY2" fmla="*/ 0 h 6853465"/>
              <a:gd name="connsiteX3" fmla="*/ 2449262 w 3931877"/>
              <a:gd name="connsiteY3" fmla="*/ 0 h 6853465"/>
              <a:gd name="connsiteX4" fmla="*/ 2449263 w 3931877"/>
              <a:gd name="connsiteY4" fmla="*/ 0 h 6853465"/>
              <a:gd name="connsiteX5" fmla="*/ 2700295 w 3931877"/>
              <a:gd name="connsiteY5" fmla="*/ 0 h 6853465"/>
              <a:gd name="connsiteX6" fmla="*/ 3300080 w 3931877"/>
              <a:gd name="connsiteY6" fmla="*/ 0 h 6853465"/>
              <a:gd name="connsiteX7" fmla="*/ 3551113 w 3931877"/>
              <a:gd name="connsiteY7" fmla="*/ 0 h 6853465"/>
              <a:gd name="connsiteX8" fmla="*/ 3931877 w 3931877"/>
              <a:gd name="connsiteY8" fmla="*/ 487509 h 6853465"/>
              <a:gd name="connsiteX9" fmla="*/ 3931877 w 3931877"/>
              <a:gd name="connsiteY9" fmla="*/ 1167324 h 6853465"/>
              <a:gd name="connsiteX10" fmla="*/ 3931877 w 3931877"/>
              <a:gd name="connsiteY10" fmla="*/ 2517941 h 6853465"/>
              <a:gd name="connsiteX11" fmla="*/ 3931877 w 3931877"/>
              <a:gd name="connsiteY11" fmla="*/ 6853465 h 6853465"/>
              <a:gd name="connsiteX12" fmla="*/ 0 w 3931877"/>
              <a:gd name="connsiteY12" fmla="*/ 6853465 h 6853465"/>
              <a:gd name="connsiteX13" fmla="*/ 0 w 3931877"/>
              <a:gd name="connsiteY13" fmla="*/ 2517941 h 6853465"/>
              <a:gd name="connsiteX14" fmla="*/ 0 w 3931877"/>
              <a:gd name="connsiteY14" fmla="*/ 1167324 h 68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877" h="6853465">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cxnSp>
        <p:nvCxnSpPr>
          <p:cNvPr id="6" name="Straight Connector 5">
            <a:extLst>
              <a:ext uri="{FF2B5EF4-FFF2-40B4-BE49-F238E27FC236}">
                <a16:creationId xmlns:a16="http://schemas.microsoft.com/office/drawing/2014/main" id="{7E3B6166-503D-B8B8-BA5F-E9FC96B1FC5B}"/>
              </a:ext>
            </a:extLst>
          </p:cNvPr>
          <p:cNvCxnSpPr>
            <a:cxnSpLocks/>
          </p:cNvCxnSpPr>
          <p:nvPr/>
        </p:nvCxnSpPr>
        <p:spPr>
          <a:xfrm flipH="1">
            <a:off x="-12787" y="2787356"/>
            <a:ext cx="3420000"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
        <p:nvSpPr>
          <p:cNvPr id="23" name="Text Placeholder 13">
            <a:extLst>
              <a:ext uri="{FF2B5EF4-FFF2-40B4-BE49-F238E27FC236}">
                <a16:creationId xmlns:a16="http://schemas.microsoft.com/office/drawing/2014/main" id="{47E024EC-BCDA-DBA9-6931-B1BA5FF8DBEA}"/>
              </a:ext>
            </a:extLst>
          </p:cNvPr>
          <p:cNvSpPr txBox="1">
            <a:spLocks/>
          </p:cNvSpPr>
          <p:nvPr/>
        </p:nvSpPr>
        <p:spPr>
          <a:xfrm>
            <a:off x="384132" y="3108260"/>
            <a:ext cx="2938047" cy="34288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14288" algn="l" rtl="0"/>
            <a:r>
              <a:rPr lang="en-IE" dirty="0">
                <a:solidFill>
                  <a:schemeClr val="bg1"/>
                </a:solidFill>
              </a:rPr>
              <a:t>Plan - Gør - Gennemgang</a:t>
            </a:r>
          </a:p>
          <a:p>
            <a:pPr marL="14288" indent="-14288" algn="l" rtl="0"/>
            <a:endParaRPr lang="en-IE" dirty="0">
              <a:solidFill>
                <a:schemeClr val="bg1"/>
              </a:solidFill>
            </a:endParaRPr>
          </a:p>
        </p:txBody>
      </p:sp>
      <p:sp>
        <p:nvSpPr>
          <p:cNvPr id="24" name="Text Placeholder 16">
            <a:extLst>
              <a:ext uri="{FF2B5EF4-FFF2-40B4-BE49-F238E27FC236}">
                <a16:creationId xmlns:a16="http://schemas.microsoft.com/office/drawing/2014/main" id="{FADAD272-2A62-74B0-E65A-1E3C3432A0EF}"/>
              </a:ext>
            </a:extLst>
          </p:cNvPr>
          <p:cNvSpPr>
            <a:spLocks noGrp="1"/>
          </p:cNvSpPr>
          <p:nvPr>
            <p:ph type="body" sz="quarter" idx="16"/>
          </p:nvPr>
        </p:nvSpPr>
        <p:spPr>
          <a:xfrm>
            <a:off x="370063" y="614086"/>
            <a:ext cx="3262225" cy="2173270"/>
          </a:xfrm>
        </p:spPr>
        <p:txBody>
          <a:bodyPr/>
          <a:lstStyle/>
          <a:p>
            <a:pPr algn="l" rtl="0">
              <a:lnSpc>
                <a:spcPts val="3720"/>
              </a:lnSpc>
              <a:spcBef>
                <a:spcPts val="0"/>
              </a:spcBef>
            </a:pPr>
            <a:r>
              <a:rPr lang="en-US" sz="3500" dirty="0">
                <a:solidFill>
                  <a:schemeClr val="bg1"/>
                </a:solidFill>
              </a:rPr>
              <a:t>4.4 Design af dit træningskursus</a:t>
            </a:r>
          </a:p>
          <a:p>
            <a:pPr algn="l" rtl="0">
              <a:lnSpc>
                <a:spcPts val="3720"/>
              </a:lnSpc>
              <a:spcBef>
                <a:spcPts val="0"/>
              </a:spcBef>
            </a:pPr>
            <a:endParaRPr lang="en-US" sz="3500" dirty="0">
              <a:solidFill>
                <a:schemeClr val="bg1"/>
              </a:solidFill>
            </a:endParaRPr>
          </a:p>
        </p:txBody>
      </p:sp>
      <p:grpSp>
        <p:nvGrpSpPr>
          <p:cNvPr id="7" name="Google Shape;424;p2"/>
          <p:cNvGrpSpPr/>
          <p:nvPr/>
        </p:nvGrpSpPr>
        <p:grpSpPr>
          <a:xfrm>
            <a:off x="11078223" y="142851"/>
            <a:ext cx="1018347" cy="1181853"/>
            <a:chOff x="8360213" y="3458151"/>
            <a:chExt cx="853935" cy="991043"/>
          </a:xfrm>
        </p:grpSpPr>
        <p:grpSp>
          <p:nvGrpSpPr>
            <p:cNvPr id="8" name="Google Shape;425;p2"/>
            <p:cNvGrpSpPr/>
            <p:nvPr/>
          </p:nvGrpSpPr>
          <p:grpSpPr>
            <a:xfrm>
              <a:off x="8599192" y="3595917"/>
              <a:ext cx="375981" cy="204367"/>
              <a:chOff x="2642504" y="3763150"/>
              <a:chExt cx="375981" cy="204367"/>
            </a:xfrm>
          </p:grpSpPr>
          <p:sp>
            <p:nvSpPr>
              <p:cNvPr id="15" name="Google Shape;426;p2"/>
              <p:cNvSpPr/>
              <p:nvPr/>
            </p:nvSpPr>
            <p:spPr>
              <a:xfrm>
                <a:off x="2813454" y="3763150"/>
                <a:ext cx="205031" cy="204367"/>
              </a:xfrm>
              <a:custGeom>
                <a:avLst/>
                <a:gdLst/>
                <a:ahLst/>
                <a:cxnLst/>
                <a:rect l="l" t="t" r="r" b="b"/>
                <a:pathLst>
                  <a:path w="205031" h="204367" extrusionOk="0">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8A1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27;p2"/>
              <p:cNvSpPr/>
              <p:nvPr/>
            </p:nvSpPr>
            <p:spPr>
              <a:xfrm>
                <a:off x="2642504" y="3763235"/>
                <a:ext cx="161142" cy="204281"/>
              </a:xfrm>
              <a:custGeom>
                <a:avLst/>
                <a:gdLst/>
                <a:ahLst/>
                <a:cxnLst/>
                <a:rect l="l" t="t" r="r" b="b"/>
                <a:pathLst>
                  <a:path w="161142" h="204281" extrusionOk="0">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8A1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 name="Google Shape;428;p2"/>
            <p:cNvGrpSpPr/>
            <p:nvPr/>
          </p:nvGrpSpPr>
          <p:grpSpPr>
            <a:xfrm>
              <a:off x="8360213" y="3458151"/>
              <a:ext cx="853935" cy="991043"/>
              <a:chOff x="2403525" y="3625384"/>
              <a:chExt cx="853935" cy="991043"/>
            </a:xfrm>
          </p:grpSpPr>
          <p:sp>
            <p:nvSpPr>
              <p:cNvPr id="10" name="Google Shape;429;p2"/>
              <p:cNvSpPr/>
              <p:nvPr/>
            </p:nvSpPr>
            <p:spPr>
              <a:xfrm>
                <a:off x="2403525" y="3625384"/>
                <a:ext cx="853935" cy="991043"/>
              </a:xfrm>
              <a:custGeom>
                <a:avLst/>
                <a:gdLst/>
                <a:ahLst/>
                <a:cxnLst/>
                <a:rect l="l" t="t" r="r" b="b"/>
                <a:pathLst>
                  <a:path w="853935" h="991043" extrusionOk="0">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430;p2"/>
              <p:cNvSpPr/>
              <p:nvPr/>
            </p:nvSpPr>
            <p:spPr>
              <a:xfrm>
                <a:off x="2592262" y="4172728"/>
                <a:ext cx="170086" cy="102379"/>
              </a:xfrm>
              <a:custGeom>
                <a:avLst/>
                <a:gdLst/>
                <a:ahLst/>
                <a:cxnLst/>
                <a:rect l="l" t="t" r="r" b="b"/>
                <a:pathLst>
                  <a:path w="170086" h="102379" extrusionOk="0">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431;p2"/>
              <p:cNvSpPr/>
              <p:nvPr/>
            </p:nvSpPr>
            <p:spPr>
              <a:xfrm>
                <a:off x="2779628" y="4206241"/>
                <a:ext cx="102434" cy="171023"/>
              </a:xfrm>
              <a:custGeom>
                <a:avLst/>
                <a:gdLst/>
                <a:ahLst/>
                <a:cxnLst/>
                <a:rect l="l" t="t" r="r" b="b"/>
                <a:pathLst>
                  <a:path w="102434" h="171023" extrusionOk="0">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432;p2"/>
              <p:cNvSpPr/>
              <p:nvPr/>
            </p:nvSpPr>
            <p:spPr>
              <a:xfrm>
                <a:off x="2899237" y="4173246"/>
                <a:ext cx="169747" cy="101861"/>
              </a:xfrm>
              <a:custGeom>
                <a:avLst/>
                <a:gdLst/>
                <a:ahLst/>
                <a:cxnLst/>
                <a:rect l="l" t="t" r="r" b="b"/>
                <a:pathLst>
                  <a:path w="169747" h="101861" extrusionOk="0">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28698067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3862553" y="487477"/>
            <a:ext cx="7724844" cy="3428836"/>
          </a:xfrm>
        </p:spPr>
        <p:txBody>
          <a:bodyPr/>
          <a:lstStyle/>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Mål:</a:t>
            </a:r>
            <a:r>
              <a:rPr lang="en-IE" sz="2200" dirty="0">
                <a:solidFill>
                  <a:srgbClr val="454545"/>
                </a:solidFill>
              </a:rPr>
              <a:t>Angiv de læringsresultater, der angiver den adfærd, som praktikanter skal udvise, når disse mål er nået.</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Pensum:</a:t>
            </a:r>
            <a:r>
              <a:rPr lang="en-IE" sz="2200" dirty="0">
                <a:solidFill>
                  <a:srgbClr val="454545"/>
                </a:solidFill>
              </a:rPr>
              <a:t>Forbered nu et resumé af de specifikke emner eller emner, du ønsker at undervise i for at nå dine mål. Den bør indeholde flere detaljer og fokusere på, hvad underviseren vil lære eleverne om et bestemt emne.</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Skriv kursets indhold:</a:t>
            </a:r>
            <a:r>
              <a:rPr lang="en-IE" sz="2200" dirty="0">
                <a:solidFill>
                  <a:srgbClr val="454545"/>
                </a:solidFill>
              </a:rPr>
              <a:t>sikre, at kursusindholdet er relevant og passende for praktikanterne. Det skal leveres på passende niveau for kurset. Inkluder historiefortælling og livserfaringer.</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Præsentationsform</a:t>
            </a:r>
            <a:r>
              <a:rPr lang="en-IE" sz="2200" dirty="0">
                <a:solidFill>
                  <a:srgbClr val="454545"/>
                </a:solidFill>
              </a:rPr>
              <a:t>: præsentere koncepter og indhold nemt for praktikanterne. Engager alle sanser, hvis det er muligt (inkorporerer de fire VARK og Honey &amp; Mumford læringsstile –</a:t>
            </a:r>
            <a:r>
              <a:rPr lang="en-IE" sz="2200" dirty="0" err="1">
                <a:solidFill>
                  <a:srgbClr val="454545"/>
                </a:solidFill>
              </a:rPr>
              <a:t>f.eks</a:t>
            </a:r>
            <a:r>
              <a:rPr lang="en-IE" sz="2200" dirty="0">
                <a:solidFill>
                  <a:srgbClr val="454545"/>
                </a:solidFill>
              </a:rPr>
              <a:t>ved hjælp af audiovisuelle metoder, PowerPoint, uddelingskopier, billeder, tekst, tegnefilm, video, praktisk og teori osv.). Brug diskussionsgrupper og øvelser, der bygger på elevernes erfaringer.</a:t>
            </a:r>
            <a:endParaRPr lang="en-IE" sz="2200" b="1" dirty="0">
              <a:solidFill>
                <a:srgbClr val="454545"/>
              </a:solidFill>
            </a:endParaRPr>
          </a:p>
        </p:txBody>
      </p:sp>
      <p:sp>
        <p:nvSpPr>
          <p:cNvPr id="5" name="Freeform 4">
            <a:extLst>
              <a:ext uri="{FF2B5EF4-FFF2-40B4-BE49-F238E27FC236}">
                <a16:creationId xmlns:a16="http://schemas.microsoft.com/office/drawing/2014/main" id="{C9A1CD39-A90F-7372-BD2D-3051707357E7}"/>
              </a:ext>
            </a:extLst>
          </p:cNvPr>
          <p:cNvSpPr/>
          <p:nvPr/>
        </p:nvSpPr>
        <p:spPr>
          <a:xfrm>
            <a:off x="1" y="4535"/>
            <a:ext cx="3671426" cy="6853465"/>
          </a:xfrm>
          <a:custGeom>
            <a:avLst/>
            <a:gdLst>
              <a:gd name="connsiteX0" fmla="*/ 0 w 3931877"/>
              <a:gd name="connsiteY0" fmla="*/ 0 h 6853465"/>
              <a:gd name="connsiteX1" fmla="*/ 640297 w 3931877"/>
              <a:gd name="connsiteY1" fmla="*/ 0 h 6853465"/>
              <a:gd name="connsiteX2" fmla="*/ 891329 w 3931877"/>
              <a:gd name="connsiteY2" fmla="*/ 0 h 6853465"/>
              <a:gd name="connsiteX3" fmla="*/ 2449262 w 3931877"/>
              <a:gd name="connsiteY3" fmla="*/ 0 h 6853465"/>
              <a:gd name="connsiteX4" fmla="*/ 2449263 w 3931877"/>
              <a:gd name="connsiteY4" fmla="*/ 0 h 6853465"/>
              <a:gd name="connsiteX5" fmla="*/ 2700295 w 3931877"/>
              <a:gd name="connsiteY5" fmla="*/ 0 h 6853465"/>
              <a:gd name="connsiteX6" fmla="*/ 3300080 w 3931877"/>
              <a:gd name="connsiteY6" fmla="*/ 0 h 6853465"/>
              <a:gd name="connsiteX7" fmla="*/ 3551113 w 3931877"/>
              <a:gd name="connsiteY7" fmla="*/ 0 h 6853465"/>
              <a:gd name="connsiteX8" fmla="*/ 3931877 w 3931877"/>
              <a:gd name="connsiteY8" fmla="*/ 487509 h 6853465"/>
              <a:gd name="connsiteX9" fmla="*/ 3931877 w 3931877"/>
              <a:gd name="connsiteY9" fmla="*/ 1167324 h 6853465"/>
              <a:gd name="connsiteX10" fmla="*/ 3931877 w 3931877"/>
              <a:gd name="connsiteY10" fmla="*/ 2517941 h 6853465"/>
              <a:gd name="connsiteX11" fmla="*/ 3931877 w 3931877"/>
              <a:gd name="connsiteY11" fmla="*/ 6853465 h 6853465"/>
              <a:gd name="connsiteX12" fmla="*/ 0 w 3931877"/>
              <a:gd name="connsiteY12" fmla="*/ 6853465 h 6853465"/>
              <a:gd name="connsiteX13" fmla="*/ 0 w 3931877"/>
              <a:gd name="connsiteY13" fmla="*/ 2517941 h 6853465"/>
              <a:gd name="connsiteX14" fmla="*/ 0 w 3931877"/>
              <a:gd name="connsiteY14" fmla="*/ 1167324 h 68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877" h="6853465">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cxnSp>
        <p:nvCxnSpPr>
          <p:cNvPr id="6" name="Straight Connector 5">
            <a:extLst>
              <a:ext uri="{FF2B5EF4-FFF2-40B4-BE49-F238E27FC236}">
                <a16:creationId xmlns:a16="http://schemas.microsoft.com/office/drawing/2014/main" id="{7E3B6166-503D-B8B8-BA5F-E9FC96B1FC5B}"/>
              </a:ext>
            </a:extLst>
          </p:cNvPr>
          <p:cNvCxnSpPr>
            <a:cxnSpLocks/>
          </p:cNvCxnSpPr>
          <p:nvPr/>
        </p:nvCxnSpPr>
        <p:spPr>
          <a:xfrm flipH="1">
            <a:off x="-12787" y="2787356"/>
            <a:ext cx="3420000"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
        <p:nvSpPr>
          <p:cNvPr id="24" name="Text Placeholder 16">
            <a:extLst>
              <a:ext uri="{FF2B5EF4-FFF2-40B4-BE49-F238E27FC236}">
                <a16:creationId xmlns:a16="http://schemas.microsoft.com/office/drawing/2014/main" id="{FADAD272-2A62-74B0-E65A-1E3C3432A0EF}"/>
              </a:ext>
            </a:extLst>
          </p:cNvPr>
          <p:cNvSpPr>
            <a:spLocks noGrp="1"/>
          </p:cNvSpPr>
          <p:nvPr>
            <p:ph type="body" sz="quarter" idx="16"/>
          </p:nvPr>
        </p:nvSpPr>
        <p:spPr>
          <a:xfrm>
            <a:off x="384132" y="614086"/>
            <a:ext cx="2806162" cy="1421237"/>
          </a:xfrm>
        </p:spPr>
        <p:txBody>
          <a:bodyPr/>
          <a:lstStyle/>
          <a:p>
            <a:pPr algn="l" rtl="0">
              <a:lnSpc>
                <a:spcPts val="3720"/>
              </a:lnSpc>
              <a:spcBef>
                <a:spcPts val="0"/>
              </a:spcBef>
            </a:pPr>
            <a:r>
              <a:rPr lang="en-US" dirty="0">
                <a:solidFill>
                  <a:schemeClr val="bg1"/>
                </a:solidFill>
              </a:rPr>
              <a:t>4.4 Design af dit træningskursus</a:t>
            </a:r>
          </a:p>
        </p:txBody>
      </p:sp>
      <p:grpSp>
        <p:nvGrpSpPr>
          <p:cNvPr id="7" name="Google Shape;424;p2"/>
          <p:cNvGrpSpPr/>
          <p:nvPr/>
        </p:nvGrpSpPr>
        <p:grpSpPr>
          <a:xfrm>
            <a:off x="11078223" y="142851"/>
            <a:ext cx="1018347" cy="1181853"/>
            <a:chOff x="8360213" y="3458151"/>
            <a:chExt cx="853935" cy="991043"/>
          </a:xfrm>
        </p:grpSpPr>
        <p:grpSp>
          <p:nvGrpSpPr>
            <p:cNvPr id="8" name="Google Shape;425;p2"/>
            <p:cNvGrpSpPr/>
            <p:nvPr/>
          </p:nvGrpSpPr>
          <p:grpSpPr>
            <a:xfrm>
              <a:off x="8599192" y="3595917"/>
              <a:ext cx="375981" cy="204367"/>
              <a:chOff x="2642504" y="3763150"/>
              <a:chExt cx="375981" cy="204367"/>
            </a:xfrm>
          </p:grpSpPr>
          <p:sp>
            <p:nvSpPr>
              <p:cNvPr id="15" name="Google Shape;426;p2"/>
              <p:cNvSpPr/>
              <p:nvPr/>
            </p:nvSpPr>
            <p:spPr>
              <a:xfrm>
                <a:off x="2813454" y="3763150"/>
                <a:ext cx="205031" cy="204367"/>
              </a:xfrm>
              <a:custGeom>
                <a:avLst/>
                <a:gdLst/>
                <a:ahLst/>
                <a:cxnLst/>
                <a:rect l="l" t="t" r="r" b="b"/>
                <a:pathLst>
                  <a:path w="205031" h="204367" extrusionOk="0">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8A1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27;p2"/>
              <p:cNvSpPr/>
              <p:nvPr/>
            </p:nvSpPr>
            <p:spPr>
              <a:xfrm>
                <a:off x="2642504" y="3763235"/>
                <a:ext cx="161142" cy="204281"/>
              </a:xfrm>
              <a:custGeom>
                <a:avLst/>
                <a:gdLst/>
                <a:ahLst/>
                <a:cxnLst/>
                <a:rect l="l" t="t" r="r" b="b"/>
                <a:pathLst>
                  <a:path w="161142" h="204281" extrusionOk="0">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8A1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 name="Google Shape;428;p2"/>
            <p:cNvGrpSpPr/>
            <p:nvPr/>
          </p:nvGrpSpPr>
          <p:grpSpPr>
            <a:xfrm>
              <a:off x="8360213" y="3458151"/>
              <a:ext cx="853935" cy="991043"/>
              <a:chOff x="2403525" y="3625384"/>
              <a:chExt cx="853935" cy="991043"/>
            </a:xfrm>
          </p:grpSpPr>
          <p:sp>
            <p:nvSpPr>
              <p:cNvPr id="10" name="Google Shape;429;p2"/>
              <p:cNvSpPr/>
              <p:nvPr/>
            </p:nvSpPr>
            <p:spPr>
              <a:xfrm>
                <a:off x="2403525" y="3625384"/>
                <a:ext cx="853935" cy="991043"/>
              </a:xfrm>
              <a:custGeom>
                <a:avLst/>
                <a:gdLst/>
                <a:ahLst/>
                <a:cxnLst/>
                <a:rect l="l" t="t" r="r" b="b"/>
                <a:pathLst>
                  <a:path w="853935" h="991043" extrusionOk="0">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430;p2"/>
              <p:cNvSpPr/>
              <p:nvPr/>
            </p:nvSpPr>
            <p:spPr>
              <a:xfrm>
                <a:off x="2592262" y="4172728"/>
                <a:ext cx="170086" cy="102379"/>
              </a:xfrm>
              <a:custGeom>
                <a:avLst/>
                <a:gdLst/>
                <a:ahLst/>
                <a:cxnLst/>
                <a:rect l="l" t="t" r="r" b="b"/>
                <a:pathLst>
                  <a:path w="170086" h="102379" extrusionOk="0">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431;p2"/>
              <p:cNvSpPr/>
              <p:nvPr/>
            </p:nvSpPr>
            <p:spPr>
              <a:xfrm>
                <a:off x="2779628" y="4206241"/>
                <a:ext cx="102434" cy="171023"/>
              </a:xfrm>
              <a:custGeom>
                <a:avLst/>
                <a:gdLst/>
                <a:ahLst/>
                <a:cxnLst/>
                <a:rect l="l" t="t" r="r" b="b"/>
                <a:pathLst>
                  <a:path w="102434" h="171023" extrusionOk="0">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432;p2"/>
              <p:cNvSpPr/>
              <p:nvPr/>
            </p:nvSpPr>
            <p:spPr>
              <a:xfrm>
                <a:off x="2899237" y="4173246"/>
                <a:ext cx="169747" cy="101861"/>
              </a:xfrm>
              <a:custGeom>
                <a:avLst/>
                <a:gdLst/>
                <a:ahLst/>
                <a:cxnLst/>
                <a:rect l="l" t="t" r="r" b="b"/>
                <a:pathLst>
                  <a:path w="169747" h="101861" extrusionOk="0">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solidFill>
                <a:srgbClr val="296B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7" name="Text Placeholder 13">
            <a:extLst>
              <a:ext uri="{FF2B5EF4-FFF2-40B4-BE49-F238E27FC236}">
                <a16:creationId xmlns:a16="http://schemas.microsoft.com/office/drawing/2014/main" id="{47E024EC-BCDA-DBA9-6931-B1BA5FF8DBEA}"/>
              </a:ext>
            </a:extLst>
          </p:cNvPr>
          <p:cNvSpPr txBox="1">
            <a:spLocks/>
          </p:cNvSpPr>
          <p:nvPr/>
        </p:nvSpPr>
        <p:spPr>
          <a:xfrm>
            <a:off x="384132" y="3108260"/>
            <a:ext cx="2938047" cy="34288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14288" algn="l" rtl="0"/>
            <a:r>
              <a:rPr lang="en-IE" dirty="0">
                <a:solidFill>
                  <a:schemeClr val="bg1"/>
                </a:solidFill>
              </a:rPr>
              <a:t>Plan - Gør - Gennemgang</a:t>
            </a:r>
          </a:p>
          <a:p>
            <a:pPr marL="14288" indent="-14288" algn="l" rtl="0"/>
            <a:endParaRPr lang="en-IE" dirty="0">
              <a:solidFill>
                <a:schemeClr val="bg1"/>
              </a:solidFill>
            </a:endParaRPr>
          </a:p>
        </p:txBody>
      </p:sp>
    </p:spTree>
    <p:extLst>
      <p:ext uri="{BB962C8B-B14F-4D97-AF65-F5344CB8AC3E}">
        <p14:creationId xmlns:p14="http://schemas.microsoft.com/office/powerpoint/2010/main" val="17027263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3862553" y="487477"/>
            <a:ext cx="7724844" cy="3428836"/>
          </a:xfrm>
        </p:spPr>
        <p:txBody>
          <a:bodyPr/>
          <a:lstStyle/>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Vurdering:</a:t>
            </a:r>
            <a:r>
              <a:rPr lang="en-IE" sz="2200" dirty="0">
                <a:solidFill>
                  <a:srgbClr val="454545"/>
                </a:solidFill>
              </a:rPr>
              <a:t>hvordan registrerer man, om praktikanten har lært? Hvordan vurderer du praktikantens præstation? Formelle eksamener (praktisk vurdering, MCQ, essays, projekter osv.), uformel vurdering (f.eks. selvevaluering Q&amp;A, selvtjek, øvelser og aktiviteter)</a:t>
            </a:r>
            <a:endParaRPr lang="en-IE" sz="2200" b="1" dirty="0">
              <a:solidFill>
                <a:srgbClr val="454545"/>
              </a:solidFill>
            </a:endParaRP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Evaluering:</a:t>
            </a:r>
            <a:r>
              <a:rPr lang="en-IE" sz="2200" dirty="0">
                <a:solidFill>
                  <a:srgbClr val="454545"/>
                </a:solidFill>
              </a:rPr>
              <a:t>gennemføre en undersøgelse med slankere for bedre at forstå eller måle kursets effektivitet? Opfyldte kurset deres behov? Hvis nej, hvorfor ikke. At evaluere dit kursus og bede om feedback hjælper med at forklare kursets effektivitet og hjælper til løbende at forbedre</a:t>
            </a:r>
          </a:p>
        </p:txBody>
      </p:sp>
      <p:sp>
        <p:nvSpPr>
          <p:cNvPr id="5" name="Freeform 4">
            <a:extLst>
              <a:ext uri="{FF2B5EF4-FFF2-40B4-BE49-F238E27FC236}">
                <a16:creationId xmlns:a16="http://schemas.microsoft.com/office/drawing/2014/main" id="{C9A1CD39-A90F-7372-BD2D-3051707357E7}"/>
              </a:ext>
            </a:extLst>
          </p:cNvPr>
          <p:cNvSpPr/>
          <p:nvPr/>
        </p:nvSpPr>
        <p:spPr>
          <a:xfrm>
            <a:off x="1" y="4535"/>
            <a:ext cx="3671426" cy="6853465"/>
          </a:xfrm>
          <a:custGeom>
            <a:avLst/>
            <a:gdLst>
              <a:gd name="connsiteX0" fmla="*/ 0 w 3931877"/>
              <a:gd name="connsiteY0" fmla="*/ 0 h 6853465"/>
              <a:gd name="connsiteX1" fmla="*/ 640297 w 3931877"/>
              <a:gd name="connsiteY1" fmla="*/ 0 h 6853465"/>
              <a:gd name="connsiteX2" fmla="*/ 891329 w 3931877"/>
              <a:gd name="connsiteY2" fmla="*/ 0 h 6853465"/>
              <a:gd name="connsiteX3" fmla="*/ 2449262 w 3931877"/>
              <a:gd name="connsiteY3" fmla="*/ 0 h 6853465"/>
              <a:gd name="connsiteX4" fmla="*/ 2449263 w 3931877"/>
              <a:gd name="connsiteY4" fmla="*/ 0 h 6853465"/>
              <a:gd name="connsiteX5" fmla="*/ 2700295 w 3931877"/>
              <a:gd name="connsiteY5" fmla="*/ 0 h 6853465"/>
              <a:gd name="connsiteX6" fmla="*/ 3300080 w 3931877"/>
              <a:gd name="connsiteY6" fmla="*/ 0 h 6853465"/>
              <a:gd name="connsiteX7" fmla="*/ 3551113 w 3931877"/>
              <a:gd name="connsiteY7" fmla="*/ 0 h 6853465"/>
              <a:gd name="connsiteX8" fmla="*/ 3931877 w 3931877"/>
              <a:gd name="connsiteY8" fmla="*/ 487509 h 6853465"/>
              <a:gd name="connsiteX9" fmla="*/ 3931877 w 3931877"/>
              <a:gd name="connsiteY9" fmla="*/ 1167324 h 6853465"/>
              <a:gd name="connsiteX10" fmla="*/ 3931877 w 3931877"/>
              <a:gd name="connsiteY10" fmla="*/ 2517941 h 6853465"/>
              <a:gd name="connsiteX11" fmla="*/ 3931877 w 3931877"/>
              <a:gd name="connsiteY11" fmla="*/ 6853465 h 6853465"/>
              <a:gd name="connsiteX12" fmla="*/ 0 w 3931877"/>
              <a:gd name="connsiteY12" fmla="*/ 6853465 h 6853465"/>
              <a:gd name="connsiteX13" fmla="*/ 0 w 3931877"/>
              <a:gd name="connsiteY13" fmla="*/ 2517941 h 6853465"/>
              <a:gd name="connsiteX14" fmla="*/ 0 w 3931877"/>
              <a:gd name="connsiteY14" fmla="*/ 1167324 h 68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877" h="6853465">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cxnSp>
        <p:nvCxnSpPr>
          <p:cNvPr id="6" name="Straight Connector 5">
            <a:extLst>
              <a:ext uri="{FF2B5EF4-FFF2-40B4-BE49-F238E27FC236}">
                <a16:creationId xmlns:a16="http://schemas.microsoft.com/office/drawing/2014/main" id="{7E3B6166-503D-B8B8-BA5F-E9FC96B1FC5B}"/>
              </a:ext>
            </a:extLst>
          </p:cNvPr>
          <p:cNvCxnSpPr>
            <a:cxnSpLocks/>
          </p:cNvCxnSpPr>
          <p:nvPr/>
        </p:nvCxnSpPr>
        <p:spPr>
          <a:xfrm flipH="1">
            <a:off x="-12787" y="2787356"/>
            <a:ext cx="3420000"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
        <p:nvSpPr>
          <p:cNvPr id="24" name="Text Placeholder 16">
            <a:extLst>
              <a:ext uri="{FF2B5EF4-FFF2-40B4-BE49-F238E27FC236}">
                <a16:creationId xmlns:a16="http://schemas.microsoft.com/office/drawing/2014/main" id="{FADAD272-2A62-74B0-E65A-1E3C3432A0EF}"/>
              </a:ext>
            </a:extLst>
          </p:cNvPr>
          <p:cNvSpPr>
            <a:spLocks noGrp="1"/>
          </p:cNvSpPr>
          <p:nvPr>
            <p:ph type="body" sz="quarter" idx="16"/>
          </p:nvPr>
        </p:nvSpPr>
        <p:spPr>
          <a:xfrm>
            <a:off x="384132" y="614086"/>
            <a:ext cx="2806162" cy="1421237"/>
          </a:xfrm>
        </p:spPr>
        <p:txBody>
          <a:bodyPr/>
          <a:lstStyle/>
          <a:p>
            <a:pPr algn="l" rtl="0">
              <a:lnSpc>
                <a:spcPts val="3720"/>
              </a:lnSpc>
              <a:spcBef>
                <a:spcPts val="0"/>
              </a:spcBef>
            </a:pPr>
            <a:r>
              <a:rPr lang="en-US" dirty="0">
                <a:solidFill>
                  <a:schemeClr val="bg1"/>
                </a:solidFill>
              </a:rPr>
              <a:t>4.4 Design af dit træningskursus</a:t>
            </a:r>
          </a:p>
        </p:txBody>
      </p:sp>
      <p:sp>
        <p:nvSpPr>
          <p:cNvPr id="7" name="Text Placeholder 13">
            <a:extLst>
              <a:ext uri="{FF2B5EF4-FFF2-40B4-BE49-F238E27FC236}">
                <a16:creationId xmlns:a16="http://schemas.microsoft.com/office/drawing/2014/main" id="{47E024EC-BCDA-DBA9-6931-B1BA5FF8DBEA}"/>
              </a:ext>
            </a:extLst>
          </p:cNvPr>
          <p:cNvSpPr txBox="1">
            <a:spLocks/>
          </p:cNvSpPr>
          <p:nvPr/>
        </p:nvSpPr>
        <p:spPr>
          <a:xfrm>
            <a:off x="384132" y="3108260"/>
            <a:ext cx="2938047" cy="34288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14288" algn="l" rtl="0"/>
            <a:r>
              <a:rPr lang="en-IE" dirty="0">
                <a:solidFill>
                  <a:schemeClr val="bg1"/>
                </a:solidFill>
              </a:rPr>
              <a:t>Plan - Gør - Gennemgang</a:t>
            </a:r>
          </a:p>
          <a:p>
            <a:pPr marL="14288" indent="-14288" algn="l" rtl="0"/>
            <a:endParaRPr lang="en-IE" dirty="0">
              <a:solidFill>
                <a:schemeClr val="bg1"/>
              </a:solidFill>
            </a:endParaRPr>
          </a:p>
        </p:txBody>
      </p:sp>
    </p:spTree>
    <p:extLst>
      <p:ext uri="{BB962C8B-B14F-4D97-AF65-F5344CB8AC3E}">
        <p14:creationId xmlns:p14="http://schemas.microsoft.com/office/powerpoint/2010/main" val="1531084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255713" indent="-1255713" algn="l" rtl="0"/>
            <a:r>
              <a:rPr lang="en-IE" sz="1800" b="1" dirty="0"/>
              <a:t>Hjemmesider</a:t>
            </a:r>
            <a:r>
              <a:rPr lang="en-IE" sz="1800" dirty="0"/>
              <a:t>: Sådan designer du træning</a:t>
            </a:r>
            <a:r>
              <a:rPr lang="en-IE" sz="1800" dirty="0">
                <a:hlinkClick r:id="rId2"/>
              </a:rPr>
              <a:t>https://blink.ucsd.edu/HR/training/instructor/tools/training.html</a:t>
            </a:r>
            <a:r>
              <a:rPr lang="en-IE" sz="1800" dirty="0"/>
              <a:t> </a:t>
            </a:r>
          </a:p>
          <a:p>
            <a:pPr marL="1255713" indent="-1255713" algn="l" rtl="0"/>
            <a:r>
              <a:rPr lang="en-IE" sz="1800" b="1" dirty="0"/>
              <a:t>Youtube</a:t>
            </a:r>
            <a:r>
              <a:rPr lang="en-IE" sz="1800" dirty="0"/>
              <a:t>: Design af uddannelsesprogram</a:t>
            </a:r>
            <a:r>
              <a:rPr lang="en-IE" sz="1800" dirty="0">
                <a:hlinkClick r:id="rId3"/>
              </a:rPr>
              <a:t>https://www.youtube.com/watch?v=JcqzRheQVMI</a:t>
            </a:r>
            <a:r>
              <a:rPr lang="en-IE" sz="1800" dirty="0"/>
              <a:t> </a:t>
            </a:r>
          </a:p>
          <a:p>
            <a:pPr marL="1255713" indent="-1255713" algn="l" rtl="0"/>
            <a:r>
              <a:rPr lang="en-IE" sz="1800" dirty="0">
                <a:solidFill>
                  <a:srgbClr val="87AF3F"/>
                </a:solidFill>
              </a:rPr>
              <a:t> </a:t>
            </a:r>
            <a:r>
              <a:rPr lang="en-IE" sz="1800" dirty="0">
                <a:solidFill>
                  <a:srgbClr val="000000"/>
                </a:solidFill>
              </a:rPr>
              <a:t>Hvordan man designer effektive træningsprogrammer</a:t>
            </a:r>
            <a:r>
              <a:rPr lang="en-IE" sz="1800" dirty="0">
                <a:solidFill>
                  <a:srgbClr val="87AF3F"/>
                </a:solidFill>
                <a:hlinkClick r:id="rId4"/>
              </a:rPr>
              <a:t>https://www.youtube.com/watch?v=1Ut09_n6CLg</a:t>
            </a:r>
            <a:r>
              <a:rPr lang="en-IE" sz="1800" dirty="0">
                <a:solidFill>
                  <a:srgbClr val="87AF3F"/>
                </a:solidFill>
              </a:rPr>
              <a:t> </a:t>
            </a:r>
          </a:p>
          <a:p>
            <a:pPr marL="1255713" indent="-1255713" algn="l" rtl="0"/>
            <a:r>
              <a:rPr lang="en-IE" sz="1800" dirty="0">
                <a:solidFill>
                  <a:srgbClr val="000000"/>
                </a:solidFill>
              </a:rPr>
              <a:t>Voksenuddannelse for flygtninge: Forbedring af deltagelse, partnerskaber og programdesign</a:t>
            </a:r>
            <a:r>
              <a:rPr lang="en-IE" sz="1800" dirty="0">
                <a:solidFill>
                  <a:srgbClr val="000000"/>
                </a:solidFill>
                <a:hlinkClick r:id="rId5"/>
              </a:rPr>
              <a:t> </a:t>
            </a:r>
            <a:r>
              <a:rPr lang="en-IE" sz="1800" dirty="0">
                <a:solidFill>
                  <a:srgbClr val="87AF3F"/>
                </a:solidFill>
                <a:hlinkClick r:id="rId5"/>
              </a:rPr>
              <a:t>https://www.youtube.com/watch?v=Xh9yB-eKgbs</a:t>
            </a:r>
            <a:r>
              <a:rPr lang="en-IE" sz="1800" dirty="0">
                <a:solidFill>
                  <a:srgbClr val="87AF3F"/>
                </a:solidFill>
              </a:rPr>
              <a:t> </a:t>
            </a:r>
          </a:p>
          <a:p>
            <a:pPr marL="1255713" indent="-1255713" algn="l" rtl="0"/>
            <a:r>
              <a:rPr lang="en-IE" sz="1800" b="1" dirty="0"/>
              <a:t>Offentliggørelse</a:t>
            </a:r>
            <a:r>
              <a:rPr lang="en-IE" sz="1800" dirty="0"/>
              <a:t>:</a:t>
            </a:r>
            <a:r>
              <a:rPr lang="en-IE" sz="1800" dirty="0" err="1"/>
              <a:t>Gusdorf</a:t>
            </a:r>
            <a:r>
              <a:rPr lang="en-IE" sz="1800" dirty="0"/>
              <a:t>, ML, 2009. Træningsdesign, udvikling og implementering. Society for Human Resource Management, s.1-38.</a:t>
            </a:r>
            <a:r>
              <a:rPr lang="en-IE" sz="1800" b="1" dirty="0"/>
              <a:t> </a:t>
            </a:r>
            <a:endParaRPr lang="en-IE" sz="1800" dirty="0"/>
          </a:p>
          <a:p>
            <a:pPr marL="1255713" indent="-1255713" algn="l" rtl="0">
              <a:lnSpc>
                <a:spcPct val="100000"/>
              </a:lnSpc>
              <a:spcBef>
                <a:spcPts val="400"/>
              </a:spcBef>
              <a:buClr>
                <a:srgbClr val="E8A116"/>
              </a:buClr>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566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6DBE11A-65CF-A391-20A2-39E969A819DB}"/>
              </a:ext>
            </a:extLst>
          </p:cNvPr>
          <p:cNvPicPr>
            <a:picLocks noChangeAspect="1"/>
          </p:cNvPicPr>
          <p:nvPr/>
        </p:nvPicPr>
        <p:blipFill rotWithShape="1">
          <a:blip r:embed="rId2"/>
          <a:srcRect t="9855"/>
          <a:stretch/>
        </p:blipFill>
        <p:spPr>
          <a:xfrm>
            <a:off x="4184078" y="1318516"/>
            <a:ext cx="7529131" cy="4570496"/>
          </a:xfrm>
          <a:prstGeom prst="rect">
            <a:avLst/>
          </a:prstGeom>
        </p:spPr>
      </p:pic>
      <p:sp>
        <p:nvSpPr>
          <p:cNvPr id="14" name="Text Placeholder 4">
            <a:extLst>
              <a:ext uri="{FF2B5EF4-FFF2-40B4-BE49-F238E27FC236}">
                <a16:creationId xmlns:a16="http://schemas.microsoft.com/office/drawing/2014/main" id="{04FEA3A0-A2B8-F933-68DE-48893706D16A}"/>
              </a:ext>
            </a:extLst>
          </p:cNvPr>
          <p:cNvSpPr txBox="1">
            <a:spLocks/>
          </p:cNvSpPr>
          <p:nvPr/>
        </p:nvSpPr>
        <p:spPr>
          <a:xfrm>
            <a:off x="717453" y="2406903"/>
            <a:ext cx="2982349" cy="3482109"/>
          </a:xfrm>
          <a:prstGeom prst="rect">
            <a:avLst/>
          </a:prstGeom>
        </p:spPr>
        <p:txBody>
          <a:bodyPr numCol="1" spcCol="180000"/>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ts val="3500"/>
              </a:lnSpc>
              <a:spcBef>
                <a:spcPts val="0"/>
              </a:spcBef>
              <a:buClr>
                <a:srgbClr val="E8A116"/>
              </a:buClr>
            </a:pPr>
            <a:r>
              <a:rPr lang="en-IE" sz="3600" b="1" dirty="0">
                <a:solidFill>
                  <a:srgbClr val="454545"/>
                </a:solidFill>
              </a:rPr>
              <a:t>Tuckmans stadier af gruppeudvikling</a:t>
            </a:r>
          </a:p>
        </p:txBody>
      </p:sp>
      <p:sp>
        <p:nvSpPr>
          <p:cNvPr id="12"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7904098" cy="803654"/>
          </a:xfrm>
        </p:spPr>
        <p:txBody>
          <a:bodyPr/>
          <a:lstStyle/>
          <a:p>
            <a:pPr algn="l" rtl="0"/>
            <a:r>
              <a:rPr lang="en-US" b="1" dirty="0">
                <a:solidFill>
                  <a:srgbClr val="E8A116"/>
                </a:solidFill>
              </a:rPr>
              <a:t>4.5 Konfliktløsning</a:t>
            </a:r>
          </a:p>
        </p:txBody>
      </p:sp>
      <p:cxnSp>
        <p:nvCxnSpPr>
          <p:cNvPr id="13" name="Straight Connector 12">
            <a:extLst>
              <a:ext uri="{FF2B5EF4-FFF2-40B4-BE49-F238E27FC236}">
                <a16:creationId xmlns:a16="http://schemas.microsoft.com/office/drawing/2014/main" id="{65F15282-4483-FBD2-F62F-8DF54F41DA36}"/>
              </a:ext>
            </a:extLst>
          </p:cNvPr>
          <p:cNvCxnSpPr>
            <a:cxnSpLocks/>
          </p:cNvCxnSpPr>
          <p:nvPr/>
        </p:nvCxnSpPr>
        <p:spPr>
          <a:xfrm flipH="1">
            <a:off x="392504" y="1409304"/>
            <a:ext cx="4643730" cy="0"/>
          </a:xfrm>
          <a:prstGeom prst="line">
            <a:avLst/>
          </a:prstGeom>
          <a:ln w="34925">
            <a:solidFill>
              <a:srgbClr val="296B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963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31521" y="1579325"/>
            <a:ext cx="11015002" cy="4210890"/>
          </a:xfrm>
        </p:spPr>
        <p:txBody>
          <a:bodyPr numCol="1" spcCol="180000"/>
          <a:lstStyle/>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Stadier af gruppeudvikling:</a:t>
            </a:r>
            <a:r>
              <a:rPr lang="en-IE" sz="2200" dirty="0">
                <a:solidFill>
                  <a:srgbClr val="454545"/>
                </a:solidFill>
              </a:rPr>
              <a:t>En gruppe er oprindeligt en samling af personligheder, som hver har forskellige egenskaber, behov og påvirkninger. Grupper gennemgår ligesom individer udviklingsstadier og oplever ændringer i ledelse, interpersonelle interaktioner, roller, kommunikationsstrukturer og magtstrukturer. Tuckmans model for udvikling af små grupper antager, at grupper går gennem stadierne "dannelse, storming, normering, optræden og udsættelse". Konflikt er en normal del af gruppeudvikling og opstår på grund af uenigheder og forskellige synspunkter. (se næste slide)</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Etabler grundregler for acceptabel adfærd:</a:t>
            </a:r>
            <a:r>
              <a:rPr lang="en-IE" sz="2200" dirty="0">
                <a:solidFill>
                  <a:srgbClr val="454545"/>
                </a:solidFill>
              </a:rPr>
              <a:t>disse kan indstilles af kursisterne på forventet adfærd (f.eks. give alle tid og plads til at tale) og vil hjælpe med at forme gruppen til en sammenhængende gruppe og er et positivt skridt til at forebygge konflikter.</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Administrer forventninger</a:t>
            </a:r>
            <a:r>
              <a:rPr lang="en-IE" sz="2200" dirty="0">
                <a:solidFill>
                  <a:srgbClr val="454545"/>
                </a:solidFill>
              </a:rPr>
              <a:t>: Forvent det uventede. Uventede hændelser opstår, fordi folk ikke kommunikerer deres forventninger klart i første omgang. Angiv læringsmålet for træningssessionerne, så folk ved, hvad de kan forvente. Dette vil undgå forvirring og desillusion.</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7904098" cy="803654"/>
          </a:xfrm>
        </p:spPr>
        <p:txBody>
          <a:bodyPr/>
          <a:lstStyle/>
          <a:p>
            <a:pPr algn="l" rtl="0"/>
            <a:r>
              <a:rPr lang="en-US" b="1" dirty="0">
                <a:solidFill>
                  <a:srgbClr val="E8A116"/>
                </a:solidFill>
              </a:rPr>
              <a:t>4.5 Konfliktløsning</a:t>
            </a: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flipH="1">
            <a:off x="392504" y="1409304"/>
            <a:ext cx="4643730" cy="0"/>
          </a:xfrm>
          <a:prstGeom prst="line">
            <a:avLst/>
          </a:prstGeom>
          <a:ln w="34925">
            <a:solidFill>
              <a:srgbClr val="296B5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F774EDE-428D-6E91-3C56-ABE12E77FA1C}"/>
              </a:ext>
            </a:extLst>
          </p:cNvPr>
          <p:cNvGrpSpPr/>
          <p:nvPr/>
        </p:nvGrpSpPr>
        <p:grpSpPr>
          <a:xfrm>
            <a:off x="5141647" y="496560"/>
            <a:ext cx="954353" cy="958910"/>
            <a:chOff x="461015" y="3669140"/>
            <a:chExt cx="1204012" cy="1209761"/>
          </a:xfrm>
          <a:solidFill>
            <a:srgbClr val="296B5F"/>
          </a:solidFill>
        </p:grpSpPr>
        <p:sp>
          <p:nvSpPr>
            <p:cNvPr id="9" name="Graphic 178">
              <a:extLst>
                <a:ext uri="{FF2B5EF4-FFF2-40B4-BE49-F238E27FC236}">
                  <a16:creationId xmlns:a16="http://schemas.microsoft.com/office/drawing/2014/main" id="{73676C8A-E641-0809-0F20-9663ECE4A7DF}"/>
                </a:ext>
              </a:extLst>
            </p:cNvPr>
            <p:cNvSpPr/>
            <p:nvPr/>
          </p:nvSpPr>
          <p:spPr>
            <a:xfrm>
              <a:off x="1010873" y="3669140"/>
              <a:ext cx="347280" cy="346433"/>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E8A116"/>
            </a:solidFill>
            <a:ln w="9525" cap="flat">
              <a:noFill/>
              <a:prstDash val="solid"/>
              <a:miter/>
            </a:ln>
          </p:spPr>
          <p:txBody>
            <a:bodyPr rtlCol="0" anchor="ctr"/>
            <a:lstStyle/>
            <a:p>
              <a:pPr algn="l" rtl="0"/>
              <a:endParaRPr lang="en-US"/>
            </a:p>
          </p:txBody>
        </p:sp>
        <p:pic>
          <p:nvPicPr>
            <p:cNvPr id="10" name="Graphic 9">
              <a:extLst>
                <a:ext uri="{FF2B5EF4-FFF2-40B4-BE49-F238E27FC236}">
                  <a16:creationId xmlns:a16="http://schemas.microsoft.com/office/drawing/2014/main" id="{107043E5-758E-FC29-6B87-120D62E7453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1015" y="3674890"/>
              <a:ext cx="1204012" cy="1204011"/>
            </a:xfrm>
            <a:prstGeom prst="rect">
              <a:avLst/>
            </a:prstGeom>
          </p:spPr>
        </p:pic>
      </p:grpSp>
    </p:spTree>
    <p:extLst>
      <p:ext uri="{BB962C8B-B14F-4D97-AF65-F5344CB8AC3E}">
        <p14:creationId xmlns:p14="http://schemas.microsoft.com/office/powerpoint/2010/main" val="6642452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31521" y="1579325"/>
            <a:ext cx="11015002" cy="4210890"/>
          </a:xfrm>
        </p:spPr>
        <p:txBody>
          <a:bodyPr numCol="1" spcCol="180000"/>
          <a:lstStyle/>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Meddelelse</a:t>
            </a:r>
            <a:r>
              <a:rPr lang="en-IE" sz="2200" dirty="0">
                <a:solidFill>
                  <a:srgbClr val="454545"/>
                </a:solidFill>
              </a:rPr>
              <a:t>: mange konflikter opstår som følge af kommunikationsnedbrud. De opstår fra forkerte antagelser, misforståelser, misinformation, ingen information og fejlfortolkninger. Det er svært at vide, om din besked er blevet modtaget, men det hjælper at kommunikere gennem flere kanaler på forskellige tidspunkter for at styrke det, du vil sige, f.eks. telefonopkald, ansigt til ansigt, e-mail, memorandum, mødereferater. Sæt farten ned og stop for feedback for at sikre, at folk får den rigtige besked. Afklar kommunikation og få fakta til at rette forkerte antagelser. Søg at lytte, forstå og udvise empati.</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Problemløsning</a:t>
            </a:r>
            <a:r>
              <a:rPr lang="en-IE" sz="2200" dirty="0">
                <a:solidFill>
                  <a:srgbClr val="454545"/>
                </a:solidFill>
              </a:rPr>
              <a:t>: Konflikt løser sig sjældent - faktisk eskalerer konflikt normalt, hvis den ikke håndteres proaktivt og korrekt. For at løse et problem, prøv at se på det fra et andet perspektiv, deres ikke dit.</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7904098" cy="803654"/>
          </a:xfrm>
        </p:spPr>
        <p:txBody>
          <a:bodyPr/>
          <a:lstStyle/>
          <a:p>
            <a:pPr algn="l" rtl="0"/>
            <a:r>
              <a:rPr lang="en-US" b="1" dirty="0">
                <a:solidFill>
                  <a:srgbClr val="E8A116"/>
                </a:solidFill>
              </a:rPr>
              <a:t>4.5 Konfliktløsning</a:t>
            </a: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flipH="1">
            <a:off x="392504" y="1409304"/>
            <a:ext cx="4643730" cy="0"/>
          </a:xfrm>
          <a:prstGeom prst="line">
            <a:avLst/>
          </a:prstGeom>
          <a:ln w="34925">
            <a:solidFill>
              <a:srgbClr val="296B5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F774EDE-428D-6E91-3C56-ABE12E77FA1C}"/>
              </a:ext>
            </a:extLst>
          </p:cNvPr>
          <p:cNvGrpSpPr/>
          <p:nvPr/>
        </p:nvGrpSpPr>
        <p:grpSpPr>
          <a:xfrm>
            <a:off x="5141647" y="496560"/>
            <a:ext cx="954353" cy="958910"/>
            <a:chOff x="461015" y="3669140"/>
            <a:chExt cx="1204012" cy="1209761"/>
          </a:xfrm>
          <a:solidFill>
            <a:srgbClr val="296B5F"/>
          </a:solidFill>
        </p:grpSpPr>
        <p:sp>
          <p:nvSpPr>
            <p:cNvPr id="9" name="Graphic 178">
              <a:extLst>
                <a:ext uri="{FF2B5EF4-FFF2-40B4-BE49-F238E27FC236}">
                  <a16:creationId xmlns:a16="http://schemas.microsoft.com/office/drawing/2014/main" id="{73676C8A-E641-0809-0F20-9663ECE4A7DF}"/>
                </a:ext>
              </a:extLst>
            </p:cNvPr>
            <p:cNvSpPr/>
            <p:nvPr/>
          </p:nvSpPr>
          <p:spPr>
            <a:xfrm>
              <a:off x="1010873" y="3669140"/>
              <a:ext cx="347280" cy="346433"/>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E8A116"/>
            </a:solidFill>
            <a:ln w="9525" cap="flat">
              <a:noFill/>
              <a:prstDash val="solid"/>
              <a:miter/>
            </a:ln>
          </p:spPr>
          <p:txBody>
            <a:bodyPr rtlCol="0" anchor="ctr"/>
            <a:lstStyle/>
            <a:p>
              <a:pPr algn="l" rtl="0"/>
              <a:endParaRPr lang="en-US"/>
            </a:p>
          </p:txBody>
        </p:sp>
        <p:pic>
          <p:nvPicPr>
            <p:cNvPr id="10" name="Graphic 9">
              <a:extLst>
                <a:ext uri="{FF2B5EF4-FFF2-40B4-BE49-F238E27FC236}">
                  <a16:creationId xmlns:a16="http://schemas.microsoft.com/office/drawing/2014/main" id="{107043E5-758E-FC29-6B87-120D62E7453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1015" y="3674890"/>
              <a:ext cx="1204012" cy="1204011"/>
            </a:xfrm>
            <a:prstGeom prst="rect">
              <a:avLst/>
            </a:prstGeom>
          </p:spPr>
        </p:pic>
      </p:grpSp>
    </p:spTree>
    <p:extLst>
      <p:ext uri="{BB962C8B-B14F-4D97-AF65-F5344CB8AC3E}">
        <p14:creationId xmlns:p14="http://schemas.microsoft.com/office/powerpoint/2010/main" val="964360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2602524" y="1678123"/>
            <a:ext cx="9129931" cy="4210890"/>
          </a:xfrm>
        </p:spPr>
        <p:txBody>
          <a:bodyPr numCol="1" spcCol="180000"/>
          <a:lstStyle/>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Vrede</a:t>
            </a:r>
            <a:r>
              <a:rPr lang="en-IE" sz="2200" dirty="0">
                <a:solidFill>
                  <a:srgbClr val="454545"/>
                </a:solidFill>
              </a:rPr>
              <a:t>: en negativ følelse, der ofte kommer til udtryk fra frygt, angst eller skyldfølelse. Folk har ret til at udtrykke vrede. Forbliv rolig! Bliv ikke følelsesladet, defensiv eller reaktiv. Vær i stedet selvsikker og erkend logisk, at de ikke er vrede på dig, snarere er de vrede på en situation. Drille ud af, hvad vreden stammer fra ved at lytte og være empatisk, omskrive og stille spørgsmål, og derefter fokusere på at prøve at løse det. Husk ordsproget "handle i hast, fortryd det senere"! Prøv at give din logiske hjerne tid til at overvinde og få mening i situationen, før du lader din følelsesmæssige hjerne overtage showet.</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Superfølsom</a:t>
            </a:r>
            <a:r>
              <a:rPr lang="en-IE" sz="2200" dirty="0">
                <a:solidFill>
                  <a:srgbClr val="454545"/>
                </a:solidFill>
              </a:rPr>
              <a:t>: nogle mennesker kan være meget overfølsomme og kan bryde ud i tirader eller en sur stilhed. De er typisk mennesker, der mangler selvværd, kan reagere eksplosivt på den mindste kommentar. Observer mønstre i adfærd og håndter med omhu. Prøv at opbygge personens selvværd.</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7904098" cy="803654"/>
          </a:xfrm>
        </p:spPr>
        <p:txBody>
          <a:bodyPr/>
          <a:lstStyle/>
          <a:p>
            <a:pPr algn="l" rtl="0"/>
            <a:r>
              <a:rPr lang="en-US" b="1" dirty="0">
                <a:solidFill>
                  <a:srgbClr val="E8A116"/>
                </a:solidFill>
              </a:rPr>
              <a:t>4.5 Konfliktløsning</a:t>
            </a: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flipH="1">
            <a:off x="392504" y="1409304"/>
            <a:ext cx="4643730" cy="0"/>
          </a:xfrm>
          <a:prstGeom prst="line">
            <a:avLst/>
          </a:prstGeom>
          <a:ln w="34925">
            <a:solidFill>
              <a:srgbClr val="296B5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F774EDE-428D-6E91-3C56-ABE12E77FA1C}"/>
              </a:ext>
            </a:extLst>
          </p:cNvPr>
          <p:cNvGrpSpPr/>
          <p:nvPr/>
        </p:nvGrpSpPr>
        <p:grpSpPr>
          <a:xfrm>
            <a:off x="5141647" y="534572"/>
            <a:ext cx="916521" cy="920897"/>
            <a:chOff x="461015" y="3669140"/>
            <a:chExt cx="1204012" cy="1209761"/>
          </a:xfrm>
          <a:solidFill>
            <a:srgbClr val="296B5F"/>
          </a:solidFill>
        </p:grpSpPr>
        <p:sp>
          <p:nvSpPr>
            <p:cNvPr id="9" name="Graphic 178">
              <a:extLst>
                <a:ext uri="{FF2B5EF4-FFF2-40B4-BE49-F238E27FC236}">
                  <a16:creationId xmlns:a16="http://schemas.microsoft.com/office/drawing/2014/main" id="{73676C8A-E641-0809-0F20-9663ECE4A7DF}"/>
                </a:ext>
              </a:extLst>
            </p:cNvPr>
            <p:cNvSpPr/>
            <p:nvPr/>
          </p:nvSpPr>
          <p:spPr>
            <a:xfrm>
              <a:off x="1010873" y="3669140"/>
              <a:ext cx="347280" cy="346433"/>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E8A116"/>
            </a:solidFill>
            <a:ln w="9525" cap="flat">
              <a:noFill/>
              <a:prstDash val="solid"/>
              <a:miter/>
            </a:ln>
          </p:spPr>
          <p:txBody>
            <a:bodyPr rtlCol="0" anchor="ctr"/>
            <a:lstStyle/>
            <a:p>
              <a:pPr algn="l" rtl="0"/>
              <a:endParaRPr lang="en-US"/>
            </a:p>
          </p:txBody>
        </p:sp>
        <p:pic>
          <p:nvPicPr>
            <p:cNvPr id="10" name="Graphic 9">
              <a:extLst>
                <a:ext uri="{FF2B5EF4-FFF2-40B4-BE49-F238E27FC236}">
                  <a16:creationId xmlns:a16="http://schemas.microsoft.com/office/drawing/2014/main" id="{107043E5-758E-FC29-6B87-120D62E7453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1015" y="3674890"/>
              <a:ext cx="1204012" cy="1204011"/>
            </a:xfrm>
            <a:prstGeom prst="rect">
              <a:avLst/>
            </a:prstGeom>
          </p:spPr>
        </p:pic>
      </p:grpSp>
      <p:sp>
        <p:nvSpPr>
          <p:cNvPr id="3" name="Text Placeholder 4">
            <a:extLst>
              <a:ext uri="{FF2B5EF4-FFF2-40B4-BE49-F238E27FC236}">
                <a16:creationId xmlns:a16="http://schemas.microsoft.com/office/drawing/2014/main" id="{6FD0487B-9B56-4149-E8F4-42244FDD0B3E}"/>
              </a:ext>
            </a:extLst>
          </p:cNvPr>
          <p:cNvSpPr txBox="1">
            <a:spLocks/>
          </p:cNvSpPr>
          <p:nvPr/>
        </p:nvSpPr>
        <p:spPr>
          <a:xfrm>
            <a:off x="717454" y="1678123"/>
            <a:ext cx="1885070" cy="4210890"/>
          </a:xfrm>
          <a:prstGeom prst="rect">
            <a:avLst/>
          </a:prstGeom>
        </p:spPr>
        <p:txBody>
          <a:bodyPr numCol="1" spcCol="180000"/>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ts val="2440"/>
              </a:lnSpc>
              <a:spcBef>
                <a:spcPts val="0"/>
              </a:spcBef>
              <a:buClr>
                <a:srgbClr val="E8A116"/>
              </a:buClr>
            </a:pPr>
            <a:r>
              <a:rPr lang="en-IE" sz="2200" b="1" dirty="0">
                <a:solidFill>
                  <a:srgbClr val="454545"/>
                </a:solidFill>
              </a:rPr>
              <a:t>Håndtering af vanskelig adfærd:</a:t>
            </a:r>
          </a:p>
        </p:txBody>
      </p:sp>
    </p:spTree>
    <p:extLst>
      <p:ext uri="{BB962C8B-B14F-4D97-AF65-F5344CB8AC3E}">
        <p14:creationId xmlns:p14="http://schemas.microsoft.com/office/powerpoint/2010/main" val="40614467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2602524" y="1678123"/>
            <a:ext cx="9129931" cy="4210890"/>
          </a:xfrm>
        </p:spPr>
        <p:txBody>
          <a:bodyPr numCol="1" spcCol="180000"/>
          <a:lstStyle/>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faste holdninger</a:t>
            </a:r>
            <a:r>
              <a:rPr lang="en-IE" sz="2200" dirty="0">
                <a:solidFill>
                  <a:srgbClr val="454545"/>
                </a:solidFill>
              </a:rPr>
              <a:t>: folk gør ofte antagelser og kan skændes om "fakta". Faste holdninger kan ofte ikke være baseret på fakta. At give folk bevisbaserede fakta kan fjerne dårlige følelser mellem mennesker.</a:t>
            </a: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54545"/>
                </a:solidFill>
              </a:rPr>
              <a:t>Ændring af holdninger og løgnere</a:t>
            </a:r>
            <a:r>
              <a:rPr lang="en-IE" sz="2200" dirty="0">
                <a:solidFill>
                  <a:srgbClr val="454545"/>
                </a:solidFill>
              </a:rPr>
              <a:t>: når situationer ændrer sig, kan mennesker også (på godt og ondt). Mennesker kan ændre deres holdninger og handlinger, når de placeres i forskellige situationer. Forvent ikke, at folk altid fortæller sandheden, og hvis der er incitament til at lyve og en god chance for at slippe afsted med det, vil folk lyve.</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7904098" cy="803654"/>
          </a:xfrm>
        </p:spPr>
        <p:txBody>
          <a:bodyPr/>
          <a:lstStyle/>
          <a:p>
            <a:pPr algn="l" rtl="0"/>
            <a:r>
              <a:rPr lang="en-US" b="1" dirty="0">
                <a:solidFill>
                  <a:srgbClr val="E8A116"/>
                </a:solidFill>
              </a:rPr>
              <a:t>4.5 Konfliktløsning</a:t>
            </a: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flipH="1">
            <a:off x="392504" y="1409304"/>
            <a:ext cx="4643730" cy="0"/>
          </a:xfrm>
          <a:prstGeom prst="line">
            <a:avLst/>
          </a:prstGeom>
          <a:ln w="34925">
            <a:solidFill>
              <a:srgbClr val="296B5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F774EDE-428D-6E91-3C56-ABE12E77FA1C}"/>
              </a:ext>
            </a:extLst>
          </p:cNvPr>
          <p:cNvGrpSpPr/>
          <p:nvPr/>
        </p:nvGrpSpPr>
        <p:grpSpPr>
          <a:xfrm>
            <a:off x="5141647" y="534572"/>
            <a:ext cx="916521" cy="920897"/>
            <a:chOff x="461015" y="3669140"/>
            <a:chExt cx="1204012" cy="1209761"/>
          </a:xfrm>
          <a:solidFill>
            <a:srgbClr val="296B5F"/>
          </a:solidFill>
        </p:grpSpPr>
        <p:sp>
          <p:nvSpPr>
            <p:cNvPr id="9" name="Graphic 178">
              <a:extLst>
                <a:ext uri="{FF2B5EF4-FFF2-40B4-BE49-F238E27FC236}">
                  <a16:creationId xmlns:a16="http://schemas.microsoft.com/office/drawing/2014/main" id="{73676C8A-E641-0809-0F20-9663ECE4A7DF}"/>
                </a:ext>
              </a:extLst>
            </p:cNvPr>
            <p:cNvSpPr/>
            <p:nvPr/>
          </p:nvSpPr>
          <p:spPr>
            <a:xfrm>
              <a:off x="1010873" y="3669140"/>
              <a:ext cx="347280" cy="346433"/>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E8A116"/>
            </a:solidFill>
            <a:ln w="9525" cap="flat">
              <a:noFill/>
              <a:prstDash val="solid"/>
              <a:miter/>
            </a:ln>
          </p:spPr>
          <p:txBody>
            <a:bodyPr rtlCol="0" anchor="ctr"/>
            <a:lstStyle/>
            <a:p>
              <a:pPr algn="l" rtl="0"/>
              <a:endParaRPr lang="en-US"/>
            </a:p>
          </p:txBody>
        </p:sp>
        <p:pic>
          <p:nvPicPr>
            <p:cNvPr id="10" name="Graphic 9">
              <a:extLst>
                <a:ext uri="{FF2B5EF4-FFF2-40B4-BE49-F238E27FC236}">
                  <a16:creationId xmlns:a16="http://schemas.microsoft.com/office/drawing/2014/main" id="{107043E5-758E-FC29-6B87-120D62E7453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1015" y="3674890"/>
              <a:ext cx="1204012" cy="1204011"/>
            </a:xfrm>
            <a:prstGeom prst="rect">
              <a:avLst/>
            </a:prstGeom>
          </p:spPr>
        </p:pic>
      </p:grpSp>
      <p:sp>
        <p:nvSpPr>
          <p:cNvPr id="3" name="Text Placeholder 4">
            <a:extLst>
              <a:ext uri="{FF2B5EF4-FFF2-40B4-BE49-F238E27FC236}">
                <a16:creationId xmlns:a16="http://schemas.microsoft.com/office/drawing/2014/main" id="{6FD0487B-9B56-4149-E8F4-42244FDD0B3E}"/>
              </a:ext>
            </a:extLst>
          </p:cNvPr>
          <p:cNvSpPr txBox="1">
            <a:spLocks/>
          </p:cNvSpPr>
          <p:nvPr/>
        </p:nvSpPr>
        <p:spPr>
          <a:xfrm>
            <a:off x="717454" y="1678123"/>
            <a:ext cx="1885070" cy="4210890"/>
          </a:xfrm>
          <a:prstGeom prst="rect">
            <a:avLst/>
          </a:prstGeom>
        </p:spPr>
        <p:txBody>
          <a:bodyPr numCol="1" spcCol="180000"/>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ts val="2440"/>
              </a:lnSpc>
              <a:spcBef>
                <a:spcPts val="0"/>
              </a:spcBef>
              <a:buClr>
                <a:srgbClr val="E8A116"/>
              </a:buClr>
            </a:pPr>
            <a:r>
              <a:rPr lang="en-IE" sz="2200" b="1" dirty="0">
                <a:solidFill>
                  <a:srgbClr val="454545"/>
                </a:solidFill>
              </a:rPr>
              <a:t>Håndtering af vanskelig adfærd:</a:t>
            </a:r>
          </a:p>
        </p:txBody>
      </p:sp>
    </p:spTree>
    <p:extLst>
      <p:ext uri="{BB962C8B-B14F-4D97-AF65-F5344CB8AC3E}">
        <p14:creationId xmlns:p14="http://schemas.microsoft.com/office/powerpoint/2010/main" val="102539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952104" y="761603"/>
            <a:ext cx="7624392" cy="5134019"/>
          </a:xfrm>
        </p:spPr>
        <p:txBody>
          <a:bodyPr/>
          <a:lstStyle/>
          <a:p>
            <a:pPr marL="342900" lvl="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Kend kendetegnene ved</a:t>
            </a:r>
            <a:r>
              <a:rPr lang="en-IE" b="1" dirty="0">
                <a:solidFill>
                  <a:srgbClr val="424242"/>
                </a:solidFill>
              </a:rPr>
              <a:t>Voksne elever</a:t>
            </a:r>
            <a:r>
              <a:rPr lang="en-IE" dirty="0">
                <a:solidFill>
                  <a:srgbClr val="424242"/>
                </a:solidFill>
              </a:rPr>
              <a:t> </a:t>
            </a:r>
          </a:p>
          <a:p>
            <a:pPr marL="342900" lvl="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Erkend behovet for</a:t>
            </a:r>
            <a:r>
              <a:rPr lang="en-IE" b="1" dirty="0">
                <a:solidFill>
                  <a:srgbClr val="424242"/>
                </a:solidFill>
              </a:rPr>
              <a:t>vidensudveksling</a:t>
            </a:r>
            <a:r>
              <a:rPr lang="en-IE" dirty="0">
                <a:solidFill>
                  <a:srgbClr val="424242"/>
                </a:solidFill>
              </a:rPr>
              <a:t>af arv knowhow fra praktikant til undervisere</a:t>
            </a:r>
          </a:p>
          <a:p>
            <a:pPr marL="342900" lvl="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Brug forskelligt</a:t>
            </a:r>
            <a:r>
              <a:rPr lang="en-IE" b="1" dirty="0">
                <a:solidFill>
                  <a:srgbClr val="424242"/>
                </a:solidFill>
              </a:rPr>
              <a:t>læringsstile</a:t>
            </a:r>
            <a:r>
              <a:rPr lang="en-IE" dirty="0">
                <a:solidFill>
                  <a:srgbClr val="424242"/>
                </a:solidFill>
              </a:rPr>
              <a:t>for at lette træningen af ​​målgruppen</a:t>
            </a:r>
          </a:p>
          <a:p>
            <a:pPr marL="342900" lvl="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Vide hvordan</a:t>
            </a:r>
            <a:r>
              <a:rPr lang="en-IE" b="1" dirty="0">
                <a:solidFill>
                  <a:srgbClr val="424242"/>
                </a:solidFill>
              </a:rPr>
              <a:t>ulighed, kønsracialiseret arbejdsdeling, social udstødelse</a:t>
            </a:r>
            <a:r>
              <a:rPr lang="en-IE" dirty="0">
                <a:solidFill>
                  <a:srgbClr val="424242"/>
                </a:solidFill>
              </a:rPr>
              <a:t>og</a:t>
            </a:r>
            <a:r>
              <a:rPr lang="en-IE" b="1" dirty="0">
                <a:solidFill>
                  <a:srgbClr val="424242"/>
                </a:solidFill>
              </a:rPr>
              <a:t>utilgængelighed</a:t>
            </a:r>
            <a:r>
              <a:rPr lang="en-IE" dirty="0">
                <a:solidFill>
                  <a:srgbClr val="424242"/>
                </a:solidFill>
              </a:rPr>
              <a:t>problemer med underprivilegerede migranter og flygtninge, hindrer voksne i læringsmiljøet</a:t>
            </a:r>
          </a:p>
          <a:p>
            <a:pPr marL="342900" lvl="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Forstå</a:t>
            </a:r>
            <a:r>
              <a:rPr lang="en-IE" b="1" dirty="0">
                <a:solidFill>
                  <a:srgbClr val="424242"/>
                </a:solidFill>
              </a:rPr>
              <a:t> </a:t>
            </a:r>
            <a:r>
              <a:rPr lang="en-IE" dirty="0">
                <a:solidFill>
                  <a:srgbClr val="424242"/>
                </a:solidFill>
              </a:rPr>
              <a:t>der kan være kulturelle og religiøse</a:t>
            </a:r>
            <a:r>
              <a:rPr lang="en-IE" b="1" dirty="0">
                <a:solidFill>
                  <a:srgbClr val="424242"/>
                </a:solidFill>
              </a:rPr>
              <a:t>mangfoldighed</a:t>
            </a:r>
            <a:r>
              <a:rPr lang="en-IE" dirty="0">
                <a:solidFill>
                  <a:srgbClr val="424242"/>
                </a:solidFill>
              </a:rPr>
              <a:t>i typisk målgruppe</a:t>
            </a:r>
          </a:p>
          <a:p>
            <a:pPr marL="342900" lvl="0" indent="-342900" algn="l" rtl="0">
              <a:lnSpc>
                <a:spcPct val="100000"/>
              </a:lnSpc>
              <a:spcBef>
                <a:spcPts val="0"/>
              </a:spcBef>
              <a:buClr>
                <a:srgbClr val="E8A116"/>
              </a:buClr>
              <a:buFont typeface="Arial" panose="020B0604020202020204" pitchFamily="34" charset="0"/>
              <a:buChar char="•"/>
            </a:pPr>
            <a:r>
              <a:rPr lang="en-IE" b="1" dirty="0">
                <a:solidFill>
                  <a:srgbClr val="424242"/>
                </a:solidFill>
              </a:rPr>
              <a:t>Kommunikere</a:t>
            </a:r>
            <a:r>
              <a:rPr lang="en-IE" dirty="0">
                <a:solidFill>
                  <a:srgbClr val="424242"/>
                </a:solidFill>
              </a:rPr>
              <a:t>effektivt med multinational/interkulturel målgruppe i et undervisningsmiljø</a:t>
            </a:r>
          </a:p>
          <a:p>
            <a:pPr marL="0" indent="0" algn="l" rtl="0">
              <a:lnSpc>
                <a:spcPct val="100000"/>
              </a:lnSpc>
              <a:spcBef>
                <a:spcPts val="0"/>
              </a:spcBef>
              <a:buClr>
                <a:srgbClr val="E8A116"/>
              </a:buClr>
            </a:pPr>
            <a:endParaRPr lang="en-IE" sz="1100" dirty="0">
              <a:solidFill>
                <a:srgbClr val="42424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3158477" cy="803654"/>
          </a:xfrm>
        </p:spPr>
        <p:txBody>
          <a:bodyPr/>
          <a:lstStyle/>
          <a:p>
            <a:pPr algn="l" rtl="0"/>
            <a:r>
              <a:rPr lang="en-US" b="1" dirty="0">
                <a:solidFill>
                  <a:srgbClr val="E8A116"/>
                </a:solidFill>
              </a:rPr>
              <a:t>1.2 Læringsresultater</a:t>
            </a:r>
          </a:p>
        </p:txBody>
      </p:sp>
      <p:sp>
        <p:nvSpPr>
          <p:cNvPr id="2" name="Text Placeholder 4">
            <a:extLst>
              <a:ext uri="{FF2B5EF4-FFF2-40B4-BE49-F238E27FC236}">
                <a16:creationId xmlns:a16="http://schemas.microsoft.com/office/drawing/2014/main" id="{6266AA1A-47B8-B156-7FA3-7D73B249F0E5}"/>
              </a:ext>
            </a:extLst>
          </p:cNvPr>
          <p:cNvSpPr txBox="1">
            <a:spLocks/>
          </p:cNvSpPr>
          <p:nvPr/>
        </p:nvSpPr>
        <p:spPr>
          <a:xfrm>
            <a:off x="797297" y="2470477"/>
            <a:ext cx="2531545" cy="19455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gn="l" rtl="0"/>
            <a:r>
              <a:rPr lang="en-IE" sz="2600" i="1" dirty="0">
                <a:solidFill>
                  <a:srgbClr val="424242"/>
                </a:solidFill>
              </a:rPr>
              <a:t>Efter afslutningen af ​​dette kursus skal underviseren være i stand til at:</a:t>
            </a:r>
          </a:p>
          <a:p>
            <a:pPr marL="15875" indent="-15875" algn="l" rtl="0"/>
            <a:endParaRPr lang="en-IE" sz="2600" dirty="0">
              <a:solidFill>
                <a:srgbClr val="424242"/>
              </a:solidFill>
            </a:endParaRPr>
          </a:p>
        </p:txBody>
      </p:sp>
      <p:cxnSp>
        <p:nvCxnSpPr>
          <p:cNvPr id="3" name="Straight Connector 2">
            <a:extLst>
              <a:ext uri="{FF2B5EF4-FFF2-40B4-BE49-F238E27FC236}">
                <a16:creationId xmlns:a16="http://schemas.microsoft.com/office/drawing/2014/main" id="{72A3F91D-4AA1-E156-AD07-E47BDA88F647}"/>
              </a:ext>
            </a:extLst>
          </p:cNvPr>
          <p:cNvCxnSpPr>
            <a:cxnSpLocks/>
          </p:cNvCxnSpPr>
          <p:nvPr/>
        </p:nvCxnSpPr>
        <p:spPr>
          <a:xfrm>
            <a:off x="3364864" y="329127"/>
            <a:ext cx="0" cy="4482267"/>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A3B9697-893C-1713-0427-24BE27AB24B4}"/>
              </a:ext>
            </a:extLst>
          </p:cNvPr>
          <p:cNvGrpSpPr/>
          <p:nvPr/>
        </p:nvGrpSpPr>
        <p:grpSpPr>
          <a:xfrm>
            <a:off x="2984626" y="4895756"/>
            <a:ext cx="789352" cy="789216"/>
            <a:chOff x="3258209" y="1217582"/>
            <a:chExt cx="4712093" cy="4711281"/>
          </a:xfrm>
          <a:solidFill>
            <a:srgbClr val="296B5F"/>
          </a:solidFill>
        </p:grpSpPr>
        <p:sp>
          <p:nvSpPr>
            <p:cNvPr id="7" name="Freeform 31">
              <a:extLst>
                <a:ext uri="{FF2B5EF4-FFF2-40B4-BE49-F238E27FC236}">
                  <a16:creationId xmlns:a16="http://schemas.microsoft.com/office/drawing/2014/main" id="{2BC0960B-BAAF-3382-9963-6EE82F55A859}"/>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w="9514" cap="flat">
              <a:noFill/>
              <a:prstDash val="solid"/>
              <a:miter/>
            </a:ln>
          </p:spPr>
          <p:txBody>
            <a:bodyPr rtlCol="0" anchor="ctr"/>
            <a:lstStyle/>
            <a:p>
              <a:pPr algn="l" rtl="0"/>
              <a:endParaRPr lang="en-US"/>
            </a:p>
          </p:txBody>
        </p:sp>
        <p:sp>
          <p:nvSpPr>
            <p:cNvPr id="8" name="Freeform 32">
              <a:extLst>
                <a:ext uri="{FF2B5EF4-FFF2-40B4-BE49-F238E27FC236}">
                  <a16:creationId xmlns:a16="http://schemas.microsoft.com/office/drawing/2014/main" id="{A16BA56E-A00D-4697-0907-92458CBF0148}"/>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w="9514" cap="flat">
              <a:noFill/>
              <a:prstDash val="solid"/>
              <a:miter/>
            </a:ln>
          </p:spPr>
          <p:txBody>
            <a:bodyPr rtlCol="0" anchor="ctr"/>
            <a:lstStyle/>
            <a:p>
              <a:pPr algn="l" rtl="0"/>
              <a:endParaRPr lang="en-US" dirty="0"/>
            </a:p>
          </p:txBody>
        </p:sp>
        <p:grpSp>
          <p:nvGrpSpPr>
            <p:cNvPr id="9" name="Group 8">
              <a:extLst>
                <a:ext uri="{FF2B5EF4-FFF2-40B4-BE49-F238E27FC236}">
                  <a16:creationId xmlns:a16="http://schemas.microsoft.com/office/drawing/2014/main" id="{A8096BC7-10C3-3BA3-7F15-F724EDA52321}"/>
                </a:ext>
              </a:extLst>
            </p:cNvPr>
            <p:cNvGrpSpPr/>
            <p:nvPr/>
          </p:nvGrpSpPr>
          <p:grpSpPr>
            <a:xfrm>
              <a:off x="3258209" y="1217582"/>
              <a:ext cx="4712093" cy="4711281"/>
              <a:chOff x="3258209" y="1217582"/>
              <a:chExt cx="4712093" cy="4711281"/>
            </a:xfrm>
            <a:grpFill/>
          </p:grpSpPr>
          <p:sp>
            <p:nvSpPr>
              <p:cNvPr id="10" name="Freeform 16">
                <a:extLst>
                  <a:ext uri="{FF2B5EF4-FFF2-40B4-BE49-F238E27FC236}">
                    <a16:creationId xmlns:a16="http://schemas.microsoft.com/office/drawing/2014/main" id="{7650332D-C0F2-3D13-B2DF-3C1169E92971}"/>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pPr algn="l" rtl="0"/>
                <a:endParaRPr lang="en-US"/>
              </a:p>
            </p:txBody>
          </p:sp>
          <p:sp>
            <p:nvSpPr>
              <p:cNvPr id="11" name="Freeform 18">
                <a:extLst>
                  <a:ext uri="{FF2B5EF4-FFF2-40B4-BE49-F238E27FC236}">
                    <a16:creationId xmlns:a16="http://schemas.microsoft.com/office/drawing/2014/main" id="{289DCB9C-BD9B-9028-3BAF-8A52485BF40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pPr algn="l" rtl="0"/>
                <a:endParaRPr lang="en-US"/>
              </a:p>
            </p:txBody>
          </p:sp>
          <p:sp>
            <p:nvSpPr>
              <p:cNvPr id="12" name="Freeform 19">
                <a:extLst>
                  <a:ext uri="{FF2B5EF4-FFF2-40B4-BE49-F238E27FC236}">
                    <a16:creationId xmlns:a16="http://schemas.microsoft.com/office/drawing/2014/main" id="{4CD175CB-407B-475C-240E-2CA9C5E54880}"/>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pPr algn="l" rtl="0"/>
                <a:endParaRPr lang="en-US"/>
              </a:p>
            </p:txBody>
          </p:sp>
          <p:sp>
            <p:nvSpPr>
              <p:cNvPr id="13" name="Freeform 20">
                <a:extLst>
                  <a:ext uri="{FF2B5EF4-FFF2-40B4-BE49-F238E27FC236}">
                    <a16:creationId xmlns:a16="http://schemas.microsoft.com/office/drawing/2014/main" id="{D81CD108-5AB1-0814-EA21-F2C1344C57E7}"/>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pPr algn="l" rtl="0"/>
                <a:endParaRPr lang="en-US"/>
              </a:p>
            </p:txBody>
          </p:sp>
          <p:sp>
            <p:nvSpPr>
              <p:cNvPr id="14" name="Freeform 21">
                <a:extLst>
                  <a:ext uri="{FF2B5EF4-FFF2-40B4-BE49-F238E27FC236}">
                    <a16:creationId xmlns:a16="http://schemas.microsoft.com/office/drawing/2014/main" id="{2194DCCB-96AD-5573-A91F-9DC1C58DF64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pPr algn="l" rtl="0"/>
                <a:endParaRPr lang="en-US"/>
              </a:p>
            </p:txBody>
          </p:sp>
          <p:sp>
            <p:nvSpPr>
              <p:cNvPr id="15" name="Freeform 22">
                <a:extLst>
                  <a:ext uri="{FF2B5EF4-FFF2-40B4-BE49-F238E27FC236}">
                    <a16:creationId xmlns:a16="http://schemas.microsoft.com/office/drawing/2014/main" id="{1CA4865D-3B2D-E496-BD0A-2DB8C4F3B6DB}"/>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pPr algn="l" rtl="0"/>
                <a:endParaRPr lang="en-US"/>
              </a:p>
            </p:txBody>
          </p:sp>
          <p:sp>
            <p:nvSpPr>
              <p:cNvPr id="16" name="Freeform 23">
                <a:extLst>
                  <a:ext uri="{FF2B5EF4-FFF2-40B4-BE49-F238E27FC236}">
                    <a16:creationId xmlns:a16="http://schemas.microsoft.com/office/drawing/2014/main" id="{ED279027-16B5-86AF-A873-CAD68858E8C6}"/>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pPr algn="l" rtl="0"/>
                <a:endParaRPr lang="en-US"/>
              </a:p>
            </p:txBody>
          </p:sp>
          <p:sp>
            <p:nvSpPr>
              <p:cNvPr id="17" name="Freeform 24">
                <a:extLst>
                  <a:ext uri="{FF2B5EF4-FFF2-40B4-BE49-F238E27FC236}">
                    <a16:creationId xmlns:a16="http://schemas.microsoft.com/office/drawing/2014/main" id="{B896F235-B8D3-C192-B23B-548E36EF7EC7}"/>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pPr algn="l" rtl="0"/>
                <a:endParaRPr lang="en-US"/>
              </a:p>
            </p:txBody>
          </p:sp>
          <p:sp>
            <p:nvSpPr>
              <p:cNvPr id="18" name="Freeform 25">
                <a:extLst>
                  <a:ext uri="{FF2B5EF4-FFF2-40B4-BE49-F238E27FC236}">
                    <a16:creationId xmlns:a16="http://schemas.microsoft.com/office/drawing/2014/main" id="{0069C247-52E8-FDAE-469E-BB4268C311E3}"/>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pPr algn="l" rtl="0"/>
                <a:endParaRPr lang="en-US"/>
              </a:p>
            </p:txBody>
          </p:sp>
          <p:sp>
            <p:nvSpPr>
              <p:cNvPr id="19" name="Freeform 26">
                <a:extLst>
                  <a:ext uri="{FF2B5EF4-FFF2-40B4-BE49-F238E27FC236}">
                    <a16:creationId xmlns:a16="http://schemas.microsoft.com/office/drawing/2014/main" id="{919425F7-AB84-DED3-26A6-A71A0E6FD0B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pPr algn="l" rtl="0"/>
                <a:endParaRPr lang="en-US"/>
              </a:p>
            </p:txBody>
          </p:sp>
          <p:sp>
            <p:nvSpPr>
              <p:cNvPr id="20" name="Freeform 27">
                <a:extLst>
                  <a:ext uri="{FF2B5EF4-FFF2-40B4-BE49-F238E27FC236}">
                    <a16:creationId xmlns:a16="http://schemas.microsoft.com/office/drawing/2014/main" id="{2A3484C4-E489-107A-AB41-B984E981055C}"/>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pPr algn="l" rtl="0"/>
                <a:endParaRPr lang="en-US"/>
              </a:p>
            </p:txBody>
          </p:sp>
          <p:sp>
            <p:nvSpPr>
              <p:cNvPr id="21" name="Freeform 28">
                <a:extLst>
                  <a:ext uri="{FF2B5EF4-FFF2-40B4-BE49-F238E27FC236}">
                    <a16:creationId xmlns:a16="http://schemas.microsoft.com/office/drawing/2014/main" id="{BAA5F073-AE53-5D74-3BB2-3639AA4D2DA9}"/>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pPr algn="l" rtl="0"/>
                <a:endParaRPr lang="en-US"/>
              </a:p>
            </p:txBody>
          </p:sp>
          <p:sp>
            <p:nvSpPr>
              <p:cNvPr id="22" name="Freeform 29">
                <a:extLst>
                  <a:ext uri="{FF2B5EF4-FFF2-40B4-BE49-F238E27FC236}">
                    <a16:creationId xmlns:a16="http://schemas.microsoft.com/office/drawing/2014/main" id="{D4750043-F203-F5BD-5D56-D7E428E2114F}"/>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pPr algn="l" rtl="0"/>
                <a:endParaRPr lang="en-US"/>
              </a:p>
            </p:txBody>
          </p:sp>
          <p:sp>
            <p:nvSpPr>
              <p:cNvPr id="23" name="Freeform 30">
                <a:extLst>
                  <a:ext uri="{FF2B5EF4-FFF2-40B4-BE49-F238E27FC236}">
                    <a16:creationId xmlns:a16="http://schemas.microsoft.com/office/drawing/2014/main" id="{318376C7-1015-1047-7DFB-A2D9AC734D44}"/>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9335636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255713" indent="-1255713" algn="l" rtl="0"/>
            <a:r>
              <a:rPr lang="en-IE" sz="1800" b="1" dirty="0"/>
              <a:t>Hjemmesider</a:t>
            </a:r>
            <a:r>
              <a:rPr lang="en-IE" sz="1800" dirty="0"/>
              <a:t>: Tuckman fase i gruppeudvikling</a:t>
            </a:r>
            <a:r>
              <a:rPr lang="en-IE" sz="1800" dirty="0">
                <a:solidFill>
                  <a:srgbClr val="87AF3F"/>
                </a:solidFill>
                <a:hlinkClick r:id="rId2">
                  <a:extLst>
                    <a:ext uri="{A12FA001-AC4F-418D-AE19-62706E023703}">
                      <ahyp:hlinkClr xmlns:ahyp="http://schemas.microsoft.com/office/drawing/2018/hyperlinkcolor" val="tx"/>
                    </a:ext>
                  </a:extLst>
                </a:hlinkClick>
              </a:rPr>
              <a:t>https://www.wcupa.edu/coral/tuckmanStagesGroupDelvelopment.aspx</a:t>
            </a:r>
            <a:r>
              <a:rPr lang="en-IE" sz="1800" dirty="0">
                <a:solidFill>
                  <a:srgbClr val="87AF3F"/>
                </a:solidFill>
              </a:rPr>
              <a:t> </a:t>
            </a:r>
          </a:p>
          <a:p>
            <a:pPr marL="1255713" indent="-1255713" algn="l" rtl="0"/>
            <a:r>
              <a:rPr lang="en-IE" sz="1800" dirty="0">
                <a:solidFill>
                  <a:srgbClr val="87AF3F"/>
                </a:solidFill>
              </a:rPr>
              <a:t> </a:t>
            </a:r>
            <a:r>
              <a:rPr lang="en-IE" sz="1800" dirty="0"/>
              <a:t>Håndtering af konflikter på arbejdspladsen</a:t>
            </a:r>
            <a:r>
              <a:rPr lang="en-IE" sz="1800" dirty="0">
                <a:solidFill>
                  <a:srgbClr val="87AF3F"/>
                </a:solidFill>
                <a:hlinkClick r:id="rId3">
                  <a:extLst>
                    <a:ext uri="{A12FA001-AC4F-418D-AE19-62706E023703}">
                      <ahyp:hlinkClr xmlns:ahyp="http://schemas.microsoft.com/office/drawing/2018/hyperlinkcolor" val="tx"/>
                    </a:ext>
                  </a:extLst>
                </a:hlinkClick>
              </a:rPr>
              <a:t>https://www.shrm.org/resourcesandtools/tools-and-samples/toolkits/pages/managingworkplaceconflict.aspx</a:t>
            </a:r>
            <a:endParaRPr lang="en-IE" sz="1800" dirty="0">
              <a:solidFill>
                <a:srgbClr val="87AF3F"/>
              </a:solidFill>
            </a:endParaRPr>
          </a:p>
          <a:p>
            <a:pPr marL="1255713" indent="-1255713" algn="l" rtl="0"/>
            <a:r>
              <a:rPr lang="en-IE" sz="1800" b="1" dirty="0"/>
              <a:t>Youtube</a:t>
            </a:r>
            <a:r>
              <a:rPr lang="en-IE" sz="1800" dirty="0"/>
              <a:t>: Konflikten på arbejdspladsen, hvad der bør gøres og ikke må</a:t>
            </a:r>
            <a:r>
              <a:rPr lang="en-IE" sz="1800" dirty="0">
                <a:solidFill>
                  <a:srgbClr val="87AF3F"/>
                </a:solidFill>
                <a:hlinkClick r:id="rId4">
                  <a:extLst>
                    <a:ext uri="{A12FA001-AC4F-418D-AE19-62706E023703}">
                      <ahyp:hlinkClr xmlns:ahyp="http://schemas.microsoft.com/office/drawing/2018/hyperlinkcolor" val="tx"/>
                    </a:ext>
                  </a:extLst>
                </a:hlinkClick>
              </a:rPr>
              <a:t>https://www.youtube.com/watch?v=AnIk41p9QnA</a:t>
            </a:r>
            <a:endParaRPr lang="en-IE" sz="1800" dirty="0">
              <a:solidFill>
                <a:srgbClr val="87AF3F"/>
              </a:solidFill>
            </a:endParaRPr>
          </a:p>
          <a:p>
            <a:pPr marL="1255713" indent="-1255713" algn="l" rtl="0"/>
            <a:r>
              <a:rPr lang="en-IE" sz="1800" b="1" dirty="0"/>
              <a:t>Offentliggørelse</a:t>
            </a:r>
            <a:r>
              <a:rPr lang="en-IE" sz="1800" dirty="0"/>
              <a:t>: Tuckman, BW og Jensen, MAC, 2010. Stadier af udvikling af små grupper Revisited1. Gruppefacilitering, (10), s.43.</a:t>
            </a:r>
          </a:p>
          <a:p>
            <a:pPr marL="1255713" indent="-1255713" algn="l" rtl="0"/>
            <a:r>
              <a:rPr lang="en-IE" sz="1800" dirty="0"/>
              <a:t>Scott, GG 2003. En overlevelsesvejledning til at arbejde med mennesker: Håndtering af klynker, rygstikkere, know-It-</a:t>
            </a:r>
            <a:r>
              <a:rPr lang="en-IE" sz="1800" dirty="0" err="1"/>
              <a:t>Alt</a:t>
            </a:r>
            <a:r>
              <a:rPr lang="en-IE" sz="1800" dirty="0"/>
              <a:t>og andre vanskelige mennesker. AMACOM, Saranac-søen. Tilgængelig fra: ProQuest</a:t>
            </a:r>
            <a:r>
              <a:rPr lang="en-IE" sz="1800" dirty="0" err="1"/>
              <a:t>E-bog</a:t>
            </a:r>
            <a:r>
              <a:rPr lang="en-IE" sz="1800" dirty="0"/>
              <a:t>Central.</a:t>
            </a:r>
          </a:p>
          <a:p>
            <a:pPr marL="1255713" indent="-1255713" algn="l" rtl="0"/>
            <a:r>
              <a:rPr lang="en-IE" sz="1800" dirty="0"/>
              <a:t>Haynes, NM 2011, Group Dynamics: Basics and Pragmatics for Practitioners, University Press of America, Incorporated, Lanham, MD. Tilgængelig fra: ProQuest</a:t>
            </a:r>
            <a:r>
              <a:rPr lang="en-IE" sz="1800" dirty="0" err="1"/>
              <a:t>E-bog</a:t>
            </a:r>
            <a:r>
              <a:rPr lang="en-IE" sz="1800" dirty="0"/>
              <a:t>Central. [24. oktober 2023].</a:t>
            </a:r>
          </a:p>
          <a:p>
            <a:pPr marL="1255713" indent="-1255713" algn="l" rtl="0"/>
            <a:r>
              <a:rPr lang="en-IE" sz="1800" b="1" dirty="0"/>
              <a:t> </a:t>
            </a:r>
            <a:endParaRPr lang="en-IE" sz="1800" dirty="0"/>
          </a:p>
          <a:p>
            <a:pPr marL="1255713" indent="-1255713" algn="l" rtl="0">
              <a:lnSpc>
                <a:spcPct val="100000"/>
              </a:lnSpc>
              <a:spcBef>
                <a:spcPts val="400"/>
              </a:spcBef>
              <a:buClr>
                <a:srgbClr val="E8A116"/>
              </a:buClr>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249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3862553" y="487477"/>
            <a:ext cx="7724844" cy="3428836"/>
          </a:xfrm>
        </p:spPr>
        <p:txBody>
          <a:bodyPr/>
          <a:lstStyle/>
          <a:p>
            <a:pPr marL="342900" indent="-342900" algn="l" rtl="0">
              <a:lnSpc>
                <a:spcPts val="2440"/>
              </a:lnSpc>
              <a:spcBef>
                <a:spcPts val="0"/>
              </a:spcBef>
              <a:buClr>
                <a:srgbClr val="E8A116"/>
              </a:buClr>
              <a:buFont typeface="Arial" panose="020B0604020202020204" pitchFamily="34" charset="0"/>
              <a:buChar char="•"/>
            </a:pPr>
            <a:r>
              <a:rPr lang="en-IE" sz="2200" dirty="0">
                <a:solidFill>
                  <a:srgbClr val="424242"/>
                </a:solidFill>
              </a:rPr>
              <a:t>'</a:t>
            </a:r>
            <a:r>
              <a:rPr lang="en-IE" sz="2200" b="1" dirty="0">
                <a:solidFill>
                  <a:srgbClr val="424242"/>
                </a:solidFill>
              </a:rPr>
              <a:t>Mikro-legitimation</a:t>
            </a:r>
            <a:r>
              <a:rPr lang="en-IE" sz="2200" dirty="0">
                <a:solidFill>
                  <a:srgbClr val="424242"/>
                </a:solidFill>
              </a:rPr>
              <a:t>' betyder registreringen af ​​de læringsresultater, som en elev har opnået efter en lille mængde læring. Mikro-legitimationsoplysninger kan hjælpe med at certificere resultaterne af små, skræddersyede læringserfaringer såsom NATURE PR3 modul 1 eller 2. Det er en registrering af fokuseret læringspræstation, der bekræfter, hvad eleven ved, forstår eller kan.</a:t>
            </a:r>
            <a:endParaRPr lang="en-IE" sz="2200" b="1" dirty="0">
              <a:solidFill>
                <a:srgbClr val="424242"/>
              </a:solidFill>
            </a:endParaRPr>
          </a:p>
          <a:p>
            <a:pPr marL="342900" indent="-342900" algn="l" rtl="0">
              <a:lnSpc>
                <a:spcPts val="2440"/>
              </a:lnSpc>
              <a:spcBef>
                <a:spcPts val="0"/>
              </a:spcBef>
              <a:buClr>
                <a:srgbClr val="E8A116"/>
              </a:buClr>
              <a:buFont typeface="Arial" panose="020B0604020202020204" pitchFamily="34" charset="0"/>
              <a:buChar char="•"/>
            </a:pPr>
            <a:r>
              <a:rPr lang="en-IE" sz="2200" b="1" dirty="0">
                <a:solidFill>
                  <a:srgbClr val="424242"/>
                </a:solidFill>
              </a:rPr>
              <a:t>En europæisk tilgang til mikrolegitimationsoplysninger:</a:t>
            </a:r>
            <a:r>
              <a:rPr lang="en-IE" sz="2200" dirty="0">
                <a:solidFill>
                  <a:srgbClr val="424242"/>
                </a:solidFill>
              </a:rPr>
              <a:t>Veldesignede mikrolegitimationsoplysninger kan bruges som en del af målrettede foranstaltninger til at støtte inklusion og adgang til uddannelse og træning for en bredere vifte af lærende. Denne bredere vifte af lærende omfatter dårligt stillede og sårbare grupper (såsom mennesker med handicap, ældre, lavt kvalificerede/faglærte, minoriteter, mennesker med indvandrerbaggrund, flygtninge og mennesker med færre muligheder på grund af deres geografiske placering og/eller deres socioøkonomisk dårligt stillet situation).</a:t>
            </a:r>
          </a:p>
          <a:p>
            <a:pPr marL="342900" indent="-342900" algn="l" rtl="0">
              <a:lnSpc>
                <a:spcPts val="2440"/>
              </a:lnSpc>
              <a:spcBef>
                <a:spcPts val="0"/>
              </a:spcBef>
              <a:buClr>
                <a:srgbClr val="E8A116"/>
              </a:buClr>
              <a:buFont typeface="Arial" panose="020B0604020202020204" pitchFamily="34" charset="0"/>
              <a:buChar char="•"/>
            </a:pPr>
            <a:r>
              <a:rPr lang="en-IE" sz="2200" dirty="0">
                <a:solidFill>
                  <a:srgbClr val="424242"/>
                </a:solidFill>
              </a:rPr>
              <a:t>Når eleven har modtaget deres træning, kan bevis for deres gennemførelse/deltagelse/engagement komme i forskellige formater som f.eks.</a:t>
            </a:r>
            <a:r>
              <a:rPr lang="en-IE" sz="2200" b="1" dirty="0">
                <a:solidFill>
                  <a:srgbClr val="424242"/>
                </a:solidFill>
              </a:rPr>
              <a:t>digitalt badge</a:t>
            </a:r>
            <a:r>
              <a:rPr lang="en-IE" sz="2200" dirty="0">
                <a:solidFill>
                  <a:srgbClr val="424242"/>
                </a:solidFill>
              </a:rPr>
              <a:t>(også kendt som "åben badge" eller "digital åben badge") eller papir</a:t>
            </a:r>
            <a:r>
              <a:rPr lang="en-IE" sz="2200" b="1" dirty="0">
                <a:solidFill>
                  <a:srgbClr val="424242"/>
                </a:solidFill>
              </a:rPr>
              <a:t>certifikat</a:t>
            </a:r>
            <a:r>
              <a:rPr lang="en-IE" sz="2200" dirty="0">
                <a:solidFill>
                  <a:srgbClr val="424242"/>
                </a:solidFill>
              </a:rPr>
              <a:t>.</a:t>
            </a:r>
          </a:p>
        </p:txBody>
      </p:sp>
      <p:sp>
        <p:nvSpPr>
          <p:cNvPr id="5" name="Freeform 4">
            <a:extLst>
              <a:ext uri="{FF2B5EF4-FFF2-40B4-BE49-F238E27FC236}">
                <a16:creationId xmlns:a16="http://schemas.microsoft.com/office/drawing/2014/main" id="{C9A1CD39-A90F-7372-BD2D-3051707357E7}"/>
              </a:ext>
            </a:extLst>
          </p:cNvPr>
          <p:cNvSpPr/>
          <p:nvPr/>
        </p:nvSpPr>
        <p:spPr>
          <a:xfrm>
            <a:off x="1" y="4535"/>
            <a:ext cx="3671426" cy="6853465"/>
          </a:xfrm>
          <a:custGeom>
            <a:avLst/>
            <a:gdLst>
              <a:gd name="connsiteX0" fmla="*/ 0 w 3931877"/>
              <a:gd name="connsiteY0" fmla="*/ 0 h 6853465"/>
              <a:gd name="connsiteX1" fmla="*/ 640297 w 3931877"/>
              <a:gd name="connsiteY1" fmla="*/ 0 h 6853465"/>
              <a:gd name="connsiteX2" fmla="*/ 891329 w 3931877"/>
              <a:gd name="connsiteY2" fmla="*/ 0 h 6853465"/>
              <a:gd name="connsiteX3" fmla="*/ 2449262 w 3931877"/>
              <a:gd name="connsiteY3" fmla="*/ 0 h 6853465"/>
              <a:gd name="connsiteX4" fmla="*/ 2449263 w 3931877"/>
              <a:gd name="connsiteY4" fmla="*/ 0 h 6853465"/>
              <a:gd name="connsiteX5" fmla="*/ 2700295 w 3931877"/>
              <a:gd name="connsiteY5" fmla="*/ 0 h 6853465"/>
              <a:gd name="connsiteX6" fmla="*/ 3300080 w 3931877"/>
              <a:gd name="connsiteY6" fmla="*/ 0 h 6853465"/>
              <a:gd name="connsiteX7" fmla="*/ 3551113 w 3931877"/>
              <a:gd name="connsiteY7" fmla="*/ 0 h 6853465"/>
              <a:gd name="connsiteX8" fmla="*/ 3931877 w 3931877"/>
              <a:gd name="connsiteY8" fmla="*/ 487509 h 6853465"/>
              <a:gd name="connsiteX9" fmla="*/ 3931877 w 3931877"/>
              <a:gd name="connsiteY9" fmla="*/ 1167324 h 6853465"/>
              <a:gd name="connsiteX10" fmla="*/ 3931877 w 3931877"/>
              <a:gd name="connsiteY10" fmla="*/ 2517941 h 6853465"/>
              <a:gd name="connsiteX11" fmla="*/ 3931877 w 3931877"/>
              <a:gd name="connsiteY11" fmla="*/ 6853465 h 6853465"/>
              <a:gd name="connsiteX12" fmla="*/ 0 w 3931877"/>
              <a:gd name="connsiteY12" fmla="*/ 6853465 h 6853465"/>
              <a:gd name="connsiteX13" fmla="*/ 0 w 3931877"/>
              <a:gd name="connsiteY13" fmla="*/ 2517941 h 6853465"/>
              <a:gd name="connsiteX14" fmla="*/ 0 w 3931877"/>
              <a:gd name="connsiteY14" fmla="*/ 1167324 h 68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877" h="6853465">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cxnSp>
        <p:nvCxnSpPr>
          <p:cNvPr id="6" name="Straight Connector 5">
            <a:extLst>
              <a:ext uri="{FF2B5EF4-FFF2-40B4-BE49-F238E27FC236}">
                <a16:creationId xmlns:a16="http://schemas.microsoft.com/office/drawing/2014/main" id="{7E3B6166-503D-B8B8-BA5F-E9FC96B1FC5B}"/>
              </a:ext>
            </a:extLst>
          </p:cNvPr>
          <p:cNvCxnSpPr>
            <a:cxnSpLocks/>
          </p:cNvCxnSpPr>
          <p:nvPr/>
        </p:nvCxnSpPr>
        <p:spPr>
          <a:xfrm flipH="1">
            <a:off x="0" y="1844821"/>
            <a:ext cx="3420000"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
        <p:nvSpPr>
          <p:cNvPr id="24" name="Text Placeholder 16">
            <a:extLst>
              <a:ext uri="{FF2B5EF4-FFF2-40B4-BE49-F238E27FC236}">
                <a16:creationId xmlns:a16="http://schemas.microsoft.com/office/drawing/2014/main" id="{FADAD272-2A62-74B0-E65A-1E3C3432A0EF}"/>
              </a:ext>
            </a:extLst>
          </p:cNvPr>
          <p:cNvSpPr>
            <a:spLocks noGrp="1"/>
          </p:cNvSpPr>
          <p:nvPr>
            <p:ph type="body" sz="quarter" idx="16"/>
          </p:nvPr>
        </p:nvSpPr>
        <p:spPr>
          <a:xfrm>
            <a:off x="384132" y="614086"/>
            <a:ext cx="2806162" cy="1421237"/>
          </a:xfrm>
        </p:spPr>
        <p:txBody>
          <a:bodyPr/>
          <a:lstStyle/>
          <a:p>
            <a:pPr algn="l" rtl="0">
              <a:lnSpc>
                <a:spcPts val="3720"/>
              </a:lnSpc>
              <a:spcBef>
                <a:spcPts val="0"/>
              </a:spcBef>
            </a:pPr>
            <a:r>
              <a:rPr lang="en-US" dirty="0">
                <a:solidFill>
                  <a:schemeClr val="bg1"/>
                </a:solidFill>
              </a:rPr>
              <a:t>4.6 Mikrolegitimationsoplysninger</a:t>
            </a:r>
          </a:p>
          <a:p>
            <a:pPr algn="l" rtl="0">
              <a:lnSpc>
                <a:spcPts val="3720"/>
              </a:lnSpc>
              <a:spcBef>
                <a:spcPts val="0"/>
              </a:spcBef>
            </a:pPr>
            <a:endParaRPr lang="en-US" dirty="0">
              <a:solidFill>
                <a:schemeClr val="bg1"/>
              </a:solidFill>
            </a:endParaRPr>
          </a:p>
          <a:p>
            <a:pPr algn="l" rtl="0">
              <a:lnSpc>
                <a:spcPts val="3720"/>
              </a:lnSpc>
              <a:spcBef>
                <a:spcPts val="0"/>
              </a:spcBef>
            </a:pPr>
            <a:r>
              <a:rPr lang="en-US" dirty="0">
                <a:solidFill>
                  <a:schemeClr val="bg1"/>
                </a:solidFill>
              </a:rPr>
              <a:t>Certificering og digitale badges</a:t>
            </a:r>
          </a:p>
        </p:txBody>
      </p:sp>
    </p:spTree>
    <p:extLst>
      <p:ext uri="{BB962C8B-B14F-4D97-AF65-F5344CB8AC3E}">
        <p14:creationId xmlns:p14="http://schemas.microsoft.com/office/powerpoint/2010/main" val="16873596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3862553" y="320905"/>
            <a:ext cx="7945315" cy="3428836"/>
          </a:xfrm>
        </p:spPr>
        <p:txBody>
          <a:bodyPr/>
          <a:lstStyle/>
          <a:p>
            <a:pPr marL="342900" indent="-342900" algn="l" rtl="0">
              <a:lnSpc>
                <a:spcPts val="2340"/>
              </a:lnSpc>
              <a:spcBef>
                <a:spcPts val="0"/>
              </a:spcBef>
              <a:buClr>
                <a:srgbClr val="E8A116"/>
              </a:buClr>
              <a:buFont typeface="Arial" panose="020B0604020202020204" pitchFamily="34" charset="0"/>
              <a:buChar char="•"/>
            </a:pPr>
            <a:r>
              <a:rPr lang="en-IE" sz="2200" dirty="0">
                <a:solidFill>
                  <a:srgbClr val="424242"/>
                </a:solidFill>
              </a:rPr>
              <a:t>Digitale badges er som online-certifikater, der indeholder en symbolsk eller visuel repræsentation, der bruges til at signalere kompetencen af ​​en færdighed eller et sæt færdigheder fra mikro-legitimationskurser (som et spejdermærke, der ville blive sået på en skjorte). De indeholder dog også digital information og beskrivelse af læringsoplevelsen kaldet</a:t>
            </a:r>
            <a:r>
              <a:rPr lang="en-IE" sz="2200" b="1" dirty="0">
                <a:solidFill>
                  <a:srgbClr val="424242"/>
                </a:solidFill>
              </a:rPr>
              <a:t>metadata</a:t>
            </a:r>
            <a:r>
              <a:rPr lang="en-IE" sz="2200" dirty="0">
                <a:solidFill>
                  <a:srgbClr val="424242"/>
                </a:solidFill>
              </a:rPr>
              <a:t>. Digitale badges bruger disse metadata, så de kan deles på sociale medier af eleven, hvis de ønsker at dele deres præstationer og verifikation af færdigheder.</a:t>
            </a:r>
          </a:p>
          <a:p>
            <a:pPr marL="342900" indent="-342900" algn="l" rtl="0">
              <a:lnSpc>
                <a:spcPts val="2340"/>
              </a:lnSpc>
              <a:spcBef>
                <a:spcPts val="0"/>
              </a:spcBef>
              <a:buClr>
                <a:srgbClr val="E8A116"/>
              </a:buClr>
              <a:buFont typeface="Arial" panose="020B0604020202020204" pitchFamily="34" charset="0"/>
              <a:buChar char="•"/>
            </a:pPr>
            <a:r>
              <a:rPr lang="en-IE" sz="2200" b="1" dirty="0">
                <a:solidFill>
                  <a:srgbClr val="424242"/>
                </a:solidFill>
              </a:rPr>
              <a:t>Metadata</a:t>
            </a:r>
            <a:r>
              <a:rPr lang="en-IE" sz="2200" dirty="0">
                <a:solidFill>
                  <a:srgbClr val="424242"/>
                </a:solidFill>
              </a:rPr>
              <a:t>: For hvert digitalt badge med mikrolegitimation skal følgende oplysninger samles: badgedesign (det grafiske symbol); badgenavn (f.eks. NATURE Modul 1), detaljeret beskrivelse af kurset, kriterier eleven skal opfylde for at opnå badge (f.eks. skal deltage i, deltage i, gennemføre projekt, udføre en opgave osv.), detaljer om udsteder (f.eks. navn og institute of badge author), bevis for, at modtageren indsender for at opnå badget (f.eks. studerende har udfyldt et online spørgeskema, MCQ, tilstedeværelsesrekord), udstedelsesdato. Badget udstedes typisk til den slanke person via e-mail. Elever bliver ofte bedt om at logge ind på det udstedende system for at gøre krav på deres badge. De kan derefter downloade badget og dele det med andre.</a:t>
            </a:r>
          </a:p>
        </p:txBody>
      </p:sp>
      <p:sp>
        <p:nvSpPr>
          <p:cNvPr id="5" name="Freeform 4">
            <a:extLst>
              <a:ext uri="{FF2B5EF4-FFF2-40B4-BE49-F238E27FC236}">
                <a16:creationId xmlns:a16="http://schemas.microsoft.com/office/drawing/2014/main" id="{C9A1CD39-A90F-7372-BD2D-3051707357E7}"/>
              </a:ext>
            </a:extLst>
          </p:cNvPr>
          <p:cNvSpPr/>
          <p:nvPr/>
        </p:nvSpPr>
        <p:spPr>
          <a:xfrm>
            <a:off x="1" y="4535"/>
            <a:ext cx="3671426" cy="6853465"/>
          </a:xfrm>
          <a:custGeom>
            <a:avLst/>
            <a:gdLst>
              <a:gd name="connsiteX0" fmla="*/ 0 w 3931877"/>
              <a:gd name="connsiteY0" fmla="*/ 0 h 6853465"/>
              <a:gd name="connsiteX1" fmla="*/ 640297 w 3931877"/>
              <a:gd name="connsiteY1" fmla="*/ 0 h 6853465"/>
              <a:gd name="connsiteX2" fmla="*/ 891329 w 3931877"/>
              <a:gd name="connsiteY2" fmla="*/ 0 h 6853465"/>
              <a:gd name="connsiteX3" fmla="*/ 2449262 w 3931877"/>
              <a:gd name="connsiteY3" fmla="*/ 0 h 6853465"/>
              <a:gd name="connsiteX4" fmla="*/ 2449263 w 3931877"/>
              <a:gd name="connsiteY4" fmla="*/ 0 h 6853465"/>
              <a:gd name="connsiteX5" fmla="*/ 2700295 w 3931877"/>
              <a:gd name="connsiteY5" fmla="*/ 0 h 6853465"/>
              <a:gd name="connsiteX6" fmla="*/ 3300080 w 3931877"/>
              <a:gd name="connsiteY6" fmla="*/ 0 h 6853465"/>
              <a:gd name="connsiteX7" fmla="*/ 3551113 w 3931877"/>
              <a:gd name="connsiteY7" fmla="*/ 0 h 6853465"/>
              <a:gd name="connsiteX8" fmla="*/ 3931877 w 3931877"/>
              <a:gd name="connsiteY8" fmla="*/ 487509 h 6853465"/>
              <a:gd name="connsiteX9" fmla="*/ 3931877 w 3931877"/>
              <a:gd name="connsiteY9" fmla="*/ 1167324 h 6853465"/>
              <a:gd name="connsiteX10" fmla="*/ 3931877 w 3931877"/>
              <a:gd name="connsiteY10" fmla="*/ 2517941 h 6853465"/>
              <a:gd name="connsiteX11" fmla="*/ 3931877 w 3931877"/>
              <a:gd name="connsiteY11" fmla="*/ 6853465 h 6853465"/>
              <a:gd name="connsiteX12" fmla="*/ 0 w 3931877"/>
              <a:gd name="connsiteY12" fmla="*/ 6853465 h 6853465"/>
              <a:gd name="connsiteX13" fmla="*/ 0 w 3931877"/>
              <a:gd name="connsiteY13" fmla="*/ 2517941 h 6853465"/>
              <a:gd name="connsiteX14" fmla="*/ 0 w 3931877"/>
              <a:gd name="connsiteY14" fmla="*/ 1167324 h 68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877" h="6853465">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cxnSp>
        <p:nvCxnSpPr>
          <p:cNvPr id="6" name="Straight Connector 5">
            <a:extLst>
              <a:ext uri="{FF2B5EF4-FFF2-40B4-BE49-F238E27FC236}">
                <a16:creationId xmlns:a16="http://schemas.microsoft.com/office/drawing/2014/main" id="{7E3B6166-503D-B8B8-BA5F-E9FC96B1FC5B}"/>
              </a:ext>
            </a:extLst>
          </p:cNvPr>
          <p:cNvCxnSpPr>
            <a:cxnSpLocks/>
          </p:cNvCxnSpPr>
          <p:nvPr/>
        </p:nvCxnSpPr>
        <p:spPr>
          <a:xfrm flipH="1">
            <a:off x="0" y="1844821"/>
            <a:ext cx="3420000"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
        <p:nvSpPr>
          <p:cNvPr id="24" name="Text Placeholder 16">
            <a:extLst>
              <a:ext uri="{FF2B5EF4-FFF2-40B4-BE49-F238E27FC236}">
                <a16:creationId xmlns:a16="http://schemas.microsoft.com/office/drawing/2014/main" id="{FADAD272-2A62-74B0-E65A-1E3C3432A0EF}"/>
              </a:ext>
            </a:extLst>
          </p:cNvPr>
          <p:cNvSpPr>
            <a:spLocks noGrp="1"/>
          </p:cNvSpPr>
          <p:nvPr>
            <p:ph type="body" sz="quarter" idx="16"/>
          </p:nvPr>
        </p:nvSpPr>
        <p:spPr>
          <a:xfrm>
            <a:off x="384132" y="614086"/>
            <a:ext cx="2806162" cy="1421237"/>
          </a:xfrm>
        </p:spPr>
        <p:txBody>
          <a:bodyPr/>
          <a:lstStyle/>
          <a:p>
            <a:pPr algn="l" rtl="0">
              <a:lnSpc>
                <a:spcPts val="3720"/>
              </a:lnSpc>
              <a:spcBef>
                <a:spcPts val="0"/>
              </a:spcBef>
            </a:pPr>
            <a:r>
              <a:rPr lang="en-US" dirty="0">
                <a:solidFill>
                  <a:schemeClr val="bg1"/>
                </a:solidFill>
              </a:rPr>
              <a:t>4.6 Mikrolegitimationsoplysninger</a:t>
            </a:r>
          </a:p>
          <a:p>
            <a:pPr algn="l" rtl="0">
              <a:lnSpc>
                <a:spcPts val="3720"/>
              </a:lnSpc>
              <a:spcBef>
                <a:spcPts val="0"/>
              </a:spcBef>
            </a:pPr>
            <a:endParaRPr lang="en-US" dirty="0">
              <a:solidFill>
                <a:schemeClr val="bg1"/>
              </a:solidFill>
            </a:endParaRPr>
          </a:p>
          <a:p>
            <a:pPr algn="l" rtl="0">
              <a:lnSpc>
                <a:spcPts val="3720"/>
              </a:lnSpc>
              <a:spcBef>
                <a:spcPts val="0"/>
              </a:spcBef>
            </a:pPr>
            <a:r>
              <a:rPr lang="en-US" dirty="0">
                <a:solidFill>
                  <a:schemeClr val="bg1"/>
                </a:solidFill>
              </a:rPr>
              <a:t>Certificering og digitale badges</a:t>
            </a:r>
          </a:p>
        </p:txBody>
      </p:sp>
    </p:spTree>
    <p:extLst>
      <p:ext uri="{BB962C8B-B14F-4D97-AF65-F5344CB8AC3E}">
        <p14:creationId xmlns:p14="http://schemas.microsoft.com/office/powerpoint/2010/main" val="944659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3862553" y="487477"/>
            <a:ext cx="7724844" cy="3428836"/>
          </a:xfrm>
        </p:spPr>
        <p:txBody>
          <a:bodyPr/>
          <a:lstStyle/>
          <a:p>
            <a:pPr marL="342900" indent="-342900" algn="l" rtl="0">
              <a:lnSpc>
                <a:spcPts val="2440"/>
              </a:lnSpc>
              <a:spcBef>
                <a:spcPts val="0"/>
              </a:spcBef>
              <a:buClr>
                <a:srgbClr val="E8A116"/>
              </a:buClr>
              <a:buFont typeface="Arial" panose="020B0604020202020204" pitchFamily="34" charset="0"/>
              <a:buChar char="•"/>
            </a:pPr>
            <a:r>
              <a:rPr lang="en-IE" sz="2200" dirty="0">
                <a:solidFill>
                  <a:srgbClr val="424242"/>
                </a:solidFill>
              </a:rPr>
              <a:t>An</a:t>
            </a:r>
            <a:r>
              <a:rPr lang="en-IE" sz="2200" b="1" dirty="0">
                <a:solidFill>
                  <a:srgbClr val="424242"/>
                </a:solidFill>
              </a:rPr>
              <a:t>online platform</a:t>
            </a:r>
            <a:r>
              <a:rPr lang="en-IE" sz="2200" dirty="0">
                <a:solidFill>
                  <a:srgbClr val="424242"/>
                </a:solidFill>
              </a:rPr>
              <a:t>såsom Open Badge Factory kan bruges til at skabe, udstede og administrere digitale badges.</a:t>
            </a:r>
          </a:p>
        </p:txBody>
      </p:sp>
      <p:sp>
        <p:nvSpPr>
          <p:cNvPr id="5" name="Freeform 4">
            <a:extLst>
              <a:ext uri="{FF2B5EF4-FFF2-40B4-BE49-F238E27FC236}">
                <a16:creationId xmlns:a16="http://schemas.microsoft.com/office/drawing/2014/main" id="{C9A1CD39-A90F-7372-BD2D-3051707357E7}"/>
              </a:ext>
            </a:extLst>
          </p:cNvPr>
          <p:cNvSpPr/>
          <p:nvPr/>
        </p:nvSpPr>
        <p:spPr>
          <a:xfrm>
            <a:off x="1" y="4535"/>
            <a:ext cx="3671426" cy="6853465"/>
          </a:xfrm>
          <a:custGeom>
            <a:avLst/>
            <a:gdLst>
              <a:gd name="connsiteX0" fmla="*/ 0 w 3931877"/>
              <a:gd name="connsiteY0" fmla="*/ 0 h 6853465"/>
              <a:gd name="connsiteX1" fmla="*/ 640297 w 3931877"/>
              <a:gd name="connsiteY1" fmla="*/ 0 h 6853465"/>
              <a:gd name="connsiteX2" fmla="*/ 891329 w 3931877"/>
              <a:gd name="connsiteY2" fmla="*/ 0 h 6853465"/>
              <a:gd name="connsiteX3" fmla="*/ 2449262 w 3931877"/>
              <a:gd name="connsiteY3" fmla="*/ 0 h 6853465"/>
              <a:gd name="connsiteX4" fmla="*/ 2449263 w 3931877"/>
              <a:gd name="connsiteY4" fmla="*/ 0 h 6853465"/>
              <a:gd name="connsiteX5" fmla="*/ 2700295 w 3931877"/>
              <a:gd name="connsiteY5" fmla="*/ 0 h 6853465"/>
              <a:gd name="connsiteX6" fmla="*/ 3300080 w 3931877"/>
              <a:gd name="connsiteY6" fmla="*/ 0 h 6853465"/>
              <a:gd name="connsiteX7" fmla="*/ 3551113 w 3931877"/>
              <a:gd name="connsiteY7" fmla="*/ 0 h 6853465"/>
              <a:gd name="connsiteX8" fmla="*/ 3931877 w 3931877"/>
              <a:gd name="connsiteY8" fmla="*/ 487509 h 6853465"/>
              <a:gd name="connsiteX9" fmla="*/ 3931877 w 3931877"/>
              <a:gd name="connsiteY9" fmla="*/ 1167324 h 6853465"/>
              <a:gd name="connsiteX10" fmla="*/ 3931877 w 3931877"/>
              <a:gd name="connsiteY10" fmla="*/ 2517941 h 6853465"/>
              <a:gd name="connsiteX11" fmla="*/ 3931877 w 3931877"/>
              <a:gd name="connsiteY11" fmla="*/ 6853465 h 6853465"/>
              <a:gd name="connsiteX12" fmla="*/ 0 w 3931877"/>
              <a:gd name="connsiteY12" fmla="*/ 6853465 h 6853465"/>
              <a:gd name="connsiteX13" fmla="*/ 0 w 3931877"/>
              <a:gd name="connsiteY13" fmla="*/ 2517941 h 6853465"/>
              <a:gd name="connsiteX14" fmla="*/ 0 w 3931877"/>
              <a:gd name="connsiteY14" fmla="*/ 1167324 h 68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877" h="6853465">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cxnSp>
        <p:nvCxnSpPr>
          <p:cNvPr id="6" name="Straight Connector 5">
            <a:extLst>
              <a:ext uri="{FF2B5EF4-FFF2-40B4-BE49-F238E27FC236}">
                <a16:creationId xmlns:a16="http://schemas.microsoft.com/office/drawing/2014/main" id="{7E3B6166-503D-B8B8-BA5F-E9FC96B1FC5B}"/>
              </a:ext>
            </a:extLst>
          </p:cNvPr>
          <p:cNvCxnSpPr>
            <a:cxnSpLocks/>
          </p:cNvCxnSpPr>
          <p:nvPr/>
        </p:nvCxnSpPr>
        <p:spPr>
          <a:xfrm flipH="1">
            <a:off x="0" y="1844821"/>
            <a:ext cx="3420000"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
        <p:nvSpPr>
          <p:cNvPr id="24" name="Text Placeholder 16">
            <a:extLst>
              <a:ext uri="{FF2B5EF4-FFF2-40B4-BE49-F238E27FC236}">
                <a16:creationId xmlns:a16="http://schemas.microsoft.com/office/drawing/2014/main" id="{FADAD272-2A62-74B0-E65A-1E3C3432A0EF}"/>
              </a:ext>
            </a:extLst>
          </p:cNvPr>
          <p:cNvSpPr>
            <a:spLocks noGrp="1"/>
          </p:cNvSpPr>
          <p:nvPr>
            <p:ph type="body" sz="quarter" idx="16"/>
          </p:nvPr>
        </p:nvSpPr>
        <p:spPr>
          <a:xfrm>
            <a:off x="384132" y="614086"/>
            <a:ext cx="2806162" cy="1421237"/>
          </a:xfrm>
        </p:spPr>
        <p:txBody>
          <a:bodyPr/>
          <a:lstStyle/>
          <a:p>
            <a:pPr algn="l" rtl="0">
              <a:lnSpc>
                <a:spcPts val="3720"/>
              </a:lnSpc>
              <a:spcBef>
                <a:spcPts val="0"/>
              </a:spcBef>
            </a:pPr>
            <a:r>
              <a:rPr lang="en-US" dirty="0">
                <a:solidFill>
                  <a:schemeClr val="bg1"/>
                </a:solidFill>
              </a:rPr>
              <a:t>4.6 Mikrolegitimationsoplysninger</a:t>
            </a:r>
          </a:p>
          <a:p>
            <a:pPr algn="l" rtl="0">
              <a:lnSpc>
                <a:spcPts val="3720"/>
              </a:lnSpc>
              <a:spcBef>
                <a:spcPts val="0"/>
              </a:spcBef>
            </a:pPr>
            <a:endParaRPr lang="en-US" dirty="0">
              <a:solidFill>
                <a:schemeClr val="bg1"/>
              </a:solidFill>
            </a:endParaRPr>
          </a:p>
          <a:p>
            <a:pPr algn="l" rtl="0">
              <a:lnSpc>
                <a:spcPts val="3720"/>
              </a:lnSpc>
              <a:spcBef>
                <a:spcPts val="0"/>
              </a:spcBef>
            </a:pPr>
            <a:r>
              <a:rPr lang="en-US" dirty="0">
                <a:solidFill>
                  <a:schemeClr val="bg1"/>
                </a:solidFill>
              </a:rPr>
              <a:t>Certificering og digitale badges</a:t>
            </a:r>
          </a:p>
        </p:txBody>
      </p:sp>
      <p:pic>
        <p:nvPicPr>
          <p:cNvPr id="2" name="Picture 1">
            <a:extLst>
              <a:ext uri="{FF2B5EF4-FFF2-40B4-BE49-F238E27FC236}">
                <a16:creationId xmlns:a16="http://schemas.microsoft.com/office/drawing/2014/main" id="{F209DCB0-B620-936A-3FA3-A0FBC66E87DB}"/>
              </a:ext>
            </a:extLst>
          </p:cNvPr>
          <p:cNvPicPr>
            <a:picLocks noChangeAspect="1"/>
          </p:cNvPicPr>
          <p:nvPr/>
        </p:nvPicPr>
        <p:blipFill>
          <a:blip r:embed="rId2"/>
          <a:stretch>
            <a:fillRect/>
          </a:stretch>
        </p:blipFill>
        <p:spPr>
          <a:xfrm>
            <a:off x="4028913" y="1392702"/>
            <a:ext cx="6637095" cy="4977821"/>
          </a:xfrm>
          <a:prstGeom prst="rect">
            <a:avLst/>
          </a:prstGeom>
        </p:spPr>
      </p:pic>
    </p:spTree>
    <p:extLst>
      <p:ext uri="{BB962C8B-B14F-4D97-AF65-F5344CB8AC3E}">
        <p14:creationId xmlns:p14="http://schemas.microsoft.com/office/powerpoint/2010/main" val="27570250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296988" indent="-1296988" algn="l" rtl="0"/>
            <a:r>
              <a:rPr lang="en-IE" sz="1800" b="1" dirty="0"/>
              <a:t>Hjemmesider</a:t>
            </a:r>
            <a:r>
              <a:rPr lang="en-IE" sz="1800" dirty="0"/>
              <a:t>: Åbne badges</a:t>
            </a:r>
            <a:r>
              <a:rPr lang="en-IE" sz="1800" dirty="0">
                <a:solidFill>
                  <a:srgbClr val="87AF3F"/>
                </a:solidFill>
                <a:hlinkClick r:id="rId2">
                  <a:extLst>
                    <a:ext uri="{A12FA001-AC4F-418D-AE19-62706E023703}">
                      <ahyp:hlinkClr xmlns:ahyp="http://schemas.microsoft.com/office/drawing/2018/hyperlinkcolor" val="tx"/>
                    </a:ext>
                  </a:extLst>
                </a:hlinkClick>
              </a:rPr>
              <a:t>https://openbadges.org/about/faq</a:t>
            </a:r>
            <a:r>
              <a:rPr lang="en-IE" sz="1800" dirty="0">
                <a:solidFill>
                  <a:srgbClr val="87AF3F"/>
                </a:solidFill>
              </a:rPr>
              <a:t>.</a:t>
            </a:r>
          </a:p>
          <a:p>
            <a:pPr marL="1296988" indent="-1296988" algn="l" rtl="0"/>
            <a:r>
              <a:rPr lang="en-IE" sz="1800" dirty="0"/>
              <a:t>Om åbne badges</a:t>
            </a:r>
            <a:r>
              <a:rPr lang="en-IE" sz="1800" dirty="0">
                <a:solidFill>
                  <a:srgbClr val="87AF3F"/>
                </a:solidFill>
                <a:hlinkClick r:id="rId3">
                  <a:extLst>
                    <a:ext uri="{A12FA001-AC4F-418D-AE19-62706E023703}">
                      <ahyp:hlinkClr xmlns:ahyp="http://schemas.microsoft.com/office/drawing/2018/hyperlinkcolor" val="tx"/>
                    </a:ext>
                  </a:extLst>
                </a:hlinkClick>
              </a:rPr>
              <a:t>https://openbadgefactory.com/da/about-open-badges/</a:t>
            </a:r>
            <a:r>
              <a:rPr lang="en-IE" sz="1800" dirty="0">
                <a:solidFill>
                  <a:srgbClr val="87AF3F"/>
                </a:solidFill>
              </a:rPr>
              <a:t> </a:t>
            </a:r>
          </a:p>
          <a:p>
            <a:pPr marL="1296988" indent="-1296988" algn="l" rtl="0"/>
            <a:r>
              <a:rPr lang="en-IE" sz="1800" dirty="0"/>
              <a:t>En europæisk tilgang til mikrolegitimationsoplysninger</a:t>
            </a:r>
            <a:r>
              <a:rPr lang="en-IE" sz="1800" dirty="0">
                <a:solidFill>
                  <a:srgbClr val="87AF3F"/>
                </a:solidFill>
                <a:hlinkClick r:id="rId4">
                  <a:extLst>
                    <a:ext uri="{A12FA001-AC4F-418D-AE19-62706E023703}">
                      <ahyp:hlinkClr xmlns:ahyp="http://schemas.microsoft.com/office/drawing/2018/hyperlinkcolor" val="tx"/>
                    </a:ext>
                  </a:extLst>
                </a:hlinkClick>
              </a:rPr>
              <a:t>https://education.ec.europa.eu/education-levels/higher-education/micro-credentials#:~:text=Micro%2Dcredentials%20certify%20the%20learning,a%20short%20course%20or%20training</a:t>
            </a:r>
            <a:r>
              <a:rPr lang="en-IE" sz="1800" dirty="0">
                <a:solidFill>
                  <a:srgbClr val="87AF3F"/>
                </a:solidFill>
              </a:rPr>
              <a:t>.</a:t>
            </a:r>
          </a:p>
          <a:p>
            <a:pPr marL="1296988" indent="-1296988" algn="l" rtl="0"/>
            <a:r>
              <a:rPr lang="en-IE" sz="1800" b="1" dirty="0"/>
              <a:t>Youtube</a:t>
            </a:r>
            <a:r>
              <a:rPr lang="en-IE" sz="1800" dirty="0"/>
              <a:t>: Hvad er et digitalt badge</a:t>
            </a:r>
            <a:r>
              <a:rPr lang="en-IE" sz="1800" dirty="0">
                <a:solidFill>
                  <a:srgbClr val="87AF3F"/>
                </a:solidFill>
                <a:hlinkClick r:id="rId5">
                  <a:extLst>
                    <a:ext uri="{A12FA001-AC4F-418D-AE19-62706E023703}">
                      <ahyp:hlinkClr xmlns:ahyp="http://schemas.microsoft.com/office/drawing/2018/hyperlinkcolor" val="tx"/>
                    </a:ext>
                  </a:extLst>
                </a:hlinkClick>
              </a:rPr>
              <a:t>https://www.youtube.com/watch?v=IUT3kpD7EPU</a:t>
            </a:r>
            <a:r>
              <a:rPr lang="en-IE" sz="1800" dirty="0">
                <a:solidFill>
                  <a:srgbClr val="87AF3F"/>
                </a:solidFill>
              </a:rPr>
              <a:t>.</a:t>
            </a:r>
            <a:r>
              <a:rPr lang="en-IE" sz="1800" dirty="0"/>
              <a:t>Hvad er åbne badges</a:t>
            </a:r>
            <a:r>
              <a:rPr lang="en-IE" sz="1800" dirty="0">
                <a:solidFill>
                  <a:srgbClr val="87AF3F"/>
                </a:solidFill>
                <a:hlinkClick r:id="rId6">
                  <a:extLst>
                    <a:ext uri="{A12FA001-AC4F-418D-AE19-62706E023703}">
                      <ahyp:hlinkClr xmlns:ahyp="http://schemas.microsoft.com/office/drawing/2018/hyperlinkcolor" val="tx"/>
                    </a:ext>
                  </a:extLst>
                </a:hlinkClick>
              </a:rPr>
              <a:t>https://www.youtube.com/watch?v=q3dkGupx0ac</a:t>
            </a:r>
            <a:endParaRPr lang="en-IE" sz="1800" dirty="0">
              <a:solidFill>
                <a:srgbClr val="87AF3F"/>
              </a:solidFill>
            </a:endParaRPr>
          </a:p>
          <a:p>
            <a:pPr marL="1296988" indent="-1296988" algn="l" rtl="0"/>
            <a:r>
              <a:rPr lang="en-IE" sz="1800" b="1" dirty="0"/>
              <a:t>Offentliggørelse</a:t>
            </a:r>
            <a:r>
              <a:rPr lang="en-IE" sz="1800" dirty="0"/>
              <a:t>:</a:t>
            </a:r>
            <a:r>
              <a:rPr lang="en-IE" sz="1800" dirty="0" err="1"/>
              <a:t>Acree</a:t>
            </a:r>
            <a:r>
              <a:rPr lang="en-IE" sz="1800" dirty="0"/>
              <a:t>, L., 2016. Syv erfaringer fra implementering af mikrolegitimationsoplysninger. Raleigh, NC: Friday Institute for Educational Innovation ved NC State University College of Education. Søg ind.</a:t>
            </a:r>
          </a:p>
          <a:p>
            <a:pPr marL="1255713" indent="-1255713" algn="l" rtl="0"/>
            <a:r>
              <a:rPr lang="en-IE" sz="1800" b="1" dirty="0"/>
              <a:t> </a:t>
            </a:r>
            <a:endParaRPr lang="en-IE" sz="1800" dirty="0"/>
          </a:p>
          <a:p>
            <a:pPr marL="1255713" indent="-1255713" algn="l" rtl="0">
              <a:lnSpc>
                <a:spcPct val="100000"/>
              </a:lnSpc>
              <a:spcBef>
                <a:spcPts val="400"/>
              </a:spcBef>
              <a:buClr>
                <a:srgbClr val="E8A116"/>
              </a:buClr>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7727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2A538FA-A226-6EB5-267B-533FD9D88DB6}"/>
              </a:ext>
            </a:extLst>
          </p:cNvPr>
          <p:cNvPicPr>
            <a:picLocks noGrp="1" noChangeAspect="1"/>
          </p:cNvPicPr>
          <p:nvPr>
            <p:ph type="pic" sz="quarter" idx="42"/>
          </p:nvPr>
        </p:nvPicPr>
        <p:blipFill>
          <a:blip r:embed="rId2" cstate="email">
            <a:extLst>
              <a:ext uri="{28A0092B-C50C-407E-A947-70E740481C1C}">
                <a14:useLocalDpi xmlns:a14="http://schemas.microsoft.com/office/drawing/2010/main"/>
              </a:ext>
            </a:extLst>
          </a:blip>
          <a:srcRect l="3321" r="3321"/>
          <a:stretch>
            <a:fillRect/>
          </a:stretch>
        </p:blipFill>
        <p:spPr/>
      </p:pic>
      <p:sp>
        <p:nvSpPr>
          <p:cNvPr id="3" name="Freeform 2">
            <a:extLst>
              <a:ext uri="{FF2B5EF4-FFF2-40B4-BE49-F238E27FC236}">
                <a16:creationId xmlns:a16="http://schemas.microsoft.com/office/drawing/2014/main" id="{2B5F0BD6-D7E3-159A-9C41-7A65C65C2BF1}"/>
              </a:ext>
            </a:extLst>
          </p:cNvPr>
          <p:cNvSpPr/>
          <p:nvPr/>
        </p:nvSpPr>
        <p:spPr>
          <a:xfrm>
            <a:off x="0" y="2318090"/>
            <a:ext cx="54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E8A116"/>
          </a:solidFill>
          <a:ln w="24491" cap="flat">
            <a:solidFill>
              <a:srgbClr val="F1983D"/>
            </a:solidFill>
            <a:prstDash val="solid"/>
            <a:miter/>
          </a:ln>
        </p:spPr>
        <p:txBody>
          <a:bodyPr rtlCol="0" anchor="ctr"/>
          <a:lstStyle/>
          <a:p>
            <a:pPr algn="l" rtl="0"/>
            <a:endParaRPr lang="en-US"/>
          </a:p>
        </p:txBody>
      </p:sp>
      <p:sp>
        <p:nvSpPr>
          <p:cNvPr id="6" name="Text Placeholder 3">
            <a:extLst>
              <a:ext uri="{FF2B5EF4-FFF2-40B4-BE49-F238E27FC236}">
                <a16:creationId xmlns:a16="http://schemas.microsoft.com/office/drawing/2014/main" id="{EE46F285-036C-EAB3-8702-1E0F0C6347AC}"/>
              </a:ext>
            </a:extLst>
          </p:cNvPr>
          <p:cNvSpPr txBox="1">
            <a:spLocks/>
          </p:cNvSpPr>
          <p:nvPr/>
        </p:nvSpPr>
        <p:spPr>
          <a:xfrm>
            <a:off x="1097281" y="2803631"/>
            <a:ext cx="4172576" cy="3066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4800" dirty="0">
                <a:solidFill>
                  <a:schemeClr val="bg1"/>
                </a:solidFill>
              </a:rPr>
              <a:t>Certificering</a:t>
            </a:r>
          </a:p>
          <a:p>
            <a:pPr marL="0" indent="0" algn="l" rtl="0">
              <a:buNone/>
            </a:pPr>
            <a:r>
              <a:rPr lang="en-US" sz="3200" dirty="0">
                <a:solidFill>
                  <a:schemeClr val="bg1"/>
                </a:solidFill>
              </a:rPr>
              <a:t>Tillykke med at have gennemført kurset!</a:t>
            </a:r>
          </a:p>
        </p:txBody>
      </p:sp>
      <p:sp>
        <p:nvSpPr>
          <p:cNvPr id="9" name="Text Placeholder 4">
            <a:extLst>
              <a:ext uri="{FF2B5EF4-FFF2-40B4-BE49-F238E27FC236}">
                <a16:creationId xmlns:a16="http://schemas.microsoft.com/office/drawing/2014/main" id="{FB9D3D78-55CA-C61E-0044-A48278C3E802}"/>
              </a:ext>
            </a:extLst>
          </p:cNvPr>
          <p:cNvSpPr txBox="1">
            <a:spLocks/>
          </p:cNvSpPr>
          <p:nvPr/>
        </p:nvSpPr>
        <p:spPr>
          <a:xfrm>
            <a:off x="3747431" y="987947"/>
            <a:ext cx="2066906" cy="582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13000" dirty="0">
                <a:solidFill>
                  <a:schemeClr val="bg1"/>
                </a:solidFill>
              </a:rPr>
              <a:t>05</a:t>
            </a:r>
          </a:p>
        </p:txBody>
      </p:sp>
    </p:spTree>
    <p:extLst>
      <p:ext uri="{BB962C8B-B14F-4D97-AF65-F5344CB8AC3E}">
        <p14:creationId xmlns:p14="http://schemas.microsoft.com/office/powerpoint/2010/main" val="22962584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a:extLst>
              <a:ext uri="{FF2B5EF4-FFF2-40B4-BE49-F238E27FC236}">
                <a16:creationId xmlns:a16="http://schemas.microsoft.com/office/drawing/2014/main" id="{FA0489FC-F0A1-1A49-743E-1DE2D252CDC7}"/>
              </a:ext>
            </a:extLst>
          </p:cNvPr>
          <p:cNvSpPr/>
          <p:nvPr/>
        </p:nvSpPr>
        <p:spPr>
          <a:xfrm>
            <a:off x="-1" y="1"/>
            <a:ext cx="12192001" cy="6858000"/>
          </a:xfrm>
          <a:prstGeom prst="rect">
            <a:avLst/>
          </a:prstGeom>
          <a:solidFill>
            <a:srgbClr val="296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62" name="Group 61">
            <a:extLst>
              <a:ext uri="{FF2B5EF4-FFF2-40B4-BE49-F238E27FC236}">
                <a16:creationId xmlns:a16="http://schemas.microsoft.com/office/drawing/2014/main" id="{E4A6A904-0D35-D7C7-68DE-B5E9912ABB33}"/>
              </a:ext>
            </a:extLst>
          </p:cNvPr>
          <p:cNvGrpSpPr/>
          <p:nvPr/>
        </p:nvGrpSpPr>
        <p:grpSpPr>
          <a:xfrm>
            <a:off x="9640038" y="1541103"/>
            <a:ext cx="4223513" cy="5362664"/>
            <a:chOff x="4590383" y="646852"/>
            <a:chExt cx="2225652" cy="2825947"/>
          </a:xfrm>
          <a:solidFill>
            <a:schemeClr val="bg1">
              <a:alpha val="9936"/>
            </a:schemeClr>
          </a:solidFill>
        </p:grpSpPr>
        <p:sp>
          <p:nvSpPr>
            <p:cNvPr id="22" name="Freeform 21">
              <a:extLst>
                <a:ext uri="{FF2B5EF4-FFF2-40B4-BE49-F238E27FC236}">
                  <a16:creationId xmlns:a16="http://schemas.microsoft.com/office/drawing/2014/main" id="{68FFAFBE-A853-AC17-6BC7-4F051DC7C4DA}"/>
                </a:ext>
              </a:extLst>
            </p:cNvPr>
            <p:cNvSpPr/>
            <p:nvPr/>
          </p:nvSpPr>
          <p:spPr>
            <a:xfrm>
              <a:off x="4634278" y="2326540"/>
              <a:ext cx="967452" cy="1142842"/>
            </a:xfrm>
            <a:custGeom>
              <a:avLst/>
              <a:gdLst>
                <a:gd name="connsiteX0" fmla="*/ 560618 w 967452"/>
                <a:gd name="connsiteY0" fmla="*/ 316287 h 1142842"/>
                <a:gd name="connsiteX1" fmla="*/ 543991 w 967452"/>
                <a:gd name="connsiteY1" fmla="*/ 354283 h 1142842"/>
                <a:gd name="connsiteX2" fmla="*/ 500048 w 967452"/>
                <a:gd name="connsiteY2" fmla="*/ 501517 h 1142842"/>
                <a:gd name="connsiteX3" fmla="*/ 505986 w 967452"/>
                <a:gd name="connsiteY3" fmla="*/ 547824 h 1142842"/>
                <a:gd name="connsiteX4" fmla="*/ 655629 w 967452"/>
                <a:gd name="connsiteY4" fmla="*/ 804296 h 1142842"/>
                <a:gd name="connsiteX5" fmla="*/ 666318 w 967452"/>
                <a:gd name="connsiteY5" fmla="*/ 837544 h 1142842"/>
                <a:gd name="connsiteX6" fmla="*/ 666318 w 967452"/>
                <a:gd name="connsiteY6" fmla="*/ 1065519 h 1142842"/>
                <a:gd name="connsiteX7" fmla="*/ 617625 w 967452"/>
                <a:gd name="connsiteY7" fmla="*/ 1136761 h 1142842"/>
                <a:gd name="connsiteX8" fmla="*/ 530926 w 967452"/>
                <a:gd name="connsiteY8" fmla="*/ 1116576 h 1142842"/>
                <a:gd name="connsiteX9" fmla="*/ 511924 w 967452"/>
                <a:gd name="connsiteY9" fmla="*/ 1059582 h 1142842"/>
                <a:gd name="connsiteX10" fmla="*/ 510736 w 967452"/>
                <a:gd name="connsiteY10" fmla="*/ 887413 h 1142842"/>
                <a:gd name="connsiteX11" fmla="*/ 497672 w 967452"/>
                <a:gd name="connsiteY11" fmla="*/ 839918 h 1142842"/>
                <a:gd name="connsiteX12" fmla="*/ 351592 w 967452"/>
                <a:gd name="connsiteY12" fmla="*/ 588195 h 1142842"/>
                <a:gd name="connsiteX13" fmla="*/ 344466 w 967452"/>
                <a:gd name="connsiteY13" fmla="*/ 576321 h 1142842"/>
                <a:gd name="connsiteX14" fmla="*/ 308836 w 967452"/>
                <a:gd name="connsiteY14" fmla="*/ 559698 h 1142842"/>
                <a:gd name="connsiteX15" fmla="*/ 298147 w 967452"/>
                <a:gd name="connsiteY15" fmla="*/ 590570 h 1142842"/>
                <a:gd name="connsiteX16" fmla="*/ 296960 w 967452"/>
                <a:gd name="connsiteY16" fmla="*/ 1059582 h 1142842"/>
                <a:gd name="connsiteX17" fmla="*/ 187696 w 967452"/>
                <a:gd name="connsiteY17" fmla="*/ 1135574 h 1142842"/>
                <a:gd name="connsiteX18" fmla="*/ 142566 w 967452"/>
                <a:gd name="connsiteY18" fmla="*/ 1067893 h 1142842"/>
                <a:gd name="connsiteX19" fmla="*/ 143753 w 967452"/>
                <a:gd name="connsiteY19" fmla="*/ 459959 h 1142842"/>
                <a:gd name="connsiteX20" fmla="*/ 163943 w 967452"/>
                <a:gd name="connsiteY20" fmla="*/ 380405 h 1142842"/>
                <a:gd name="connsiteX21" fmla="*/ 158005 w 967452"/>
                <a:gd name="connsiteY21" fmla="*/ 337659 h 1142842"/>
                <a:gd name="connsiteX22" fmla="*/ 19050 w 967452"/>
                <a:gd name="connsiteY22" fmla="*/ 134619 h 1142842"/>
                <a:gd name="connsiteX23" fmla="*/ 67744 w 967452"/>
                <a:gd name="connsiteY23" fmla="*/ 26568 h 1142842"/>
                <a:gd name="connsiteX24" fmla="*/ 304086 w 967452"/>
                <a:gd name="connsiteY24" fmla="*/ 445 h 1142842"/>
                <a:gd name="connsiteX25" fmla="*/ 348029 w 967452"/>
                <a:gd name="connsiteY25" fmla="*/ 4008 h 1142842"/>
                <a:gd name="connsiteX26" fmla="*/ 584371 w 967452"/>
                <a:gd name="connsiteY26" fmla="*/ 81187 h 1142842"/>
                <a:gd name="connsiteX27" fmla="*/ 610499 w 967452"/>
                <a:gd name="connsiteY27" fmla="*/ 106121 h 1142842"/>
                <a:gd name="connsiteX28" fmla="*/ 750641 w 967452"/>
                <a:gd name="connsiteY28" fmla="*/ 452834 h 1142842"/>
                <a:gd name="connsiteX29" fmla="*/ 761330 w 967452"/>
                <a:gd name="connsiteY29" fmla="*/ 531201 h 1142842"/>
                <a:gd name="connsiteX30" fmla="*/ 779145 w 967452"/>
                <a:gd name="connsiteY30" fmla="*/ 594132 h 1142842"/>
                <a:gd name="connsiteX31" fmla="*/ 836152 w 967452"/>
                <a:gd name="connsiteY31" fmla="*/ 684372 h 1142842"/>
                <a:gd name="connsiteX32" fmla="*/ 876532 w 967452"/>
                <a:gd name="connsiteY32" fmla="*/ 693871 h 1142842"/>
                <a:gd name="connsiteX33" fmla="*/ 922850 w 967452"/>
                <a:gd name="connsiteY33" fmla="*/ 703370 h 1142842"/>
                <a:gd name="connsiteX34" fmla="*/ 960855 w 967452"/>
                <a:gd name="connsiteY34" fmla="*/ 851791 h 1142842"/>
                <a:gd name="connsiteX35" fmla="*/ 918100 w 967452"/>
                <a:gd name="connsiteY35" fmla="*/ 879102 h 1142842"/>
                <a:gd name="connsiteX36" fmla="*/ 791021 w 967452"/>
                <a:gd name="connsiteY36" fmla="*/ 763926 h 1142842"/>
                <a:gd name="connsiteX37" fmla="*/ 806461 w 967452"/>
                <a:gd name="connsiteY37" fmla="*/ 738991 h 1142842"/>
                <a:gd name="connsiteX38" fmla="*/ 814774 w 967452"/>
                <a:gd name="connsiteY38" fmla="*/ 703370 h 1142842"/>
                <a:gd name="connsiteX39" fmla="*/ 747078 w 967452"/>
                <a:gd name="connsiteY39" fmla="*/ 598881 h 1142842"/>
                <a:gd name="connsiteX40" fmla="*/ 697197 w 967452"/>
                <a:gd name="connsiteY40" fmla="*/ 564447 h 1142842"/>
                <a:gd name="connsiteX41" fmla="*/ 637815 w 967452"/>
                <a:gd name="connsiteY41" fmla="*/ 502704 h 1142842"/>
                <a:gd name="connsiteX42" fmla="*/ 580808 w 967452"/>
                <a:gd name="connsiteY42" fmla="*/ 355470 h 1142842"/>
                <a:gd name="connsiteX43" fmla="*/ 560618 w 967452"/>
                <a:gd name="connsiteY43" fmla="*/ 316287 h 1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67452" h="1142842">
                  <a:moveTo>
                    <a:pt x="560618" y="316287"/>
                  </a:moveTo>
                  <a:cubicBezTo>
                    <a:pt x="552304" y="334097"/>
                    <a:pt x="547554" y="343596"/>
                    <a:pt x="543991" y="354283"/>
                  </a:cubicBezTo>
                  <a:cubicBezTo>
                    <a:pt x="528551" y="402965"/>
                    <a:pt x="513112" y="452834"/>
                    <a:pt x="500048" y="501517"/>
                  </a:cubicBezTo>
                  <a:cubicBezTo>
                    <a:pt x="496485" y="515765"/>
                    <a:pt x="498860" y="534763"/>
                    <a:pt x="505986" y="547824"/>
                  </a:cubicBezTo>
                  <a:cubicBezTo>
                    <a:pt x="554679" y="633315"/>
                    <a:pt x="605748" y="718806"/>
                    <a:pt x="655629" y="804296"/>
                  </a:cubicBezTo>
                  <a:cubicBezTo>
                    <a:pt x="661568" y="813796"/>
                    <a:pt x="666318" y="825670"/>
                    <a:pt x="666318" y="837544"/>
                  </a:cubicBezTo>
                  <a:cubicBezTo>
                    <a:pt x="667506" y="913535"/>
                    <a:pt x="667506" y="989527"/>
                    <a:pt x="666318" y="1065519"/>
                  </a:cubicBezTo>
                  <a:cubicBezTo>
                    <a:pt x="666318" y="1098766"/>
                    <a:pt x="649691" y="1124887"/>
                    <a:pt x="617625" y="1136761"/>
                  </a:cubicBezTo>
                  <a:cubicBezTo>
                    <a:pt x="585558" y="1147448"/>
                    <a:pt x="552304" y="1143886"/>
                    <a:pt x="530926" y="1116576"/>
                  </a:cubicBezTo>
                  <a:cubicBezTo>
                    <a:pt x="519050" y="1101140"/>
                    <a:pt x="511924" y="1079767"/>
                    <a:pt x="511924" y="1059582"/>
                  </a:cubicBezTo>
                  <a:cubicBezTo>
                    <a:pt x="509549" y="1002588"/>
                    <a:pt x="511924" y="944407"/>
                    <a:pt x="510736" y="887413"/>
                  </a:cubicBezTo>
                  <a:cubicBezTo>
                    <a:pt x="510736" y="871977"/>
                    <a:pt x="505986" y="854166"/>
                    <a:pt x="497672" y="839918"/>
                  </a:cubicBezTo>
                  <a:cubicBezTo>
                    <a:pt x="450166" y="755614"/>
                    <a:pt x="400285" y="672498"/>
                    <a:pt x="351592" y="588195"/>
                  </a:cubicBezTo>
                  <a:cubicBezTo>
                    <a:pt x="349216" y="583445"/>
                    <a:pt x="348029" y="577509"/>
                    <a:pt x="344466" y="576321"/>
                  </a:cubicBezTo>
                  <a:cubicBezTo>
                    <a:pt x="332589" y="570384"/>
                    <a:pt x="320713" y="565635"/>
                    <a:pt x="308836" y="559698"/>
                  </a:cubicBezTo>
                  <a:cubicBezTo>
                    <a:pt x="305273" y="570384"/>
                    <a:pt x="298147" y="579883"/>
                    <a:pt x="298147" y="590570"/>
                  </a:cubicBezTo>
                  <a:cubicBezTo>
                    <a:pt x="296960" y="747303"/>
                    <a:pt x="298147" y="902849"/>
                    <a:pt x="296960" y="1059582"/>
                  </a:cubicBezTo>
                  <a:cubicBezTo>
                    <a:pt x="296960" y="1122513"/>
                    <a:pt x="242328" y="1159321"/>
                    <a:pt x="187696" y="1135574"/>
                  </a:cubicBezTo>
                  <a:cubicBezTo>
                    <a:pt x="159193" y="1122513"/>
                    <a:pt x="142566" y="1101140"/>
                    <a:pt x="142566" y="1067893"/>
                  </a:cubicBezTo>
                  <a:cubicBezTo>
                    <a:pt x="142566" y="864853"/>
                    <a:pt x="141378" y="661812"/>
                    <a:pt x="143753" y="459959"/>
                  </a:cubicBezTo>
                  <a:cubicBezTo>
                    <a:pt x="143753" y="433836"/>
                    <a:pt x="159193" y="406527"/>
                    <a:pt x="163943" y="380405"/>
                  </a:cubicBezTo>
                  <a:cubicBezTo>
                    <a:pt x="166319" y="366156"/>
                    <a:pt x="165131" y="348346"/>
                    <a:pt x="158005" y="337659"/>
                  </a:cubicBezTo>
                  <a:cubicBezTo>
                    <a:pt x="112874" y="268792"/>
                    <a:pt x="65368" y="202299"/>
                    <a:pt x="19050" y="134619"/>
                  </a:cubicBezTo>
                  <a:cubicBezTo>
                    <a:pt x="-18955" y="78812"/>
                    <a:pt x="1235" y="33692"/>
                    <a:pt x="67744" y="26568"/>
                  </a:cubicBezTo>
                  <a:cubicBezTo>
                    <a:pt x="146129" y="18256"/>
                    <a:pt x="224513" y="8757"/>
                    <a:pt x="304086" y="445"/>
                  </a:cubicBezTo>
                  <a:cubicBezTo>
                    <a:pt x="318338" y="-742"/>
                    <a:pt x="333777" y="445"/>
                    <a:pt x="348029" y="4008"/>
                  </a:cubicBezTo>
                  <a:cubicBezTo>
                    <a:pt x="427601" y="28942"/>
                    <a:pt x="505986" y="53877"/>
                    <a:pt x="584371" y="81187"/>
                  </a:cubicBezTo>
                  <a:cubicBezTo>
                    <a:pt x="595060" y="84749"/>
                    <a:pt x="605748" y="95435"/>
                    <a:pt x="610499" y="106121"/>
                  </a:cubicBezTo>
                  <a:cubicBezTo>
                    <a:pt x="658005" y="221297"/>
                    <a:pt x="705511" y="336472"/>
                    <a:pt x="750641" y="452834"/>
                  </a:cubicBezTo>
                  <a:cubicBezTo>
                    <a:pt x="760143" y="476582"/>
                    <a:pt x="756580" y="505079"/>
                    <a:pt x="761330" y="531201"/>
                  </a:cubicBezTo>
                  <a:cubicBezTo>
                    <a:pt x="764893" y="552574"/>
                    <a:pt x="768456" y="575134"/>
                    <a:pt x="779145" y="594132"/>
                  </a:cubicBezTo>
                  <a:cubicBezTo>
                    <a:pt x="795772" y="625003"/>
                    <a:pt x="818337" y="653501"/>
                    <a:pt x="836152" y="684372"/>
                  </a:cubicBezTo>
                  <a:cubicBezTo>
                    <a:pt x="846841" y="702183"/>
                    <a:pt x="859905" y="708120"/>
                    <a:pt x="876532" y="693871"/>
                  </a:cubicBezTo>
                  <a:cubicBezTo>
                    <a:pt x="896722" y="676060"/>
                    <a:pt x="909786" y="683185"/>
                    <a:pt x="922850" y="703370"/>
                  </a:cubicBezTo>
                  <a:cubicBezTo>
                    <a:pt x="954917" y="748491"/>
                    <a:pt x="979857" y="793611"/>
                    <a:pt x="960855" y="851791"/>
                  </a:cubicBezTo>
                  <a:cubicBezTo>
                    <a:pt x="953729" y="874352"/>
                    <a:pt x="941853" y="882664"/>
                    <a:pt x="918100" y="879102"/>
                  </a:cubicBezTo>
                  <a:cubicBezTo>
                    <a:pt x="846841" y="870790"/>
                    <a:pt x="817150" y="818545"/>
                    <a:pt x="791021" y="763926"/>
                  </a:cubicBezTo>
                  <a:cubicBezTo>
                    <a:pt x="788646" y="759176"/>
                    <a:pt x="799335" y="743741"/>
                    <a:pt x="806461" y="738991"/>
                  </a:cubicBezTo>
                  <a:cubicBezTo>
                    <a:pt x="821900" y="728305"/>
                    <a:pt x="825463" y="719993"/>
                    <a:pt x="814774" y="703370"/>
                  </a:cubicBezTo>
                  <a:cubicBezTo>
                    <a:pt x="791021" y="668936"/>
                    <a:pt x="772019" y="632127"/>
                    <a:pt x="747078" y="598881"/>
                  </a:cubicBezTo>
                  <a:cubicBezTo>
                    <a:pt x="735202" y="583445"/>
                    <a:pt x="716200" y="571572"/>
                    <a:pt x="697197" y="564447"/>
                  </a:cubicBezTo>
                  <a:cubicBezTo>
                    <a:pt x="666318" y="552574"/>
                    <a:pt x="649691" y="531201"/>
                    <a:pt x="637815" y="502704"/>
                  </a:cubicBezTo>
                  <a:cubicBezTo>
                    <a:pt x="618813" y="454022"/>
                    <a:pt x="600998" y="405340"/>
                    <a:pt x="580808" y="355470"/>
                  </a:cubicBezTo>
                  <a:cubicBezTo>
                    <a:pt x="574869" y="342409"/>
                    <a:pt x="568931" y="332910"/>
                    <a:pt x="560618" y="316287"/>
                  </a:cubicBezTo>
                  <a:close/>
                </a:path>
              </a:pathLst>
            </a:custGeom>
            <a:grpFill/>
            <a:ln w="11862"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50F8D7AD-5D24-7697-B4BD-232D5A048EC1}"/>
                </a:ext>
              </a:extLst>
            </p:cNvPr>
            <p:cNvSpPr/>
            <p:nvPr/>
          </p:nvSpPr>
          <p:spPr>
            <a:xfrm>
              <a:off x="4590383" y="646852"/>
              <a:ext cx="2225652" cy="2825947"/>
            </a:xfrm>
            <a:custGeom>
              <a:avLst/>
              <a:gdLst>
                <a:gd name="connsiteX0" fmla="*/ 714964 w 2225652"/>
                <a:gd name="connsiteY0" fmla="*/ 289719 h 2825947"/>
                <a:gd name="connsiteX1" fmla="*/ 804038 w 2225652"/>
                <a:gd name="connsiteY1" fmla="*/ 218477 h 2825947"/>
                <a:gd name="connsiteX2" fmla="*/ 811164 w 2225652"/>
                <a:gd name="connsiteY2" fmla="*/ 191167 h 2825947"/>
                <a:gd name="connsiteX3" fmla="*/ 811164 w 2225652"/>
                <a:gd name="connsiteY3" fmla="*/ 87866 h 2825947"/>
                <a:gd name="connsiteX4" fmla="*/ 840855 w 2225652"/>
                <a:gd name="connsiteY4" fmla="*/ 66493 h 2825947"/>
                <a:gd name="connsiteX5" fmla="*/ 876484 w 2225652"/>
                <a:gd name="connsiteY5" fmla="*/ 87866 h 2825947"/>
                <a:gd name="connsiteX6" fmla="*/ 876484 w 2225652"/>
                <a:gd name="connsiteY6" fmla="*/ 154358 h 2825947"/>
                <a:gd name="connsiteX7" fmla="*/ 884798 w 2225652"/>
                <a:gd name="connsiteY7" fmla="*/ 156733 h 2825947"/>
                <a:gd name="connsiteX8" fmla="*/ 1083135 w 2225652"/>
                <a:gd name="connsiteY8" fmla="*/ 0 h 2825947"/>
                <a:gd name="connsiteX9" fmla="*/ 1239904 w 2225652"/>
                <a:gd name="connsiteY9" fmla="*/ 124674 h 2825947"/>
                <a:gd name="connsiteX10" fmla="*/ 1446555 w 2225652"/>
                <a:gd name="connsiteY10" fmla="*/ 289719 h 2825947"/>
                <a:gd name="connsiteX11" fmla="*/ 1473871 w 2225652"/>
                <a:gd name="connsiteY11" fmla="*/ 347900 h 2825947"/>
                <a:gd name="connsiteX12" fmla="*/ 1472683 w 2225652"/>
                <a:gd name="connsiteY12" fmla="*/ 680365 h 2825947"/>
                <a:gd name="connsiteX13" fmla="*/ 1505938 w 2225652"/>
                <a:gd name="connsiteY13" fmla="*/ 714799 h 2825947"/>
                <a:gd name="connsiteX14" fmla="*/ 1593824 w 2225652"/>
                <a:gd name="connsiteY14" fmla="*/ 628120 h 2825947"/>
                <a:gd name="connsiteX15" fmla="*/ 1593824 w 2225652"/>
                <a:gd name="connsiteY15" fmla="*/ 527193 h 2825947"/>
                <a:gd name="connsiteX16" fmla="*/ 1571258 w 2225652"/>
                <a:gd name="connsiteY16" fmla="*/ 493947 h 2825947"/>
                <a:gd name="connsiteX17" fmla="*/ 1559382 w 2225652"/>
                <a:gd name="connsiteY17" fmla="*/ 480886 h 2825947"/>
                <a:gd name="connsiteX18" fmla="*/ 1572446 w 2225652"/>
                <a:gd name="connsiteY18" fmla="*/ 467825 h 2825947"/>
                <a:gd name="connsiteX19" fmla="*/ 1592636 w 2225652"/>
                <a:gd name="connsiteY19" fmla="*/ 466638 h 2825947"/>
                <a:gd name="connsiteX20" fmla="*/ 2016626 w 2225652"/>
                <a:gd name="connsiteY20" fmla="*/ 466638 h 2825947"/>
                <a:gd name="connsiteX21" fmla="*/ 2034441 w 2225652"/>
                <a:gd name="connsiteY21" fmla="*/ 467825 h 2825947"/>
                <a:gd name="connsiteX22" fmla="*/ 2052256 w 2225652"/>
                <a:gd name="connsiteY22" fmla="*/ 480886 h 2825947"/>
                <a:gd name="connsiteX23" fmla="*/ 2038004 w 2225652"/>
                <a:gd name="connsiteY23" fmla="*/ 496322 h 2825947"/>
                <a:gd name="connsiteX24" fmla="*/ 2020189 w 2225652"/>
                <a:gd name="connsiteY24" fmla="*/ 520070 h 2825947"/>
                <a:gd name="connsiteX25" fmla="*/ 2019001 w 2225652"/>
                <a:gd name="connsiteY25" fmla="*/ 692239 h 2825947"/>
                <a:gd name="connsiteX26" fmla="*/ 2043942 w 2225652"/>
                <a:gd name="connsiteY26" fmla="*/ 715986 h 2825947"/>
                <a:gd name="connsiteX27" fmla="*/ 2182897 w 2225652"/>
                <a:gd name="connsiteY27" fmla="*/ 715986 h 2825947"/>
                <a:gd name="connsiteX28" fmla="*/ 2225652 w 2225652"/>
                <a:gd name="connsiteY28" fmla="*/ 724297 h 2825947"/>
                <a:gd name="connsiteX29" fmla="*/ 2214963 w 2225652"/>
                <a:gd name="connsiteY29" fmla="*/ 737359 h 2825947"/>
                <a:gd name="connsiteX30" fmla="*/ 2180522 w 2225652"/>
                <a:gd name="connsiteY30" fmla="*/ 799102 h 2825947"/>
                <a:gd name="connsiteX31" fmla="*/ 2180522 w 2225652"/>
                <a:gd name="connsiteY31" fmla="*/ 2787952 h 2825947"/>
                <a:gd name="connsiteX32" fmla="*/ 2178146 w 2225652"/>
                <a:gd name="connsiteY32" fmla="*/ 2824760 h 2825947"/>
                <a:gd name="connsiteX33" fmla="*/ 2167457 w 2225652"/>
                <a:gd name="connsiteY33" fmla="*/ 2825948 h 2825947"/>
                <a:gd name="connsiteX34" fmla="*/ 2163895 w 2225652"/>
                <a:gd name="connsiteY34" fmla="*/ 2789139 h 2825947"/>
                <a:gd name="connsiteX35" fmla="*/ 2163895 w 2225652"/>
                <a:gd name="connsiteY35" fmla="*/ 1833304 h 2825947"/>
                <a:gd name="connsiteX36" fmla="*/ 2163895 w 2225652"/>
                <a:gd name="connsiteY36" fmla="*/ 788415 h 2825947"/>
                <a:gd name="connsiteX37" fmla="*/ 2122327 w 2225652"/>
                <a:gd name="connsiteY37" fmla="*/ 745670 h 2825947"/>
                <a:gd name="connsiteX38" fmla="*/ 1510688 w 2225652"/>
                <a:gd name="connsiteY38" fmla="*/ 744483 h 2825947"/>
                <a:gd name="connsiteX39" fmla="*/ 1472683 w 2225652"/>
                <a:gd name="connsiteY39" fmla="*/ 783666 h 2825947"/>
                <a:gd name="connsiteX40" fmla="*/ 1472683 w 2225652"/>
                <a:gd name="connsiteY40" fmla="*/ 2139646 h 2825947"/>
                <a:gd name="connsiteX41" fmla="*/ 1469120 w 2225652"/>
                <a:gd name="connsiteY41" fmla="*/ 2177642 h 2825947"/>
                <a:gd name="connsiteX42" fmla="*/ 1458432 w 2225652"/>
                <a:gd name="connsiteY42" fmla="*/ 2177642 h 2825947"/>
                <a:gd name="connsiteX43" fmla="*/ 1454869 w 2225652"/>
                <a:gd name="connsiteY43" fmla="*/ 2139646 h 2825947"/>
                <a:gd name="connsiteX44" fmla="*/ 1454869 w 2225652"/>
                <a:gd name="connsiteY44" fmla="*/ 385896 h 2825947"/>
                <a:gd name="connsiteX45" fmla="*/ 1409738 w 2225652"/>
                <a:gd name="connsiteY45" fmla="*/ 340776 h 2825947"/>
                <a:gd name="connsiteX46" fmla="*/ 748218 w 2225652"/>
                <a:gd name="connsiteY46" fmla="*/ 340776 h 2825947"/>
                <a:gd name="connsiteX47" fmla="*/ 709026 w 2225652"/>
                <a:gd name="connsiteY47" fmla="*/ 379959 h 2825947"/>
                <a:gd name="connsiteX48" fmla="*/ 709026 w 2225652"/>
                <a:gd name="connsiteY48" fmla="*/ 1255053 h 2825947"/>
                <a:gd name="connsiteX49" fmla="*/ 705463 w 2225652"/>
                <a:gd name="connsiteY49" fmla="*/ 1294236 h 2825947"/>
                <a:gd name="connsiteX50" fmla="*/ 694774 w 2225652"/>
                <a:gd name="connsiteY50" fmla="*/ 1295424 h 2825947"/>
                <a:gd name="connsiteX51" fmla="*/ 690023 w 2225652"/>
                <a:gd name="connsiteY51" fmla="*/ 1258615 h 2825947"/>
                <a:gd name="connsiteX52" fmla="*/ 690023 w 2225652"/>
                <a:gd name="connsiteY52" fmla="*/ 374022 h 2825947"/>
                <a:gd name="connsiteX53" fmla="*/ 691211 w 2225652"/>
                <a:gd name="connsiteY53" fmla="*/ 86678 h 2825947"/>
                <a:gd name="connsiteX54" fmla="*/ 653206 w 2225652"/>
                <a:gd name="connsiteY54" fmla="*/ 51057 h 2825947"/>
                <a:gd name="connsiteX55" fmla="*/ 89074 w 2225652"/>
                <a:gd name="connsiteY55" fmla="*/ 51057 h 2825947"/>
                <a:gd name="connsiteX56" fmla="*/ 52256 w 2225652"/>
                <a:gd name="connsiteY56" fmla="*/ 87866 h 2825947"/>
                <a:gd name="connsiteX57" fmla="*/ 52256 w 2225652"/>
                <a:gd name="connsiteY57" fmla="*/ 1566145 h 2825947"/>
                <a:gd name="connsiteX58" fmla="*/ 48694 w 2225652"/>
                <a:gd name="connsiteY58" fmla="*/ 1604141 h 2825947"/>
                <a:gd name="connsiteX59" fmla="*/ 38005 w 2225652"/>
                <a:gd name="connsiteY59" fmla="*/ 1604141 h 2825947"/>
                <a:gd name="connsiteX60" fmla="*/ 34442 w 2225652"/>
                <a:gd name="connsiteY60" fmla="*/ 1567332 h 2825947"/>
                <a:gd name="connsiteX61" fmla="*/ 34442 w 2225652"/>
                <a:gd name="connsiteY61" fmla="*/ 341964 h 2825947"/>
                <a:gd name="connsiteX62" fmla="*/ 34442 w 2225652"/>
                <a:gd name="connsiteY62" fmla="*/ 80742 h 2825947"/>
                <a:gd name="connsiteX63" fmla="*/ 13064 w 2225652"/>
                <a:gd name="connsiteY63" fmla="*/ 49870 h 2825947"/>
                <a:gd name="connsiteX64" fmla="*/ 0 w 2225652"/>
                <a:gd name="connsiteY64" fmla="*/ 37996 h 2825947"/>
                <a:gd name="connsiteX65" fmla="*/ 15439 w 2225652"/>
                <a:gd name="connsiteY65" fmla="*/ 23747 h 2825947"/>
                <a:gd name="connsiteX66" fmla="*/ 41568 w 2225652"/>
                <a:gd name="connsiteY66" fmla="*/ 22560 h 2825947"/>
                <a:gd name="connsiteX67" fmla="*/ 703088 w 2225652"/>
                <a:gd name="connsiteY67" fmla="*/ 22560 h 2825947"/>
                <a:gd name="connsiteX68" fmla="*/ 723278 w 2225652"/>
                <a:gd name="connsiteY68" fmla="*/ 23747 h 2825947"/>
                <a:gd name="connsiteX69" fmla="*/ 742280 w 2225652"/>
                <a:gd name="connsiteY69" fmla="*/ 37996 h 2825947"/>
                <a:gd name="connsiteX70" fmla="*/ 726841 w 2225652"/>
                <a:gd name="connsiteY70" fmla="*/ 52244 h 2825947"/>
                <a:gd name="connsiteX71" fmla="*/ 709026 w 2225652"/>
                <a:gd name="connsiteY71" fmla="*/ 70055 h 2825947"/>
                <a:gd name="connsiteX72" fmla="*/ 707838 w 2225652"/>
                <a:gd name="connsiteY72" fmla="*/ 288532 h 2825947"/>
                <a:gd name="connsiteX73" fmla="*/ 714964 w 2225652"/>
                <a:gd name="connsiteY73" fmla="*/ 289719 h 2825947"/>
                <a:gd name="connsiteX74" fmla="*/ 1442992 w 2225652"/>
                <a:gd name="connsiteY74" fmla="*/ 317029 h 2825947"/>
                <a:gd name="connsiteX75" fmla="*/ 1423990 w 2225652"/>
                <a:gd name="connsiteY75" fmla="*/ 296843 h 2825947"/>
                <a:gd name="connsiteX76" fmla="*/ 1106888 w 2225652"/>
                <a:gd name="connsiteY76" fmla="*/ 42745 h 2825947"/>
                <a:gd name="connsiteX77" fmla="*/ 1057007 w 2225652"/>
                <a:gd name="connsiteY77" fmla="*/ 41558 h 2825947"/>
                <a:gd name="connsiteX78" fmla="*/ 738717 w 2225652"/>
                <a:gd name="connsiteY78" fmla="*/ 293281 h 2825947"/>
                <a:gd name="connsiteX79" fmla="*/ 714964 w 2225652"/>
                <a:gd name="connsiteY79" fmla="*/ 305155 h 2825947"/>
                <a:gd name="connsiteX80" fmla="*/ 723278 w 2225652"/>
                <a:gd name="connsiteY80" fmla="*/ 315841 h 2825947"/>
                <a:gd name="connsiteX81" fmla="*/ 1442992 w 2225652"/>
                <a:gd name="connsiteY81" fmla="*/ 317029 h 2825947"/>
                <a:gd name="connsiteX82" fmla="*/ 1804037 w 2225652"/>
                <a:gd name="connsiteY82" fmla="*/ 713611 h 2825947"/>
                <a:gd name="connsiteX83" fmla="*/ 1972683 w 2225652"/>
                <a:gd name="connsiteY83" fmla="*/ 713611 h 2825947"/>
                <a:gd name="connsiteX84" fmla="*/ 1998812 w 2225652"/>
                <a:gd name="connsiteY84" fmla="*/ 687489 h 2825947"/>
                <a:gd name="connsiteX85" fmla="*/ 1998812 w 2225652"/>
                <a:gd name="connsiteY85" fmla="*/ 521257 h 2825947"/>
                <a:gd name="connsiteX86" fmla="*/ 1971496 w 2225652"/>
                <a:gd name="connsiteY86" fmla="*/ 493947 h 2825947"/>
                <a:gd name="connsiteX87" fmla="*/ 1636579 w 2225652"/>
                <a:gd name="connsiteY87" fmla="*/ 493947 h 2825947"/>
                <a:gd name="connsiteX88" fmla="*/ 1608075 w 2225652"/>
                <a:gd name="connsiteY88" fmla="*/ 521257 h 2825947"/>
                <a:gd name="connsiteX89" fmla="*/ 1608075 w 2225652"/>
                <a:gd name="connsiteY89" fmla="*/ 683927 h 2825947"/>
                <a:gd name="connsiteX90" fmla="*/ 1636579 w 2225652"/>
                <a:gd name="connsiteY90" fmla="*/ 713611 h 2825947"/>
                <a:gd name="connsiteX91" fmla="*/ 1804037 w 2225652"/>
                <a:gd name="connsiteY91" fmla="*/ 713611 h 2825947"/>
                <a:gd name="connsiteX92" fmla="*/ 831354 w 2225652"/>
                <a:gd name="connsiteY92" fmla="*/ 184043 h 2825947"/>
                <a:gd name="connsiteX93" fmla="*/ 846793 w 2225652"/>
                <a:gd name="connsiteY93" fmla="*/ 179293 h 2825947"/>
                <a:gd name="connsiteX94" fmla="*/ 853919 w 2225652"/>
                <a:gd name="connsiteY94" fmla="*/ 89053 h 2825947"/>
                <a:gd name="connsiteX95" fmla="*/ 840855 w 2225652"/>
                <a:gd name="connsiteY95" fmla="*/ 84304 h 2825947"/>
                <a:gd name="connsiteX96" fmla="*/ 831354 w 2225652"/>
                <a:gd name="connsiteY96" fmla="*/ 93802 h 2825947"/>
                <a:gd name="connsiteX97" fmla="*/ 831354 w 2225652"/>
                <a:gd name="connsiteY97" fmla="*/ 184043 h 28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225652" h="2825947">
                  <a:moveTo>
                    <a:pt x="714964" y="289719"/>
                  </a:moveTo>
                  <a:cubicBezTo>
                    <a:pt x="744655" y="265971"/>
                    <a:pt x="775534" y="243411"/>
                    <a:pt x="804038" y="218477"/>
                  </a:cubicBezTo>
                  <a:cubicBezTo>
                    <a:pt x="809976" y="213727"/>
                    <a:pt x="811164" y="200666"/>
                    <a:pt x="811164" y="191167"/>
                  </a:cubicBezTo>
                  <a:cubicBezTo>
                    <a:pt x="812351" y="156733"/>
                    <a:pt x="812351" y="122300"/>
                    <a:pt x="811164" y="87866"/>
                  </a:cubicBezTo>
                  <a:cubicBezTo>
                    <a:pt x="809976" y="64118"/>
                    <a:pt x="825415" y="65306"/>
                    <a:pt x="840855" y="66493"/>
                  </a:cubicBezTo>
                  <a:cubicBezTo>
                    <a:pt x="856294" y="67680"/>
                    <a:pt x="876484" y="59369"/>
                    <a:pt x="876484" y="87866"/>
                  </a:cubicBezTo>
                  <a:cubicBezTo>
                    <a:pt x="875296" y="110426"/>
                    <a:pt x="876484" y="131798"/>
                    <a:pt x="876484" y="154358"/>
                  </a:cubicBezTo>
                  <a:cubicBezTo>
                    <a:pt x="878859" y="155546"/>
                    <a:pt x="882422" y="155546"/>
                    <a:pt x="884798" y="156733"/>
                  </a:cubicBezTo>
                  <a:cubicBezTo>
                    <a:pt x="950118" y="104489"/>
                    <a:pt x="1016627" y="53432"/>
                    <a:pt x="1083135" y="0"/>
                  </a:cubicBezTo>
                  <a:cubicBezTo>
                    <a:pt x="1135391" y="41558"/>
                    <a:pt x="1187648" y="83116"/>
                    <a:pt x="1239904" y="124674"/>
                  </a:cubicBezTo>
                  <a:cubicBezTo>
                    <a:pt x="1308788" y="179293"/>
                    <a:pt x="1376484" y="235100"/>
                    <a:pt x="1446555" y="289719"/>
                  </a:cubicBezTo>
                  <a:cubicBezTo>
                    <a:pt x="1466745" y="305155"/>
                    <a:pt x="1473871" y="321778"/>
                    <a:pt x="1473871" y="347900"/>
                  </a:cubicBezTo>
                  <a:cubicBezTo>
                    <a:pt x="1472683" y="458326"/>
                    <a:pt x="1473871" y="569939"/>
                    <a:pt x="1472683" y="680365"/>
                  </a:cubicBezTo>
                  <a:cubicBezTo>
                    <a:pt x="1472683" y="705299"/>
                    <a:pt x="1479809" y="714799"/>
                    <a:pt x="1505938" y="714799"/>
                  </a:cubicBezTo>
                  <a:cubicBezTo>
                    <a:pt x="1593824" y="714799"/>
                    <a:pt x="1593824" y="715986"/>
                    <a:pt x="1593824" y="628120"/>
                  </a:cubicBezTo>
                  <a:cubicBezTo>
                    <a:pt x="1593824" y="594874"/>
                    <a:pt x="1593824" y="560440"/>
                    <a:pt x="1593824" y="527193"/>
                  </a:cubicBezTo>
                  <a:cubicBezTo>
                    <a:pt x="1593824" y="510570"/>
                    <a:pt x="1595011" y="495135"/>
                    <a:pt x="1571258" y="493947"/>
                  </a:cubicBezTo>
                  <a:cubicBezTo>
                    <a:pt x="1566508" y="493947"/>
                    <a:pt x="1559382" y="484448"/>
                    <a:pt x="1559382" y="480886"/>
                  </a:cubicBezTo>
                  <a:cubicBezTo>
                    <a:pt x="1559382" y="476137"/>
                    <a:pt x="1566508" y="470200"/>
                    <a:pt x="1572446" y="467825"/>
                  </a:cubicBezTo>
                  <a:cubicBezTo>
                    <a:pt x="1578384" y="465450"/>
                    <a:pt x="1585510" y="466638"/>
                    <a:pt x="1592636" y="466638"/>
                  </a:cubicBezTo>
                  <a:cubicBezTo>
                    <a:pt x="1733966" y="466638"/>
                    <a:pt x="1875296" y="466638"/>
                    <a:pt x="2016626" y="466638"/>
                  </a:cubicBezTo>
                  <a:cubicBezTo>
                    <a:pt x="2022564" y="466638"/>
                    <a:pt x="2029690" y="465450"/>
                    <a:pt x="2034441" y="467825"/>
                  </a:cubicBezTo>
                  <a:cubicBezTo>
                    <a:pt x="2041567" y="470200"/>
                    <a:pt x="2046317" y="476137"/>
                    <a:pt x="2052256" y="480886"/>
                  </a:cubicBezTo>
                  <a:cubicBezTo>
                    <a:pt x="2047505" y="485635"/>
                    <a:pt x="2042754" y="491572"/>
                    <a:pt x="2038004" y="496322"/>
                  </a:cubicBezTo>
                  <a:cubicBezTo>
                    <a:pt x="2030878" y="503446"/>
                    <a:pt x="2020189" y="511758"/>
                    <a:pt x="2020189" y="520070"/>
                  </a:cubicBezTo>
                  <a:cubicBezTo>
                    <a:pt x="2019001" y="577063"/>
                    <a:pt x="2020189" y="635244"/>
                    <a:pt x="2019001" y="692239"/>
                  </a:cubicBezTo>
                  <a:cubicBezTo>
                    <a:pt x="2019001" y="711236"/>
                    <a:pt x="2026127" y="715986"/>
                    <a:pt x="2043942" y="715986"/>
                  </a:cubicBezTo>
                  <a:cubicBezTo>
                    <a:pt x="2090260" y="715986"/>
                    <a:pt x="2136579" y="714799"/>
                    <a:pt x="2182897" y="715986"/>
                  </a:cubicBezTo>
                  <a:cubicBezTo>
                    <a:pt x="2195961" y="715986"/>
                    <a:pt x="2207838" y="720735"/>
                    <a:pt x="2225652" y="724297"/>
                  </a:cubicBezTo>
                  <a:cubicBezTo>
                    <a:pt x="2219714" y="732609"/>
                    <a:pt x="2217339" y="737359"/>
                    <a:pt x="2214963" y="737359"/>
                  </a:cubicBezTo>
                  <a:cubicBezTo>
                    <a:pt x="2174583" y="742108"/>
                    <a:pt x="2180522" y="771792"/>
                    <a:pt x="2180522" y="799102"/>
                  </a:cubicBezTo>
                  <a:cubicBezTo>
                    <a:pt x="2180522" y="1461656"/>
                    <a:pt x="2180522" y="2125397"/>
                    <a:pt x="2180522" y="2787952"/>
                  </a:cubicBezTo>
                  <a:cubicBezTo>
                    <a:pt x="2180522" y="2799825"/>
                    <a:pt x="2179334" y="2811699"/>
                    <a:pt x="2178146" y="2824760"/>
                  </a:cubicBezTo>
                  <a:cubicBezTo>
                    <a:pt x="2174583" y="2824760"/>
                    <a:pt x="2171021" y="2824760"/>
                    <a:pt x="2167457" y="2825948"/>
                  </a:cubicBezTo>
                  <a:cubicBezTo>
                    <a:pt x="2166270" y="2814074"/>
                    <a:pt x="2163895" y="2802200"/>
                    <a:pt x="2163895" y="2789139"/>
                  </a:cubicBezTo>
                  <a:cubicBezTo>
                    <a:pt x="2163895" y="2470923"/>
                    <a:pt x="2163895" y="2151520"/>
                    <a:pt x="2163895" y="1833304"/>
                  </a:cubicBezTo>
                  <a:cubicBezTo>
                    <a:pt x="2163895" y="1485404"/>
                    <a:pt x="2163895" y="1136316"/>
                    <a:pt x="2163895" y="788415"/>
                  </a:cubicBezTo>
                  <a:cubicBezTo>
                    <a:pt x="2163895" y="745670"/>
                    <a:pt x="2163895" y="745670"/>
                    <a:pt x="2122327" y="745670"/>
                  </a:cubicBezTo>
                  <a:cubicBezTo>
                    <a:pt x="1918051" y="745670"/>
                    <a:pt x="1714964" y="745670"/>
                    <a:pt x="1510688" y="744483"/>
                  </a:cubicBezTo>
                  <a:cubicBezTo>
                    <a:pt x="1479809" y="744483"/>
                    <a:pt x="1472683" y="753982"/>
                    <a:pt x="1472683" y="783666"/>
                  </a:cubicBezTo>
                  <a:cubicBezTo>
                    <a:pt x="1473871" y="1236055"/>
                    <a:pt x="1472683" y="1688444"/>
                    <a:pt x="1472683" y="2139646"/>
                  </a:cubicBezTo>
                  <a:cubicBezTo>
                    <a:pt x="1472683" y="2152707"/>
                    <a:pt x="1470308" y="2164581"/>
                    <a:pt x="1469120" y="2177642"/>
                  </a:cubicBezTo>
                  <a:cubicBezTo>
                    <a:pt x="1465557" y="2177642"/>
                    <a:pt x="1461995" y="2177642"/>
                    <a:pt x="1458432" y="2177642"/>
                  </a:cubicBezTo>
                  <a:cubicBezTo>
                    <a:pt x="1457244" y="2164581"/>
                    <a:pt x="1454869" y="2152707"/>
                    <a:pt x="1454869" y="2139646"/>
                  </a:cubicBezTo>
                  <a:cubicBezTo>
                    <a:pt x="1454869" y="1555458"/>
                    <a:pt x="1454869" y="970084"/>
                    <a:pt x="1454869" y="385896"/>
                  </a:cubicBezTo>
                  <a:cubicBezTo>
                    <a:pt x="1454869" y="340776"/>
                    <a:pt x="1454869" y="340776"/>
                    <a:pt x="1409738" y="340776"/>
                  </a:cubicBezTo>
                  <a:cubicBezTo>
                    <a:pt x="1188836" y="340776"/>
                    <a:pt x="967933" y="340776"/>
                    <a:pt x="748218" y="340776"/>
                  </a:cubicBezTo>
                  <a:cubicBezTo>
                    <a:pt x="709026" y="340776"/>
                    <a:pt x="709026" y="340776"/>
                    <a:pt x="709026" y="379959"/>
                  </a:cubicBezTo>
                  <a:cubicBezTo>
                    <a:pt x="709026" y="672053"/>
                    <a:pt x="709026" y="964147"/>
                    <a:pt x="709026" y="1255053"/>
                  </a:cubicBezTo>
                  <a:cubicBezTo>
                    <a:pt x="709026" y="1268114"/>
                    <a:pt x="706651" y="1281175"/>
                    <a:pt x="705463" y="1294236"/>
                  </a:cubicBezTo>
                  <a:cubicBezTo>
                    <a:pt x="701900" y="1294236"/>
                    <a:pt x="698337" y="1294236"/>
                    <a:pt x="694774" y="1295424"/>
                  </a:cubicBezTo>
                  <a:cubicBezTo>
                    <a:pt x="693586" y="1283550"/>
                    <a:pt x="690023" y="1270489"/>
                    <a:pt x="690023" y="1258615"/>
                  </a:cubicBezTo>
                  <a:cubicBezTo>
                    <a:pt x="690023" y="964147"/>
                    <a:pt x="690023" y="668491"/>
                    <a:pt x="690023" y="374022"/>
                  </a:cubicBezTo>
                  <a:cubicBezTo>
                    <a:pt x="690023" y="277845"/>
                    <a:pt x="688836" y="181668"/>
                    <a:pt x="691211" y="86678"/>
                  </a:cubicBezTo>
                  <a:cubicBezTo>
                    <a:pt x="691211" y="56994"/>
                    <a:pt x="681710" y="51057"/>
                    <a:pt x="653206" y="51057"/>
                  </a:cubicBezTo>
                  <a:cubicBezTo>
                    <a:pt x="465558" y="52244"/>
                    <a:pt x="276722" y="52244"/>
                    <a:pt x="89074" y="51057"/>
                  </a:cubicBezTo>
                  <a:cubicBezTo>
                    <a:pt x="60570" y="51057"/>
                    <a:pt x="52256" y="60556"/>
                    <a:pt x="52256" y="87866"/>
                  </a:cubicBezTo>
                  <a:cubicBezTo>
                    <a:pt x="53444" y="580625"/>
                    <a:pt x="52256" y="1073385"/>
                    <a:pt x="52256" y="1566145"/>
                  </a:cubicBezTo>
                  <a:cubicBezTo>
                    <a:pt x="52256" y="1579206"/>
                    <a:pt x="49881" y="1592267"/>
                    <a:pt x="48694" y="1604141"/>
                  </a:cubicBezTo>
                  <a:cubicBezTo>
                    <a:pt x="45131" y="1604141"/>
                    <a:pt x="41568" y="1604141"/>
                    <a:pt x="38005" y="1604141"/>
                  </a:cubicBezTo>
                  <a:cubicBezTo>
                    <a:pt x="36817" y="1592267"/>
                    <a:pt x="34442" y="1579206"/>
                    <a:pt x="34442" y="1567332"/>
                  </a:cubicBezTo>
                  <a:cubicBezTo>
                    <a:pt x="34442" y="1158876"/>
                    <a:pt x="34442" y="750420"/>
                    <a:pt x="34442" y="341964"/>
                  </a:cubicBezTo>
                  <a:cubicBezTo>
                    <a:pt x="34442" y="255285"/>
                    <a:pt x="34442" y="167420"/>
                    <a:pt x="34442" y="80742"/>
                  </a:cubicBezTo>
                  <a:cubicBezTo>
                    <a:pt x="34442" y="65306"/>
                    <a:pt x="34442" y="51057"/>
                    <a:pt x="13064" y="49870"/>
                  </a:cubicBezTo>
                  <a:cubicBezTo>
                    <a:pt x="8313" y="49870"/>
                    <a:pt x="3563" y="41558"/>
                    <a:pt x="0" y="37996"/>
                  </a:cubicBezTo>
                  <a:cubicBezTo>
                    <a:pt x="4751" y="33247"/>
                    <a:pt x="9501" y="26122"/>
                    <a:pt x="15439" y="23747"/>
                  </a:cubicBezTo>
                  <a:cubicBezTo>
                    <a:pt x="23753" y="21373"/>
                    <a:pt x="33254" y="22560"/>
                    <a:pt x="41568" y="22560"/>
                  </a:cubicBezTo>
                  <a:cubicBezTo>
                    <a:pt x="262470" y="22560"/>
                    <a:pt x="483373" y="22560"/>
                    <a:pt x="703088" y="22560"/>
                  </a:cubicBezTo>
                  <a:cubicBezTo>
                    <a:pt x="710214" y="22560"/>
                    <a:pt x="717339" y="21373"/>
                    <a:pt x="723278" y="23747"/>
                  </a:cubicBezTo>
                  <a:cubicBezTo>
                    <a:pt x="730403" y="26122"/>
                    <a:pt x="736342" y="33247"/>
                    <a:pt x="742280" y="37996"/>
                  </a:cubicBezTo>
                  <a:cubicBezTo>
                    <a:pt x="736342" y="42745"/>
                    <a:pt x="731591" y="47495"/>
                    <a:pt x="726841" y="52244"/>
                  </a:cubicBezTo>
                  <a:cubicBezTo>
                    <a:pt x="720902" y="58181"/>
                    <a:pt x="709026" y="64118"/>
                    <a:pt x="709026" y="70055"/>
                  </a:cubicBezTo>
                  <a:cubicBezTo>
                    <a:pt x="707838" y="142485"/>
                    <a:pt x="707838" y="216102"/>
                    <a:pt x="707838" y="288532"/>
                  </a:cubicBezTo>
                  <a:cubicBezTo>
                    <a:pt x="710214" y="286157"/>
                    <a:pt x="712589" y="288532"/>
                    <a:pt x="714964" y="289719"/>
                  </a:cubicBezTo>
                  <a:close/>
                  <a:moveTo>
                    <a:pt x="1442992" y="317029"/>
                  </a:moveTo>
                  <a:cubicBezTo>
                    <a:pt x="1433491" y="306342"/>
                    <a:pt x="1428741" y="301593"/>
                    <a:pt x="1423990" y="296843"/>
                  </a:cubicBezTo>
                  <a:cubicBezTo>
                    <a:pt x="1318289" y="212540"/>
                    <a:pt x="1212588" y="128236"/>
                    <a:pt x="1106888" y="42745"/>
                  </a:cubicBezTo>
                  <a:cubicBezTo>
                    <a:pt x="1087885" y="27310"/>
                    <a:pt x="1076009" y="26122"/>
                    <a:pt x="1057007" y="41558"/>
                  </a:cubicBezTo>
                  <a:cubicBezTo>
                    <a:pt x="951306" y="127049"/>
                    <a:pt x="845605" y="210165"/>
                    <a:pt x="738717" y="293281"/>
                  </a:cubicBezTo>
                  <a:cubicBezTo>
                    <a:pt x="731591" y="298031"/>
                    <a:pt x="723278" y="300406"/>
                    <a:pt x="714964" y="305155"/>
                  </a:cubicBezTo>
                  <a:cubicBezTo>
                    <a:pt x="717339" y="308717"/>
                    <a:pt x="720902" y="312279"/>
                    <a:pt x="723278" y="315841"/>
                  </a:cubicBezTo>
                  <a:cubicBezTo>
                    <a:pt x="960807" y="317029"/>
                    <a:pt x="1198337" y="317029"/>
                    <a:pt x="1442992" y="317029"/>
                  </a:cubicBezTo>
                  <a:close/>
                  <a:moveTo>
                    <a:pt x="1804037" y="713611"/>
                  </a:moveTo>
                  <a:cubicBezTo>
                    <a:pt x="1859857" y="713611"/>
                    <a:pt x="1916864" y="713611"/>
                    <a:pt x="1972683" y="713611"/>
                  </a:cubicBezTo>
                  <a:cubicBezTo>
                    <a:pt x="1991686" y="713611"/>
                    <a:pt x="1998812" y="707674"/>
                    <a:pt x="1998812" y="687489"/>
                  </a:cubicBezTo>
                  <a:cubicBezTo>
                    <a:pt x="1998812" y="631683"/>
                    <a:pt x="1998812" y="577063"/>
                    <a:pt x="1998812" y="521257"/>
                  </a:cubicBezTo>
                  <a:cubicBezTo>
                    <a:pt x="1998812" y="501071"/>
                    <a:pt x="1991686" y="492760"/>
                    <a:pt x="1971496" y="493947"/>
                  </a:cubicBezTo>
                  <a:cubicBezTo>
                    <a:pt x="1859857" y="495135"/>
                    <a:pt x="1748218" y="495135"/>
                    <a:pt x="1636579" y="493947"/>
                  </a:cubicBezTo>
                  <a:cubicBezTo>
                    <a:pt x="1616389" y="493947"/>
                    <a:pt x="1608075" y="501071"/>
                    <a:pt x="1608075" y="521257"/>
                  </a:cubicBezTo>
                  <a:cubicBezTo>
                    <a:pt x="1609263" y="575876"/>
                    <a:pt x="1609263" y="629308"/>
                    <a:pt x="1608075" y="683927"/>
                  </a:cubicBezTo>
                  <a:cubicBezTo>
                    <a:pt x="1608075" y="705299"/>
                    <a:pt x="1615201" y="713611"/>
                    <a:pt x="1636579" y="713611"/>
                  </a:cubicBezTo>
                  <a:cubicBezTo>
                    <a:pt x="1693586" y="712424"/>
                    <a:pt x="1749405" y="713611"/>
                    <a:pt x="1804037" y="713611"/>
                  </a:cubicBezTo>
                  <a:close/>
                  <a:moveTo>
                    <a:pt x="831354" y="184043"/>
                  </a:moveTo>
                  <a:cubicBezTo>
                    <a:pt x="839667" y="181668"/>
                    <a:pt x="844418" y="180481"/>
                    <a:pt x="846793" y="179293"/>
                  </a:cubicBezTo>
                  <a:cubicBezTo>
                    <a:pt x="857482" y="169795"/>
                    <a:pt x="863420" y="99739"/>
                    <a:pt x="853919" y="89053"/>
                  </a:cubicBezTo>
                  <a:cubicBezTo>
                    <a:pt x="851544" y="85491"/>
                    <a:pt x="844418" y="84304"/>
                    <a:pt x="840855" y="84304"/>
                  </a:cubicBezTo>
                  <a:cubicBezTo>
                    <a:pt x="837292" y="85491"/>
                    <a:pt x="831354" y="90240"/>
                    <a:pt x="831354" y="93802"/>
                  </a:cubicBezTo>
                  <a:cubicBezTo>
                    <a:pt x="831354" y="123487"/>
                    <a:pt x="831354" y="151984"/>
                    <a:pt x="831354" y="184043"/>
                  </a:cubicBezTo>
                  <a:close/>
                </a:path>
              </a:pathLst>
            </a:custGeom>
            <a:grpFill/>
            <a:ln w="11862"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A24D52C9-B370-317F-CF2F-060DA89B465F}"/>
                </a:ext>
              </a:extLst>
            </p:cNvPr>
            <p:cNvSpPr/>
            <p:nvPr/>
          </p:nvSpPr>
          <p:spPr>
            <a:xfrm>
              <a:off x="6256527" y="2999038"/>
              <a:ext cx="260221" cy="461888"/>
            </a:xfrm>
            <a:custGeom>
              <a:avLst/>
              <a:gdLst>
                <a:gd name="connsiteX0" fmla="*/ 142644 w 260221"/>
                <a:gd name="connsiteY0" fmla="*/ 2375 h 461888"/>
                <a:gd name="connsiteX1" fmla="*/ 142644 w 260221"/>
                <a:gd name="connsiteY1" fmla="*/ 74804 h 461888"/>
                <a:gd name="connsiteX2" fmla="*/ 167585 w 260221"/>
                <a:gd name="connsiteY2" fmla="*/ 98552 h 461888"/>
                <a:gd name="connsiteX3" fmla="*/ 235281 w 260221"/>
                <a:gd name="connsiteY3" fmla="*/ 98552 h 461888"/>
                <a:gd name="connsiteX4" fmla="*/ 260221 w 260221"/>
                <a:gd name="connsiteY4" fmla="*/ 122299 h 461888"/>
                <a:gd name="connsiteX5" fmla="*/ 257846 w 260221"/>
                <a:gd name="connsiteY5" fmla="*/ 439328 h 461888"/>
                <a:gd name="connsiteX6" fmla="*/ 234093 w 260221"/>
                <a:gd name="connsiteY6" fmla="*/ 461888 h 461888"/>
                <a:gd name="connsiteX7" fmla="*/ 23879 w 260221"/>
                <a:gd name="connsiteY7" fmla="*/ 461888 h 461888"/>
                <a:gd name="connsiteX8" fmla="*/ 126 w 260221"/>
                <a:gd name="connsiteY8" fmla="*/ 436953 h 461888"/>
                <a:gd name="connsiteX9" fmla="*/ 3689 w 260221"/>
                <a:gd name="connsiteY9" fmla="*/ 122299 h 461888"/>
                <a:gd name="connsiteX10" fmla="*/ 31005 w 260221"/>
                <a:gd name="connsiteY10" fmla="*/ 97365 h 461888"/>
                <a:gd name="connsiteX11" fmla="*/ 96326 w 260221"/>
                <a:gd name="connsiteY11" fmla="*/ 97365 h 461888"/>
                <a:gd name="connsiteX12" fmla="*/ 124829 w 260221"/>
                <a:gd name="connsiteY12" fmla="*/ 68867 h 461888"/>
                <a:gd name="connsiteX13" fmla="*/ 130768 w 260221"/>
                <a:gd name="connsiteY13" fmla="*/ 0 h 461888"/>
                <a:gd name="connsiteX14" fmla="*/ 142644 w 260221"/>
                <a:gd name="connsiteY14" fmla="*/ 2375 h 46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0221" h="461888">
                  <a:moveTo>
                    <a:pt x="142644" y="2375"/>
                  </a:moveTo>
                  <a:cubicBezTo>
                    <a:pt x="142644" y="26122"/>
                    <a:pt x="142644" y="49870"/>
                    <a:pt x="142644" y="74804"/>
                  </a:cubicBezTo>
                  <a:cubicBezTo>
                    <a:pt x="142644" y="92615"/>
                    <a:pt x="149770" y="99740"/>
                    <a:pt x="167585" y="98552"/>
                  </a:cubicBezTo>
                  <a:cubicBezTo>
                    <a:pt x="190150" y="97365"/>
                    <a:pt x="212715" y="98552"/>
                    <a:pt x="235281" y="98552"/>
                  </a:cubicBezTo>
                  <a:cubicBezTo>
                    <a:pt x="253095" y="98552"/>
                    <a:pt x="260221" y="104489"/>
                    <a:pt x="260221" y="122299"/>
                  </a:cubicBezTo>
                  <a:cubicBezTo>
                    <a:pt x="259034" y="227976"/>
                    <a:pt x="259034" y="333651"/>
                    <a:pt x="257846" y="439328"/>
                  </a:cubicBezTo>
                  <a:cubicBezTo>
                    <a:pt x="257846" y="455951"/>
                    <a:pt x="250720" y="461888"/>
                    <a:pt x="234093" y="461888"/>
                  </a:cubicBezTo>
                  <a:cubicBezTo>
                    <a:pt x="164022" y="461888"/>
                    <a:pt x="93951" y="461888"/>
                    <a:pt x="23879" y="461888"/>
                  </a:cubicBezTo>
                  <a:cubicBezTo>
                    <a:pt x="6065" y="461888"/>
                    <a:pt x="-1061" y="454764"/>
                    <a:pt x="126" y="436953"/>
                  </a:cubicBezTo>
                  <a:cubicBezTo>
                    <a:pt x="1314" y="332464"/>
                    <a:pt x="2502" y="226788"/>
                    <a:pt x="3689" y="122299"/>
                  </a:cubicBezTo>
                  <a:cubicBezTo>
                    <a:pt x="3689" y="102114"/>
                    <a:pt x="13190" y="97365"/>
                    <a:pt x="31005" y="97365"/>
                  </a:cubicBezTo>
                  <a:cubicBezTo>
                    <a:pt x="52383" y="98552"/>
                    <a:pt x="74948" y="97365"/>
                    <a:pt x="96326" y="97365"/>
                  </a:cubicBezTo>
                  <a:cubicBezTo>
                    <a:pt x="116516" y="98552"/>
                    <a:pt x="124829" y="90240"/>
                    <a:pt x="124829" y="68867"/>
                  </a:cubicBezTo>
                  <a:cubicBezTo>
                    <a:pt x="124829" y="46308"/>
                    <a:pt x="128392" y="22560"/>
                    <a:pt x="130768" y="0"/>
                  </a:cubicBezTo>
                  <a:cubicBezTo>
                    <a:pt x="134330" y="1187"/>
                    <a:pt x="139081" y="2375"/>
                    <a:pt x="142644" y="2375"/>
                  </a:cubicBezTo>
                  <a:close/>
                </a:path>
              </a:pathLst>
            </a:custGeom>
            <a:grpFill/>
            <a:ln w="11862"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31D4D388-71E2-C3BE-8600-CB2002DF4A37}"/>
                </a:ext>
              </a:extLst>
            </p:cNvPr>
            <p:cNvSpPr/>
            <p:nvPr/>
          </p:nvSpPr>
          <p:spPr>
            <a:xfrm>
              <a:off x="5032173" y="2034875"/>
              <a:ext cx="308819" cy="308747"/>
            </a:xfrm>
            <a:custGeom>
              <a:avLst/>
              <a:gdLst>
                <a:gd name="connsiteX0" fmla="*/ 308804 w 308819"/>
                <a:gd name="connsiteY0" fmla="*/ 156749 h 308747"/>
                <a:gd name="connsiteX1" fmla="*/ 152034 w 308819"/>
                <a:gd name="connsiteY1" fmla="*/ 308733 h 308747"/>
                <a:gd name="connsiteX2" fmla="*/ 15 w 308819"/>
                <a:gd name="connsiteY2" fmla="*/ 150812 h 308747"/>
                <a:gd name="connsiteX3" fmla="*/ 157972 w 308819"/>
                <a:gd name="connsiteY3" fmla="*/ 16 h 308747"/>
                <a:gd name="connsiteX4" fmla="*/ 308804 w 308819"/>
                <a:gd name="connsiteY4" fmla="*/ 156749 h 308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819" h="308747">
                  <a:moveTo>
                    <a:pt x="308804" y="156749"/>
                  </a:moveTo>
                  <a:cubicBezTo>
                    <a:pt x="307616" y="242240"/>
                    <a:pt x="237545" y="309920"/>
                    <a:pt x="152034" y="308733"/>
                  </a:cubicBezTo>
                  <a:cubicBezTo>
                    <a:pt x="67711" y="307546"/>
                    <a:pt x="-1172" y="236303"/>
                    <a:pt x="15" y="150812"/>
                  </a:cubicBezTo>
                  <a:cubicBezTo>
                    <a:pt x="1203" y="65321"/>
                    <a:pt x="71274" y="-1171"/>
                    <a:pt x="157972" y="16"/>
                  </a:cubicBezTo>
                  <a:cubicBezTo>
                    <a:pt x="244671" y="1203"/>
                    <a:pt x="309991" y="68883"/>
                    <a:pt x="308804" y="156749"/>
                  </a:cubicBezTo>
                  <a:close/>
                </a:path>
              </a:pathLst>
            </a:custGeom>
            <a:grpFill/>
            <a:ln w="11862"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9F1DD50C-9F5B-7B90-9068-522A21081520}"/>
                </a:ext>
              </a:extLst>
            </p:cNvPr>
            <p:cNvSpPr/>
            <p:nvPr/>
          </p:nvSpPr>
          <p:spPr>
            <a:xfrm>
              <a:off x="5610041" y="3187830"/>
              <a:ext cx="472571" cy="270720"/>
            </a:xfrm>
            <a:custGeom>
              <a:avLst/>
              <a:gdLst>
                <a:gd name="connsiteX0" fmla="*/ 241624 w 472571"/>
                <a:gd name="connsiteY0" fmla="*/ 1187 h 270720"/>
                <a:gd name="connsiteX1" fmla="*/ 248750 w 472571"/>
                <a:gd name="connsiteY1" fmla="*/ 86678 h 270720"/>
                <a:gd name="connsiteX2" fmla="*/ 282004 w 472571"/>
                <a:gd name="connsiteY2" fmla="*/ 149609 h 270720"/>
                <a:gd name="connsiteX3" fmla="*/ 369890 w 472571"/>
                <a:gd name="connsiteY3" fmla="*/ 179293 h 270720"/>
                <a:gd name="connsiteX4" fmla="*/ 439961 w 472571"/>
                <a:gd name="connsiteY4" fmla="*/ 200666 h 270720"/>
                <a:gd name="connsiteX5" fmla="*/ 468465 w 472571"/>
                <a:gd name="connsiteY5" fmla="*/ 232725 h 270720"/>
                <a:gd name="connsiteX6" fmla="*/ 442337 w 472571"/>
                <a:gd name="connsiteY6" fmla="*/ 270721 h 270720"/>
                <a:gd name="connsiteX7" fmla="*/ 36161 w 472571"/>
                <a:gd name="connsiteY7" fmla="*/ 270721 h 270720"/>
                <a:gd name="connsiteX8" fmla="*/ 11221 w 472571"/>
                <a:gd name="connsiteY8" fmla="*/ 223226 h 270720"/>
                <a:gd name="connsiteX9" fmla="*/ 77729 w 472571"/>
                <a:gd name="connsiteY9" fmla="*/ 184043 h 270720"/>
                <a:gd name="connsiteX10" fmla="*/ 183429 w 472571"/>
                <a:gd name="connsiteY10" fmla="*/ 146047 h 270720"/>
                <a:gd name="connsiteX11" fmla="*/ 228560 w 472571"/>
                <a:gd name="connsiteY11" fmla="*/ 62931 h 270720"/>
                <a:gd name="connsiteX12" fmla="*/ 228560 w 472571"/>
                <a:gd name="connsiteY12" fmla="*/ 0 h 270720"/>
                <a:gd name="connsiteX13" fmla="*/ 241624 w 472571"/>
                <a:gd name="connsiteY13" fmla="*/ 1187 h 27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571" h="270720">
                  <a:moveTo>
                    <a:pt x="241624" y="1187"/>
                  </a:moveTo>
                  <a:cubicBezTo>
                    <a:pt x="243999" y="29684"/>
                    <a:pt x="249938" y="58181"/>
                    <a:pt x="248750" y="86678"/>
                  </a:cubicBezTo>
                  <a:cubicBezTo>
                    <a:pt x="247562" y="116362"/>
                    <a:pt x="252313" y="134173"/>
                    <a:pt x="282004" y="149609"/>
                  </a:cubicBezTo>
                  <a:cubicBezTo>
                    <a:pt x="310508" y="165044"/>
                    <a:pt x="337824" y="175731"/>
                    <a:pt x="369890" y="179293"/>
                  </a:cubicBezTo>
                  <a:cubicBezTo>
                    <a:pt x="393643" y="181668"/>
                    <a:pt x="418584" y="189980"/>
                    <a:pt x="439961" y="200666"/>
                  </a:cubicBezTo>
                  <a:cubicBezTo>
                    <a:pt x="451838" y="206602"/>
                    <a:pt x="462527" y="220851"/>
                    <a:pt x="468465" y="232725"/>
                  </a:cubicBezTo>
                  <a:cubicBezTo>
                    <a:pt x="479154" y="256472"/>
                    <a:pt x="468465" y="270721"/>
                    <a:pt x="442337" y="270721"/>
                  </a:cubicBezTo>
                  <a:cubicBezTo>
                    <a:pt x="306945" y="270721"/>
                    <a:pt x="171553" y="270721"/>
                    <a:pt x="36161" y="270721"/>
                  </a:cubicBezTo>
                  <a:cubicBezTo>
                    <a:pt x="1719" y="270721"/>
                    <a:pt x="-11345" y="249348"/>
                    <a:pt x="11221" y="223226"/>
                  </a:cubicBezTo>
                  <a:cubicBezTo>
                    <a:pt x="27848" y="204228"/>
                    <a:pt x="53976" y="191167"/>
                    <a:pt x="77729" y="184043"/>
                  </a:cubicBezTo>
                  <a:cubicBezTo>
                    <a:pt x="113358" y="172169"/>
                    <a:pt x="148988" y="159108"/>
                    <a:pt x="183429" y="146047"/>
                  </a:cubicBezTo>
                  <a:cubicBezTo>
                    <a:pt x="233311" y="128236"/>
                    <a:pt x="227372" y="97364"/>
                    <a:pt x="228560" y="62931"/>
                  </a:cubicBezTo>
                  <a:cubicBezTo>
                    <a:pt x="229748" y="41558"/>
                    <a:pt x="228560" y="21373"/>
                    <a:pt x="228560" y="0"/>
                  </a:cubicBezTo>
                  <a:cubicBezTo>
                    <a:pt x="232123" y="2374"/>
                    <a:pt x="236874" y="1187"/>
                    <a:pt x="241624" y="1187"/>
                  </a:cubicBezTo>
                  <a:close/>
                </a:path>
              </a:pathLst>
            </a:custGeom>
            <a:grpFill/>
            <a:ln w="11862"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A83B3EFD-879C-E037-F02F-75196ACEBA22}"/>
                </a:ext>
              </a:extLst>
            </p:cNvPr>
            <p:cNvSpPr/>
            <p:nvPr/>
          </p:nvSpPr>
          <p:spPr>
            <a:xfrm>
              <a:off x="5688958" y="3060781"/>
              <a:ext cx="134465" cy="123453"/>
            </a:xfrm>
            <a:custGeom>
              <a:avLst/>
              <a:gdLst>
                <a:gd name="connsiteX0" fmla="*/ 9501 w 134465"/>
                <a:gd name="connsiteY0" fmla="*/ 0 h 123453"/>
                <a:gd name="connsiteX1" fmla="*/ 109264 w 134465"/>
                <a:gd name="connsiteY1" fmla="*/ 40370 h 123453"/>
                <a:gd name="connsiteX2" fmla="*/ 134204 w 134465"/>
                <a:gd name="connsiteY2" fmla="*/ 81928 h 123453"/>
                <a:gd name="connsiteX3" fmla="*/ 102138 w 134465"/>
                <a:gd name="connsiteY3" fmla="*/ 122299 h 123453"/>
                <a:gd name="connsiteX4" fmla="*/ 58195 w 134465"/>
                <a:gd name="connsiteY4" fmla="*/ 104489 h 123453"/>
                <a:gd name="connsiteX5" fmla="*/ 0 w 134465"/>
                <a:gd name="connsiteY5" fmla="*/ 10686 h 123453"/>
                <a:gd name="connsiteX6" fmla="*/ 9501 w 134465"/>
                <a:gd name="connsiteY6" fmla="*/ 0 h 12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465" h="123453">
                  <a:moveTo>
                    <a:pt x="9501" y="0"/>
                  </a:moveTo>
                  <a:cubicBezTo>
                    <a:pt x="42755" y="13061"/>
                    <a:pt x="77197" y="23747"/>
                    <a:pt x="109264" y="40370"/>
                  </a:cubicBezTo>
                  <a:cubicBezTo>
                    <a:pt x="122328" y="47495"/>
                    <a:pt x="136580" y="68867"/>
                    <a:pt x="134204" y="81928"/>
                  </a:cubicBezTo>
                  <a:cubicBezTo>
                    <a:pt x="131829" y="97365"/>
                    <a:pt x="116390" y="116362"/>
                    <a:pt x="102138" y="122299"/>
                  </a:cubicBezTo>
                  <a:cubicBezTo>
                    <a:pt x="90261" y="127049"/>
                    <a:pt x="66508" y="116362"/>
                    <a:pt x="58195" y="104489"/>
                  </a:cubicBezTo>
                  <a:cubicBezTo>
                    <a:pt x="35629" y="75991"/>
                    <a:pt x="19002" y="42745"/>
                    <a:pt x="0" y="10686"/>
                  </a:cubicBezTo>
                  <a:cubicBezTo>
                    <a:pt x="2375" y="7124"/>
                    <a:pt x="5938" y="3562"/>
                    <a:pt x="9501" y="0"/>
                  </a:cubicBezTo>
                  <a:close/>
                </a:path>
              </a:pathLst>
            </a:custGeom>
            <a:grpFill/>
            <a:ln w="11862"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B4027A44-C6C6-14AB-BACE-0AD63257BF49}"/>
                </a:ext>
              </a:extLst>
            </p:cNvPr>
            <p:cNvSpPr/>
            <p:nvPr/>
          </p:nvSpPr>
          <p:spPr>
            <a:xfrm>
              <a:off x="5875343" y="3080967"/>
              <a:ext cx="136654" cy="116674"/>
            </a:xfrm>
            <a:custGeom>
              <a:avLst/>
              <a:gdLst>
                <a:gd name="connsiteX0" fmla="*/ 136655 w 136654"/>
                <a:gd name="connsiteY0" fmla="*/ 14248 h 116674"/>
                <a:gd name="connsiteX1" fmla="*/ 74897 w 136654"/>
                <a:gd name="connsiteY1" fmla="*/ 102114 h 116674"/>
                <a:gd name="connsiteX2" fmla="*/ 28579 w 136654"/>
                <a:gd name="connsiteY2" fmla="*/ 115175 h 116674"/>
                <a:gd name="connsiteX3" fmla="*/ 75 w 136654"/>
                <a:gd name="connsiteY3" fmla="*/ 75991 h 116674"/>
                <a:gd name="connsiteX4" fmla="*/ 25016 w 136654"/>
                <a:gd name="connsiteY4" fmla="*/ 35621 h 116674"/>
                <a:gd name="connsiteX5" fmla="*/ 129529 w 136654"/>
                <a:gd name="connsiteY5" fmla="*/ 0 h 116674"/>
                <a:gd name="connsiteX6" fmla="*/ 136655 w 136654"/>
                <a:gd name="connsiteY6" fmla="*/ 14248 h 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654" h="116674">
                  <a:moveTo>
                    <a:pt x="136655" y="14248"/>
                  </a:moveTo>
                  <a:cubicBezTo>
                    <a:pt x="116465" y="43932"/>
                    <a:pt x="98650" y="75991"/>
                    <a:pt x="74897" y="102114"/>
                  </a:cubicBezTo>
                  <a:cubicBezTo>
                    <a:pt x="65396" y="112800"/>
                    <a:pt x="41643" y="119924"/>
                    <a:pt x="28579" y="115175"/>
                  </a:cubicBezTo>
                  <a:cubicBezTo>
                    <a:pt x="15515" y="110426"/>
                    <a:pt x="75" y="90240"/>
                    <a:pt x="75" y="75991"/>
                  </a:cubicBezTo>
                  <a:cubicBezTo>
                    <a:pt x="-1112" y="62931"/>
                    <a:pt x="11952" y="41558"/>
                    <a:pt x="25016" y="35621"/>
                  </a:cubicBezTo>
                  <a:cubicBezTo>
                    <a:pt x="58270" y="20185"/>
                    <a:pt x="93899" y="11874"/>
                    <a:pt x="129529" y="0"/>
                  </a:cubicBezTo>
                  <a:cubicBezTo>
                    <a:pt x="131904" y="5937"/>
                    <a:pt x="134280" y="9499"/>
                    <a:pt x="136655" y="14248"/>
                  </a:cubicBezTo>
                  <a:close/>
                </a:path>
              </a:pathLst>
            </a:custGeom>
            <a:grpFill/>
            <a:ln w="11862"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7DFD8244-BBAF-AC69-23A9-B180F95D2414}"/>
                </a:ext>
              </a:extLst>
            </p:cNvPr>
            <p:cNvSpPr/>
            <p:nvPr/>
          </p:nvSpPr>
          <p:spPr>
            <a:xfrm>
              <a:off x="5407188" y="1409146"/>
              <a:ext cx="191508" cy="175731"/>
            </a:xfrm>
            <a:custGeom>
              <a:avLst/>
              <a:gdLst>
                <a:gd name="connsiteX0" fmla="*/ 297 w 191508"/>
                <a:gd name="connsiteY0" fmla="*/ 0 h 175731"/>
                <a:gd name="connsiteX1" fmla="*/ 191508 w 191508"/>
                <a:gd name="connsiteY1" fmla="*/ 0 h 175731"/>
                <a:gd name="connsiteX2" fmla="*/ 191508 w 191508"/>
                <a:gd name="connsiteY2" fmla="*/ 175731 h 175731"/>
                <a:gd name="connsiteX3" fmla="*/ 14549 w 191508"/>
                <a:gd name="connsiteY3" fmla="*/ 175731 h 175731"/>
                <a:gd name="connsiteX4" fmla="*/ 1484 w 191508"/>
                <a:gd name="connsiteY4" fmla="*/ 163857 h 175731"/>
                <a:gd name="connsiteX5" fmla="*/ 297 w 191508"/>
                <a:gd name="connsiteY5" fmla="*/ 0 h 175731"/>
                <a:gd name="connsiteX6" fmla="*/ 98872 w 191508"/>
                <a:gd name="connsiteY6" fmla="*/ 8311 h 175731"/>
                <a:gd name="connsiteX7" fmla="*/ 31176 w 191508"/>
                <a:gd name="connsiteY7" fmla="*/ 9499 h 175731"/>
                <a:gd name="connsiteX8" fmla="*/ 10986 w 191508"/>
                <a:gd name="connsiteY8" fmla="*/ 29684 h 175731"/>
                <a:gd name="connsiteX9" fmla="*/ 10986 w 191508"/>
                <a:gd name="connsiteY9" fmla="*/ 144859 h 175731"/>
                <a:gd name="connsiteX10" fmla="*/ 31176 w 191508"/>
                <a:gd name="connsiteY10" fmla="*/ 165045 h 175731"/>
                <a:gd name="connsiteX11" fmla="*/ 110748 w 191508"/>
                <a:gd name="connsiteY11" fmla="*/ 166232 h 175731"/>
                <a:gd name="connsiteX12" fmla="*/ 183195 w 191508"/>
                <a:gd name="connsiteY12" fmla="*/ 92615 h 175731"/>
                <a:gd name="connsiteX13" fmla="*/ 98872 w 191508"/>
                <a:gd name="connsiteY13" fmla="*/ 8311 h 17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508" h="175731">
                  <a:moveTo>
                    <a:pt x="297" y="0"/>
                  </a:moveTo>
                  <a:cubicBezTo>
                    <a:pt x="65618" y="0"/>
                    <a:pt x="127375" y="0"/>
                    <a:pt x="191508" y="0"/>
                  </a:cubicBezTo>
                  <a:cubicBezTo>
                    <a:pt x="191508" y="58181"/>
                    <a:pt x="191508" y="115175"/>
                    <a:pt x="191508" y="175731"/>
                  </a:cubicBezTo>
                  <a:cubicBezTo>
                    <a:pt x="132126" y="175731"/>
                    <a:pt x="72743" y="175731"/>
                    <a:pt x="14549" y="175731"/>
                  </a:cubicBezTo>
                  <a:cubicBezTo>
                    <a:pt x="9798" y="175731"/>
                    <a:pt x="1484" y="168607"/>
                    <a:pt x="1484" y="163857"/>
                  </a:cubicBezTo>
                  <a:cubicBezTo>
                    <a:pt x="-891" y="110426"/>
                    <a:pt x="297" y="55806"/>
                    <a:pt x="297" y="0"/>
                  </a:cubicBezTo>
                  <a:close/>
                  <a:moveTo>
                    <a:pt x="98872" y="8311"/>
                  </a:moveTo>
                  <a:cubicBezTo>
                    <a:pt x="76306" y="8311"/>
                    <a:pt x="52553" y="5937"/>
                    <a:pt x="31176" y="9499"/>
                  </a:cubicBezTo>
                  <a:cubicBezTo>
                    <a:pt x="22862" y="10686"/>
                    <a:pt x="10986" y="22560"/>
                    <a:pt x="10986" y="29684"/>
                  </a:cubicBezTo>
                  <a:cubicBezTo>
                    <a:pt x="8610" y="67680"/>
                    <a:pt x="8610" y="106864"/>
                    <a:pt x="10986" y="144859"/>
                  </a:cubicBezTo>
                  <a:cubicBezTo>
                    <a:pt x="10986" y="151984"/>
                    <a:pt x="24050" y="163857"/>
                    <a:pt x="31176" y="165045"/>
                  </a:cubicBezTo>
                  <a:cubicBezTo>
                    <a:pt x="57304" y="167420"/>
                    <a:pt x="84620" y="166232"/>
                    <a:pt x="110748" y="166232"/>
                  </a:cubicBezTo>
                  <a:cubicBezTo>
                    <a:pt x="183195" y="166232"/>
                    <a:pt x="183195" y="166232"/>
                    <a:pt x="183195" y="92615"/>
                  </a:cubicBezTo>
                  <a:cubicBezTo>
                    <a:pt x="183195" y="8311"/>
                    <a:pt x="183195" y="8311"/>
                    <a:pt x="98872" y="8311"/>
                  </a:cubicBezTo>
                  <a:close/>
                </a:path>
              </a:pathLst>
            </a:custGeom>
            <a:grpFill/>
            <a:ln w="11862"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9BC66850-4561-28D2-BE2A-5293B8B14749}"/>
                </a:ext>
              </a:extLst>
            </p:cNvPr>
            <p:cNvSpPr/>
            <p:nvPr/>
          </p:nvSpPr>
          <p:spPr>
            <a:xfrm>
              <a:off x="5408673" y="1694115"/>
              <a:ext cx="190023" cy="173356"/>
            </a:xfrm>
            <a:custGeom>
              <a:avLst/>
              <a:gdLst>
                <a:gd name="connsiteX0" fmla="*/ 0 w 190023"/>
                <a:gd name="connsiteY0" fmla="*/ 173357 h 173356"/>
                <a:gd name="connsiteX1" fmla="*/ 0 w 190023"/>
                <a:gd name="connsiteY1" fmla="*/ 0 h 173356"/>
                <a:gd name="connsiteX2" fmla="*/ 190024 w 190023"/>
                <a:gd name="connsiteY2" fmla="*/ 0 h 173356"/>
                <a:gd name="connsiteX3" fmla="*/ 190024 w 190023"/>
                <a:gd name="connsiteY3" fmla="*/ 173357 h 173356"/>
                <a:gd name="connsiteX4" fmla="*/ 0 w 190023"/>
                <a:gd name="connsiteY4" fmla="*/ 173357 h 173356"/>
                <a:gd name="connsiteX5" fmla="*/ 93824 w 190023"/>
                <a:gd name="connsiteY5" fmla="*/ 166232 h 173356"/>
                <a:gd name="connsiteX6" fmla="*/ 159145 w 190023"/>
                <a:gd name="connsiteY6" fmla="*/ 166232 h 173356"/>
                <a:gd name="connsiteX7" fmla="*/ 181710 w 190023"/>
                <a:gd name="connsiteY7" fmla="*/ 143672 h 173356"/>
                <a:gd name="connsiteX8" fmla="*/ 181710 w 190023"/>
                <a:gd name="connsiteY8" fmla="*/ 30872 h 173356"/>
                <a:gd name="connsiteX9" fmla="*/ 159145 w 190023"/>
                <a:gd name="connsiteY9" fmla="*/ 8311 h 173356"/>
                <a:gd name="connsiteX10" fmla="*/ 28504 w 190023"/>
                <a:gd name="connsiteY10" fmla="*/ 9499 h 173356"/>
                <a:gd name="connsiteX11" fmla="*/ 8313 w 190023"/>
                <a:gd name="connsiteY11" fmla="*/ 29684 h 173356"/>
                <a:gd name="connsiteX12" fmla="*/ 8313 w 190023"/>
                <a:gd name="connsiteY12" fmla="*/ 144859 h 173356"/>
                <a:gd name="connsiteX13" fmla="*/ 28504 w 190023"/>
                <a:gd name="connsiteY13" fmla="*/ 165045 h 173356"/>
                <a:gd name="connsiteX14" fmla="*/ 93824 w 190023"/>
                <a:gd name="connsiteY14" fmla="*/ 166232 h 1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23" h="173356">
                  <a:moveTo>
                    <a:pt x="0" y="173357"/>
                  </a:moveTo>
                  <a:cubicBezTo>
                    <a:pt x="0" y="113988"/>
                    <a:pt x="0" y="58181"/>
                    <a:pt x="0" y="0"/>
                  </a:cubicBezTo>
                  <a:cubicBezTo>
                    <a:pt x="64133" y="0"/>
                    <a:pt x="125891" y="0"/>
                    <a:pt x="190024" y="0"/>
                  </a:cubicBezTo>
                  <a:cubicBezTo>
                    <a:pt x="190024" y="58181"/>
                    <a:pt x="190024" y="113988"/>
                    <a:pt x="190024" y="173357"/>
                  </a:cubicBezTo>
                  <a:cubicBezTo>
                    <a:pt x="127078" y="173357"/>
                    <a:pt x="65321" y="173357"/>
                    <a:pt x="0" y="173357"/>
                  </a:cubicBezTo>
                  <a:close/>
                  <a:moveTo>
                    <a:pt x="93824" y="166232"/>
                  </a:moveTo>
                  <a:cubicBezTo>
                    <a:pt x="115202" y="166232"/>
                    <a:pt x="137767" y="166232"/>
                    <a:pt x="159145" y="166232"/>
                  </a:cubicBezTo>
                  <a:cubicBezTo>
                    <a:pt x="175772" y="167420"/>
                    <a:pt x="181710" y="159108"/>
                    <a:pt x="181710" y="143672"/>
                  </a:cubicBezTo>
                  <a:cubicBezTo>
                    <a:pt x="180522" y="105676"/>
                    <a:pt x="180522" y="68867"/>
                    <a:pt x="181710" y="30872"/>
                  </a:cubicBezTo>
                  <a:cubicBezTo>
                    <a:pt x="181710" y="14248"/>
                    <a:pt x="175772" y="8311"/>
                    <a:pt x="159145" y="8311"/>
                  </a:cubicBezTo>
                  <a:cubicBezTo>
                    <a:pt x="115202" y="8311"/>
                    <a:pt x="72447" y="7124"/>
                    <a:pt x="28504" y="9499"/>
                  </a:cubicBezTo>
                  <a:cubicBezTo>
                    <a:pt x="21378" y="9499"/>
                    <a:pt x="8313" y="22560"/>
                    <a:pt x="8313" y="29684"/>
                  </a:cubicBezTo>
                  <a:cubicBezTo>
                    <a:pt x="5938" y="67680"/>
                    <a:pt x="5938" y="106864"/>
                    <a:pt x="8313" y="144859"/>
                  </a:cubicBezTo>
                  <a:cubicBezTo>
                    <a:pt x="8313" y="151984"/>
                    <a:pt x="21378" y="163857"/>
                    <a:pt x="28504" y="165045"/>
                  </a:cubicBezTo>
                  <a:cubicBezTo>
                    <a:pt x="51069" y="167420"/>
                    <a:pt x="72447" y="166232"/>
                    <a:pt x="93824" y="166232"/>
                  </a:cubicBezTo>
                  <a:close/>
                </a:path>
              </a:pathLst>
            </a:custGeom>
            <a:grpFill/>
            <a:ln w="11862" cap="flat">
              <a:noFill/>
              <a:prstDash val="solid"/>
              <a:miter/>
            </a:ln>
          </p:spPr>
          <p:txBody>
            <a:bodyPr rtlCol="0" anchor="ctr"/>
            <a:lstStyle/>
            <a:p>
              <a:pPr algn="l" rtl="0"/>
              <a:endParaRPr lang="en-US"/>
            </a:p>
          </p:txBody>
        </p:sp>
        <p:sp>
          <p:nvSpPr>
            <p:cNvPr id="31" name="Freeform 30">
              <a:extLst>
                <a:ext uri="{FF2B5EF4-FFF2-40B4-BE49-F238E27FC236}">
                  <a16:creationId xmlns:a16="http://schemas.microsoft.com/office/drawing/2014/main" id="{320399E0-AC18-5E19-13BC-C1C1AFF8CEE7}"/>
                </a:ext>
              </a:extLst>
            </p:cNvPr>
            <p:cNvSpPr/>
            <p:nvPr/>
          </p:nvSpPr>
          <p:spPr>
            <a:xfrm>
              <a:off x="5717164" y="1407958"/>
              <a:ext cx="193586" cy="178996"/>
            </a:xfrm>
            <a:custGeom>
              <a:avLst/>
              <a:gdLst>
                <a:gd name="connsiteX0" fmla="*/ 297 w 193586"/>
                <a:gd name="connsiteY0" fmla="*/ 0 h 178996"/>
                <a:gd name="connsiteX1" fmla="*/ 178444 w 193586"/>
                <a:gd name="connsiteY1" fmla="*/ 1187 h 178996"/>
                <a:gd name="connsiteX2" fmla="*/ 192696 w 193586"/>
                <a:gd name="connsiteY2" fmla="*/ 17811 h 178996"/>
                <a:gd name="connsiteX3" fmla="*/ 192696 w 193586"/>
                <a:gd name="connsiteY3" fmla="*/ 160295 h 178996"/>
                <a:gd name="connsiteX4" fmla="*/ 173694 w 193586"/>
                <a:gd name="connsiteY4" fmla="*/ 178106 h 178996"/>
                <a:gd name="connsiteX5" fmla="*/ 19299 w 193586"/>
                <a:gd name="connsiteY5" fmla="*/ 178106 h 178996"/>
                <a:gd name="connsiteX6" fmla="*/ 1485 w 193586"/>
                <a:gd name="connsiteY6" fmla="*/ 165045 h 178996"/>
                <a:gd name="connsiteX7" fmla="*/ 297 w 193586"/>
                <a:gd name="connsiteY7" fmla="*/ 0 h 178996"/>
                <a:gd name="connsiteX8" fmla="*/ 95309 w 193586"/>
                <a:gd name="connsiteY8" fmla="*/ 167420 h 178996"/>
                <a:gd name="connsiteX9" fmla="*/ 160629 w 193586"/>
                <a:gd name="connsiteY9" fmla="*/ 167420 h 178996"/>
                <a:gd name="connsiteX10" fmla="*/ 183195 w 193586"/>
                <a:gd name="connsiteY10" fmla="*/ 144860 h 178996"/>
                <a:gd name="connsiteX11" fmla="*/ 183195 w 193586"/>
                <a:gd name="connsiteY11" fmla="*/ 32059 h 178996"/>
                <a:gd name="connsiteX12" fmla="*/ 158254 w 193586"/>
                <a:gd name="connsiteY12" fmla="*/ 8312 h 178996"/>
                <a:gd name="connsiteX13" fmla="*/ 33551 w 193586"/>
                <a:gd name="connsiteY13" fmla="*/ 8312 h 178996"/>
                <a:gd name="connsiteX14" fmla="*/ 8610 w 193586"/>
                <a:gd name="connsiteY14" fmla="*/ 32059 h 178996"/>
                <a:gd name="connsiteX15" fmla="*/ 8610 w 193586"/>
                <a:gd name="connsiteY15" fmla="*/ 141297 h 178996"/>
                <a:gd name="connsiteX16" fmla="*/ 35926 w 193586"/>
                <a:gd name="connsiteY16" fmla="*/ 166232 h 178996"/>
                <a:gd name="connsiteX17" fmla="*/ 95309 w 193586"/>
                <a:gd name="connsiteY17" fmla="*/ 167420 h 17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586" h="178996">
                  <a:moveTo>
                    <a:pt x="297" y="0"/>
                  </a:moveTo>
                  <a:cubicBezTo>
                    <a:pt x="62055" y="0"/>
                    <a:pt x="120249" y="0"/>
                    <a:pt x="178444" y="1187"/>
                  </a:cubicBezTo>
                  <a:cubicBezTo>
                    <a:pt x="183195" y="1187"/>
                    <a:pt x="192696" y="11874"/>
                    <a:pt x="192696" y="17811"/>
                  </a:cubicBezTo>
                  <a:cubicBezTo>
                    <a:pt x="193884" y="65306"/>
                    <a:pt x="193884" y="112800"/>
                    <a:pt x="192696" y="160295"/>
                  </a:cubicBezTo>
                  <a:cubicBezTo>
                    <a:pt x="192696" y="166232"/>
                    <a:pt x="180819" y="178106"/>
                    <a:pt x="173694" y="178106"/>
                  </a:cubicBezTo>
                  <a:cubicBezTo>
                    <a:pt x="122625" y="179293"/>
                    <a:pt x="71556" y="179293"/>
                    <a:pt x="19299" y="178106"/>
                  </a:cubicBezTo>
                  <a:cubicBezTo>
                    <a:pt x="13361" y="178106"/>
                    <a:pt x="1485" y="169794"/>
                    <a:pt x="1485" y="165045"/>
                  </a:cubicBezTo>
                  <a:cubicBezTo>
                    <a:pt x="-891" y="110426"/>
                    <a:pt x="297" y="56994"/>
                    <a:pt x="297" y="0"/>
                  </a:cubicBezTo>
                  <a:close/>
                  <a:moveTo>
                    <a:pt x="95309" y="167420"/>
                  </a:moveTo>
                  <a:cubicBezTo>
                    <a:pt x="116686" y="167420"/>
                    <a:pt x="139252" y="167420"/>
                    <a:pt x="160629" y="167420"/>
                  </a:cubicBezTo>
                  <a:cubicBezTo>
                    <a:pt x="177257" y="167420"/>
                    <a:pt x="184382" y="161483"/>
                    <a:pt x="183195" y="144860"/>
                  </a:cubicBezTo>
                  <a:cubicBezTo>
                    <a:pt x="183195" y="106864"/>
                    <a:pt x="182007" y="70055"/>
                    <a:pt x="183195" y="32059"/>
                  </a:cubicBezTo>
                  <a:cubicBezTo>
                    <a:pt x="183195" y="13061"/>
                    <a:pt x="174881" y="8312"/>
                    <a:pt x="158254" y="8312"/>
                  </a:cubicBezTo>
                  <a:cubicBezTo>
                    <a:pt x="116686" y="9499"/>
                    <a:pt x="75119" y="9499"/>
                    <a:pt x="33551" y="8312"/>
                  </a:cubicBezTo>
                  <a:cubicBezTo>
                    <a:pt x="15736" y="8312"/>
                    <a:pt x="8610" y="14249"/>
                    <a:pt x="8610" y="32059"/>
                  </a:cubicBezTo>
                  <a:cubicBezTo>
                    <a:pt x="9798" y="68867"/>
                    <a:pt x="9798" y="105676"/>
                    <a:pt x="8610" y="141297"/>
                  </a:cubicBezTo>
                  <a:cubicBezTo>
                    <a:pt x="8610" y="161483"/>
                    <a:pt x="16924" y="167420"/>
                    <a:pt x="35926" y="166232"/>
                  </a:cubicBezTo>
                  <a:cubicBezTo>
                    <a:pt x="56116" y="167420"/>
                    <a:pt x="76306" y="167420"/>
                    <a:pt x="95309" y="167420"/>
                  </a:cubicBezTo>
                  <a:close/>
                </a:path>
              </a:pathLst>
            </a:custGeom>
            <a:grpFill/>
            <a:ln w="11862" cap="flat">
              <a:noFill/>
              <a:prstDash val="solid"/>
              <a:miter/>
            </a:ln>
          </p:spPr>
          <p:txBody>
            <a:bodyPr rtlCol="0" anchor="ctr"/>
            <a:lstStyle/>
            <a:p>
              <a:pPr algn="l" rtl="0"/>
              <a:endParaRPr lang="en-US"/>
            </a:p>
          </p:txBody>
        </p:sp>
        <p:sp>
          <p:nvSpPr>
            <p:cNvPr id="32" name="Freeform 31">
              <a:extLst>
                <a:ext uri="{FF2B5EF4-FFF2-40B4-BE49-F238E27FC236}">
                  <a16:creationId xmlns:a16="http://schemas.microsoft.com/office/drawing/2014/main" id="{96EDAE19-5FFF-E702-0A59-98227C20DDCC}"/>
                </a:ext>
              </a:extLst>
            </p:cNvPr>
            <p:cNvSpPr/>
            <p:nvPr/>
          </p:nvSpPr>
          <p:spPr>
            <a:xfrm>
              <a:off x="5716274" y="1971664"/>
              <a:ext cx="193289" cy="179773"/>
            </a:xfrm>
            <a:custGeom>
              <a:avLst/>
              <a:gdLst>
                <a:gd name="connsiteX0" fmla="*/ 0 w 193289"/>
                <a:gd name="connsiteY0" fmla="*/ 297 h 179773"/>
                <a:gd name="connsiteX1" fmla="*/ 175772 w 193289"/>
                <a:gd name="connsiteY1" fmla="*/ 1484 h 179773"/>
                <a:gd name="connsiteX2" fmla="*/ 192399 w 193289"/>
                <a:gd name="connsiteY2" fmla="*/ 21669 h 179773"/>
                <a:gd name="connsiteX3" fmla="*/ 192399 w 193289"/>
                <a:gd name="connsiteY3" fmla="*/ 158217 h 179773"/>
                <a:gd name="connsiteX4" fmla="*/ 172209 w 193289"/>
                <a:gd name="connsiteY4" fmla="*/ 178403 h 179773"/>
                <a:gd name="connsiteX5" fmla="*/ 17815 w 193289"/>
                <a:gd name="connsiteY5" fmla="*/ 178403 h 179773"/>
                <a:gd name="connsiteX6" fmla="*/ 0 w 193289"/>
                <a:gd name="connsiteY6" fmla="*/ 161780 h 179773"/>
                <a:gd name="connsiteX7" fmla="*/ 0 w 193289"/>
                <a:gd name="connsiteY7" fmla="*/ 297 h 179773"/>
                <a:gd name="connsiteX8" fmla="*/ 98575 w 193289"/>
                <a:gd name="connsiteY8" fmla="*/ 172466 h 179773"/>
                <a:gd name="connsiteX9" fmla="*/ 98575 w 193289"/>
                <a:gd name="connsiteY9" fmla="*/ 170091 h 179773"/>
                <a:gd name="connsiteX10" fmla="*/ 163895 w 193289"/>
                <a:gd name="connsiteY10" fmla="*/ 168904 h 179773"/>
                <a:gd name="connsiteX11" fmla="*/ 184085 w 193289"/>
                <a:gd name="connsiteY11" fmla="*/ 148718 h 179773"/>
                <a:gd name="connsiteX12" fmla="*/ 185273 w 193289"/>
                <a:gd name="connsiteY12" fmla="*/ 33543 h 179773"/>
                <a:gd name="connsiteX13" fmla="*/ 161520 w 193289"/>
                <a:gd name="connsiteY13" fmla="*/ 10983 h 179773"/>
                <a:gd name="connsiteX14" fmla="*/ 81948 w 193289"/>
                <a:gd name="connsiteY14" fmla="*/ 10983 h 179773"/>
                <a:gd name="connsiteX15" fmla="*/ 10689 w 193289"/>
                <a:gd name="connsiteY15" fmla="*/ 83413 h 179773"/>
                <a:gd name="connsiteX16" fmla="*/ 16627 w 193289"/>
                <a:gd name="connsiteY16" fmla="*/ 162967 h 179773"/>
                <a:gd name="connsiteX17" fmla="*/ 98575 w 193289"/>
                <a:gd name="connsiteY17" fmla="*/ 172466 h 17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289" h="179773">
                  <a:moveTo>
                    <a:pt x="0" y="297"/>
                  </a:moveTo>
                  <a:cubicBezTo>
                    <a:pt x="61758" y="297"/>
                    <a:pt x="118765" y="-891"/>
                    <a:pt x="175772" y="1484"/>
                  </a:cubicBezTo>
                  <a:cubicBezTo>
                    <a:pt x="181710" y="1484"/>
                    <a:pt x="192399" y="14545"/>
                    <a:pt x="192399" y="21669"/>
                  </a:cubicBezTo>
                  <a:cubicBezTo>
                    <a:pt x="193586" y="66790"/>
                    <a:pt x="193586" y="113097"/>
                    <a:pt x="192399" y="158217"/>
                  </a:cubicBezTo>
                  <a:cubicBezTo>
                    <a:pt x="192399" y="165342"/>
                    <a:pt x="179335" y="178403"/>
                    <a:pt x="172209" y="178403"/>
                  </a:cubicBezTo>
                  <a:cubicBezTo>
                    <a:pt x="121140" y="180778"/>
                    <a:pt x="70071" y="179590"/>
                    <a:pt x="17815" y="178403"/>
                  </a:cubicBezTo>
                  <a:cubicBezTo>
                    <a:pt x="11876" y="178403"/>
                    <a:pt x="0" y="167717"/>
                    <a:pt x="0" y="161780"/>
                  </a:cubicBezTo>
                  <a:cubicBezTo>
                    <a:pt x="0" y="109535"/>
                    <a:pt x="0" y="57291"/>
                    <a:pt x="0" y="297"/>
                  </a:cubicBezTo>
                  <a:close/>
                  <a:moveTo>
                    <a:pt x="98575" y="172466"/>
                  </a:moveTo>
                  <a:cubicBezTo>
                    <a:pt x="98575" y="171278"/>
                    <a:pt x="98575" y="170091"/>
                    <a:pt x="98575" y="170091"/>
                  </a:cubicBezTo>
                  <a:cubicBezTo>
                    <a:pt x="119952" y="170091"/>
                    <a:pt x="142518" y="172466"/>
                    <a:pt x="163895" y="168904"/>
                  </a:cubicBezTo>
                  <a:cubicBezTo>
                    <a:pt x="172209" y="167717"/>
                    <a:pt x="184085" y="155843"/>
                    <a:pt x="184085" y="148718"/>
                  </a:cubicBezTo>
                  <a:cubicBezTo>
                    <a:pt x="186461" y="110722"/>
                    <a:pt x="184085" y="71539"/>
                    <a:pt x="185273" y="33543"/>
                  </a:cubicBezTo>
                  <a:cubicBezTo>
                    <a:pt x="185273" y="16920"/>
                    <a:pt x="178147" y="10983"/>
                    <a:pt x="161520" y="10983"/>
                  </a:cubicBezTo>
                  <a:cubicBezTo>
                    <a:pt x="135392" y="12171"/>
                    <a:pt x="108076" y="10983"/>
                    <a:pt x="81948" y="10983"/>
                  </a:cubicBezTo>
                  <a:cubicBezTo>
                    <a:pt x="10689" y="10983"/>
                    <a:pt x="10689" y="10983"/>
                    <a:pt x="10689" y="83413"/>
                  </a:cubicBezTo>
                  <a:cubicBezTo>
                    <a:pt x="10689" y="110722"/>
                    <a:pt x="2375" y="148718"/>
                    <a:pt x="16627" y="162967"/>
                  </a:cubicBezTo>
                  <a:cubicBezTo>
                    <a:pt x="33254" y="177215"/>
                    <a:pt x="70071" y="170091"/>
                    <a:pt x="98575" y="172466"/>
                  </a:cubicBezTo>
                  <a:close/>
                </a:path>
              </a:pathLst>
            </a:custGeom>
            <a:grpFill/>
            <a:ln w="11862"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F401D12A-CF98-8972-304D-772A7960587F}"/>
                </a:ext>
              </a:extLst>
            </p:cNvPr>
            <p:cNvSpPr/>
            <p:nvPr/>
          </p:nvSpPr>
          <p:spPr>
            <a:xfrm>
              <a:off x="5716274" y="1690426"/>
              <a:ext cx="195368" cy="178760"/>
            </a:xfrm>
            <a:custGeom>
              <a:avLst/>
              <a:gdLst>
                <a:gd name="connsiteX0" fmla="*/ 96199 w 195368"/>
                <a:gd name="connsiteY0" fmla="*/ 178233 h 178760"/>
                <a:gd name="connsiteX1" fmla="*/ 22565 w 195368"/>
                <a:gd name="connsiteY1" fmla="*/ 178233 h 178760"/>
                <a:gd name="connsiteX2" fmla="*/ 0 w 195368"/>
                <a:gd name="connsiteY2" fmla="*/ 155673 h 178760"/>
                <a:gd name="connsiteX3" fmla="*/ 0 w 195368"/>
                <a:gd name="connsiteY3" fmla="*/ 22687 h 178760"/>
                <a:gd name="connsiteX4" fmla="*/ 22565 w 195368"/>
                <a:gd name="connsiteY4" fmla="*/ 127 h 178760"/>
                <a:gd name="connsiteX5" fmla="*/ 173396 w 195368"/>
                <a:gd name="connsiteY5" fmla="*/ 1314 h 178760"/>
                <a:gd name="connsiteX6" fmla="*/ 193586 w 195368"/>
                <a:gd name="connsiteY6" fmla="*/ 21500 h 178760"/>
                <a:gd name="connsiteX7" fmla="*/ 193586 w 195368"/>
                <a:gd name="connsiteY7" fmla="*/ 158048 h 178760"/>
                <a:gd name="connsiteX8" fmla="*/ 173396 w 195368"/>
                <a:gd name="connsiteY8" fmla="*/ 178233 h 178760"/>
                <a:gd name="connsiteX9" fmla="*/ 96199 w 195368"/>
                <a:gd name="connsiteY9" fmla="*/ 178233 h 178760"/>
                <a:gd name="connsiteX10" fmla="*/ 96199 w 195368"/>
                <a:gd name="connsiteY10" fmla="*/ 168734 h 178760"/>
                <a:gd name="connsiteX11" fmla="*/ 161520 w 195368"/>
                <a:gd name="connsiteY11" fmla="*/ 168734 h 178760"/>
                <a:gd name="connsiteX12" fmla="*/ 184085 w 195368"/>
                <a:gd name="connsiteY12" fmla="*/ 146174 h 178760"/>
                <a:gd name="connsiteX13" fmla="*/ 182898 w 195368"/>
                <a:gd name="connsiteY13" fmla="*/ 30999 h 178760"/>
                <a:gd name="connsiteX14" fmla="*/ 162708 w 195368"/>
                <a:gd name="connsiteY14" fmla="*/ 10813 h 178760"/>
                <a:gd name="connsiteX15" fmla="*/ 29691 w 195368"/>
                <a:gd name="connsiteY15" fmla="*/ 10813 h 178760"/>
                <a:gd name="connsiteX16" fmla="*/ 10689 w 195368"/>
                <a:gd name="connsiteY16" fmla="*/ 32186 h 178760"/>
                <a:gd name="connsiteX17" fmla="*/ 9501 w 195368"/>
                <a:gd name="connsiteY17" fmla="*/ 144986 h 178760"/>
                <a:gd name="connsiteX18" fmla="*/ 33254 w 195368"/>
                <a:gd name="connsiteY18" fmla="*/ 169921 h 178760"/>
                <a:gd name="connsiteX19" fmla="*/ 96199 w 195368"/>
                <a:gd name="connsiteY19" fmla="*/ 168734 h 17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5368" h="178760">
                  <a:moveTo>
                    <a:pt x="96199" y="178233"/>
                  </a:moveTo>
                  <a:cubicBezTo>
                    <a:pt x="71259" y="178233"/>
                    <a:pt x="46318" y="177046"/>
                    <a:pt x="22565" y="178233"/>
                  </a:cubicBezTo>
                  <a:cubicBezTo>
                    <a:pt x="5938" y="179420"/>
                    <a:pt x="0" y="171109"/>
                    <a:pt x="0" y="155673"/>
                  </a:cubicBezTo>
                  <a:cubicBezTo>
                    <a:pt x="0" y="111740"/>
                    <a:pt x="1188" y="66620"/>
                    <a:pt x="0" y="22687"/>
                  </a:cubicBezTo>
                  <a:cubicBezTo>
                    <a:pt x="0" y="6064"/>
                    <a:pt x="5938" y="-1060"/>
                    <a:pt x="22565" y="127"/>
                  </a:cubicBezTo>
                  <a:cubicBezTo>
                    <a:pt x="72446" y="127"/>
                    <a:pt x="123515" y="127"/>
                    <a:pt x="173396" y="1314"/>
                  </a:cubicBezTo>
                  <a:cubicBezTo>
                    <a:pt x="180522" y="1314"/>
                    <a:pt x="193586" y="14375"/>
                    <a:pt x="193586" y="21500"/>
                  </a:cubicBezTo>
                  <a:cubicBezTo>
                    <a:pt x="195962" y="66620"/>
                    <a:pt x="195962" y="111740"/>
                    <a:pt x="193586" y="158048"/>
                  </a:cubicBezTo>
                  <a:cubicBezTo>
                    <a:pt x="193586" y="165172"/>
                    <a:pt x="180522" y="177046"/>
                    <a:pt x="173396" y="178233"/>
                  </a:cubicBezTo>
                  <a:cubicBezTo>
                    <a:pt x="148456" y="179420"/>
                    <a:pt x="122328" y="178233"/>
                    <a:pt x="96199" y="178233"/>
                  </a:cubicBezTo>
                  <a:close/>
                  <a:moveTo>
                    <a:pt x="96199" y="168734"/>
                  </a:moveTo>
                  <a:cubicBezTo>
                    <a:pt x="117577" y="168734"/>
                    <a:pt x="140142" y="168734"/>
                    <a:pt x="161520" y="168734"/>
                  </a:cubicBezTo>
                  <a:cubicBezTo>
                    <a:pt x="178147" y="168734"/>
                    <a:pt x="185273" y="162797"/>
                    <a:pt x="184085" y="146174"/>
                  </a:cubicBezTo>
                  <a:cubicBezTo>
                    <a:pt x="184085" y="108178"/>
                    <a:pt x="185273" y="68995"/>
                    <a:pt x="182898" y="30999"/>
                  </a:cubicBezTo>
                  <a:cubicBezTo>
                    <a:pt x="182898" y="23874"/>
                    <a:pt x="169834" y="10813"/>
                    <a:pt x="162708" y="10813"/>
                  </a:cubicBezTo>
                  <a:cubicBezTo>
                    <a:pt x="118765" y="8438"/>
                    <a:pt x="73634" y="8438"/>
                    <a:pt x="29691" y="10813"/>
                  </a:cubicBezTo>
                  <a:cubicBezTo>
                    <a:pt x="22565" y="10813"/>
                    <a:pt x="10689" y="25062"/>
                    <a:pt x="10689" y="32186"/>
                  </a:cubicBezTo>
                  <a:cubicBezTo>
                    <a:pt x="8313" y="68995"/>
                    <a:pt x="10689" y="106990"/>
                    <a:pt x="9501" y="144986"/>
                  </a:cubicBezTo>
                  <a:cubicBezTo>
                    <a:pt x="9501" y="162797"/>
                    <a:pt x="15439" y="169921"/>
                    <a:pt x="33254" y="169921"/>
                  </a:cubicBezTo>
                  <a:cubicBezTo>
                    <a:pt x="54632" y="167546"/>
                    <a:pt x="76009" y="168734"/>
                    <a:pt x="96199" y="168734"/>
                  </a:cubicBezTo>
                  <a:close/>
                </a:path>
              </a:pathLst>
            </a:custGeom>
            <a:grpFill/>
            <a:ln w="11862"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F903CAD0-ED10-0FDF-F56C-658ABE5C934F}"/>
                </a:ext>
              </a:extLst>
            </p:cNvPr>
            <p:cNvSpPr/>
            <p:nvPr/>
          </p:nvSpPr>
          <p:spPr>
            <a:xfrm>
              <a:off x="5406297" y="1125364"/>
              <a:ext cx="194114" cy="178105"/>
            </a:xfrm>
            <a:custGeom>
              <a:avLst/>
              <a:gdLst>
                <a:gd name="connsiteX0" fmla="*/ 193587 w 194114"/>
                <a:gd name="connsiteY0" fmla="*/ 178106 h 178105"/>
                <a:gd name="connsiteX1" fmla="*/ 14252 w 194114"/>
                <a:gd name="connsiteY1" fmla="*/ 176918 h 178105"/>
                <a:gd name="connsiteX2" fmla="*/ 1188 w 194114"/>
                <a:gd name="connsiteY2" fmla="*/ 159108 h 178105"/>
                <a:gd name="connsiteX3" fmla="*/ 0 w 194114"/>
                <a:gd name="connsiteY3" fmla="*/ 20185 h 178105"/>
                <a:gd name="connsiteX4" fmla="*/ 22565 w 194114"/>
                <a:gd name="connsiteY4" fmla="*/ 0 h 178105"/>
                <a:gd name="connsiteX5" fmla="*/ 173397 w 194114"/>
                <a:gd name="connsiteY5" fmla="*/ 1187 h 178105"/>
                <a:gd name="connsiteX6" fmla="*/ 193587 w 194114"/>
                <a:gd name="connsiteY6" fmla="*/ 18998 h 178105"/>
                <a:gd name="connsiteX7" fmla="*/ 193587 w 194114"/>
                <a:gd name="connsiteY7" fmla="*/ 178106 h 178105"/>
                <a:gd name="connsiteX8" fmla="*/ 97387 w 194114"/>
                <a:gd name="connsiteY8" fmla="*/ 9499 h 178105"/>
                <a:gd name="connsiteX9" fmla="*/ 35629 w 194114"/>
                <a:gd name="connsiteY9" fmla="*/ 9499 h 178105"/>
                <a:gd name="connsiteX10" fmla="*/ 10689 w 194114"/>
                <a:gd name="connsiteY10" fmla="*/ 33246 h 178105"/>
                <a:gd name="connsiteX11" fmla="*/ 10689 w 194114"/>
                <a:gd name="connsiteY11" fmla="*/ 146047 h 178105"/>
                <a:gd name="connsiteX12" fmla="*/ 35629 w 194114"/>
                <a:gd name="connsiteY12" fmla="*/ 169794 h 178105"/>
                <a:gd name="connsiteX13" fmla="*/ 160332 w 194114"/>
                <a:gd name="connsiteY13" fmla="*/ 169794 h 178105"/>
                <a:gd name="connsiteX14" fmla="*/ 185273 w 194114"/>
                <a:gd name="connsiteY14" fmla="*/ 146047 h 178105"/>
                <a:gd name="connsiteX15" fmla="*/ 185273 w 194114"/>
                <a:gd name="connsiteY15" fmla="*/ 33246 h 178105"/>
                <a:gd name="connsiteX16" fmla="*/ 160332 w 194114"/>
                <a:gd name="connsiteY16" fmla="*/ 9499 h 178105"/>
                <a:gd name="connsiteX17" fmla="*/ 97387 w 194114"/>
                <a:gd name="connsiteY17" fmla="*/ 9499 h 17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4114" h="178105">
                  <a:moveTo>
                    <a:pt x="193587" y="178106"/>
                  </a:moveTo>
                  <a:cubicBezTo>
                    <a:pt x="131829" y="178106"/>
                    <a:pt x="72447" y="178106"/>
                    <a:pt x="14252" y="176918"/>
                  </a:cubicBezTo>
                  <a:cubicBezTo>
                    <a:pt x="9501" y="176918"/>
                    <a:pt x="1188" y="165045"/>
                    <a:pt x="1188" y="159108"/>
                  </a:cubicBezTo>
                  <a:cubicBezTo>
                    <a:pt x="0" y="112800"/>
                    <a:pt x="1188" y="66493"/>
                    <a:pt x="0" y="20185"/>
                  </a:cubicBezTo>
                  <a:cubicBezTo>
                    <a:pt x="0" y="4749"/>
                    <a:pt x="8313" y="0"/>
                    <a:pt x="22565" y="0"/>
                  </a:cubicBezTo>
                  <a:cubicBezTo>
                    <a:pt x="72447" y="0"/>
                    <a:pt x="123515" y="0"/>
                    <a:pt x="173397" y="1187"/>
                  </a:cubicBezTo>
                  <a:cubicBezTo>
                    <a:pt x="180522" y="1187"/>
                    <a:pt x="192399" y="11874"/>
                    <a:pt x="193587" y="18998"/>
                  </a:cubicBezTo>
                  <a:cubicBezTo>
                    <a:pt x="194774" y="70055"/>
                    <a:pt x="193587" y="122299"/>
                    <a:pt x="193587" y="178106"/>
                  </a:cubicBezTo>
                  <a:close/>
                  <a:moveTo>
                    <a:pt x="97387" y="9499"/>
                  </a:moveTo>
                  <a:cubicBezTo>
                    <a:pt x="77197" y="9499"/>
                    <a:pt x="55819" y="9499"/>
                    <a:pt x="35629" y="9499"/>
                  </a:cubicBezTo>
                  <a:cubicBezTo>
                    <a:pt x="19002" y="9499"/>
                    <a:pt x="9501" y="14248"/>
                    <a:pt x="10689" y="33246"/>
                  </a:cubicBezTo>
                  <a:cubicBezTo>
                    <a:pt x="11876" y="71242"/>
                    <a:pt x="11876" y="108051"/>
                    <a:pt x="10689" y="146047"/>
                  </a:cubicBezTo>
                  <a:cubicBezTo>
                    <a:pt x="10689" y="163857"/>
                    <a:pt x="19002" y="169794"/>
                    <a:pt x="35629" y="169794"/>
                  </a:cubicBezTo>
                  <a:cubicBezTo>
                    <a:pt x="77197" y="168607"/>
                    <a:pt x="118765" y="168607"/>
                    <a:pt x="160332" y="169794"/>
                  </a:cubicBezTo>
                  <a:cubicBezTo>
                    <a:pt x="176959" y="169794"/>
                    <a:pt x="185273" y="165045"/>
                    <a:pt x="185273" y="146047"/>
                  </a:cubicBezTo>
                  <a:cubicBezTo>
                    <a:pt x="184085" y="108051"/>
                    <a:pt x="184085" y="71242"/>
                    <a:pt x="185273" y="33246"/>
                  </a:cubicBezTo>
                  <a:cubicBezTo>
                    <a:pt x="185273" y="15436"/>
                    <a:pt x="178147" y="8311"/>
                    <a:pt x="160332" y="9499"/>
                  </a:cubicBezTo>
                  <a:cubicBezTo>
                    <a:pt x="138955" y="10686"/>
                    <a:pt x="117577" y="9499"/>
                    <a:pt x="97387" y="9499"/>
                  </a:cubicBezTo>
                  <a:close/>
                </a:path>
              </a:pathLst>
            </a:custGeom>
            <a:grpFill/>
            <a:ln w="11862"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44B89DAF-7C13-8404-6A5C-0C22A6C09D35}"/>
                </a:ext>
              </a:extLst>
            </p:cNvPr>
            <p:cNvSpPr/>
            <p:nvPr/>
          </p:nvSpPr>
          <p:spPr>
            <a:xfrm>
              <a:off x="5716274" y="1125364"/>
              <a:ext cx="196258" cy="179589"/>
            </a:xfrm>
            <a:custGeom>
              <a:avLst/>
              <a:gdLst>
                <a:gd name="connsiteX0" fmla="*/ 95012 w 196258"/>
                <a:gd name="connsiteY0" fmla="*/ 179293 h 179589"/>
                <a:gd name="connsiteX1" fmla="*/ 21378 w 196258"/>
                <a:gd name="connsiteY1" fmla="*/ 179293 h 179589"/>
                <a:gd name="connsiteX2" fmla="*/ 0 w 196258"/>
                <a:gd name="connsiteY2" fmla="*/ 159108 h 179589"/>
                <a:gd name="connsiteX3" fmla="*/ 0 w 196258"/>
                <a:gd name="connsiteY3" fmla="*/ 22560 h 179589"/>
                <a:gd name="connsiteX4" fmla="*/ 23753 w 196258"/>
                <a:gd name="connsiteY4" fmla="*/ 0 h 179589"/>
                <a:gd name="connsiteX5" fmla="*/ 172209 w 196258"/>
                <a:gd name="connsiteY5" fmla="*/ 0 h 179589"/>
                <a:gd name="connsiteX6" fmla="*/ 195962 w 196258"/>
                <a:gd name="connsiteY6" fmla="*/ 22560 h 179589"/>
                <a:gd name="connsiteX7" fmla="*/ 194774 w 196258"/>
                <a:gd name="connsiteY7" fmla="*/ 159108 h 179589"/>
                <a:gd name="connsiteX8" fmla="*/ 173396 w 196258"/>
                <a:gd name="connsiteY8" fmla="*/ 178106 h 179589"/>
                <a:gd name="connsiteX9" fmla="*/ 95012 w 196258"/>
                <a:gd name="connsiteY9" fmla="*/ 179293 h 179589"/>
                <a:gd name="connsiteX10" fmla="*/ 98575 w 196258"/>
                <a:gd name="connsiteY10" fmla="*/ 172169 h 179589"/>
                <a:gd name="connsiteX11" fmla="*/ 98575 w 196258"/>
                <a:gd name="connsiteY11" fmla="*/ 169794 h 179589"/>
                <a:gd name="connsiteX12" fmla="*/ 160332 w 196258"/>
                <a:gd name="connsiteY12" fmla="*/ 169794 h 179589"/>
                <a:gd name="connsiteX13" fmla="*/ 184085 w 196258"/>
                <a:gd name="connsiteY13" fmla="*/ 148422 h 179589"/>
                <a:gd name="connsiteX14" fmla="*/ 184085 w 196258"/>
                <a:gd name="connsiteY14" fmla="*/ 33246 h 179589"/>
                <a:gd name="connsiteX15" fmla="*/ 160332 w 196258"/>
                <a:gd name="connsiteY15" fmla="*/ 10686 h 179589"/>
                <a:gd name="connsiteX16" fmla="*/ 80760 w 196258"/>
                <a:gd name="connsiteY16" fmla="*/ 10686 h 179589"/>
                <a:gd name="connsiteX17" fmla="*/ 9501 w 196258"/>
                <a:gd name="connsiteY17" fmla="*/ 83116 h 179589"/>
                <a:gd name="connsiteX18" fmla="*/ 15439 w 196258"/>
                <a:gd name="connsiteY18" fmla="*/ 162670 h 179589"/>
                <a:gd name="connsiteX19" fmla="*/ 98575 w 196258"/>
                <a:gd name="connsiteY19" fmla="*/ 172169 h 17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258" h="179589">
                  <a:moveTo>
                    <a:pt x="95012" y="179293"/>
                  </a:moveTo>
                  <a:cubicBezTo>
                    <a:pt x="70071" y="179293"/>
                    <a:pt x="45130" y="179293"/>
                    <a:pt x="21378" y="179293"/>
                  </a:cubicBezTo>
                  <a:cubicBezTo>
                    <a:pt x="5938" y="179293"/>
                    <a:pt x="0" y="173356"/>
                    <a:pt x="0" y="159108"/>
                  </a:cubicBezTo>
                  <a:cubicBezTo>
                    <a:pt x="0" y="113988"/>
                    <a:pt x="0" y="68867"/>
                    <a:pt x="0" y="22560"/>
                  </a:cubicBezTo>
                  <a:cubicBezTo>
                    <a:pt x="0" y="5937"/>
                    <a:pt x="7126" y="0"/>
                    <a:pt x="23753" y="0"/>
                  </a:cubicBezTo>
                  <a:cubicBezTo>
                    <a:pt x="73634" y="0"/>
                    <a:pt x="122328" y="0"/>
                    <a:pt x="172209" y="0"/>
                  </a:cubicBezTo>
                  <a:cubicBezTo>
                    <a:pt x="187648" y="0"/>
                    <a:pt x="195962" y="5937"/>
                    <a:pt x="195962" y="22560"/>
                  </a:cubicBezTo>
                  <a:cubicBezTo>
                    <a:pt x="195962" y="67680"/>
                    <a:pt x="197149" y="112800"/>
                    <a:pt x="194774" y="159108"/>
                  </a:cubicBezTo>
                  <a:cubicBezTo>
                    <a:pt x="194774" y="166232"/>
                    <a:pt x="181710" y="178106"/>
                    <a:pt x="173396" y="178106"/>
                  </a:cubicBezTo>
                  <a:cubicBezTo>
                    <a:pt x="147268" y="180480"/>
                    <a:pt x="121140" y="179293"/>
                    <a:pt x="95012" y="179293"/>
                  </a:cubicBezTo>
                  <a:close/>
                  <a:moveTo>
                    <a:pt x="98575" y="172169"/>
                  </a:moveTo>
                  <a:cubicBezTo>
                    <a:pt x="98575" y="170982"/>
                    <a:pt x="98575" y="170982"/>
                    <a:pt x="98575" y="169794"/>
                  </a:cubicBezTo>
                  <a:cubicBezTo>
                    <a:pt x="118765" y="169794"/>
                    <a:pt x="140142" y="169794"/>
                    <a:pt x="160332" y="169794"/>
                  </a:cubicBezTo>
                  <a:cubicBezTo>
                    <a:pt x="175772" y="169794"/>
                    <a:pt x="184085" y="165045"/>
                    <a:pt x="184085" y="148422"/>
                  </a:cubicBezTo>
                  <a:cubicBezTo>
                    <a:pt x="184085" y="110426"/>
                    <a:pt x="184085" y="71242"/>
                    <a:pt x="184085" y="33246"/>
                  </a:cubicBezTo>
                  <a:cubicBezTo>
                    <a:pt x="184085" y="16623"/>
                    <a:pt x="176959" y="10686"/>
                    <a:pt x="160332" y="10686"/>
                  </a:cubicBezTo>
                  <a:cubicBezTo>
                    <a:pt x="134204" y="10686"/>
                    <a:pt x="106888" y="10686"/>
                    <a:pt x="80760" y="10686"/>
                  </a:cubicBezTo>
                  <a:cubicBezTo>
                    <a:pt x="9501" y="10686"/>
                    <a:pt x="9501" y="10686"/>
                    <a:pt x="9501" y="83116"/>
                  </a:cubicBezTo>
                  <a:cubicBezTo>
                    <a:pt x="9501" y="110426"/>
                    <a:pt x="1188" y="148422"/>
                    <a:pt x="15439" y="162670"/>
                  </a:cubicBezTo>
                  <a:cubicBezTo>
                    <a:pt x="33254" y="175731"/>
                    <a:pt x="70071" y="168607"/>
                    <a:pt x="98575" y="172169"/>
                  </a:cubicBezTo>
                  <a:close/>
                </a:path>
              </a:pathLst>
            </a:custGeom>
            <a:grpFill/>
            <a:ln w="11862"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FC044C2C-38C6-4B7F-5BFF-7FF29CA919E7}"/>
                </a:ext>
              </a:extLst>
            </p:cNvPr>
            <p:cNvSpPr/>
            <p:nvPr/>
          </p:nvSpPr>
          <p:spPr>
            <a:xfrm>
              <a:off x="6407952" y="2892174"/>
              <a:ext cx="113547" cy="104640"/>
            </a:xfrm>
            <a:custGeom>
              <a:avLst/>
              <a:gdLst>
                <a:gd name="connsiteX0" fmla="*/ 113547 w 113547"/>
                <a:gd name="connsiteY0" fmla="*/ 11874 h 104640"/>
                <a:gd name="connsiteX1" fmla="*/ 66041 w 113547"/>
                <a:gd name="connsiteY1" fmla="*/ 89053 h 104640"/>
                <a:gd name="connsiteX2" fmla="*/ 10222 w 113547"/>
                <a:gd name="connsiteY2" fmla="*/ 89053 h 104640"/>
                <a:gd name="connsiteX3" fmla="*/ 19723 w 113547"/>
                <a:gd name="connsiteY3" fmla="*/ 36809 h 104640"/>
                <a:gd name="connsiteX4" fmla="*/ 104046 w 113547"/>
                <a:gd name="connsiteY4" fmla="*/ 0 h 104640"/>
                <a:gd name="connsiteX5" fmla="*/ 113547 w 113547"/>
                <a:gd name="connsiteY5" fmla="*/ 11874 h 10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47" h="104640">
                  <a:moveTo>
                    <a:pt x="113547" y="11874"/>
                  </a:moveTo>
                  <a:cubicBezTo>
                    <a:pt x="98108" y="37996"/>
                    <a:pt x="83856" y="65306"/>
                    <a:pt x="66041" y="89053"/>
                  </a:cubicBezTo>
                  <a:cubicBezTo>
                    <a:pt x="48226" y="110426"/>
                    <a:pt x="28036" y="109238"/>
                    <a:pt x="10222" y="89053"/>
                  </a:cubicBezTo>
                  <a:cubicBezTo>
                    <a:pt x="-5218" y="70055"/>
                    <a:pt x="-4030" y="49870"/>
                    <a:pt x="19723" y="36809"/>
                  </a:cubicBezTo>
                  <a:cubicBezTo>
                    <a:pt x="47039" y="22560"/>
                    <a:pt x="75542" y="11874"/>
                    <a:pt x="104046" y="0"/>
                  </a:cubicBezTo>
                  <a:cubicBezTo>
                    <a:pt x="107609" y="3562"/>
                    <a:pt x="111172" y="8312"/>
                    <a:pt x="113547" y="11874"/>
                  </a:cubicBezTo>
                  <a:close/>
                </a:path>
              </a:pathLst>
            </a:custGeom>
            <a:grpFill/>
            <a:ln w="11862" cap="flat">
              <a:noFill/>
              <a:prstDash val="solid"/>
              <a:miter/>
            </a:ln>
          </p:spPr>
          <p:txBody>
            <a:bodyPr rtlCol="0" anchor="ctr"/>
            <a:lstStyle/>
            <a:p>
              <a:pPr algn="l" rtl="0"/>
              <a:endParaRPr lang="en-US"/>
            </a:p>
          </p:txBody>
        </p:sp>
        <p:sp>
          <p:nvSpPr>
            <p:cNvPr id="37" name="Freeform 36">
              <a:extLst>
                <a:ext uri="{FF2B5EF4-FFF2-40B4-BE49-F238E27FC236}">
                  <a16:creationId xmlns:a16="http://schemas.microsoft.com/office/drawing/2014/main" id="{8AD54C34-4FF1-5D21-E036-F08423ACDADF}"/>
                </a:ext>
              </a:extLst>
            </p:cNvPr>
            <p:cNvSpPr/>
            <p:nvPr/>
          </p:nvSpPr>
          <p:spPr>
            <a:xfrm>
              <a:off x="6261404" y="2908797"/>
              <a:ext cx="117054" cy="99767"/>
            </a:xfrm>
            <a:custGeom>
              <a:avLst/>
              <a:gdLst>
                <a:gd name="connsiteX0" fmla="*/ 10689 w 117054"/>
                <a:gd name="connsiteY0" fmla="*/ 0 h 99767"/>
                <a:gd name="connsiteX1" fmla="*/ 95012 w 117054"/>
                <a:gd name="connsiteY1" fmla="*/ 29684 h 99767"/>
                <a:gd name="connsiteX2" fmla="*/ 110451 w 117054"/>
                <a:gd name="connsiteY2" fmla="*/ 80742 h 99767"/>
                <a:gd name="connsiteX3" fmla="*/ 55819 w 117054"/>
                <a:gd name="connsiteY3" fmla="*/ 87866 h 99767"/>
                <a:gd name="connsiteX4" fmla="*/ 0 w 117054"/>
                <a:gd name="connsiteY4" fmla="*/ 10686 h 99767"/>
                <a:gd name="connsiteX5" fmla="*/ 10689 w 117054"/>
                <a:gd name="connsiteY5" fmla="*/ 0 h 9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054" h="99767">
                  <a:moveTo>
                    <a:pt x="10689" y="0"/>
                  </a:moveTo>
                  <a:cubicBezTo>
                    <a:pt x="39192" y="9499"/>
                    <a:pt x="68884" y="17811"/>
                    <a:pt x="95012" y="29684"/>
                  </a:cubicBezTo>
                  <a:cubicBezTo>
                    <a:pt x="118765" y="40371"/>
                    <a:pt x="122328" y="60556"/>
                    <a:pt x="110451" y="80742"/>
                  </a:cubicBezTo>
                  <a:cubicBezTo>
                    <a:pt x="96200" y="102114"/>
                    <a:pt x="73634" y="106864"/>
                    <a:pt x="55819" y="87866"/>
                  </a:cubicBezTo>
                  <a:cubicBezTo>
                    <a:pt x="34442" y="64118"/>
                    <a:pt x="19002" y="36809"/>
                    <a:pt x="0" y="10686"/>
                  </a:cubicBezTo>
                  <a:cubicBezTo>
                    <a:pt x="4751" y="7124"/>
                    <a:pt x="7126" y="3562"/>
                    <a:pt x="10689" y="0"/>
                  </a:cubicBezTo>
                  <a:close/>
                </a:path>
              </a:pathLst>
            </a:custGeom>
            <a:grpFill/>
            <a:ln w="11862" cap="flat">
              <a:noFill/>
              <a:prstDash val="solid"/>
              <a:miter/>
            </a:ln>
          </p:spPr>
          <p:txBody>
            <a:bodyPr rtlCol="0" anchor="ctr"/>
            <a:lstStyle/>
            <a:p>
              <a:pPr algn="l" rtl="0"/>
              <a:endParaRPr lang="en-US"/>
            </a:p>
          </p:txBody>
        </p:sp>
        <p:sp>
          <p:nvSpPr>
            <p:cNvPr id="38" name="Freeform 37">
              <a:extLst>
                <a:ext uri="{FF2B5EF4-FFF2-40B4-BE49-F238E27FC236}">
                  <a16:creationId xmlns:a16="http://schemas.microsoft.com/office/drawing/2014/main" id="{0FBAA3B1-4695-6C8A-982F-E3899502C178}"/>
                </a:ext>
              </a:extLst>
            </p:cNvPr>
            <p:cNvSpPr/>
            <p:nvPr/>
          </p:nvSpPr>
          <p:spPr>
            <a:xfrm>
              <a:off x="6134326" y="2361419"/>
              <a:ext cx="542755" cy="2374"/>
            </a:xfrm>
            <a:custGeom>
              <a:avLst/>
              <a:gdLst>
                <a:gd name="connsiteX0" fmla="*/ 542755 w 542755"/>
                <a:gd name="connsiteY0" fmla="*/ 2375 h 2374"/>
                <a:gd name="connsiteX1" fmla="*/ 0 w 542755"/>
                <a:gd name="connsiteY1" fmla="*/ 2375 h 2374"/>
                <a:gd name="connsiteX2" fmla="*/ 0 w 542755"/>
                <a:gd name="connsiteY2" fmla="*/ 0 h 2374"/>
                <a:gd name="connsiteX3" fmla="*/ 542755 w 542755"/>
                <a:gd name="connsiteY3" fmla="*/ 0 h 2374"/>
                <a:gd name="connsiteX4" fmla="*/ 542755 w 542755"/>
                <a:gd name="connsiteY4" fmla="*/ 2375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755" h="2374">
                  <a:moveTo>
                    <a:pt x="542755" y="2375"/>
                  </a:moveTo>
                  <a:cubicBezTo>
                    <a:pt x="362233" y="2375"/>
                    <a:pt x="180522" y="2375"/>
                    <a:pt x="0" y="2375"/>
                  </a:cubicBezTo>
                  <a:cubicBezTo>
                    <a:pt x="0" y="1187"/>
                    <a:pt x="0" y="1187"/>
                    <a:pt x="0" y="0"/>
                  </a:cubicBezTo>
                  <a:cubicBezTo>
                    <a:pt x="180522" y="0"/>
                    <a:pt x="362233" y="0"/>
                    <a:pt x="542755" y="0"/>
                  </a:cubicBezTo>
                  <a:cubicBezTo>
                    <a:pt x="542755" y="1187"/>
                    <a:pt x="542755" y="1187"/>
                    <a:pt x="542755" y="2375"/>
                  </a:cubicBezTo>
                  <a:close/>
                </a:path>
              </a:pathLst>
            </a:custGeom>
            <a:grpFill/>
            <a:ln w="11862" cap="flat">
              <a:noFill/>
              <a:prstDash val="solid"/>
              <a:miter/>
            </a:ln>
          </p:spPr>
          <p:txBody>
            <a:bodyPr rtlCol="0" anchor="ctr"/>
            <a:lstStyle/>
            <a:p>
              <a:pPr algn="l" rtl="0"/>
              <a:endParaRPr lang="en-US"/>
            </a:p>
          </p:txBody>
        </p:sp>
        <p:sp>
          <p:nvSpPr>
            <p:cNvPr id="39" name="Freeform 38">
              <a:extLst>
                <a:ext uri="{FF2B5EF4-FFF2-40B4-BE49-F238E27FC236}">
                  <a16:creationId xmlns:a16="http://schemas.microsoft.com/office/drawing/2014/main" id="{18B61162-3E01-4390-EEC1-4F87CBB4E4CA}"/>
                </a:ext>
              </a:extLst>
            </p:cNvPr>
            <p:cNvSpPr/>
            <p:nvPr/>
          </p:nvSpPr>
          <p:spPr>
            <a:xfrm>
              <a:off x="5818844" y="2980040"/>
              <a:ext cx="67262" cy="121437"/>
            </a:xfrm>
            <a:custGeom>
              <a:avLst/>
              <a:gdLst>
                <a:gd name="connsiteX0" fmla="*/ 58949 w 67262"/>
                <a:gd name="connsiteY0" fmla="*/ 2374 h 121437"/>
                <a:gd name="connsiteX1" fmla="*/ 67263 w 67262"/>
                <a:gd name="connsiteY1" fmla="*/ 91427 h 121437"/>
                <a:gd name="connsiteX2" fmla="*/ 31633 w 67262"/>
                <a:gd name="connsiteY2" fmla="*/ 121111 h 121437"/>
                <a:gd name="connsiteX3" fmla="*/ 1942 w 67262"/>
                <a:gd name="connsiteY3" fmla="*/ 79553 h 121437"/>
                <a:gd name="connsiteX4" fmla="*/ 42322 w 67262"/>
                <a:gd name="connsiteY4" fmla="*/ 0 h 121437"/>
                <a:gd name="connsiteX5" fmla="*/ 58949 w 67262"/>
                <a:gd name="connsiteY5" fmla="*/ 2374 h 12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2" h="121437">
                  <a:moveTo>
                    <a:pt x="58949" y="2374"/>
                  </a:moveTo>
                  <a:cubicBezTo>
                    <a:pt x="62512" y="32058"/>
                    <a:pt x="67263" y="61743"/>
                    <a:pt x="67263" y="91427"/>
                  </a:cubicBezTo>
                  <a:cubicBezTo>
                    <a:pt x="67263" y="112800"/>
                    <a:pt x="54199" y="123486"/>
                    <a:pt x="31633" y="121111"/>
                  </a:cubicBezTo>
                  <a:cubicBezTo>
                    <a:pt x="7880" y="118737"/>
                    <a:pt x="-5184" y="102114"/>
                    <a:pt x="1942" y="79553"/>
                  </a:cubicBezTo>
                  <a:cubicBezTo>
                    <a:pt x="12631" y="52244"/>
                    <a:pt x="28070" y="26122"/>
                    <a:pt x="42322" y="0"/>
                  </a:cubicBezTo>
                  <a:cubicBezTo>
                    <a:pt x="48260" y="1187"/>
                    <a:pt x="53011" y="1187"/>
                    <a:pt x="58949" y="2374"/>
                  </a:cubicBezTo>
                  <a:close/>
                </a:path>
              </a:pathLst>
            </a:custGeom>
            <a:grpFill/>
            <a:ln w="11862" cap="flat">
              <a:noFill/>
              <a:prstDash val="solid"/>
              <a:miter/>
            </a:ln>
          </p:spPr>
          <p:txBody>
            <a:bodyPr rtlCol="0" anchor="ctr"/>
            <a:lstStyle/>
            <a:p>
              <a:pPr algn="l" rtl="0"/>
              <a:endParaRPr lang="en-US"/>
            </a:p>
          </p:txBody>
        </p:sp>
        <p:sp>
          <p:nvSpPr>
            <p:cNvPr id="40" name="Freeform 39">
              <a:extLst>
                <a:ext uri="{FF2B5EF4-FFF2-40B4-BE49-F238E27FC236}">
                  <a16:creationId xmlns:a16="http://schemas.microsoft.com/office/drawing/2014/main" id="{A51E599C-77A1-8F43-F1A2-F2288E9ACE44}"/>
                </a:ext>
              </a:extLst>
            </p:cNvPr>
            <p:cNvSpPr/>
            <p:nvPr/>
          </p:nvSpPr>
          <p:spPr>
            <a:xfrm>
              <a:off x="4770015" y="1842537"/>
              <a:ext cx="141033" cy="143672"/>
            </a:xfrm>
            <a:custGeom>
              <a:avLst/>
              <a:gdLst>
                <a:gd name="connsiteX0" fmla="*/ 141033 w 141033"/>
                <a:gd name="connsiteY0" fmla="*/ 0 h 143672"/>
                <a:gd name="connsiteX1" fmla="*/ 141033 w 141033"/>
                <a:gd name="connsiteY1" fmla="*/ 143672 h 143672"/>
                <a:gd name="connsiteX2" fmla="*/ 12767 w 141033"/>
                <a:gd name="connsiteY2" fmla="*/ 142485 h 143672"/>
                <a:gd name="connsiteX3" fmla="*/ 891 w 141033"/>
                <a:gd name="connsiteY3" fmla="*/ 123487 h 143672"/>
                <a:gd name="connsiteX4" fmla="*/ 891 w 141033"/>
                <a:gd name="connsiteY4" fmla="*/ 20185 h 143672"/>
                <a:gd name="connsiteX5" fmla="*/ 15142 w 141033"/>
                <a:gd name="connsiteY5" fmla="*/ 1187 h 143672"/>
                <a:gd name="connsiteX6" fmla="*/ 141033 w 141033"/>
                <a:gd name="connsiteY6" fmla="*/ 0 h 143672"/>
                <a:gd name="connsiteX7" fmla="*/ 136283 w 141033"/>
                <a:gd name="connsiteY7" fmla="*/ 73617 h 143672"/>
                <a:gd name="connsiteX8" fmla="*/ 68587 w 141033"/>
                <a:gd name="connsiteY8" fmla="*/ 7124 h 143672"/>
                <a:gd name="connsiteX9" fmla="*/ 62648 w 141033"/>
                <a:gd name="connsiteY9" fmla="*/ 7124 h 143672"/>
                <a:gd name="connsiteX10" fmla="*/ 3266 w 141033"/>
                <a:gd name="connsiteY10" fmla="*/ 67680 h 143672"/>
                <a:gd name="connsiteX11" fmla="*/ 73337 w 141033"/>
                <a:gd name="connsiteY11" fmla="*/ 137735 h 143672"/>
                <a:gd name="connsiteX12" fmla="*/ 136283 w 141033"/>
                <a:gd name="connsiteY12" fmla="*/ 73617 h 14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33" h="143672">
                  <a:moveTo>
                    <a:pt x="141033" y="0"/>
                  </a:moveTo>
                  <a:cubicBezTo>
                    <a:pt x="141033" y="48682"/>
                    <a:pt x="141033" y="93802"/>
                    <a:pt x="141033" y="143672"/>
                  </a:cubicBezTo>
                  <a:cubicBezTo>
                    <a:pt x="98278" y="143672"/>
                    <a:pt x="55523" y="143672"/>
                    <a:pt x="12767" y="142485"/>
                  </a:cubicBezTo>
                  <a:cubicBezTo>
                    <a:pt x="8017" y="142485"/>
                    <a:pt x="2078" y="130611"/>
                    <a:pt x="891" y="123487"/>
                  </a:cubicBezTo>
                  <a:cubicBezTo>
                    <a:pt x="-297" y="89053"/>
                    <a:pt x="-297" y="54619"/>
                    <a:pt x="891" y="20185"/>
                  </a:cubicBezTo>
                  <a:cubicBezTo>
                    <a:pt x="891" y="13061"/>
                    <a:pt x="10392" y="1187"/>
                    <a:pt x="15142" y="1187"/>
                  </a:cubicBezTo>
                  <a:cubicBezTo>
                    <a:pt x="56710" y="0"/>
                    <a:pt x="97090" y="0"/>
                    <a:pt x="141033" y="0"/>
                  </a:cubicBezTo>
                  <a:close/>
                  <a:moveTo>
                    <a:pt x="136283" y="73617"/>
                  </a:moveTo>
                  <a:cubicBezTo>
                    <a:pt x="136283" y="7124"/>
                    <a:pt x="136283" y="7124"/>
                    <a:pt x="68587" y="7124"/>
                  </a:cubicBezTo>
                  <a:cubicBezTo>
                    <a:pt x="66211" y="7124"/>
                    <a:pt x="65024" y="7124"/>
                    <a:pt x="62648" y="7124"/>
                  </a:cubicBezTo>
                  <a:cubicBezTo>
                    <a:pt x="-3860" y="8311"/>
                    <a:pt x="3266" y="-3562"/>
                    <a:pt x="3266" y="67680"/>
                  </a:cubicBezTo>
                  <a:cubicBezTo>
                    <a:pt x="3266" y="137735"/>
                    <a:pt x="3266" y="137735"/>
                    <a:pt x="73337" y="137735"/>
                  </a:cubicBezTo>
                  <a:cubicBezTo>
                    <a:pt x="136283" y="136548"/>
                    <a:pt x="136283" y="136548"/>
                    <a:pt x="136283" y="73617"/>
                  </a:cubicBezTo>
                  <a:close/>
                </a:path>
              </a:pathLst>
            </a:custGeom>
            <a:grpFill/>
            <a:ln w="11862" cap="flat">
              <a:noFill/>
              <a:prstDash val="solid"/>
              <a:miter/>
            </a:ln>
          </p:spPr>
          <p:txBody>
            <a:bodyPr rtlCol="0" anchor="ctr"/>
            <a:lstStyle/>
            <a:p>
              <a:pPr algn="l" rtl="0"/>
              <a:endParaRPr lang="en-US"/>
            </a:p>
          </p:txBody>
        </p:sp>
        <p:sp>
          <p:nvSpPr>
            <p:cNvPr id="41" name="Freeform 40">
              <a:extLst>
                <a:ext uri="{FF2B5EF4-FFF2-40B4-BE49-F238E27FC236}">
                  <a16:creationId xmlns:a16="http://schemas.microsoft.com/office/drawing/2014/main" id="{888C0395-5FB5-BBEB-8A28-CD37CF891949}"/>
                </a:ext>
              </a:extLst>
            </p:cNvPr>
            <p:cNvSpPr/>
            <p:nvPr/>
          </p:nvSpPr>
          <p:spPr>
            <a:xfrm>
              <a:off x="6356416" y="2822119"/>
              <a:ext cx="57807" cy="100470"/>
            </a:xfrm>
            <a:custGeom>
              <a:avLst/>
              <a:gdLst>
                <a:gd name="connsiteX0" fmla="*/ 19002 w 57807"/>
                <a:gd name="connsiteY0" fmla="*/ 0 h 100470"/>
                <a:gd name="connsiteX1" fmla="*/ 54632 w 57807"/>
                <a:gd name="connsiteY1" fmla="*/ 62931 h 100470"/>
                <a:gd name="connsiteX2" fmla="*/ 33254 w 57807"/>
                <a:gd name="connsiteY2" fmla="*/ 99739 h 100470"/>
                <a:gd name="connsiteX3" fmla="*/ 0 w 57807"/>
                <a:gd name="connsiteY3" fmla="*/ 72430 h 100470"/>
                <a:gd name="connsiteX4" fmla="*/ 8313 w 57807"/>
                <a:gd name="connsiteY4" fmla="*/ 2375 h 100470"/>
                <a:gd name="connsiteX5" fmla="*/ 19002 w 57807"/>
                <a:gd name="connsiteY5" fmla="*/ 0 h 1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07" h="100470">
                  <a:moveTo>
                    <a:pt x="19002" y="0"/>
                  </a:moveTo>
                  <a:cubicBezTo>
                    <a:pt x="30879" y="21373"/>
                    <a:pt x="45131" y="41558"/>
                    <a:pt x="54632" y="62931"/>
                  </a:cubicBezTo>
                  <a:cubicBezTo>
                    <a:pt x="62945" y="81929"/>
                    <a:pt x="54632" y="96177"/>
                    <a:pt x="33254" y="99739"/>
                  </a:cubicBezTo>
                  <a:cubicBezTo>
                    <a:pt x="11876" y="103301"/>
                    <a:pt x="0" y="93802"/>
                    <a:pt x="0" y="72430"/>
                  </a:cubicBezTo>
                  <a:cubicBezTo>
                    <a:pt x="1188" y="48682"/>
                    <a:pt x="4751" y="26122"/>
                    <a:pt x="8313" y="2375"/>
                  </a:cubicBezTo>
                  <a:cubicBezTo>
                    <a:pt x="11876" y="1187"/>
                    <a:pt x="15439" y="1187"/>
                    <a:pt x="19002" y="0"/>
                  </a:cubicBezTo>
                  <a:close/>
                </a:path>
              </a:pathLst>
            </a:custGeom>
            <a:grpFill/>
            <a:ln w="11862" cap="flat">
              <a:noFill/>
              <a:prstDash val="solid"/>
              <a:miter/>
            </a:ln>
          </p:spPr>
          <p:txBody>
            <a:bodyPr rtlCol="0" anchor="ctr"/>
            <a:lstStyle/>
            <a:p>
              <a:pPr algn="l" rtl="0"/>
              <a:endParaRPr lang="en-US"/>
            </a:p>
          </p:txBody>
        </p:sp>
        <p:sp>
          <p:nvSpPr>
            <p:cNvPr id="42" name="Freeform 41">
              <a:extLst>
                <a:ext uri="{FF2B5EF4-FFF2-40B4-BE49-F238E27FC236}">
                  <a16:creationId xmlns:a16="http://schemas.microsoft.com/office/drawing/2014/main" id="{54822309-98F7-2F3A-90D0-1B65854E3DD7}"/>
                </a:ext>
              </a:extLst>
            </p:cNvPr>
            <p:cNvSpPr/>
            <p:nvPr/>
          </p:nvSpPr>
          <p:spPr>
            <a:xfrm>
              <a:off x="6392045" y="671764"/>
              <a:ext cx="171021" cy="62953"/>
            </a:xfrm>
            <a:custGeom>
              <a:avLst/>
              <a:gdLst>
                <a:gd name="connsiteX0" fmla="*/ 171021 w 171021"/>
                <a:gd name="connsiteY0" fmla="*/ 1210 h 62953"/>
                <a:gd name="connsiteX1" fmla="*/ 97387 w 171021"/>
                <a:gd name="connsiteY1" fmla="*/ 62953 h 62953"/>
                <a:gd name="connsiteX2" fmla="*/ 2375 w 171021"/>
                <a:gd name="connsiteY2" fmla="*/ 47518 h 62953"/>
                <a:gd name="connsiteX3" fmla="*/ 0 w 171021"/>
                <a:gd name="connsiteY3" fmla="*/ 43956 h 62953"/>
                <a:gd name="connsiteX4" fmla="*/ 68884 w 171021"/>
                <a:gd name="connsiteY4" fmla="*/ 39206 h 62953"/>
                <a:gd name="connsiteX5" fmla="*/ 109264 w 171021"/>
                <a:gd name="connsiteY5" fmla="*/ 24958 h 62953"/>
                <a:gd name="connsiteX6" fmla="*/ 171021 w 171021"/>
                <a:gd name="connsiteY6" fmla="*/ 1210 h 6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21" h="62953">
                  <a:moveTo>
                    <a:pt x="171021" y="1210"/>
                  </a:moveTo>
                  <a:cubicBezTo>
                    <a:pt x="147268" y="21395"/>
                    <a:pt x="122328" y="41581"/>
                    <a:pt x="97387" y="62953"/>
                  </a:cubicBezTo>
                  <a:cubicBezTo>
                    <a:pt x="68884" y="58204"/>
                    <a:pt x="35629" y="53455"/>
                    <a:pt x="2375" y="47518"/>
                  </a:cubicBezTo>
                  <a:cubicBezTo>
                    <a:pt x="1188" y="46330"/>
                    <a:pt x="1188" y="45143"/>
                    <a:pt x="0" y="43956"/>
                  </a:cubicBezTo>
                  <a:cubicBezTo>
                    <a:pt x="22565" y="41581"/>
                    <a:pt x="46318" y="36831"/>
                    <a:pt x="68884" y="39206"/>
                  </a:cubicBezTo>
                  <a:cubicBezTo>
                    <a:pt x="86698" y="40393"/>
                    <a:pt x="98575" y="39206"/>
                    <a:pt x="109264" y="24958"/>
                  </a:cubicBezTo>
                  <a:cubicBezTo>
                    <a:pt x="127078" y="5960"/>
                    <a:pt x="147268" y="-3539"/>
                    <a:pt x="171021" y="1210"/>
                  </a:cubicBezTo>
                  <a:close/>
                </a:path>
              </a:pathLst>
            </a:custGeom>
            <a:grpFill/>
            <a:ln w="11862" cap="flat">
              <a:noFill/>
              <a:prstDash val="solid"/>
              <a:miter/>
            </a:ln>
          </p:spPr>
          <p:txBody>
            <a:bodyPr rtlCol="0" anchor="ctr"/>
            <a:lstStyle/>
            <a:p>
              <a:pPr algn="l" rtl="0"/>
              <a:endParaRPr lang="en-US"/>
            </a:p>
          </p:txBody>
        </p:sp>
        <p:sp>
          <p:nvSpPr>
            <p:cNvPr id="43" name="Freeform 42">
              <a:extLst>
                <a:ext uri="{FF2B5EF4-FFF2-40B4-BE49-F238E27FC236}">
                  <a16:creationId xmlns:a16="http://schemas.microsoft.com/office/drawing/2014/main" id="{C4E2C852-D55D-E490-766F-FCE432C3E474}"/>
                </a:ext>
              </a:extLst>
            </p:cNvPr>
            <p:cNvSpPr/>
            <p:nvPr/>
          </p:nvSpPr>
          <p:spPr>
            <a:xfrm>
              <a:off x="6133435" y="2081199"/>
              <a:ext cx="542458" cy="2374"/>
            </a:xfrm>
            <a:custGeom>
              <a:avLst/>
              <a:gdLst>
                <a:gd name="connsiteX0" fmla="*/ 891 w 542458"/>
                <a:gd name="connsiteY0" fmla="*/ 0 h 2374"/>
                <a:gd name="connsiteX1" fmla="*/ 542458 w 542458"/>
                <a:gd name="connsiteY1" fmla="*/ 0 h 2374"/>
                <a:gd name="connsiteX2" fmla="*/ 542458 w 542458"/>
                <a:gd name="connsiteY2" fmla="*/ 2375 h 2374"/>
                <a:gd name="connsiteX3" fmla="*/ 891 w 542458"/>
                <a:gd name="connsiteY3" fmla="*/ 2375 h 2374"/>
                <a:gd name="connsiteX4" fmla="*/ 891 w 542458"/>
                <a:gd name="connsiteY4" fmla="*/ 0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58" h="2374">
                  <a:moveTo>
                    <a:pt x="891" y="0"/>
                  </a:moveTo>
                  <a:cubicBezTo>
                    <a:pt x="181413" y="0"/>
                    <a:pt x="361936" y="0"/>
                    <a:pt x="542458" y="0"/>
                  </a:cubicBezTo>
                  <a:cubicBezTo>
                    <a:pt x="542458" y="1187"/>
                    <a:pt x="542458" y="2375"/>
                    <a:pt x="542458" y="2375"/>
                  </a:cubicBezTo>
                  <a:cubicBezTo>
                    <a:pt x="361936" y="2375"/>
                    <a:pt x="181413" y="2375"/>
                    <a:pt x="891" y="2375"/>
                  </a:cubicBezTo>
                  <a:cubicBezTo>
                    <a:pt x="-297" y="1187"/>
                    <a:pt x="-297" y="0"/>
                    <a:pt x="891" y="0"/>
                  </a:cubicBezTo>
                  <a:close/>
                </a:path>
              </a:pathLst>
            </a:custGeom>
            <a:grpFill/>
            <a:ln w="11862" cap="flat">
              <a:noFill/>
              <a:prstDash val="solid"/>
              <a:miter/>
            </a:ln>
          </p:spPr>
          <p:txBody>
            <a:bodyPr rtlCol="0" anchor="ctr"/>
            <a:lstStyle/>
            <a:p>
              <a:pPr algn="l" rtl="0"/>
              <a:endParaRPr lang="en-US"/>
            </a:p>
          </p:txBody>
        </p:sp>
        <p:sp>
          <p:nvSpPr>
            <p:cNvPr id="44" name="Freeform 43">
              <a:extLst>
                <a:ext uri="{FF2B5EF4-FFF2-40B4-BE49-F238E27FC236}">
                  <a16:creationId xmlns:a16="http://schemas.microsoft.com/office/drawing/2014/main" id="{824D0661-BAA7-5351-0E03-727C78173C6B}"/>
                </a:ext>
              </a:extLst>
            </p:cNvPr>
            <p:cNvSpPr/>
            <p:nvPr/>
          </p:nvSpPr>
          <p:spPr>
            <a:xfrm>
              <a:off x="4770609" y="1643058"/>
              <a:ext cx="140439" cy="141297"/>
            </a:xfrm>
            <a:custGeom>
              <a:avLst/>
              <a:gdLst>
                <a:gd name="connsiteX0" fmla="*/ 297 w 140439"/>
                <a:gd name="connsiteY0" fmla="*/ 141298 h 141297"/>
                <a:gd name="connsiteX1" fmla="*/ 1485 w 140439"/>
                <a:gd name="connsiteY1" fmla="*/ 15436 h 141297"/>
                <a:gd name="connsiteX2" fmla="*/ 18112 w 140439"/>
                <a:gd name="connsiteY2" fmla="*/ 1187 h 141297"/>
                <a:gd name="connsiteX3" fmla="*/ 140439 w 140439"/>
                <a:gd name="connsiteY3" fmla="*/ 0 h 141297"/>
                <a:gd name="connsiteX4" fmla="*/ 140439 w 140439"/>
                <a:gd name="connsiteY4" fmla="*/ 140110 h 141297"/>
                <a:gd name="connsiteX5" fmla="*/ 297 w 140439"/>
                <a:gd name="connsiteY5" fmla="*/ 141298 h 141297"/>
                <a:gd name="connsiteX6" fmla="*/ 3860 w 140439"/>
                <a:gd name="connsiteY6" fmla="*/ 68868 h 141297"/>
                <a:gd name="connsiteX7" fmla="*/ 73931 w 140439"/>
                <a:gd name="connsiteY7" fmla="*/ 136548 h 141297"/>
                <a:gd name="connsiteX8" fmla="*/ 136876 w 140439"/>
                <a:gd name="connsiteY8" fmla="*/ 73617 h 141297"/>
                <a:gd name="connsiteX9" fmla="*/ 69181 w 140439"/>
                <a:gd name="connsiteY9" fmla="*/ 4750 h 141297"/>
                <a:gd name="connsiteX10" fmla="*/ 3860 w 140439"/>
                <a:gd name="connsiteY10" fmla="*/ 68868 h 1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39" h="141297">
                  <a:moveTo>
                    <a:pt x="297" y="141298"/>
                  </a:moveTo>
                  <a:cubicBezTo>
                    <a:pt x="297" y="98552"/>
                    <a:pt x="-891" y="56994"/>
                    <a:pt x="1485" y="15436"/>
                  </a:cubicBezTo>
                  <a:cubicBezTo>
                    <a:pt x="1485" y="10687"/>
                    <a:pt x="12173" y="1187"/>
                    <a:pt x="18112" y="1187"/>
                  </a:cubicBezTo>
                  <a:cubicBezTo>
                    <a:pt x="58492" y="0"/>
                    <a:pt x="98872" y="0"/>
                    <a:pt x="140439" y="0"/>
                  </a:cubicBezTo>
                  <a:cubicBezTo>
                    <a:pt x="140439" y="47495"/>
                    <a:pt x="140439" y="92615"/>
                    <a:pt x="140439" y="140110"/>
                  </a:cubicBezTo>
                  <a:cubicBezTo>
                    <a:pt x="92933" y="141298"/>
                    <a:pt x="47803" y="141298"/>
                    <a:pt x="297" y="141298"/>
                  </a:cubicBezTo>
                  <a:close/>
                  <a:moveTo>
                    <a:pt x="3860" y="68868"/>
                  </a:moveTo>
                  <a:cubicBezTo>
                    <a:pt x="5048" y="144860"/>
                    <a:pt x="-8017" y="136548"/>
                    <a:pt x="73931" y="136548"/>
                  </a:cubicBezTo>
                  <a:cubicBezTo>
                    <a:pt x="148753" y="136548"/>
                    <a:pt x="135689" y="143672"/>
                    <a:pt x="136876" y="73617"/>
                  </a:cubicBezTo>
                  <a:cubicBezTo>
                    <a:pt x="138064" y="4750"/>
                    <a:pt x="136876" y="4750"/>
                    <a:pt x="69181" y="4750"/>
                  </a:cubicBezTo>
                  <a:cubicBezTo>
                    <a:pt x="3860" y="4750"/>
                    <a:pt x="3860" y="4750"/>
                    <a:pt x="3860" y="68868"/>
                  </a:cubicBezTo>
                  <a:close/>
                </a:path>
              </a:pathLst>
            </a:custGeom>
            <a:grpFill/>
            <a:ln w="11862" cap="flat">
              <a:noFill/>
              <a:prstDash val="solid"/>
              <a:miter/>
            </a:ln>
          </p:spPr>
          <p:txBody>
            <a:bodyPr rtlCol="0" anchor="ctr"/>
            <a:lstStyle/>
            <a:p>
              <a:pPr algn="l" rtl="0"/>
              <a:endParaRPr lang="en-US"/>
            </a:p>
          </p:txBody>
        </p:sp>
        <p:sp>
          <p:nvSpPr>
            <p:cNvPr id="45" name="Freeform 44">
              <a:extLst>
                <a:ext uri="{FF2B5EF4-FFF2-40B4-BE49-F238E27FC236}">
                  <a16:creationId xmlns:a16="http://schemas.microsoft.com/office/drawing/2014/main" id="{BF930590-1334-8179-38D1-EC7EFFB3FD02}"/>
                </a:ext>
              </a:extLst>
            </p:cNvPr>
            <p:cNvSpPr/>
            <p:nvPr/>
          </p:nvSpPr>
          <p:spPr>
            <a:xfrm>
              <a:off x="6133138" y="1472076"/>
              <a:ext cx="541567" cy="2374"/>
            </a:xfrm>
            <a:custGeom>
              <a:avLst/>
              <a:gdLst>
                <a:gd name="connsiteX0" fmla="*/ 0 w 541567"/>
                <a:gd name="connsiteY0" fmla="*/ 0 h 2374"/>
                <a:gd name="connsiteX1" fmla="*/ 541568 w 541567"/>
                <a:gd name="connsiteY1" fmla="*/ 0 h 2374"/>
                <a:gd name="connsiteX2" fmla="*/ 541568 w 541567"/>
                <a:gd name="connsiteY2" fmla="*/ 2375 h 2374"/>
                <a:gd name="connsiteX3" fmla="*/ 0 w 541567"/>
                <a:gd name="connsiteY3" fmla="*/ 2375 h 2374"/>
                <a:gd name="connsiteX4" fmla="*/ 0 w 541567"/>
                <a:gd name="connsiteY4" fmla="*/ 0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67" h="2374">
                  <a:moveTo>
                    <a:pt x="0" y="0"/>
                  </a:moveTo>
                  <a:cubicBezTo>
                    <a:pt x="180522" y="0"/>
                    <a:pt x="361045" y="0"/>
                    <a:pt x="541568" y="0"/>
                  </a:cubicBezTo>
                  <a:cubicBezTo>
                    <a:pt x="541568" y="1187"/>
                    <a:pt x="541568" y="2375"/>
                    <a:pt x="541568" y="2375"/>
                  </a:cubicBezTo>
                  <a:cubicBezTo>
                    <a:pt x="361045" y="2375"/>
                    <a:pt x="180522" y="2375"/>
                    <a:pt x="0" y="2375"/>
                  </a:cubicBezTo>
                  <a:cubicBezTo>
                    <a:pt x="0" y="2375"/>
                    <a:pt x="0" y="1187"/>
                    <a:pt x="0" y="0"/>
                  </a:cubicBezTo>
                  <a:close/>
                </a:path>
              </a:pathLst>
            </a:custGeom>
            <a:grpFill/>
            <a:ln w="11862" cap="flat">
              <a:noFill/>
              <a:prstDash val="solid"/>
              <a:miter/>
            </a:ln>
          </p:spPr>
          <p:txBody>
            <a:bodyPr rtlCol="0" anchor="ctr"/>
            <a:lstStyle/>
            <a:p>
              <a:pPr algn="l" rtl="0"/>
              <a:endParaRPr lang="en-US"/>
            </a:p>
          </p:txBody>
        </p:sp>
        <p:sp>
          <p:nvSpPr>
            <p:cNvPr id="46" name="Freeform 45">
              <a:extLst>
                <a:ext uri="{FF2B5EF4-FFF2-40B4-BE49-F238E27FC236}">
                  <a16:creationId xmlns:a16="http://schemas.microsoft.com/office/drawing/2014/main" id="{76E2730C-6795-0951-5F13-79005ACE218E}"/>
                </a:ext>
              </a:extLst>
            </p:cNvPr>
            <p:cNvSpPr/>
            <p:nvPr/>
          </p:nvSpPr>
          <p:spPr>
            <a:xfrm>
              <a:off x="5001013" y="1642761"/>
              <a:ext cx="144596" cy="142965"/>
            </a:xfrm>
            <a:custGeom>
              <a:avLst/>
              <a:gdLst>
                <a:gd name="connsiteX0" fmla="*/ 297 w 144596"/>
                <a:gd name="connsiteY0" fmla="*/ 297 h 142965"/>
                <a:gd name="connsiteX1" fmla="*/ 123812 w 144596"/>
                <a:gd name="connsiteY1" fmla="*/ 1484 h 142965"/>
                <a:gd name="connsiteX2" fmla="*/ 142815 w 144596"/>
                <a:gd name="connsiteY2" fmla="*/ 19295 h 142965"/>
                <a:gd name="connsiteX3" fmla="*/ 142815 w 144596"/>
                <a:gd name="connsiteY3" fmla="*/ 122596 h 142965"/>
                <a:gd name="connsiteX4" fmla="*/ 125000 w 144596"/>
                <a:gd name="connsiteY4" fmla="*/ 141594 h 142965"/>
                <a:gd name="connsiteX5" fmla="*/ 18112 w 144596"/>
                <a:gd name="connsiteY5" fmla="*/ 141594 h 142965"/>
                <a:gd name="connsiteX6" fmla="*/ 1485 w 144596"/>
                <a:gd name="connsiteY6" fmla="*/ 123784 h 142965"/>
                <a:gd name="connsiteX7" fmla="*/ 297 w 144596"/>
                <a:gd name="connsiteY7" fmla="*/ 297 h 142965"/>
                <a:gd name="connsiteX8" fmla="*/ 5048 w 144596"/>
                <a:gd name="connsiteY8" fmla="*/ 69165 h 142965"/>
                <a:gd name="connsiteX9" fmla="*/ 72743 w 144596"/>
                <a:gd name="connsiteY9" fmla="*/ 136845 h 142965"/>
                <a:gd name="connsiteX10" fmla="*/ 75119 w 144596"/>
                <a:gd name="connsiteY10" fmla="*/ 136845 h 142965"/>
                <a:gd name="connsiteX11" fmla="*/ 138064 w 144596"/>
                <a:gd name="connsiteY11" fmla="*/ 73914 h 142965"/>
                <a:gd name="connsiteX12" fmla="*/ 69180 w 144596"/>
                <a:gd name="connsiteY12" fmla="*/ 5047 h 142965"/>
                <a:gd name="connsiteX13" fmla="*/ 5048 w 144596"/>
                <a:gd name="connsiteY13" fmla="*/ 69165 h 14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596" h="142965">
                  <a:moveTo>
                    <a:pt x="297" y="297"/>
                  </a:moveTo>
                  <a:cubicBezTo>
                    <a:pt x="44240" y="297"/>
                    <a:pt x="84620" y="-890"/>
                    <a:pt x="123812" y="1484"/>
                  </a:cubicBezTo>
                  <a:cubicBezTo>
                    <a:pt x="130938" y="1484"/>
                    <a:pt x="142815" y="13358"/>
                    <a:pt x="142815" y="19295"/>
                  </a:cubicBezTo>
                  <a:cubicBezTo>
                    <a:pt x="145190" y="53729"/>
                    <a:pt x="145190" y="88163"/>
                    <a:pt x="142815" y="122596"/>
                  </a:cubicBezTo>
                  <a:cubicBezTo>
                    <a:pt x="142815" y="129721"/>
                    <a:pt x="130938" y="140407"/>
                    <a:pt x="125000" y="141594"/>
                  </a:cubicBezTo>
                  <a:cubicBezTo>
                    <a:pt x="89371" y="143969"/>
                    <a:pt x="53741" y="142781"/>
                    <a:pt x="18112" y="141594"/>
                  </a:cubicBezTo>
                  <a:cubicBezTo>
                    <a:pt x="12173" y="141594"/>
                    <a:pt x="1485" y="130908"/>
                    <a:pt x="1485" y="123784"/>
                  </a:cubicBezTo>
                  <a:cubicBezTo>
                    <a:pt x="-891" y="84600"/>
                    <a:pt x="297" y="44230"/>
                    <a:pt x="297" y="297"/>
                  </a:cubicBezTo>
                  <a:close/>
                  <a:moveTo>
                    <a:pt x="5048" y="69165"/>
                  </a:moveTo>
                  <a:cubicBezTo>
                    <a:pt x="6235" y="143969"/>
                    <a:pt x="-8017" y="136845"/>
                    <a:pt x="72743" y="136845"/>
                  </a:cubicBezTo>
                  <a:cubicBezTo>
                    <a:pt x="73931" y="136845"/>
                    <a:pt x="75119" y="136845"/>
                    <a:pt x="75119" y="136845"/>
                  </a:cubicBezTo>
                  <a:cubicBezTo>
                    <a:pt x="149941" y="136845"/>
                    <a:pt x="138064" y="142781"/>
                    <a:pt x="138064" y="73914"/>
                  </a:cubicBezTo>
                  <a:cubicBezTo>
                    <a:pt x="139252" y="5047"/>
                    <a:pt x="138064" y="5047"/>
                    <a:pt x="69180" y="5047"/>
                  </a:cubicBezTo>
                  <a:cubicBezTo>
                    <a:pt x="5048" y="5047"/>
                    <a:pt x="5048" y="5047"/>
                    <a:pt x="5048" y="69165"/>
                  </a:cubicBezTo>
                  <a:close/>
                </a:path>
              </a:pathLst>
            </a:custGeom>
            <a:grpFill/>
            <a:ln w="11862" cap="flat">
              <a:noFill/>
              <a:prstDash val="solid"/>
              <a:miter/>
            </a:ln>
          </p:spPr>
          <p:txBody>
            <a:bodyPr rtlCol="0" anchor="ctr"/>
            <a:lstStyle/>
            <a:p>
              <a:pPr algn="l" rtl="0"/>
              <a:endParaRPr lang="en-US"/>
            </a:p>
          </p:txBody>
        </p:sp>
        <p:sp>
          <p:nvSpPr>
            <p:cNvPr id="47" name="Freeform 46">
              <a:extLst>
                <a:ext uri="{FF2B5EF4-FFF2-40B4-BE49-F238E27FC236}">
                  <a16:creationId xmlns:a16="http://schemas.microsoft.com/office/drawing/2014/main" id="{3FDE71E0-E596-0159-B9EC-E75A611CFEE3}"/>
                </a:ext>
              </a:extLst>
            </p:cNvPr>
            <p:cNvSpPr/>
            <p:nvPr/>
          </p:nvSpPr>
          <p:spPr>
            <a:xfrm>
              <a:off x="6135513" y="2031329"/>
              <a:ext cx="540379" cy="2374"/>
            </a:xfrm>
            <a:custGeom>
              <a:avLst/>
              <a:gdLst>
                <a:gd name="connsiteX0" fmla="*/ 540380 w 540379"/>
                <a:gd name="connsiteY0" fmla="*/ 2375 h 2374"/>
                <a:gd name="connsiteX1" fmla="*/ 0 w 540379"/>
                <a:gd name="connsiteY1" fmla="*/ 2375 h 2374"/>
                <a:gd name="connsiteX2" fmla="*/ 0 w 540379"/>
                <a:gd name="connsiteY2" fmla="*/ 0 h 2374"/>
                <a:gd name="connsiteX3" fmla="*/ 540380 w 540379"/>
                <a:gd name="connsiteY3" fmla="*/ 0 h 2374"/>
                <a:gd name="connsiteX4" fmla="*/ 540380 w 540379"/>
                <a:gd name="connsiteY4" fmla="*/ 2375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379" h="2374">
                  <a:moveTo>
                    <a:pt x="540380" y="2375"/>
                  </a:moveTo>
                  <a:cubicBezTo>
                    <a:pt x="359857" y="2375"/>
                    <a:pt x="180523" y="2375"/>
                    <a:pt x="0" y="2375"/>
                  </a:cubicBezTo>
                  <a:cubicBezTo>
                    <a:pt x="0" y="1187"/>
                    <a:pt x="0" y="1187"/>
                    <a:pt x="0" y="0"/>
                  </a:cubicBezTo>
                  <a:cubicBezTo>
                    <a:pt x="180523" y="0"/>
                    <a:pt x="359857" y="0"/>
                    <a:pt x="540380" y="0"/>
                  </a:cubicBezTo>
                  <a:cubicBezTo>
                    <a:pt x="540380" y="1187"/>
                    <a:pt x="540380" y="2375"/>
                    <a:pt x="540380" y="2375"/>
                  </a:cubicBezTo>
                  <a:close/>
                </a:path>
              </a:pathLst>
            </a:custGeom>
            <a:grpFill/>
            <a:ln w="11862" cap="flat">
              <a:noFill/>
              <a:prstDash val="solid"/>
              <a:miter/>
            </a:ln>
          </p:spPr>
          <p:txBody>
            <a:bodyPr rtlCol="0" anchor="ctr"/>
            <a:lstStyle/>
            <a:p>
              <a:pPr algn="l" rtl="0"/>
              <a:endParaRPr lang="en-US"/>
            </a:p>
          </p:txBody>
        </p:sp>
        <p:sp>
          <p:nvSpPr>
            <p:cNvPr id="48" name="Freeform 47">
              <a:extLst>
                <a:ext uri="{FF2B5EF4-FFF2-40B4-BE49-F238E27FC236}">
                  <a16:creationId xmlns:a16="http://schemas.microsoft.com/office/drawing/2014/main" id="{B5334A4B-981F-41E2-9525-3D6CAB2EFC64}"/>
                </a:ext>
              </a:extLst>
            </p:cNvPr>
            <p:cNvSpPr/>
            <p:nvPr/>
          </p:nvSpPr>
          <p:spPr>
            <a:xfrm>
              <a:off x="6134326" y="1520759"/>
              <a:ext cx="541567" cy="2374"/>
            </a:xfrm>
            <a:custGeom>
              <a:avLst/>
              <a:gdLst>
                <a:gd name="connsiteX0" fmla="*/ 0 w 541567"/>
                <a:gd name="connsiteY0" fmla="*/ 0 h 2374"/>
                <a:gd name="connsiteX1" fmla="*/ 541567 w 541567"/>
                <a:gd name="connsiteY1" fmla="*/ 0 h 2374"/>
                <a:gd name="connsiteX2" fmla="*/ 541567 w 541567"/>
                <a:gd name="connsiteY2" fmla="*/ 2375 h 2374"/>
                <a:gd name="connsiteX3" fmla="*/ 0 w 541567"/>
                <a:gd name="connsiteY3" fmla="*/ 2375 h 2374"/>
                <a:gd name="connsiteX4" fmla="*/ 0 w 541567"/>
                <a:gd name="connsiteY4" fmla="*/ 0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67" h="2374">
                  <a:moveTo>
                    <a:pt x="0" y="0"/>
                  </a:moveTo>
                  <a:cubicBezTo>
                    <a:pt x="180522" y="0"/>
                    <a:pt x="361045" y="0"/>
                    <a:pt x="541567" y="0"/>
                  </a:cubicBezTo>
                  <a:cubicBezTo>
                    <a:pt x="541567" y="1187"/>
                    <a:pt x="541567" y="1187"/>
                    <a:pt x="541567" y="2375"/>
                  </a:cubicBezTo>
                  <a:cubicBezTo>
                    <a:pt x="361045" y="2375"/>
                    <a:pt x="180522" y="2375"/>
                    <a:pt x="0" y="2375"/>
                  </a:cubicBezTo>
                  <a:cubicBezTo>
                    <a:pt x="0" y="2375"/>
                    <a:pt x="0" y="1187"/>
                    <a:pt x="0" y="0"/>
                  </a:cubicBezTo>
                  <a:close/>
                </a:path>
              </a:pathLst>
            </a:custGeom>
            <a:grpFill/>
            <a:ln w="11862" cap="flat">
              <a:noFill/>
              <a:prstDash val="solid"/>
              <a:miter/>
            </a:ln>
          </p:spPr>
          <p:txBody>
            <a:bodyPr rtlCol="0" anchor="ctr"/>
            <a:lstStyle/>
            <a:p>
              <a:pPr algn="l" rtl="0"/>
              <a:endParaRPr lang="en-US"/>
            </a:p>
          </p:txBody>
        </p:sp>
        <p:sp>
          <p:nvSpPr>
            <p:cNvPr id="49" name="Freeform 48">
              <a:extLst>
                <a:ext uri="{FF2B5EF4-FFF2-40B4-BE49-F238E27FC236}">
                  <a16:creationId xmlns:a16="http://schemas.microsoft.com/office/drawing/2014/main" id="{A7D6A0D6-7E22-3E0E-36EA-C90347BB48C1}"/>
                </a:ext>
              </a:extLst>
            </p:cNvPr>
            <p:cNvSpPr/>
            <p:nvPr/>
          </p:nvSpPr>
          <p:spPr>
            <a:xfrm>
              <a:off x="6137889" y="1753484"/>
              <a:ext cx="538004" cy="1187"/>
            </a:xfrm>
            <a:custGeom>
              <a:avLst/>
              <a:gdLst>
                <a:gd name="connsiteX0" fmla="*/ 538004 w 538004"/>
                <a:gd name="connsiteY0" fmla="*/ 1187 h 1187"/>
                <a:gd name="connsiteX1" fmla="*/ 0 w 538004"/>
                <a:gd name="connsiteY1" fmla="*/ 1187 h 1187"/>
                <a:gd name="connsiteX2" fmla="*/ 0 w 538004"/>
                <a:gd name="connsiteY2" fmla="*/ 0 h 1187"/>
                <a:gd name="connsiteX3" fmla="*/ 538004 w 538004"/>
                <a:gd name="connsiteY3" fmla="*/ 0 h 1187"/>
                <a:gd name="connsiteX4" fmla="*/ 538004 w 538004"/>
                <a:gd name="connsiteY4" fmla="*/ 1187 h 1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04" h="1187">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grpFill/>
            <a:ln w="11862" cap="flat">
              <a:noFill/>
              <a:prstDash val="solid"/>
              <a:miter/>
            </a:ln>
          </p:spPr>
          <p:txBody>
            <a:bodyPr rtlCol="0" anchor="ctr"/>
            <a:lstStyle/>
            <a:p>
              <a:pPr algn="l" rtl="0"/>
              <a:endParaRPr lang="en-US"/>
            </a:p>
          </p:txBody>
        </p:sp>
        <p:sp>
          <p:nvSpPr>
            <p:cNvPr id="50" name="Freeform 49">
              <a:extLst>
                <a:ext uri="{FF2B5EF4-FFF2-40B4-BE49-F238E27FC236}">
                  <a16:creationId xmlns:a16="http://schemas.microsoft.com/office/drawing/2014/main" id="{C6A3E424-5B62-442C-B499-ECF60543818E}"/>
                </a:ext>
              </a:extLst>
            </p:cNvPr>
            <p:cNvSpPr/>
            <p:nvPr/>
          </p:nvSpPr>
          <p:spPr>
            <a:xfrm>
              <a:off x="6137889" y="1802166"/>
              <a:ext cx="538004" cy="1187"/>
            </a:xfrm>
            <a:custGeom>
              <a:avLst/>
              <a:gdLst>
                <a:gd name="connsiteX0" fmla="*/ 538004 w 538004"/>
                <a:gd name="connsiteY0" fmla="*/ 1187 h 1187"/>
                <a:gd name="connsiteX1" fmla="*/ 0 w 538004"/>
                <a:gd name="connsiteY1" fmla="*/ 1187 h 1187"/>
                <a:gd name="connsiteX2" fmla="*/ 0 w 538004"/>
                <a:gd name="connsiteY2" fmla="*/ 0 h 1187"/>
                <a:gd name="connsiteX3" fmla="*/ 538004 w 538004"/>
                <a:gd name="connsiteY3" fmla="*/ 0 h 1187"/>
                <a:gd name="connsiteX4" fmla="*/ 538004 w 538004"/>
                <a:gd name="connsiteY4" fmla="*/ 1187 h 1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04" h="1187">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grpFill/>
            <a:ln w="11862" cap="flat">
              <a:noFill/>
              <a:prstDash val="solid"/>
              <a:miter/>
            </a:ln>
          </p:spPr>
          <p:txBody>
            <a:bodyPr rtlCol="0" anchor="ctr"/>
            <a:lstStyle/>
            <a:p>
              <a:pPr algn="l" rtl="0"/>
              <a:endParaRPr lang="en-US"/>
            </a:p>
          </p:txBody>
        </p:sp>
        <p:sp>
          <p:nvSpPr>
            <p:cNvPr id="51" name="Freeform 50">
              <a:extLst>
                <a:ext uri="{FF2B5EF4-FFF2-40B4-BE49-F238E27FC236}">
                  <a16:creationId xmlns:a16="http://schemas.microsoft.com/office/drawing/2014/main" id="{A77A511F-7403-A63E-485A-9C886AEF9230}"/>
                </a:ext>
              </a:extLst>
            </p:cNvPr>
            <p:cNvSpPr/>
            <p:nvPr/>
          </p:nvSpPr>
          <p:spPr>
            <a:xfrm>
              <a:off x="6134326" y="2311549"/>
              <a:ext cx="541567" cy="2374"/>
            </a:xfrm>
            <a:custGeom>
              <a:avLst/>
              <a:gdLst>
                <a:gd name="connsiteX0" fmla="*/ 541567 w 541567"/>
                <a:gd name="connsiteY0" fmla="*/ 2375 h 2374"/>
                <a:gd name="connsiteX1" fmla="*/ 0 w 541567"/>
                <a:gd name="connsiteY1" fmla="*/ 2375 h 2374"/>
                <a:gd name="connsiteX2" fmla="*/ 0 w 541567"/>
                <a:gd name="connsiteY2" fmla="*/ 0 h 2374"/>
                <a:gd name="connsiteX3" fmla="*/ 540380 w 541567"/>
                <a:gd name="connsiteY3" fmla="*/ 0 h 2374"/>
                <a:gd name="connsiteX4" fmla="*/ 541567 w 541567"/>
                <a:gd name="connsiteY4" fmla="*/ 2375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67" h="2374">
                  <a:moveTo>
                    <a:pt x="541567" y="2375"/>
                  </a:moveTo>
                  <a:cubicBezTo>
                    <a:pt x="361045" y="2375"/>
                    <a:pt x="180522" y="2375"/>
                    <a:pt x="0" y="2375"/>
                  </a:cubicBezTo>
                  <a:cubicBezTo>
                    <a:pt x="0" y="1187"/>
                    <a:pt x="0" y="1187"/>
                    <a:pt x="0" y="0"/>
                  </a:cubicBezTo>
                  <a:cubicBezTo>
                    <a:pt x="180522" y="0"/>
                    <a:pt x="359857" y="0"/>
                    <a:pt x="540380" y="0"/>
                  </a:cubicBezTo>
                  <a:cubicBezTo>
                    <a:pt x="541567" y="1187"/>
                    <a:pt x="541567" y="2375"/>
                    <a:pt x="541567" y="2375"/>
                  </a:cubicBezTo>
                  <a:close/>
                </a:path>
              </a:pathLst>
            </a:custGeom>
            <a:grpFill/>
            <a:ln w="11862" cap="flat">
              <a:noFill/>
              <a:prstDash val="solid"/>
              <a:miter/>
            </a:ln>
          </p:spPr>
          <p:txBody>
            <a:bodyPr rtlCol="0" anchor="ctr"/>
            <a:lstStyle/>
            <a:p>
              <a:pPr algn="l" rtl="0"/>
              <a:endParaRPr lang="en-US"/>
            </a:p>
          </p:txBody>
        </p:sp>
        <p:sp>
          <p:nvSpPr>
            <p:cNvPr id="52" name="Freeform 51">
              <a:extLst>
                <a:ext uri="{FF2B5EF4-FFF2-40B4-BE49-F238E27FC236}">
                  <a16:creationId xmlns:a16="http://schemas.microsoft.com/office/drawing/2014/main" id="{F7E8DA2C-ADD7-BAA8-38B5-13A21C74DBDB}"/>
                </a:ext>
              </a:extLst>
            </p:cNvPr>
            <p:cNvSpPr/>
            <p:nvPr/>
          </p:nvSpPr>
          <p:spPr>
            <a:xfrm>
              <a:off x="5000122" y="1442392"/>
              <a:ext cx="143957" cy="142484"/>
            </a:xfrm>
            <a:custGeom>
              <a:avLst/>
              <a:gdLst>
                <a:gd name="connsiteX0" fmla="*/ 71259 w 143957"/>
                <a:gd name="connsiteY0" fmla="*/ 142485 h 142484"/>
                <a:gd name="connsiteX1" fmla="*/ 0 w 143957"/>
                <a:gd name="connsiteY1" fmla="*/ 71242 h 142484"/>
                <a:gd name="connsiteX2" fmla="*/ 71259 w 143957"/>
                <a:gd name="connsiteY2" fmla="*/ 0 h 142484"/>
                <a:gd name="connsiteX3" fmla="*/ 143705 w 143957"/>
                <a:gd name="connsiteY3" fmla="*/ 73617 h 142484"/>
                <a:gd name="connsiteX4" fmla="*/ 71259 w 143957"/>
                <a:gd name="connsiteY4" fmla="*/ 142485 h 142484"/>
                <a:gd name="connsiteX5" fmla="*/ 73634 w 143957"/>
                <a:gd name="connsiteY5" fmla="*/ 4749 h 142484"/>
                <a:gd name="connsiteX6" fmla="*/ 5938 w 143957"/>
                <a:gd name="connsiteY6" fmla="*/ 71242 h 142484"/>
                <a:gd name="connsiteX7" fmla="*/ 72447 w 143957"/>
                <a:gd name="connsiteY7" fmla="*/ 136548 h 142484"/>
                <a:gd name="connsiteX8" fmla="*/ 138955 w 143957"/>
                <a:gd name="connsiteY8" fmla="*/ 71242 h 142484"/>
                <a:gd name="connsiteX9" fmla="*/ 73634 w 143957"/>
                <a:gd name="connsiteY9" fmla="*/ 4749 h 14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957" h="142484">
                  <a:moveTo>
                    <a:pt x="71259" y="142485"/>
                  </a:moveTo>
                  <a:cubicBezTo>
                    <a:pt x="0" y="142485"/>
                    <a:pt x="0" y="142485"/>
                    <a:pt x="0" y="71242"/>
                  </a:cubicBezTo>
                  <a:cubicBezTo>
                    <a:pt x="0" y="0"/>
                    <a:pt x="0" y="0"/>
                    <a:pt x="71259" y="0"/>
                  </a:cubicBezTo>
                  <a:cubicBezTo>
                    <a:pt x="143705" y="0"/>
                    <a:pt x="143705" y="0"/>
                    <a:pt x="143705" y="73617"/>
                  </a:cubicBezTo>
                  <a:cubicBezTo>
                    <a:pt x="144893" y="142485"/>
                    <a:pt x="144893" y="142485"/>
                    <a:pt x="71259" y="142485"/>
                  </a:cubicBezTo>
                  <a:close/>
                  <a:moveTo>
                    <a:pt x="73634" y="4749"/>
                  </a:moveTo>
                  <a:cubicBezTo>
                    <a:pt x="5938" y="4749"/>
                    <a:pt x="4751" y="4749"/>
                    <a:pt x="5938" y="71242"/>
                  </a:cubicBezTo>
                  <a:cubicBezTo>
                    <a:pt x="5938" y="144860"/>
                    <a:pt x="-4751" y="136548"/>
                    <a:pt x="72447" y="136548"/>
                  </a:cubicBezTo>
                  <a:cubicBezTo>
                    <a:pt x="148456" y="136548"/>
                    <a:pt x="137767" y="146047"/>
                    <a:pt x="138955" y="71242"/>
                  </a:cubicBezTo>
                  <a:cubicBezTo>
                    <a:pt x="140142" y="4749"/>
                    <a:pt x="138955" y="4749"/>
                    <a:pt x="73634" y="4749"/>
                  </a:cubicBezTo>
                  <a:close/>
                </a:path>
              </a:pathLst>
            </a:custGeom>
            <a:grpFill/>
            <a:ln w="11862" cap="flat">
              <a:noFill/>
              <a:prstDash val="solid"/>
              <a:miter/>
            </a:ln>
          </p:spPr>
          <p:txBody>
            <a:bodyPr rtlCol="0" anchor="ctr"/>
            <a:lstStyle/>
            <a:p>
              <a:pPr algn="l" rtl="0"/>
              <a:endParaRPr lang="en-US"/>
            </a:p>
          </p:txBody>
        </p:sp>
        <p:sp>
          <p:nvSpPr>
            <p:cNvPr id="53" name="Freeform 52">
              <a:extLst>
                <a:ext uri="{FF2B5EF4-FFF2-40B4-BE49-F238E27FC236}">
                  <a16:creationId xmlns:a16="http://schemas.microsoft.com/office/drawing/2014/main" id="{24EF80D8-7EB6-1021-5ECD-4A2B6263FC89}"/>
                </a:ext>
              </a:extLst>
            </p:cNvPr>
            <p:cNvSpPr/>
            <p:nvPr/>
          </p:nvSpPr>
          <p:spPr>
            <a:xfrm>
              <a:off x="6131950" y="837450"/>
              <a:ext cx="162707" cy="65133"/>
            </a:xfrm>
            <a:custGeom>
              <a:avLst/>
              <a:gdLst>
                <a:gd name="connsiteX0" fmla="*/ 0 w 162707"/>
                <a:gd name="connsiteY0" fmla="*/ 42128 h 65133"/>
                <a:gd name="connsiteX1" fmla="*/ 66508 w 162707"/>
                <a:gd name="connsiteY1" fmla="*/ 38566 h 65133"/>
                <a:gd name="connsiteX2" fmla="*/ 106888 w 162707"/>
                <a:gd name="connsiteY2" fmla="*/ 24317 h 65133"/>
                <a:gd name="connsiteX3" fmla="*/ 162708 w 162707"/>
                <a:gd name="connsiteY3" fmla="*/ 1757 h 65133"/>
                <a:gd name="connsiteX4" fmla="*/ 102138 w 162707"/>
                <a:gd name="connsiteY4" fmla="*/ 61126 h 65133"/>
                <a:gd name="connsiteX5" fmla="*/ 86698 w 162707"/>
                <a:gd name="connsiteY5" fmla="*/ 64688 h 65133"/>
                <a:gd name="connsiteX6" fmla="*/ 1188 w 162707"/>
                <a:gd name="connsiteY6" fmla="*/ 48065 h 65133"/>
                <a:gd name="connsiteX7" fmla="*/ 0 w 162707"/>
                <a:gd name="connsiteY7" fmla="*/ 42128 h 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707" h="65133">
                  <a:moveTo>
                    <a:pt x="0" y="42128"/>
                  </a:moveTo>
                  <a:cubicBezTo>
                    <a:pt x="22565" y="40940"/>
                    <a:pt x="45130" y="36191"/>
                    <a:pt x="66508" y="38566"/>
                  </a:cubicBezTo>
                  <a:cubicBezTo>
                    <a:pt x="84323" y="40940"/>
                    <a:pt x="96199" y="37379"/>
                    <a:pt x="106888" y="24317"/>
                  </a:cubicBezTo>
                  <a:cubicBezTo>
                    <a:pt x="122328" y="5319"/>
                    <a:pt x="142518" y="-4180"/>
                    <a:pt x="162708" y="1757"/>
                  </a:cubicBezTo>
                  <a:cubicBezTo>
                    <a:pt x="143705" y="20755"/>
                    <a:pt x="122328" y="40940"/>
                    <a:pt x="102138" y="61126"/>
                  </a:cubicBezTo>
                  <a:cubicBezTo>
                    <a:pt x="98575" y="64688"/>
                    <a:pt x="91449" y="65875"/>
                    <a:pt x="86698" y="64688"/>
                  </a:cubicBezTo>
                  <a:cubicBezTo>
                    <a:pt x="58195" y="59939"/>
                    <a:pt x="29691" y="52814"/>
                    <a:pt x="1188" y="48065"/>
                  </a:cubicBezTo>
                  <a:cubicBezTo>
                    <a:pt x="1188" y="44503"/>
                    <a:pt x="1188" y="43315"/>
                    <a:pt x="0" y="42128"/>
                  </a:cubicBezTo>
                  <a:close/>
                </a:path>
              </a:pathLst>
            </a:custGeom>
            <a:grpFill/>
            <a:ln w="11862" cap="flat">
              <a:noFill/>
              <a:prstDash val="solid"/>
              <a:miter/>
            </a:ln>
          </p:spPr>
          <p:txBody>
            <a:bodyPr rtlCol="0" anchor="ctr"/>
            <a:lstStyle/>
            <a:p>
              <a:pPr algn="l" rtl="0"/>
              <a:endParaRPr lang="en-US"/>
            </a:p>
          </p:txBody>
        </p:sp>
        <p:sp>
          <p:nvSpPr>
            <p:cNvPr id="54" name="Freeform 53">
              <a:extLst>
                <a:ext uri="{FF2B5EF4-FFF2-40B4-BE49-F238E27FC236}">
                  <a16:creationId xmlns:a16="http://schemas.microsoft.com/office/drawing/2014/main" id="{62B29B80-040C-5587-01B8-A5D33F7ACCAD}"/>
                </a:ext>
              </a:extLst>
            </p:cNvPr>
            <p:cNvSpPr/>
            <p:nvPr/>
          </p:nvSpPr>
          <p:spPr>
            <a:xfrm>
              <a:off x="5001310" y="836832"/>
              <a:ext cx="143705" cy="142484"/>
            </a:xfrm>
            <a:custGeom>
              <a:avLst/>
              <a:gdLst>
                <a:gd name="connsiteX0" fmla="*/ 0 w 143705"/>
                <a:gd name="connsiteY0" fmla="*/ 71242 h 142484"/>
                <a:gd name="connsiteX1" fmla="*/ 71259 w 143705"/>
                <a:gd name="connsiteY1" fmla="*/ 0 h 142484"/>
                <a:gd name="connsiteX2" fmla="*/ 143705 w 143705"/>
                <a:gd name="connsiteY2" fmla="*/ 72430 h 142484"/>
                <a:gd name="connsiteX3" fmla="*/ 73634 w 143705"/>
                <a:gd name="connsiteY3" fmla="*/ 142485 h 142484"/>
                <a:gd name="connsiteX4" fmla="*/ 71259 w 143705"/>
                <a:gd name="connsiteY4" fmla="*/ 142485 h 142484"/>
                <a:gd name="connsiteX5" fmla="*/ 0 w 143705"/>
                <a:gd name="connsiteY5" fmla="*/ 71242 h 142484"/>
                <a:gd name="connsiteX6" fmla="*/ 73634 w 143705"/>
                <a:gd name="connsiteY6" fmla="*/ 4749 h 142484"/>
                <a:gd name="connsiteX7" fmla="*/ 4751 w 143705"/>
                <a:gd name="connsiteY7" fmla="*/ 70055 h 142484"/>
                <a:gd name="connsiteX8" fmla="*/ 70071 w 143705"/>
                <a:gd name="connsiteY8" fmla="*/ 136548 h 142484"/>
                <a:gd name="connsiteX9" fmla="*/ 137767 w 143705"/>
                <a:gd name="connsiteY9" fmla="*/ 68868 h 142484"/>
                <a:gd name="connsiteX10" fmla="*/ 73634 w 143705"/>
                <a:gd name="connsiteY10" fmla="*/ 4749 h 14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705" h="142484">
                  <a:moveTo>
                    <a:pt x="0" y="71242"/>
                  </a:moveTo>
                  <a:cubicBezTo>
                    <a:pt x="0" y="0"/>
                    <a:pt x="0" y="0"/>
                    <a:pt x="71259" y="0"/>
                  </a:cubicBezTo>
                  <a:cubicBezTo>
                    <a:pt x="143705" y="0"/>
                    <a:pt x="143705" y="0"/>
                    <a:pt x="143705" y="72430"/>
                  </a:cubicBezTo>
                  <a:cubicBezTo>
                    <a:pt x="143705" y="142485"/>
                    <a:pt x="143705" y="142485"/>
                    <a:pt x="73634" y="142485"/>
                  </a:cubicBezTo>
                  <a:cubicBezTo>
                    <a:pt x="72447" y="142485"/>
                    <a:pt x="71259" y="142485"/>
                    <a:pt x="71259" y="142485"/>
                  </a:cubicBezTo>
                  <a:cubicBezTo>
                    <a:pt x="0" y="141297"/>
                    <a:pt x="0" y="141297"/>
                    <a:pt x="0" y="71242"/>
                  </a:cubicBezTo>
                  <a:close/>
                  <a:moveTo>
                    <a:pt x="73634" y="4749"/>
                  </a:moveTo>
                  <a:cubicBezTo>
                    <a:pt x="4751" y="4749"/>
                    <a:pt x="3563" y="4749"/>
                    <a:pt x="4751" y="70055"/>
                  </a:cubicBezTo>
                  <a:cubicBezTo>
                    <a:pt x="5938" y="144860"/>
                    <a:pt x="-5938" y="136548"/>
                    <a:pt x="70071" y="136548"/>
                  </a:cubicBezTo>
                  <a:cubicBezTo>
                    <a:pt x="148456" y="136548"/>
                    <a:pt x="136580" y="146047"/>
                    <a:pt x="137767" y="68868"/>
                  </a:cubicBezTo>
                  <a:cubicBezTo>
                    <a:pt x="138955" y="4749"/>
                    <a:pt x="137767" y="4749"/>
                    <a:pt x="73634" y="4749"/>
                  </a:cubicBezTo>
                  <a:close/>
                </a:path>
              </a:pathLst>
            </a:custGeom>
            <a:grpFill/>
            <a:ln w="11862" cap="flat">
              <a:noFill/>
              <a:prstDash val="solid"/>
              <a:miter/>
            </a:ln>
          </p:spPr>
          <p:txBody>
            <a:bodyPr rtlCol="0" anchor="ctr"/>
            <a:lstStyle/>
            <a:p>
              <a:pPr algn="l" rtl="0"/>
              <a:endParaRPr lang="en-US"/>
            </a:p>
          </p:txBody>
        </p:sp>
        <p:sp>
          <p:nvSpPr>
            <p:cNvPr id="55" name="Freeform 54">
              <a:extLst>
                <a:ext uri="{FF2B5EF4-FFF2-40B4-BE49-F238E27FC236}">
                  <a16:creationId xmlns:a16="http://schemas.microsoft.com/office/drawing/2014/main" id="{8B1BB0E0-24B5-0997-9BEE-DB6362A9DDB3}"/>
                </a:ext>
              </a:extLst>
            </p:cNvPr>
            <p:cNvSpPr/>
            <p:nvPr/>
          </p:nvSpPr>
          <p:spPr>
            <a:xfrm>
              <a:off x="4770015" y="1441205"/>
              <a:ext cx="141033" cy="142781"/>
            </a:xfrm>
            <a:custGeom>
              <a:avLst/>
              <a:gdLst>
                <a:gd name="connsiteX0" fmla="*/ 141033 w 141033"/>
                <a:gd name="connsiteY0" fmla="*/ 0 h 142781"/>
                <a:gd name="connsiteX1" fmla="*/ 141033 w 141033"/>
                <a:gd name="connsiteY1" fmla="*/ 142485 h 142781"/>
                <a:gd name="connsiteX2" fmla="*/ 16330 w 141033"/>
                <a:gd name="connsiteY2" fmla="*/ 141298 h 142781"/>
                <a:gd name="connsiteX3" fmla="*/ 891 w 141033"/>
                <a:gd name="connsiteY3" fmla="*/ 122300 h 142781"/>
                <a:gd name="connsiteX4" fmla="*/ 891 w 141033"/>
                <a:gd name="connsiteY4" fmla="*/ 18998 h 142781"/>
                <a:gd name="connsiteX5" fmla="*/ 18705 w 141033"/>
                <a:gd name="connsiteY5" fmla="*/ 0 h 142781"/>
                <a:gd name="connsiteX6" fmla="*/ 141033 w 141033"/>
                <a:gd name="connsiteY6" fmla="*/ 0 h 142781"/>
                <a:gd name="connsiteX7" fmla="*/ 70962 w 141033"/>
                <a:gd name="connsiteY7" fmla="*/ 5937 h 142781"/>
                <a:gd name="connsiteX8" fmla="*/ 4454 w 141033"/>
                <a:gd name="connsiteY8" fmla="*/ 73617 h 142781"/>
                <a:gd name="connsiteX9" fmla="*/ 68587 w 141033"/>
                <a:gd name="connsiteY9" fmla="*/ 137735 h 142781"/>
                <a:gd name="connsiteX10" fmla="*/ 136283 w 141033"/>
                <a:gd name="connsiteY10" fmla="*/ 71242 h 142781"/>
                <a:gd name="connsiteX11" fmla="*/ 70962 w 141033"/>
                <a:gd name="connsiteY11" fmla="*/ 5937 h 14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033" h="142781">
                  <a:moveTo>
                    <a:pt x="141033" y="0"/>
                  </a:moveTo>
                  <a:cubicBezTo>
                    <a:pt x="141033" y="48682"/>
                    <a:pt x="141033" y="93803"/>
                    <a:pt x="141033" y="142485"/>
                  </a:cubicBezTo>
                  <a:cubicBezTo>
                    <a:pt x="98278" y="142485"/>
                    <a:pt x="56710" y="143672"/>
                    <a:pt x="16330" y="141298"/>
                  </a:cubicBezTo>
                  <a:cubicBezTo>
                    <a:pt x="10392" y="141298"/>
                    <a:pt x="2078" y="129424"/>
                    <a:pt x="891" y="122300"/>
                  </a:cubicBezTo>
                  <a:cubicBezTo>
                    <a:pt x="-297" y="87866"/>
                    <a:pt x="-297" y="53432"/>
                    <a:pt x="891" y="18998"/>
                  </a:cubicBezTo>
                  <a:cubicBezTo>
                    <a:pt x="891" y="11874"/>
                    <a:pt x="12767" y="0"/>
                    <a:pt x="18705" y="0"/>
                  </a:cubicBezTo>
                  <a:cubicBezTo>
                    <a:pt x="57898" y="0"/>
                    <a:pt x="97090" y="0"/>
                    <a:pt x="141033" y="0"/>
                  </a:cubicBezTo>
                  <a:close/>
                  <a:moveTo>
                    <a:pt x="70962" y="5937"/>
                  </a:moveTo>
                  <a:cubicBezTo>
                    <a:pt x="4454" y="5937"/>
                    <a:pt x="3266" y="5937"/>
                    <a:pt x="4454" y="73617"/>
                  </a:cubicBezTo>
                  <a:cubicBezTo>
                    <a:pt x="5641" y="146047"/>
                    <a:pt x="-6235" y="137735"/>
                    <a:pt x="68587" y="137735"/>
                  </a:cubicBezTo>
                  <a:cubicBezTo>
                    <a:pt x="136283" y="137735"/>
                    <a:pt x="136283" y="137735"/>
                    <a:pt x="136283" y="71242"/>
                  </a:cubicBezTo>
                  <a:cubicBezTo>
                    <a:pt x="136283" y="5937"/>
                    <a:pt x="136283" y="5937"/>
                    <a:pt x="70962" y="5937"/>
                  </a:cubicBezTo>
                  <a:close/>
                </a:path>
              </a:pathLst>
            </a:custGeom>
            <a:grpFill/>
            <a:ln w="11862" cap="flat">
              <a:noFill/>
              <a:prstDash val="solid"/>
              <a:miter/>
            </a:ln>
          </p:spPr>
          <p:txBody>
            <a:bodyPr rtlCol="0" anchor="ctr"/>
            <a:lstStyle/>
            <a:p>
              <a:pPr algn="l" rtl="0"/>
              <a:endParaRPr lang="en-US"/>
            </a:p>
          </p:txBody>
        </p:sp>
        <p:sp>
          <p:nvSpPr>
            <p:cNvPr id="56" name="Freeform 55">
              <a:extLst>
                <a:ext uri="{FF2B5EF4-FFF2-40B4-BE49-F238E27FC236}">
                  <a16:creationId xmlns:a16="http://schemas.microsoft.com/office/drawing/2014/main" id="{003161A7-CAD4-C42C-3C5E-EF8EA707D936}"/>
                </a:ext>
              </a:extLst>
            </p:cNvPr>
            <p:cNvSpPr/>
            <p:nvPr/>
          </p:nvSpPr>
          <p:spPr>
            <a:xfrm>
              <a:off x="6363542" y="933009"/>
              <a:ext cx="162707" cy="62930"/>
            </a:xfrm>
            <a:custGeom>
              <a:avLst/>
              <a:gdLst>
                <a:gd name="connsiteX0" fmla="*/ 87886 w 162707"/>
                <a:gd name="connsiteY0" fmla="*/ 62931 h 62930"/>
                <a:gd name="connsiteX1" fmla="*/ 1188 w 162707"/>
                <a:gd name="connsiteY1" fmla="*/ 45120 h 62930"/>
                <a:gd name="connsiteX2" fmla="*/ 0 w 162707"/>
                <a:gd name="connsiteY2" fmla="*/ 41558 h 62930"/>
                <a:gd name="connsiteX3" fmla="*/ 58195 w 162707"/>
                <a:gd name="connsiteY3" fmla="*/ 36809 h 62930"/>
                <a:gd name="connsiteX4" fmla="*/ 106888 w 162707"/>
                <a:gd name="connsiteY4" fmla="*/ 21373 h 62930"/>
                <a:gd name="connsiteX5" fmla="*/ 162708 w 162707"/>
                <a:gd name="connsiteY5" fmla="*/ 0 h 62930"/>
                <a:gd name="connsiteX6" fmla="*/ 87886 w 162707"/>
                <a:gd name="connsiteY6" fmla="*/ 62931 h 6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07" h="62930">
                  <a:moveTo>
                    <a:pt x="87886" y="62931"/>
                  </a:moveTo>
                  <a:cubicBezTo>
                    <a:pt x="60570" y="58181"/>
                    <a:pt x="30879" y="52244"/>
                    <a:pt x="1188" y="45120"/>
                  </a:cubicBezTo>
                  <a:cubicBezTo>
                    <a:pt x="1188" y="43933"/>
                    <a:pt x="0" y="42745"/>
                    <a:pt x="0" y="41558"/>
                  </a:cubicBezTo>
                  <a:cubicBezTo>
                    <a:pt x="19002" y="39183"/>
                    <a:pt x="39192" y="33246"/>
                    <a:pt x="58195" y="36809"/>
                  </a:cubicBezTo>
                  <a:cubicBezTo>
                    <a:pt x="79572" y="41558"/>
                    <a:pt x="91449" y="33246"/>
                    <a:pt x="106888" y="21373"/>
                  </a:cubicBezTo>
                  <a:cubicBezTo>
                    <a:pt x="122328" y="8312"/>
                    <a:pt x="142518" y="3562"/>
                    <a:pt x="162708" y="0"/>
                  </a:cubicBezTo>
                  <a:cubicBezTo>
                    <a:pt x="136580" y="20185"/>
                    <a:pt x="111639" y="41558"/>
                    <a:pt x="87886" y="62931"/>
                  </a:cubicBezTo>
                  <a:close/>
                </a:path>
              </a:pathLst>
            </a:custGeom>
            <a:grpFill/>
            <a:ln w="11862" cap="flat">
              <a:noFill/>
              <a:prstDash val="solid"/>
              <a:miter/>
            </a:ln>
          </p:spPr>
          <p:txBody>
            <a:bodyPr rtlCol="0" anchor="ctr"/>
            <a:lstStyle/>
            <a:p>
              <a:pPr algn="l" rtl="0"/>
              <a:endParaRPr lang="en-US"/>
            </a:p>
          </p:txBody>
        </p:sp>
        <p:sp>
          <p:nvSpPr>
            <p:cNvPr id="57" name="Freeform 56">
              <a:extLst>
                <a:ext uri="{FF2B5EF4-FFF2-40B4-BE49-F238E27FC236}">
                  <a16:creationId xmlns:a16="http://schemas.microsoft.com/office/drawing/2014/main" id="{D54045F7-EC6B-6BD5-238E-00DCF6B68168}"/>
                </a:ext>
              </a:extLst>
            </p:cNvPr>
            <p:cNvSpPr/>
            <p:nvPr/>
          </p:nvSpPr>
          <p:spPr>
            <a:xfrm>
              <a:off x="4769421" y="835644"/>
              <a:ext cx="140439" cy="141297"/>
            </a:xfrm>
            <a:custGeom>
              <a:avLst/>
              <a:gdLst>
                <a:gd name="connsiteX0" fmla="*/ 140439 w 140439"/>
                <a:gd name="connsiteY0" fmla="*/ 141298 h 141297"/>
                <a:gd name="connsiteX1" fmla="*/ 297 w 140439"/>
                <a:gd name="connsiteY1" fmla="*/ 141298 h 141297"/>
                <a:gd name="connsiteX2" fmla="*/ 1485 w 140439"/>
                <a:gd name="connsiteY2" fmla="*/ 16624 h 141297"/>
                <a:gd name="connsiteX3" fmla="*/ 16924 w 140439"/>
                <a:gd name="connsiteY3" fmla="*/ 1187 h 141297"/>
                <a:gd name="connsiteX4" fmla="*/ 140439 w 140439"/>
                <a:gd name="connsiteY4" fmla="*/ 0 h 141297"/>
                <a:gd name="connsiteX5" fmla="*/ 140439 w 140439"/>
                <a:gd name="connsiteY5" fmla="*/ 141298 h 141297"/>
                <a:gd name="connsiteX6" fmla="*/ 73931 w 140439"/>
                <a:gd name="connsiteY6" fmla="*/ 5937 h 141297"/>
                <a:gd name="connsiteX7" fmla="*/ 3860 w 140439"/>
                <a:gd name="connsiteY7" fmla="*/ 77179 h 141297"/>
                <a:gd name="connsiteX8" fmla="*/ 65618 w 140439"/>
                <a:gd name="connsiteY8" fmla="*/ 138923 h 141297"/>
                <a:gd name="connsiteX9" fmla="*/ 135689 w 140439"/>
                <a:gd name="connsiteY9" fmla="*/ 68868 h 141297"/>
                <a:gd name="connsiteX10" fmla="*/ 73931 w 140439"/>
                <a:gd name="connsiteY10" fmla="*/ 5937 h 1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39" h="141297">
                  <a:moveTo>
                    <a:pt x="140439" y="141298"/>
                  </a:moveTo>
                  <a:cubicBezTo>
                    <a:pt x="94121" y="141298"/>
                    <a:pt x="48990" y="141298"/>
                    <a:pt x="297" y="141298"/>
                  </a:cubicBezTo>
                  <a:cubicBezTo>
                    <a:pt x="297" y="98552"/>
                    <a:pt x="-891" y="56994"/>
                    <a:pt x="1485" y="16624"/>
                  </a:cubicBezTo>
                  <a:cubicBezTo>
                    <a:pt x="1485" y="10687"/>
                    <a:pt x="12173" y="2375"/>
                    <a:pt x="16924" y="1187"/>
                  </a:cubicBezTo>
                  <a:cubicBezTo>
                    <a:pt x="57304" y="0"/>
                    <a:pt x="97684" y="0"/>
                    <a:pt x="140439" y="0"/>
                  </a:cubicBezTo>
                  <a:cubicBezTo>
                    <a:pt x="140439" y="48682"/>
                    <a:pt x="140439" y="92615"/>
                    <a:pt x="140439" y="141298"/>
                  </a:cubicBezTo>
                  <a:close/>
                  <a:moveTo>
                    <a:pt x="73931" y="5937"/>
                  </a:moveTo>
                  <a:cubicBezTo>
                    <a:pt x="3860" y="5937"/>
                    <a:pt x="3860" y="5937"/>
                    <a:pt x="3860" y="77179"/>
                  </a:cubicBezTo>
                  <a:cubicBezTo>
                    <a:pt x="3860" y="146047"/>
                    <a:pt x="-5641" y="137735"/>
                    <a:pt x="65618" y="138923"/>
                  </a:cubicBezTo>
                  <a:cubicBezTo>
                    <a:pt x="135689" y="138923"/>
                    <a:pt x="135689" y="138923"/>
                    <a:pt x="135689" y="68868"/>
                  </a:cubicBezTo>
                  <a:cubicBezTo>
                    <a:pt x="136876" y="5937"/>
                    <a:pt x="136876" y="5937"/>
                    <a:pt x="73931" y="5937"/>
                  </a:cubicBezTo>
                  <a:close/>
                </a:path>
              </a:pathLst>
            </a:custGeom>
            <a:grpFill/>
            <a:ln w="11862" cap="flat">
              <a:noFill/>
              <a:prstDash val="solid"/>
              <a:miter/>
            </a:ln>
          </p:spPr>
          <p:txBody>
            <a:bodyPr rtlCol="0" anchor="ctr"/>
            <a:lstStyle/>
            <a:p>
              <a:pPr algn="l" rtl="0"/>
              <a:endParaRPr lang="en-US"/>
            </a:p>
          </p:txBody>
        </p:sp>
        <p:sp>
          <p:nvSpPr>
            <p:cNvPr id="58" name="Freeform 57">
              <a:extLst>
                <a:ext uri="{FF2B5EF4-FFF2-40B4-BE49-F238E27FC236}">
                  <a16:creationId xmlns:a16="http://schemas.microsoft.com/office/drawing/2014/main" id="{4205830D-971B-1FE7-B02C-8FB2FEF6DE1D}"/>
                </a:ext>
              </a:extLst>
            </p:cNvPr>
            <p:cNvSpPr/>
            <p:nvPr/>
          </p:nvSpPr>
          <p:spPr>
            <a:xfrm>
              <a:off x="5001310" y="1240539"/>
              <a:ext cx="143705" cy="142484"/>
            </a:xfrm>
            <a:custGeom>
              <a:avLst/>
              <a:gdLst>
                <a:gd name="connsiteX0" fmla="*/ 71259 w 143705"/>
                <a:gd name="connsiteY0" fmla="*/ 0 h 142484"/>
                <a:gd name="connsiteX1" fmla="*/ 143705 w 143705"/>
                <a:gd name="connsiteY1" fmla="*/ 73617 h 142484"/>
                <a:gd name="connsiteX2" fmla="*/ 73634 w 143705"/>
                <a:gd name="connsiteY2" fmla="*/ 142485 h 142484"/>
                <a:gd name="connsiteX3" fmla="*/ 0 w 143705"/>
                <a:gd name="connsiteY3" fmla="*/ 70055 h 142484"/>
                <a:gd name="connsiteX4" fmla="*/ 71259 w 143705"/>
                <a:gd name="connsiteY4" fmla="*/ 0 h 142484"/>
                <a:gd name="connsiteX5" fmla="*/ 4751 w 143705"/>
                <a:gd name="connsiteY5" fmla="*/ 68868 h 142484"/>
                <a:gd name="connsiteX6" fmla="*/ 73634 w 143705"/>
                <a:gd name="connsiteY6" fmla="*/ 137735 h 142484"/>
                <a:gd name="connsiteX7" fmla="*/ 137767 w 143705"/>
                <a:gd name="connsiteY7" fmla="*/ 73617 h 142484"/>
                <a:gd name="connsiteX8" fmla="*/ 68884 w 143705"/>
                <a:gd name="connsiteY8" fmla="*/ 4749 h 142484"/>
                <a:gd name="connsiteX9" fmla="*/ 4751 w 143705"/>
                <a:gd name="connsiteY9" fmla="*/ 68868 h 14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705" h="142484">
                  <a:moveTo>
                    <a:pt x="71259" y="0"/>
                  </a:moveTo>
                  <a:cubicBezTo>
                    <a:pt x="143705" y="0"/>
                    <a:pt x="143705" y="0"/>
                    <a:pt x="143705" y="73617"/>
                  </a:cubicBezTo>
                  <a:cubicBezTo>
                    <a:pt x="143705" y="142485"/>
                    <a:pt x="143705" y="142485"/>
                    <a:pt x="73634" y="142485"/>
                  </a:cubicBezTo>
                  <a:cubicBezTo>
                    <a:pt x="0" y="142485"/>
                    <a:pt x="0" y="142485"/>
                    <a:pt x="0" y="70055"/>
                  </a:cubicBezTo>
                  <a:cubicBezTo>
                    <a:pt x="0" y="0"/>
                    <a:pt x="0" y="0"/>
                    <a:pt x="71259" y="0"/>
                  </a:cubicBezTo>
                  <a:close/>
                  <a:moveTo>
                    <a:pt x="4751" y="68868"/>
                  </a:moveTo>
                  <a:cubicBezTo>
                    <a:pt x="4751" y="137735"/>
                    <a:pt x="4751" y="137735"/>
                    <a:pt x="73634" y="137735"/>
                  </a:cubicBezTo>
                  <a:cubicBezTo>
                    <a:pt x="147268" y="137735"/>
                    <a:pt x="137767" y="148422"/>
                    <a:pt x="137767" y="73617"/>
                  </a:cubicBezTo>
                  <a:cubicBezTo>
                    <a:pt x="137767" y="4749"/>
                    <a:pt x="137767" y="4749"/>
                    <a:pt x="68884" y="4749"/>
                  </a:cubicBezTo>
                  <a:cubicBezTo>
                    <a:pt x="-3563" y="5937"/>
                    <a:pt x="5938" y="-5937"/>
                    <a:pt x="4751" y="68868"/>
                  </a:cubicBezTo>
                  <a:close/>
                </a:path>
              </a:pathLst>
            </a:custGeom>
            <a:grpFill/>
            <a:ln w="11862" cap="flat">
              <a:noFill/>
              <a:prstDash val="solid"/>
              <a:miter/>
            </a:ln>
          </p:spPr>
          <p:txBody>
            <a:bodyPr rtlCol="0" anchor="ctr"/>
            <a:lstStyle/>
            <a:p>
              <a:pPr algn="l" rtl="0"/>
              <a:endParaRPr lang="en-US"/>
            </a:p>
          </p:txBody>
        </p:sp>
        <p:sp>
          <p:nvSpPr>
            <p:cNvPr id="59" name="Freeform 58">
              <a:extLst>
                <a:ext uri="{FF2B5EF4-FFF2-40B4-BE49-F238E27FC236}">
                  <a16:creationId xmlns:a16="http://schemas.microsoft.com/office/drawing/2014/main" id="{AEAF2E7C-7835-2CC8-65A1-F118E7BE4E47}"/>
                </a:ext>
              </a:extLst>
            </p:cNvPr>
            <p:cNvSpPr/>
            <p:nvPr/>
          </p:nvSpPr>
          <p:spPr>
            <a:xfrm>
              <a:off x="4769718" y="1242914"/>
              <a:ext cx="141330" cy="140109"/>
            </a:xfrm>
            <a:custGeom>
              <a:avLst/>
              <a:gdLst>
                <a:gd name="connsiteX0" fmla="*/ 141330 w 141330"/>
                <a:gd name="connsiteY0" fmla="*/ 0 h 140109"/>
                <a:gd name="connsiteX1" fmla="*/ 141330 w 141330"/>
                <a:gd name="connsiteY1" fmla="*/ 140110 h 140109"/>
                <a:gd name="connsiteX2" fmla="*/ 14252 w 141330"/>
                <a:gd name="connsiteY2" fmla="*/ 138922 h 140109"/>
                <a:gd name="connsiteX3" fmla="*/ 1188 w 141330"/>
                <a:gd name="connsiteY3" fmla="*/ 121112 h 140109"/>
                <a:gd name="connsiteX4" fmla="*/ 0 w 141330"/>
                <a:gd name="connsiteY4" fmla="*/ 0 h 140109"/>
                <a:gd name="connsiteX5" fmla="*/ 141330 w 141330"/>
                <a:gd name="connsiteY5" fmla="*/ 0 h 140109"/>
                <a:gd name="connsiteX6" fmla="*/ 72447 w 141330"/>
                <a:gd name="connsiteY6" fmla="*/ 2375 h 140109"/>
                <a:gd name="connsiteX7" fmla="*/ 3563 w 141330"/>
                <a:gd name="connsiteY7" fmla="*/ 71242 h 140109"/>
                <a:gd name="connsiteX8" fmla="*/ 66508 w 141330"/>
                <a:gd name="connsiteY8" fmla="*/ 134173 h 140109"/>
                <a:gd name="connsiteX9" fmla="*/ 135392 w 141330"/>
                <a:gd name="connsiteY9" fmla="*/ 66493 h 140109"/>
                <a:gd name="connsiteX10" fmla="*/ 72447 w 141330"/>
                <a:gd name="connsiteY10" fmla="*/ 2375 h 14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30" h="140109">
                  <a:moveTo>
                    <a:pt x="141330" y="0"/>
                  </a:moveTo>
                  <a:cubicBezTo>
                    <a:pt x="141330" y="47495"/>
                    <a:pt x="141330" y="91427"/>
                    <a:pt x="141330" y="140110"/>
                  </a:cubicBezTo>
                  <a:cubicBezTo>
                    <a:pt x="97387" y="140110"/>
                    <a:pt x="55819" y="140110"/>
                    <a:pt x="14252" y="138922"/>
                  </a:cubicBezTo>
                  <a:cubicBezTo>
                    <a:pt x="9501" y="138922"/>
                    <a:pt x="1188" y="127049"/>
                    <a:pt x="1188" y="121112"/>
                  </a:cubicBezTo>
                  <a:cubicBezTo>
                    <a:pt x="0" y="81929"/>
                    <a:pt x="0" y="42745"/>
                    <a:pt x="0" y="0"/>
                  </a:cubicBezTo>
                  <a:cubicBezTo>
                    <a:pt x="47506" y="0"/>
                    <a:pt x="93824" y="0"/>
                    <a:pt x="141330" y="0"/>
                  </a:cubicBezTo>
                  <a:close/>
                  <a:moveTo>
                    <a:pt x="72447" y="2375"/>
                  </a:moveTo>
                  <a:cubicBezTo>
                    <a:pt x="3563" y="2375"/>
                    <a:pt x="3563" y="2375"/>
                    <a:pt x="3563" y="71242"/>
                  </a:cubicBezTo>
                  <a:cubicBezTo>
                    <a:pt x="3563" y="143672"/>
                    <a:pt x="-4751" y="134173"/>
                    <a:pt x="66508" y="134173"/>
                  </a:cubicBezTo>
                  <a:cubicBezTo>
                    <a:pt x="135392" y="134173"/>
                    <a:pt x="135392" y="134173"/>
                    <a:pt x="135392" y="66493"/>
                  </a:cubicBezTo>
                  <a:cubicBezTo>
                    <a:pt x="136580" y="2375"/>
                    <a:pt x="136580" y="2375"/>
                    <a:pt x="72447" y="2375"/>
                  </a:cubicBezTo>
                  <a:close/>
                </a:path>
              </a:pathLst>
            </a:custGeom>
            <a:grpFill/>
            <a:ln w="11862" cap="flat">
              <a:noFill/>
              <a:prstDash val="solid"/>
              <a:miter/>
            </a:ln>
          </p:spPr>
          <p:txBody>
            <a:bodyPr rtlCol="0" anchor="ctr"/>
            <a:lstStyle/>
            <a:p>
              <a:pPr algn="l" rtl="0"/>
              <a:endParaRPr lang="en-US"/>
            </a:p>
          </p:txBody>
        </p:sp>
        <p:sp>
          <p:nvSpPr>
            <p:cNvPr id="60" name="Freeform 59">
              <a:extLst>
                <a:ext uri="{FF2B5EF4-FFF2-40B4-BE49-F238E27FC236}">
                  <a16:creationId xmlns:a16="http://schemas.microsoft.com/office/drawing/2014/main" id="{936F958E-A765-013C-82C5-380AF9CF4A95}"/>
                </a:ext>
              </a:extLst>
            </p:cNvPr>
            <p:cNvSpPr/>
            <p:nvPr/>
          </p:nvSpPr>
          <p:spPr>
            <a:xfrm>
              <a:off x="5001310" y="1037498"/>
              <a:ext cx="143705" cy="143672"/>
            </a:xfrm>
            <a:custGeom>
              <a:avLst/>
              <a:gdLst>
                <a:gd name="connsiteX0" fmla="*/ 72447 w 143705"/>
                <a:gd name="connsiteY0" fmla="*/ 143672 h 143672"/>
                <a:gd name="connsiteX1" fmla="*/ 0 w 143705"/>
                <a:gd name="connsiteY1" fmla="*/ 70055 h 143672"/>
                <a:gd name="connsiteX2" fmla="*/ 70071 w 143705"/>
                <a:gd name="connsiteY2" fmla="*/ 0 h 143672"/>
                <a:gd name="connsiteX3" fmla="*/ 143705 w 143705"/>
                <a:gd name="connsiteY3" fmla="*/ 71242 h 143672"/>
                <a:gd name="connsiteX4" fmla="*/ 72447 w 143705"/>
                <a:gd name="connsiteY4" fmla="*/ 143672 h 143672"/>
                <a:gd name="connsiteX5" fmla="*/ 71259 w 143705"/>
                <a:gd name="connsiteY5" fmla="*/ 138923 h 143672"/>
                <a:gd name="connsiteX6" fmla="*/ 137767 w 143705"/>
                <a:gd name="connsiteY6" fmla="*/ 71242 h 143672"/>
                <a:gd name="connsiteX7" fmla="*/ 71259 w 143705"/>
                <a:gd name="connsiteY7" fmla="*/ 5937 h 143672"/>
                <a:gd name="connsiteX8" fmla="*/ 4751 w 143705"/>
                <a:gd name="connsiteY8" fmla="*/ 73617 h 143672"/>
                <a:gd name="connsiteX9" fmla="*/ 71259 w 143705"/>
                <a:gd name="connsiteY9" fmla="*/ 138923 h 14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705" h="143672">
                  <a:moveTo>
                    <a:pt x="72447" y="143672"/>
                  </a:moveTo>
                  <a:cubicBezTo>
                    <a:pt x="0" y="143672"/>
                    <a:pt x="0" y="143672"/>
                    <a:pt x="0" y="70055"/>
                  </a:cubicBezTo>
                  <a:cubicBezTo>
                    <a:pt x="0" y="0"/>
                    <a:pt x="0" y="0"/>
                    <a:pt x="70071" y="0"/>
                  </a:cubicBezTo>
                  <a:cubicBezTo>
                    <a:pt x="143705" y="0"/>
                    <a:pt x="143705" y="0"/>
                    <a:pt x="143705" y="71242"/>
                  </a:cubicBezTo>
                  <a:cubicBezTo>
                    <a:pt x="143705" y="143672"/>
                    <a:pt x="143705" y="143672"/>
                    <a:pt x="72447" y="143672"/>
                  </a:cubicBezTo>
                  <a:close/>
                  <a:moveTo>
                    <a:pt x="71259" y="138923"/>
                  </a:moveTo>
                  <a:cubicBezTo>
                    <a:pt x="138955" y="138923"/>
                    <a:pt x="138955" y="138923"/>
                    <a:pt x="137767" y="71242"/>
                  </a:cubicBezTo>
                  <a:cubicBezTo>
                    <a:pt x="136580" y="-5937"/>
                    <a:pt x="147268" y="5937"/>
                    <a:pt x="71259" y="5937"/>
                  </a:cubicBezTo>
                  <a:cubicBezTo>
                    <a:pt x="-7126" y="5937"/>
                    <a:pt x="4751" y="-4749"/>
                    <a:pt x="4751" y="73617"/>
                  </a:cubicBezTo>
                  <a:cubicBezTo>
                    <a:pt x="4751" y="138923"/>
                    <a:pt x="4751" y="138923"/>
                    <a:pt x="71259" y="138923"/>
                  </a:cubicBezTo>
                  <a:close/>
                </a:path>
              </a:pathLst>
            </a:custGeom>
            <a:grpFill/>
            <a:ln w="11862" cap="flat">
              <a:noFill/>
              <a:prstDash val="solid"/>
              <a:miter/>
            </a:ln>
          </p:spPr>
          <p:txBody>
            <a:bodyPr rtlCol="0" anchor="ctr"/>
            <a:lstStyle/>
            <a:p>
              <a:pPr algn="l" rtl="0"/>
              <a:endParaRPr lang="en-US"/>
            </a:p>
          </p:txBody>
        </p:sp>
        <p:sp>
          <p:nvSpPr>
            <p:cNvPr id="61" name="Freeform 60">
              <a:extLst>
                <a:ext uri="{FF2B5EF4-FFF2-40B4-BE49-F238E27FC236}">
                  <a16:creationId xmlns:a16="http://schemas.microsoft.com/office/drawing/2014/main" id="{16C84D4E-7CF2-75D2-743F-20F6479905CE}"/>
                </a:ext>
              </a:extLst>
            </p:cNvPr>
            <p:cNvSpPr/>
            <p:nvPr/>
          </p:nvSpPr>
          <p:spPr>
            <a:xfrm>
              <a:off x="4772093" y="1041060"/>
              <a:ext cx="137767" cy="137735"/>
            </a:xfrm>
            <a:custGeom>
              <a:avLst/>
              <a:gdLst>
                <a:gd name="connsiteX0" fmla="*/ 0 w 137767"/>
                <a:gd name="connsiteY0" fmla="*/ 137735 h 137735"/>
                <a:gd name="connsiteX1" fmla="*/ 0 w 137767"/>
                <a:gd name="connsiteY1" fmla="*/ 0 h 137735"/>
                <a:gd name="connsiteX2" fmla="*/ 137767 w 137767"/>
                <a:gd name="connsiteY2" fmla="*/ 0 h 137735"/>
                <a:gd name="connsiteX3" fmla="*/ 137767 w 137767"/>
                <a:gd name="connsiteY3" fmla="*/ 137735 h 137735"/>
                <a:gd name="connsiteX4" fmla="*/ 0 w 137767"/>
                <a:gd name="connsiteY4" fmla="*/ 137735 h 137735"/>
                <a:gd name="connsiteX5" fmla="*/ 134204 w 137767"/>
                <a:gd name="connsiteY5" fmla="*/ 70055 h 137735"/>
                <a:gd name="connsiteX6" fmla="*/ 67696 w 137767"/>
                <a:gd name="connsiteY6" fmla="*/ 3562 h 137735"/>
                <a:gd name="connsiteX7" fmla="*/ 2375 w 137767"/>
                <a:gd name="connsiteY7" fmla="*/ 68867 h 137735"/>
                <a:gd name="connsiteX8" fmla="*/ 70071 w 137767"/>
                <a:gd name="connsiteY8" fmla="*/ 135360 h 137735"/>
                <a:gd name="connsiteX9" fmla="*/ 134204 w 137767"/>
                <a:gd name="connsiteY9" fmla="*/ 70055 h 13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67" h="137735">
                  <a:moveTo>
                    <a:pt x="0" y="137735"/>
                  </a:moveTo>
                  <a:cubicBezTo>
                    <a:pt x="0" y="90240"/>
                    <a:pt x="0" y="46307"/>
                    <a:pt x="0" y="0"/>
                  </a:cubicBezTo>
                  <a:cubicBezTo>
                    <a:pt x="46318" y="0"/>
                    <a:pt x="91449" y="0"/>
                    <a:pt x="137767" y="0"/>
                  </a:cubicBezTo>
                  <a:cubicBezTo>
                    <a:pt x="137767" y="45120"/>
                    <a:pt x="137767" y="90240"/>
                    <a:pt x="137767" y="137735"/>
                  </a:cubicBezTo>
                  <a:cubicBezTo>
                    <a:pt x="92637" y="137735"/>
                    <a:pt x="47506" y="137735"/>
                    <a:pt x="0" y="137735"/>
                  </a:cubicBezTo>
                  <a:close/>
                  <a:moveTo>
                    <a:pt x="134204" y="70055"/>
                  </a:moveTo>
                  <a:cubicBezTo>
                    <a:pt x="134204" y="2375"/>
                    <a:pt x="134204" y="2375"/>
                    <a:pt x="67696" y="3562"/>
                  </a:cubicBezTo>
                  <a:cubicBezTo>
                    <a:pt x="-8313" y="4749"/>
                    <a:pt x="2375" y="-7124"/>
                    <a:pt x="2375" y="68867"/>
                  </a:cubicBezTo>
                  <a:cubicBezTo>
                    <a:pt x="2375" y="135360"/>
                    <a:pt x="2375" y="135360"/>
                    <a:pt x="70071" y="135360"/>
                  </a:cubicBezTo>
                  <a:cubicBezTo>
                    <a:pt x="134204" y="135360"/>
                    <a:pt x="134204" y="135360"/>
                    <a:pt x="134204" y="70055"/>
                  </a:cubicBezTo>
                  <a:close/>
                </a:path>
              </a:pathLst>
            </a:custGeom>
            <a:grpFill/>
            <a:ln w="11862" cap="flat">
              <a:noFill/>
              <a:prstDash val="solid"/>
              <a:miter/>
            </a:ln>
          </p:spPr>
          <p:txBody>
            <a:bodyPr rtlCol="0" anchor="ctr"/>
            <a:lstStyle/>
            <a:p>
              <a:pPr algn="l" rtl="0"/>
              <a:endParaRPr lang="en-US"/>
            </a:p>
          </p:txBody>
        </p:sp>
      </p:grpSp>
      <p:grpSp>
        <p:nvGrpSpPr>
          <p:cNvPr id="63" name="Group 62">
            <a:extLst>
              <a:ext uri="{FF2B5EF4-FFF2-40B4-BE49-F238E27FC236}">
                <a16:creationId xmlns:a16="http://schemas.microsoft.com/office/drawing/2014/main" id="{55FDE811-DF86-C0FA-3B2D-E38DA84C3B7B}"/>
              </a:ext>
            </a:extLst>
          </p:cNvPr>
          <p:cNvGrpSpPr/>
          <p:nvPr/>
        </p:nvGrpSpPr>
        <p:grpSpPr>
          <a:xfrm>
            <a:off x="-2978724" y="565484"/>
            <a:ext cx="4223513" cy="5362664"/>
            <a:chOff x="4590383" y="646852"/>
            <a:chExt cx="2225652" cy="2825947"/>
          </a:xfrm>
          <a:solidFill>
            <a:schemeClr val="bg1">
              <a:alpha val="9936"/>
            </a:schemeClr>
          </a:solidFill>
        </p:grpSpPr>
        <p:sp>
          <p:nvSpPr>
            <p:cNvPr id="64" name="Freeform 63">
              <a:extLst>
                <a:ext uri="{FF2B5EF4-FFF2-40B4-BE49-F238E27FC236}">
                  <a16:creationId xmlns:a16="http://schemas.microsoft.com/office/drawing/2014/main" id="{433B7091-DB73-864E-4E7F-B1658ECB084C}"/>
                </a:ext>
              </a:extLst>
            </p:cNvPr>
            <p:cNvSpPr/>
            <p:nvPr/>
          </p:nvSpPr>
          <p:spPr>
            <a:xfrm>
              <a:off x="4634278" y="2326540"/>
              <a:ext cx="967452" cy="1142842"/>
            </a:xfrm>
            <a:custGeom>
              <a:avLst/>
              <a:gdLst>
                <a:gd name="connsiteX0" fmla="*/ 560618 w 967452"/>
                <a:gd name="connsiteY0" fmla="*/ 316287 h 1142842"/>
                <a:gd name="connsiteX1" fmla="*/ 543991 w 967452"/>
                <a:gd name="connsiteY1" fmla="*/ 354283 h 1142842"/>
                <a:gd name="connsiteX2" fmla="*/ 500048 w 967452"/>
                <a:gd name="connsiteY2" fmla="*/ 501517 h 1142842"/>
                <a:gd name="connsiteX3" fmla="*/ 505986 w 967452"/>
                <a:gd name="connsiteY3" fmla="*/ 547824 h 1142842"/>
                <a:gd name="connsiteX4" fmla="*/ 655629 w 967452"/>
                <a:gd name="connsiteY4" fmla="*/ 804296 h 1142842"/>
                <a:gd name="connsiteX5" fmla="*/ 666318 w 967452"/>
                <a:gd name="connsiteY5" fmla="*/ 837544 h 1142842"/>
                <a:gd name="connsiteX6" fmla="*/ 666318 w 967452"/>
                <a:gd name="connsiteY6" fmla="*/ 1065519 h 1142842"/>
                <a:gd name="connsiteX7" fmla="*/ 617625 w 967452"/>
                <a:gd name="connsiteY7" fmla="*/ 1136761 h 1142842"/>
                <a:gd name="connsiteX8" fmla="*/ 530926 w 967452"/>
                <a:gd name="connsiteY8" fmla="*/ 1116576 h 1142842"/>
                <a:gd name="connsiteX9" fmla="*/ 511924 w 967452"/>
                <a:gd name="connsiteY9" fmla="*/ 1059582 h 1142842"/>
                <a:gd name="connsiteX10" fmla="*/ 510736 w 967452"/>
                <a:gd name="connsiteY10" fmla="*/ 887413 h 1142842"/>
                <a:gd name="connsiteX11" fmla="*/ 497672 w 967452"/>
                <a:gd name="connsiteY11" fmla="*/ 839918 h 1142842"/>
                <a:gd name="connsiteX12" fmla="*/ 351592 w 967452"/>
                <a:gd name="connsiteY12" fmla="*/ 588195 h 1142842"/>
                <a:gd name="connsiteX13" fmla="*/ 344466 w 967452"/>
                <a:gd name="connsiteY13" fmla="*/ 576321 h 1142842"/>
                <a:gd name="connsiteX14" fmla="*/ 308836 w 967452"/>
                <a:gd name="connsiteY14" fmla="*/ 559698 h 1142842"/>
                <a:gd name="connsiteX15" fmla="*/ 298147 w 967452"/>
                <a:gd name="connsiteY15" fmla="*/ 590570 h 1142842"/>
                <a:gd name="connsiteX16" fmla="*/ 296960 w 967452"/>
                <a:gd name="connsiteY16" fmla="*/ 1059582 h 1142842"/>
                <a:gd name="connsiteX17" fmla="*/ 187696 w 967452"/>
                <a:gd name="connsiteY17" fmla="*/ 1135574 h 1142842"/>
                <a:gd name="connsiteX18" fmla="*/ 142566 w 967452"/>
                <a:gd name="connsiteY18" fmla="*/ 1067893 h 1142842"/>
                <a:gd name="connsiteX19" fmla="*/ 143753 w 967452"/>
                <a:gd name="connsiteY19" fmla="*/ 459959 h 1142842"/>
                <a:gd name="connsiteX20" fmla="*/ 163943 w 967452"/>
                <a:gd name="connsiteY20" fmla="*/ 380405 h 1142842"/>
                <a:gd name="connsiteX21" fmla="*/ 158005 w 967452"/>
                <a:gd name="connsiteY21" fmla="*/ 337659 h 1142842"/>
                <a:gd name="connsiteX22" fmla="*/ 19050 w 967452"/>
                <a:gd name="connsiteY22" fmla="*/ 134619 h 1142842"/>
                <a:gd name="connsiteX23" fmla="*/ 67744 w 967452"/>
                <a:gd name="connsiteY23" fmla="*/ 26568 h 1142842"/>
                <a:gd name="connsiteX24" fmla="*/ 304086 w 967452"/>
                <a:gd name="connsiteY24" fmla="*/ 445 h 1142842"/>
                <a:gd name="connsiteX25" fmla="*/ 348029 w 967452"/>
                <a:gd name="connsiteY25" fmla="*/ 4008 h 1142842"/>
                <a:gd name="connsiteX26" fmla="*/ 584371 w 967452"/>
                <a:gd name="connsiteY26" fmla="*/ 81187 h 1142842"/>
                <a:gd name="connsiteX27" fmla="*/ 610499 w 967452"/>
                <a:gd name="connsiteY27" fmla="*/ 106121 h 1142842"/>
                <a:gd name="connsiteX28" fmla="*/ 750641 w 967452"/>
                <a:gd name="connsiteY28" fmla="*/ 452834 h 1142842"/>
                <a:gd name="connsiteX29" fmla="*/ 761330 w 967452"/>
                <a:gd name="connsiteY29" fmla="*/ 531201 h 1142842"/>
                <a:gd name="connsiteX30" fmla="*/ 779145 w 967452"/>
                <a:gd name="connsiteY30" fmla="*/ 594132 h 1142842"/>
                <a:gd name="connsiteX31" fmla="*/ 836152 w 967452"/>
                <a:gd name="connsiteY31" fmla="*/ 684372 h 1142842"/>
                <a:gd name="connsiteX32" fmla="*/ 876532 w 967452"/>
                <a:gd name="connsiteY32" fmla="*/ 693871 h 1142842"/>
                <a:gd name="connsiteX33" fmla="*/ 922850 w 967452"/>
                <a:gd name="connsiteY33" fmla="*/ 703370 h 1142842"/>
                <a:gd name="connsiteX34" fmla="*/ 960855 w 967452"/>
                <a:gd name="connsiteY34" fmla="*/ 851791 h 1142842"/>
                <a:gd name="connsiteX35" fmla="*/ 918100 w 967452"/>
                <a:gd name="connsiteY35" fmla="*/ 879102 h 1142842"/>
                <a:gd name="connsiteX36" fmla="*/ 791021 w 967452"/>
                <a:gd name="connsiteY36" fmla="*/ 763926 h 1142842"/>
                <a:gd name="connsiteX37" fmla="*/ 806461 w 967452"/>
                <a:gd name="connsiteY37" fmla="*/ 738991 h 1142842"/>
                <a:gd name="connsiteX38" fmla="*/ 814774 w 967452"/>
                <a:gd name="connsiteY38" fmla="*/ 703370 h 1142842"/>
                <a:gd name="connsiteX39" fmla="*/ 747078 w 967452"/>
                <a:gd name="connsiteY39" fmla="*/ 598881 h 1142842"/>
                <a:gd name="connsiteX40" fmla="*/ 697197 w 967452"/>
                <a:gd name="connsiteY40" fmla="*/ 564447 h 1142842"/>
                <a:gd name="connsiteX41" fmla="*/ 637815 w 967452"/>
                <a:gd name="connsiteY41" fmla="*/ 502704 h 1142842"/>
                <a:gd name="connsiteX42" fmla="*/ 580808 w 967452"/>
                <a:gd name="connsiteY42" fmla="*/ 355470 h 1142842"/>
                <a:gd name="connsiteX43" fmla="*/ 560618 w 967452"/>
                <a:gd name="connsiteY43" fmla="*/ 316287 h 1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67452" h="1142842">
                  <a:moveTo>
                    <a:pt x="560618" y="316287"/>
                  </a:moveTo>
                  <a:cubicBezTo>
                    <a:pt x="552304" y="334097"/>
                    <a:pt x="547554" y="343596"/>
                    <a:pt x="543991" y="354283"/>
                  </a:cubicBezTo>
                  <a:cubicBezTo>
                    <a:pt x="528551" y="402965"/>
                    <a:pt x="513112" y="452834"/>
                    <a:pt x="500048" y="501517"/>
                  </a:cubicBezTo>
                  <a:cubicBezTo>
                    <a:pt x="496485" y="515765"/>
                    <a:pt x="498860" y="534763"/>
                    <a:pt x="505986" y="547824"/>
                  </a:cubicBezTo>
                  <a:cubicBezTo>
                    <a:pt x="554679" y="633315"/>
                    <a:pt x="605748" y="718806"/>
                    <a:pt x="655629" y="804296"/>
                  </a:cubicBezTo>
                  <a:cubicBezTo>
                    <a:pt x="661568" y="813796"/>
                    <a:pt x="666318" y="825670"/>
                    <a:pt x="666318" y="837544"/>
                  </a:cubicBezTo>
                  <a:cubicBezTo>
                    <a:pt x="667506" y="913535"/>
                    <a:pt x="667506" y="989527"/>
                    <a:pt x="666318" y="1065519"/>
                  </a:cubicBezTo>
                  <a:cubicBezTo>
                    <a:pt x="666318" y="1098766"/>
                    <a:pt x="649691" y="1124887"/>
                    <a:pt x="617625" y="1136761"/>
                  </a:cubicBezTo>
                  <a:cubicBezTo>
                    <a:pt x="585558" y="1147448"/>
                    <a:pt x="552304" y="1143886"/>
                    <a:pt x="530926" y="1116576"/>
                  </a:cubicBezTo>
                  <a:cubicBezTo>
                    <a:pt x="519050" y="1101140"/>
                    <a:pt x="511924" y="1079767"/>
                    <a:pt x="511924" y="1059582"/>
                  </a:cubicBezTo>
                  <a:cubicBezTo>
                    <a:pt x="509549" y="1002588"/>
                    <a:pt x="511924" y="944407"/>
                    <a:pt x="510736" y="887413"/>
                  </a:cubicBezTo>
                  <a:cubicBezTo>
                    <a:pt x="510736" y="871977"/>
                    <a:pt x="505986" y="854166"/>
                    <a:pt x="497672" y="839918"/>
                  </a:cubicBezTo>
                  <a:cubicBezTo>
                    <a:pt x="450166" y="755614"/>
                    <a:pt x="400285" y="672498"/>
                    <a:pt x="351592" y="588195"/>
                  </a:cubicBezTo>
                  <a:cubicBezTo>
                    <a:pt x="349216" y="583445"/>
                    <a:pt x="348029" y="577509"/>
                    <a:pt x="344466" y="576321"/>
                  </a:cubicBezTo>
                  <a:cubicBezTo>
                    <a:pt x="332589" y="570384"/>
                    <a:pt x="320713" y="565635"/>
                    <a:pt x="308836" y="559698"/>
                  </a:cubicBezTo>
                  <a:cubicBezTo>
                    <a:pt x="305273" y="570384"/>
                    <a:pt x="298147" y="579883"/>
                    <a:pt x="298147" y="590570"/>
                  </a:cubicBezTo>
                  <a:cubicBezTo>
                    <a:pt x="296960" y="747303"/>
                    <a:pt x="298147" y="902849"/>
                    <a:pt x="296960" y="1059582"/>
                  </a:cubicBezTo>
                  <a:cubicBezTo>
                    <a:pt x="296960" y="1122513"/>
                    <a:pt x="242328" y="1159321"/>
                    <a:pt x="187696" y="1135574"/>
                  </a:cubicBezTo>
                  <a:cubicBezTo>
                    <a:pt x="159193" y="1122513"/>
                    <a:pt x="142566" y="1101140"/>
                    <a:pt x="142566" y="1067893"/>
                  </a:cubicBezTo>
                  <a:cubicBezTo>
                    <a:pt x="142566" y="864853"/>
                    <a:pt x="141378" y="661812"/>
                    <a:pt x="143753" y="459959"/>
                  </a:cubicBezTo>
                  <a:cubicBezTo>
                    <a:pt x="143753" y="433836"/>
                    <a:pt x="159193" y="406527"/>
                    <a:pt x="163943" y="380405"/>
                  </a:cubicBezTo>
                  <a:cubicBezTo>
                    <a:pt x="166319" y="366156"/>
                    <a:pt x="165131" y="348346"/>
                    <a:pt x="158005" y="337659"/>
                  </a:cubicBezTo>
                  <a:cubicBezTo>
                    <a:pt x="112874" y="268792"/>
                    <a:pt x="65368" y="202299"/>
                    <a:pt x="19050" y="134619"/>
                  </a:cubicBezTo>
                  <a:cubicBezTo>
                    <a:pt x="-18955" y="78812"/>
                    <a:pt x="1235" y="33692"/>
                    <a:pt x="67744" y="26568"/>
                  </a:cubicBezTo>
                  <a:cubicBezTo>
                    <a:pt x="146129" y="18256"/>
                    <a:pt x="224513" y="8757"/>
                    <a:pt x="304086" y="445"/>
                  </a:cubicBezTo>
                  <a:cubicBezTo>
                    <a:pt x="318338" y="-742"/>
                    <a:pt x="333777" y="445"/>
                    <a:pt x="348029" y="4008"/>
                  </a:cubicBezTo>
                  <a:cubicBezTo>
                    <a:pt x="427601" y="28942"/>
                    <a:pt x="505986" y="53877"/>
                    <a:pt x="584371" y="81187"/>
                  </a:cubicBezTo>
                  <a:cubicBezTo>
                    <a:pt x="595060" y="84749"/>
                    <a:pt x="605748" y="95435"/>
                    <a:pt x="610499" y="106121"/>
                  </a:cubicBezTo>
                  <a:cubicBezTo>
                    <a:pt x="658005" y="221297"/>
                    <a:pt x="705511" y="336472"/>
                    <a:pt x="750641" y="452834"/>
                  </a:cubicBezTo>
                  <a:cubicBezTo>
                    <a:pt x="760143" y="476582"/>
                    <a:pt x="756580" y="505079"/>
                    <a:pt x="761330" y="531201"/>
                  </a:cubicBezTo>
                  <a:cubicBezTo>
                    <a:pt x="764893" y="552574"/>
                    <a:pt x="768456" y="575134"/>
                    <a:pt x="779145" y="594132"/>
                  </a:cubicBezTo>
                  <a:cubicBezTo>
                    <a:pt x="795772" y="625003"/>
                    <a:pt x="818337" y="653501"/>
                    <a:pt x="836152" y="684372"/>
                  </a:cubicBezTo>
                  <a:cubicBezTo>
                    <a:pt x="846841" y="702183"/>
                    <a:pt x="859905" y="708120"/>
                    <a:pt x="876532" y="693871"/>
                  </a:cubicBezTo>
                  <a:cubicBezTo>
                    <a:pt x="896722" y="676060"/>
                    <a:pt x="909786" y="683185"/>
                    <a:pt x="922850" y="703370"/>
                  </a:cubicBezTo>
                  <a:cubicBezTo>
                    <a:pt x="954917" y="748491"/>
                    <a:pt x="979857" y="793611"/>
                    <a:pt x="960855" y="851791"/>
                  </a:cubicBezTo>
                  <a:cubicBezTo>
                    <a:pt x="953729" y="874352"/>
                    <a:pt x="941853" y="882664"/>
                    <a:pt x="918100" y="879102"/>
                  </a:cubicBezTo>
                  <a:cubicBezTo>
                    <a:pt x="846841" y="870790"/>
                    <a:pt x="817150" y="818545"/>
                    <a:pt x="791021" y="763926"/>
                  </a:cubicBezTo>
                  <a:cubicBezTo>
                    <a:pt x="788646" y="759176"/>
                    <a:pt x="799335" y="743741"/>
                    <a:pt x="806461" y="738991"/>
                  </a:cubicBezTo>
                  <a:cubicBezTo>
                    <a:pt x="821900" y="728305"/>
                    <a:pt x="825463" y="719993"/>
                    <a:pt x="814774" y="703370"/>
                  </a:cubicBezTo>
                  <a:cubicBezTo>
                    <a:pt x="791021" y="668936"/>
                    <a:pt x="772019" y="632127"/>
                    <a:pt x="747078" y="598881"/>
                  </a:cubicBezTo>
                  <a:cubicBezTo>
                    <a:pt x="735202" y="583445"/>
                    <a:pt x="716200" y="571572"/>
                    <a:pt x="697197" y="564447"/>
                  </a:cubicBezTo>
                  <a:cubicBezTo>
                    <a:pt x="666318" y="552574"/>
                    <a:pt x="649691" y="531201"/>
                    <a:pt x="637815" y="502704"/>
                  </a:cubicBezTo>
                  <a:cubicBezTo>
                    <a:pt x="618813" y="454022"/>
                    <a:pt x="600998" y="405340"/>
                    <a:pt x="580808" y="355470"/>
                  </a:cubicBezTo>
                  <a:cubicBezTo>
                    <a:pt x="574869" y="342409"/>
                    <a:pt x="568931" y="332910"/>
                    <a:pt x="560618" y="316287"/>
                  </a:cubicBezTo>
                  <a:close/>
                </a:path>
              </a:pathLst>
            </a:custGeom>
            <a:grpFill/>
            <a:ln w="11862" cap="flat">
              <a:noFill/>
              <a:prstDash val="solid"/>
              <a:miter/>
            </a:ln>
          </p:spPr>
          <p:txBody>
            <a:bodyPr rtlCol="0" anchor="ctr"/>
            <a:lstStyle/>
            <a:p>
              <a:pPr algn="l" rtl="0"/>
              <a:endParaRPr lang="en-US"/>
            </a:p>
          </p:txBody>
        </p:sp>
        <p:sp>
          <p:nvSpPr>
            <p:cNvPr id="65" name="Freeform 64">
              <a:extLst>
                <a:ext uri="{FF2B5EF4-FFF2-40B4-BE49-F238E27FC236}">
                  <a16:creationId xmlns:a16="http://schemas.microsoft.com/office/drawing/2014/main" id="{21B75FA4-907D-A38B-0FF1-0ED7F38AC841}"/>
                </a:ext>
              </a:extLst>
            </p:cNvPr>
            <p:cNvSpPr/>
            <p:nvPr/>
          </p:nvSpPr>
          <p:spPr>
            <a:xfrm>
              <a:off x="4590383" y="646852"/>
              <a:ext cx="2225652" cy="2825947"/>
            </a:xfrm>
            <a:custGeom>
              <a:avLst/>
              <a:gdLst>
                <a:gd name="connsiteX0" fmla="*/ 714964 w 2225652"/>
                <a:gd name="connsiteY0" fmla="*/ 289719 h 2825947"/>
                <a:gd name="connsiteX1" fmla="*/ 804038 w 2225652"/>
                <a:gd name="connsiteY1" fmla="*/ 218477 h 2825947"/>
                <a:gd name="connsiteX2" fmla="*/ 811164 w 2225652"/>
                <a:gd name="connsiteY2" fmla="*/ 191167 h 2825947"/>
                <a:gd name="connsiteX3" fmla="*/ 811164 w 2225652"/>
                <a:gd name="connsiteY3" fmla="*/ 87866 h 2825947"/>
                <a:gd name="connsiteX4" fmla="*/ 840855 w 2225652"/>
                <a:gd name="connsiteY4" fmla="*/ 66493 h 2825947"/>
                <a:gd name="connsiteX5" fmla="*/ 876484 w 2225652"/>
                <a:gd name="connsiteY5" fmla="*/ 87866 h 2825947"/>
                <a:gd name="connsiteX6" fmla="*/ 876484 w 2225652"/>
                <a:gd name="connsiteY6" fmla="*/ 154358 h 2825947"/>
                <a:gd name="connsiteX7" fmla="*/ 884798 w 2225652"/>
                <a:gd name="connsiteY7" fmla="*/ 156733 h 2825947"/>
                <a:gd name="connsiteX8" fmla="*/ 1083135 w 2225652"/>
                <a:gd name="connsiteY8" fmla="*/ 0 h 2825947"/>
                <a:gd name="connsiteX9" fmla="*/ 1239904 w 2225652"/>
                <a:gd name="connsiteY9" fmla="*/ 124674 h 2825947"/>
                <a:gd name="connsiteX10" fmla="*/ 1446555 w 2225652"/>
                <a:gd name="connsiteY10" fmla="*/ 289719 h 2825947"/>
                <a:gd name="connsiteX11" fmla="*/ 1473871 w 2225652"/>
                <a:gd name="connsiteY11" fmla="*/ 347900 h 2825947"/>
                <a:gd name="connsiteX12" fmla="*/ 1472683 w 2225652"/>
                <a:gd name="connsiteY12" fmla="*/ 680365 h 2825947"/>
                <a:gd name="connsiteX13" fmla="*/ 1505938 w 2225652"/>
                <a:gd name="connsiteY13" fmla="*/ 714799 h 2825947"/>
                <a:gd name="connsiteX14" fmla="*/ 1593824 w 2225652"/>
                <a:gd name="connsiteY14" fmla="*/ 628120 h 2825947"/>
                <a:gd name="connsiteX15" fmla="*/ 1593824 w 2225652"/>
                <a:gd name="connsiteY15" fmla="*/ 527193 h 2825947"/>
                <a:gd name="connsiteX16" fmla="*/ 1571258 w 2225652"/>
                <a:gd name="connsiteY16" fmla="*/ 493947 h 2825947"/>
                <a:gd name="connsiteX17" fmla="*/ 1559382 w 2225652"/>
                <a:gd name="connsiteY17" fmla="*/ 480886 h 2825947"/>
                <a:gd name="connsiteX18" fmla="*/ 1572446 w 2225652"/>
                <a:gd name="connsiteY18" fmla="*/ 467825 h 2825947"/>
                <a:gd name="connsiteX19" fmla="*/ 1592636 w 2225652"/>
                <a:gd name="connsiteY19" fmla="*/ 466638 h 2825947"/>
                <a:gd name="connsiteX20" fmla="*/ 2016626 w 2225652"/>
                <a:gd name="connsiteY20" fmla="*/ 466638 h 2825947"/>
                <a:gd name="connsiteX21" fmla="*/ 2034441 w 2225652"/>
                <a:gd name="connsiteY21" fmla="*/ 467825 h 2825947"/>
                <a:gd name="connsiteX22" fmla="*/ 2052256 w 2225652"/>
                <a:gd name="connsiteY22" fmla="*/ 480886 h 2825947"/>
                <a:gd name="connsiteX23" fmla="*/ 2038004 w 2225652"/>
                <a:gd name="connsiteY23" fmla="*/ 496322 h 2825947"/>
                <a:gd name="connsiteX24" fmla="*/ 2020189 w 2225652"/>
                <a:gd name="connsiteY24" fmla="*/ 520070 h 2825947"/>
                <a:gd name="connsiteX25" fmla="*/ 2019001 w 2225652"/>
                <a:gd name="connsiteY25" fmla="*/ 692239 h 2825947"/>
                <a:gd name="connsiteX26" fmla="*/ 2043942 w 2225652"/>
                <a:gd name="connsiteY26" fmla="*/ 715986 h 2825947"/>
                <a:gd name="connsiteX27" fmla="*/ 2182897 w 2225652"/>
                <a:gd name="connsiteY27" fmla="*/ 715986 h 2825947"/>
                <a:gd name="connsiteX28" fmla="*/ 2225652 w 2225652"/>
                <a:gd name="connsiteY28" fmla="*/ 724297 h 2825947"/>
                <a:gd name="connsiteX29" fmla="*/ 2214963 w 2225652"/>
                <a:gd name="connsiteY29" fmla="*/ 737359 h 2825947"/>
                <a:gd name="connsiteX30" fmla="*/ 2180522 w 2225652"/>
                <a:gd name="connsiteY30" fmla="*/ 799102 h 2825947"/>
                <a:gd name="connsiteX31" fmla="*/ 2180522 w 2225652"/>
                <a:gd name="connsiteY31" fmla="*/ 2787952 h 2825947"/>
                <a:gd name="connsiteX32" fmla="*/ 2178146 w 2225652"/>
                <a:gd name="connsiteY32" fmla="*/ 2824760 h 2825947"/>
                <a:gd name="connsiteX33" fmla="*/ 2167457 w 2225652"/>
                <a:gd name="connsiteY33" fmla="*/ 2825948 h 2825947"/>
                <a:gd name="connsiteX34" fmla="*/ 2163895 w 2225652"/>
                <a:gd name="connsiteY34" fmla="*/ 2789139 h 2825947"/>
                <a:gd name="connsiteX35" fmla="*/ 2163895 w 2225652"/>
                <a:gd name="connsiteY35" fmla="*/ 1833304 h 2825947"/>
                <a:gd name="connsiteX36" fmla="*/ 2163895 w 2225652"/>
                <a:gd name="connsiteY36" fmla="*/ 788415 h 2825947"/>
                <a:gd name="connsiteX37" fmla="*/ 2122327 w 2225652"/>
                <a:gd name="connsiteY37" fmla="*/ 745670 h 2825947"/>
                <a:gd name="connsiteX38" fmla="*/ 1510688 w 2225652"/>
                <a:gd name="connsiteY38" fmla="*/ 744483 h 2825947"/>
                <a:gd name="connsiteX39" fmla="*/ 1472683 w 2225652"/>
                <a:gd name="connsiteY39" fmla="*/ 783666 h 2825947"/>
                <a:gd name="connsiteX40" fmla="*/ 1472683 w 2225652"/>
                <a:gd name="connsiteY40" fmla="*/ 2139646 h 2825947"/>
                <a:gd name="connsiteX41" fmla="*/ 1469120 w 2225652"/>
                <a:gd name="connsiteY41" fmla="*/ 2177642 h 2825947"/>
                <a:gd name="connsiteX42" fmla="*/ 1458432 w 2225652"/>
                <a:gd name="connsiteY42" fmla="*/ 2177642 h 2825947"/>
                <a:gd name="connsiteX43" fmla="*/ 1454869 w 2225652"/>
                <a:gd name="connsiteY43" fmla="*/ 2139646 h 2825947"/>
                <a:gd name="connsiteX44" fmla="*/ 1454869 w 2225652"/>
                <a:gd name="connsiteY44" fmla="*/ 385896 h 2825947"/>
                <a:gd name="connsiteX45" fmla="*/ 1409738 w 2225652"/>
                <a:gd name="connsiteY45" fmla="*/ 340776 h 2825947"/>
                <a:gd name="connsiteX46" fmla="*/ 748218 w 2225652"/>
                <a:gd name="connsiteY46" fmla="*/ 340776 h 2825947"/>
                <a:gd name="connsiteX47" fmla="*/ 709026 w 2225652"/>
                <a:gd name="connsiteY47" fmla="*/ 379959 h 2825947"/>
                <a:gd name="connsiteX48" fmla="*/ 709026 w 2225652"/>
                <a:gd name="connsiteY48" fmla="*/ 1255053 h 2825947"/>
                <a:gd name="connsiteX49" fmla="*/ 705463 w 2225652"/>
                <a:gd name="connsiteY49" fmla="*/ 1294236 h 2825947"/>
                <a:gd name="connsiteX50" fmla="*/ 694774 w 2225652"/>
                <a:gd name="connsiteY50" fmla="*/ 1295424 h 2825947"/>
                <a:gd name="connsiteX51" fmla="*/ 690023 w 2225652"/>
                <a:gd name="connsiteY51" fmla="*/ 1258615 h 2825947"/>
                <a:gd name="connsiteX52" fmla="*/ 690023 w 2225652"/>
                <a:gd name="connsiteY52" fmla="*/ 374022 h 2825947"/>
                <a:gd name="connsiteX53" fmla="*/ 691211 w 2225652"/>
                <a:gd name="connsiteY53" fmla="*/ 86678 h 2825947"/>
                <a:gd name="connsiteX54" fmla="*/ 653206 w 2225652"/>
                <a:gd name="connsiteY54" fmla="*/ 51057 h 2825947"/>
                <a:gd name="connsiteX55" fmla="*/ 89074 w 2225652"/>
                <a:gd name="connsiteY55" fmla="*/ 51057 h 2825947"/>
                <a:gd name="connsiteX56" fmla="*/ 52256 w 2225652"/>
                <a:gd name="connsiteY56" fmla="*/ 87866 h 2825947"/>
                <a:gd name="connsiteX57" fmla="*/ 52256 w 2225652"/>
                <a:gd name="connsiteY57" fmla="*/ 1566145 h 2825947"/>
                <a:gd name="connsiteX58" fmla="*/ 48694 w 2225652"/>
                <a:gd name="connsiteY58" fmla="*/ 1604141 h 2825947"/>
                <a:gd name="connsiteX59" fmla="*/ 38005 w 2225652"/>
                <a:gd name="connsiteY59" fmla="*/ 1604141 h 2825947"/>
                <a:gd name="connsiteX60" fmla="*/ 34442 w 2225652"/>
                <a:gd name="connsiteY60" fmla="*/ 1567332 h 2825947"/>
                <a:gd name="connsiteX61" fmla="*/ 34442 w 2225652"/>
                <a:gd name="connsiteY61" fmla="*/ 341964 h 2825947"/>
                <a:gd name="connsiteX62" fmla="*/ 34442 w 2225652"/>
                <a:gd name="connsiteY62" fmla="*/ 80742 h 2825947"/>
                <a:gd name="connsiteX63" fmla="*/ 13064 w 2225652"/>
                <a:gd name="connsiteY63" fmla="*/ 49870 h 2825947"/>
                <a:gd name="connsiteX64" fmla="*/ 0 w 2225652"/>
                <a:gd name="connsiteY64" fmla="*/ 37996 h 2825947"/>
                <a:gd name="connsiteX65" fmla="*/ 15439 w 2225652"/>
                <a:gd name="connsiteY65" fmla="*/ 23747 h 2825947"/>
                <a:gd name="connsiteX66" fmla="*/ 41568 w 2225652"/>
                <a:gd name="connsiteY66" fmla="*/ 22560 h 2825947"/>
                <a:gd name="connsiteX67" fmla="*/ 703088 w 2225652"/>
                <a:gd name="connsiteY67" fmla="*/ 22560 h 2825947"/>
                <a:gd name="connsiteX68" fmla="*/ 723278 w 2225652"/>
                <a:gd name="connsiteY68" fmla="*/ 23747 h 2825947"/>
                <a:gd name="connsiteX69" fmla="*/ 742280 w 2225652"/>
                <a:gd name="connsiteY69" fmla="*/ 37996 h 2825947"/>
                <a:gd name="connsiteX70" fmla="*/ 726841 w 2225652"/>
                <a:gd name="connsiteY70" fmla="*/ 52244 h 2825947"/>
                <a:gd name="connsiteX71" fmla="*/ 709026 w 2225652"/>
                <a:gd name="connsiteY71" fmla="*/ 70055 h 2825947"/>
                <a:gd name="connsiteX72" fmla="*/ 707838 w 2225652"/>
                <a:gd name="connsiteY72" fmla="*/ 288532 h 2825947"/>
                <a:gd name="connsiteX73" fmla="*/ 714964 w 2225652"/>
                <a:gd name="connsiteY73" fmla="*/ 289719 h 2825947"/>
                <a:gd name="connsiteX74" fmla="*/ 1442992 w 2225652"/>
                <a:gd name="connsiteY74" fmla="*/ 317029 h 2825947"/>
                <a:gd name="connsiteX75" fmla="*/ 1423990 w 2225652"/>
                <a:gd name="connsiteY75" fmla="*/ 296843 h 2825947"/>
                <a:gd name="connsiteX76" fmla="*/ 1106888 w 2225652"/>
                <a:gd name="connsiteY76" fmla="*/ 42745 h 2825947"/>
                <a:gd name="connsiteX77" fmla="*/ 1057007 w 2225652"/>
                <a:gd name="connsiteY77" fmla="*/ 41558 h 2825947"/>
                <a:gd name="connsiteX78" fmla="*/ 738717 w 2225652"/>
                <a:gd name="connsiteY78" fmla="*/ 293281 h 2825947"/>
                <a:gd name="connsiteX79" fmla="*/ 714964 w 2225652"/>
                <a:gd name="connsiteY79" fmla="*/ 305155 h 2825947"/>
                <a:gd name="connsiteX80" fmla="*/ 723278 w 2225652"/>
                <a:gd name="connsiteY80" fmla="*/ 315841 h 2825947"/>
                <a:gd name="connsiteX81" fmla="*/ 1442992 w 2225652"/>
                <a:gd name="connsiteY81" fmla="*/ 317029 h 2825947"/>
                <a:gd name="connsiteX82" fmla="*/ 1804037 w 2225652"/>
                <a:gd name="connsiteY82" fmla="*/ 713611 h 2825947"/>
                <a:gd name="connsiteX83" fmla="*/ 1972683 w 2225652"/>
                <a:gd name="connsiteY83" fmla="*/ 713611 h 2825947"/>
                <a:gd name="connsiteX84" fmla="*/ 1998812 w 2225652"/>
                <a:gd name="connsiteY84" fmla="*/ 687489 h 2825947"/>
                <a:gd name="connsiteX85" fmla="*/ 1998812 w 2225652"/>
                <a:gd name="connsiteY85" fmla="*/ 521257 h 2825947"/>
                <a:gd name="connsiteX86" fmla="*/ 1971496 w 2225652"/>
                <a:gd name="connsiteY86" fmla="*/ 493947 h 2825947"/>
                <a:gd name="connsiteX87" fmla="*/ 1636579 w 2225652"/>
                <a:gd name="connsiteY87" fmla="*/ 493947 h 2825947"/>
                <a:gd name="connsiteX88" fmla="*/ 1608075 w 2225652"/>
                <a:gd name="connsiteY88" fmla="*/ 521257 h 2825947"/>
                <a:gd name="connsiteX89" fmla="*/ 1608075 w 2225652"/>
                <a:gd name="connsiteY89" fmla="*/ 683927 h 2825947"/>
                <a:gd name="connsiteX90" fmla="*/ 1636579 w 2225652"/>
                <a:gd name="connsiteY90" fmla="*/ 713611 h 2825947"/>
                <a:gd name="connsiteX91" fmla="*/ 1804037 w 2225652"/>
                <a:gd name="connsiteY91" fmla="*/ 713611 h 2825947"/>
                <a:gd name="connsiteX92" fmla="*/ 831354 w 2225652"/>
                <a:gd name="connsiteY92" fmla="*/ 184043 h 2825947"/>
                <a:gd name="connsiteX93" fmla="*/ 846793 w 2225652"/>
                <a:gd name="connsiteY93" fmla="*/ 179293 h 2825947"/>
                <a:gd name="connsiteX94" fmla="*/ 853919 w 2225652"/>
                <a:gd name="connsiteY94" fmla="*/ 89053 h 2825947"/>
                <a:gd name="connsiteX95" fmla="*/ 840855 w 2225652"/>
                <a:gd name="connsiteY95" fmla="*/ 84304 h 2825947"/>
                <a:gd name="connsiteX96" fmla="*/ 831354 w 2225652"/>
                <a:gd name="connsiteY96" fmla="*/ 93802 h 2825947"/>
                <a:gd name="connsiteX97" fmla="*/ 831354 w 2225652"/>
                <a:gd name="connsiteY97" fmla="*/ 184043 h 28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225652" h="2825947">
                  <a:moveTo>
                    <a:pt x="714964" y="289719"/>
                  </a:moveTo>
                  <a:cubicBezTo>
                    <a:pt x="744655" y="265971"/>
                    <a:pt x="775534" y="243411"/>
                    <a:pt x="804038" y="218477"/>
                  </a:cubicBezTo>
                  <a:cubicBezTo>
                    <a:pt x="809976" y="213727"/>
                    <a:pt x="811164" y="200666"/>
                    <a:pt x="811164" y="191167"/>
                  </a:cubicBezTo>
                  <a:cubicBezTo>
                    <a:pt x="812351" y="156733"/>
                    <a:pt x="812351" y="122300"/>
                    <a:pt x="811164" y="87866"/>
                  </a:cubicBezTo>
                  <a:cubicBezTo>
                    <a:pt x="809976" y="64118"/>
                    <a:pt x="825415" y="65306"/>
                    <a:pt x="840855" y="66493"/>
                  </a:cubicBezTo>
                  <a:cubicBezTo>
                    <a:pt x="856294" y="67680"/>
                    <a:pt x="876484" y="59369"/>
                    <a:pt x="876484" y="87866"/>
                  </a:cubicBezTo>
                  <a:cubicBezTo>
                    <a:pt x="875296" y="110426"/>
                    <a:pt x="876484" y="131798"/>
                    <a:pt x="876484" y="154358"/>
                  </a:cubicBezTo>
                  <a:cubicBezTo>
                    <a:pt x="878859" y="155546"/>
                    <a:pt x="882422" y="155546"/>
                    <a:pt x="884798" y="156733"/>
                  </a:cubicBezTo>
                  <a:cubicBezTo>
                    <a:pt x="950118" y="104489"/>
                    <a:pt x="1016627" y="53432"/>
                    <a:pt x="1083135" y="0"/>
                  </a:cubicBezTo>
                  <a:cubicBezTo>
                    <a:pt x="1135391" y="41558"/>
                    <a:pt x="1187648" y="83116"/>
                    <a:pt x="1239904" y="124674"/>
                  </a:cubicBezTo>
                  <a:cubicBezTo>
                    <a:pt x="1308788" y="179293"/>
                    <a:pt x="1376484" y="235100"/>
                    <a:pt x="1446555" y="289719"/>
                  </a:cubicBezTo>
                  <a:cubicBezTo>
                    <a:pt x="1466745" y="305155"/>
                    <a:pt x="1473871" y="321778"/>
                    <a:pt x="1473871" y="347900"/>
                  </a:cubicBezTo>
                  <a:cubicBezTo>
                    <a:pt x="1472683" y="458326"/>
                    <a:pt x="1473871" y="569939"/>
                    <a:pt x="1472683" y="680365"/>
                  </a:cubicBezTo>
                  <a:cubicBezTo>
                    <a:pt x="1472683" y="705299"/>
                    <a:pt x="1479809" y="714799"/>
                    <a:pt x="1505938" y="714799"/>
                  </a:cubicBezTo>
                  <a:cubicBezTo>
                    <a:pt x="1593824" y="714799"/>
                    <a:pt x="1593824" y="715986"/>
                    <a:pt x="1593824" y="628120"/>
                  </a:cubicBezTo>
                  <a:cubicBezTo>
                    <a:pt x="1593824" y="594874"/>
                    <a:pt x="1593824" y="560440"/>
                    <a:pt x="1593824" y="527193"/>
                  </a:cubicBezTo>
                  <a:cubicBezTo>
                    <a:pt x="1593824" y="510570"/>
                    <a:pt x="1595011" y="495135"/>
                    <a:pt x="1571258" y="493947"/>
                  </a:cubicBezTo>
                  <a:cubicBezTo>
                    <a:pt x="1566508" y="493947"/>
                    <a:pt x="1559382" y="484448"/>
                    <a:pt x="1559382" y="480886"/>
                  </a:cubicBezTo>
                  <a:cubicBezTo>
                    <a:pt x="1559382" y="476137"/>
                    <a:pt x="1566508" y="470200"/>
                    <a:pt x="1572446" y="467825"/>
                  </a:cubicBezTo>
                  <a:cubicBezTo>
                    <a:pt x="1578384" y="465450"/>
                    <a:pt x="1585510" y="466638"/>
                    <a:pt x="1592636" y="466638"/>
                  </a:cubicBezTo>
                  <a:cubicBezTo>
                    <a:pt x="1733966" y="466638"/>
                    <a:pt x="1875296" y="466638"/>
                    <a:pt x="2016626" y="466638"/>
                  </a:cubicBezTo>
                  <a:cubicBezTo>
                    <a:pt x="2022564" y="466638"/>
                    <a:pt x="2029690" y="465450"/>
                    <a:pt x="2034441" y="467825"/>
                  </a:cubicBezTo>
                  <a:cubicBezTo>
                    <a:pt x="2041567" y="470200"/>
                    <a:pt x="2046317" y="476137"/>
                    <a:pt x="2052256" y="480886"/>
                  </a:cubicBezTo>
                  <a:cubicBezTo>
                    <a:pt x="2047505" y="485635"/>
                    <a:pt x="2042754" y="491572"/>
                    <a:pt x="2038004" y="496322"/>
                  </a:cubicBezTo>
                  <a:cubicBezTo>
                    <a:pt x="2030878" y="503446"/>
                    <a:pt x="2020189" y="511758"/>
                    <a:pt x="2020189" y="520070"/>
                  </a:cubicBezTo>
                  <a:cubicBezTo>
                    <a:pt x="2019001" y="577063"/>
                    <a:pt x="2020189" y="635244"/>
                    <a:pt x="2019001" y="692239"/>
                  </a:cubicBezTo>
                  <a:cubicBezTo>
                    <a:pt x="2019001" y="711236"/>
                    <a:pt x="2026127" y="715986"/>
                    <a:pt x="2043942" y="715986"/>
                  </a:cubicBezTo>
                  <a:cubicBezTo>
                    <a:pt x="2090260" y="715986"/>
                    <a:pt x="2136579" y="714799"/>
                    <a:pt x="2182897" y="715986"/>
                  </a:cubicBezTo>
                  <a:cubicBezTo>
                    <a:pt x="2195961" y="715986"/>
                    <a:pt x="2207838" y="720735"/>
                    <a:pt x="2225652" y="724297"/>
                  </a:cubicBezTo>
                  <a:cubicBezTo>
                    <a:pt x="2219714" y="732609"/>
                    <a:pt x="2217339" y="737359"/>
                    <a:pt x="2214963" y="737359"/>
                  </a:cubicBezTo>
                  <a:cubicBezTo>
                    <a:pt x="2174583" y="742108"/>
                    <a:pt x="2180522" y="771792"/>
                    <a:pt x="2180522" y="799102"/>
                  </a:cubicBezTo>
                  <a:cubicBezTo>
                    <a:pt x="2180522" y="1461656"/>
                    <a:pt x="2180522" y="2125397"/>
                    <a:pt x="2180522" y="2787952"/>
                  </a:cubicBezTo>
                  <a:cubicBezTo>
                    <a:pt x="2180522" y="2799825"/>
                    <a:pt x="2179334" y="2811699"/>
                    <a:pt x="2178146" y="2824760"/>
                  </a:cubicBezTo>
                  <a:cubicBezTo>
                    <a:pt x="2174583" y="2824760"/>
                    <a:pt x="2171021" y="2824760"/>
                    <a:pt x="2167457" y="2825948"/>
                  </a:cubicBezTo>
                  <a:cubicBezTo>
                    <a:pt x="2166270" y="2814074"/>
                    <a:pt x="2163895" y="2802200"/>
                    <a:pt x="2163895" y="2789139"/>
                  </a:cubicBezTo>
                  <a:cubicBezTo>
                    <a:pt x="2163895" y="2470923"/>
                    <a:pt x="2163895" y="2151520"/>
                    <a:pt x="2163895" y="1833304"/>
                  </a:cubicBezTo>
                  <a:cubicBezTo>
                    <a:pt x="2163895" y="1485404"/>
                    <a:pt x="2163895" y="1136316"/>
                    <a:pt x="2163895" y="788415"/>
                  </a:cubicBezTo>
                  <a:cubicBezTo>
                    <a:pt x="2163895" y="745670"/>
                    <a:pt x="2163895" y="745670"/>
                    <a:pt x="2122327" y="745670"/>
                  </a:cubicBezTo>
                  <a:cubicBezTo>
                    <a:pt x="1918051" y="745670"/>
                    <a:pt x="1714964" y="745670"/>
                    <a:pt x="1510688" y="744483"/>
                  </a:cubicBezTo>
                  <a:cubicBezTo>
                    <a:pt x="1479809" y="744483"/>
                    <a:pt x="1472683" y="753982"/>
                    <a:pt x="1472683" y="783666"/>
                  </a:cubicBezTo>
                  <a:cubicBezTo>
                    <a:pt x="1473871" y="1236055"/>
                    <a:pt x="1472683" y="1688444"/>
                    <a:pt x="1472683" y="2139646"/>
                  </a:cubicBezTo>
                  <a:cubicBezTo>
                    <a:pt x="1472683" y="2152707"/>
                    <a:pt x="1470308" y="2164581"/>
                    <a:pt x="1469120" y="2177642"/>
                  </a:cubicBezTo>
                  <a:cubicBezTo>
                    <a:pt x="1465557" y="2177642"/>
                    <a:pt x="1461995" y="2177642"/>
                    <a:pt x="1458432" y="2177642"/>
                  </a:cubicBezTo>
                  <a:cubicBezTo>
                    <a:pt x="1457244" y="2164581"/>
                    <a:pt x="1454869" y="2152707"/>
                    <a:pt x="1454869" y="2139646"/>
                  </a:cubicBezTo>
                  <a:cubicBezTo>
                    <a:pt x="1454869" y="1555458"/>
                    <a:pt x="1454869" y="970084"/>
                    <a:pt x="1454869" y="385896"/>
                  </a:cubicBezTo>
                  <a:cubicBezTo>
                    <a:pt x="1454869" y="340776"/>
                    <a:pt x="1454869" y="340776"/>
                    <a:pt x="1409738" y="340776"/>
                  </a:cubicBezTo>
                  <a:cubicBezTo>
                    <a:pt x="1188836" y="340776"/>
                    <a:pt x="967933" y="340776"/>
                    <a:pt x="748218" y="340776"/>
                  </a:cubicBezTo>
                  <a:cubicBezTo>
                    <a:pt x="709026" y="340776"/>
                    <a:pt x="709026" y="340776"/>
                    <a:pt x="709026" y="379959"/>
                  </a:cubicBezTo>
                  <a:cubicBezTo>
                    <a:pt x="709026" y="672053"/>
                    <a:pt x="709026" y="964147"/>
                    <a:pt x="709026" y="1255053"/>
                  </a:cubicBezTo>
                  <a:cubicBezTo>
                    <a:pt x="709026" y="1268114"/>
                    <a:pt x="706651" y="1281175"/>
                    <a:pt x="705463" y="1294236"/>
                  </a:cubicBezTo>
                  <a:cubicBezTo>
                    <a:pt x="701900" y="1294236"/>
                    <a:pt x="698337" y="1294236"/>
                    <a:pt x="694774" y="1295424"/>
                  </a:cubicBezTo>
                  <a:cubicBezTo>
                    <a:pt x="693586" y="1283550"/>
                    <a:pt x="690023" y="1270489"/>
                    <a:pt x="690023" y="1258615"/>
                  </a:cubicBezTo>
                  <a:cubicBezTo>
                    <a:pt x="690023" y="964147"/>
                    <a:pt x="690023" y="668491"/>
                    <a:pt x="690023" y="374022"/>
                  </a:cubicBezTo>
                  <a:cubicBezTo>
                    <a:pt x="690023" y="277845"/>
                    <a:pt x="688836" y="181668"/>
                    <a:pt x="691211" y="86678"/>
                  </a:cubicBezTo>
                  <a:cubicBezTo>
                    <a:pt x="691211" y="56994"/>
                    <a:pt x="681710" y="51057"/>
                    <a:pt x="653206" y="51057"/>
                  </a:cubicBezTo>
                  <a:cubicBezTo>
                    <a:pt x="465558" y="52244"/>
                    <a:pt x="276722" y="52244"/>
                    <a:pt x="89074" y="51057"/>
                  </a:cubicBezTo>
                  <a:cubicBezTo>
                    <a:pt x="60570" y="51057"/>
                    <a:pt x="52256" y="60556"/>
                    <a:pt x="52256" y="87866"/>
                  </a:cubicBezTo>
                  <a:cubicBezTo>
                    <a:pt x="53444" y="580625"/>
                    <a:pt x="52256" y="1073385"/>
                    <a:pt x="52256" y="1566145"/>
                  </a:cubicBezTo>
                  <a:cubicBezTo>
                    <a:pt x="52256" y="1579206"/>
                    <a:pt x="49881" y="1592267"/>
                    <a:pt x="48694" y="1604141"/>
                  </a:cubicBezTo>
                  <a:cubicBezTo>
                    <a:pt x="45131" y="1604141"/>
                    <a:pt x="41568" y="1604141"/>
                    <a:pt x="38005" y="1604141"/>
                  </a:cubicBezTo>
                  <a:cubicBezTo>
                    <a:pt x="36817" y="1592267"/>
                    <a:pt x="34442" y="1579206"/>
                    <a:pt x="34442" y="1567332"/>
                  </a:cubicBezTo>
                  <a:cubicBezTo>
                    <a:pt x="34442" y="1158876"/>
                    <a:pt x="34442" y="750420"/>
                    <a:pt x="34442" y="341964"/>
                  </a:cubicBezTo>
                  <a:cubicBezTo>
                    <a:pt x="34442" y="255285"/>
                    <a:pt x="34442" y="167420"/>
                    <a:pt x="34442" y="80742"/>
                  </a:cubicBezTo>
                  <a:cubicBezTo>
                    <a:pt x="34442" y="65306"/>
                    <a:pt x="34442" y="51057"/>
                    <a:pt x="13064" y="49870"/>
                  </a:cubicBezTo>
                  <a:cubicBezTo>
                    <a:pt x="8313" y="49870"/>
                    <a:pt x="3563" y="41558"/>
                    <a:pt x="0" y="37996"/>
                  </a:cubicBezTo>
                  <a:cubicBezTo>
                    <a:pt x="4751" y="33247"/>
                    <a:pt x="9501" y="26122"/>
                    <a:pt x="15439" y="23747"/>
                  </a:cubicBezTo>
                  <a:cubicBezTo>
                    <a:pt x="23753" y="21373"/>
                    <a:pt x="33254" y="22560"/>
                    <a:pt x="41568" y="22560"/>
                  </a:cubicBezTo>
                  <a:cubicBezTo>
                    <a:pt x="262470" y="22560"/>
                    <a:pt x="483373" y="22560"/>
                    <a:pt x="703088" y="22560"/>
                  </a:cubicBezTo>
                  <a:cubicBezTo>
                    <a:pt x="710214" y="22560"/>
                    <a:pt x="717339" y="21373"/>
                    <a:pt x="723278" y="23747"/>
                  </a:cubicBezTo>
                  <a:cubicBezTo>
                    <a:pt x="730403" y="26122"/>
                    <a:pt x="736342" y="33247"/>
                    <a:pt x="742280" y="37996"/>
                  </a:cubicBezTo>
                  <a:cubicBezTo>
                    <a:pt x="736342" y="42745"/>
                    <a:pt x="731591" y="47495"/>
                    <a:pt x="726841" y="52244"/>
                  </a:cubicBezTo>
                  <a:cubicBezTo>
                    <a:pt x="720902" y="58181"/>
                    <a:pt x="709026" y="64118"/>
                    <a:pt x="709026" y="70055"/>
                  </a:cubicBezTo>
                  <a:cubicBezTo>
                    <a:pt x="707838" y="142485"/>
                    <a:pt x="707838" y="216102"/>
                    <a:pt x="707838" y="288532"/>
                  </a:cubicBezTo>
                  <a:cubicBezTo>
                    <a:pt x="710214" y="286157"/>
                    <a:pt x="712589" y="288532"/>
                    <a:pt x="714964" y="289719"/>
                  </a:cubicBezTo>
                  <a:close/>
                  <a:moveTo>
                    <a:pt x="1442992" y="317029"/>
                  </a:moveTo>
                  <a:cubicBezTo>
                    <a:pt x="1433491" y="306342"/>
                    <a:pt x="1428741" y="301593"/>
                    <a:pt x="1423990" y="296843"/>
                  </a:cubicBezTo>
                  <a:cubicBezTo>
                    <a:pt x="1318289" y="212540"/>
                    <a:pt x="1212588" y="128236"/>
                    <a:pt x="1106888" y="42745"/>
                  </a:cubicBezTo>
                  <a:cubicBezTo>
                    <a:pt x="1087885" y="27310"/>
                    <a:pt x="1076009" y="26122"/>
                    <a:pt x="1057007" y="41558"/>
                  </a:cubicBezTo>
                  <a:cubicBezTo>
                    <a:pt x="951306" y="127049"/>
                    <a:pt x="845605" y="210165"/>
                    <a:pt x="738717" y="293281"/>
                  </a:cubicBezTo>
                  <a:cubicBezTo>
                    <a:pt x="731591" y="298031"/>
                    <a:pt x="723278" y="300406"/>
                    <a:pt x="714964" y="305155"/>
                  </a:cubicBezTo>
                  <a:cubicBezTo>
                    <a:pt x="717339" y="308717"/>
                    <a:pt x="720902" y="312279"/>
                    <a:pt x="723278" y="315841"/>
                  </a:cubicBezTo>
                  <a:cubicBezTo>
                    <a:pt x="960807" y="317029"/>
                    <a:pt x="1198337" y="317029"/>
                    <a:pt x="1442992" y="317029"/>
                  </a:cubicBezTo>
                  <a:close/>
                  <a:moveTo>
                    <a:pt x="1804037" y="713611"/>
                  </a:moveTo>
                  <a:cubicBezTo>
                    <a:pt x="1859857" y="713611"/>
                    <a:pt x="1916864" y="713611"/>
                    <a:pt x="1972683" y="713611"/>
                  </a:cubicBezTo>
                  <a:cubicBezTo>
                    <a:pt x="1991686" y="713611"/>
                    <a:pt x="1998812" y="707674"/>
                    <a:pt x="1998812" y="687489"/>
                  </a:cubicBezTo>
                  <a:cubicBezTo>
                    <a:pt x="1998812" y="631683"/>
                    <a:pt x="1998812" y="577063"/>
                    <a:pt x="1998812" y="521257"/>
                  </a:cubicBezTo>
                  <a:cubicBezTo>
                    <a:pt x="1998812" y="501071"/>
                    <a:pt x="1991686" y="492760"/>
                    <a:pt x="1971496" y="493947"/>
                  </a:cubicBezTo>
                  <a:cubicBezTo>
                    <a:pt x="1859857" y="495135"/>
                    <a:pt x="1748218" y="495135"/>
                    <a:pt x="1636579" y="493947"/>
                  </a:cubicBezTo>
                  <a:cubicBezTo>
                    <a:pt x="1616389" y="493947"/>
                    <a:pt x="1608075" y="501071"/>
                    <a:pt x="1608075" y="521257"/>
                  </a:cubicBezTo>
                  <a:cubicBezTo>
                    <a:pt x="1609263" y="575876"/>
                    <a:pt x="1609263" y="629308"/>
                    <a:pt x="1608075" y="683927"/>
                  </a:cubicBezTo>
                  <a:cubicBezTo>
                    <a:pt x="1608075" y="705299"/>
                    <a:pt x="1615201" y="713611"/>
                    <a:pt x="1636579" y="713611"/>
                  </a:cubicBezTo>
                  <a:cubicBezTo>
                    <a:pt x="1693586" y="712424"/>
                    <a:pt x="1749405" y="713611"/>
                    <a:pt x="1804037" y="713611"/>
                  </a:cubicBezTo>
                  <a:close/>
                  <a:moveTo>
                    <a:pt x="831354" y="184043"/>
                  </a:moveTo>
                  <a:cubicBezTo>
                    <a:pt x="839667" y="181668"/>
                    <a:pt x="844418" y="180481"/>
                    <a:pt x="846793" y="179293"/>
                  </a:cubicBezTo>
                  <a:cubicBezTo>
                    <a:pt x="857482" y="169795"/>
                    <a:pt x="863420" y="99739"/>
                    <a:pt x="853919" y="89053"/>
                  </a:cubicBezTo>
                  <a:cubicBezTo>
                    <a:pt x="851544" y="85491"/>
                    <a:pt x="844418" y="84304"/>
                    <a:pt x="840855" y="84304"/>
                  </a:cubicBezTo>
                  <a:cubicBezTo>
                    <a:pt x="837292" y="85491"/>
                    <a:pt x="831354" y="90240"/>
                    <a:pt x="831354" y="93802"/>
                  </a:cubicBezTo>
                  <a:cubicBezTo>
                    <a:pt x="831354" y="123487"/>
                    <a:pt x="831354" y="151984"/>
                    <a:pt x="831354" y="184043"/>
                  </a:cubicBezTo>
                  <a:close/>
                </a:path>
              </a:pathLst>
            </a:custGeom>
            <a:grpFill/>
            <a:ln w="11862" cap="flat">
              <a:noFill/>
              <a:prstDash val="solid"/>
              <a:miter/>
            </a:ln>
          </p:spPr>
          <p:txBody>
            <a:bodyPr rtlCol="0" anchor="ctr"/>
            <a:lstStyle/>
            <a:p>
              <a:pPr algn="l" rtl="0"/>
              <a:endParaRPr lang="en-US"/>
            </a:p>
          </p:txBody>
        </p:sp>
        <p:sp>
          <p:nvSpPr>
            <p:cNvPr id="66" name="Freeform 65">
              <a:extLst>
                <a:ext uri="{FF2B5EF4-FFF2-40B4-BE49-F238E27FC236}">
                  <a16:creationId xmlns:a16="http://schemas.microsoft.com/office/drawing/2014/main" id="{659F3271-14E5-86F6-82C8-F198610ECADD}"/>
                </a:ext>
              </a:extLst>
            </p:cNvPr>
            <p:cNvSpPr/>
            <p:nvPr/>
          </p:nvSpPr>
          <p:spPr>
            <a:xfrm>
              <a:off x="6256527" y="2999038"/>
              <a:ext cx="260221" cy="461888"/>
            </a:xfrm>
            <a:custGeom>
              <a:avLst/>
              <a:gdLst>
                <a:gd name="connsiteX0" fmla="*/ 142644 w 260221"/>
                <a:gd name="connsiteY0" fmla="*/ 2375 h 461888"/>
                <a:gd name="connsiteX1" fmla="*/ 142644 w 260221"/>
                <a:gd name="connsiteY1" fmla="*/ 74804 h 461888"/>
                <a:gd name="connsiteX2" fmla="*/ 167585 w 260221"/>
                <a:gd name="connsiteY2" fmla="*/ 98552 h 461888"/>
                <a:gd name="connsiteX3" fmla="*/ 235281 w 260221"/>
                <a:gd name="connsiteY3" fmla="*/ 98552 h 461888"/>
                <a:gd name="connsiteX4" fmla="*/ 260221 w 260221"/>
                <a:gd name="connsiteY4" fmla="*/ 122299 h 461888"/>
                <a:gd name="connsiteX5" fmla="*/ 257846 w 260221"/>
                <a:gd name="connsiteY5" fmla="*/ 439328 h 461888"/>
                <a:gd name="connsiteX6" fmla="*/ 234093 w 260221"/>
                <a:gd name="connsiteY6" fmla="*/ 461888 h 461888"/>
                <a:gd name="connsiteX7" fmla="*/ 23879 w 260221"/>
                <a:gd name="connsiteY7" fmla="*/ 461888 h 461888"/>
                <a:gd name="connsiteX8" fmla="*/ 126 w 260221"/>
                <a:gd name="connsiteY8" fmla="*/ 436953 h 461888"/>
                <a:gd name="connsiteX9" fmla="*/ 3689 w 260221"/>
                <a:gd name="connsiteY9" fmla="*/ 122299 h 461888"/>
                <a:gd name="connsiteX10" fmla="*/ 31005 w 260221"/>
                <a:gd name="connsiteY10" fmla="*/ 97365 h 461888"/>
                <a:gd name="connsiteX11" fmla="*/ 96326 w 260221"/>
                <a:gd name="connsiteY11" fmla="*/ 97365 h 461888"/>
                <a:gd name="connsiteX12" fmla="*/ 124829 w 260221"/>
                <a:gd name="connsiteY12" fmla="*/ 68867 h 461888"/>
                <a:gd name="connsiteX13" fmla="*/ 130768 w 260221"/>
                <a:gd name="connsiteY13" fmla="*/ 0 h 461888"/>
                <a:gd name="connsiteX14" fmla="*/ 142644 w 260221"/>
                <a:gd name="connsiteY14" fmla="*/ 2375 h 46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0221" h="461888">
                  <a:moveTo>
                    <a:pt x="142644" y="2375"/>
                  </a:moveTo>
                  <a:cubicBezTo>
                    <a:pt x="142644" y="26122"/>
                    <a:pt x="142644" y="49870"/>
                    <a:pt x="142644" y="74804"/>
                  </a:cubicBezTo>
                  <a:cubicBezTo>
                    <a:pt x="142644" y="92615"/>
                    <a:pt x="149770" y="99740"/>
                    <a:pt x="167585" y="98552"/>
                  </a:cubicBezTo>
                  <a:cubicBezTo>
                    <a:pt x="190150" y="97365"/>
                    <a:pt x="212715" y="98552"/>
                    <a:pt x="235281" y="98552"/>
                  </a:cubicBezTo>
                  <a:cubicBezTo>
                    <a:pt x="253095" y="98552"/>
                    <a:pt x="260221" y="104489"/>
                    <a:pt x="260221" y="122299"/>
                  </a:cubicBezTo>
                  <a:cubicBezTo>
                    <a:pt x="259034" y="227976"/>
                    <a:pt x="259034" y="333651"/>
                    <a:pt x="257846" y="439328"/>
                  </a:cubicBezTo>
                  <a:cubicBezTo>
                    <a:pt x="257846" y="455951"/>
                    <a:pt x="250720" y="461888"/>
                    <a:pt x="234093" y="461888"/>
                  </a:cubicBezTo>
                  <a:cubicBezTo>
                    <a:pt x="164022" y="461888"/>
                    <a:pt x="93951" y="461888"/>
                    <a:pt x="23879" y="461888"/>
                  </a:cubicBezTo>
                  <a:cubicBezTo>
                    <a:pt x="6065" y="461888"/>
                    <a:pt x="-1061" y="454764"/>
                    <a:pt x="126" y="436953"/>
                  </a:cubicBezTo>
                  <a:cubicBezTo>
                    <a:pt x="1314" y="332464"/>
                    <a:pt x="2502" y="226788"/>
                    <a:pt x="3689" y="122299"/>
                  </a:cubicBezTo>
                  <a:cubicBezTo>
                    <a:pt x="3689" y="102114"/>
                    <a:pt x="13190" y="97365"/>
                    <a:pt x="31005" y="97365"/>
                  </a:cubicBezTo>
                  <a:cubicBezTo>
                    <a:pt x="52383" y="98552"/>
                    <a:pt x="74948" y="97365"/>
                    <a:pt x="96326" y="97365"/>
                  </a:cubicBezTo>
                  <a:cubicBezTo>
                    <a:pt x="116516" y="98552"/>
                    <a:pt x="124829" y="90240"/>
                    <a:pt x="124829" y="68867"/>
                  </a:cubicBezTo>
                  <a:cubicBezTo>
                    <a:pt x="124829" y="46308"/>
                    <a:pt x="128392" y="22560"/>
                    <a:pt x="130768" y="0"/>
                  </a:cubicBezTo>
                  <a:cubicBezTo>
                    <a:pt x="134330" y="1187"/>
                    <a:pt x="139081" y="2375"/>
                    <a:pt x="142644" y="2375"/>
                  </a:cubicBezTo>
                  <a:close/>
                </a:path>
              </a:pathLst>
            </a:custGeom>
            <a:grpFill/>
            <a:ln w="11862" cap="flat">
              <a:noFill/>
              <a:prstDash val="solid"/>
              <a:miter/>
            </a:ln>
          </p:spPr>
          <p:txBody>
            <a:bodyPr rtlCol="0" anchor="ctr"/>
            <a:lstStyle/>
            <a:p>
              <a:pPr algn="l" rtl="0"/>
              <a:endParaRPr lang="en-US"/>
            </a:p>
          </p:txBody>
        </p:sp>
        <p:sp>
          <p:nvSpPr>
            <p:cNvPr id="67" name="Freeform 66">
              <a:extLst>
                <a:ext uri="{FF2B5EF4-FFF2-40B4-BE49-F238E27FC236}">
                  <a16:creationId xmlns:a16="http://schemas.microsoft.com/office/drawing/2014/main" id="{10022C52-611E-104A-87C3-9CB53314236C}"/>
                </a:ext>
              </a:extLst>
            </p:cNvPr>
            <p:cNvSpPr/>
            <p:nvPr/>
          </p:nvSpPr>
          <p:spPr>
            <a:xfrm>
              <a:off x="5032173" y="2034875"/>
              <a:ext cx="308819" cy="308747"/>
            </a:xfrm>
            <a:custGeom>
              <a:avLst/>
              <a:gdLst>
                <a:gd name="connsiteX0" fmla="*/ 308804 w 308819"/>
                <a:gd name="connsiteY0" fmla="*/ 156749 h 308747"/>
                <a:gd name="connsiteX1" fmla="*/ 152034 w 308819"/>
                <a:gd name="connsiteY1" fmla="*/ 308733 h 308747"/>
                <a:gd name="connsiteX2" fmla="*/ 15 w 308819"/>
                <a:gd name="connsiteY2" fmla="*/ 150812 h 308747"/>
                <a:gd name="connsiteX3" fmla="*/ 157972 w 308819"/>
                <a:gd name="connsiteY3" fmla="*/ 16 h 308747"/>
                <a:gd name="connsiteX4" fmla="*/ 308804 w 308819"/>
                <a:gd name="connsiteY4" fmla="*/ 156749 h 308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819" h="308747">
                  <a:moveTo>
                    <a:pt x="308804" y="156749"/>
                  </a:moveTo>
                  <a:cubicBezTo>
                    <a:pt x="307616" y="242240"/>
                    <a:pt x="237545" y="309920"/>
                    <a:pt x="152034" y="308733"/>
                  </a:cubicBezTo>
                  <a:cubicBezTo>
                    <a:pt x="67711" y="307546"/>
                    <a:pt x="-1172" y="236303"/>
                    <a:pt x="15" y="150812"/>
                  </a:cubicBezTo>
                  <a:cubicBezTo>
                    <a:pt x="1203" y="65321"/>
                    <a:pt x="71274" y="-1171"/>
                    <a:pt x="157972" y="16"/>
                  </a:cubicBezTo>
                  <a:cubicBezTo>
                    <a:pt x="244671" y="1203"/>
                    <a:pt x="309991" y="68883"/>
                    <a:pt x="308804" y="156749"/>
                  </a:cubicBezTo>
                  <a:close/>
                </a:path>
              </a:pathLst>
            </a:custGeom>
            <a:grpFill/>
            <a:ln w="11862" cap="flat">
              <a:noFill/>
              <a:prstDash val="solid"/>
              <a:miter/>
            </a:ln>
          </p:spPr>
          <p:txBody>
            <a:bodyPr rtlCol="0" anchor="ctr"/>
            <a:lstStyle/>
            <a:p>
              <a:pPr algn="l" rtl="0"/>
              <a:endParaRPr lang="en-US"/>
            </a:p>
          </p:txBody>
        </p:sp>
        <p:sp>
          <p:nvSpPr>
            <p:cNvPr id="68" name="Freeform 67">
              <a:extLst>
                <a:ext uri="{FF2B5EF4-FFF2-40B4-BE49-F238E27FC236}">
                  <a16:creationId xmlns:a16="http://schemas.microsoft.com/office/drawing/2014/main" id="{0CCBA71E-3814-1F8B-7B33-3BF60F4ED5D1}"/>
                </a:ext>
              </a:extLst>
            </p:cNvPr>
            <p:cNvSpPr/>
            <p:nvPr/>
          </p:nvSpPr>
          <p:spPr>
            <a:xfrm>
              <a:off x="5610041" y="3187830"/>
              <a:ext cx="472571" cy="270720"/>
            </a:xfrm>
            <a:custGeom>
              <a:avLst/>
              <a:gdLst>
                <a:gd name="connsiteX0" fmla="*/ 241624 w 472571"/>
                <a:gd name="connsiteY0" fmla="*/ 1187 h 270720"/>
                <a:gd name="connsiteX1" fmla="*/ 248750 w 472571"/>
                <a:gd name="connsiteY1" fmla="*/ 86678 h 270720"/>
                <a:gd name="connsiteX2" fmla="*/ 282004 w 472571"/>
                <a:gd name="connsiteY2" fmla="*/ 149609 h 270720"/>
                <a:gd name="connsiteX3" fmla="*/ 369890 w 472571"/>
                <a:gd name="connsiteY3" fmla="*/ 179293 h 270720"/>
                <a:gd name="connsiteX4" fmla="*/ 439961 w 472571"/>
                <a:gd name="connsiteY4" fmla="*/ 200666 h 270720"/>
                <a:gd name="connsiteX5" fmla="*/ 468465 w 472571"/>
                <a:gd name="connsiteY5" fmla="*/ 232725 h 270720"/>
                <a:gd name="connsiteX6" fmla="*/ 442337 w 472571"/>
                <a:gd name="connsiteY6" fmla="*/ 270721 h 270720"/>
                <a:gd name="connsiteX7" fmla="*/ 36161 w 472571"/>
                <a:gd name="connsiteY7" fmla="*/ 270721 h 270720"/>
                <a:gd name="connsiteX8" fmla="*/ 11221 w 472571"/>
                <a:gd name="connsiteY8" fmla="*/ 223226 h 270720"/>
                <a:gd name="connsiteX9" fmla="*/ 77729 w 472571"/>
                <a:gd name="connsiteY9" fmla="*/ 184043 h 270720"/>
                <a:gd name="connsiteX10" fmla="*/ 183429 w 472571"/>
                <a:gd name="connsiteY10" fmla="*/ 146047 h 270720"/>
                <a:gd name="connsiteX11" fmla="*/ 228560 w 472571"/>
                <a:gd name="connsiteY11" fmla="*/ 62931 h 270720"/>
                <a:gd name="connsiteX12" fmla="*/ 228560 w 472571"/>
                <a:gd name="connsiteY12" fmla="*/ 0 h 270720"/>
                <a:gd name="connsiteX13" fmla="*/ 241624 w 472571"/>
                <a:gd name="connsiteY13" fmla="*/ 1187 h 27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571" h="270720">
                  <a:moveTo>
                    <a:pt x="241624" y="1187"/>
                  </a:moveTo>
                  <a:cubicBezTo>
                    <a:pt x="243999" y="29684"/>
                    <a:pt x="249938" y="58181"/>
                    <a:pt x="248750" y="86678"/>
                  </a:cubicBezTo>
                  <a:cubicBezTo>
                    <a:pt x="247562" y="116362"/>
                    <a:pt x="252313" y="134173"/>
                    <a:pt x="282004" y="149609"/>
                  </a:cubicBezTo>
                  <a:cubicBezTo>
                    <a:pt x="310508" y="165044"/>
                    <a:pt x="337824" y="175731"/>
                    <a:pt x="369890" y="179293"/>
                  </a:cubicBezTo>
                  <a:cubicBezTo>
                    <a:pt x="393643" y="181668"/>
                    <a:pt x="418584" y="189980"/>
                    <a:pt x="439961" y="200666"/>
                  </a:cubicBezTo>
                  <a:cubicBezTo>
                    <a:pt x="451838" y="206602"/>
                    <a:pt x="462527" y="220851"/>
                    <a:pt x="468465" y="232725"/>
                  </a:cubicBezTo>
                  <a:cubicBezTo>
                    <a:pt x="479154" y="256472"/>
                    <a:pt x="468465" y="270721"/>
                    <a:pt x="442337" y="270721"/>
                  </a:cubicBezTo>
                  <a:cubicBezTo>
                    <a:pt x="306945" y="270721"/>
                    <a:pt x="171553" y="270721"/>
                    <a:pt x="36161" y="270721"/>
                  </a:cubicBezTo>
                  <a:cubicBezTo>
                    <a:pt x="1719" y="270721"/>
                    <a:pt x="-11345" y="249348"/>
                    <a:pt x="11221" y="223226"/>
                  </a:cubicBezTo>
                  <a:cubicBezTo>
                    <a:pt x="27848" y="204228"/>
                    <a:pt x="53976" y="191167"/>
                    <a:pt x="77729" y="184043"/>
                  </a:cubicBezTo>
                  <a:cubicBezTo>
                    <a:pt x="113358" y="172169"/>
                    <a:pt x="148988" y="159108"/>
                    <a:pt x="183429" y="146047"/>
                  </a:cubicBezTo>
                  <a:cubicBezTo>
                    <a:pt x="233311" y="128236"/>
                    <a:pt x="227372" y="97364"/>
                    <a:pt x="228560" y="62931"/>
                  </a:cubicBezTo>
                  <a:cubicBezTo>
                    <a:pt x="229748" y="41558"/>
                    <a:pt x="228560" y="21373"/>
                    <a:pt x="228560" y="0"/>
                  </a:cubicBezTo>
                  <a:cubicBezTo>
                    <a:pt x="232123" y="2374"/>
                    <a:pt x="236874" y="1187"/>
                    <a:pt x="241624" y="1187"/>
                  </a:cubicBezTo>
                  <a:close/>
                </a:path>
              </a:pathLst>
            </a:custGeom>
            <a:grpFill/>
            <a:ln w="11862" cap="flat">
              <a:noFill/>
              <a:prstDash val="solid"/>
              <a:miter/>
            </a:ln>
          </p:spPr>
          <p:txBody>
            <a:bodyPr rtlCol="0" anchor="ctr"/>
            <a:lstStyle/>
            <a:p>
              <a:pPr algn="l" rtl="0"/>
              <a:endParaRPr lang="en-US"/>
            </a:p>
          </p:txBody>
        </p:sp>
        <p:sp>
          <p:nvSpPr>
            <p:cNvPr id="69" name="Freeform 68">
              <a:extLst>
                <a:ext uri="{FF2B5EF4-FFF2-40B4-BE49-F238E27FC236}">
                  <a16:creationId xmlns:a16="http://schemas.microsoft.com/office/drawing/2014/main" id="{70FDDE37-DED0-94AC-CB9A-4C3AF3D6D452}"/>
                </a:ext>
              </a:extLst>
            </p:cNvPr>
            <p:cNvSpPr/>
            <p:nvPr/>
          </p:nvSpPr>
          <p:spPr>
            <a:xfrm>
              <a:off x="5688958" y="3060781"/>
              <a:ext cx="134465" cy="123453"/>
            </a:xfrm>
            <a:custGeom>
              <a:avLst/>
              <a:gdLst>
                <a:gd name="connsiteX0" fmla="*/ 9501 w 134465"/>
                <a:gd name="connsiteY0" fmla="*/ 0 h 123453"/>
                <a:gd name="connsiteX1" fmla="*/ 109264 w 134465"/>
                <a:gd name="connsiteY1" fmla="*/ 40370 h 123453"/>
                <a:gd name="connsiteX2" fmla="*/ 134204 w 134465"/>
                <a:gd name="connsiteY2" fmla="*/ 81928 h 123453"/>
                <a:gd name="connsiteX3" fmla="*/ 102138 w 134465"/>
                <a:gd name="connsiteY3" fmla="*/ 122299 h 123453"/>
                <a:gd name="connsiteX4" fmla="*/ 58195 w 134465"/>
                <a:gd name="connsiteY4" fmla="*/ 104489 h 123453"/>
                <a:gd name="connsiteX5" fmla="*/ 0 w 134465"/>
                <a:gd name="connsiteY5" fmla="*/ 10686 h 123453"/>
                <a:gd name="connsiteX6" fmla="*/ 9501 w 134465"/>
                <a:gd name="connsiteY6" fmla="*/ 0 h 12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465" h="123453">
                  <a:moveTo>
                    <a:pt x="9501" y="0"/>
                  </a:moveTo>
                  <a:cubicBezTo>
                    <a:pt x="42755" y="13061"/>
                    <a:pt x="77197" y="23747"/>
                    <a:pt x="109264" y="40370"/>
                  </a:cubicBezTo>
                  <a:cubicBezTo>
                    <a:pt x="122328" y="47495"/>
                    <a:pt x="136580" y="68867"/>
                    <a:pt x="134204" y="81928"/>
                  </a:cubicBezTo>
                  <a:cubicBezTo>
                    <a:pt x="131829" y="97365"/>
                    <a:pt x="116390" y="116362"/>
                    <a:pt x="102138" y="122299"/>
                  </a:cubicBezTo>
                  <a:cubicBezTo>
                    <a:pt x="90261" y="127049"/>
                    <a:pt x="66508" y="116362"/>
                    <a:pt x="58195" y="104489"/>
                  </a:cubicBezTo>
                  <a:cubicBezTo>
                    <a:pt x="35629" y="75991"/>
                    <a:pt x="19002" y="42745"/>
                    <a:pt x="0" y="10686"/>
                  </a:cubicBezTo>
                  <a:cubicBezTo>
                    <a:pt x="2375" y="7124"/>
                    <a:pt x="5938" y="3562"/>
                    <a:pt x="9501" y="0"/>
                  </a:cubicBezTo>
                  <a:close/>
                </a:path>
              </a:pathLst>
            </a:custGeom>
            <a:grpFill/>
            <a:ln w="11862" cap="flat">
              <a:noFill/>
              <a:prstDash val="solid"/>
              <a:miter/>
            </a:ln>
          </p:spPr>
          <p:txBody>
            <a:bodyPr rtlCol="0" anchor="ctr"/>
            <a:lstStyle/>
            <a:p>
              <a:pPr algn="l" rtl="0"/>
              <a:endParaRPr lang="en-US"/>
            </a:p>
          </p:txBody>
        </p:sp>
        <p:sp>
          <p:nvSpPr>
            <p:cNvPr id="70" name="Freeform 69">
              <a:extLst>
                <a:ext uri="{FF2B5EF4-FFF2-40B4-BE49-F238E27FC236}">
                  <a16:creationId xmlns:a16="http://schemas.microsoft.com/office/drawing/2014/main" id="{D23471C4-4A62-1DE3-2A10-B147180AEC42}"/>
                </a:ext>
              </a:extLst>
            </p:cNvPr>
            <p:cNvSpPr/>
            <p:nvPr/>
          </p:nvSpPr>
          <p:spPr>
            <a:xfrm>
              <a:off x="5875343" y="3080967"/>
              <a:ext cx="136654" cy="116674"/>
            </a:xfrm>
            <a:custGeom>
              <a:avLst/>
              <a:gdLst>
                <a:gd name="connsiteX0" fmla="*/ 136655 w 136654"/>
                <a:gd name="connsiteY0" fmla="*/ 14248 h 116674"/>
                <a:gd name="connsiteX1" fmla="*/ 74897 w 136654"/>
                <a:gd name="connsiteY1" fmla="*/ 102114 h 116674"/>
                <a:gd name="connsiteX2" fmla="*/ 28579 w 136654"/>
                <a:gd name="connsiteY2" fmla="*/ 115175 h 116674"/>
                <a:gd name="connsiteX3" fmla="*/ 75 w 136654"/>
                <a:gd name="connsiteY3" fmla="*/ 75991 h 116674"/>
                <a:gd name="connsiteX4" fmla="*/ 25016 w 136654"/>
                <a:gd name="connsiteY4" fmla="*/ 35621 h 116674"/>
                <a:gd name="connsiteX5" fmla="*/ 129529 w 136654"/>
                <a:gd name="connsiteY5" fmla="*/ 0 h 116674"/>
                <a:gd name="connsiteX6" fmla="*/ 136655 w 136654"/>
                <a:gd name="connsiteY6" fmla="*/ 14248 h 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654" h="116674">
                  <a:moveTo>
                    <a:pt x="136655" y="14248"/>
                  </a:moveTo>
                  <a:cubicBezTo>
                    <a:pt x="116465" y="43932"/>
                    <a:pt x="98650" y="75991"/>
                    <a:pt x="74897" y="102114"/>
                  </a:cubicBezTo>
                  <a:cubicBezTo>
                    <a:pt x="65396" y="112800"/>
                    <a:pt x="41643" y="119924"/>
                    <a:pt x="28579" y="115175"/>
                  </a:cubicBezTo>
                  <a:cubicBezTo>
                    <a:pt x="15515" y="110426"/>
                    <a:pt x="75" y="90240"/>
                    <a:pt x="75" y="75991"/>
                  </a:cubicBezTo>
                  <a:cubicBezTo>
                    <a:pt x="-1112" y="62931"/>
                    <a:pt x="11952" y="41558"/>
                    <a:pt x="25016" y="35621"/>
                  </a:cubicBezTo>
                  <a:cubicBezTo>
                    <a:pt x="58270" y="20185"/>
                    <a:pt x="93899" y="11874"/>
                    <a:pt x="129529" y="0"/>
                  </a:cubicBezTo>
                  <a:cubicBezTo>
                    <a:pt x="131904" y="5937"/>
                    <a:pt x="134280" y="9499"/>
                    <a:pt x="136655" y="14248"/>
                  </a:cubicBezTo>
                  <a:close/>
                </a:path>
              </a:pathLst>
            </a:custGeom>
            <a:grpFill/>
            <a:ln w="11862" cap="flat">
              <a:noFill/>
              <a:prstDash val="solid"/>
              <a:miter/>
            </a:ln>
          </p:spPr>
          <p:txBody>
            <a:bodyPr rtlCol="0" anchor="ctr"/>
            <a:lstStyle/>
            <a:p>
              <a:pPr algn="l" rtl="0"/>
              <a:endParaRPr lang="en-US"/>
            </a:p>
          </p:txBody>
        </p:sp>
        <p:sp>
          <p:nvSpPr>
            <p:cNvPr id="71" name="Freeform 70">
              <a:extLst>
                <a:ext uri="{FF2B5EF4-FFF2-40B4-BE49-F238E27FC236}">
                  <a16:creationId xmlns:a16="http://schemas.microsoft.com/office/drawing/2014/main" id="{1911F939-7492-2D51-D245-8916327A00DC}"/>
                </a:ext>
              </a:extLst>
            </p:cNvPr>
            <p:cNvSpPr/>
            <p:nvPr/>
          </p:nvSpPr>
          <p:spPr>
            <a:xfrm>
              <a:off x="5407188" y="1409146"/>
              <a:ext cx="191508" cy="175731"/>
            </a:xfrm>
            <a:custGeom>
              <a:avLst/>
              <a:gdLst>
                <a:gd name="connsiteX0" fmla="*/ 297 w 191508"/>
                <a:gd name="connsiteY0" fmla="*/ 0 h 175731"/>
                <a:gd name="connsiteX1" fmla="*/ 191508 w 191508"/>
                <a:gd name="connsiteY1" fmla="*/ 0 h 175731"/>
                <a:gd name="connsiteX2" fmla="*/ 191508 w 191508"/>
                <a:gd name="connsiteY2" fmla="*/ 175731 h 175731"/>
                <a:gd name="connsiteX3" fmla="*/ 14549 w 191508"/>
                <a:gd name="connsiteY3" fmla="*/ 175731 h 175731"/>
                <a:gd name="connsiteX4" fmla="*/ 1484 w 191508"/>
                <a:gd name="connsiteY4" fmla="*/ 163857 h 175731"/>
                <a:gd name="connsiteX5" fmla="*/ 297 w 191508"/>
                <a:gd name="connsiteY5" fmla="*/ 0 h 175731"/>
                <a:gd name="connsiteX6" fmla="*/ 98872 w 191508"/>
                <a:gd name="connsiteY6" fmla="*/ 8311 h 175731"/>
                <a:gd name="connsiteX7" fmla="*/ 31176 w 191508"/>
                <a:gd name="connsiteY7" fmla="*/ 9499 h 175731"/>
                <a:gd name="connsiteX8" fmla="*/ 10986 w 191508"/>
                <a:gd name="connsiteY8" fmla="*/ 29684 h 175731"/>
                <a:gd name="connsiteX9" fmla="*/ 10986 w 191508"/>
                <a:gd name="connsiteY9" fmla="*/ 144859 h 175731"/>
                <a:gd name="connsiteX10" fmla="*/ 31176 w 191508"/>
                <a:gd name="connsiteY10" fmla="*/ 165045 h 175731"/>
                <a:gd name="connsiteX11" fmla="*/ 110748 w 191508"/>
                <a:gd name="connsiteY11" fmla="*/ 166232 h 175731"/>
                <a:gd name="connsiteX12" fmla="*/ 183195 w 191508"/>
                <a:gd name="connsiteY12" fmla="*/ 92615 h 175731"/>
                <a:gd name="connsiteX13" fmla="*/ 98872 w 191508"/>
                <a:gd name="connsiteY13" fmla="*/ 8311 h 17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508" h="175731">
                  <a:moveTo>
                    <a:pt x="297" y="0"/>
                  </a:moveTo>
                  <a:cubicBezTo>
                    <a:pt x="65618" y="0"/>
                    <a:pt x="127375" y="0"/>
                    <a:pt x="191508" y="0"/>
                  </a:cubicBezTo>
                  <a:cubicBezTo>
                    <a:pt x="191508" y="58181"/>
                    <a:pt x="191508" y="115175"/>
                    <a:pt x="191508" y="175731"/>
                  </a:cubicBezTo>
                  <a:cubicBezTo>
                    <a:pt x="132126" y="175731"/>
                    <a:pt x="72743" y="175731"/>
                    <a:pt x="14549" y="175731"/>
                  </a:cubicBezTo>
                  <a:cubicBezTo>
                    <a:pt x="9798" y="175731"/>
                    <a:pt x="1484" y="168607"/>
                    <a:pt x="1484" y="163857"/>
                  </a:cubicBezTo>
                  <a:cubicBezTo>
                    <a:pt x="-891" y="110426"/>
                    <a:pt x="297" y="55806"/>
                    <a:pt x="297" y="0"/>
                  </a:cubicBezTo>
                  <a:close/>
                  <a:moveTo>
                    <a:pt x="98872" y="8311"/>
                  </a:moveTo>
                  <a:cubicBezTo>
                    <a:pt x="76306" y="8311"/>
                    <a:pt x="52553" y="5937"/>
                    <a:pt x="31176" y="9499"/>
                  </a:cubicBezTo>
                  <a:cubicBezTo>
                    <a:pt x="22862" y="10686"/>
                    <a:pt x="10986" y="22560"/>
                    <a:pt x="10986" y="29684"/>
                  </a:cubicBezTo>
                  <a:cubicBezTo>
                    <a:pt x="8610" y="67680"/>
                    <a:pt x="8610" y="106864"/>
                    <a:pt x="10986" y="144859"/>
                  </a:cubicBezTo>
                  <a:cubicBezTo>
                    <a:pt x="10986" y="151984"/>
                    <a:pt x="24050" y="163857"/>
                    <a:pt x="31176" y="165045"/>
                  </a:cubicBezTo>
                  <a:cubicBezTo>
                    <a:pt x="57304" y="167420"/>
                    <a:pt x="84620" y="166232"/>
                    <a:pt x="110748" y="166232"/>
                  </a:cubicBezTo>
                  <a:cubicBezTo>
                    <a:pt x="183195" y="166232"/>
                    <a:pt x="183195" y="166232"/>
                    <a:pt x="183195" y="92615"/>
                  </a:cubicBezTo>
                  <a:cubicBezTo>
                    <a:pt x="183195" y="8311"/>
                    <a:pt x="183195" y="8311"/>
                    <a:pt x="98872" y="8311"/>
                  </a:cubicBezTo>
                  <a:close/>
                </a:path>
              </a:pathLst>
            </a:custGeom>
            <a:grpFill/>
            <a:ln w="11862" cap="flat">
              <a:noFill/>
              <a:prstDash val="solid"/>
              <a:miter/>
            </a:ln>
          </p:spPr>
          <p:txBody>
            <a:bodyPr rtlCol="0" anchor="ctr"/>
            <a:lstStyle/>
            <a:p>
              <a:pPr algn="l" rtl="0"/>
              <a:endParaRPr lang="en-US"/>
            </a:p>
          </p:txBody>
        </p:sp>
        <p:sp>
          <p:nvSpPr>
            <p:cNvPr id="72" name="Freeform 71">
              <a:extLst>
                <a:ext uri="{FF2B5EF4-FFF2-40B4-BE49-F238E27FC236}">
                  <a16:creationId xmlns:a16="http://schemas.microsoft.com/office/drawing/2014/main" id="{0E28B62D-6DB7-4465-B5CA-6399F3875418}"/>
                </a:ext>
              </a:extLst>
            </p:cNvPr>
            <p:cNvSpPr/>
            <p:nvPr/>
          </p:nvSpPr>
          <p:spPr>
            <a:xfrm>
              <a:off x="5408673" y="1694115"/>
              <a:ext cx="190023" cy="173356"/>
            </a:xfrm>
            <a:custGeom>
              <a:avLst/>
              <a:gdLst>
                <a:gd name="connsiteX0" fmla="*/ 0 w 190023"/>
                <a:gd name="connsiteY0" fmla="*/ 173357 h 173356"/>
                <a:gd name="connsiteX1" fmla="*/ 0 w 190023"/>
                <a:gd name="connsiteY1" fmla="*/ 0 h 173356"/>
                <a:gd name="connsiteX2" fmla="*/ 190024 w 190023"/>
                <a:gd name="connsiteY2" fmla="*/ 0 h 173356"/>
                <a:gd name="connsiteX3" fmla="*/ 190024 w 190023"/>
                <a:gd name="connsiteY3" fmla="*/ 173357 h 173356"/>
                <a:gd name="connsiteX4" fmla="*/ 0 w 190023"/>
                <a:gd name="connsiteY4" fmla="*/ 173357 h 173356"/>
                <a:gd name="connsiteX5" fmla="*/ 93824 w 190023"/>
                <a:gd name="connsiteY5" fmla="*/ 166232 h 173356"/>
                <a:gd name="connsiteX6" fmla="*/ 159145 w 190023"/>
                <a:gd name="connsiteY6" fmla="*/ 166232 h 173356"/>
                <a:gd name="connsiteX7" fmla="*/ 181710 w 190023"/>
                <a:gd name="connsiteY7" fmla="*/ 143672 h 173356"/>
                <a:gd name="connsiteX8" fmla="*/ 181710 w 190023"/>
                <a:gd name="connsiteY8" fmla="*/ 30872 h 173356"/>
                <a:gd name="connsiteX9" fmla="*/ 159145 w 190023"/>
                <a:gd name="connsiteY9" fmla="*/ 8311 h 173356"/>
                <a:gd name="connsiteX10" fmla="*/ 28504 w 190023"/>
                <a:gd name="connsiteY10" fmla="*/ 9499 h 173356"/>
                <a:gd name="connsiteX11" fmla="*/ 8313 w 190023"/>
                <a:gd name="connsiteY11" fmla="*/ 29684 h 173356"/>
                <a:gd name="connsiteX12" fmla="*/ 8313 w 190023"/>
                <a:gd name="connsiteY12" fmla="*/ 144859 h 173356"/>
                <a:gd name="connsiteX13" fmla="*/ 28504 w 190023"/>
                <a:gd name="connsiteY13" fmla="*/ 165045 h 173356"/>
                <a:gd name="connsiteX14" fmla="*/ 93824 w 190023"/>
                <a:gd name="connsiteY14" fmla="*/ 166232 h 1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23" h="173356">
                  <a:moveTo>
                    <a:pt x="0" y="173357"/>
                  </a:moveTo>
                  <a:cubicBezTo>
                    <a:pt x="0" y="113988"/>
                    <a:pt x="0" y="58181"/>
                    <a:pt x="0" y="0"/>
                  </a:cubicBezTo>
                  <a:cubicBezTo>
                    <a:pt x="64133" y="0"/>
                    <a:pt x="125891" y="0"/>
                    <a:pt x="190024" y="0"/>
                  </a:cubicBezTo>
                  <a:cubicBezTo>
                    <a:pt x="190024" y="58181"/>
                    <a:pt x="190024" y="113988"/>
                    <a:pt x="190024" y="173357"/>
                  </a:cubicBezTo>
                  <a:cubicBezTo>
                    <a:pt x="127078" y="173357"/>
                    <a:pt x="65321" y="173357"/>
                    <a:pt x="0" y="173357"/>
                  </a:cubicBezTo>
                  <a:close/>
                  <a:moveTo>
                    <a:pt x="93824" y="166232"/>
                  </a:moveTo>
                  <a:cubicBezTo>
                    <a:pt x="115202" y="166232"/>
                    <a:pt x="137767" y="166232"/>
                    <a:pt x="159145" y="166232"/>
                  </a:cubicBezTo>
                  <a:cubicBezTo>
                    <a:pt x="175772" y="167420"/>
                    <a:pt x="181710" y="159108"/>
                    <a:pt x="181710" y="143672"/>
                  </a:cubicBezTo>
                  <a:cubicBezTo>
                    <a:pt x="180522" y="105676"/>
                    <a:pt x="180522" y="68867"/>
                    <a:pt x="181710" y="30872"/>
                  </a:cubicBezTo>
                  <a:cubicBezTo>
                    <a:pt x="181710" y="14248"/>
                    <a:pt x="175772" y="8311"/>
                    <a:pt x="159145" y="8311"/>
                  </a:cubicBezTo>
                  <a:cubicBezTo>
                    <a:pt x="115202" y="8311"/>
                    <a:pt x="72447" y="7124"/>
                    <a:pt x="28504" y="9499"/>
                  </a:cubicBezTo>
                  <a:cubicBezTo>
                    <a:pt x="21378" y="9499"/>
                    <a:pt x="8313" y="22560"/>
                    <a:pt x="8313" y="29684"/>
                  </a:cubicBezTo>
                  <a:cubicBezTo>
                    <a:pt x="5938" y="67680"/>
                    <a:pt x="5938" y="106864"/>
                    <a:pt x="8313" y="144859"/>
                  </a:cubicBezTo>
                  <a:cubicBezTo>
                    <a:pt x="8313" y="151984"/>
                    <a:pt x="21378" y="163857"/>
                    <a:pt x="28504" y="165045"/>
                  </a:cubicBezTo>
                  <a:cubicBezTo>
                    <a:pt x="51069" y="167420"/>
                    <a:pt x="72447" y="166232"/>
                    <a:pt x="93824" y="166232"/>
                  </a:cubicBezTo>
                  <a:close/>
                </a:path>
              </a:pathLst>
            </a:custGeom>
            <a:grpFill/>
            <a:ln w="11862" cap="flat">
              <a:noFill/>
              <a:prstDash val="solid"/>
              <a:miter/>
            </a:ln>
          </p:spPr>
          <p:txBody>
            <a:bodyPr rtlCol="0" anchor="ctr"/>
            <a:lstStyle/>
            <a:p>
              <a:pPr algn="l" rtl="0"/>
              <a:endParaRPr lang="en-US"/>
            </a:p>
          </p:txBody>
        </p:sp>
        <p:sp>
          <p:nvSpPr>
            <p:cNvPr id="73" name="Freeform 72">
              <a:extLst>
                <a:ext uri="{FF2B5EF4-FFF2-40B4-BE49-F238E27FC236}">
                  <a16:creationId xmlns:a16="http://schemas.microsoft.com/office/drawing/2014/main" id="{7C8B4197-F5C5-CDF0-C1B1-01E94BA97EF5}"/>
                </a:ext>
              </a:extLst>
            </p:cNvPr>
            <p:cNvSpPr/>
            <p:nvPr/>
          </p:nvSpPr>
          <p:spPr>
            <a:xfrm>
              <a:off x="5717164" y="1407958"/>
              <a:ext cx="193586" cy="178996"/>
            </a:xfrm>
            <a:custGeom>
              <a:avLst/>
              <a:gdLst>
                <a:gd name="connsiteX0" fmla="*/ 297 w 193586"/>
                <a:gd name="connsiteY0" fmla="*/ 0 h 178996"/>
                <a:gd name="connsiteX1" fmla="*/ 178444 w 193586"/>
                <a:gd name="connsiteY1" fmla="*/ 1187 h 178996"/>
                <a:gd name="connsiteX2" fmla="*/ 192696 w 193586"/>
                <a:gd name="connsiteY2" fmla="*/ 17811 h 178996"/>
                <a:gd name="connsiteX3" fmla="*/ 192696 w 193586"/>
                <a:gd name="connsiteY3" fmla="*/ 160295 h 178996"/>
                <a:gd name="connsiteX4" fmla="*/ 173694 w 193586"/>
                <a:gd name="connsiteY4" fmla="*/ 178106 h 178996"/>
                <a:gd name="connsiteX5" fmla="*/ 19299 w 193586"/>
                <a:gd name="connsiteY5" fmla="*/ 178106 h 178996"/>
                <a:gd name="connsiteX6" fmla="*/ 1485 w 193586"/>
                <a:gd name="connsiteY6" fmla="*/ 165045 h 178996"/>
                <a:gd name="connsiteX7" fmla="*/ 297 w 193586"/>
                <a:gd name="connsiteY7" fmla="*/ 0 h 178996"/>
                <a:gd name="connsiteX8" fmla="*/ 95309 w 193586"/>
                <a:gd name="connsiteY8" fmla="*/ 167420 h 178996"/>
                <a:gd name="connsiteX9" fmla="*/ 160629 w 193586"/>
                <a:gd name="connsiteY9" fmla="*/ 167420 h 178996"/>
                <a:gd name="connsiteX10" fmla="*/ 183195 w 193586"/>
                <a:gd name="connsiteY10" fmla="*/ 144860 h 178996"/>
                <a:gd name="connsiteX11" fmla="*/ 183195 w 193586"/>
                <a:gd name="connsiteY11" fmla="*/ 32059 h 178996"/>
                <a:gd name="connsiteX12" fmla="*/ 158254 w 193586"/>
                <a:gd name="connsiteY12" fmla="*/ 8312 h 178996"/>
                <a:gd name="connsiteX13" fmla="*/ 33551 w 193586"/>
                <a:gd name="connsiteY13" fmla="*/ 8312 h 178996"/>
                <a:gd name="connsiteX14" fmla="*/ 8610 w 193586"/>
                <a:gd name="connsiteY14" fmla="*/ 32059 h 178996"/>
                <a:gd name="connsiteX15" fmla="*/ 8610 w 193586"/>
                <a:gd name="connsiteY15" fmla="*/ 141297 h 178996"/>
                <a:gd name="connsiteX16" fmla="*/ 35926 w 193586"/>
                <a:gd name="connsiteY16" fmla="*/ 166232 h 178996"/>
                <a:gd name="connsiteX17" fmla="*/ 95309 w 193586"/>
                <a:gd name="connsiteY17" fmla="*/ 167420 h 17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586" h="178996">
                  <a:moveTo>
                    <a:pt x="297" y="0"/>
                  </a:moveTo>
                  <a:cubicBezTo>
                    <a:pt x="62055" y="0"/>
                    <a:pt x="120249" y="0"/>
                    <a:pt x="178444" y="1187"/>
                  </a:cubicBezTo>
                  <a:cubicBezTo>
                    <a:pt x="183195" y="1187"/>
                    <a:pt x="192696" y="11874"/>
                    <a:pt x="192696" y="17811"/>
                  </a:cubicBezTo>
                  <a:cubicBezTo>
                    <a:pt x="193884" y="65306"/>
                    <a:pt x="193884" y="112800"/>
                    <a:pt x="192696" y="160295"/>
                  </a:cubicBezTo>
                  <a:cubicBezTo>
                    <a:pt x="192696" y="166232"/>
                    <a:pt x="180819" y="178106"/>
                    <a:pt x="173694" y="178106"/>
                  </a:cubicBezTo>
                  <a:cubicBezTo>
                    <a:pt x="122625" y="179293"/>
                    <a:pt x="71556" y="179293"/>
                    <a:pt x="19299" y="178106"/>
                  </a:cubicBezTo>
                  <a:cubicBezTo>
                    <a:pt x="13361" y="178106"/>
                    <a:pt x="1485" y="169794"/>
                    <a:pt x="1485" y="165045"/>
                  </a:cubicBezTo>
                  <a:cubicBezTo>
                    <a:pt x="-891" y="110426"/>
                    <a:pt x="297" y="56994"/>
                    <a:pt x="297" y="0"/>
                  </a:cubicBezTo>
                  <a:close/>
                  <a:moveTo>
                    <a:pt x="95309" y="167420"/>
                  </a:moveTo>
                  <a:cubicBezTo>
                    <a:pt x="116686" y="167420"/>
                    <a:pt x="139252" y="167420"/>
                    <a:pt x="160629" y="167420"/>
                  </a:cubicBezTo>
                  <a:cubicBezTo>
                    <a:pt x="177257" y="167420"/>
                    <a:pt x="184382" y="161483"/>
                    <a:pt x="183195" y="144860"/>
                  </a:cubicBezTo>
                  <a:cubicBezTo>
                    <a:pt x="183195" y="106864"/>
                    <a:pt x="182007" y="70055"/>
                    <a:pt x="183195" y="32059"/>
                  </a:cubicBezTo>
                  <a:cubicBezTo>
                    <a:pt x="183195" y="13061"/>
                    <a:pt x="174881" y="8312"/>
                    <a:pt x="158254" y="8312"/>
                  </a:cubicBezTo>
                  <a:cubicBezTo>
                    <a:pt x="116686" y="9499"/>
                    <a:pt x="75119" y="9499"/>
                    <a:pt x="33551" y="8312"/>
                  </a:cubicBezTo>
                  <a:cubicBezTo>
                    <a:pt x="15736" y="8312"/>
                    <a:pt x="8610" y="14249"/>
                    <a:pt x="8610" y="32059"/>
                  </a:cubicBezTo>
                  <a:cubicBezTo>
                    <a:pt x="9798" y="68867"/>
                    <a:pt x="9798" y="105676"/>
                    <a:pt x="8610" y="141297"/>
                  </a:cubicBezTo>
                  <a:cubicBezTo>
                    <a:pt x="8610" y="161483"/>
                    <a:pt x="16924" y="167420"/>
                    <a:pt x="35926" y="166232"/>
                  </a:cubicBezTo>
                  <a:cubicBezTo>
                    <a:pt x="56116" y="167420"/>
                    <a:pt x="76306" y="167420"/>
                    <a:pt x="95309" y="167420"/>
                  </a:cubicBezTo>
                  <a:close/>
                </a:path>
              </a:pathLst>
            </a:custGeom>
            <a:grpFill/>
            <a:ln w="11862" cap="flat">
              <a:noFill/>
              <a:prstDash val="solid"/>
              <a:miter/>
            </a:ln>
          </p:spPr>
          <p:txBody>
            <a:bodyPr rtlCol="0" anchor="ctr"/>
            <a:lstStyle/>
            <a:p>
              <a:pPr algn="l" rtl="0"/>
              <a:endParaRPr lang="en-US"/>
            </a:p>
          </p:txBody>
        </p:sp>
        <p:sp>
          <p:nvSpPr>
            <p:cNvPr id="74" name="Freeform 73">
              <a:extLst>
                <a:ext uri="{FF2B5EF4-FFF2-40B4-BE49-F238E27FC236}">
                  <a16:creationId xmlns:a16="http://schemas.microsoft.com/office/drawing/2014/main" id="{C5E06571-9447-6A8E-4B16-EBABF07D4F62}"/>
                </a:ext>
              </a:extLst>
            </p:cNvPr>
            <p:cNvSpPr/>
            <p:nvPr/>
          </p:nvSpPr>
          <p:spPr>
            <a:xfrm>
              <a:off x="5716274" y="1971664"/>
              <a:ext cx="193289" cy="179773"/>
            </a:xfrm>
            <a:custGeom>
              <a:avLst/>
              <a:gdLst>
                <a:gd name="connsiteX0" fmla="*/ 0 w 193289"/>
                <a:gd name="connsiteY0" fmla="*/ 297 h 179773"/>
                <a:gd name="connsiteX1" fmla="*/ 175772 w 193289"/>
                <a:gd name="connsiteY1" fmla="*/ 1484 h 179773"/>
                <a:gd name="connsiteX2" fmla="*/ 192399 w 193289"/>
                <a:gd name="connsiteY2" fmla="*/ 21669 h 179773"/>
                <a:gd name="connsiteX3" fmla="*/ 192399 w 193289"/>
                <a:gd name="connsiteY3" fmla="*/ 158217 h 179773"/>
                <a:gd name="connsiteX4" fmla="*/ 172209 w 193289"/>
                <a:gd name="connsiteY4" fmla="*/ 178403 h 179773"/>
                <a:gd name="connsiteX5" fmla="*/ 17815 w 193289"/>
                <a:gd name="connsiteY5" fmla="*/ 178403 h 179773"/>
                <a:gd name="connsiteX6" fmla="*/ 0 w 193289"/>
                <a:gd name="connsiteY6" fmla="*/ 161780 h 179773"/>
                <a:gd name="connsiteX7" fmla="*/ 0 w 193289"/>
                <a:gd name="connsiteY7" fmla="*/ 297 h 179773"/>
                <a:gd name="connsiteX8" fmla="*/ 98575 w 193289"/>
                <a:gd name="connsiteY8" fmla="*/ 172466 h 179773"/>
                <a:gd name="connsiteX9" fmla="*/ 98575 w 193289"/>
                <a:gd name="connsiteY9" fmla="*/ 170091 h 179773"/>
                <a:gd name="connsiteX10" fmla="*/ 163895 w 193289"/>
                <a:gd name="connsiteY10" fmla="*/ 168904 h 179773"/>
                <a:gd name="connsiteX11" fmla="*/ 184085 w 193289"/>
                <a:gd name="connsiteY11" fmla="*/ 148718 h 179773"/>
                <a:gd name="connsiteX12" fmla="*/ 185273 w 193289"/>
                <a:gd name="connsiteY12" fmla="*/ 33543 h 179773"/>
                <a:gd name="connsiteX13" fmla="*/ 161520 w 193289"/>
                <a:gd name="connsiteY13" fmla="*/ 10983 h 179773"/>
                <a:gd name="connsiteX14" fmla="*/ 81948 w 193289"/>
                <a:gd name="connsiteY14" fmla="*/ 10983 h 179773"/>
                <a:gd name="connsiteX15" fmla="*/ 10689 w 193289"/>
                <a:gd name="connsiteY15" fmla="*/ 83413 h 179773"/>
                <a:gd name="connsiteX16" fmla="*/ 16627 w 193289"/>
                <a:gd name="connsiteY16" fmla="*/ 162967 h 179773"/>
                <a:gd name="connsiteX17" fmla="*/ 98575 w 193289"/>
                <a:gd name="connsiteY17" fmla="*/ 172466 h 17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289" h="179773">
                  <a:moveTo>
                    <a:pt x="0" y="297"/>
                  </a:moveTo>
                  <a:cubicBezTo>
                    <a:pt x="61758" y="297"/>
                    <a:pt x="118765" y="-891"/>
                    <a:pt x="175772" y="1484"/>
                  </a:cubicBezTo>
                  <a:cubicBezTo>
                    <a:pt x="181710" y="1484"/>
                    <a:pt x="192399" y="14545"/>
                    <a:pt x="192399" y="21669"/>
                  </a:cubicBezTo>
                  <a:cubicBezTo>
                    <a:pt x="193586" y="66790"/>
                    <a:pt x="193586" y="113097"/>
                    <a:pt x="192399" y="158217"/>
                  </a:cubicBezTo>
                  <a:cubicBezTo>
                    <a:pt x="192399" y="165342"/>
                    <a:pt x="179335" y="178403"/>
                    <a:pt x="172209" y="178403"/>
                  </a:cubicBezTo>
                  <a:cubicBezTo>
                    <a:pt x="121140" y="180778"/>
                    <a:pt x="70071" y="179590"/>
                    <a:pt x="17815" y="178403"/>
                  </a:cubicBezTo>
                  <a:cubicBezTo>
                    <a:pt x="11876" y="178403"/>
                    <a:pt x="0" y="167717"/>
                    <a:pt x="0" y="161780"/>
                  </a:cubicBezTo>
                  <a:cubicBezTo>
                    <a:pt x="0" y="109535"/>
                    <a:pt x="0" y="57291"/>
                    <a:pt x="0" y="297"/>
                  </a:cubicBezTo>
                  <a:close/>
                  <a:moveTo>
                    <a:pt x="98575" y="172466"/>
                  </a:moveTo>
                  <a:cubicBezTo>
                    <a:pt x="98575" y="171278"/>
                    <a:pt x="98575" y="170091"/>
                    <a:pt x="98575" y="170091"/>
                  </a:cubicBezTo>
                  <a:cubicBezTo>
                    <a:pt x="119952" y="170091"/>
                    <a:pt x="142518" y="172466"/>
                    <a:pt x="163895" y="168904"/>
                  </a:cubicBezTo>
                  <a:cubicBezTo>
                    <a:pt x="172209" y="167717"/>
                    <a:pt x="184085" y="155843"/>
                    <a:pt x="184085" y="148718"/>
                  </a:cubicBezTo>
                  <a:cubicBezTo>
                    <a:pt x="186461" y="110722"/>
                    <a:pt x="184085" y="71539"/>
                    <a:pt x="185273" y="33543"/>
                  </a:cubicBezTo>
                  <a:cubicBezTo>
                    <a:pt x="185273" y="16920"/>
                    <a:pt x="178147" y="10983"/>
                    <a:pt x="161520" y="10983"/>
                  </a:cubicBezTo>
                  <a:cubicBezTo>
                    <a:pt x="135392" y="12171"/>
                    <a:pt x="108076" y="10983"/>
                    <a:pt x="81948" y="10983"/>
                  </a:cubicBezTo>
                  <a:cubicBezTo>
                    <a:pt x="10689" y="10983"/>
                    <a:pt x="10689" y="10983"/>
                    <a:pt x="10689" y="83413"/>
                  </a:cubicBezTo>
                  <a:cubicBezTo>
                    <a:pt x="10689" y="110722"/>
                    <a:pt x="2375" y="148718"/>
                    <a:pt x="16627" y="162967"/>
                  </a:cubicBezTo>
                  <a:cubicBezTo>
                    <a:pt x="33254" y="177215"/>
                    <a:pt x="70071" y="170091"/>
                    <a:pt x="98575" y="172466"/>
                  </a:cubicBezTo>
                  <a:close/>
                </a:path>
              </a:pathLst>
            </a:custGeom>
            <a:grpFill/>
            <a:ln w="11862" cap="flat">
              <a:noFill/>
              <a:prstDash val="solid"/>
              <a:miter/>
            </a:ln>
          </p:spPr>
          <p:txBody>
            <a:bodyPr rtlCol="0" anchor="ctr"/>
            <a:lstStyle/>
            <a:p>
              <a:pPr algn="l" rtl="0"/>
              <a:endParaRPr lang="en-US"/>
            </a:p>
          </p:txBody>
        </p:sp>
        <p:sp>
          <p:nvSpPr>
            <p:cNvPr id="75" name="Freeform 74">
              <a:extLst>
                <a:ext uri="{FF2B5EF4-FFF2-40B4-BE49-F238E27FC236}">
                  <a16:creationId xmlns:a16="http://schemas.microsoft.com/office/drawing/2014/main" id="{E274C268-1835-F312-D75C-676B5CB99BAB}"/>
                </a:ext>
              </a:extLst>
            </p:cNvPr>
            <p:cNvSpPr/>
            <p:nvPr/>
          </p:nvSpPr>
          <p:spPr>
            <a:xfrm>
              <a:off x="5716274" y="1690426"/>
              <a:ext cx="195368" cy="178760"/>
            </a:xfrm>
            <a:custGeom>
              <a:avLst/>
              <a:gdLst>
                <a:gd name="connsiteX0" fmla="*/ 96199 w 195368"/>
                <a:gd name="connsiteY0" fmla="*/ 178233 h 178760"/>
                <a:gd name="connsiteX1" fmla="*/ 22565 w 195368"/>
                <a:gd name="connsiteY1" fmla="*/ 178233 h 178760"/>
                <a:gd name="connsiteX2" fmla="*/ 0 w 195368"/>
                <a:gd name="connsiteY2" fmla="*/ 155673 h 178760"/>
                <a:gd name="connsiteX3" fmla="*/ 0 w 195368"/>
                <a:gd name="connsiteY3" fmla="*/ 22687 h 178760"/>
                <a:gd name="connsiteX4" fmla="*/ 22565 w 195368"/>
                <a:gd name="connsiteY4" fmla="*/ 127 h 178760"/>
                <a:gd name="connsiteX5" fmla="*/ 173396 w 195368"/>
                <a:gd name="connsiteY5" fmla="*/ 1314 h 178760"/>
                <a:gd name="connsiteX6" fmla="*/ 193586 w 195368"/>
                <a:gd name="connsiteY6" fmla="*/ 21500 h 178760"/>
                <a:gd name="connsiteX7" fmla="*/ 193586 w 195368"/>
                <a:gd name="connsiteY7" fmla="*/ 158048 h 178760"/>
                <a:gd name="connsiteX8" fmla="*/ 173396 w 195368"/>
                <a:gd name="connsiteY8" fmla="*/ 178233 h 178760"/>
                <a:gd name="connsiteX9" fmla="*/ 96199 w 195368"/>
                <a:gd name="connsiteY9" fmla="*/ 178233 h 178760"/>
                <a:gd name="connsiteX10" fmla="*/ 96199 w 195368"/>
                <a:gd name="connsiteY10" fmla="*/ 168734 h 178760"/>
                <a:gd name="connsiteX11" fmla="*/ 161520 w 195368"/>
                <a:gd name="connsiteY11" fmla="*/ 168734 h 178760"/>
                <a:gd name="connsiteX12" fmla="*/ 184085 w 195368"/>
                <a:gd name="connsiteY12" fmla="*/ 146174 h 178760"/>
                <a:gd name="connsiteX13" fmla="*/ 182898 w 195368"/>
                <a:gd name="connsiteY13" fmla="*/ 30999 h 178760"/>
                <a:gd name="connsiteX14" fmla="*/ 162708 w 195368"/>
                <a:gd name="connsiteY14" fmla="*/ 10813 h 178760"/>
                <a:gd name="connsiteX15" fmla="*/ 29691 w 195368"/>
                <a:gd name="connsiteY15" fmla="*/ 10813 h 178760"/>
                <a:gd name="connsiteX16" fmla="*/ 10689 w 195368"/>
                <a:gd name="connsiteY16" fmla="*/ 32186 h 178760"/>
                <a:gd name="connsiteX17" fmla="*/ 9501 w 195368"/>
                <a:gd name="connsiteY17" fmla="*/ 144986 h 178760"/>
                <a:gd name="connsiteX18" fmla="*/ 33254 w 195368"/>
                <a:gd name="connsiteY18" fmla="*/ 169921 h 178760"/>
                <a:gd name="connsiteX19" fmla="*/ 96199 w 195368"/>
                <a:gd name="connsiteY19" fmla="*/ 168734 h 17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5368" h="178760">
                  <a:moveTo>
                    <a:pt x="96199" y="178233"/>
                  </a:moveTo>
                  <a:cubicBezTo>
                    <a:pt x="71259" y="178233"/>
                    <a:pt x="46318" y="177046"/>
                    <a:pt x="22565" y="178233"/>
                  </a:cubicBezTo>
                  <a:cubicBezTo>
                    <a:pt x="5938" y="179420"/>
                    <a:pt x="0" y="171109"/>
                    <a:pt x="0" y="155673"/>
                  </a:cubicBezTo>
                  <a:cubicBezTo>
                    <a:pt x="0" y="111740"/>
                    <a:pt x="1188" y="66620"/>
                    <a:pt x="0" y="22687"/>
                  </a:cubicBezTo>
                  <a:cubicBezTo>
                    <a:pt x="0" y="6064"/>
                    <a:pt x="5938" y="-1060"/>
                    <a:pt x="22565" y="127"/>
                  </a:cubicBezTo>
                  <a:cubicBezTo>
                    <a:pt x="72446" y="127"/>
                    <a:pt x="123515" y="127"/>
                    <a:pt x="173396" y="1314"/>
                  </a:cubicBezTo>
                  <a:cubicBezTo>
                    <a:pt x="180522" y="1314"/>
                    <a:pt x="193586" y="14375"/>
                    <a:pt x="193586" y="21500"/>
                  </a:cubicBezTo>
                  <a:cubicBezTo>
                    <a:pt x="195962" y="66620"/>
                    <a:pt x="195962" y="111740"/>
                    <a:pt x="193586" y="158048"/>
                  </a:cubicBezTo>
                  <a:cubicBezTo>
                    <a:pt x="193586" y="165172"/>
                    <a:pt x="180522" y="177046"/>
                    <a:pt x="173396" y="178233"/>
                  </a:cubicBezTo>
                  <a:cubicBezTo>
                    <a:pt x="148456" y="179420"/>
                    <a:pt x="122328" y="178233"/>
                    <a:pt x="96199" y="178233"/>
                  </a:cubicBezTo>
                  <a:close/>
                  <a:moveTo>
                    <a:pt x="96199" y="168734"/>
                  </a:moveTo>
                  <a:cubicBezTo>
                    <a:pt x="117577" y="168734"/>
                    <a:pt x="140142" y="168734"/>
                    <a:pt x="161520" y="168734"/>
                  </a:cubicBezTo>
                  <a:cubicBezTo>
                    <a:pt x="178147" y="168734"/>
                    <a:pt x="185273" y="162797"/>
                    <a:pt x="184085" y="146174"/>
                  </a:cubicBezTo>
                  <a:cubicBezTo>
                    <a:pt x="184085" y="108178"/>
                    <a:pt x="185273" y="68995"/>
                    <a:pt x="182898" y="30999"/>
                  </a:cubicBezTo>
                  <a:cubicBezTo>
                    <a:pt x="182898" y="23874"/>
                    <a:pt x="169834" y="10813"/>
                    <a:pt x="162708" y="10813"/>
                  </a:cubicBezTo>
                  <a:cubicBezTo>
                    <a:pt x="118765" y="8438"/>
                    <a:pt x="73634" y="8438"/>
                    <a:pt x="29691" y="10813"/>
                  </a:cubicBezTo>
                  <a:cubicBezTo>
                    <a:pt x="22565" y="10813"/>
                    <a:pt x="10689" y="25062"/>
                    <a:pt x="10689" y="32186"/>
                  </a:cubicBezTo>
                  <a:cubicBezTo>
                    <a:pt x="8313" y="68995"/>
                    <a:pt x="10689" y="106990"/>
                    <a:pt x="9501" y="144986"/>
                  </a:cubicBezTo>
                  <a:cubicBezTo>
                    <a:pt x="9501" y="162797"/>
                    <a:pt x="15439" y="169921"/>
                    <a:pt x="33254" y="169921"/>
                  </a:cubicBezTo>
                  <a:cubicBezTo>
                    <a:pt x="54632" y="167546"/>
                    <a:pt x="76009" y="168734"/>
                    <a:pt x="96199" y="168734"/>
                  </a:cubicBezTo>
                  <a:close/>
                </a:path>
              </a:pathLst>
            </a:custGeom>
            <a:grpFill/>
            <a:ln w="11862" cap="flat">
              <a:noFill/>
              <a:prstDash val="solid"/>
              <a:miter/>
            </a:ln>
          </p:spPr>
          <p:txBody>
            <a:bodyPr rtlCol="0" anchor="ctr"/>
            <a:lstStyle/>
            <a:p>
              <a:pPr algn="l" rtl="0"/>
              <a:endParaRPr lang="en-US"/>
            </a:p>
          </p:txBody>
        </p:sp>
        <p:sp>
          <p:nvSpPr>
            <p:cNvPr id="76" name="Freeform 75">
              <a:extLst>
                <a:ext uri="{FF2B5EF4-FFF2-40B4-BE49-F238E27FC236}">
                  <a16:creationId xmlns:a16="http://schemas.microsoft.com/office/drawing/2014/main" id="{1084EFFE-3731-3D03-0B44-409D02E09C86}"/>
                </a:ext>
              </a:extLst>
            </p:cNvPr>
            <p:cNvSpPr/>
            <p:nvPr/>
          </p:nvSpPr>
          <p:spPr>
            <a:xfrm>
              <a:off x="5406297" y="1125364"/>
              <a:ext cx="194114" cy="178105"/>
            </a:xfrm>
            <a:custGeom>
              <a:avLst/>
              <a:gdLst>
                <a:gd name="connsiteX0" fmla="*/ 193587 w 194114"/>
                <a:gd name="connsiteY0" fmla="*/ 178106 h 178105"/>
                <a:gd name="connsiteX1" fmla="*/ 14252 w 194114"/>
                <a:gd name="connsiteY1" fmla="*/ 176918 h 178105"/>
                <a:gd name="connsiteX2" fmla="*/ 1188 w 194114"/>
                <a:gd name="connsiteY2" fmla="*/ 159108 h 178105"/>
                <a:gd name="connsiteX3" fmla="*/ 0 w 194114"/>
                <a:gd name="connsiteY3" fmla="*/ 20185 h 178105"/>
                <a:gd name="connsiteX4" fmla="*/ 22565 w 194114"/>
                <a:gd name="connsiteY4" fmla="*/ 0 h 178105"/>
                <a:gd name="connsiteX5" fmla="*/ 173397 w 194114"/>
                <a:gd name="connsiteY5" fmla="*/ 1187 h 178105"/>
                <a:gd name="connsiteX6" fmla="*/ 193587 w 194114"/>
                <a:gd name="connsiteY6" fmla="*/ 18998 h 178105"/>
                <a:gd name="connsiteX7" fmla="*/ 193587 w 194114"/>
                <a:gd name="connsiteY7" fmla="*/ 178106 h 178105"/>
                <a:gd name="connsiteX8" fmla="*/ 97387 w 194114"/>
                <a:gd name="connsiteY8" fmla="*/ 9499 h 178105"/>
                <a:gd name="connsiteX9" fmla="*/ 35629 w 194114"/>
                <a:gd name="connsiteY9" fmla="*/ 9499 h 178105"/>
                <a:gd name="connsiteX10" fmla="*/ 10689 w 194114"/>
                <a:gd name="connsiteY10" fmla="*/ 33246 h 178105"/>
                <a:gd name="connsiteX11" fmla="*/ 10689 w 194114"/>
                <a:gd name="connsiteY11" fmla="*/ 146047 h 178105"/>
                <a:gd name="connsiteX12" fmla="*/ 35629 w 194114"/>
                <a:gd name="connsiteY12" fmla="*/ 169794 h 178105"/>
                <a:gd name="connsiteX13" fmla="*/ 160332 w 194114"/>
                <a:gd name="connsiteY13" fmla="*/ 169794 h 178105"/>
                <a:gd name="connsiteX14" fmla="*/ 185273 w 194114"/>
                <a:gd name="connsiteY14" fmla="*/ 146047 h 178105"/>
                <a:gd name="connsiteX15" fmla="*/ 185273 w 194114"/>
                <a:gd name="connsiteY15" fmla="*/ 33246 h 178105"/>
                <a:gd name="connsiteX16" fmla="*/ 160332 w 194114"/>
                <a:gd name="connsiteY16" fmla="*/ 9499 h 178105"/>
                <a:gd name="connsiteX17" fmla="*/ 97387 w 194114"/>
                <a:gd name="connsiteY17" fmla="*/ 9499 h 17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4114" h="178105">
                  <a:moveTo>
                    <a:pt x="193587" y="178106"/>
                  </a:moveTo>
                  <a:cubicBezTo>
                    <a:pt x="131829" y="178106"/>
                    <a:pt x="72447" y="178106"/>
                    <a:pt x="14252" y="176918"/>
                  </a:cubicBezTo>
                  <a:cubicBezTo>
                    <a:pt x="9501" y="176918"/>
                    <a:pt x="1188" y="165045"/>
                    <a:pt x="1188" y="159108"/>
                  </a:cubicBezTo>
                  <a:cubicBezTo>
                    <a:pt x="0" y="112800"/>
                    <a:pt x="1188" y="66493"/>
                    <a:pt x="0" y="20185"/>
                  </a:cubicBezTo>
                  <a:cubicBezTo>
                    <a:pt x="0" y="4749"/>
                    <a:pt x="8313" y="0"/>
                    <a:pt x="22565" y="0"/>
                  </a:cubicBezTo>
                  <a:cubicBezTo>
                    <a:pt x="72447" y="0"/>
                    <a:pt x="123515" y="0"/>
                    <a:pt x="173397" y="1187"/>
                  </a:cubicBezTo>
                  <a:cubicBezTo>
                    <a:pt x="180522" y="1187"/>
                    <a:pt x="192399" y="11874"/>
                    <a:pt x="193587" y="18998"/>
                  </a:cubicBezTo>
                  <a:cubicBezTo>
                    <a:pt x="194774" y="70055"/>
                    <a:pt x="193587" y="122299"/>
                    <a:pt x="193587" y="178106"/>
                  </a:cubicBezTo>
                  <a:close/>
                  <a:moveTo>
                    <a:pt x="97387" y="9499"/>
                  </a:moveTo>
                  <a:cubicBezTo>
                    <a:pt x="77197" y="9499"/>
                    <a:pt x="55819" y="9499"/>
                    <a:pt x="35629" y="9499"/>
                  </a:cubicBezTo>
                  <a:cubicBezTo>
                    <a:pt x="19002" y="9499"/>
                    <a:pt x="9501" y="14248"/>
                    <a:pt x="10689" y="33246"/>
                  </a:cubicBezTo>
                  <a:cubicBezTo>
                    <a:pt x="11876" y="71242"/>
                    <a:pt x="11876" y="108051"/>
                    <a:pt x="10689" y="146047"/>
                  </a:cubicBezTo>
                  <a:cubicBezTo>
                    <a:pt x="10689" y="163857"/>
                    <a:pt x="19002" y="169794"/>
                    <a:pt x="35629" y="169794"/>
                  </a:cubicBezTo>
                  <a:cubicBezTo>
                    <a:pt x="77197" y="168607"/>
                    <a:pt x="118765" y="168607"/>
                    <a:pt x="160332" y="169794"/>
                  </a:cubicBezTo>
                  <a:cubicBezTo>
                    <a:pt x="176959" y="169794"/>
                    <a:pt x="185273" y="165045"/>
                    <a:pt x="185273" y="146047"/>
                  </a:cubicBezTo>
                  <a:cubicBezTo>
                    <a:pt x="184085" y="108051"/>
                    <a:pt x="184085" y="71242"/>
                    <a:pt x="185273" y="33246"/>
                  </a:cubicBezTo>
                  <a:cubicBezTo>
                    <a:pt x="185273" y="15436"/>
                    <a:pt x="178147" y="8311"/>
                    <a:pt x="160332" y="9499"/>
                  </a:cubicBezTo>
                  <a:cubicBezTo>
                    <a:pt x="138955" y="10686"/>
                    <a:pt x="117577" y="9499"/>
                    <a:pt x="97387" y="9499"/>
                  </a:cubicBezTo>
                  <a:close/>
                </a:path>
              </a:pathLst>
            </a:custGeom>
            <a:grpFill/>
            <a:ln w="11862" cap="flat">
              <a:noFill/>
              <a:prstDash val="solid"/>
              <a:miter/>
            </a:ln>
          </p:spPr>
          <p:txBody>
            <a:bodyPr rtlCol="0" anchor="ctr"/>
            <a:lstStyle/>
            <a:p>
              <a:pPr algn="l" rtl="0"/>
              <a:endParaRPr lang="en-US"/>
            </a:p>
          </p:txBody>
        </p:sp>
        <p:sp>
          <p:nvSpPr>
            <p:cNvPr id="77" name="Freeform 76">
              <a:extLst>
                <a:ext uri="{FF2B5EF4-FFF2-40B4-BE49-F238E27FC236}">
                  <a16:creationId xmlns:a16="http://schemas.microsoft.com/office/drawing/2014/main" id="{7A090503-7CE4-DD95-F1BF-638F871624DC}"/>
                </a:ext>
              </a:extLst>
            </p:cNvPr>
            <p:cNvSpPr/>
            <p:nvPr/>
          </p:nvSpPr>
          <p:spPr>
            <a:xfrm>
              <a:off x="5716274" y="1125364"/>
              <a:ext cx="196258" cy="179589"/>
            </a:xfrm>
            <a:custGeom>
              <a:avLst/>
              <a:gdLst>
                <a:gd name="connsiteX0" fmla="*/ 95012 w 196258"/>
                <a:gd name="connsiteY0" fmla="*/ 179293 h 179589"/>
                <a:gd name="connsiteX1" fmla="*/ 21378 w 196258"/>
                <a:gd name="connsiteY1" fmla="*/ 179293 h 179589"/>
                <a:gd name="connsiteX2" fmla="*/ 0 w 196258"/>
                <a:gd name="connsiteY2" fmla="*/ 159108 h 179589"/>
                <a:gd name="connsiteX3" fmla="*/ 0 w 196258"/>
                <a:gd name="connsiteY3" fmla="*/ 22560 h 179589"/>
                <a:gd name="connsiteX4" fmla="*/ 23753 w 196258"/>
                <a:gd name="connsiteY4" fmla="*/ 0 h 179589"/>
                <a:gd name="connsiteX5" fmla="*/ 172209 w 196258"/>
                <a:gd name="connsiteY5" fmla="*/ 0 h 179589"/>
                <a:gd name="connsiteX6" fmla="*/ 195962 w 196258"/>
                <a:gd name="connsiteY6" fmla="*/ 22560 h 179589"/>
                <a:gd name="connsiteX7" fmla="*/ 194774 w 196258"/>
                <a:gd name="connsiteY7" fmla="*/ 159108 h 179589"/>
                <a:gd name="connsiteX8" fmla="*/ 173396 w 196258"/>
                <a:gd name="connsiteY8" fmla="*/ 178106 h 179589"/>
                <a:gd name="connsiteX9" fmla="*/ 95012 w 196258"/>
                <a:gd name="connsiteY9" fmla="*/ 179293 h 179589"/>
                <a:gd name="connsiteX10" fmla="*/ 98575 w 196258"/>
                <a:gd name="connsiteY10" fmla="*/ 172169 h 179589"/>
                <a:gd name="connsiteX11" fmla="*/ 98575 w 196258"/>
                <a:gd name="connsiteY11" fmla="*/ 169794 h 179589"/>
                <a:gd name="connsiteX12" fmla="*/ 160332 w 196258"/>
                <a:gd name="connsiteY12" fmla="*/ 169794 h 179589"/>
                <a:gd name="connsiteX13" fmla="*/ 184085 w 196258"/>
                <a:gd name="connsiteY13" fmla="*/ 148422 h 179589"/>
                <a:gd name="connsiteX14" fmla="*/ 184085 w 196258"/>
                <a:gd name="connsiteY14" fmla="*/ 33246 h 179589"/>
                <a:gd name="connsiteX15" fmla="*/ 160332 w 196258"/>
                <a:gd name="connsiteY15" fmla="*/ 10686 h 179589"/>
                <a:gd name="connsiteX16" fmla="*/ 80760 w 196258"/>
                <a:gd name="connsiteY16" fmla="*/ 10686 h 179589"/>
                <a:gd name="connsiteX17" fmla="*/ 9501 w 196258"/>
                <a:gd name="connsiteY17" fmla="*/ 83116 h 179589"/>
                <a:gd name="connsiteX18" fmla="*/ 15439 w 196258"/>
                <a:gd name="connsiteY18" fmla="*/ 162670 h 179589"/>
                <a:gd name="connsiteX19" fmla="*/ 98575 w 196258"/>
                <a:gd name="connsiteY19" fmla="*/ 172169 h 17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258" h="179589">
                  <a:moveTo>
                    <a:pt x="95012" y="179293"/>
                  </a:moveTo>
                  <a:cubicBezTo>
                    <a:pt x="70071" y="179293"/>
                    <a:pt x="45130" y="179293"/>
                    <a:pt x="21378" y="179293"/>
                  </a:cubicBezTo>
                  <a:cubicBezTo>
                    <a:pt x="5938" y="179293"/>
                    <a:pt x="0" y="173356"/>
                    <a:pt x="0" y="159108"/>
                  </a:cubicBezTo>
                  <a:cubicBezTo>
                    <a:pt x="0" y="113988"/>
                    <a:pt x="0" y="68867"/>
                    <a:pt x="0" y="22560"/>
                  </a:cubicBezTo>
                  <a:cubicBezTo>
                    <a:pt x="0" y="5937"/>
                    <a:pt x="7126" y="0"/>
                    <a:pt x="23753" y="0"/>
                  </a:cubicBezTo>
                  <a:cubicBezTo>
                    <a:pt x="73634" y="0"/>
                    <a:pt x="122328" y="0"/>
                    <a:pt x="172209" y="0"/>
                  </a:cubicBezTo>
                  <a:cubicBezTo>
                    <a:pt x="187648" y="0"/>
                    <a:pt x="195962" y="5937"/>
                    <a:pt x="195962" y="22560"/>
                  </a:cubicBezTo>
                  <a:cubicBezTo>
                    <a:pt x="195962" y="67680"/>
                    <a:pt x="197149" y="112800"/>
                    <a:pt x="194774" y="159108"/>
                  </a:cubicBezTo>
                  <a:cubicBezTo>
                    <a:pt x="194774" y="166232"/>
                    <a:pt x="181710" y="178106"/>
                    <a:pt x="173396" y="178106"/>
                  </a:cubicBezTo>
                  <a:cubicBezTo>
                    <a:pt x="147268" y="180480"/>
                    <a:pt x="121140" y="179293"/>
                    <a:pt x="95012" y="179293"/>
                  </a:cubicBezTo>
                  <a:close/>
                  <a:moveTo>
                    <a:pt x="98575" y="172169"/>
                  </a:moveTo>
                  <a:cubicBezTo>
                    <a:pt x="98575" y="170982"/>
                    <a:pt x="98575" y="170982"/>
                    <a:pt x="98575" y="169794"/>
                  </a:cubicBezTo>
                  <a:cubicBezTo>
                    <a:pt x="118765" y="169794"/>
                    <a:pt x="140142" y="169794"/>
                    <a:pt x="160332" y="169794"/>
                  </a:cubicBezTo>
                  <a:cubicBezTo>
                    <a:pt x="175772" y="169794"/>
                    <a:pt x="184085" y="165045"/>
                    <a:pt x="184085" y="148422"/>
                  </a:cubicBezTo>
                  <a:cubicBezTo>
                    <a:pt x="184085" y="110426"/>
                    <a:pt x="184085" y="71242"/>
                    <a:pt x="184085" y="33246"/>
                  </a:cubicBezTo>
                  <a:cubicBezTo>
                    <a:pt x="184085" y="16623"/>
                    <a:pt x="176959" y="10686"/>
                    <a:pt x="160332" y="10686"/>
                  </a:cubicBezTo>
                  <a:cubicBezTo>
                    <a:pt x="134204" y="10686"/>
                    <a:pt x="106888" y="10686"/>
                    <a:pt x="80760" y="10686"/>
                  </a:cubicBezTo>
                  <a:cubicBezTo>
                    <a:pt x="9501" y="10686"/>
                    <a:pt x="9501" y="10686"/>
                    <a:pt x="9501" y="83116"/>
                  </a:cubicBezTo>
                  <a:cubicBezTo>
                    <a:pt x="9501" y="110426"/>
                    <a:pt x="1188" y="148422"/>
                    <a:pt x="15439" y="162670"/>
                  </a:cubicBezTo>
                  <a:cubicBezTo>
                    <a:pt x="33254" y="175731"/>
                    <a:pt x="70071" y="168607"/>
                    <a:pt x="98575" y="172169"/>
                  </a:cubicBezTo>
                  <a:close/>
                </a:path>
              </a:pathLst>
            </a:custGeom>
            <a:grpFill/>
            <a:ln w="11862" cap="flat">
              <a:noFill/>
              <a:prstDash val="solid"/>
              <a:miter/>
            </a:ln>
          </p:spPr>
          <p:txBody>
            <a:bodyPr rtlCol="0" anchor="ctr"/>
            <a:lstStyle/>
            <a:p>
              <a:pPr algn="l" rtl="0"/>
              <a:endParaRPr lang="en-US"/>
            </a:p>
          </p:txBody>
        </p:sp>
        <p:sp>
          <p:nvSpPr>
            <p:cNvPr id="78" name="Freeform 77">
              <a:extLst>
                <a:ext uri="{FF2B5EF4-FFF2-40B4-BE49-F238E27FC236}">
                  <a16:creationId xmlns:a16="http://schemas.microsoft.com/office/drawing/2014/main" id="{B6C533CA-4171-ADD0-8BEE-03161042B131}"/>
                </a:ext>
              </a:extLst>
            </p:cNvPr>
            <p:cNvSpPr/>
            <p:nvPr/>
          </p:nvSpPr>
          <p:spPr>
            <a:xfrm>
              <a:off x="6407952" y="2892174"/>
              <a:ext cx="113547" cy="104640"/>
            </a:xfrm>
            <a:custGeom>
              <a:avLst/>
              <a:gdLst>
                <a:gd name="connsiteX0" fmla="*/ 113547 w 113547"/>
                <a:gd name="connsiteY0" fmla="*/ 11874 h 104640"/>
                <a:gd name="connsiteX1" fmla="*/ 66041 w 113547"/>
                <a:gd name="connsiteY1" fmla="*/ 89053 h 104640"/>
                <a:gd name="connsiteX2" fmla="*/ 10222 w 113547"/>
                <a:gd name="connsiteY2" fmla="*/ 89053 h 104640"/>
                <a:gd name="connsiteX3" fmla="*/ 19723 w 113547"/>
                <a:gd name="connsiteY3" fmla="*/ 36809 h 104640"/>
                <a:gd name="connsiteX4" fmla="*/ 104046 w 113547"/>
                <a:gd name="connsiteY4" fmla="*/ 0 h 104640"/>
                <a:gd name="connsiteX5" fmla="*/ 113547 w 113547"/>
                <a:gd name="connsiteY5" fmla="*/ 11874 h 10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47" h="104640">
                  <a:moveTo>
                    <a:pt x="113547" y="11874"/>
                  </a:moveTo>
                  <a:cubicBezTo>
                    <a:pt x="98108" y="37996"/>
                    <a:pt x="83856" y="65306"/>
                    <a:pt x="66041" y="89053"/>
                  </a:cubicBezTo>
                  <a:cubicBezTo>
                    <a:pt x="48226" y="110426"/>
                    <a:pt x="28036" y="109238"/>
                    <a:pt x="10222" y="89053"/>
                  </a:cubicBezTo>
                  <a:cubicBezTo>
                    <a:pt x="-5218" y="70055"/>
                    <a:pt x="-4030" y="49870"/>
                    <a:pt x="19723" y="36809"/>
                  </a:cubicBezTo>
                  <a:cubicBezTo>
                    <a:pt x="47039" y="22560"/>
                    <a:pt x="75542" y="11874"/>
                    <a:pt x="104046" y="0"/>
                  </a:cubicBezTo>
                  <a:cubicBezTo>
                    <a:pt x="107609" y="3562"/>
                    <a:pt x="111172" y="8312"/>
                    <a:pt x="113547" y="11874"/>
                  </a:cubicBezTo>
                  <a:close/>
                </a:path>
              </a:pathLst>
            </a:custGeom>
            <a:grpFill/>
            <a:ln w="11862" cap="flat">
              <a:noFill/>
              <a:prstDash val="solid"/>
              <a:miter/>
            </a:ln>
          </p:spPr>
          <p:txBody>
            <a:bodyPr rtlCol="0" anchor="ctr"/>
            <a:lstStyle/>
            <a:p>
              <a:pPr algn="l" rtl="0"/>
              <a:endParaRPr lang="en-US"/>
            </a:p>
          </p:txBody>
        </p:sp>
        <p:sp>
          <p:nvSpPr>
            <p:cNvPr id="79" name="Freeform 78">
              <a:extLst>
                <a:ext uri="{FF2B5EF4-FFF2-40B4-BE49-F238E27FC236}">
                  <a16:creationId xmlns:a16="http://schemas.microsoft.com/office/drawing/2014/main" id="{E4A6FDCA-E603-B2BA-44CB-21D37426BEEA}"/>
                </a:ext>
              </a:extLst>
            </p:cNvPr>
            <p:cNvSpPr/>
            <p:nvPr/>
          </p:nvSpPr>
          <p:spPr>
            <a:xfrm>
              <a:off x="6261404" y="2908797"/>
              <a:ext cx="117054" cy="99767"/>
            </a:xfrm>
            <a:custGeom>
              <a:avLst/>
              <a:gdLst>
                <a:gd name="connsiteX0" fmla="*/ 10689 w 117054"/>
                <a:gd name="connsiteY0" fmla="*/ 0 h 99767"/>
                <a:gd name="connsiteX1" fmla="*/ 95012 w 117054"/>
                <a:gd name="connsiteY1" fmla="*/ 29684 h 99767"/>
                <a:gd name="connsiteX2" fmla="*/ 110451 w 117054"/>
                <a:gd name="connsiteY2" fmla="*/ 80742 h 99767"/>
                <a:gd name="connsiteX3" fmla="*/ 55819 w 117054"/>
                <a:gd name="connsiteY3" fmla="*/ 87866 h 99767"/>
                <a:gd name="connsiteX4" fmla="*/ 0 w 117054"/>
                <a:gd name="connsiteY4" fmla="*/ 10686 h 99767"/>
                <a:gd name="connsiteX5" fmla="*/ 10689 w 117054"/>
                <a:gd name="connsiteY5" fmla="*/ 0 h 9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054" h="99767">
                  <a:moveTo>
                    <a:pt x="10689" y="0"/>
                  </a:moveTo>
                  <a:cubicBezTo>
                    <a:pt x="39192" y="9499"/>
                    <a:pt x="68884" y="17811"/>
                    <a:pt x="95012" y="29684"/>
                  </a:cubicBezTo>
                  <a:cubicBezTo>
                    <a:pt x="118765" y="40371"/>
                    <a:pt x="122328" y="60556"/>
                    <a:pt x="110451" y="80742"/>
                  </a:cubicBezTo>
                  <a:cubicBezTo>
                    <a:pt x="96200" y="102114"/>
                    <a:pt x="73634" y="106864"/>
                    <a:pt x="55819" y="87866"/>
                  </a:cubicBezTo>
                  <a:cubicBezTo>
                    <a:pt x="34442" y="64118"/>
                    <a:pt x="19002" y="36809"/>
                    <a:pt x="0" y="10686"/>
                  </a:cubicBezTo>
                  <a:cubicBezTo>
                    <a:pt x="4751" y="7124"/>
                    <a:pt x="7126" y="3562"/>
                    <a:pt x="10689" y="0"/>
                  </a:cubicBezTo>
                  <a:close/>
                </a:path>
              </a:pathLst>
            </a:custGeom>
            <a:grpFill/>
            <a:ln w="11862" cap="flat">
              <a:noFill/>
              <a:prstDash val="solid"/>
              <a:miter/>
            </a:ln>
          </p:spPr>
          <p:txBody>
            <a:bodyPr rtlCol="0" anchor="ctr"/>
            <a:lstStyle/>
            <a:p>
              <a:pPr algn="l" rtl="0"/>
              <a:endParaRPr lang="en-US"/>
            </a:p>
          </p:txBody>
        </p:sp>
        <p:sp>
          <p:nvSpPr>
            <p:cNvPr id="80" name="Freeform 79">
              <a:extLst>
                <a:ext uri="{FF2B5EF4-FFF2-40B4-BE49-F238E27FC236}">
                  <a16:creationId xmlns:a16="http://schemas.microsoft.com/office/drawing/2014/main" id="{F35FAB30-7883-BB0F-66D8-3176FE5804E0}"/>
                </a:ext>
              </a:extLst>
            </p:cNvPr>
            <p:cNvSpPr/>
            <p:nvPr/>
          </p:nvSpPr>
          <p:spPr>
            <a:xfrm>
              <a:off x="6134326" y="2361419"/>
              <a:ext cx="542755" cy="2374"/>
            </a:xfrm>
            <a:custGeom>
              <a:avLst/>
              <a:gdLst>
                <a:gd name="connsiteX0" fmla="*/ 542755 w 542755"/>
                <a:gd name="connsiteY0" fmla="*/ 2375 h 2374"/>
                <a:gd name="connsiteX1" fmla="*/ 0 w 542755"/>
                <a:gd name="connsiteY1" fmla="*/ 2375 h 2374"/>
                <a:gd name="connsiteX2" fmla="*/ 0 w 542755"/>
                <a:gd name="connsiteY2" fmla="*/ 0 h 2374"/>
                <a:gd name="connsiteX3" fmla="*/ 542755 w 542755"/>
                <a:gd name="connsiteY3" fmla="*/ 0 h 2374"/>
                <a:gd name="connsiteX4" fmla="*/ 542755 w 542755"/>
                <a:gd name="connsiteY4" fmla="*/ 2375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755" h="2374">
                  <a:moveTo>
                    <a:pt x="542755" y="2375"/>
                  </a:moveTo>
                  <a:cubicBezTo>
                    <a:pt x="362233" y="2375"/>
                    <a:pt x="180522" y="2375"/>
                    <a:pt x="0" y="2375"/>
                  </a:cubicBezTo>
                  <a:cubicBezTo>
                    <a:pt x="0" y="1187"/>
                    <a:pt x="0" y="1187"/>
                    <a:pt x="0" y="0"/>
                  </a:cubicBezTo>
                  <a:cubicBezTo>
                    <a:pt x="180522" y="0"/>
                    <a:pt x="362233" y="0"/>
                    <a:pt x="542755" y="0"/>
                  </a:cubicBezTo>
                  <a:cubicBezTo>
                    <a:pt x="542755" y="1187"/>
                    <a:pt x="542755" y="1187"/>
                    <a:pt x="542755" y="2375"/>
                  </a:cubicBezTo>
                  <a:close/>
                </a:path>
              </a:pathLst>
            </a:custGeom>
            <a:grpFill/>
            <a:ln w="11862" cap="flat">
              <a:noFill/>
              <a:prstDash val="solid"/>
              <a:miter/>
            </a:ln>
          </p:spPr>
          <p:txBody>
            <a:bodyPr rtlCol="0" anchor="ctr"/>
            <a:lstStyle/>
            <a:p>
              <a:pPr algn="l" rtl="0"/>
              <a:endParaRPr lang="en-US"/>
            </a:p>
          </p:txBody>
        </p:sp>
        <p:sp>
          <p:nvSpPr>
            <p:cNvPr id="81" name="Freeform 80">
              <a:extLst>
                <a:ext uri="{FF2B5EF4-FFF2-40B4-BE49-F238E27FC236}">
                  <a16:creationId xmlns:a16="http://schemas.microsoft.com/office/drawing/2014/main" id="{8CE673AC-8755-A032-212E-2DFCDA275D4D}"/>
                </a:ext>
              </a:extLst>
            </p:cNvPr>
            <p:cNvSpPr/>
            <p:nvPr/>
          </p:nvSpPr>
          <p:spPr>
            <a:xfrm>
              <a:off x="5818844" y="2980040"/>
              <a:ext cx="67262" cy="121437"/>
            </a:xfrm>
            <a:custGeom>
              <a:avLst/>
              <a:gdLst>
                <a:gd name="connsiteX0" fmla="*/ 58949 w 67262"/>
                <a:gd name="connsiteY0" fmla="*/ 2374 h 121437"/>
                <a:gd name="connsiteX1" fmla="*/ 67263 w 67262"/>
                <a:gd name="connsiteY1" fmla="*/ 91427 h 121437"/>
                <a:gd name="connsiteX2" fmla="*/ 31633 w 67262"/>
                <a:gd name="connsiteY2" fmla="*/ 121111 h 121437"/>
                <a:gd name="connsiteX3" fmla="*/ 1942 w 67262"/>
                <a:gd name="connsiteY3" fmla="*/ 79553 h 121437"/>
                <a:gd name="connsiteX4" fmla="*/ 42322 w 67262"/>
                <a:gd name="connsiteY4" fmla="*/ 0 h 121437"/>
                <a:gd name="connsiteX5" fmla="*/ 58949 w 67262"/>
                <a:gd name="connsiteY5" fmla="*/ 2374 h 12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2" h="121437">
                  <a:moveTo>
                    <a:pt x="58949" y="2374"/>
                  </a:moveTo>
                  <a:cubicBezTo>
                    <a:pt x="62512" y="32058"/>
                    <a:pt x="67263" y="61743"/>
                    <a:pt x="67263" y="91427"/>
                  </a:cubicBezTo>
                  <a:cubicBezTo>
                    <a:pt x="67263" y="112800"/>
                    <a:pt x="54199" y="123486"/>
                    <a:pt x="31633" y="121111"/>
                  </a:cubicBezTo>
                  <a:cubicBezTo>
                    <a:pt x="7880" y="118737"/>
                    <a:pt x="-5184" y="102114"/>
                    <a:pt x="1942" y="79553"/>
                  </a:cubicBezTo>
                  <a:cubicBezTo>
                    <a:pt x="12631" y="52244"/>
                    <a:pt x="28070" y="26122"/>
                    <a:pt x="42322" y="0"/>
                  </a:cubicBezTo>
                  <a:cubicBezTo>
                    <a:pt x="48260" y="1187"/>
                    <a:pt x="53011" y="1187"/>
                    <a:pt x="58949" y="2374"/>
                  </a:cubicBezTo>
                  <a:close/>
                </a:path>
              </a:pathLst>
            </a:custGeom>
            <a:grpFill/>
            <a:ln w="11862" cap="flat">
              <a:noFill/>
              <a:prstDash val="solid"/>
              <a:miter/>
            </a:ln>
          </p:spPr>
          <p:txBody>
            <a:bodyPr rtlCol="0" anchor="ctr"/>
            <a:lstStyle/>
            <a:p>
              <a:pPr algn="l" rtl="0"/>
              <a:endParaRPr lang="en-US"/>
            </a:p>
          </p:txBody>
        </p:sp>
        <p:sp>
          <p:nvSpPr>
            <p:cNvPr id="82" name="Freeform 81">
              <a:extLst>
                <a:ext uri="{FF2B5EF4-FFF2-40B4-BE49-F238E27FC236}">
                  <a16:creationId xmlns:a16="http://schemas.microsoft.com/office/drawing/2014/main" id="{BFF67EFD-63F4-321B-A45E-2B2B260B2FBF}"/>
                </a:ext>
              </a:extLst>
            </p:cNvPr>
            <p:cNvSpPr/>
            <p:nvPr/>
          </p:nvSpPr>
          <p:spPr>
            <a:xfrm>
              <a:off x="4770015" y="1842537"/>
              <a:ext cx="141033" cy="143672"/>
            </a:xfrm>
            <a:custGeom>
              <a:avLst/>
              <a:gdLst>
                <a:gd name="connsiteX0" fmla="*/ 141033 w 141033"/>
                <a:gd name="connsiteY0" fmla="*/ 0 h 143672"/>
                <a:gd name="connsiteX1" fmla="*/ 141033 w 141033"/>
                <a:gd name="connsiteY1" fmla="*/ 143672 h 143672"/>
                <a:gd name="connsiteX2" fmla="*/ 12767 w 141033"/>
                <a:gd name="connsiteY2" fmla="*/ 142485 h 143672"/>
                <a:gd name="connsiteX3" fmla="*/ 891 w 141033"/>
                <a:gd name="connsiteY3" fmla="*/ 123487 h 143672"/>
                <a:gd name="connsiteX4" fmla="*/ 891 w 141033"/>
                <a:gd name="connsiteY4" fmla="*/ 20185 h 143672"/>
                <a:gd name="connsiteX5" fmla="*/ 15142 w 141033"/>
                <a:gd name="connsiteY5" fmla="*/ 1187 h 143672"/>
                <a:gd name="connsiteX6" fmla="*/ 141033 w 141033"/>
                <a:gd name="connsiteY6" fmla="*/ 0 h 143672"/>
                <a:gd name="connsiteX7" fmla="*/ 136283 w 141033"/>
                <a:gd name="connsiteY7" fmla="*/ 73617 h 143672"/>
                <a:gd name="connsiteX8" fmla="*/ 68587 w 141033"/>
                <a:gd name="connsiteY8" fmla="*/ 7124 h 143672"/>
                <a:gd name="connsiteX9" fmla="*/ 62648 w 141033"/>
                <a:gd name="connsiteY9" fmla="*/ 7124 h 143672"/>
                <a:gd name="connsiteX10" fmla="*/ 3266 w 141033"/>
                <a:gd name="connsiteY10" fmla="*/ 67680 h 143672"/>
                <a:gd name="connsiteX11" fmla="*/ 73337 w 141033"/>
                <a:gd name="connsiteY11" fmla="*/ 137735 h 143672"/>
                <a:gd name="connsiteX12" fmla="*/ 136283 w 141033"/>
                <a:gd name="connsiteY12" fmla="*/ 73617 h 14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33" h="143672">
                  <a:moveTo>
                    <a:pt x="141033" y="0"/>
                  </a:moveTo>
                  <a:cubicBezTo>
                    <a:pt x="141033" y="48682"/>
                    <a:pt x="141033" y="93802"/>
                    <a:pt x="141033" y="143672"/>
                  </a:cubicBezTo>
                  <a:cubicBezTo>
                    <a:pt x="98278" y="143672"/>
                    <a:pt x="55523" y="143672"/>
                    <a:pt x="12767" y="142485"/>
                  </a:cubicBezTo>
                  <a:cubicBezTo>
                    <a:pt x="8017" y="142485"/>
                    <a:pt x="2078" y="130611"/>
                    <a:pt x="891" y="123487"/>
                  </a:cubicBezTo>
                  <a:cubicBezTo>
                    <a:pt x="-297" y="89053"/>
                    <a:pt x="-297" y="54619"/>
                    <a:pt x="891" y="20185"/>
                  </a:cubicBezTo>
                  <a:cubicBezTo>
                    <a:pt x="891" y="13061"/>
                    <a:pt x="10392" y="1187"/>
                    <a:pt x="15142" y="1187"/>
                  </a:cubicBezTo>
                  <a:cubicBezTo>
                    <a:pt x="56710" y="0"/>
                    <a:pt x="97090" y="0"/>
                    <a:pt x="141033" y="0"/>
                  </a:cubicBezTo>
                  <a:close/>
                  <a:moveTo>
                    <a:pt x="136283" y="73617"/>
                  </a:moveTo>
                  <a:cubicBezTo>
                    <a:pt x="136283" y="7124"/>
                    <a:pt x="136283" y="7124"/>
                    <a:pt x="68587" y="7124"/>
                  </a:cubicBezTo>
                  <a:cubicBezTo>
                    <a:pt x="66211" y="7124"/>
                    <a:pt x="65024" y="7124"/>
                    <a:pt x="62648" y="7124"/>
                  </a:cubicBezTo>
                  <a:cubicBezTo>
                    <a:pt x="-3860" y="8311"/>
                    <a:pt x="3266" y="-3562"/>
                    <a:pt x="3266" y="67680"/>
                  </a:cubicBezTo>
                  <a:cubicBezTo>
                    <a:pt x="3266" y="137735"/>
                    <a:pt x="3266" y="137735"/>
                    <a:pt x="73337" y="137735"/>
                  </a:cubicBezTo>
                  <a:cubicBezTo>
                    <a:pt x="136283" y="136548"/>
                    <a:pt x="136283" y="136548"/>
                    <a:pt x="136283" y="73617"/>
                  </a:cubicBezTo>
                  <a:close/>
                </a:path>
              </a:pathLst>
            </a:custGeom>
            <a:grpFill/>
            <a:ln w="11862" cap="flat">
              <a:noFill/>
              <a:prstDash val="solid"/>
              <a:miter/>
            </a:ln>
          </p:spPr>
          <p:txBody>
            <a:bodyPr rtlCol="0" anchor="ctr"/>
            <a:lstStyle/>
            <a:p>
              <a:pPr algn="l" rtl="0"/>
              <a:endParaRPr lang="en-US"/>
            </a:p>
          </p:txBody>
        </p:sp>
        <p:sp>
          <p:nvSpPr>
            <p:cNvPr id="83" name="Freeform 82">
              <a:extLst>
                <a:ext uri="{FF2B5EF4-FFF2-40B4-BE49-F238E27FC236}">
                  <a16:creationId xmlns:a16="http://schemas.microsoft.com/office/drawing/2014/main" id="{1AD8276A-20D7-ED0C-E860-A0640794F6D0}"/>
                </a:ext>
              </a:extLst>
            </p:cNvPr>
            <p:cNvSpPr/>
            <p:nvPr/>
          </p:nvSpPr>
          <p:spPr>
            <a:xfrm>
              <a:off x="6356416" y="2822119"/>
              <a:ext cx="57807" cy="100470"/>
            </a:xfrm>
            <a:custGeom>
              <a:avLst/>
              <a:gdLst>
                <a:gd name="connsiteX0" fmla="*/ 19002 w 57807"/>
                <a:gd name="connsiteY0" fmla="*/ 0 h 100470"/>
                <a:gd name="connsiteX1" fmla="*/ 54632 w 57807"/>
                <a:gd name="connsiteY1" fmla="*/ 62931 h 100470"/>
                <a:gd name="connsiteX2" fmla="*/ 33254 w 57807"/>
                <a:gd name="connsiteY2" fmla="*/ 99739 h 100470"/>
                <a:gd name="connsiteX3" fmla="*/ 0 w 57807"/>
                <a:gd name="connsiteY3" fmla="*/ 72430 h 100470"/>
                <a:gd name="connsiteX4" fmla="*/ 8313 w 57807"/>
                <a:gd name="connsiteY4" fmla="*/ 2375 h 100470"/>
                <a:gd name="connsiteX5" fmla="*/ 19002 w 57807"/>
                <a:gd name="connsiteY5" fmla="*/ 0 h 1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07" h="100470">
                  <a:moveTo>
                    <a:pt x="19002" y="0"/>
                  </a:moveTo>
                  <a:cubicBezTo>
                    <a:pt x="30879" y="21373"/>
                    <a:pt x="45131" y="41558"/>
                    <a:pt x="54632" y="62931"/>
                  </a:cubicBezTo>
                  <a:cubicBezTo>
                    <a:pt x="62945" y="81929"/>
                    <a:pt x="54632" y="96177"/>
                    <a:pt x="33254" y="99739"/>
                  </a:cubicBezTo>
                  <a:cubicBezTo>
                    <a:pt x="11876" y="103301"/>
                    <a:pt x="0" y="93802"/>
                    <a:pt x="0" y="72430"/>
                  </a:cubicBezTo>
                  <a:cubicBezTo>
                    <a:pt x="1188" y="48682"/>
                    <a:pt x="4751" y="26122"/>
                    <a:pt x="8313" y="2375"/>
                  </a:cubicBezTo>
                  <a:cubicBezTo>
                    <a:pt x="11876" y="1187"/>
                    <a:pt x="15439" y="1187"/>
                    <a:pt x="19002" y="0"/>
                  </a:cubicBezTo>
                  <a:close/>
                </a:path>
              </a:pathLst>
            </a:custGeom>
            <a:grpFill/>
            <a:ln w="11862" cap="flat">
              <a:noFill/>
              <a:prstDash val="solid"/>
              <a:miter/>
            </a:ln>
          </p:spPr>
          <p:txBody>
            <a:bodyPr rtlCol="0" anchor="ctr"/>
            <a:lstStyle/>
            <a:p>
              <a:pPr algn="l" rtl="0"/>
              <a:endParaRPr lang="en-US"/>
            </a:p>
          </p:txBody>
        </p:sp>
        <p:sp>
          <p:nvSpPr>
            <p:cNvPr id="84" name="Freeform 83">
              <a:extLst>
                <a:ext uri="{FF2B5EF4-FFF2-40B4-BE49-F238E27FC236}">
                  <a16:creationId xmlns:a16="http://schemas.microsoft.com/office/drawing/2014/main" id="{8DA45046-A4B2-37DD-EF31-6CD3F1AA9974}"/>
                </a:ext>
              </a:extLst>
            </p:cNvPr>
            <p:cNvSpPr/>
            <p:nvPr/>
          </p:nvSpPr>
          <p:spPr>
            <a:xfrm>
              <a:off x="6392045" y="671764"/>
              <a:ext cx="171021" cy="62953"/>
            </a:xfrm>
            <a:custGeom>
              <a:avLst/>
              <a:gdLst>
                <a:gd name="connsiteX0" fmla="*/ 171021 w 171021"/>
                <a:gd name="connsiteY0" fmla="*/ 1210 h 62953"/>
                <a:gd name="connsiteX1" fmla="*/ 97387 w 171021"/>
                <a:gd name="connsiteY1" fmla="*/ 62953 h 62953"/>
                <a:gd name="connsiteX2" fmla="*/ 2375 w 171021"/>
                <a:gd name="connsiteY2" fmla="*/ 47518 h 62953"/>
                <a:gd name="connsiteX3" fmla="*/ 0 w 171021"/>
                <a:gd name="connsiteY3" fmla="*/ 43956 h 62953"/>
                <a:gd name="connsiteX4" fmla="*/ 68884 w 171021"/>
                <a:gd name="connsiteY4" fmla="*/ 39206 h 62953"/>
                <a:gd name="connsiteX5" fmla="*/ 109264 w 171021"/>
                <a:gd name="connsiteY5" fmla="*/ 24958 h 62953"/>
                <a:gd name="connsiteX6" fmla="*/ 171021 w 171021"/>
                <a:gd name="connsiteY6" fmla="*/ 1210 h 6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21" h="62953">
                  <a:moveTo>
                    <a:pt x="171021" y="1210"/>
                  </a:moveTo>
                  <a:cubicBezTo>
                    <a:pt x="147268" y="21395"/>
                    <a:pt x="122328" y="41581"/>
                    <a:pt x="97387" y="62953"/>
                  </a:cubicBezTo>
                  <a:cubicBezTo>
                    <a:pt x="68884" y="58204"/>
                    <a:pt x="35629" y="53455"/>
                    <a:pt x="2375" y="47518"/>
                  </a:cubicBezTo>
                  <a:cubicBezTo>
                    <a:pt x="1188" y="46330"/>
                    <a:pt x="1188" y="45143"/>
                    <a:pt x="0" y="43956"/>
                  </a:cubicBezTo>
                  <a:cubicBezTo>
                    <a:pt x="22565" y="41581"/>
                    <a:pt x="46318" y="36831"/>
                    <a:pt x="68884" y="39206"/>
                  </a:cubicBezTo>
                  <a:cubicBezTo>
                    <a:pt x="86698" y="40393"/>
                    <a:pt x="98575" y="39206"/>
                    <a:pt x="109264" y="24958"/>
                  </a:cubicBezTo>
                  <a:cubicBezTo>
                    <a:pt x="127078" y="5960"/>
                    <a:pt x="147268" y="-3539"/>
                    <a:pt x="171021" y="1210"/>
                  </a:cubicBezTo>
                  <a:close/>
                </a:path>
              </a:pathLst>
            </a:custGeom>
            <a:grpFill/>
            <a:ln w="11862" cap="flat">
              <a:noFill/>
              <a:prstDash val="solid"/>
              <a:miter/>
            </a:ln>
          </p:spPr>
          <p:txBody>
            <a:bodyPr rtlCol="0" anchor="ctr"/>
            <a:lstStyle/>
            <a:p>
              <a:pPr algn="l" rtl="0"/>
              <a:endParaRPr lang="en-US"/>
            </a:p>
          </p:txBody>
        </p:sp>
        <p:sp>
          <p:nvSpPr>
            <p:cNvPr id="85" name="Freeform 84">
              <a:extLst>
                <a:ext uri="{FF2B5EF4-FFF2-40B4-BE49-F238E27FC236}">
                  <a16:creationId xmlns:a16="http://schemas.microsoft.com/office/drawing/2014/main" id="{96497C1F-D695-CF37-C8FF-9F893761F0ED}"/>
                </a:ext>
              </a:extLst>
            </p:cNvPr>
            <p:cNvSpPr/>
            <p:nvPr/>
          </p:nvSpPr>
          <p:spPr>
            <a:xfrm>
              <a:off x="6133435" y="2081199"/>
              <a:ext cx="542458" cy="2374"/>
            </a:xfrm>
            <a:custGeom>
              <a:avLst/>
              <a:gdLst>
                <a:gd name="connsiteX0" fmla="*/ 891 w 542458"/>
                <a:gd name="connsiteY0" fmla="*/ 0 h 2374"/>
                <a:gd name="connsiteX1" fmla="*/ 542458 w 542458"/>
                <a:gd name="connsiteY1" fmla="*/ 0 h 2374"/>
                <a:gd name="connsiteX2" fmla="*/ 542458 w 542458"/>
                <a:gd name="connsiteY2" fmla="*/ 2375 h 2374"/>
                <a:gd name="connsiteX3" fmla="*/ 891 w 542458"/>
                <a:gd name="connsiteY3" fmla="*/ 2375 h 2374"/>
                <a:gd name="connsiteX4" fmla="*/ 891 w 542458"/>
                <a:gd name="connsiteY4" fmla="*/ 0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58" h="2374">
                  <a:moveTo>
                    <a:pt x="891" y="0"/>
                  </a:moveTo>
                  <a:cubicBezTo>
                    <a:pt x="181413" y="0"/>
                    <a:pt x="361936" y="0"/>
                    <a:pt x="542458" y="0"/>
                  </a:cubicBezTo>
                  <a:cubicBezTo>
                    <a:pt x="542458" y="1187"/>
                    <a:pt x="542458" y="2375"/>
                    <a:pt x="542458" y="2375"/>
                  </a:cubicBezTo>
                  <a:cubicBezTo>
                    <a:pt x="361936" y="2375"/>
                    <a:pt x="181413" y="2375"/>
                    <a:pt x="891" y="2375"/>
                  </a:cubicBezTo>
                  <a:cubicBezTo>
                    <a:pt x="-297" y="1187"/>
                    <a:pt x="-297" y="0"/>
                    <a:pt x="891" y="0"/>
                  </a:cubicBezTo>
                  <a:close/>
                </a:path>
              </a:pathLst>
            </a:custGeom>
            <a:grpFill/>
            <a:ln w="11862" cap="flat">
              <a:noFill/>
              <a:prstDash val="solid"/>
              <a:miter/>
            </a:ln>
          </p:spPr>
          <p:txBody>
            <a:bodyPr rtlCol="0" anchor="ctr"/>
            <a:lstStyle/>
            <a:p>
              <a:pPr algn="l" rtl="0"/>
              <a:endParaRPr lang="en-US"/>
            </a:p>
          </p:txBody>
        </p:sp>
        <p:sp>
          <p:nvSpPr>
            <p:cNvPr id="86" name="Freeform 85">
              <a:extLst>
                <a:ext uri="{FF2B5EF4-FFF2-40B4-BE49-F238E27FC236}">
                  <a16:creationId xmlns:a16="http://schemas.microsoft.com/office/drawing/2014/main" id="{4E5CC460-4BDA-A76A-45CF-BB37508E407F}"/>
                </a:ext>
              </a:extLst>
            </p:cNvPr>
            <p:cNvSpPr/>
            <p:nvPr/>
          </p:nvSpPr>
          <p:spPr>
            <a:xfrm>
              <a:off x="4770609" y="1643058"/>
              <a:ext cx="140439" cy="141297"/>
            </a:xfrm>
            <a:custGeom>
              <a:avLst/>
              <a:gdLst>
                <a:gd name="connsiteX0" fmla="*/ 297 w 140439"/>
                <a:gd name="connsiteY0" fmla="*/ 141298 h 141297"/>
                <a:gd name="connsiteX1" fmla="*/ 1485 w 140439"/>
                <a:gd name="connsiteY1" fmla="*/ 15436 h 141297"/>
                <a:gd name="connsiteX2" fmla="*/ 18112 w 140439"/>
                <a:gd name="connsiteY2" fmla="*/ 1187 h 141297"/>
                <a:gd name="connsiteX3" fmla="*/ 140439 w 140439"/>
                <a:gd name="connsiteY3" fmla="*/ 0 h 141297"/>
                <a:gd name="connsiteX4" fmla="*/ 140439 w 140439"/>
                <a:gd name="connsiteY4" fmla="*/ 140110 h 141297"/>
                <a:gd name="connsiteX5" fmla="*/ 297 w 140439"/>
                <a:gd name="connsiteY5" fmla="*/ 141298 h 141297"/>
                <a:gd name="connsiteX6" fmla="*/ 3860 w 140439"/>
                <a:gd name="connsiteY6" fmla="*/ 68868 h 141297"/>
                <a:gd name="connsiteX7" fmla="*/ 73931 w 140439"/>
                <a:gd name="connsiteY7" fmla="*/ 136548 h 141297"/>
                <a:gd name="connsiteX8" fmla="*/ 136876 w 140439"/>
                <a:gd name="connsiteY8" fmla="*/ 73617 h 141297"/>
                <a:gd name="connsiteX9" fmla="*/ 69181 w 140439"/>
                <a:gd name="connsiteY9" fmla="*/ 4750 h 141297"/>
                <a:gd name="connsiteX10" fmla="*/ 3860 w 140439"/>
                <a:gd name="connsiteY10" fmla="*/ 68868 h 1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39" h="141297">
                  <a:moveTo>
                    <a:pt x="297" y="141298"/>
                  </a:moveTo>
                  <a:cubicBezTo>
                    <a:pt x="297" y="98552"/>
                    <a:pt x="-891" y="56994"/>
                    <a:pt x="1485" y="15436"/>
                  </a:cubicBezTo>
                  <a:cubicBezTo>
                    <a:pt x="1485" y="10687"/>
                    <a:pt x="12173" y="1187"/>
                    <a:pt x="18112" y="1187"/>
                  </a:cubicBezTo>
                  <a:cubicBezTo>
                    <a:pt x="58492" y="0"/>
                    <a:pt x="98872" y="0"/>
                    <a:pt x="140439" y="0"/>
                  </a:cubicBezTo>
                  <a:cubicBezTo>
                    <a:pt x="140439" y="47495"/>
                    <a:pt x="140439" y="92615"/>
                    <a:pt x="140439" y="140110"/>
                  </a:cubicBezTo>
                  <a:cubicBezTo>
                    <a:pt x="92933" y="141298"/>
                    <a:pt x="47803" y="141298"/>
                    <a:pt x="297" y="141298"/>
                  </a:cubicBezTo>
                  <a:close/>
                  <a:moveTo>
                    <a:pt x="3860" y="68868"/>
                  </a:moveTo>
                  <a:cubicBezTo>
                    <a:pt x="5048" y="144860"/>
                    <a:pt x="-8017" y="136548"/>
                    <a:pt x="73931" y="136548"/>
                  </a:cubicBezTo>
                  <a:cubicBezTo>
                    <a:pt x="148753" y="136548"/>
                    <a:pt x="135689" y="143672"/>
                    <a:pt x="136876" y="73617"/>
                  </a:cubicBezTo>
                  <a:cubicBezTo>
                    <a:pt x="138064" y="4750"/>
                    <a:pt x="136876" y="4750"/>
                    <a:pt x="69181" y="4750"/>
                  </a:cubicBezTo>
                  <a:cubicBezTo>
                    <a:pt x="3860" y="4750"/>
                    <a:pt x="3860" y="4750"/>
                    <a:pt x="3860" y="68868"/>
                  </a:cubicBezTo>
                  <a:close/>
                </a:path>
              </a:pathLst>
            </a:custGeom>
            <a:grpFill/>
            <a:ln w="11862" cap="flat">
              <a:noFill/>
              <a:prstDash val="solid"/>
              <a:miter/>
            </a:ln>
          </p:spPr>
          <p:txBody>
            <a:bodyPr rtlCol="0" anchor="ctr"/>
            <a:lstStyle/>
            <a:p>
              <a:pPr algn="l" rtl="0"/>
              <a:endParaRPr lang="en-US"/>
            </a:p>
          </p:txBody>
        </p:sp>
        <p:sp>
          <p:nvSpPr>
            <p:cNvPr id="87" name="Freeform 86">
              <a:extLst>
                <a:ext uri="{FF2B5EF4-FFF2-40B4-BE49-F238E27FC236}">
                  <a16:creationId xmlns:a16="http://schemas.microsoft.com/office/drawing/2014/main" id="{D5966FA5-09D6-47FE-C30D-9F91FDA0B9E5}"/>
                </a:ext>
              </a:extLst>
            </p:cNvPr>
            <p:cNvSpPr/>
            <p:nvPr/>
          </p:nvSpPr>
          <p:spPr>
            <a:xfrm>
              <a:off x="6133138" y="1472076"/>
              <a:ext cx="541567" cy="2374"/>
            </a:xfrm>
            <a:custGeom>
              <a:avLst/>
              <a:gdLst>
                <a:gd name="connsiteX0" fmla="*/ 0 w 541567"/>
                <a:gd name="connsiteY0" fmla="*/ 0 h 2374"/>
                <a:gd name="connsiteX1" fmla="*/ 541568 w 541567"/>
                <a:gd name="connsiteY1" fmla="*/ 0 h 2374"/>
                <a:gd name="connsiteX2" fmla="*/ 541568 w 541567"/>
                <a:gd name="connsiteY2" fmla="*/ 2375 h 2374"/>
                <a:gd name="connsiteX3" fmla="*/ 0 w 541567"/>
                <a:gd name="connsiteY3" fmla="*/ 2375 h 2374"/>
                <a:gd name="connsiteX4" fmla="*/ 0 w 541567"/>
                <a:gd name="connsiteY4" fmla="*/ 0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67" h="2374">
                  <a:moveTo>
                    <a:pt x="0" y="0"/>
                  </a:moveTo>
                  <a:cubicBezTo>
                    <a:pt x="180522" y="0"/>
                    <a:pt x="361045" y="0"/>
                    <a:pt x="541568" y="0"/>
                  </a:cubicBezTo>
                  <a:cubicBezTo>
                    <a:pt x="541568" y="1187"/>
                    <a:pt x="541568" y="2375"/>
                    <a:pt x="541568" y="2375"/>
                  </a:cubicBezTo>
                  <a:cubicBezTo>
                    <a:pt x="361045" y="2375"/>
                    <a:pt x="180522" y="2375"/>
                    <a:pt x="0" y="2375"/>
                  </a:cubicBezTo>
                  <a:cubicBezTo>
                    <a:pt x="0" y="2375"/>
                    <a:pt x="0" y="1187"/>
                    <a:pt x="0" y="0"/>
                  </a:cubicBezTo>
                  <a:close/>
                </a:path>
              </a:pathLst>
            </a:custGeom>
            <a:grpFill/>
            <a:ln w="11862" cap="flat">
              <a:noFill/>
              <a:prstDash val="solid"/>
              <a:miter/>
            </a:ln>
          </p:spPr>
          <p:txBody>
            <a:bodyPr rtlCol="0" anchor="ctr"/>
            <a:lstStyle/>
            <a:p>
              <a:pPr algn="l" rtl="0"/>
              <a:endParaRPr lang="en-US"/>
            </a:p>
          </p:txBody>
        </p:sp>
        <p:sp>
          <p:nvSpPr>
            <p:cNvPr id="88" name="Freeform 87">
              <a:extLst>
                <a:ext uri="{FF2B5EF4-FFF2-40B4-BE49-F238E27FC236}">
                  <a16:creationId xmlns:a16="http://schemas.microsoft.com/office/drawing/2014/main" id="{05FBEEE2-B628-8D26-6ACC-AAD4800EB23A}"/>
                </a:ext>
              </a:extLst>
            </p:cNvPr>
            <p:cNvSpPr/>
            <p:nvPr/>
          </p:nvSpPr>
          <p:spPr>
            <a:xfrm>
              <a:off x="5001013" y="1642761"/>
              <a:ext cx="144596" cy="142965"/>
            </a:xfrm>
            <a:custGeom>
              <a:avLst/>
              <a:gdLst>
                <a:gd name="connsiteX0" fmla="*/ 297 w 144596"/>
                <a:gd name="connsiteY0" fmla="*/ 297 h 142965"/>
                <a:gd name="connsiteX1" fmla="*/ 123812 w 144596"/>
                <a:gd name="connsiteY1" fmla="*/ 1484 h 142965"/>
                <a:gd name="connsiteX2" fmla="*/ 142815 w 144596"/>
                <a:gd name="connsiteY2" fmla="*/ 19295 h 142965"/>
                <a:gd name="connsiteX3" fmla="*/ 142815 w 144596"/>
                <a:gd name="connsiteY3" fmla="*/ 122596 h 142965"/>
                <a:gd name="connsiteX4" fmla="*/ 125000 w 144596"/>
                <a:gd name="connsiteY4" fmla="*/ 141594 h 142965"/>
                <a:gd name="connsiteX5" fmla="*/ 18112 w 144596"/>
                <a:gd name="connsiteY5" fmla="*/ 141594 h 142965"/>
                <a:gd name="connsiteX6" fmla="*/ 1485 w 144596"/>
                <a:gd name="connsiteY6" fmla="*/ 123784 h 142965"/>
                <a:gd name="connsiteX7" fmla="*/ 297 w 144596"/>
                <a:gd name="connsiteY7" fmla="*/ 297 h 142965"/>
                <a:gd name="connsiteX8" fmla="*/ 5048 w 144596"/>
                <a:gd name="connsiteY8" fmla="*/ 69165 h 142965"/>
                <a:gd name="connsiteX9" fmla="*/ 72743 w 144596"/>
                <a:gd name="connsiteY9" fmla="*/ 136845 h 142965"/>
                <a:gd name="connsiteX10" fmla="*/ 75119 w 144596"/>
                <a:gd name="connsiteY10" fmla="*/ 136845 h 142965"/>
                <a:gd name="connsiteX11" fmla="*/ 138064 w 144596"/>
                <a:gd name="connsiteY11" fmla="*/ 73914 h 142965"/>
                <a:gd name="connsiteX12" fmla="*/ 69180 w 144596"/>
                <a:gd name="connsiteY12" fmla="*/ 5047 h 142965"/>
                <a:gd name="connsiteX13" fmla="*/ 5048 w 144596"/>
                <a:gd name="connsiteY13" fmla="*/ 69165 h 14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596" h="142965">
                  <a:moveTo>
                    <a:pt x="297" y="297"/>
                  </a:moveTo>
                  <a:cubicBezTo>
                    <a:pt x="44240" y="297"/>
                    <a:pt x="84620" y="-890"/>
                    <a:pt x="123812" y="1484"/>
                  </a:cubicBezTo>
                  <a:cubicBezTo>
                    <a:pt x="130938" y="1484"/>
                    <a:pt x="142815" y="13358"/>
                    <a:pt x="142815" y="19295"/>
                  </a:cubicBezTo>
                  <a:cubicBezTo>
                    <a:pt x="145190" y="53729"/>
                    <a:pt x="145190" y="88163"/>
                    <a:pt x="142815" y="122596"/>
                  </a:cubicBezTo>
                  <a:cubicBezTo>
                    <a:pt x="142815" y="129721"/>
                    <a:pt x="130938" y="140407"/>
                    <a:pt x="125000" y="141594"/>
                  </a:cubicBezTo>
                  <a:cubicBezTo>
                    <a:pt x="89371" y="143969"/>
                    <a:pt x="53741" y="142781"/>
                    <a:pt x="18112" y="141594"/>
                  </a:cubicBezTo>
                  <a:cubicBezTo>
                    <a:pt x="12173" y="141594"/>
                    <a:pt x="1485" y="130908"/>
                    <a:pt x="1485" y="123784"/>
                  </a:cubicBezTo>
                  <a:cubicBezTo>
                    <a:pt x="-891" y="84600"/>
                    <a:pt x="297" y="44230"/>
                    <a:pt x="297" y="297"/>
                  </a:cubicBezTo>
                  <a:close/>
                  <a:moveTo>
                    <a:pt x="5048" y="69165"/>
                  </a:moveTo>
                  <a:cubicBezTo>
                    <a:pt x="6235" y="143969"/>
                    <a:pt x="-8017" y="136845"/>
                    <a:pt x="72743" y="136845"/>
                  </a:cubicBezTo>
                  <a:cubicBezTo>
                    <a:pt x="73931" y="136845"/>
                    <a:pt x="75119" y="136845"/>
                    <a:pt x="75119" y="136845"/>
                  </a:cubicBezTo>
                  <a:cubicBezTo>
                    <a:pt x="149941" y="136845"/>
                    <a:pt x="138064" y="142781"/>
                    <a:pt x="138064" y="73914"/>
                  </a:cubicBezTo>
                  <a:cubicBezTo>
                    <a:pt x="139252" y="5047"/>
                    <a:pt x="138064" y="5047"/>
                    <a:pt x="69180" y="5047"/>
                  </a:cubicBezTo>
                  <a:cubicBezTo>
                    <a:pt x="5048" y="5047"/>
                    <a:pt x="5048" y="5047"/>
                    <a:pt x="5048" y="69165"/>
                  </a:cubicBezTo>
                  <a:close/>
                </a:path>
              </a:pathLst>
            </a:custGeom>
            <a:grpFill/>
            <a:ln w="11862" cap="flat">
              <a:noFill/>
              <a:prstDash val="solid"/>
              <a:miter/>
            </a:ln>
          </p:spPr>
          <p:txBody>
            <a:bodyPr rtlCol="0" anchor="ctr"/>
            <a:lstStyle/>
            <a:p>
              <a:pPr algn="l" rtl="0"/>
              <a:endParaRPr lang="en-US"/>
            </a:p>
          </p:txBody>
        </p:sp>
        <p:sp>
          <p:nvSpPr>
            <p:cNvPr id="89" name="Freeform 88">
              <a:extLst>
                <a:ext uri="{FF2B5EF4-FFF2-40B4-BE49-F238E27FC236}">
                  <a16:creationId xmlns:a16="http://schemas.microsoft.com/office/drawing/2014/main" id="{14011752-4045-7B4C-E339-7D686187F4DB}"/>
                </a:ext>
              </a:extLst>
            </p:cNvPr>
            <p:cNvSpPr/>
            <p:nvPr/>
          </p:nvSpPr>
          <p:spPr>
            <a:xfrm>
              <a:off x="6135513" y="2031329"/>
              <a:ext cx="540379" cy="2374"/>
            </a:xfrm>
            <a:custGeom>
              <a:avLst/>
              <a:gdLst>
                <a:gd name="connsiteX0" fmla="*/ 540380 w 540379"/>
                <a:gd name="connsiteY0" fmla="*/ 2375 h 2374"/>
                <a:gd name="connsiteX1" fmla="*/ 0 w 540379"/>
                <a:gd name="connsiteY1" fmla="*/ 2375 h 2374"/>
                <a:gd name="connsiteX2" fmla="*/ 0 w 540379"/>
                <a:gd name="connsiteY2" fmla="*/ 0 h 2374"/>
                <a:gd name="connsiteX3" fmla="*/ 540380 w 540379"/>
                <a:gd name="connsiteY3" fmla="*/ 0 h 2374"/>
                <a:gd name="connsiteX4" fmla="*/ 540380 w 540379"/>
                <a:gd name="connsiteY4" fmla="*/ 2375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379" h="2374">
                  <a:moveTo>
                    <a:pt x="540380" y="2375"/>
                  </a:moveTo>
                  <a:cubicBezTo>
                    <a:pt x="359857" y="2375"/>
                    <a:pt x="180523" y="2375"/>
                    <a:pt x="0" y="2375"/>
                  </a:cubicBezTo>
                  <a:cubicBezTo>
                    <a:pt x="0" y="1187"/>
                    <a:pt x="0" y="1187"/>
                    <a:pt x="0" y="0"/>
                  </a:cubicBezTo>
                  <a:cubicBezTo>
                    <a:pt x="180523" y="0"/>
                    <a:pt x="359857" y="0"/>
                    <a:pt x="540380" y="0"/>
                  </a:cubicBezTo>
                  <a:cubicBezTo>
                    <a:pt x="540380" y="1187"/>
                    <a:pt x="540380" y="2375"/>
                    <a:pt x="540380" y="2375"/>
                  </a:cubicBezTo>
                  <a:close/>
                </a:path>
              </a:pathLst>
            </a:custGeom>
            <a:grpFill/>
            <a:ln w="11862" cap="flat">
              <a:noFill/>
              <a:prstDash val="solid"/>
              <a:miter/>
            </a:ln>
          </p:spPr>
          <p:txBody>
            <a:bodyPr rtlCol="0" anchor="ctr"/>
            <a:lstStyle/>
            <a:p>
              <a:pPr algn="l" rtl="0"/>
              <a:endParaRPr lang="en-US"/>
            </a:p>
          </p:txBody>
        </p:sp>
        <p:sp>
          <p:nvSpPr>
            <p:cNvPr id="90" name="Freeform 89">
              <a:extLst>
                <a:ext uri="{FF2B5EF4-FFF2-40B4-BE49-F238E27FC236}">
                  <a16:creationId xmlns:a16="http://schemas.microsoft.com/office/drawing/2014/main" id="{6316C1DA-0AD6-5045-278C-3AD817801CD0}"/>
                </a:ext>
              </a:extLst>
            </p:cNvPr>
            <p:cNvSpPr/>
            <p:nvPr/>
          </p:nvSpPr>
          <p:spPr>
            <a:xfrm>
              <a:off x="6134326" y="1520759"/>
              <a:ext cx="541567" cy="2374"/>
            </a:xfrm>
            <a:custGeom>
              <a:avLst/>
              <a:gdLst>
                <a:gd name="connsiteX0" fmla="*/ 0 w 541567"/>
                <a:gd name="connsiteY0" fmla="*/ 0 h 2374"/>
                <a:gd name="connsiteX1" fmla="*/ 541567 w 541567"/>
                <a:gd name="connsiteY1" fmla="*/ 0 h 2374"/>
                <a:gd name="connsiteX2" fmla="*/ 541567 w 541567"/>
                <a:gd name="connsiteY2" fmla="*/ 2375 h 2374"/>
                <a:gd name="connsiteX3" fmla="*/ 0 w 541567"/>
                <a:gd name="connsiteY3" fmla="*/ 2375 h 2374"/>
                <a:gd name="connsiteX4" fmla="*/ 0 w 541567"/>
                <a:gd name="connsiteY4" fmla="*/ 0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67" h="2374">
                  <a:moveTo>
                    <a:pt x="0" y="0"/>
                  </a:moveTo>
                  <a:cubicBezTo>
                    <a:pt x="180522" y="0"/>
                    <a:pt x="361045" y="0"/>
                    <a:pt x="541567" y="0"/>
                  </a:cubicBezTo>
                  <a:cubicBezTo>
                    <a:pt x="541567" y="1187"/>
                    <a:pt x="541567" y="1187"/>
                    <a:pt x="541567" y="2375"/>
                  </a:cubicBezTo>
                  <a:cubicBezTo>
                    <a:pt x="361045" y="2375"/>
                    <a:pt x="180522" y="2375"/>
                    <a:pt x="0" y="2375"/>
                  </a:cubicBezTo>
                  <a:cubicBezTo>
                    <a:pt x="0" y="2375"/>
                    <a:pt x="0" y="1187"/>
                    <a:pt x="0" y="0"/>
                  </a:cubicBezTo>
                  <a:close/>
                </a:path>
              </a:pathLst>
            </a:custGeom>
            <a:grpFill/>
            <a:ln w="11862" cap="flat">
              <a:noFill/>
              <a:prstDash val="solid"/>
              <a:miter/>
            </a:ln>
          </p:spPr>
          <p:txBody>
            <a:bodyPr rtlCol="0" anchor="ctr"/>
            <a:lstStyle/>
            <a:p>
              <a:pPr algn="l" rtl="0"/>
              <a:endParaRPr lang="en-US"/>
            </a:p>
          </p:txBody>
        </p:sp>
        <p:sp>
          <p:nvSpPr>
            <p:cNvPr id="91" name="Freeform 90">
              <a:extLst>
                <a:ext uri="{FF2B5EF4-FFF2-40B4-BE49-F238E27FC236}">
                  <a16:creationId xmlns:a16="http://schemas.microsoft.com/office/drawing/2014/main" id="{7E08365D-E9D4-205E-7DBE-8EC8E497AA46}"/>
                </a:ext>
              </a:extLst>
            </p:cNvPr>
            <p:cNvSpPr/>
            <p:nvPr/>
          </p:nvSpPr>
          <p:spPr>
            <a:xfrm>
              <a:off x="6137889" y="1753484"/>
              <a:ext cx="538004" cy="1187"/>
            </a:xfrm>
            <a:custGeom>
              <a:avLst/>
              <a:gdLst>
                <a:gd name="connsiteX0" fmla="*/ 538004 w 538004"/>
                <a:gd name="connsiteY0" fmla="*/ 1187 h 1187"/>
                <a:gd name="connsiteX1" fmla="*/ 0 w 538004"/>
                <a:gd name="connsiteY1" fmla="*/ 1187 h 1187"/>
                <a:gd name="connsiteX2" fmla="*/ 0 w 538004"/>
                <a:gd name="connsiteY2" fmla="*/ 0 h 1187"/>
                <a:gd name="connsiteX3" fmla="*/ 538004 w 538004"/>
                <a:gd name="connsiteY3" fmla="*/ 0 h 1187"/>
                <a:gd name="connsiteX4" fmla="*/ 538004 w 538004"/>
                <a:gd name="connsiteY4" fmla="*/ 1187 h 1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04" h="1187">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grpFill/>
            <a:ln w="11862" cap="flat">
              <a:noFill/>
              <a:prstDash val="solid"/>
              <a:miter/>
            </a:ln>
          </p:spPr>
          <p:txBody>
            <a:bodyPr rtlCol="0" anchor="ctr"/>
            <a:lstStyle/>
            <a:p>
              <a:pPr algn="l" rtl="0"/>
              <a:endParaRPr lang="en-US"/>
            </a:p>
          </p:txBody>
        </p:sp>
        <p:sp>
          <p:nvSpPr>
            <p:cNvPr id="92" name="Freeform 91">
              <a:extLst>
                <a:ext uri="{FF2B5EF4-FFF2-40B4-BE49-F238E27FC236}">
                  <a16:creationId xmlns:a16="http://schemas.microsoft.com/office/drawing/2014/main" id="{37667F27-ABF6-BEE7-45AB-FC81B280366B}"/>
                </a:ext>
              </a:extLst>
            </p:cNvPr>
            <p:cNvSpPr/>
            <p:nvPr/>
          </p:nvSpPr>
          <p:spPr>
            <a:xfrm>
              <a:off x="6137889" y="1802166"/>
              <a:ext cx="538004" cy="1187"/>
            </a:xfrm>
            <a:custGeom>
              <a:avLst/>
              <a:gdLst>
                <a:gd name="connsiteX0" fmla="*/ 538004 w 538004"/>
                <a:gd name="connsiteY0" fmla="*/ 1187 h 1187"/>
                <a:gd name="connsiteX1" fmla="*/ 0 w 538004"/>
                <a:gd name="connsiteY1" fmla="*/ 1187 h 1187"/>
                <a:gd name="connsiteX2" fmla="*/ 0 w 538004"/>
                <a:gd name="connsiteY2" fmla="*/ 0 h 1187"/>
                <a:gd name="connsiteX3" fmla="*/ 538004 w 538004"/>
                <a:gd name="connsiteY3" fmla="*/ 0 h 1187"/>
                <a:gd name="connsiteX4" fmla="*/ 538004 w 538004"/>
                <a:gd name="connsiteY4" fmla="*/ 1187 h 1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04" h="1187">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grpFill/>
            <a:ln w="11862" cap="flat">
              <a:noFill/>
              <a:prstDash val="solid"/>
              <a:miter/>
            </a:ln>
          </p:spPr>
          <p:txBody>
            <a:bodyPr rtlCol="0" anchor="ctr"/>
            <a:lstStyle/>
            <a:p>
              <a:pPr algn="l" rtl="0"/>
              <a:endParaRPr lang="en-US"/>
            </a:p>
          </p:txBody>
        </p:sp>
        <p:sp>
          <p:nvSpPr>
            <p:cNvPr id="93" name="Freeform 92">
              <a:extLst>
                <a:ext uri="{FF2B5EF4-FFF2-40B4-BE49-F238E27FC236}">
                  <a16:creationId xmlns:a16="http://schemas.microsoft.com/office/drawing/2014/main" id="{E1E0656F-0F93-ABB2-23AE-D93F97B6C069}"/>
                </a:ext>
              </a:extLst>
            </p:cNvPr>
            <p:cNvSpPr/>
            <p:nvPr/>
          </p:nvSpPr>
          <p:spPr>
            <a:xfrm>
              <a:off x="6134326" y="2311549"/>
              <a:ext cx="541567" cy="2374"/>
            </a:xfrm>
            <a:custGeom>
              <a:avLst/>
              <a:gdLst>
                <a:gd name="connsiteX0" fmla="*/ 541567 w 541567"/>
                <a:gd name="connsiteY0" fmla="*/ 2375 h 2374"/>
                <a:gd name="connsiteX1" fmla="*/ 0 w 541567"/>
                <a:gd name="connsiteY1" fmla="*/ 2375 h 2374"/>
                <a:gd name="connsiteX2" fmla="*/ 0 w 541567"/>
                <a:gd name="connsiteY2" fmla="*/ 0 h 2374"/>
                <a:gd name="connsiteX3" fmla="*/ 540380 w 541567"/>
                <a:gd name="connsiteY3" fmla="*/ 0 h 2374"/>
                <a:gd name="connsiteX4" fmla="*/ 541567 w 541567"/>
                <a:gd name="connsiteY4" fmla="*/ 2375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67" h="2374">
                  <a:moveTo>
                    <a:pt x="541567" y="2375"/>
                  </a:moveTo>
                  <a:cubicBezTo>
                    <a:pt x="361045" y="2375"/>
                    <a:pt x="180522" y="2375"/>
                    <a:pt x="0" y="2375"/>
                  </a:cubicBezTo>
                  <a:cubicBezTo>
                    <a:pt x="0" y="1187"/>
                    <a:pt x="0" y="1187"/>
                    <a:pt x="0" y="0"/>
                  </a:cubicBezTo>
                  <a:cubicBezTo>
                    <a:pt x="180522" y="0"/>
                    <a:pt x="359857" y="0"/>
                    <a:pt x="540380" y="0"/>
                  </a:cubicBezTo>
                  <a:cubicBezTo>
                    <a:pt x="541567" y="1187"/>
                    <a:pt x="541567" y="2375"/>
                    <a:pt x="541567" y="2375"/>
                  </a:cubicBezTo>
                  <a:close/>
                </a:path>
              </a:pathLst>
            </a:custGeom>
            <a:grpFill/>
            <a:ln w="11862" cap="flat">
              <a:noFill/>
              <a:prstDash val="solid"/>
              <a:miter/>
            </a:ln>
          </p:spPr>
          <p:txBody>
            <a:bodyPr rtlCol="0" anchor="ctr"/>
            <a:lstStyle/>
            <a:p>
              <a:pPr algn="l" rtl="0"/>
              <a:endParaRPr lang="en-US"/>
            </a:p>
          </p:txBody>
        </p:sp>
        <p:sp>
          <p:nvSpPr>
            <p:cNvPr id="94" name="Freeform 93">
              <a:extLst>
                <a:ext uri="{FF2B5EF4-FFF2-40B4-BE49-F238E27FC236}">
                  <a16:creationId xmlns:a16="http://schemas.microsoft.com/office/drawing/2014/main" id="{AAB509FB-2CD9-604B-BA1C-B695741AE1F8}"/>
                </a:ext>
              </a:extLst>
            </p:cNvPr>
            <p:cNvSpPr/>
            <p:nvPr/>
          </p:nvSpPr>
          <p:spPr>
            <a:xfrm>
              <a:off x="5000122" y="1442392"/>
              <a:ext cx="143957" cy="142484"/>
            </a:xfrm>
            <a:custGeom>
              <a:avLst/>
              <a:gdLst>
                <a:gd name="connsiteX0" fmla="*/ 71259 w 143957"/>
                <a:gd name="connsiteY0" fmla="*/ 142485 h 142484"/>
                <a:gd name="connsiteX1" fmla="*/ 0 w 143957"/>
                <a:gd name="connsiteY1" fmla="*/ 71242 h 142484"/>
                <a:gd name="connsiteX2" fmla="*/ 71259 w 143957"/>
                <a:gd name="connsiteY2" fmla="*/ 0 h 142484"/>
                <a:gd name="connsiteX3" fmla="*/ 143705 w 143957"/>
                <a:gd name="connsiteY3" fmla="*/ 73617 h 142484"/>
                <a:gd name="connsiteX4" fmla="*/ 71259 w 143957"/>
                <a:gd name="connsiteY4" fmla="*/ 142485 h 142484"/>
                <a:gd name="connsiteX5" fmla="*/ 73634 w 143957"/>
                <a:gd name="connsiteY5" fmla="*/ 4749 h 142484"/>
                <a:gd name="connsiteX6" fmla="*/ 5938 w 143957"/>
                <a:gd name="connsiteY6" fmla="*/ 71242 h 142484"/>
                <a:gd name="connsiteX7" fmla="*/ 72447 w 143957"/>
                <a:gd name="connsiteY7" fmla="*/ 136548 h 142484"/>
                <a:gd name="connsiteX8" fmla="*/ 138955 w 143957"/>
                <a:gd name="connsiteY8" fmla="*/ 71242 h 142484"/>
                <a:gd name="connsiteX9" fmla="*/ 73634 w 143957"/>
                <a:gd name="connsiteY9" fmla="*/ 4749 h 14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957" h="142484">
                  <a:moveTo>
                    <a:pt x="71259" y="142485"/>
                  </a:moveTo>
                  <a:cubicBezTo>
                    <a:pt x="0" y="142485"/>
                    <a:pt x="0" y="142485"/>
                    <a:pt x="0" y="71242"/>
                  </a:cubicBezTo>
                  <a:cubicBezTo>
                    <a:pt x="0" y="0"/>
                    <a:pt x="0" y="0"/>
                    <a:pt x="71259" y="0"/>
                  </a:cubicBezTo>
                  <a:cubicBezTo>
                    <a:pt x="143705" y="0"/>
                    <a:pt x="143705" y="0"/>
                    <a:pt x="143705" y="73617"/>
                  </a:cubicBezTo>
                  <a:cubicBezTo>
                    <a:pt x="144893" y="142485"/>
                    <a:pt x="144893" y="142485"/>
                    <a:pt x="71259" y="142485"/>
                  </a:cubicBezTo>
                  <a:close/>
                  <a:moveTo>
                    <a:pt x="73634" y="4749"/>
                  </a:moveTo>
                  <a:cubicBezTo>
                    <a:pt x="5938" y="4749"/>
                    <a:pt x="4751" y="4749"/>
                    <a:pt x="5938" y="71242"/>
                  </a:cubicBezTo>
                  <a:cubicBezTo>
                    <a:pt x="5938" y="144860"/>
                    <a:pt x="-4751" y="136548"/>
                    <a:pt x="72447" y="136548"/>
                  </a:cubicBezTo>
                  <a:cubicBezTo>
                    <a:pt x="148456" y="136548"/>
                    <a:pt x="137767" y="146047"/>
                    <a:pt x="138955" y="71242"/>
                  </a:cubicBezTo>
                  <a:cubicBezTo>
                    <a:pt x="140142" y="4749"/>
                    <a:pt x="138955" y="4749"/>
                    <a:pt x="73634" y="4749"/>
                  </a:cubicBezTo>
                  <a:close/>
                </a:path>
              </a:pathLst>
            </a:custGeom>
            <a:grpFill/>
            <a:ln w="11862" cap="flat">
              <a:noFill/>
              <a:prstDash val="solid"/>
              <a:miter/>
            </a:ln>
          </p:spPr>
          <p:txBody>
            <a:bodyPr rtlCol="0" anchor="ctr"/>
            <a:lstStyle/>
            <a:p>
              <a:pPr algn="l" rtl="0"/>
              <a:endParaRPr lang="en-US"/>
            </a:p>
          </p:txBody>
        </p:sp>
        <p:sp>
          <p:nvSpPr>
            <p:cNvPr id="95" name="Freeform 94">
              <a:extLst>
                <a:ext uri="{FF2B5EF4-FFF2-40B4-BE49-F238E27FC236}">
                  <a16:creationId xmlns:a16="http://schemas.microsoft.com/office/drawing/2014/main" id="{93C9F1DC-3392-1AE1-3E49-13683E3BF148}"/>
                </a:ext>
              </a:extLst>
            </p:cNvPr>
            <p:cNvSpPr/>
            <p:nvPr/>
          </p:nvSpPr>
          <p:spPr>
            <a:xfrm>
              <a:off x="6131950" y="837450"/>
              <a:ext cx="162707" cy="65133"/>
            </a:xfrm>
            <a:custGeom>
              <a:avLst/>
              <a:gdLst>
                <a:gd name="connsiteX0" fmla="*/ 0 w 162707"/>
                <a:gd name="connsiteY0" fmla="*/ 42128 h 65133"/>
                <a:gd name="connsiteX1" fmla="*/ 66508 w 162707"/>
                <a:gd name="connsiteY1" fmla="*/ 38566 h 65133"/>
                <a:gd name="connsiteX2" fmla="*/ 106888 w 162707"/>
                <a:gd name="connsiteY2" fmla="*/ 24317 h 65133"/>
                <a:gd name="connsiteX3" fmla="*/ 162708 w 162707"/>
                <a:gd name="connsiteY3" fmla="*/ 1757 h 65133"/>
                <a:gd name="connsiteX4" fmla="*/ 102138 w 162707"/>
                <a:gd name="connsiteY4" fmla="*/ 61126 h 65133"/>
                <a:gd name="connsiteX5" fmla="*/ 86698 w 162707"/>
                <a:gd name="connsiteY5" fmla="*/ 64688 h 65133"/>
                <a:gd name="connsiteX6" fmla="*/ 1188 w 162707"/>
                <a:gd name="connsiteY6" fmla="*/ 48065 h 65133"/>
                <a:gd name="connsiteX7" fmla="*/ 0 w 162707"/>
                <a:gd name="connsiteY7" fmla="*/ 42128 h 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707" h="65133">
                  <a:moveTo>
                    <a:pt x="0" y="42128"/>
                  </a:moveTo>
                  <a:cubicBezTo>
                    <a:pt x="22565" y="40940"/>
                    <a:pt x="45130" y="36191"/>
                    <a:pt x="66508" y="38566"/>
                  </a:cubicBezTo>
                  <a:cubicBezTo>
                    <a:pt x="84323" y="40940"/>
                    <a:pt x="96199" y="37379"/>
                    <a:pt x="106888" y="24317"/>
                  </a:cubicBezTo>
                  <a:cubicBezTo>
                    <a:pt x="122328" y="5319"/>
                    <a:pt x="142518" y="-4180"/>
                    <a:pt x="162708" y="1757"/>
                  </a:cubicBezTo>
                  <a:cubicBezTo>
                    <a:pt x="143705" y="20755"/>
                    <a:pt x="122328" y="40940"/>
                    <a:pt x="102138" y="61126"/>
                  </a:cubicBezTo>
                  <a:cubicBezTo>
                    <a:pt x="98575" y="64688"/>
                    <a:pt x="91449" y="65875"/>
                    <a:pt x="86698" y="64688"/>
                  </a:cubicBezTo>
                  <a:cubicBezTo>
                    <a:pt x="58195" y="59939"/>
                    <a:pt x="29691" y="52814"/>
                    <a:pt x="1188" y="48065"/>
                  </a:cubicBezTo>
                  <a:cubicBezTo>
                    <a:pt x="1188" y="44503"/>
                    <a:pt x="1188" y="43315"/>
                    <a:pt x="0" y="42128"/>
                  </a:cubicBezTo>
                  <a:close/>
                </a:path>
              </a:pathLst>
            </a:custGeom>
            <a:grpFill/>
            <a:ln w="11862" cap="flat">
              <a:noFill/>
              <a:prstDash val="solid"/>
              <a:miter/>
            </a:ln>
          </p:spPr>
          <p:txBody>
            <a:bodyPr rtlCol="0" anchor="ctr"/>
            <a:lstStyle/>
            <a:p>
              <a:pPr algn="l" rtl="0"/>
              <a:endParaRPr lang="en-US"/>
            </a:p>
          </p:txBody>
        </p:sp>
        <p:sp>
          <p:nvSpPr>
            <p:cNvPr id="96" name="Freeform 95">
              <a:extLst>
                <a:ext uri="{FF2B5EF4-FFF2-40B4-BE49-F238E27FC236}">
                  <a16:creationId xmlns:a16="http://schemas.microsoft.com/office/drawing/2014/main" id="{1C5A8F6E-26FD-F1E3-8759-A1EBF09DA99E}"/>
                </a:ext>
              </a:extLst>
            </p:cNvPr>
            <p:cNvSpPr/>
            <p:nvPr/>
          </p:nvSpPr>
          <p:spPr>
            <a:xfrm>
              <a:off x="5001310" y="836832"/>
              <a:ext cx="143705" cy="142484"/>
            </a:xfrm>
            <a:custGeom>
              <a:avLst/>
              <a:gdLst>
                <a:gd name="connsiteX0" fmla="*/ 0 w 143705"/>
                <a:gd name="connsiteY0" fmla="*/ 71242 h 142484"/>
                <a:gd name="connsiteX1" fmla="*/ 71259 w 143705"/>
                <a:gd name="connsiteY1" fmla="*/ 0 h 142484"/>
                <a:gd name="connsiteX2" fmla="*/ 143705 w 143705"/>
                <a:gd name="connsiteY2" fmla="*/ 72430 h 142484"/>
                <a:gd name="connsiteX3" fmla="*/ 73634 w 143705"/>
                <a:gd name="connsiteY3" fmla="*/ 142485 h 142484"/>
                <a:gd name="connsiteX4" fmla="*/ 71259 w 143705"/>
                <a:gd name="connsiteY4" fmla="*/ 142485 h 142484"/>
                <a:gd name="connsiteX5" fmla="*/ 0 w 143705"/>
                <a:gd name="connsiteY5" fmla="*/ 71242 h 142484"/>
                <a:gd name="connsiteX6" fmla="*/ 73634 w 143705"/>
                <a:gd name="connsiteY6" fmla="*/ 4749 h 142484"/>
                <a:gd name="connsiteX7" fmla="*/ 4751 w 143705"/>
                <a:gd name="connsiteY7" fmla="*/ 70055 h 142484"/>
                <a:gd name="connsiteX8" fmla="*/ 70071 w 143705"/>
                <a:gd name="connsiteY8" fmla="*/ 136548 h 142484"/>
                <a:gd name="connsiteX9" fmla="*/ 137767 w 143705"/>
                <a:gd name="connsiteY9" fmla="*/ 68868 h 142484"/>
                <a:gd name="connsiteX10" fmla="*/ 73634 w 143705"/>
                <a:gd name="connsiteY10" fmla="*/ 4749 h 14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705" h="142484">
                  <a:moveTo>
                    <a:pt x="0" y="71242"/>
                  </a:moveTo>
                  <a:cubicBezTo>
                    <a:pt x="0" y="0"/>
                    <a:pt x="0" y="0"/>
                    <a:pt x="71259" y="0"/>
                  </a:cubicBezTo>
                  <a:cubicBezTo>
                    <a:pt x="143705" y="0"/>
                    <a:pt x="143705" y="0"/>
                    <a:pt x="143705" y="72430"/>
                  </a:cubicBezTo>
                  <a:cubicBezTo>
                    <a:pt x="143705" y="142485"/>
                    <a:pt x="143705" y="142485"/>
                    <a:pt x="73634" y="142485"/>
                  </a:cubicBezTo>
                  <a:cubicBezTo>
                    <a:pt x="72447" y="142485"/>
                    <a:pt x="71259" y="142485"/>
                    <a:pt x="71259" y="142485"/>
                  </a:cubicBezTo>
                  <a:cubicBezTo>
                    <a:pt x="0" y="141297"/>
                    <a:pt x="0" y="141297"/>
                    <a:pt x="0" y="71242"/>
                  </a:cubicBezTo>
                  <a:close/>
                  <a:moveTo>
                    <a:pt x="73634" y="4749"/>
                  </a:moveTo>
                  <a:cubicBezTo>
                    <a:pt x="4751" y="4749"/>
                    <a:pt x="3563" y="4749"/>
                    <a:pt x="4751" y="70055"/>
                  </a:cubicBezTo>
                  <a:cubicBezTo>
                    <a:pt x="5938" y="144860"/>
                    <a:pt x="-5938" y="136548"/>
                    <a:pt x="70071" y="136548"/>
                  </a:cubicBezTo>
                  <a:cubicBezTo>
                    <a:pt x="148456" y="136548"/>
                    <a:pt x="136580" y="146047"/>
                    <a:pt x="137767" y="68868"/>
                  </a:cubicBezTo>
                  <a:cubicBezTo>
                    <a:pt x="138955" y="4749"/>
                    <a:pt x="137767" y="4749"/>
                    <a:pt x="73634" y="4749"/>
                  </a:cubicBezTo>
                  <a:close/>
                </a:path>
              </a:pathLst>
            </a:custGeom>
            <a:grpFill/>
            <a:ln w="11862" cap="flat">
              <a:noFill/>
              <a:prstDash val="solid"/>
              <a:miter/>
            </a:ln>
          </p:spPr>
          <p:txBody>
            <a:bodyPr rtlCol="0" anchor="ctr"/>
            <a:lstStyle/>
            <a:p>
              <a:pPr algn="l" rtl="0"/>
              <a:endParaRPr lang="en-US"/>
            </a:p>
          </p:txBody>
        </p:sp>
        <p:sp>
          <p:nvSpPr>
            <p:cNvPr id="97" name="Freeform 96">
              <a:extLst>
                <a:ext uri="{FF2B5EF4-FFF2-40B4-BE49-F238E27FC236}">
                  <a16:creationId xmlns:a16="http://schemas.microsoft.com/office/drawing/2014/main" id="{D4FCB465-5168-7895-A9C9-6276AAC71735}"/>
                </a:ext>
              </a:extLst>
            </p:cNvPr>
            <p:cNvSpPr/>
            <p:nvPr/>
          </p:nvSpPr>
          <p:spPr>
            <a:xfrm>
              <a:off x="4770015" y="1441205"/>
              <a:ext cx="141033" cy="142781"/>
            </a:xfrm>
            <a:custGeom>
              <a:avLst/>
              <a:gdLst>
                <a:gd name="connsiteX0" fmla="*/ 141033 w 141033"/>
                <a:gd name="connsiteY0" fmla="*/ 0 h 142781"/>
                <a:gd name="connsiteX1" fmla="*/ 141033 w 141033"/>
                <a:gd name="connsiteY1" fmla="*/ 142485 h 142781"/>
                <a:gd name="connsiteX2" fmla="*/ 16330 w 141033"/>
                <a:gd name="connsiteY2" fmla="*/ 141298 h 142781"/>
                <a:gd name="connsiteX3" fmla="*/ 891 w 141033"/>
                <a:gd name="connsiteY3" fmla="*/ 122300 h 142781"/>
                <a:gd name="connsiteX4" fmla="*/ 891 w 141033"/>
                <a:gd name="connsiteY4" fmla="*/ 18998 h 142781"/>
                <a:gd name="connsiteX5" fmla="*/ 18705 w 141033"/>
                <a:gd name="connsiteY5" fmla="*/ 0 h 142781"/>
                <a:gd name="connsiteX6" fmla="*/ 141033 w 141033"/>
                <a:gd name="connsiteY6" fmla="*/ 0 h 142781"/>
                <a:gd name="connsiteX7" fmla="*/ 70962 w 141033"/>
                <a:gd name="connsiteY7" fmla="*/ 5937 h 142781"/>
                <a:gd name="connsiteX8" fmla="*/ 4454 w 141033"/>
                <a:gd name="connsiteY8" fmla="*/ 73617 h 142781"/>
                <a:gd name="connsiteX9" fmla="*/ 68587 w 141033"/>
                <a:gd name="connsiteY9" fmla="*/ 137735 h 142781"/>
                <a:gd name="connsiteX10" fmla="*/ 136283 w 141033"/>
                <a:gd name="connsiteY10" fmla="*/ 71242 h 142781"/>
                <a:gd name="connsiteX11" fmla="*/ 70962 w 141033"/>
                <a:gd name="connsiteY11" fmla="*/ 5937 h 14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033" h="142781">
                  <a:moveTo>
                    <a:pt x="141033" y="0"/>
                  </a:moveTo>
                  <a:cubicBezTo>
                    <a:pt x="141033" y="48682"/>
                    <a:pt x="141033" y="93803"/>
                    <a:pt x="141033" y="142485"/>
                  </a:cubicBezTo>
                  <a:cubicBezTo>
                    <a:pt x="98278" y="142485"/>
                    <a:pt x="56710" y="143672"/>
                    <a:pt x="16330" y="141298"/>
                  </a:cubicBezTo>
                  <a:cubicBezTo>
                    <a:pt x="10392" y="141298"/>
                    <a:pt x="2078" y="129424"/>
                    <a:pt x="891" y="122300"/>
                  </a:cubicBezTo>
                  <a:cubicBezTo>
                    <a:pt x="-297" y="87866"/>
                    <a:pt x="-297" y="53432"/>
                    <a:pt x="891" y="18998"/>
                  </a:cubicBezTo>
                  <a:cubicBezTo>
                    <a:pt x="891" y="11874"/>
                    <a:pt x="12767" y="0"/>
                    <a:pt x="18705" y="0"/>
                  </a:cubicBezTo>
                  <a:cubicBezTo>
                    <a:pt x="57898" y="0"/>
                    <a:pt x="97090" y="0"/>
                    <a:pt x="141033" y="0"/>
                  </a:cubicBezTo>
                  <a:close/>
                  <a:moveTo>
                    <a:pt x="70962" y="5937"/>
                  </a:moveTo>
                  <a:cubicBezTo>
                    <a:pt x="4454" y="5937"/>
                    <a:pt x="3266" y="5937"/>
                    <a:pt x="4454" y="73617"/>
                  </a:cubicBezTo>
                  <a:cubicBezTo>
                    <a:pt x="5641" y="146047"/>
                    <a:pt x="-6235" y="137735"/>
                    <a:pt x="68587" y="137735"/>
                  </a:cubicBezTo>
                  <a:cubicBezTo>
                    <a:pt x="136283" y="137735"/>
                    <a:pt x="136283" y="137735"/>
                    <a:pt x="136283" y="71242"/>
                  </a:cubicBezTo>
                  <a:cubicBezTo>
                    <a:pt x="136283" y="5937"/>
                    <a:pt x="136283" y="5937"/>
                    <a:pt x="70962" y="5937"/>
                  </a:cubicBezTo>
                  <a:close/>
                </a:path>
              </a:pathLst>
            </a:custGeom>
            <a:grpFill/>
            <a:ln w="11862" cap="flat">
              <a:noFill/>
              <a:prstDash val="solid"/>
              <a:miter/>
            </a:ln>
          </p:spPr>
          <p:txBody>
            <a:bodyPr rtlCol="0" anchor="ctr"/>
            <a:lstStyle/>
            <a:p>
              <a:pPr algn="l" rtl="0"/>
              <a:endParaRPr lang="en-US"/>
            </a:p>
          </p:txBody>
        </p:sp>
        <p:sp>
          <p:nvSpPr>
            <p:cNvPr id="98" name="Freeform 97">
              <a:extLst>
                <a:ext uri="{FF2B5EF4-FFF2-40B4-BE49-F238E27FC236}">
                  <a16:creationId xmlns:a16="http://schemas.microsoft.com/office/drawing/2014/main" id="{EEE1105E-21A1-CAF5-D80E-F105F1D6A3D1}"/>
                </a:ext>
              </a:extLst>
            </p:cNvPr>
            <p:cNvSpPr/>
            <p:nvPr/>
          </p:nvSpPr>
          <p:spPr>
            <a:xfrm>
              <a:off x="6363542" y="933009"/>
              <a:ext cx="162707" cy="62930"/>
            </a:xfrm>
            <a:custGeom>
              <a:avLst/>
              <a:gdLst>
                <a:gd name="connsiteX0" fmla="*/ 87886 w 162707"/>
                <a:gd name="connsiteY0" fmla="*/ 62931 h 62930"/>
                <a:gd name="connsiteX1" fmla="*/ 1188 w 162707"/>
                <a:gd name="connsiteY1" fmla="*/ 45120 h 62930"/>
                <a:gd name="connsiteX2" fmla="*/ 0 w 162707"/>
                <a:gd name="connsiteY2" fmla="*/ 41558 h 62930"/>
                <a:gd name="connsiteX3" fmla="*/ 58195 w 162707"/>
                <a:gd name="connsiteY3" fmla="*/ 36809 h 62930"/>
                <a:gd name="connsiteX4" fmla="*/ 106888 w 162707"/>
                <a:gd name="connsiteY4" fmla="*/ 21373 h 62930"/>
                <a:gd name="connsiteX5" fmla="*/ 162708 w 162707"/>
                <a:gd name="connsiteY5" fmla="*/ 0 h 62930"/>
                <a:gd name="connsiteX6" fmla="*/ 87886 w 162707"/>
                <a:gd name="connsiteY6" fmla="*/ 62931 h 6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07" h="62930">
                  <a:moveTo>
                    <a:pt x="87886" y="62931"/>
                  </a:moveTo>
                  <a:cubicBezTo>
                    <a:pt x="60570" y="58181"/>
                    <a:pt x="30879" y="52244"/>
                    <a:pt x="1188" y="45120"/>
                  </a:cubicBezTo>
                  <a:cubicBezTo>
                    <a:pt x="1188" y="43933"/>
                    <a:pt x="0" y="42745"/>
                    <a:pt x="0" y="41558"/>
                  </a:cubicBezTo>
                  <a:cubicBezTo>
                    <a:pt x="19002" y="39183"/>
                    <a:pt x="39192" y="33246"/>
                    <a:pt x="58195" y="36809"/>
                  </a:cubicBezTo>
                  <a:cubicBezTo>
                    <a:pt x="79572" y="41558"/>
                    <a:pt x="91449" y="33246"/>
                    <a:pt x="106888" y="21373"/>
                  </a:cubicBezTo>
                  <a:cubicBezTo>
                    <a:pt x="122328" y="8312"/>
                    <a:pt x="142518" y="3562"/>
                    <a:pt x="162708" y="0"/>
                  </a:cubicBezTo>
                  <a:cubicBezTo>
                    <a:pt x="136580" y="20185"/>
                    <a:pt x="111639" y="41558"/>
                    <a:pt x="87886" y="62931"/>
                  </a:cubicBezTo>
                  <a:close/>
                </a:path>
              </a:pathLst>
            </a:custGeom>
            <a:grpFill/>
            <a:ln w="11862" cap="flat">
              <a:noFill/>
              <a:prstDash val="solid"/>
              <a:miter/>
            </a:ln>
          </p:spPr>
          <p:txBody>
            <a:bodyPr rtlCol="0" anchor="ctr"/>
            <a:lstStyle/>
            <a:p>
              <a:pPr algn="l" rtl="0"/>
              <a:endParaRPr lang="en-US"/>
            </a:p>
          </p:txBody>
        </p:sp>
        <p:sp>
          <p:nvSpPr>
            <p:cNvPr id="99" name="Freeform 98">
              <a:extLst>
                <a:ext uri="{FF2B5EF4-FFF2-40B4-BE49-F238E27FC236}">
                  <a16:creationId xmlns:a16="http://schemas.microsoft.com/office/drawing/2014/main" id="{A53CDCEA-2863-8059-DB94-C7A6F8AD0EB4}"/>
                </a:ext>
              </a:extLst>
            </p:cNvPr>
            <p:cNvSpPr/>
            <p:nvPr/>
          </p:nvSpPr>
          <p:spPr>
            <a:xfrm>
              <a:off x="4769421" y="835644"/>
              <a:ext cx="140439" cy="141297"/>
            </a:xfrm>
            <a:custGeom>
              <a:avLst/>
              <a:gdLst>
                <a:gd name="connsiteX0" fmla="*/ 140439 w 140439"/>
                <a:gd name="connsiteY0" fmla="*/ 141298 h 141297"/>
                <a:gd name="connsiteX1" fmla="*/ 297 w 140439"/>
                <a:gd name="connsiteY1" fmla="*/ 141298 h 141297"/>
                <a:gd name="connsiteX2" fmla="*/ 1485 w 140439"/>
                <a:gd name="connsiteY2" fmla="*/ 16624 h 141297"/>
                <a:gd name="connsiteX3" fmla="*/ 16924 w 140439"/>
                <a:gd name="connsiteY3" fmla="*/ 1187 h 141297"/>
                <a:gd name="connsiteX4" fmla="*/ 140439 w 140439"/>
                <a:gd name="connsiteY4" fmla="*/ 0 h 141297"/>
                <a:gd name="connsiteX5" fmla="*/ 140439 w 140439"/>
                <a:gd name="connsiteY5" fmla="*/ 141298 h 141297"/>
                <a:gd name="connsiteX6" fmla="*/ 73931 w 140439"/>
                <a:gd name="connsiteY6" fmla="*/ 5937 h 141297"/>
                <a:gd name="connsiteX7" fmla="*/ 3860 w 140439"/>
                <a:gd name="connsiteY7" fmla="*/ 77179 h 141297"/>
                <a:gd name="connsiteX8" fmla="*/ 65618 w 140439"/>
                <a:gd name="connsiteY8" fmla="*/ 138923 h 141297"/>
                <a:gd name="connsiteX9" fmla="*/ 135689 w 140439"/>
                <a:gd name="connsiteY9" fmla="*/ 68868 h 141297"/>
                <a:gd name="connsiteX10" fmla="*/ 73931 w 140439"/>
                <a:gd name="connsiteY10" fmla="*/ 5937 h 1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39" h="141297">
                  <a:moveTo>
                    <a:pt x="140439" y="141298"/>
                  </a:moveTo>
                  <a:cubicBezTo>
                    <a:pt x="94121" y="141298"/>
                    <a:pt x="48990" y="141298"/>
                    <a:pt x="297" y="141298"/>
                  </a:cubicBezTo>
                  <a:cubicBezTo>
                    <a:pt x="297" y="98552"/>
                    <a:pt x="-891" y="56994"/>
                    <a:pt x="1485" y="16624"/>
                  </a:cubicBezTo>
                  <a:cubicBezTo>
                    <a:pt x="1485" y="10687"/>
                    <a:pt x="12173" y="2375"/>
                    <a:pt x="16924" y="1187"/>
                  </a:cubicBezTo>
                  <a:cubicBezTo>
                    <a:pt x="57304" y="0"/>
                    <a:pt x="97684" y="0"/>
                    <a:pt x="140439" y="0"/>
                  </a:cubicBezTo>
                  <a:cubicBezTo>
                    <a:pt x="140439" y="48682"/>
                    <a:pt x="140439" y="92615"/>
                    <a:pt x="140439" y="141298"/>
                  </a:cubicBezTo>
                  <a:close/>
                  <a:moveTo>
                    <a:pt x="73931" y="5937"/>
                  </a:moveTo>
                  <a:cubicBezTo>
                    <a:pt x="3860" y="5937"/>
                    <a:pt x="3860" y="5937"/>
                    <a:pt x="3860" y="77179"/>
                  </a:cubicBezTo>
                  <a:cubicBezTo>
                    <a:pt x="3860" y="146047"/>
                    <a:pt x="-5641" y="137735"/>
                    <a:pt x="65618" y="138923"/>
                  </a:cubicBezTo>
                  <a:cubicBezTo>
                    <a:pt x="135689" y="138923"/>
                    <a:pt x="135689" y="138923"/>
                    <a:pt x="135689" y="68868"/>
                  </a:cubicBezTo>
                  <a:cubicBezTo>
                    <a:pt x="136876" y="5937"/>
                    <a:pt x="136876" y="5937"/>
                    <a:pt x="73931" y="5937"/>
                  </a:cubicBezTo>
                  <a:close/>
                </a:path>
              </a:pathLst>
            </a:custGeom>
            <a:grpFill/>
            <a:ln w="11862" cap="flat">
              <a:noFill/>
              <a:prstDash val="solid"/>
              <a:miter/>
            </a:ln>
          </p:spPr>
          <p:txBody>
            <a:bodyPr rtlCol="0" anchor="ctr"/>
            <a:lstStyle/>
            <a:p>
              <a:pPr algn="l" rtl="0"/>
              <a:endParaRPr lang="en-US"/>
            </a:p>
          </p:txBody>
        </p:sp>
        <p:sp>
          <p:nvSpPr>
            <p:cNvPr id="100" name="Freeform 99">
              <a:extLst>
                <a:ext uri="{FF2B5EF4-FFF2-40B4-BE49-F238E27FC236}">
                  <a16:creationId xmlns:a16="http://schemas.microsoft.com/office/drawing/2014/main" id="{4FA17D1E-279B-460C-3055-4C9E086F45DF}"/>
                </a:ext>
              </a:extLst>
            </p:cNvPr>
            <p:cNvSpPr/>
            <p:nvPr/>
          </p:nvSpPr>
          <p:spPr>
            <a:xfrm>
              <a:off x="5001310" y="1240539"/>
              <a:ext cx="143705" cy="142484"/>
            </a:xfrm>
            <a:custGeom>
              <a:avLst/>
              <a:gdLst>
                <a:gd name="connsiteX0" fmla="*/ 71259 w 143705"/>
                <a:gd name="connsiteY0" fmla="*/ 0 h 142484"/>
                <a:gd name="connsiteX1" fmla="*/ 143705 w 143705"/>
                <a:gd name="connsiteY1" fmla="*/ 73617 h 142484"/>
                <a:gd name="connsiteX2" fmla="*/ 73634 w 143705"/>
                <a:gd name="connsiteY2" fmla="*/ 142485 h 142484"/>
                <a:gd name="connsiteX3" fmla="*/ 0 w 143705"/>
                <a:gd name="connsiteY3" fmla="*/ 70055 h 142484"/>
                <a:gd name="connsiteX4" fmla="*/ 71259 w 143705"/>
                <a:gd name="connsiteY4" fmla="*/ 0 h 142484"/>
                <a:gd name="connsiteX5" fmla="*/ 4751 w 143705"/>
                <a:gd name="connsiteY5" fmla="*/ 68868 h 142484"/>
                <a:gd name="connsiteX6" fmla="*/ 73634 w 143705"/>
                <a:gd name="connsiteY6" fmla="*/ 137735 h 142484"/>
                <a:gd name="connsiteX7" fmla="*/ 137767 w 143705"/>
                <a:gd name="connsiteY7" fmla="*/ 73617 h 142484"/>
                <a:gd name="connsiteX8" fmla="*/ 68884 w 143705"/>
                <a:gd name="connsiteY8" fmla="*/ 4749 h 142484"/>
                <a:gd name="connsiteX9" fmla="*/ 4751 w 143705"/>
                <a:gd name="connsiteY9" fmla="*/ 68868 h 14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705" h="142484">
                  <a:moveTo>
                    <a:pt x="71259" y="0"/>
                  </a:moveTo>
                  <a:cubicBezTo>
                    <a:pt x="143705" y="0"/>
                    <a:pt x="143705" y="0"/>
                    <a:pt x="143705" y="73617"/>
                  </a:cubicBezTo>
                  <a:cubicBezTo>
                    <a:pt x="143705" y="142485"/>
                    <a:pt x="143705" y="142485"/>
                    <a:pt x="73634" y="142485"/>
                  </a:cubicBezTo>
                  <a:cubicBezTo>
                    <a:pt x="0" y="142485"/>
                    <a:pt x="0" y="142485"/>
                    <a:pt x="0" y="70055"/>
                  </a:cubicBezTo>
                  <a:cubicBezTo>
                    <a:pt x="0" y="0"/>
                    <a:pt x="0" y="0"/>
                    <a:pt x="71259" y="0"/>
                  </a:cubicBezTo>
                  <a:close/>
                  <a:moveTo>
                    <a:pt x="4751" y="68868"/>
                  </a:moveTo>
                  <a:cubicBezTo>
                    <a:pt x="4751" y="137735"/>
                    <a:pt x="4751" y="137735"/>
                    <a:pt x="73634" y="137735"/>
                  </a:cubicBezTo>
                  <a:cubicBezTo>
                    <a:pt x="147268" y="137735"/>
                    <a:pt x="137767" y="148422"/>
                    <a:pt x="137767" y="73617"/>
                  </a:cubicBezTo>
                  <a:cubicBezTo>
                    <a:pt x="137767" y="4749"/>
                    <a:pt x="137767" y="4749"/>
                    <a:pt x="68884" y="4749"/>
                  </a:cubicBezTo>
                  <a:cubicBezTo>
                    <a:pt x="-3563" y="5937"/>
                    <a:pt x="5938" y="-5937"/>
                    <a:pt x="4751" y="68868"/>
                  </a:cubicBezTo>
                  <a:close/>
                </a:path>
              </a:pathLst>
            </a:custGeom>
            <a:grpFill/>
            <a:ln w="11862" cap="flat">
              <a:noFill/>
              <a:prstDash val="solid"/>
              <a:miter/>
            </a:ln>
          </p:spPr>
          <p:txBody>
            <a:bodyPr rtlCol="0" anchor="ctr"/>
            <a:lstStyle/>
            <a:p>
              <a:pPr algn="l" rtl="0"/>
              <a:endParaRPr lang="en-US"/>
            </a:p>
          </p:txBody>
        </p:sp>
        <p:sp>
          <p:nvSpPr>
            <p:cNvPr id="101" name="Freeform 100">
              <a:extLst>
                <a:ext uri="{FF2B5EF4-FFF2-40B4-BE49-F238E27FC236}">
                  <a16:creationId xmlns:a16="http://schemas.microsoft.com/office/drawing/2014/main" id="{97F9FF49-2F08-A669-9E28-B0E3AD69D4A1}"/>
                </a:ext>
              </a:extLst>
            </p:cNvPr>
            <p:cNvSpPr/>
            <p:nvPr/>
          </p:nvSpPr>
          <p:spPr>
            <a:xfrm>
              <a:off x="4769718" y="1242914"/>
              <a:ext cx="141330" cy="140109"/>
            </a:xfrm>
            <a:custGeom>
              <a:avLst/>
              <a:gdLst>
                <a:gd name="connsiteX0" fmla="*/ 141330 w 141330"/>
                <a:gd name="connsiteY0" fmla="*/ 0 h 140109"/>
                <a:gd name="connsiteX1" fmla="*/ 141330 w 141330"/>
                <a:gd name="connsiteY1" fmla="*/ 140110 h 140109"/>
                <a:gd name="connsiteX2" fmla="*/ 14252 w 141330"/>
                <a:gd name="connsiteY2" fmla="*/ 138922 h 140109"/>
                <a:gd name="connsiteX3" fmla="*/ 1188 w 141330"/>
                <a:gd name="connsiteY3" fmla="*/ 121112 h 140109"/>
                <a:gd name="connsiteX4" fmla="*/ 0 w 141330"/>
                <a:gd name="connsiteY4" fmla="*/ 0 h 140109"/>
                <a:gd name="connsiteX5" fmla="*/ 141330 w 141330"/>
                <a:gd name="connsiteY5" fmla="*/ 0 h 140109"/>
                <a:gd name="connsiteX6" fmla="*/ 72447 w 141330"/>
                <a:gd name="connsiteY6" fmla="*/ 2375 h 140109"/>
                <a:gd name="connsiteX7" fmla="*/ 3563 w 141330"/>
                <a:gd name="connsiteY7" fmla="*/ 71242 h 140109"/>
                <a:gd name="connsiteX8" fmla="*/ 66508 w 141330"/>
                <a:gd name="connsiteY8" fmla="*/ 134173 h 140109"/>
                <a:gd name="connsiteX9" fmla="*/ 135392 w 141330"/>
                <a:gd name="connsiteY9" fmla="*/ 66493 h 140109"/>
                <a:gd name="connsiteX10" fmla="*/ 72447 w 141330"/>
                <a:gd name="connsiteY10" fmla="*/ 2375 h 14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30" h="140109">
                  <a:moveTo>
                    <a:pt x="141330" y="0"/>
                  </a:moveTo>
                  <a:cubicBezTo>
                    <a:pt x="141330" y="47495"/>
                    <a:pt x="141330" y="91427"/>
                    <a:pt x="141330" y="140110"/>
                  </a:cubicBezTo>
                  <a:cubicBezTo>
                    <a:pt x="97387" y="140110"/>
                    <a:pt x="55819" y="140110"/>
                    <a:pt x="14252" y="138922"/>
                  </a:cubicBezTo>
                  <a:cubicBezTo>
                    <a:pt x="9501" y="138922"/>
                    <a:pt x="1188" y="127049"/>
                    <a:pt x="1188" y="121112"/>
                  </a:cubicBezTo>
                  <a:cubicBezTo>
                    <a:pt x="0" y="81929"/>
                    <a:pt x="0" y="42745"/>
                    <a:pt x="0" y="0"/>
                  </a:cubicBezTo>
                  <a:cubicBezTo>
                    <a:pt x="47506" y="0"/>
                    <a:pt x="93824" y="0"/>
                    <a:pt x="141330" y="0"/>
                  </a:cubicBezTo>
                  <a:close/>
                  <a:moveTo>
                    <a:pt x="72447" y="2375"/>
                  </a:moveTo>
                  <a:cubicBezTo>
                    <a:pt x="3563" y="2375"/>
                    <a:pt x="3563" y="2375"/>
                    <a:pt x="3563" y="71242"/>
                  </a:cubicBezTo>
                  <a:cubicBezTo>
                    <a:pt x="3563" y="143672"/>
                    <a:pt x="-4751" y="134173"/>
                    <a:pt x="66508" y="134173"/>
                  </a:cubicBezTo>
                  <a:cubicBezTo>
                    <a:pt x="135392" y="134173"/>
                    <a:pt x="135392" y="134173"/>
                    <a:pt x="135392" y="66493"/>
                  </a:cubicBezTo>
                  <a:cubicBezTo>
                    <a:pt x="136580" y="2375"/>
                    <a:pt x="136580" y="2375"/>
                    <a:pt x="72447" y="2375"/>
                  </a:cubicBezTo>
                  <a:close/>
                </a:path>
              </a:pathLst>
            </a:custGeom>
            <a:grpFill/>
            <a:ln w="11862" cap="flat">
              <a:noFill/>
              <a:prstDash val="solid"/>
              <a:miter/>
            </a:ln>
          </p:spPr>
          <p:txBody>
            <a:bodyPr rtlCol="0" anchor="ctr"/>
            <a:lstStyle/>
            <a:p>
              <a:pPr algn="l" rtl="0"/>
              <a:endParaRPr lang="en-US"/>
            </a:p>
          </p:txBody>
        </p:sp>
        <p:sp>
          <p:nvSpPr>
            <p:cNvPr id="102" name="Freeform 101">
              <a:extLst>
                <a:ext uri="{FF2B5EF4-FFF2-40B4-BE49-F238E27FC236}">
                  <a16:creationId xmlns:a16="http://schemas.microsoft.com/office/drawing/2014/main" id="{0ABCAA20-27B6-F43B-78BD-907551127FE6}"/>
                </a:ext>
              </a:extLst>
            </p:cNvPr>
            <p:cNvSpPr/>
            <p:nvPr/>
          </p:nvSpPr>
          <p:spPr>
            <a:xfrm>
              <a:off x="5001310" y="1037498"/>
              <a:ext cx="143705" cy="143672"/>
            </a:xfrm>
            <a:custGeom>
              <a:avLst/>
              <a:gdLst>
                <a:gd name="connsiteX0" fmla="*/ 72447 w 143705"/>
                <a:gd name="connsiteY0" fmla="*/ 143672 h 143672"/>
                <a:gd name="connsiteX1" fmla="*/ 0 w 143705"/>
                <a:gd name="connsiteY1" fmla="*/ 70055 h 143672"/>
                <a:gd name="connsiteX2" fmla="*/ 70071 w 143705"/>
                <a:gd name="connsiteY2" fmla="*/ 0 h 143672"/>
                <a:gd name="connsiteX3" fmla="*/ 143705 w 143705"/>
                <a:gd name="connsiteY3" fmla="*/ 71242 h 143672"/>
                <a:gd name="connsiteX4" fmla="*/ 72447 w 143705"/>
                <a:gd name="connsiteY4" fmla="*/ 143672 h 143672"/>
                <a:gd name="connsiteX5" fmla="*/ 71259 w 143705"/>
                <a:gd name="connsiteY5" fmla="*/ 138923 h 143672"/>
                <a:gd name="connsiteX6" fmla="*/ 137767 w 143705"/>
                <a:gd name="connsiteY6" fmla="*/ 71242 h 143672"/>
                <a:gd name="connsiteX7" fmla="*/ 71259 w 143705"/>
                <a:gd name="connsiteY7" fmla="*/ 5937 h 143672"/>
                <a:gd name="connsiteX8" fmla="*/ 4751 w 143705"/>
                <a:gd name="connsiteY8" fmla="*/ 73617 h 143672"/>
                <a:gd name="connsiteX9" fmla="*/ 71259 w 143705"/>
                <a:gd name="connsiteY9" fmla="*/ 138923 h 14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705" h="143672">
                  <a:moveTo>
                    <a:pt x="72447" y="143672"/>
                  </a:moveTo>
                  <a:cubicBezTo>
                    <a:pt x="0" y="143672"/>
                    <a:pt x="0" y="143672"/>
                    <a:pt x="0" y="70055"/>
                  </a:cubicBezTo>
                  <a:cubicBezTo>
                    <a:pt x="0" y="0"/>
                    <a:pt x="0" y="0"/>
                    <a:pt x="70071" y="0"/>
                  </a:cubicBezTo>
                  <a:cubicBezTo>
                    <a:pt x="143705" y="0"/>
                    <a:pt x="143705" y="0"/>
                    <a:pt x="143705" y="71242"/>
                  </a:cubicBezTo>
                  <a:cubicBezTo>
                    <a:pt x="143705" y="143672"/>
                    <a:pt x="143705" y="143672"/>
                    <a:pt x="72447" y="143672"/>
                  </a:cubicBezTo>
                  <a:close/>
                  <a:moveTo>
                    <a:pt x="71259" y="138923"/>
                  </a:moveTo>
                  <a:cubicBezTo>
                    <a:pt x="138955" y="138923"/>
                    <a:pt x="138955" y="138923"/>
                    <a:pt x="137767" y="71242"/>
                  </a:cubicBezTo>
                  <a:cubicBezTo>
                    <a:pt x="136580" y="-5937"/>
                    <a:pt x="147268" y="5937"/>
                    <a:pt x="71259" y="5937"/>
                  </a:cubicBezTo>
                  <a:cubicBezTo>
                    <a:pt x="-7126" y="5937"/>
                    <a:pt x="4751" y="-4749"/>
                    <a:pt x="4751" y="73617"/>
                  </a:cubicBezTo>
                  <a:cubicBezTo>
                    <a:pt x="4751" y="138923"/>
                    <a:pt x="4751" y="138923"/>
                    <a:pt x="71259" y="138923"/>
                  </a:cubicBezTo>
                  <a:close/>
                </a:path>
              </a:pathLst>
            </a:custGeom>
            <a:grpFill/>
            <a:ln w="11862" cap="flat">
              <a:noFill/>
              <a:prstDash val="solid"/>
              <a:miter/>
            </a:ln>
          </p:spPr>
          <p:txBody>
            <a:bodyPr rtlCol="0" anchor="ctr"/>
            <a:lstStyle/>
            <a:p>
              <a:pPr algn="l" rtl="0"/>
              <a:endParaRPr lang="en-US"/>
            </a:p>
          </p:txBody>
        </p:sp>
        <p:sp>
          <p:nvSpPr>
            <p:cNvPr id="103" name="Freeform 102">
              <a:extLst>
                <a:ext uri="{FF2B5EF4-FFF2-40B4-BE49-F238E27FC236}">
                  <a16:creationId xmlns:a16="http://schemas.microsoft.com/office/drawing/2014/main" id="{25DFE8FC-5284-C450-F428-FE22088EA0C8}"/>
                </a:ext>
              </a:extLst>
            </p:cNvPr>
            <p:cNvSpPr/>
            <p:nvPr/>
          </p:nvSpPr>
          <p:spPr>
            <a:xfrm>
              <a:off x="4772093" y="1041060"/>
              <a:ext cx="137767" cy="137735"/>
            </a:xfrm>
            <a:custGeom>
              <a:avLst/>
              <a:gdLst>
                <a:gd name="connsiteX0" fmla="*/ 0 w 137767"/>
                <a:gd name="connsiteY0" fmla="*/ 137735 h 137735"/>
                <a:gd name="connsiteX1" fmla="*/ 0 w 137767"/>
                <a:gd name="connsiteY1" fmla="*/ 0 h 137735"/>
                <a:gd name="connsiteX2" fmla="*/ 137767 w 137767"/>
                <a:gd name="connsiteY2" fmla="*/ 0 h 137735"/>
                <a:gd name="connsiteX3" fmla="*/ 137767 w 137767"/>
                <a:gd name="connsiteY3" fmla="*/ 137735 h 137735"/>
                <a:gd name="connsiteX4" fmla="*/ 0 w 137767"/>
                <a:gd name="connsiteY4" fmla="*/ 137735 h 137735"/>
                <a:gd name="connsiteX5" fmla="*/ 134204 w 137767"/>
                <a:gd name="connsiteY5" fmla="*/ 70055 h 137735"/>
                <a:gd name="connsiteX6" fmla="*/ 67696 w 137767"/>
                <a:gd name="connsiteY6" fmla="*/ 3562 h 137735"/>
                <a:gd name="connsiteX7" fmla="*/ 2375 w 137767"/>
                <a:gd name="connsiteY7" fmla="*/ 68867 h 137735"/>
                <a:gd name="connsiteX8" fmla="*/ 70071 w 137767"/>
                <a:gd name="connsiteY8" fmla="*/ 135360 h 137735"/>
                <a:gd name="connsiteX9" fmla="*/ 134204 w 137767"/>
                <a:gd name="connsiteY9" fmla="*/ 70055 h 13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67" h="137735">
                  <a:moveTo>
                    <a:pt x="0" y="137735"/>
                  </a:moveTo>
                  <a:cubicBezTo>
                    <a:pt x="0" y="90240"/>
                    <a:pt x="0" y="46307"/>
                    <a:pt x="0" y="0"/>
                  </a:cubicBezTo>
                  <a:cubicBezTo>
                    <a:pt x="46318" y="0"/>
                    <a:pt x="91449" y="0"/>
                    <a:pt x="137767" y="0"/>
                  </a:cubicBezTo>
                  <a:cubicBezTo>
                    <a:pt x="137767" y="45120"/>
                    <a:pt x="137767" y="90240"/>
                    <a:pt x="137767" y="137735"/>
                  </a:cubicBezTo>
                  <a:cubicBezTo>
                    <a:pt x="92637" y="137735"/>
                    <a:pt x="47506" y="137735"/>
                    <a:pt x="0" y="137735"/>
                  </a:cubicBezTo>
                  <a:close/>
                  <a:moveTo>
                    <a:pt x="134204" y="70055"/>
                  </a:moveTo>
                  <a:cubicBezTo>
                    <a:pt x="134204" y="2375"/>
                    <a:pt x="134204" y="2375"/>
                    <a:pt x="67696" y="3562"/>
                  </a:cubicBezTo>
                  <a:cubicBezTo>
                    <a:pt x="-8313" y="4749"/>
                    <a:pt x="2375" y="-7124"/>
                    <a:pt x="2375" y="68867"/>
                  </a:cubicBezTo>
                  <a:cubicBezTo>
                    <a:pt x="2375" y="135360"/>
                    <a:pt x="2375" y="135360"/>
                    <a:pt x="70071" y="135360"/>
                  </a:cubicBezTo>
                  <a:cubicBezTo>
                    <a:pt x="134204" y="135360"/>
                    <a:pt x="134204" y="135360"/>
                    <a:pt x="134204" y="70055"/>
                  </a:cubicBezTo>
                  <a:close/>
                </a:path>
              </a:pathLst>
            </a:custGeom>
            <a:grpFill/>
            <a:ln w="11862" cap="flat">
              <a:noFill/>
              <a:prstDash val="solid"/>
              <a:miter/>
            </a:ln>
          </p:spPr>
          <p:txBody>
            <a:bodyPr rtlCol="0" anchor="ctr"/>
            <a:lstStyle/>
            <a:p>
              <a:pPr algn="l" rtl="0"/>
              <a:endParaRPr lang="en-US"/>
            </a:p>
          </p:txBody>
        </p:sp>
      </p:grpSp>
      <p:grpSp>
        <p:nvGrpSpPr>
          <p:cNvPr id="4" name="Group 3">
            <a:extLst>
              <a:ext uri="{FF2B5EF4-FFF2-40B4-BE49-F238E27FC236}">
                <a16:creationId xmlns:a16="http://schemas.microsoft.com/office/drawing/2014/main" id="{B8A73CA4-1A65-9278-2AF8-3DF693480FB8}"/>
              </a:ext>
            </a:extLst>
          </p:cNvPr>
          <p:cNvGrpSpPr/>
          <p:nvPr/>
        </p:nvGrpSpPr>
        <p:grpSpPr>
          <a:xfrm>
            <a:off x="-1" y="426031"/>
            <a:ext cx="11594985" cy="6126777"/>
            <a:chOff x="-1" y="469619"/>
            <a:chExt cx="10168258" cy="6753637"/>
          </a:xfrm>
        </p:grpSpPr>
        <p:sp>
          <p:nvSpPr>
            <p:cNvPr id="6" name="Freeform 5">
              <a:extLst>
                <a:ext uri="{FF2B5EF4-FFF2-40B4-BE49-F238E27FC236}">
                  <a16:creationId xmlns:a16="http://schemas.microsoft.com/office/drawing/2014/main" id="{497E1B83-150D-6FA9-071D-76F6D874F089}"/>
                </a:ext>
              </a:extLst>
            </p:cNvPr>
            <p:cNvSpPr/>
            <p:nvPr/>
          </p:nvSpPr>
          <p:spPr>
            <a:xfrm>
              <a:off x="523554" y="469619"/>
              <a:ext cx="9644703" cy="6355761"/>
            </a:xfrm>
            <a:custGeom>
              <a:avLst/>
              <a:gdLst>
                <a:gd name="connsiteX0" fmla="*/ 0 w 8011997"/>
                <a:gd name="connsiteY0" fmla="*/ 0 h 5260027"/>
                <a:gd name="connsiteX1" fmla="*/ 5470419 w 8011997"/>
                <a:gd name="connsiteY1" fmla="*/ 0 h 5260027"/>
                <a:gd name="connsiteX2" fmla="*/ 5494683 w 8011997"/>
                <a:gd name="connsiteY2" fmla="*/ 1082 h 5260027"/>
                <a:gd name="connsiteX3" fmla="*/ 6860542 w 8011997"/>
                <a:gd name="connsiteY3" fmla="*/ 1082 h 5260027"/>
                <a:gd name="connsiteX4" fmla="*/ 8011997 w 8011997"/>
                <a:gd name="connsiteY4" fmla="*/ 1019288 h 5260027"/>
                <a:gd name="connsiteX5" fmla="*/ 8011997 w 8011997"/>
                <a:gd name="connsiteY5" fmla="*/ 5260027 h 5260027"/>
                <a:gd name="connsiteX6" fmla="*/ 3080946 w 8011997"/>
                <a:gd name="connsiteY6" fmla="*/ 5260027 h 5260027"/>
                <a:gd name="connsiteX7" fmla="*/ 3056743 w 8011997"/>
                <a:gd name="connsiteY7" fmla="*/ 5258945 h 5260027"/>
                <a:gd name="connsiteX8" fmla="*/ 1690823 w 8011997"/>
                <a:gd name="connsiteY8" fmla="*/ 5258945 h 5260027"/>
                <a:gd name="connsiteX9" fmla="*/ 0 w 8011997"/>
                <a:gd name="connsiteY9" fmla="*/ 3763790 h 526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997" h="526002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chemeClr val="bg1"/>
            </a:solidFill>
            <a:ln w="3598"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7" name="Freeform 6">
              <a:extLst>
                <a:ext uri="{FF2B5EF4-FFF2-40B4-BE49-F238E27FC236}">
                  <a16:creationId xmlns:a16="http://schemas.microsoft.com/office/drawing/2014/main" id="{13EAE10C-405C-A282-150C-EFFB9ABAC0C1}"/>
                </a:ext>
              </a:extLst>
            </p:cNvPr>
            <p:cNvSpPr/>
            <p:nvPr/>
          </p:nvSpPr>
          <p:spPr>
            <a:xfrm>
              <a:off x="-1" y="6454840"/>
              <a:ext cx="3693934" cy="715533"/>
            </a:xfrm>
            <a:custGeom>
              <a:avLst/>
              <a:gdLst>
                <a:gd name="connsiteX0" fmla="*/ 0 w 6101044"/>
                <a:gd name="connsiteY0" fmla="*/ 0 h 727928"/>
                <a:gd name="connsiteX1" fmla="*/ 1235526 w 6101044"/>
                <a:gd name="connsiteY1" fmla="*/ 0 h 727928"/>
                <a:gd name="connsiteX2" fmla="*/ 4471731 w 6101044"/>
                <a:gd name="connsiteY2" fmla="*/ 0 h 727928"/>
                <a:gd name="connsiteX3" fmla="*/ 5707257 w 6101044"/>
                <a:gd name="connsiteY3" fmla="*/ 0 h 727928"/>
                <a:gd name="connsiteX4" fmla="*/ 6101044 w 6101044"/>
                <a:gd name="connsiteY4" fmla="*/ 393878 h 727928"/>
                <a:gd name="connsiteX5" fmla="*/ 6101044 w 6101044"/>
                <a:gd name="connsiteY5" fmla="*/ 727928 h 727928"/>
                <a:gd name="connsiteX6" fmla="*/ 4865518 w 6101044"/>
                <a:gd name="connsiteY6" fmla="*/ 727928 h 727928"/>
                <a:gd name="connsiteX7" fmla="*/ 1235526 w 6101044"/>
                <a:gd name="connsiteY7" fmla="*/ 727928 h 727928"/>
                <a:gd name="connsiteX8" fmla="*/ 0 w 6101044"/>
                <a:gd name="connsiteY8" fmla="*/ 727928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044" h="727928">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E8A116"/>
            </a:solidFill>
            <a:ln w="24491" cap="flat">
              <a:noFill/>
              <a:prstDash val="solid"/>
              <a:miter/>
            </a:ln>
          </p:spPr>
          <p:txBody>
            <a:bodyPr wrap="square" rtlCol="0" anchor="ctr">
              <a:noAutofit/>
            </a:bodyPr>
            <a:lstStyle/>
            <a:p>
              <a:pPr algn="l" rtl="0"/>
              <a:endParaRPr lang="en-US"/>
            </a:p>
          </p:txBody>
        </p:sp>
        <p:sp>
          <p:nvSpPr>
            <p:cNvPr id="8" name="Text Placeholder 23">
              <a:extLst>
                <a:ext uri="{FF2B5EF4-FFF2-40B4-BE49-F238E27FC236}">
                  <a16:creationId xmlns:a16="http://schemas.microsoft.com/office/drawing/2014/main" id="{93B1FDD9-0CAF-46E4-1881-F878DEE9EB26}"/>
                </a:ext>
              </a:extLst>
            </p:cNvPr>
            <p:cNvSpPr txBox="1">
              <a:spLocks/>
            </p:cNvSpPr>
            <p:nvPr/>
          </p:nvSpPr>
          <p:spPr>
            <a:xfrm>
              <a:off x="584605" y="6439129"/>
              <a:ext cx="6101044" cy="720752"/>
            </a:xfrm>
            <a:prstGeom prst="rect">
              <a:avLst/>
            </a:prstGeom>
            <a:noFill/>
          </p:spPr>
          <p:txBody>
            <a:bodyPr anchor="ctr">
              <a:noAutofit/>
            </a:bodyPr>
            <a:lstStyle>
              <a:lvl1pPr marL="0" indent="0" algn="l" defTabSz="1007943" rtl="0" eaLnBrk="1" latinLnBrk="0" hangingPunct="1">
                <a:lnSpc>
                  <a:spcPct val="90000"/>
                </a:lnSpc>
                <a:spcBef>
                  <a:spcPts val="1102"/>
                </a:spcBef>
                <a:buFont typeface="Arial" panose="020B0604020202020204" pitchFamily="34" charset="0"/>
                <a:buNone/>
                <a:defRPr sz="3200" b="0" i="0" kern="1200">
                  <a:solidFill>
                    <a:srgbClr val="000000"/>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l" rtl="0"/>
              <a:r>
                <a:rPr lang="en-US" sz="2400" dirty="0" err="1">
                  <a:solidFill>
                    <a:schemeClr val="bg1"/>
                  </a:solidFill>
                </a:rPr>
                <a:t>www.</a:t>
              </a:r>
              <a:r>
                <a:rPr lang="en-US" sz="2400" b="1" dirty="0" err="1">
                  <a:solidFill>
                    <a:schemeClr val="bg1"/>
                  </a:solidFill>
                </a:rPr>
                <a:t>naturprojekt</a:t>
              </a:r>
              <a:r>
                <a:rPr lang="en-US" sz="2400" dirty="0" err="1">
                  <a:solidFill>
                    <a:schemeClr val="bg1"/>
                  </a:solidFill>
                </a:rPr>
                <a:t>.info</a:t>
              </a:r>
              <a:endParaRPr lang="en-US" sz="2400" dirty="0">
                <a:solidFill>
                  <a:schemeClr val="bg1"/>
                </a:solidFill>
              </a:endParaRPr>
            </a:p>
          </p:txBody>
        </p:sp>
        <p:sp>
          <p:nvSpPr>
            <p:cNvPr id="9" name="TextBox 8">
              <a:extLst>
                <a:ext uri="{FF2B5EF4-FFF2-40B4-BE49-F238E27FC236}">
                  <a16:creationId xmlns:a16="http://schemas.microsoft.com/office/drawing/2014/main" id="{EC9DB42A-7195-6E43-39A6-2F29C0D0C9D2}"/>
                </a:ext>
              </a:extLst>
            </p:cNvPr>
            <p:cNvSpPr txBox="1"/>
            <p:nvPr/>
          </p:nvSpPr>
          <p:spPr>
            <a:xfrm>
              <a:off x="487103" y="1223806"/>
              <a:ext cx="7687702" cy="949946"/>
            </a:xfrm>
            <a:prstGeom prst="rect">
              <a:avLst/>
            </a:prstGeom>
            <a:noFill/>
          </p:spPr>
          <p:txBody>
            <a:bodyPr wrap="square" rtlCol="0">
              <a:spAutoFit/>
            </a:bodyPr>
            <a:lstStyle/>
            <a:p>
              <a:pPr algn="ctr" rtl="0"/>
              <a:r>
                <a:rPr lang="en-US" sz="5000" b="1" spc="0" baseline="0" dirty="0">
                  <a:solidFill>
                    <a:srgbClr val="E8A116"/>
                  </a:solidFill>
                  <a:latin typeface="Calibri" panose="020F0502020204030204" pitchFamily="34" charset="0"/>
                  <a:cs typeface="Calibri" panose="020F0502020204030204" pitchFamily="34" charset="0"/>
                  <a:sym typeface="Orkney-Bold"/>
                  <a:rtl val="0"/>
                </a:rPr>
                <a:t>CERTIFIKAT FOR GENNEMFØRELSE</a:t>
              </a:r>
            </a:p>
          </p:txBody>
        </p:sp>
        <p:sp>
          <p:nvSpPr>
            <p:cNvPr id="10" name="TextBox 9">
              <a:extLst>
                <a:ext uri="{FF2B5EF4-FFF2-40B4-BE49-F238E27FC236}">
                  <a16:creationId xmlns:a16="http://schemas.microsoft.com/office/drawing/2014/main" id="{E0084CE4-C9EB-0D8F-8B1E-2598CD1B6461}"/>
                </a:ext>
              </a:extLst>
            </p:cNvPr>
            <p:cNvSpPr txBox="1"/>
            <p:nvPr/>
          </p:nvSpPr>
          <p:spPr>
            <a:xfrm>
              <a:off x="487103" y="2054497"/>
              <a:ext cx="7687702" cy="1390993"/>
            </a:xfrm>
            <a:prstGeom prst="rect">
              <a:avLst/>
            </a:prstGeom>
            <a:noFill/>
          </p:spPr>
          <p:txBody>
            <a:bodyPr wrap="square" rtlCol="0">
              <a:spAutoFit/>
            </a:bodyPr>
            <a:lstStyle/>
            <a:p>
              <a:pPr algn="ctr" rtl="0"/>
              <a:r>
                <a:rPr lang="en-US" sz="1900" b="1" spc="0" baseline="0" dirty="0">
                  <a:solidFill>
                    <a:srgbClr val="296B5F"/>
                  </a:solidFill>
                  <a:latin typeface="Calibri" panose="020F0502020204030204" pitchFamily="34" charset="0"/>
                  <a:cs typeface="Calibri" panose="020F0502020204030204" pitchFamily="34" charset="0"/>
                  <a:sym typeface="Avenir-Medium"/>
                  <a:rtl val="0"/>
                </a:rPr>
                <a:t>Præsenteret for</a:t>
              </a:r>
            </a:p>
            <a:p>
              <a:pPr algn="ctr" rtl="0"/>
              <a:endParaRPr lang="en-US" sz="1900" dirty="0">
                <a:solidFill>
                  <a:srgbClr val="424242"/>
                </a:solidFill>
                <a:latin typeface="Calibri" panose="020F0502020204030204" pitchFamily="34" charset="0"/>
                <a:cs typeface="Calibri" panose="020F0502020204030204" pitchFamily="34" charset="0"/>
                <a:sym typeface="Avenir-Medium"/>
                <a:rtl val="0"/>
              </a:endParaRPr>
            </a:p>
            <a:p>
              <a:pPr algn="ctr" rtl="0"/>
              <a:endParaRPr lang="en-US" sz="1900" dirty="0">
                <a:solidFill>
                  <a:srgbClr val="424242"/>
                </a:solidFill>
                <a:latin typeface="Calibri" panose="020F0502020204030204" pitchFamily="34" charset="0"/>
                <a:cs typeface="Calibri" panose="020F0502020204030204" pitchFamily="34" charset="0"/>
                <a:sym typeface="Avenir-Medium"/>
                <a:rtl val="0"/>
              </a:endParaRPr>
            </a:p>
            <a:p>
              <a:pPr algn="ctr" rtl="0"/>
              <a:r>
                <a:rPr lang="en-US" sz="1900" i="1" dirty="0">
                  <a:solidFill>
                    <a:srgbClr val="424242"/>
                  </a:solidFill>
                  <a:latin typeface="Calibri" panose="020F0502020204030204" pitchFamily="34" charset="0"/>
                  <a:cs typeface="Calibri" panose="020F0502020204030204" pitchFamily="34" charset="0"/>
                  <a:sym typeface="Avenir-Medium"/>
                  <a:rtl val="0"/>
                </a:rPr>
                <a:t>[ Indsæt dit navn her! ]</a:t>
              </a:r>
              <a:endParaRPr lang="en-US" sz="1900" i="1" spc="0" baseline="0" dirty="0">
                <a:solidFill>
                  <a:srgbClr val="424242"/>
                </a:solidFill>
                <a:latin typeface="Calibri" panose="020F0502020204030204" pitchFamily="34" charset="0"/>
                <a:cs typeface="Calibri" panose="020F0502020204030204" pitchFamily="34" charset="0"/>
                <a:sym typeface="Avenir-Medium"/>
                <a:rtl val="0"/>
              </a:endParaRPr>
            </a:p>
          </p:txBody>
        </p:sp>
        <p:grpSp>
          <p:nvGrpSpPr>
            <p:cNvPr id="11" name="Graphic 4">
              <a:extLst>
                <a:ext uri="{FF2B5EF4-FFF2-40B4-BE49-F238E27FC236}">
                  <a16:creationId xmlns:a16="http://schemas.microsoft.com/office/drawing/2014/main" id="{9953FE2A-6850-A253-2D55-8F62C2FF41CA}"/>
                </a:ext>
              </a:extLst>
            </p:cNvPr>
            <p:cNvGrpSpPr/>
            <p:nvPr/>
          </p:nvGrpSpPr>
          <p:grpSpPr>
            <a:xfrm>
              <a:off x="858615" y="3493672"/>
              <a:ext cx="8004457" cy="1218442"/>
              <a:chOff x="3284540" y="2297209"/>
              <a:chExt cx="6362218" cy="1218442"/>
            </a:xfrm>
          </p:grpSpPr>
          <p:sp>
            <p:nvSpPr>
              <p:cNvPr id="13" name="Freeform 12">
                <a:extLst>
                  <a:ext uri="{FF2B5EF4-FFF2-40B4-BE49-F238E27FC236}">
                    <a16:creationId xmlns:a16="http://schemas.microsoft.com/office/drawing/2014/main" id="{66829C98-B28B-2BED-BECF-43E18FFB3638}"/>
                  </a:ext>
                </a:extLst>
              </p:cNvPr>
              <p:cNvSpPr/>
              <p:nvPr/>
            </p:nvSpPr>
            <p:spPr>
              <a:xfrm>
                <a:off x="4095142" y="3502950"/>
                <a:ext cx="6349" cy="12701"/>
              </a:xfrm>
              <a:custGeom>
                <a:avLst/>
                <a:gdLst>
                  <a:gd name="connsiteX0" fmla="*/ 0 w 6349"/>
                  <a:gd name="connsiteY0" fmla="*/ 0 h 12701"/>
                  <a:gd name="connsiteX1" fmla="*/ 6349 w 6349"/>
                  <a:gd name="connsiteY1" fmla="*/ 0 h 12701"/>
                </a:gdLst>
                <a:ahLst/>
                <a:cxnLst>
                  <a:cxn ang="0">
                    <a:pos x="connsiteX0" y="connsiteY0"/>
                  </a:cxn>
                  <a:cxn ang="0">
                    <a:pos x="connsiteX1" y="connsiteY1"/>
                  </a:cxn>
                </a:cxnLst>
                <a:rect l="l" t="t" r="r" b="b"/>
                <a:pathLst>
                  <a:path w="6349" h="12701">
                    <a:moveTo>
                      <a:pt x="0" y="0"/>
                    </a:moveTo>
                    <a:lnTo>
                      <a:pt x="6349" y="0"/>
                    </a:lnTo>
                  </a:path>
                </a:pathLst>
              </a:custGeom>
              <a:ln w="6346" cap="flat">
                <a:solidFill>
                  <a:srgbClr val="092E4B"/>
                </a:solid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9BB3E51E-C6EB-4204-0231-A52DFE398DFC}"/>
                  </a:ext>
                </a:extLst>
              </p:cNvPr>
              <p:cNvSpPr/>
              <p:nvPr/>
            </p:nvSpPr>
            <p:spPr>
              <a:xfrm>
                <a:off x="3284540" y="2297209"/>
                <a:ext cx="5519870" cy="12701"/>
              </a:xfrm>
              <a:custGeom>
                <a:avLst/>
                <a:gdLst>
                  <a:gd name="connsiteX0" fmla="*/ 0 w 5519870"/>
                  <a:gd name="connsiteY0" fmla="*/ 0 h 12701"/>
                  <a:gd name="connsiteX1" fmla="*/ 5519871 w 5519870"/>
                  <a:gd name="connsiteY1" fmla="*/ 0 h 12701"/>
                </a:gdLst>
                <a:ahLst/>
                <a:cxnLst>
                  <a:cxn ang="0">
                    <a:pos x="connsiteX0" y="connsiteY0"/>
                  </a:cxn>
                  <a:cxn ang="0">
                    <a:pos x="connsiteX1" y="connsiteY1"/>
                  </a:cxn>
                </a:cxnLst>
                <a:rect l="l" t="t" r="r" b="b"/>
                <a:pathLst>
                  <a:path w="5519870" h="12701">
                    <a:moveTo>
                      <a:pt x="0" y="0"/>
                    </a:moveTo>
                    <a:lnTo>
                      <a:pt x="5519871" y="0"/>
                    </a:lnTo>
                  </a:path>
                </a:pathLst>
              </a:custGeom>
              <a:ln w="6346" cap="flat">
                <a:solidFill>
                  <a:srgbClr val="296B5F"/>
                </a:solidFill>
                <a:custDash>
                  <a:ds d="74873" sp="74873"/>
                </a:custDash>
                <a:miter/>
              </a:ln>
            </p:spPr>
            <p:txBody>
              <a:bodyPr rtlCol="0" anchor="ctr"/>
              <a:lstStyle/>
              <a:p>
                <a:pPr algn="l" rtl="0"/>
                <a:endParaRPr lang="en-US"/>
              </a:p>
            </p:txBody>
          </p:sp>
          <p:sp>
            <p:nvSpPr>
              <p:cNvPr id="15" name="Freeform 14">
                <a:extLst>
                  <a:ext uri="{FF2B5EF4-FFF2-40B4-BE49-F238E27FC236}">
                    <a16:creationId xmlns:a16="http://schemas.microsoft.com/office/drawing/2014/main" id="{EAB8E2E3-BA0C-AF93-D4C1-444568CF32E2}"/>
                  </a:ext>
                </a:extLst>
              </p:cNvPr>
              <p:cNvSpPr/>
              <p:nvPr/>
            </p:nvSpPr>
            <p:spPr>
              <a:xfrm>
                <a:off x="9640409" y="3502950"/>
                <a:ext cx="6349" cy="12701"/>
              </a:xfrm>
              <a:custGeom>
                <a:avLst/>
                <a:gdLst>
                  <a:gd name="connsiteX0" fmla="*/ 0 w 6349"/>
                  <a:gd name="connsiteY0" fmla="*/ 0 h 12701"/>
                  <a:gd name="connsiteX1" fmla="*/ 6349 w 6349"/>
                  <a:gd name="connsiteY1" fmla="*/ 0 h 12701"/>
                </a:gdLst>
                <a:ahLst/>
                <a:cxnLst>
                  <a:cxn ang="0">
                    <a:pos x="connsiteX0" y="connsiteY0"/>
                  </a:cxn>
                  <a:cxn ang="0">
                    <a:pos x="connsiteX1" y="connsiteY1"/>
                  </a:cxn>
                </a:cxnLst>
                <a:rect l="l" t="t" r="r" b="b"/>
                <a:pathLst>
                  <a:path w="6349" h="12701">
                    <a:moveTo>
                      <a:pt x="0" y="0"/>
                    </a:moveTo>
                    <a:lnTo>
                      <a:pt x="6349" y="0"/>
                    </a:lnTo>
                  </a:path>
                </a:pathLst>
              </a:custGeom>
              <a:ln w="6346" cap="flat">
                <a:solidFill>
                  <a:srgbClr val="092E4B"/>
                </a:solidFill>
                <a:prstDash val="solid"/>
                <a:miter/>
              </a:ln>
            </p:spPr>
            <p:txBody>
              <a:bodyPr rtlCol="0" anchor="ctr"/>
              <a:lstStyle/>
              <a:p>
                <a:pPr algn="l" rtl="0"/>
                <a:endParaRPr lang="en-US"/>
              </a:p>
            </p:txBody>
          </p:sp>
        </p:grpSp>
        <p:sp>
          <p:nvSpPr>
            <p:cNvPr id="12" name="TextBox 11">
              <a:extLst>
                <a:ext uri="{FF2B5EF4-FFF2-40B4-BE49-F238E27FC236}">
                  <a16:creationId xmlns:a16="http://schemas.microsoft.com/office/drawing/2014/main" id="{842E8A2F-13DC-3D8D-FB9E-DD718AD28AFA}"/>
                </a:ext>
              </a:extLst>
            </p:cNvPr>
            <p:cNvSpPr txBox="1"/>
            <p:nvPr/>
          </p:nvSpPr>
          <p:spPr>
            <a:xfrm>
              <a:off x="487103" y="3796663"/>
              <a:ext cx="7479655" cy="3426593"/>
            </a:xfrm>
            <a:prstGeom prst="rect">
              <a:avLst/>
            </a:prstGeom>
            <a:noFill/>
          </p:spPr>
          <p:txBody>
            <a:bodyPr wrap="square" lIns="91440" tIns="45720" rIns="91440" bIns="45720" rtlCol="0" anchor="t">
              <a:spAutoFit/>
            </a:bodyPr>
            <a:lstStyle/>
            <a:p>
              <a:pPr algn="ctr" rtl="0"/>
              <a:r>
                <a:rPr lang="en-US" sz="1600" spc="0" baseline="0" dirty="0">
                  <a:solidFill>
                    <a:srgbClr val="296B5F"/>
                  </a:solidFill>
                  <a:latin typeface="Calibri" panose="020F0502020204030204" pitchFamily="34" charset="0"/>
                  <a:cs typeface="Calibri" panose="020F0502020204030204" pitchFamily="34" charset="0"/>
                  <a:sym typeface="Avenir-Book"/>
                </a:rPr>
                <a:t>for en vellykket gennemførelse af</a:t>
              </a:r>
            </a:p>
            <a:p>
              <a:pPr algn="ctr" rtl="0"/>
              <a:endParaRPr lang="en-US" sz="1600" spc="0" baseline="0" dirty="0">
                <a:solidFill>
                  <a:srgbClr val="424242"/>
                </a:solidFill>
                <a:latin typeface="Calibri" panose="020F0502020204030204" pitchFamily="34" charset="0"/>
                <a:cs typeface="Calibri" panose="020F0502020204030204" pitchFamily="34" charset="0"/>
                <a:sym typeface="Avenir-Book"/>
              </a:endParaRPr>
            </a:p>
            <a:p>
              <a:pPr algn="ctr" rtl="0"/>
              <a:r>
                <a:rPr lang="en-US" sz="2400" b="1" spc="0" baseline="0" dirty="0">
                  <a:solidFill>
                    <a:srgbClr val="296B5F"/>
                  </a:solidFill>
                  <a:latin typeface="Calibri" panose="020F0502020204030204" pitchFamily="34" charset="0"/>
                  <a:cs typeface="Calibri" panose="020F0502020204030204" pitchFamily="34" charset="0"/>
                  <a:sym typeface="Avenir-Book"/>
                </a:rPr>
                <a:t>NATUR Modul 1</a:t>
              </a:r>
            </a:p>
            <a:p>
              <a:pPr algn="ctr" rtl="0"/>
              <a:endParaRPr lang="en-US" sz="1600" spc="0" baseline="0" dirty="0">
                <a:solidFill>
                  <a:srgbClr val="424242"/>
                </a:solidFill>
                <a:latin typeface="Calibri" panose="020F0502020204030204" pitchFamily="34" charset="0"/>
                <a:cs typeface="Calibri" panose="020F0502020204030204" pitchFamily="34" charset="0"/>
                <a:sym typeface="Avenir-Book"/>
              </a:endParaRPr>
            </a:p>
            <a:p>
              <a:pPr algn="ctr" rtl="0"/>
              <a:r>
                <a:rPr lang="en-US" sz="2200" b="1" spc="0" baseline="0" dirty="0">
                  <a:solidFill>
                    <a:srgbClr val="296B5F"/>
                  </a:solidFill>
                  <a:latin typeface="Calibri" panose="020F0502020204030204" pitchFamily="34" charset="0"/>
                  <a:cs typeface="Calibri" panose="020F0502020204030204" pitchFamily="34" charset="0"/>
                  <a:sym typeface="Avenir-Book"/>
                </a:rPr>
                <a:t>Trænervejledning - Træning af sårbare voksne</a:t>
              </a:r>
            </a:p>
            <a:p>
              <a:pPr algn="ctr" rtl="0"/>
              <a:r>
                <a:rPr lang="en-US" sz="2200" b="1" spc="0" baseline="0" dirty="0">
                  <a:solidFill>
                    <a:srgbClr val="296B5F"/>
                  </a:solidFill>
                  <a:latin typeface="Calibri" panose="020F0502020204030204" pitchFamily="34" charset="0"/>
                  <a:cs typeface="Calibri" panose="020F0502020204030204" pitchFamily="34" charset="0"/>
                  <a:sym typeface="Avenir-Book"/>
                </a:rPr>
                <a:t>i lokalsamfundsbaseret bylandbrug</a:t>
              </a:r>
            </a:p>
            <a:p>
              <a:pPr algn="ctr" rtl="0"/>
              <a:endParaRPr lang="en-US" sz="1600" spc="0" baseline="0" dirty="0">
                <a:solidFill>
                  <a:srgbClr val="424242"/>
                </a:solidFill>
                <a:latin typeface="Calibri" panose="020F0502020204030204" pitchFamily="34" charset="0"/>
                <a:cs typeface="Calibri" panose="020F0502020204030204" pitchFamily="34" charset="0"/>
                <a:sym typeface="Avenir-Book"/>
              </a:endParaRPr>
            </a:p>
            <a:p>
              <a:pPr algn="ctr" rtl="0"/>
              <a:r>
                <a:rPr lang="en-US" sz="1600" dirty="0">
                  <a:solidFill>
                    <a:srgbClr val="424242"/>
                  </a:solidFill>
                  <a:latin typeface="Calibri" panose="020F0502020204030204" pitchFamily="34" charset="0"/>
                  <a:cs typeface="Calibri" panose="020F0502020204030204" pitchFamily="34" charset="0"/>
                  <a:sym typeface="Avenir-Book"/>
                  <a:rtl val="0"/>
                </a:rPr>
                <a:t> </a:t>
              </a:r>
            </a:p>
            <a:p>
              <a:pPr algn="ctr" rtl="0"/>
              <a:endParaRPr lang="en-US" sz="1600" dirty="0">
                <a:solidFill>
                  <a:srgbClr val="424242"/>
                </a:solidFill>
                <a:latin typeface="Calibri" panose="020F0502020204030204" pitchFamily="34" charset="0"/>
                <a:cs typeface="Calibri" panose="020F0502020204030204" pitchFamily="34" charset="0"/>
                <a:sym typeface="Avenir-Black"/>
                <a:rtl val="0"/>
              </a:endParaRPr>
            </a:p>
            <a:p>
              <a:pPr algn="ctr" rtl="0"/>
              <a:endParaRPr lang="en-US" sz="1600" dirty="0">
                <a:solidFill>
                  <a:srgbClr val="424242"/>
                </a:solidFill>
                <a:latin typeface="Calibri" panose="020F0502020204030204" pitchFamily="34" charset="0"/>
                <a:cs typeface="Calibri" panose="020F0502020204030204" pitchFamily="34" charset="0"/>
                <a:sym typeface="Avenir-Black"/>
                <a:rtl val="0"/>
              </a:endParaRPr>
            </a:p>
            <a:p>
              <a:pPr algn="ctr" rtl="0"/>
              <a:r>
                <a:rPr lang="en-US" sz="1600" spc="0" baseline="0" dirty="0">
                  <a:solidFill>
                    <a:srgbClr val="424242"/>
                  </a:solidFill>
                  <a:latin typeface="Calibri" panose="020F0502020204030204" pitchFamily="34" charset="0"/>
                  <a:cs typeface="Calibri" panose="020F0502020204030204" pitchFamily="34" charset="0"/>
                  <a:sym typeface="Avenir-Book"/>
                  <a:rtl val="0"/>
                </a:rPr>
                <a:t> </a:t>
              </a:r>
            </a:p>
          </p:txBody>
        </p:sp>
      </p:grpSp>
      <p:pic>
        <p:nvPicPr>
          <p:cNvPr id="18" name="Content Placeholder 5" descr="Logo  Description automatically generated with medium confidence">
            <a:extLst>
              <a:ext uri="{FF2B5EF4-FFF2-40B4-BE49-F238E27FC236}">
                <a16:creationId xmlns:a16="http://schemas.microsoft.com/office/drawing/2014/main" id="{9496F0B5-BE0B-B2BB-D1F1-94CCC26D4C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8140" y="4123701"/>
            <a:ext cx="2063291" cy="1924018"/>
          </a:xfrm>
          <a:prstGeom prst="rect">
            <a:avLst/>
          </a:prstGeom>
        </p:spPr>
      </p:pic>
    </p:spTree>
    <p:extLst>
      <p:ext uri="{BB962C8B-B14F-4D97-AF65-F5344CB8AC3E}">
        <p14:creationId xmlns:p14="http://schemas.microsoft.com/office/powerpoint/2010/main" val="21953869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E1659D-3E68-FE7E-44DB-D2C94413FE0C}"/>
              </a:ext>
            </a:extLst>
          </p:cNvPr>
          <p:cNvSpPr>
            <a:spLocks noGrp="1"/>
          </p:cNvSpPr>
          <p:nvPr>
            <p:ph type="body" sz="quarter" idx="19"/>
          </p:nvPr>
        </p:nvSpPr>
        <p:spPr>
          <a:xfrm>
            <a:off x="805864" y="3927444"/>
            <a:ext cx="5791883" cy="679346"/>
          </a:xfrm>
        </p:spPr>
        <p:txBody>
          <a:bodyPr>
            <a:noAutofit/>
          </a:bodyPr>
          <a:lstStyle/>
          <a:p>
            <a:pPr algn="l" rtl="0"/>
            <a:r>
              <a:rPr lang="en-US" sz="3200" dirty="0"/>
              <a:t>Du har gennemført</a:t>
            </a:r>
            <a:r>
              <a:rPr lang="en-US" sz="3200" b="1" dirty="0"/>
              <a:t>Modul 1</a:t>
            </a:r>
          </a:p>
        </p:txBody>
      </p:sp>
      <p:sp>
        <p:nvSpPr>
          <p:cNvPr id="6" name="Text Placeholder 5">
            <a:extLst>
              <a:ext uri="{FF2B5EF4-FFF2-40B4-BE49-F238E27FC236}">
                <a16:creationId xmlns:a16="http://schemas.microsoft.com/office/drawing/2014/main" id="{F26908E1-4EBA-CCDE-88AD-03A7169B85E6}"/>
              </a:ext>
            </a:extLst>
          </p:cNvPr>
          <p:cNvSpPr>
            <a:spLocks noGrp="1"/>
          </p:cNvSpPr>
          <p:nvPr>
            <p:ph type="body" sz="quarter" idx="20"/>
          </p:nvPr>
        </p:nvSpPr>
        <p:spPr>
          <a:xfrm>
            <a:off x="805865" y="2880154"/>
            <a:ext cx="3195485" cy="837258"/>
          </a:xfrm>
        </p:spPr>
        <p:txBody>
          <a:bodyPr/>
          <a:lstStyle/>
          <a:p>
            <a:pPr algn="l" rtl="0"/>
            <a:r>
              <a:rPr lang="en-US" dirty="0"/>
              <a:t>Tak skal du have</a:t>
            </a:r>
          </a:p>
        </p:txBody>
      </p:sp>
      <p:sp>
        <p:nvSpPr>
          <p:cNvPr id="4" name="Text Placeholder 3">
            <a:extLst>
              <a:ext uri="{FF2B5EF4-FFF2-40B4-BE49-F238E27FC236}">
                <a16:creationId xmlns:a16="http://schemas.microsoft.com/office/drawing/2014/main" id="{A845F7B2-E78B-ED5F-6BE9-3CD1314428F1}"/>
              </a:ext>
            </a:extLst>
          </p:cNvPr>
          <p:cNvSpPr>
            <a:spLocks noGrp="1"/>
          </p:cNvSpPr>
          <p:nvPr>
            <p:ph type="body" sz="quarter" idx="16"/>
          </p:nvPr>
        </p:nvSpPr>
        <p:spPr/>
        <p:txBody>
          <a:bodyPr/>
          <a:lstStyle/>
          <a:p>
            <a:pPr algn="l" rtl="0"/>
            <a:r>
              <a:rPr lang="en-US" dirty="0" err="1"/>
              <a:t>www.</a:t>
            </a:r>
            <a:r>
              <a:rPr lang="en-US" b="1" dirty="0" err="1"/>
              <a:t>naturprojekt</a:t>
            </a:r>
            <a:r>
              <a:rPr lang="en-US" dirty="0" err="1"/>
              <a:t>.info</a:t>
            </a:r>
            <a:endParaRPr lang="en-US" dirty="0"/>
          </a:p>
          <a:p>
            <a:pPr algn="l" rtl="0"/>
            <a:endParaRPr lang="en-US" dirty="0"/>
          </a:p>
        </p:txBody>
      </p:sp>
      <p:pic>
        <p:nvPicPr>
          <p:cNvPr id="7" name="Picture 6">
            <a:extLst>
              <a:ext uri="{FF2B5EF4-FFF2-40B4-BE49-F238E27FC236}">
                <a16:creationId xmlns:a16="http://schemas.microsoft.com/office/drawing/2014/main" id="{9B4E8D40-ED26-645A-7702-8E6E5F78DB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6099" y="5346600"/>
            <a:ext cx="1905000" cy="660400"/>
          </a:xfrm>
          <a:prstGeom prst="rect">
            <a:avLst/>
          </a:prstGeom>
        </p:spPr>
      </p:pic>
      <p:pic>
        <p:nvPicPr>
          <p:cNvPr id="8" name="Picture 7">
            <a:extLst>
              <a:ext uri="{FF2B5EF4-FFF2-40B4-BE49-F238E27FC236}">
                <a16:creationId xmlns:a16="http://schemas.microsoft.com/office/drawing/2014/main" id="{B3D820E1-D248-5434-2280-FEA27693AC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4449"/>
          <a:stretch/>
        </p:blipFill>
        <p:spPr bwMode="auto">
          <a:xfrm>
            <a:off x="9832078" y="5531811"/>
            <a:ext cx="1991960" cy="457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4652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952104" y="761603"/>
            <a:ext cx="7624392" cy="5134019"/>
          </a:xfrm>
        </p:spPr>
        <p:txBody>
          <a:bodyPr/>
          <a:lstStyle/>
          <a:p>
            <a:pPr marL="342900" lvl="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Giv et kulturelt følsomt træningsmiljø ved at være opmærksom på</a:t>
            </a:r>
            <a:r>
              <a:rPr lang="en-IE" b="1" dirty="0">
                <a:solidFill>
                  <a:srgbClr val="424242"/>
                </a:solidFill>
              </a:rPr>
              <a:t>ubevidst bias</a:t>
            </a:r>
            <a:r>
              <a:rPr lang="en-IE" dirty="0">
                <a:solidFill>
                  <a:srgbClr val="424242"/>
                </a:solidFill>
              </a:rPr>
              <a:t> </a:t>
            </a:r>
          </a:p>
          <a:p>
            <a:pPr marL="342900" lvl="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Forstå de unikke udfordringer, som mennesker fra migrantsamfund oplever i forhold til deres</a:t>
            </a:r>
            <a:r>
              <a:rPr lang="en-IE" b="1" dirty="0">
                <a:solidFill>
                  <a:srgbClr val="424242"/>
                </a:solidFill>
              </a:rPr>
              <a:t>mental sundhed og velvære.</a:t>
            </a:r>
            <a:endParaRPr lang="en-IE" dirty="0">
              <a:solidFill>
                <a:srgbClr val="424242"/>
              </a:solidFill>
            </a:endParaRPr>
          </a:p>
          <a:p>
            <a:pPr marL="342900" lvl="0" indent="-342900" algn="l" rtl="0">
              <a:lnSpc>
                <a:spcPct val="100000"/>
              </a:lnSpc>
              <a:spcBef>
                <a:spcPts val="0"/>
              </a:spcBef>
              <a:buClr>
                <a:srgbClr val="E8A116"/>
              </a:buClr>
              <a:buFont typeface="Arial" panose="020B0604020202020204" pitchFamily="34" charset="0"/>
              <a:buChar char="•"/>
            </a:pPr>
            <a:r>
              <a:rPr lang="en-IE" b="1" dirty="0">
                <a:solidFill>
                  <a:srgbClr val="424242"/>
                </a:solidFill>
              </a:rPr>
              <a:t>Planlægge og evaluere</a:t>
            </a:r>
            <a:r>
              <a:rPr lang="en-IE" dirty="0">
                <a:solidFill>
                  <a:srgbClr val="424242"/>
                </a:solidFill>
              </a:rPr>
              <a:t>kursusindhold for at sikre, at eleverne får effektiv træning</a:t>
            </a:r>
          </a:p>
          <a:p>
            <a:pPr marL="342900" lvl="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Hjælp</a:t>
            </a:r>
            <a:r>
              <a:rPr lang="en-IE" b="1" dirty="0">
                <a:solidFill>
                  <a:srgbClr val="424242"/>
                </a:solidFill>
              </a:rPr>
              <a:t>løse konflikt</a:t>
            </a:r>
            <a:r>
              <a:rPr lang="en-IE" dirty="0">
                <a:solidFill>
                  <a:srgbClr val="424242"/>
                </a:solidFill>
              </a:rPr>
              <a:t>blandt praktikanter</a:t>
            </a:r>
          </a:p>
          <a:p>
            <a:pPr marL="171450" indent="-171450" algn="l" rtl="0">
              <a:lnSpc>
                <a:spcPct val="100000"/>
              </a:lnSpc>
              <a:spcBef>
                <a:spcPts val="0"/>
              </a:spcBef>
              <a:buClr>
                <a:srgbClr val="E8A116"/>
              </a:buClr>
              <a:buFont typeface="Arial" panose="020B0604020202020204" pitchFamily="34" charset="0"/>
              <a:buChar char="•"/>
            </a:pPr>
            <a:endParaRPr lang="en-IE" sz="1100" dirty="0">
              <a:solidFill>
                <a:srgbClr val="42424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3158477" cy="803654"/>
          </a:xfrm>
        </p:spPr>
        <p:txBody>
          <a:bodyPr/>
          <a:lstStyle/>
          <a:p>
            <a:pPr algn="l" rtl="0"/>
            <a:r>
              <a:rPr lang="en-US" b="1" dirty="0">
                <a:solidFill>
                  <a:srgbClr val="E8A116"/>
                </a:solidFill>
              </a:rPr>
              <a:t>1.2 Læringsresultater</a:t>
            </a:r>
          </a:p>
        </p:txBody>
      </p:sp>
      <p:sp>
        <p:nvSpPr>
          <p:cNvPr id="2" name="Text Placeholder 4">
            <a:extLst>
              <a:ext uri="{FF2B5EF4-FFF2-40B4-BE49-F238E27FC236}">
                <a16:creationId xmlns:a16="http://schemas.microsoft.com/office/drawing/2014/main" id="{6266AA1A-47B8-B156-7FA3-7D73B249F0E5}"/>
              </a:ext>
            </a:extLst>
          </p:cNvPr>
          <p:cNvSpPr txBox="1">
            <a:spLocks/>
          </p:cNvSpPr>
          <p:nvPr/>
        </p:nvSpPr>
        <p:spPr>
          <a:xfrm>
            <a:off x="651920" y="2380230"/>
            <a:ext cx="2531545" cy="19455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gn="l" rtl="0"/>
            <a:r>
              <a:rPr lang="en-IE" sz="2600" i="1" dirty="0">
                <a:solidFill>
                  <a:srgbClr val="424242"/>
                </a:solidFill>
              </a:rPr>
              <a:t>Efter afslutningen af ​​dette kursus skal underviseren være i stand til at:</a:t>
            </a:r>
          </a:p>
          <a:p>
            <a:pPr marL="15875" indent="-15875" algn="l" rtl="0"/>
            <a:endParaRPr lang="en-IE" sz="2600" dirty="0">
              <a:solidFill>
                <a:srgbClr val="424242"/>
              </a:solidFill>
            </a:endParaRPr>
          </a:p>
        </p:txBody>
      </p:sp>
      <p:cxnSp>
        <p:nvCxnSpPr>
          <p:cNvPr id="3" name="Straight Connector 2">
            <a:extLst>
              <a:ext uri="{FF2B5EF4-FFF2-40B4-BE49-F238E27FC236}">
                <a16:creationId xmlns:a16="http://schemas.microsoft.com/office/drawing/2014/main" id="{72A3F91D-4AA1-E156-AD07-E47BDA88F647}"/>
              </a:ext>
            </a:extLst>
          </p:cNvPr>
          <p:cNvCxnSpPr>
            <a:cxnSpLocks/>
          </p:cNvCxnSpPr>
          <p:nvPr/>
        </p:nvCxnSpPr>
        <p:spPr>
          <a:xfrm>
            <a:off x="3364864" y="282633"/>
            <a:ext cx="0" cy="4482267"/>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A3B9697-893C-1713-0427-24BE27AB24B4}"/>
              </a:ext>
            </a:extLst>
          </p:cNvPr>
          <p:cNvGrpSpPr/>
          <p:nvPr/>
        </p:nvGrpSpPr>
        <p:grpSpPr>
          <a:xfrm>
            <a:off x="2984626" y="4849262"/>
            <a:ext cx="789352" cy="789216"/>
            <a:chOff x="3258209" y="1217582"/>
            <a:chExt cx="4712093" cy="4711281"/>
          </a:xfrm>
          <a:solidFill>
            <a:srgbClr val="296B5F"/>
          </a:solidFill>
        </p:grpSpPr>
        <p:sp>
          <p:nvSpPr>
            <p:cNvPr id="7" name="Freeform 31">
              <a:extLst>
                <a:ext uri="{FF2B5EF4-FFF2-40B4-BE49-F238E27FC236}">
                  <a16:creationId xmlns:a16="http://schemas.microsoft.com/office/drawing/2014/main" id="{2BC0960B-BAAF-3382-9963-6EE82F55A859}"/>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w="9514" cap="flat">
              <a:noFill/>
              <a:prstDash val="solid"/>
              <a:miter/>
            </a:ln>
          </p:spPr>
          <p:txBody>
            <a:bodyPr rtlCol="0" anchor="ctr"/>
            <a:lstStyle/>
            <a:p>
              <a:pPr algn="l" rtl="0"/>
              <a:endParaRPr lang="en-US"/>
            </a:p>
          </p:txBody>
        </p:sp>
        <p:sp>
          <p:nvSpPr>
            <p:cNvPr id="8" name="Freeform 32">
              <a:extLst>
                <a:ext uri="{FF2B5EF4-FFF2-40B4-BE49-F238E27FC236}">
                  <a16:creationId xmlns:a16="http://schemas.microsoft.com/office/drawing/2014/main" id="{A16BA56E-A00D-4697-0907-92458CBF0148}"/>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w="9514" cap="flat">
              <a:noFill/>
              <a:prstDash val="solid"/>
              <a:miter/>
            </a:ln>
          </p:spPr>
          <p:txBody>
            <a:bodyPr rtlCol="0" anchor="ctr"/>
            <a:lstStyle/>
            <a:p>
              <a:pPr algn="l" rtl="0"/>
              <a:endParaRPr lang="en-US" dirty="0"/>
            </a:p>
          </p:txBody>
        </p:sp>
        <p:grpSp>
          <p:nvGrpSpPr>
            <p:cNvPr id="9" name="Group 8">
              <a:extLst>
                <a:ext uri="{FF2B5EF4-FFF2-40B4-BE49-F238E27FC236}">
                  <a16:creationId xmlns:a16="http://schemas.microsoft.com/office/drawing/2014/main" id="{A8096BC7-10C3-3BA3-7F15-F724EDA52321}"/>
                </a:ext>
              </a:extLst>
            </p:cNvPr>
            <p:cNvGrpSpPr/>
            <p:nvPr/>
          </p:nvGrpSpPr>
          <p:grpSpPr>
            <a:xfrm>
              <a:off x="3258209" y="1217582"/>
              <a:ext cx="4712093" cy="4711281"/>
              <a:chOff x="3258209" y="1217582"/>
              <a:chExt cx="4712093" cy="4711281"/>
            </a:xfrm>
            <a:grpFill/>
          </p:grpSpPr>
          <p:sp>
            <p:nvSpPr>
              <p:cNvPr id="10" name="Freeform 16">
                <a:extLst>
                  <a:ext uri="{FF2B5EF4-FFF2-40B4-BE49-F238E27FC236}">
                    <a16:creationId xmlns:a16="http://schemas.microsoft.com/office/drawing/2014/main" id="{7650332D-C0F2-3D13-B2DF-3C1169E92971}"/>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pPr algn="l" rtl="0"/>
                <a:endParaRPr lang="en-US"/>
              </a:p>
            </p:txBody>
          </p:sp>
          <p:sp>
            <p:nvSpPr>
              <p:cNvPr id="11" name="Freeform 18">
                <a:extLst>
                  <a:ext uri="{FF2B5EF4-FFF2-40B4-BE49-F238E27FC236}">
                    <a16:creationId xmlns:a16="http://schemas.microsoft.com/office/drawing/2014/main" id="{289DCB9C-BD9B-9028-3BAF-8A52485BF40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pPr algn="l" rtl="0"/>
                <a:endParaRPr lang="en-US"/>
              </a:p>
            </p:txBody>
          </p:sp>
          <p:sp>
            <p:nvSpPr>
              <p:cNvPr id="12" name="Freeform 19">
                <a:extLst>
                  <a:ext uri="{FF2B5EF4-FFF2-40B4-BE49-F238E27FC236}">
                    <a16:creationId xmlns:a16="http://schemas.microsoft.com/office/drawing/2014/main" id="{4CD175CB-407B-475C-240E-2CA9C5E54880}"/>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pPr algn="l" rtl="0"/>
                <a:endParaRPr lang="en-US"/>
              </a:p>
            </p:txBody>
          </p:sp>
          <p:sp>
            <p:nvSpPr>
              <p:cNvPr id="13" name="Freeform 20">
                <a:extLst>
                  <a:ext uri="{FF2B5EF4-FFF2-40B4-BE49-F238E27FC236}">
                    <a16:creationId xmlns:a16="http://schemas.microsoft.com/office/drawing/2014/main" id="{D81CD108-5AB1-0814-EA21-F2C1344C57E7}"/>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pPr algn="l" rtl="0"/>
                <a:endParaRPr lang="en-US"/>
              </a:p>
            </p:txBody>
          </p:sp>
          <p:sp>
            <p:nvSpPr>
              <p:cNvPr id="14" name="Freeform 21">
                <a:extLst>
                  <a:ext uri="{FF2B5EF4-FFF2-40B4-BE49-F238E27FC236}">
                    <a16:creationId xmlns:a16="http://schemas.microsoft.com/office/drawing/2014/main" id="{2194DCCB-96AD-5573-A91F-9DC1C58DF64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pPr algn="l" rtl="0"/>
                <a:endParaRPr lang="en-US"/>
              </a:p>
            </p:txBody>
          </p:sp>
          <p:sp>
            <p:nvSpPr>
              <p:cNvPr id="15" name="Freeform 22">
                <a:extLst>
                  <a:ext uri="{FF2B5EF4-FFF2-40B4-BE49-F238E27FC236}">
                    <a16:creationId xmlns:a16="http://schemas.microsoft.com/office/drawing/2014/main" id="{1CA4865D-3B2D-E496-BD0A-2DB8C4F3B6DB}"/>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pPr algn="l" rtl="0"/>
                <a:endParaRPr lang="en-US"/>
              </a:p>
            </p:txBody>
          </p:sp>
          <p:sp>
            <p:nvSpPr>
              <p:cNvPr id="16" name="Freeform 23">
                <a:extLst>
                  <a:ext uri="{FF2B5EF4-FFF2-40B4-BE49-F238E27FC236}">
                    <a16:creationId xmlns:a16="http://schemas.microsoft.com/office/drawing/2014/main" id="{ED279027-16B5-86AF-A873-CAD68858E8C6}"/>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pPr algn="l" rtl="0"/>
                <a:endParaRPr lang="en-US"/>
              </a:p>
            </p:txBody>
          </p:sp>
          <p:sp>
            <p:nvSpPr>
              <p:cNvPr id="17" name="Freeform 24">
                <a:extLst>
                  <a:ext uri="{FF2B5EF4-FFF2-40B4-BE49-F238E27FC236}">
                    <a16:creationId xmlns:a16="http://schemas.microsoft.com/office/drawing/2014/main" id="{B896F235-B8D3-C192-B23B-548E36EF7EC7}"/>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pPr algn="l" rtl="0"/>
                <a:endParaRPr lang="en-US"/>
              </a:p>
            </p:txBody>
          </p:sp>
          <p:sp>
            <p:nvSpPr>
              <p:cNvPr id="18" name="Freeform 25">
                <a:extLst>
                  <a:ext uri="{FF2B5EF4-FFF2-40B4-BE49-F238E27FC236}">
                    <a16:creationId xmlns:a16="http://schemas.microsoft.com/office/drawing/2014/main" id="{0069C247-52E8-FDAE-469E-BB4268C311E3}"/>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pPr algn="l" rtl="0"/>
                <a:endParaRPr lang="en-US"/>
              </a:p>
            </p:txBody>
          </p:sp>
          <p:sp>
            <p:nvSpPr>
              <p:cNvPr id="19" name="Freeform 26">
                <a:extLst>
                  <a:ext uri="{FF2B5EF4-FFF2-40B4-BE49-F238E27FC236}">
                    <a16:creationId xmlns:a16="http://schemas.microsoft.com/office/drawing/2014/main" id="{919425F7-AB84-DED3-26A6-A71A0E6FD0B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pPr algn="l" rtl="0"/>
                <a:endParaRPr lang="en-US"/>
              </a:p>
            </p:txBody>
          </p:sp>
          <p:sp>
            <p:nvSpPr>
              <p:cNvPr id="20" name="Freeform 27">
                <a:extLst>
                  <a:ext uri="{FF2B5EF4-FFF2-40B4-BE49-F238E27FC236}">
                    <a16:creationId xmlns:a16="http://schemas.microsoft.com/office/drawing/2014/main" id="{2A3484C4-E489-107A-AB41-B984E981055C}"/>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pPr algn="l" rtl="0"/>
                <a:endParaRPr lang="en-US"/>
              </a:p>
            </p:txBody>
          </p:sp>
          <p:sp>
            <p:nvSpPr>
              <p:cNvPr id="21" name="Freeform 28">
                <a:extLst>
                  <a:ext uri="{FF2B5EF4-FFF2-40B4-BE49-F238E27FC236}">
                    <a16:creationId xmlns:a16="http://schemas.microsoft.com/office/drawing/2014/main" id="{BAA5F073-AE53-5D74-3BB2-3639AA4D2DA9}"/>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pPr algn="l" rtl="0"/>
                <a:endParaRPr lang="en-US"/>
              </a:p>
            </p:txBody>
          </p:sp>
          <p:sp>
            <p:nvSpPr>
              <p:cNvPr id="22" name="Freeform 29">
                <a:extLst>
                  <a:ext uri="{FF2B5EF4-FFF2-40B4-BE49-F238E27FC236}">
                    <a16:creationId xmlns:a16="http://schemas.microsoft.com/office/drawing/2014/main" id="{D4750043-F203-F5BD-5D56-D7E428E2114F}"/>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pPr algn="l" rtl="0"/>
                <a:endParaRPr lang="en-US"/>
              </a:p>
            </p:txBody>
          </p:sp>
          <p:sp>
            <p:nvSpPr>
              <p:cNvPr id="23" name="Freeform 30">
                <a:extLst>
                  <a:ext uri="{FF2B5EF4-FFF2-40B4-BE49-F238E27FC236}">
                    <a16:creationId xmlns:a16="http://schemas.microsoft.com/office/drawing/2014/main" id="{318376C7-1015-1047-7DFB-A2D9AC734D44}"/>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637645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2A538FA-A226-6EB5-267B-533FD9D88DB6}"/>
              </a:ext>
            </a:extLst>
          </p:cNvPr>
          <p:cNvPicPr>
            <a:picLocks noGrp="1" noChangeAspect="1"/>
          </p:cNvPicPr>
          <p:nvPr>
            <p:ph type="pic" sz="quarter" idx="42"/>
          </p:nvPr>
        </p:nvPicPr>
        <p:blipFill>
          <a:blip r:embed="rId2" cstate="email">
            <a:extLst>
              <a:ext uri="{28A0092B-C50C-407E-A947-70E740481C1C}">
                <a14:useLocalDpi xmlns:a14="http://schemas.microsoft.com/office/drawing/2010/main"/>
              </a:ext>
            </a:extLst>
          </a:blip>
          <a:srcRect l="3321" r="3321"/>
          <a:stretch>
            <a:fillRect/>
          </a:stretch>
        </p:blipFill>
        <p:spPr/>
      </p:pic>
      <p:sp>
        <p:nvSpPr>
          <p:cNvPr id="3" name="Freeform 2">
            <a:extLst>
              <a:ext uri="{FF2B5EF4-FFF2-40B4-BE49-F238E27FC236}">
                <a16:creationId xmlns:a16="http://schemas.microsoft.com/office/drawing/2014/main" id="{2B5F0BD6-D7E3-159A-9C41-7A65C65C2BF1}"/>
              </a:ext>
            </a:extLst>
          </p:cNvPr>
          <p:cNvSpPr/>
          <p:nvPr/>
        </p:nvSpPr>
        <p:spPr>
          <a:xfrm>
            <a:off x="0" y="2318090"/>
            <a:ext cx="54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E8A116"/>
          </a:solidFill>
          <a:ln w="24491" cap="flat">
            <a:solidFill>
              <a:srgbClr val="F1983D"/>
            </a:solidFill>
            <a:prstDash val="solid"/>
            <a:miter/>
          </a:ln>
        </p:spPr>
        <p:txBody>
          <a:bodyPr rtlCol="0" anchor="ctr"/>
          <a:lstStyle/>
          <a:p>
            <a:pPr algn="l" rtl="0"/>
            <a:endParaRPr lang="en-US"/>
          </a:p>
        </p:txBody>
      </p:sp>
      <p:sp>
        <p:nvSpPr>
          <p:cNvPr id="6" name="Text Placeholder 3">
            <a:extLst>
              <a:ext uri="{FF2B5EF4-FFF2-40B4-BE49-F238E27FC236}">
                <a16:creationId xmlns:a16="http://schemas.microsoft.com/office/drawing/2014/main" id="{EE46F285-036C-EAB3-8702-1E0F0C6347AC}"/>
              </a:ext>
            </a:extLst>
          </p:cNvPr>
          <p:cNvSpPr txBox="1">
            <a:spLocks/>
          </p:cNvSpPr>
          <p:nvPr/>
        </p:nvSpPr>
        <p:spPr>
          <a:xfrm>
            <a:off x="504501" y="2803631"/>
            <a:ext cx="4765355" cy="3066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4800" dirty="0">
                <a:solidFill>
                  <a:schemeClr val="bg1"/>
                </a:solidFill>
              </a:rPr>
              <a:t>Hvem træner du?</a:t>
            </a:r>
          </a:p>
        </p:txBody>
      </p:sp>
      <p:sp>
        <p:nvSpPr>
          <p:cNvPr id="9" name="Text Placeholder 4">
            <a:extLst>
              <a:ext uri="{FF2B5EF4-FFF2-40B4-BE49-F238E27FC236}">
                <a16:creationId xmlns:a16="http://schemas.microsoft.com/office/drawing/2014/main" id="{FB9D3D78-55CA-C61E-0044-A48278C3E802}"/>
              </a:ext>
            </a:extLst>
          </p:cNvPr>
          <p:cNvSpPr txBox="1">
            <a:spLocks/>
          </p:cNvSpPr>
          <p:nvPr/>
        </p:nvSpPr>
        <p:spPr>
          <a:xfrm>
            <a:off x="3747431" y="987947"/>
            <a:ext cx="2066906" cy="582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13000" dirty="0">
                <a:solidFill>
                  <a:schemeClr val="bg1"/>
                </a:solidFill>
              </a:rPr>
              <a:t>02</a:t>
            </a:r>
          </a:p>
        </p:txBody>
      </p:sp>
    </p:spTree>
    <p:extLst>
      <p:ext uri="{BB962C8B-B14F-4D97-AF65-F5344CB8AC3E}">
        <p14:creationId xmlns:p14="http://schemas.microsoft.com/office/powerpoint/2010/main" val="622341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3519101" y="429181"/>
            <a:ext cx="8437577" cy="5929416"/>
          </a:xfrm>
        </p:spPr>
        <p:txBody>
          <a:bodyPr/>
          <a:lstStyle/>
          <a:p>
            <a:pPr marL="0" indent="0" algn="l" rtl="0">
              <a:lnSpc>
                <a:spcPct val="100000"/>
              </a:lnSpc>
              <a:spcBef>
                <a:spcPts val="0"/>
              </a:spcBef>
              <a:buClr>
                <a:srgbClr val="E8A116"/>
              </a:buClr>
            </a:pPr>
            <a:r>
              <a:rPr lang="en-IE" sz="2400" b="1" dirty="0"/>
              <a:t>Introduktion: Hvem er dine praktikanter?</a:t>
            </a:r>
          </a:p>
          <a:p>
            <a:pPr marL="342900" indent="-342900" algn="l" rtl="0">
              <a:lnSpc>
                <a:spcPct val="100000"/>
              </a:lnSpc>
              <a:spcBef>
                <a:spcPts val="0"/>
              </a:spcBef>
              <a:buClr>
                <a:srgbClr val="E8A116"/>
              </a:buClr>
              <a:buFont typeface="Arial" panose="020B0604020202020204" pitchFamily="34" charset="0"/>
              <a:buChar char="•"/>
            </a:pPr>
            <a:r>
              <a:rPr lang="en-IE" sz="2400" dirty="0"/>
              <a:t>I vores tilfælde er de underprivilegerede personer med migrant- og/eller flygtningestatus med forskellig racemæssig og kulturel baggrund, som møder social eller professionel udstødelse i Europa.</a:t>
            </a:r>
          </a:p>
          <a:p>
            <a:pPr marL="342900" indent="-342900" algn="l" rtl="0">
              <a:lnSpc>
                <a:spcPct val="100000"/>
              </a:lnSpc>
              <a:spcBef>
                <a:spcPts val="0"/>
              </a:spcBef>
              <a:buClr>
                <a:srgbClr val="E8A116"/>
              </a:buClr>
              <a:buFont typeface="Arial" panose="020B0604020202020204" pitchFamily="34" charset="0"/>
              <a:buChar char="•"/>
            </a:pPr>
            <a:r>
              <a:rPr lang="en-IE" sz="2400" dirty="0"/>
              <a:t>Der var 89,3 mio</a:t>
            </a:r>
            <a:r>
              <a:rPr lang="en-IE" sz="2400" b="1" dirty="0"/>
              <a:t>fortrængt</a:t>
            </a:r>
            <a:r>
              <a:rPr lang="en-IE" sz="2400" dirty="0"/>
              <a:t> </a:t>
            </a:r>
            <a:r>
              <a:rPr lang="en-IE" sz="2400" b="1" dirty="0"/>
              <a:t>personer</a:t>
            </a:r>
            <a:r>
              <a:rPr lang="en-IE" sz="2400" dirty="0"/>
              <a:t>på verdensplan ved udgangen af ​​2021. Blandt dem var 27,1 millioner flygtninge, halvdelen under 18 år (FN 2023)</a:t>
            </a:r>
          </a:p>
          <a:p>
            <a:pPr marL="342900" indent="-342900" algn="l" rtl="0">
              <a:lnSpc>
                <a:spcPct val="100000"/>
              </a:lnSpc>
              <a:spcBef>
                <a:spcPts val="0"/>
              </a:spcBef>
              <a:buClr>
                <a:srgbClr val="E8A116"/>
              </a:buClr>
              <a:buFont typeface="Arial" panose="020B0604020202020204" pitchFamily="34" charset="0"/>
              <a:buChar char="•"/>
            </a:pPr>
            <a:r>
              <a:rPr lang="en-IE" sz="2400" b="1" dirty="0"/>
              <a:t>Fordrevne personer</a:t>
            </a:r>
            <a:r>
              <a:rPr lang="en-IE" sz="2400" dirty="0"/>
              <a:t>er "</a:t>
            </a:r>
            <a:r>
              <a:rPr lang="en-IE" sz="2400" i="1" dirty="0"/>
              <a:t>personer eller grupper af personer, der er blevet tvunget eller tvunget til at flygte eller forlade deres hjem eller sædvanlige opholdssteder, især som følge af eller for at undgå virkningerne af væbnet konflikt, situationer med generel vold, krænkelser af menneskerettighederne eller naturkatastrofer eller menneskeskabte katastrofer, og som ikke har krydset en internationalt anerkendt grænse</a:t>
            </a:r>
            <a:r>
              <a:rPr lang="en-IE" sz="2400" dirty="0"/>
              <a:t>." (FN 2023)</a:t>
            </a:r>
          </a:p>
        </p:txBody>
      </p:sp>
      <p:grpSp>
        <p:nvGrpSpPr>
          <p:cNvPr id="21" name="Group 20">
            <a:extLst>
              <a:ext uri="{FF2B5EF4-FFF2-40B4-BE49-F238E27FC236}">
                <a16:creationId xmlns:a16="http://schemas.microsoft.com/office/drawing/2014/main" id="{DC82591B-85C5-E693-D78A-7B42F02701E9}"/>
              </a:ext>
            </a:extLst>
          </p:cNvPr>
          <p:cNvGrpSpPr/>
          <p:nvPr/>
        </p:nvGrpSpPr>
        <p:grpSpPr>
          <a:xfrm rot="10800000" flipH="1">
            <a:off x="0" y="2053083"/>
            <a:ext cx="3390864" cy="4834792"/>
            <a:chOff x="0" y="-412420"/>
            <a:chExt cx="3390864" cy="4834792"/>
          </a:xfrm>
        </p:grpSpPr>
        <p:sp>
          <p:nvSpPr>
            <p:cNvPr id="22" name="Freeform 21">
              <a:extLst>
                <a:ext uri="{FF2B5EF4-FFF2-40B4-BE49-F238E27FC236}">
                  <a16:creationId xmlns:a16="http://schemas.microsoft.com/office/drawing/2014/main" id="{1A4E86AA-F2E5-5B0E-6891-F7C3B310D4EC}"/>
                </a:ext>
              </a:extLst>
            </p:cNvPr>
            <p:cNvSpPr/>
            <p:nvPr/>
          </p:nvSpPr>
          <p:spPr>
            <a:xfrm rot="16200000">
              <a:off x="323991" y="1355499"/>
              <a:ext cx="4422371" cy="1711375"/>
            </a:xfrm>
            <a:custGeom>
              <a:avLst/>
              <a:gdLst>
                <a:gd name="connsiteX0" fmla="*/ 0 w 6642581"/>
                <a:gd name="connsiteY0" fmla="*/ 0 h 2570554"/>
                <a:gd name="connsiteX1" fmla="*/ 360681 w 6642581"/>
                <a:gd name="connsiteY1" fmla="*/ 0 h 2570554"/>
                <a:gd name="connsiteX2" fmla="*/ 1913270 w 6642581"/>
                <a:gd name="connsiteY2" fmla="*/ 0 h 2570554"/>
                <a:gd name="connsiteX3" fmla="*/ 2273951 w 6642581"/>
                <a:gd name="connsiteY3" fmla="*/ 0 h 2570554"/>
                <a:gd name="connsiteX4" fmla="*/ 4512374 w 6642581"/>
                <a:gd name="connsiteY4" fmla="*/ 0 h 2570554"/>
                <a:gd name="connsiteX5" fmla="*/ 4512375 w 6642581"/>
                <a:gd name="connsiteY5" fmla="*/ 0 h 2570554"/>
                <a:gd name="connsiteX6" fmla="*/ 4873055 w 6642581"/>
                <a:gd name="connsiteY6" fmla="*/ 0 h 2570554"/>
                <a:gd name="connsiteX7" fmla="*/ 4873056 w 6642581"/>
                <a:gd name="connsiteY7" fmla="*/ 0 h 2570554"/>
                <a:gd name="connsiteX8" fmla="*/ 5734821 w 6642581"/>
                <a:gd name="connsiteY8" fmla="*/ 0 h 2570554"/>
                <a:gd name="connsiteX9" fmla="*/ 6095502 w 6642581"/>
                <a:gd name="connsiteY9" fmla="*/ 0 h 2570554"/>
                <a:gd name="connsiteX10" fmla="*/ 6642581 w 6642581"/>
                <a:gd name="connsiteY10" fmla="*/ 497696 h 2570554"/>
                <a:gd name="connsiteX11" fmla="*/ 6642581 w 6642581"/>
                <a:gd name="connsiteY11" fmla="*/ 2570554 h 2570554"/>
                <a:gd name="connsiteX12" fmla="*/ 6281900 w 6642581"/>
                <a:gd name="connsiteY12" fmla="*/ 2570554 h 2570554"/>
                <a:gd name="connsiteX13" fmla="*/ 5420133 w 6642581"/>
                <a:gd name="connsiteY13" fmla="*/ 2570554 h 2570554"/>
                <a:gd name="connsiteX14" fmla="*/ 5059452 w 6642581"/>
                <a:gd name="connsiteY14" fmla="*/ 2570554 h 2570554"/>
                <a:gd name="connsiteX15" fmla="*/ 4299742 w 6642581"/>
                <a:gd name="connsiteY15" fmla="*/ 2570554 h 2570554"/>
                <a:gd name="connsiteX16" fmla="*/ 3939061 w 6642581"/>
                <a:gd name="connsiteY16" fmla="*/ 2570554 h 2570554"/>
                <a:gd name="connsiteX17" fmla="*/ 3506863 w 6642581"/>
                <a:gd name="connsiteY17" fmla="*/ 2570554 h 2570554"/>
                <a:gd name="connsiteX18" fmla="*/ 3146182 w 6642581"/>
                <a:gd name="connsiteY18" fmla="*/ 2570554 h 2570554"/>
                <a:gd name="connsiteX19" fmla="*/ 3077294 w 6642581"/>
                <a:gd name="connsiteY19" fmla="*/ 2570554 h 2570554"/>
                <a:gd name="connsiteX20" fmla="*/ 2716613 w 6642581"/>
                <a:gd name="connsiteY20" fmla="*/ 2570554 h 2570554"/>
                <a:gd name="connsiteX21" fmla="*/ 1164024 w 6642581"/>
                <a:gd name="connsiteY21" fmla="*/ 2570554 h 2570554"/>
                <a:gd name="connsiteX22" fmla="*/ 803343 w 6642581"/>
                <a:gd name="connsiteY22" fmla="*/ 2570554 h 2570554"/>
                <a:gd name="connsiteX23" fmla="*/ 0 w 6642581"/>
                <a:gd name="connsiteY23" fmla="*/ 1839727 h 257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42581" h="2570554">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w="3598"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23" name="Rectangle 22">
              <a:extLst>
                <a:ext uri="{FF2B5EF4-FFF2-40B4-BE49-F238E27FC236}">
                  <a16:creationId xmlns:a16="http://schemas.microsoft.com/office/drawing/2014/main" id="{38A10FCB-AE24-535D-1B44-380A900A12D0}"/>
                </a:ext>
              </a:extLst>
            </p:cNvPr>
            <p:cNvSpPr/>
            <p:nvPr/>
          </p:nvSpPr>
          <p:spPr>
            <a:xfrm>
              <a:off x="0" y="-412420"/>
              <a:ext cx="3390864" cy="4169776"/>
            </a:xfrm>
            <a:prstGeom prst="rect">
              <a:avLst/>
            </a:pr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Rectangle 23">
              <a:extLst>
                <a:ext uri="{FF2B5EF4-FFF2-40B4-BE49-F238E27FC236}">
                  <a16:creationId xmlns:a16="http://schemas.microsoft.com/office/drawing/2014/main" id="{215EEAF5-F2F2-A6FF-3B6A-F9A1EAA4B647}"/>
                </a:ext>
              </a:extLst>
            </p:cNvPr>
            <p:cNvSpPr/>
            <p:nvPr/>
          </p:nvSpPr>
          <p:spPr>
            <a:xfrm>
              <a:off x="0" y="249383"/>
              <a:ext cx="2547060" cy="4172989"/>
            </a:xfrm>
            <a:prstGeom prst="rect">
              <a:avLst/>
            </a:pr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5" name="Text Placeholder 16">
            <a:extLst>
              <a:ext uri="{FF2B5EF4-FFF2-40B4-BE49-F238E27FC236}">
                <a16:creationId xmlns:a16="http://schemas.microsoft.com/office/drawing/2014/main" id="{DE0B8ADD-E108-6B4B-410D-942456971B1F}"/>
              </a:ext>
            </a:extLst>
          </p:cNvPr>
          <p:cNvSpPr txBox="1">
            <a:spLocks/>
          </p:cNvSpPr>
          <p:nvPr/>
        </p:nvSpPr>
        <p:spPr>
          <a:xfrm>
            <a:off x="341841" y="2647056"/>
            <a:ext cx="2547060" cy="29850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3720"/>
              </a:lnSpc>
              <a:spcBef>
                <a:spcPts val="0"/>
              </a:spcBef>
            </a:pPr>
            <a:r>
              <a:rPr lang="en-US" dirty="0">
                <a:solidFill>
                  <a:schemeClr val="bg1"/>
                </a:solidFill>
              </a:rPr>
              <a:t>2.1 Introduktion til</a:t>
            </a:r>
            <a:r>
              <a:rPr lang="en-US" b="1" dirty="0">
                <a:solidFill>
                  <a:schemeClr val="bg1"/>
                </a:solidFill>
              </a:rPr>
              <a:t>migranter, flygtninge</a:t>
            </a:r>
            <a:r>
              <a:rPr lang="en-US" dirty="0">
                <a:solidFill>
                  <a:schemeClr val="bg1"/>
                </a:solidFill>
              </a:rPr>
              <a:t>og</a:t>
            </a:r>
            <a:r>
              <a:rPr lang="en-US" b="1" dirty="0">
                <a:solidFill>
                  <a:schemeClr val="bg1"/>
                </a:solidFill>
              </a:rPr>
              <a:t>tvangsfordrevne personer</a:t>
            </a:r>
          </a:p>
          <a:p>
            <a:pPr algn="l" rtl="0">
              <a:lnSpc>
                <a:spcPts val="3720"/>
              </a:lnSpc>
              <a:spcBef>
                <a:spcPts val="0"/>
              </a:spcBef>
            </a:pPr>
            <a:endParaRPr lang="en-US" dirty="0"/>
          </a:p>
        </p:txBody>
      </p:sp>
      <p:grpSp>
        <p:nvGrpSpPr>
          <p:cNvPr id="26" name="Group 25">
            <a:extLst>
              <a:ext uri="{FF2B5EF4-FFF2-40B4-BE49-F238E27FC236}">
                <a16:creationId xmlns:a16="http://schemas.microsoft.com/office/drawing/2014/main" id="{6E8CDAC3-36D5-9546-D93E-AD5EC9B8F656}"/>
              </a:ext>
            </a:extLst>
          </p:cNvPr>
          <p:cNvGrpSpPr/>
          <p:nvPr/>
        </p:nvGrpSpPr>
        <p:grpSpPr>
          <a:xfrm>
            <a:off x="2048544" y="429181"/>
            <a:ext cx="997032" cy="1008735"/>
            <a:chOff x="7190753" y="5365577"/>
            <a:chExt cx="745522" cy="754273"/>
          </a:xfrm>
          <a:solidFill>
            <a:srgbClr val="296B5F"/>
          </a:solidFill>
        </p:grpSpPr>
        <p:grpSp>
          <p:nvGrpSpPr>
            <p:cNvPr id="27" name="Graphic 2">
              <a:extLst>
                <a:ext uri="{FF2B5EF4-FFF2-40B4-BE49-F238E27FC236}">
                  <a16:creationId xmlns:a16="http://schemas.microsoft.com/office/drawing/2014/main" id="{2B8AE061-28BD-8748-7C9F-CFA9556EC3D9}"/>
                </a:ext>
              </a:extLst>
            </p:cNvPr>
            <p:cNvGrpSpPr/>
            <p:nvPr/>
          </p:nvGrpSpPr>
          <p:grpSpPr>
            <a:xfrm>
              <a:off x="7353351" y="5651417"/>
              <a:ext cx="420044" cy="75879"/>
              <a:chOff x="7353351" y="5651417"/>
              <a:chExt cx="420044" cy="75879"/>
            </a:xfrm>
            <a:grpFill/>
          </p:grpSpPr>
          <p:sp>
            <p:nvSpPr>
              <p:cNvPr id="38" name="Freeform 385">
                <a:extLst>
                  <a:ext uri="{FF2B5EF4-FFF2-40B4-BE49-F238E27FC236}">
                    <a16:creationId xmlns:a16="http://schemas.microsoft.com/office/drawing/2014/main" id="{E09B262F-7C0D-E375-75E7-F7BECA9470ED}"/>
                  </a:ext>
                </a:extLst>
              </p:cNvPr>
              <p:cNvSpPr/>
              <p:nvPr/>
            </p:nvSpPr>
            <p:spPr>
              <a:xfrm>
                <a:off x="7353351" y="5653225"/>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w="9028" cap="flat">
                <a:noFill/>
                <a:prstDash val="solid"/>
                <a:miter/>
              </a:ln>
            </p:spPr>
            <p:txBody>
              <a:bodyPr rtlCol="0" anchor="ctr"/>
              <a:lstStyle/>
              <a:p>
                <a:pPr algn="l" rtl="0"/>
                <a:endParaRPr lang="en-US"/>
              </a:p>
            </p:txBody>
          </p:sp>
          <p:sp>
            <p:nvSpPr>
              <p:cNvPr id="39" name="Freeform 386">
                <a:extLst>
                  <a:ext uri="{FF2B5EF4-FFF2-40B4-BE49-F238E27FC236}">
                    <a16:creationId xmlns:a16="http://schemas.microsoft.com/office/drawing/2014/main" id="{0EA4C3B8-999C-532A-8CE7-1C8B969F02F2}"/>
                  </a:ext>
                </a:extLst>
              </p:cNvPr>
              <p:cNvSpPr/>
              <p:nvPr/>
            </p:nvSpPr>
            <p:spPr>
              <a:xfrm>
                <a:off x="7640607" y="5651417"/>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w="9028" cap="flat">
                <a:noFill/>
                <a:prstDash val="solid"/>
                <a:miter/>
              </a:ln>
            </p:spPr>
            <p:txBody>
              <a:bodyPr rtlCol="0" anchor="ctr"/>
              <a:lstStyle/>
              <a:p>
                <a:pPr algn="l" rtl="0"/>
                <a:endParaRPr lang="en-US"/>
              </a:p>
            </p:txBody>
          </p:sp>
        </p:grpSp>
        <p:grpSp>
          <p:nvGrpSpPr>
            <p:cNvPr id="28" name="Graphic 2">
              <a:extLst>
                <a:ext uri="{FF2B5EF4-FFF2-40B4-BE49-F238E27FC236}">
                  <a16:creationId xmlns:a16="http://schemas.microsoft.com/office/drawing/2014/main" id="{C40627C6-6417-1797-8398-664026950D29}"/>
                </a:ext>
              </a:extLst>
            </p:cNvPr>
            <p:cNvGrpSpPr/>
            <p:nvPr/>
          </p:nvGrpSpPr>
          <p:grpSpPr>
            <a:xfrm>
              <a:off x="7190753" y="5365577"/>
              <a:ext cx="745522" cy="754273"/>
              <a:chOff x="7190753" y="5365577"/>
              <a:chExt cx="745522" cy="754273"/>
            </a:xfrm>
            <a:grpFill/>
          </p:grpSpPr>
          <p:sp>
            <p:nvSpPr>
              <p:cNvPr id="29" name="Freeform 376">
                <a:extLst>
                  <a:ext uri="{FF2B5EF4-FFF2-40B4-BE49-F238E27FC236}">
                    <a16:creationId xmlns:a16="http://schemas.microsoft.com/office/drawing/2014/main" id="{5BBAC6C9-5B5F-C5BE-A2C7-B8A9485A4981}"/>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algn="l" rtl="0"/>
                <a:endParaRPr lang="en-US"/>
              </a:p>
            </p:txBody>
          </p:sp>
          <p:sp>
            <p:nvSpPr>
              <p:cNvPr id="30" name="Freeform 377">
                <a:extLst>
                  <a:ext uri="{FF2B5EF4-FFF2-40B4-BE49-F238E27FC236}">
                    <a16:creationId xmlns:a16="http://schemas.microsoft.com/office/drawing/2014/main" id="{7CA37190-CC78-F472-7B4C-ABCA3BCBE225}"/>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algn="l" rtl="0"/>
                <a:endParaRPr lang="en-US"/>
              </a:p>
            </p:txBody>
          </p:sp>
          <p:sp>
            <p:nvSpPr>
              <p:cNvPr id="31" name="Freeform 378">
                <a:extLst>
                  <a:ext uri="{FF2B5EF4-FFF2-40B4-BE49-F238E27FC236}">
                    <a16:creationId xmlns:a16="http://schemas.microsoft.com/office/drawing/2014/main" id="{A78FC5E0-3963-6DDB-2495-21BA6A2B627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algn="l" rtl="0"/>
                <a:endParaRPr lang="en-US"/>
              </a:p>
            </p:txBody>
          </p:sp>
          <p:sp>
            <p:nvSpPr>
              <p:cNvPr id="32" name="Freeform 379">
                <a:extLst>
                  <a:ext uri="{FF2B5EF4-FFF2-40B4-BE49-F238E27FC236}">
                    <a16:creationId xmlns:a16="http://schemas.microsoft.com/office/drawing/2014/main" id="{8DB5D307-8B72-F3FE-BC5D-FC0503B92530}"/>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algn="l" rtl="0"/>
                <a:endParaRPr lang="en-US"/>
              </a:p>
            </p:txBody>
          </p:sp>
          <p:sp>
            <p:nvSpPr>
              <p:cNvPr id="33" name="Freeform 380">
                <a:extLst>
                  <a:ext uri="{FF2B5EF4-FFF2-40B4-BE49-F238E27FC236}">
                    <a16:creationId xmlns:a16="http://schemas.microsoft.com/office/drawing/2014/main" id="{D4A60A99-7275-1412-3730-E235072A24F0}"/>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algn="l" rtl="0"/>
                <a:endParaRPr lang="en-US"/>
              </a:p>
            </p:txBody>
          </p:sp>
          <p:sp>
            <p:nvSpPr>
              <p:cNvPr id="34" name="Freeform 381">
                <a:extLst>
                  <a:ext uri="{FF2B5EF4-FFF2-40B4-BE49-F238E27FC236}">
                    <a16:creationId xmlns:a16="http://schemas.microsoft.com/office/drawing/2014/main" id="{3B7F52D5-DA95-EE11-F2A2-5E5F9D4F9CEF}"/>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algn="l" rtl="0"/>
                <a:endParaRPr lang="en-US"/>
              </a:p>
            </p:txBody>
          </p:sp>
          <p:sp>
            <p:nvSpPr>
              <p:cNvPr id="35" name="Freeform 382">
                <a:extLst>
                  <a:ext uri="{FF2B5EF4-FFF2-40B4-BE49-F238E27FC236}">
                    <a16:creationId xmlns:a16="http://schemas.microsoft.com/office/drawing/2014/main" id="{576DC2AA-D77D-6C53-21E3-90D0553EEE5F}"/>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algn="l" rtl="0"/>
                <a:endParaRPr lang="en-US"/>
              </a:p>
            </p:txBody>
          </p:sp>
          <p:sp>
            <p:nvSpPr>
              <p:cNvPr id="36" name="Freeform 383">
                <a:extLst>
                  <a:ext uri="{FF2B5EF4-FFF2-40B4-BE49-F238E27FC236}">
                    <a16:creationId xmlns:a16="http://schemas.microsoft.com/office/drawing/2014/main" id="{C2665F06-D80F-2FA8-F852-DCAAD21F523F}"/>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algn="l" rtl="0"/>
                <a:endParaRPr lang="en-US"/>
              </a:p>
            </p:txBody>
          </p:sp>
          <p:sp>
            <p:nvSpPr>
              <p:cNvPr id="37" name="Freeform 384">
                <a:extLst>
                  <a:ext uri="{FF2B5EF4-FFF2-40B4-BE49-F238E27FC236}">
                    <a16:creationId xmlns:a16="http://schemas.microsoft.com/office/drawing/2014/main" id="{BD83AF1F-BC74-2FE6-7396-CA6A53C5CD4E}"/>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algn="l" rtl="0"/>
                <a:endParaRPr lang="en-US"/>
              </a:p>
            </p:txBody>
          </p:sp>
        </p:grpSp>
      </p:grpSp>
      <p:cxnSp>
        <p:nvCxnSpPr>
          <p:cNvPr id="40" name="Straight Connector 39">
            <a:extLst>
              <a:ext uri="{FF2B5EF4-FFF2-40B4-BE49-F238E27FC236}">
                <a16:creationId xmlns:a16="http://schemas.microsoft.com/office/drawing/2014/main" id="{4FF8C453-33C6-FFDA-1C5C-DD1DC1E422AB}"/>
              </a:ext>
            </a:extLst>
          </p:cNvPr>
          <p:cNvCxnSpPr>
            <a:cxnSpLocks/>
          </p:cNvCxnSpPr>
          <p:nvPr/>
        </p:nvCxnSpPr>
        <p:spPr>
          <a:xfrm>
            <a:off x="-6542" y="1117853"/>
            <a:ext cx="1701974"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57256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8511</TotalTime>
  <Words>7838</Words>
  <Application>Microsoft Office PowerPoint</Application>
  <PresentationFormat>Widescreen</PresentationFormat>
  <Paragraphs>454</Paragraphs>
  <Slides>67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Montserrat Light</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249</cp:revision>
  <dcterms:created xsi:type="dcterms:W3CDTF">2020-10-14T13:32:04Z</dcterms:created>
  <dcterms:modified xsi:type="dcterms:W3CDTF">2024-02-27T15:55:54Z</dcterms:modified>
</cp:coreProperties>
</file>